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5.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7.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9.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0.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11.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12.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1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14.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15.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notesSlides/notesSlide16.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4" r:id="rId1"/>
    <p:sldMasterId id="2147484951" r:id="rId2"/>
    <p:sldMasterId id="2147484970" r:id="rId3"/>
  </p:sldMasterIdLst>
  <p:notesMasterIdLst>
    <p:notesMasterId r:id="rId26"/>
  </p:notesMasterIdLst>
  <p:handoutMasterIdLst>
    <p:handoutMasterId r:id="rId27"/>
  </p:handoutMasterIdLst>
  <p:sldIdLst>
    <p:sldId id="1532" r:id="rId4"/>
    <p:sldId id="1538" r:id="rId5"/>
    <p:sldId id="1567" r:id="rId6"/>
    <p:sldId id="1586" r:id="rId7"/>
    <p:sldId id="1566" r:id="rId8"/>
    <p:sldId id="1568" r:id="rId9"/>
    <p:sldId id="1569" r:id="rId10"/>
    <p:sldId id="1570" r:id="rId11"/>
    <p:sldId id="1571" r:id="rId12"/>
    <p:sldId id="1572" r:id="rId13"/>
    <p:sldId id="1573" r:id="rId14"/>
    <p:sldId id="1574" r:id="rId15"/>
    <p:sldId id="1575" r:id="rId16"/>
    <p:sldId id="1576" r:id="rId17"/>
    <p:sldId id="1584" r:id="rId18"/>
    <p:sldId id="1585" r:id="rId19"/>
    <p:sldId id="1579" r:id="rId20"/>
    <p:sldId id="1580" r:id="rId21"/>
    <p:sldId id="1581" r:id="rId22"/>
    <p:sldId id="1582" r:id="rId23"/>
    <p:sldId id="1583" r:id="rId24"/>
    <p:sldId id="1546" r:id="rId25"/>
  </p:sldIdLst>
  <p:sldSz cx="10059988" cy="7773988"/>
  <p:notesSz cx="7010400" cy="9236075"/>
  <p:custDataLst>
    <p:tags r:id="rId28"/>
  </p:custDataLst>
  <p:defaultTextStyle>
    <a:defPPr>
      <a:defRPr lang="en-US"/>
    </a:defPPr>
    <a:lvl1pPr algn="l" rtl="0" fontAlgn="base">
      <a:spcBef>
        <a:spcPct val="0"/>
      </a:spcBef>
      <a:spcAft>
        <a:spcPct val="0"/>
      </a:spcAft>
      <a:defRPr sz="2000" kern="1200">
        <a:solidFill>
          <a:schemeClr val="tx1"/>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764" userDrawn="1">
          <p15:clr>
            <a:srgbClr val="A4A3A4"/>
          </p15:clr>
        </p15:guide>
        <p15:guide id="2" orient="horz" pos="4671">
          <p15:clr>
            <a:srgbClr val="A4A3A4"/>
          </p15:clr>
        </p15:guide>
        <p15:guide id="3" orient="horz" pos="2993" userDrawn="1">
          <p15:clr>
            <a:srgbClr val="A4A3A4"/>
          </p15:clr>
        </p15:guide>
        <p15:guide id="4" orient="horz" pos="4625">
          <p15:clr>
            <a:srgbClr val="A4A3A4"/>
          </p15:clr>
        </p15:guide>
        <p15:guide id="5" orient="horz" pos="4263" userDrawn="1">
          <p15:clr>
            <a:srgbClr val="A4A3A4"/>
          </p15:clr>
        </p15:guide>
        <p15:guide id="6" pos="129">
          <p15:clr>
            <a:srgbClr val="A4A3A4"/>
          </p15:clr>
        </p15:guide>
        <p15:guide id="7" pos="6117" userDrawn="1">
          <p15:clr>
            <a:srgbClr val="A4A3A4"/>
          </p15:clr>
        </p15:guide>
        <p15:guide id="8" pos="6207">
          <p15:clr>
            <a:srgbClr val="A4A3A4"/>
          </p15:clr>
        </p15:guide>
        <p15:guide id="9" pos="2851" userDrawn="1">
          <p15:clr>
            <a:srgbClr val="A4A3A4"/>
          </p15:clr>
        </p15:guide>
        <p15:guide id="10" orient="horz" pos="1224" userDrawn="1">
          <p15:clr>
            <a:srgbClr val="A4A3A4"/>
          </p15:clr>
        </p15:guide>
        <p15:guide id="11" orient="horz" pos="679" userDrawn="1">
          <p15:clr>
            <a:srgbClr val="A4A3A4"/>
          </p15:clr>
        </p15:guide>
        <p15:guide id="12" orient="horz" pos="317" userDrawn="1">
          <p15:clr>
            <a:srgbClr val="A4A3A4"/>
          </p15:clr>
        </p15:guide>
        <p15:guide id="13" pos="174">
          <p15:clr>
            <a:srgbClr val="A4A3A4"/>
          </p15:clr>
        </p15:guide>
        <p15:guide id="14" pos="6162">
          <p15:clr>
            <a:srgbClr val="A4A3A4"/>
          </p15:clr>
        </p15:guide>
        <p15:guide id="15" orient="horz" pos="4036">
          <p15:clr>
            <a:srgbClr val="A4A3A4"/>
          </p15:clr>
        </p15:guide>
        <p15:guide id="16" orient="horz" pos="4580">
          <p15:clr>
            <a:srgbClr val="A4A3A4"/>
          </p15:clr>
        </p15:guide>
        <p15:guide id="17" orient="horz" pos="2267">
          <p15:clr>
            <a:srgbClr val="A4A3A4"/>
          </p15:clr>
        </p15:guide>
        <p15:guide id="18" orient="horz" pos="4353">
          <p15:clr>
            <a:srgbClr val="A4A3A4"/>
          </p15:clr>
        </p15:guide>
        <p15:guide id="19" orient="horz">
          <p15:clr>
            <a:srgbClr val="A4A3A4"/>
          </p15:clr>
        </p15:guide>
        <p15:guide id="20" pos="5799">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scalona, Gaston (CL - Santiago)" initials="EG(-S" lastIdx="6" clrIdx="0"/>
  <p:cmAuthor id="1" name="Calderon, Francisco (CL - Santiago)" initials="CF(-S" lastIdx="9" clrIdx="1"/>
  <p:cmAuthor id="2" name="Rollin, Arthur (CA - Montreal)" initials="RA(-M" lastIdx="16"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DE"/>
    <a:srgbClr val="002776"/>
    <a:srgbClr val="92D400"/>
    <a:srgbClr val="7F7F7F"/>
    <a:srgbClr val="BFBFBF"/>
    <a:srgbClr val="94C83D"/>
    <a:srgbClr val="EDFD56"/>
    <a:srgbClr val="3C8A2E"/>
    <a:srgbClr val="72C7E7"/>
    <a:srgbClr val="CCD6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1" autoAdjust="0"/>
    <p:restoredTop sz="94444" autoAdjust="0"/>
  </p:normalViewPr>
  <p:slideViewPr>
    <p:cSldViewPr>
      <p:cViewPr varScale="1">
        <p:scale>
          <a:sx n="63" d="100"/>
          <a:sy n="63" d="100"/>
        </p:scale>
        <p:origin x="1698" y="60"/>
      </p:cViewPr>
      <p:guideLst>
        <p:guide orient="horz" pos="3764"/>
        <p:guide orient="horz" pos="4671"/>
        <p:guide orient="horz" pos="2993"/>
        <p:guide orient="horz" pos="4625"/>
        <p:guide orient="horz" pos="4263"/>
        <p:guide pos="129"/>
        <p:guide pos="6117"/>
        <p:guide pos="6207"/>
        <p:guide pos="2851"/>
        <p:guide orient="horz" pos="1224"/>
        <p:guide orient="horz" pos="679"/>
        <p:guide orient="horz" pos="317"/>
        <p:guide pos="174"/>
        <p:guide pos="6162"/>
        <p:guide orient="horz" pos="4036"/>
        <p:guide orient="horz" pos="4580"/>
        <p:guide orient="horz" pos="2267"/>
        <p:guide orient="horz" pos="4353"/>
        <p:guide orient="horz"/>
        <p:guide pos="5799"/>
      </p:guideLst>
    </p:cSldViewPr>
  </p:slideViewPr>
  <p:outlineViewPr>
    <p:cViewPr>
      <p:scale>
        <a:sx n="33" d="100"/>
        <a:sy n="33" d="100"/>
      </p:scale>
      <p:origin x="0" y="1764"/>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1758" y="-72"/>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1"/>
            <a:ext cx="3038475" cy="461963"/>
          </a:xfrm>
          <a:prstGeom prst="rect">
            <a:avLst/>
          </a:prstGeom>
          <a:noFill/>
          <a:ln w="9525">
            <a:noFill/>
            <a:miter lim="800000"/>
            <a:headEnd/>
            <a:tailEnd/>
          </a:ln>
        </p:spPr>
        <p:txBody>
          <a:bodyPr vert="horz" wrap="square" lIns="60536" tIns="30268" rIns="60536" bIns="30268" numCol="1" anchor="t" anchorCtr="0" compatLnSpc="1">
            <a:prstTxWarp prst="textNoShape">
              <a:avLst/>
            </a:prstTxWarp>
          </a:bodyPr>
          <a:lstStyle>
            <a:lvl1pPr defTabSz="605917">
              <a:defRPr sz="800"/>
            </a:lvl1pPr>
          </a:lstStyle>
          <a:p>
            <a:pPr>
              <a:defRPr/>
            </a:pPr>
            <a:endParaRPr lang="en-GB" dirty="0"/>
          </a:p>
        </p:txBody>
      </p:sp>
      <p:sp>
        <p:nvSpPr>
          <p:cNvPr id="3" name="Date Placeholder 2"/>
          <p:cNvSpPr>
            <a:spLocks noGrp="1"/>
          </p:cNvSpPr>
          <p:nvPr>
            <p:ph type="dt" sz="quarter" idx="1"/>
          </p:nvPr>
        </p:nvSpPr>
        <p:spPr bwMode="auto">
          <a:xfrm>
            <a:off x="3971926" y="1"/>
            <a:ext cx="3036888" cy="461963"/>
          </a:xfrm>
          <a:prstGeom prst="rect">
            <a:avLst/>
          </a:prstGeom>
          <a:noFill/>
          <a:ln w="9525">
            <a:noFill/>
            <a:miter lim="800000"/>
            <a:headEnd/>
            <a:tailEnd/>
          </a:ln>
        </p:spPr>
        <p:txBody>
          <a:bodyPr vert="horz" wrap="square" lIns="60536" tIns="30268" rIns="60536" bIns="30268" numCol="1" anchor="t" anchorCtr="0" compatLnSpc="1">
            <a:prstTxWarp prst="textNoShape">
              <a:avLst/>
            </a:prstTxWarp>
          </a:bodyPr>
          <a:lstStyle>
            <a:lvl1pPr algn="r" defTabSz="605917">
              <a:defRPr sz="800"/>
            </a:lvl1pPr>
          </a:lstStyle>
          <a:p>
            <a:pPr>
              <a:defRPr/>
            </a:pPr>
            <a:fld id="{69089224-B863-4E1D-9E6E-210644880222}" type="datetimeFigureOut">
              <a:rPr lang="en-US"/>
              <a:pPr>
                <a:defRPr/>
              </a:pPr>
              <a:t>10/18/2016</a:t>
            </a:fld>
            <a:endParaRPr lang="en-GB" dirty="0"/>
          </a:p>
        </p:txBody>
      </p:sp>
      <p:sp>
        <p:nvSpPr>
          <p:cNvPr id="4" name="Footer Placeholder 3"/>
          <p:cNvSpPr>
            <a:spLocks noGrp="1"/>
          </p:cNvSpPr>
          <p:nvPr>
            <p:ph type="ftr" sz="quarter" idx="2"/>
          </p:nvPr>
        </p:nvSpPr>
        <p:spPr bwMode="auto">
          <a:xfrm>
            <a:off x="1" y="8772526"/>
            <a:ext cx="3038475" cy="461963"/>
          </a:xfrm>
          <a:prstGeom prst="rect">
            <a:avLst/>
          </a:prstGeom>
          <a:noFill/>
          <a:ln w="9525">
            <a:noFill/>
            <a:miter lim="800000"/>
            <a:headEnd/>
            <a:tailEnd/>
          </a:ln>
        </p:spPr>
        <p:txBody>
          <a:bodyPr vert="horz" wrap="square" lIns="60536" tIns="30268" rIns="60536" bIns="30268" numCol="1" anchor="b" anchorCtr="0" compatLnSpc="1">
            <a:prstTxWarp prst="textNoShape">
              <a:avLst/>
            </a:prstTxWarp>
          </a:bodyPr>
          <a:lstStyle>
            <a:lvl1pPr defTabSz="605917">
              <a:defRPr sz="800"/>
            </a:lvl1pPr>
          </a:lstStyle>
          <a:p>
            <a:pPr>
              <a:defRPr/>
            </a:pPr>
            <a:endParaRPr lang="en-GB" dirty="0"/>
          </a:p>
        </p:txBody>
      </p:sp>
      <p:sp>
        <p:nvSpPr>
          <p:cNvPr id="5" name="Slide Number Placeholder 4"/>
          <p:cNvSpPr>
            <a:spLocks noGrp="1"/>
          </p:cNvSpPr>
          <p:nvPr>
            <p:ph type="sldNum" sz="quarter" idx="3"/>
          </p:nvPr>
        </p:nvSpPr>
        <p:spPr bwMode="auto">
          <a:xfrm>
            <a:off x="3971926" y="8772526"/>
            <a:ext cx="3036888" cy="461963"/>
          </a:xfrm>
          <a:prstGeom prst="rect">
            <a:avLst/>
          </a:prstGeom>
          <a:noFill/>
          <a:ln w="9525">
            <a:noFill/>
            <a:miter lim="800000"/>
            <a:headEnd/>
            <a:tailEnd/>
          </a:ln>
        </p:spPr>
        <p:txBody>
          <a:bodyPr vert="horz" wrap="square" lIns="60536" tIns="30268" rIns="60536" bIns="30268" numCol="1" anchor="b" anchorCtr="0" compatLnSpc="1">
            <a:prstTxWarp prst="textNoShape">
              <a:avLst/>
            </a:prstTxWarp>
          </a:bodyPr>
          <a:lstStyle>
            <a:lvl1pPr algn="r" defTabSz="605917">
              <a:defRPr sz="800"/>
            </a:lvl1pPr>
          </a:lstStyle>
          <a:p>
            <a:pPr>
              <a:defRPr/>
            </a:pPr>
            <a:fld id="{3F517015-A6C0-4C6D-ACEE-8BED73EB9C8A}" type="slidenum">
              <a:rPr lang="en-GB"/>
              <a:pPr>
                <a:defRPr/>
              </a:pPr>
              <a:t>‹#›</a:t>
            </a:fld>
            <a:endParaRPr lang="en-GB" dirty="0"/>
          </a:p>
        </p:txBody>
      </p:sp>
    </p:spTree>
    <p:extLst>
      <p:ext uri="{BB962C8B-B14F-4D97-AF65-F5344CB8AC3E}">
        <p14:creationId xmlns:p14="http://schemas.microsoft.com/office/powerpoint/2010/main" val="892847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1"/>
            <a:ext cx="3038475" cy="461963"/>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lvl1pPr defTabSz="605917">
              <a:defRPr sz="1100">
                <a:latin typeface="Calibri" pitchFamily="34" charset="0"/>
              </a:defRPr>
            </a:lvl1pPr>
          </a:lstStyle>
          <a:p>
            <a:pPr>
              <a:defRPr/>
            </a:pPr>
            <a:endParaRPr lang="en-GB" dirty="0"/>
          </a:p>
        </p:txBody>
      </p:sp>
      <p:sp>
        <p:nvSpPr>
          <p:cNvPr id="3" name="Date Placeholder 2"/>
          <p:cNvSpPr>
            <a:spLocks noGrp="1"/>
          </p:cNvSpPr>
          <p:nvPr>
            <p:ph type="dt" idx="1"/>
          </p:nvPr>
        </p:nvSpPr>
        <p:spPr bwMode="auto">
          <a:xfrm>
            <a:off x="3971926" y="1"/>
            <a:ext cx="3036888" cy="461963"/>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lvl1pPr algn="r" defTabSz="605917">
              <a:defRPr sz="1100">
                <a:latin typeface="Calibri" pitchFamily="34" charset="0"/>
              </a:defRPr>
            </a:lvl1pPr>
          </a:lstStyle>
          <a:p>
            <a:pPr>
              <a:defRPr/>
            </a:pPr>
            <a:fld id="{0DCA58BA-2EDF-43C6-952C-22E6E1335AE4}" type="datetimeFigureOut">
              <a:rPr lang="en-US"/>
              <a:pPr>
                <a:defRPr/>
              </a:pPr>
              <a:t>10/18/2016</a:t>
            </a:fld>
            <a:endParaRPr lang="en-GB" dirty="0"/>
          </a:p>
        </p:txBody>
      </p:sp>
      <p:sp>
        <p:nvSpPr>
          <p:cNvPr id="4" name="Slide Image Placeholder 3"/>
          <p:cNvSpPr>
            <a:spLocks noGrp="1" noRot="1" noChangeAspect="1"/>
          </p:cNvSpPr>
          <p:nvPr>
            <p:ph type="sldImg" idx="2"/>
          </p:nvPr>
        </p:nvSpPr>
        <p:spPr>
          <a:xfrm>
            <a:off x="1265238" y="692150"/>
            <a:ext cx="4481512" cy="3463925"/>
          </a:xfrm>
          <a:prstGeom prst="rect">
            <a:avLst/>
          </a:prstGeom>
          <a:noFill/>
          <a:ln w="12700">
            <a:solidFill>
              <a:prstClr val="black"/>
            </a:solidFill>
          </a:ln>
        </p:spPr>
        <p:txBody>
          <a:bodyPr vert="horz" lIns="133007" tIns="66504" rIns="133007" bIns="66504" rtlCol="0" anchor="ctr"/>
          <a:lstStyle/>
          <a:p>
            <a:pPr lvl="0"/>
            <a:endParaRPr lang="en-GB" noProof="0" dirty="0"/>
          </a:p>
        </p:txBody>
      </p:sp>
      <p:sp>
        <p:nvSpPr>
          <p:cNvPr id="5" name="Notes Placeholder 4"/>
          <p:cNvSpPr>
            <a:spLocks noGrp="1"/>
          </p:cNvSpPr>
          <p:nvPr>
            <p:ph type="body" sz="quarter" idx="3"/>
          </p:nvPr>
        </p:nvSpPr>
        <p:spPr bwMode="auto">
          <a:xfrm>
            <a:off x="700089" y="4387851"/>
            <a:ext cx="5610225" cy="4156075"/>
          </a:xfrm>
          <a:prstGeom prst="rect">
            <a:avLst/>
          </a:prstGeom>
          <a:noFill/>
          <a:ln w="9525">
            <a:noFill/>
            <a:miter lim="800000"/>
            <a:headEnd/>
            <a:tailEnd/>
          </a:ln>
        </p:spPr>
        <p:txBody>
          <a:bodyPr vert="horz" wrap="square" lIns="92293" tIns="46147" rIns="92293" bIns="46147" numCol="1" anchor="t" anchorCtr="0" compatLnSpc="1">
            <a:prstTxWarp prst="textNoShape">
              <a:avLst/>
            </a:prstTxWarp>
          </a:bodyPr>
          <a:lstStyle/>
          <a:p>
            <a:pPr lvl="0"/>
            <a:r>
              <a:rPr lang="en-US" noProof="0" smtClean="0"/>
              <a:t>Click to edit Master text styles</a:t>
            </a:r>
          </a:p>
          <a:p>
            <a:pPr lvl="0"/>
            <a:r>
              <a:rPr lang="en-US" noProof="0" smtClean="0"/>
              <a:t>Second level</a:t>
            </a:r>
          </a:p>
          <a:p>
            <a:pPr lvl="0"/>
            <a:r>
              <a:rPr lang="en-US" noProof="0" smtClean="0"/>
              <a:t>Third level</a:t>
            </a:r>
          </a:p>
          <a:p>
            <a:pPr lvl="0"/>
            <a:r>
              <a:rPr lang="en-US" noProof="0" smtClean="0"/>
              <a:t>Fourth level</a:t>
            </a:r>
          </a:p>
          <a:p>
            <a:pPr lvl="0"/>
            <a:r>
              <a:rPr lang="en-US" noProof="0" smtClean="0"/>
              <a:t>Fifth level</a:t>
            </a:r>
            <a:endParaRPr lang="en-GB" noProof="0" smtClean="0"/>
          </a:p>
        </p:txBody>
      </p:sp>
      <p:sp>
        <p:nvSpPr>
          <p:cNvPr id="6" name="Footer Placeholder 5"/>
          <p:cNvSpPr>
            <a:spLocks noGrp="1"/>
          </p:cNvSpPr>
          <p:nvPr>
            <p:ph type="ftr" sz="quarter" idx="4"/>
          </p:nvPr>
        </p:nvSpPr>
        <p:spPr bwMode="auto">
          <a:xfrm>
            <a:off x="1" y="8772526"/>
            <a:ext cx="3038475" cy="461963"/>
          </a:xfrm>
          <a:prstGeom prst="rect">
            <a:avLst/>
          </a:prstGeom>
          <a:noFill/>
          <a:ln w="9525">
            <a:noFill/>
            <a:miter lim="800000"/>
            <a:headEnd/>
            <a:tailEnd/>
          </a:ln>
        </p:spPr>
        <p:txBody>
          <a:bodyPr vert="horz" wrap="square" lIns="92293" tIns="46147" rIns="92293" bIns="46147" numCol="1" anchor="b" anchorCtr="0" compatLnSpc="1">
            <a:prstTxWarp prst="textNoShape">
              <a:avLst/>
            </a:prstTxWarp>
          </a:bodyPr>
          <a:lstStyle>
            <a:lvl1pPr defTabSz="605917">
              <a:defRPr sz="1100">
                <a:latin typeface="Calibri" pitchFamily="34" charset="0"/>
              </a:defRPr>
            </a:lvl1pPr>
          </a:lstStyle>
          <a:p>
            <a:pPr>
              <a:defRPr/>
            </a:pPr>
            <a:endParaRPr lang="en-GB" dirty="0"/>
          </a:p>
        </p:txBody>
      </p:sp>
      <p:sp>
        <p:nvSpPr>
          <p:cNvPr id="7" name="Slide Number Placeholder 6"/>
          <p:cNvSpPr>
            <a:spLocks noGrp="1"/>
          </p:cNvSpPr>
          <p:nvPr>
            <p:ph type="sldNum" sz="quarter" idx="5"/>
          </p:nvPr>
        </p:nvSpPr>
        <p:spPr bwMode="auto">
          <a:xfrm>
            <a:off x="3971926" y="8772526"/>
            <a:ext cx="3036888" cy="461963"/>
          </a:xfrm>
          <a:prstGeom prst="rect">
            <a:avLst/>
          </a:prstGeom>
          <a:noFill/>
          <a:ln w="9525">
            <a:noFill/>
            <a:miter lim="800000"/>
            <a:headEnd/>
            <a:tailEnd/>
          </a:ln>
        </p:spPr>
        <p:txBody>
          <a:bodyPr vert="horz" wrap="square" lIns="92293" tIns="46147" rIns="92293" bIns="46147" numCol="1" anchor="b" anchorCtr="0" compatLnSpc="1">
            <a:prstTxWarp prst="textNoShape">
              <a:avLst/>
            </a:prstTxWarp>
          </a:bodyPr>
          <a:lstStyle>
            <a:lvl1pPr algn="r" defTabSz="605917">
              <a:defRPr sz="1100">
                <a:latin typeface="Calibri" pitchFamily="34" charset="0"/>
              </a:defRPr>
            </a:lvl1pPr>
          </a:lstStyle>
          <a:p>
            <a:pPr>
              <a:defRPr/>
            </a:pPr>
            <a:fld id="{EDEDF171-9BB8-492B-AE77-09B097101C70}" type="slidenum">
              <a:rPr lang="en-GB"/>
              <a:pPr>
                <a:defRPr/>
              </a:pPr>
              <a:t>‹#›</a:t>
            </a:fld>
            <a:endParaRPr lang="en-GB" dirty="0"/>
          </a:p>
        </p:txBody>
      </p:sp>
    </p:spTree>
    <p:extLst>
      <p:ext uri="{BB962C8B-B14F-4D97-AF65-F5344CB8AC3E}">
        <p14:creationId xmlns:p14="http://schemas.microsoft.com/office/powerpoint/2010/main" val="12656186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254" indent="-285484" algn="l" rtl="0" eaLnBrk="0" fontAlgn="base" hangingPunct="0">
      <a:spcBef>
        <a:spcPct val="30000"/>
      </a:spcBef>
      <a:spcAft>
        <a:spcPct val="0"/>
      </a:spcAft>
      <a:defRPr sz="1200" kern="1200">
        <a:solidFill>
          <a:schemeClr val="tx1"/>
        </a:solidFill>
        <a:latin typeface="+mn-lt"/>
        <a:ea typeface="+mn-ea"/>
        <a:cs typeface="+mn-cs"/>
      </a:defRPr>
    </a:lvl2pPr>
    <a:lvl3pPr marL="1141929" indent="-228385" algn="l" rtl="0" eaLnBrk="0" fontAlgn="base" hangingPunct="0">
      <a:spcBef>
        <a:spcPct val="30000"/>
      </a:spcBef>
      <a:spcAft>
        <a:spcPct val="0"/>
      </a:spcAft>
      <a:defRPr sz="1200" kern="1200">
        <a:solidFill>
          <a:schemeClr val="tx1"/>
        </a:solidFill>
        <a:latin typeface="+mn-lt"/>
        <a:ea typeface="+mn-ea"/>
        <a:cs typeface="+mn-cs"/>
      </a:defRPr>
    </a:lvl3pPr>
    <a:lvl4pPr marL="1598703" indent="-228385" algn="l" rtl="0" eaLnBrk="0" fontAlgn="base" hangingPunct="0">
      <a:spcBef>
        <a:spcPct val="30000"/>
      </a:spcBef>
      <a:spcAft>
        <a:spcPct val="0"/>
      </a:spcAft>
      <a:defRPr sz="1200" kern="1200">
        <a:solidFill>
          <a:schemeClr val="tx1"/>
        </a:solidFill>
        <a:latin typeface="+mn-lt"/>
        <a:ea typeface="+mn-ea"/>
        <a:cs typeface="+mn-cs"/>
      </a:defRPr>
    </a:lvl4pPr>
    <a:lvl5pPr marL="2055472" indent="-228385" algn="l" rtl="0" eaLnBrk="0" fontAlgn="base" hangingPunct="0">
      <a:spcBef>
        <a:spcPct val="30000"/>
      </a:spcBef>
      <a:spcAft>
        <a:spcPct val="0"/>
      </a:spcAft>
      <a:defRPr sz="1200" kern="1200">
        <a:solidFill>
          <a:schemeClr val="tx1"/>
        </a:solidFill>
        <a:latin typeface="+mn-lt"/>
        <a:ea typeface="+mn-ea"/>
        <a:cs typeface="+mn-cs"/>
      </a:defRPr>
    </a:lvl5pPr>
    <a:lvl6pPr marL="2283491" algn="l" defTabSz="913399" rtl="0" eaLnBrk="1" latinLnBrk="0" hangingPunct="1">
      <a:defRPr sz="1200" kern="1200">
        <a:solidFill>
          <a:schemeClr val="tx1"/>
        </a:solidFill>
        <a:latin typeface="+mn-lt"/>
        <a:ea typeface="+mn-ea"/>
        <a:cs typeface="+mn-cs"/>
      </a:defRPr>
    </a:lvl6pPr>
    <a:lvl7pPr marL="2740191" algn="l" defTabSz="913399" rtl="0" eaLnBrk="1" latinLnBrk="0" hangingPunct="1">
      <a:defRPr sz="1200" kern="1200">
        <a:solidFill>
          <a:schemeClr val="tx1"/>
        </a:solidFill>
        <a:latin typeface="+mn-lt"/>
        <a:ea typeface="+mn-ea"/>
        <a:cs typeface="+mn-cs"/>
      </a:defRPr>
    </a:lvl7pPr>
    <a:lvl8pPr marL="3196890" algn="l" defTabSz="913399" rtl="0" eaLnBrk="1" latinLnBrk="0" hangingPunct="1">
      <a:defRPr sz="1200" kern="1200">
        <a:solidFill>
          <a:schemeClr val="tx1"/>
        </a:solidFill>
        <a:latin typeface="+mn-lt"/>
        <a:ea typeface="+mn-ea"/>
        <a:cs typeface="+mn-cs"/>
      </a:defRPr>
    </a:lvl8pPr>
    <a:lvl9pPr marL="3653587" algn="l" defTabSz="91339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TextEdit="1"/>
          </p:cNvSpPr>
          <p:nvPr>
            <p:ph type="sldImg"/>
          </p:nvPr>
        </p:nvSpPr>
        <p:spPr bwMode="auto">
          <a:xfrm>
            <a:off x="996950" y="739775"/>
            <a:ext cx="4799013" cy="3708400"/>
          </a:xfrm>
          <a:noFill/>
          <a:ln>
            <a:solidFill>
              <a:srgbClr val="000000"/>
            </a:solidFill>
            <a:miter lim="800000"/>
            <a:headEnd/>
            <a:tailEnd/>
          </a:ln>
        </p:spPr>
      </p:sp>
      <p:sp>
        <p:nvSpPr>
          <p:cNvPr id="237571" name="Rectangle 3"/>
          <p:cNvSpPr>
            <a:spLocks noGrp="1"/>
          </p:cNvSpPr>
          <p:nvPr>
            <p:ph type="body" idx="1"/>
          </p:nvPr>
        </p:nvSpPr>
        <p:spPr/>
        <p:txBody>
          <a:bodyPr/>
          <a:lstStyle/>
          <a:p>
            <a:endParaRPr lang="es-ES_tradnl" dirty="0" smtClean="0"/>
          </a:p>
        </p:txBody>
      </p:sp>
    </p:spTree>
    <p:extLst>
      <p:ext uri="{BB962C8B-B14F-4D97-AF65-F5344CB8AC3E}">
        <p14:creationId xmlns:p14="http://schemas.microsoft.com/office/powerpoint/2010/main" val="636942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13</a:t>
            </a:fld>
            <a:endParaRPr lang="en-GB" dirty="0"/>
          </a:p>
        </p:txBody>
      </p:sp>
    </p:spTree>
    <p:extLst>
      <p:ext uri="{BB962C8B-B14F-4D97-AF65-F5344CB8AC3E}">
        <p14:creationId xmlns:p14="http://schemas.microsoft.com/office/powerpoint/2010/main" val="1802580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dirty="0" smtClean="0"/>
              <a:t>http://austintexas.wayblazer.com/locations/austin-tx, https://www.visitljubljana.com/en/visitors/, http://www.barcelonaturisme.com/wv3/en/page/40/attractions-and-leisure.html, </a:t>
            </a:r>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15</a:t>
            </a:fld>
            <a:endParaRPr lang="en-GB" dirty="0"/>
          </a:p>
        </p:txBody>
      </p:sp>
    </p:spTree>
    <p:extLst>
      <p:ext uri="{BB962C8B-B14F-4D97-AF65-F5344CB8AC3E}">
        <p14:creationId xmlns:p14="http://schemas.microsoft.com/office/powerpoint/2010/main" val="1805795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16</a:t>
            </a:fld>
            <a:endParaRPr lang="en-GB" dirty="0"/>
          </a:p>
        </p:txBody>
      </p:sp>
    </p:spTree>
    <p:extLst>
      <p:ext uri="{BB962C8B-B14F-4D97-AF65-F5344CB8AC3E}">
        <p14:creationId xmlns:p14="http://schemas.microsoft.com/office/powerpoint/2010/main" val="1710647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dirty="0" smtClean="0"/>
              <a:t>, </a:t>
            </a:r>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17</a:t>
            </a:fld>
            <a:endParaRPr lang="en-GB" dirty="0"/>
          </a:p>
        </p:txBody>
      </p:sp>
    </p:spTree>
    <p:extLst>
      <p:ext uri="{BB962C8B-B14F-4D97-AF65-F5344CB8AC3E}">
        <p14:creationId xmlns:p14="http://schemas.microsoft.com/office/powerpoint/2010/main" val="4186395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18</a:t>
            </a:fld>
            <a:endParaRPr lang="en-GB" dirty="0"/>
          </a:p>
        </p:txBody>
      </p:sp>
    </p:spTree>
    <p:extLst>
      <p:ext uri="{BB962C8B-B14F-4D97-AF65-F5344CB8AC3E}">
        <p14:creationId xmlns:p14="http://schemas.microsoft.com/office/powerpoint/2010/main" val="1944759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Turismo gastronómico complementarios: diseño de menús mensuales: 12 meses, 12 mesas, </a:t>
            </a:r>
          </a:p>
          <a:p>
            <a:pPr marL="1598696" marR="0" lvl="3"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Organización de sesiones de show – </a:t>
            </a:r>
            <a:r>
              <a:rPr lang="es-ES_tradnl" sz="900" kern="1200" baseline="0" noProof="0" dirty="0" err="1" smtClean="0">
                <a:solidFill>
                  <a:srgbClr val="002776"/>
                </a:solidFill>
                <a:latin typeface="+mn-lt"/>
                <a:ea typeface="+mn-ea"/>
                <a:cs typeface="+mn-cs"/>
              </a:rPr>
              <a:t>cooking</a:t>
            </a:r>
            <a:r>
              <a:rPr lang="es-ES_tradnl" sz="900" kern="1200" baseline="0" noProof="0" dirty="0" smtClean="0">
                <a:solidFill>
                  <a:srgbClr val="002776"/>
                </a:solidFill>
                <a:latin typeface="+mn-lt"/>
                <a:ea typeface="+mn-ea"/>
                <a:cs typeface="+mn-cs"/>
              </a:rPr>
              <a:t> con chefs icónicos de la región e internacionales</a:t>
            </a:r>
          </a:p>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19</a:t>
            </a:fld>
            <a:endParaRPr lang="en-GB" dirty="0"/>
          </a:p>
        </p:txBody>
      </p:sp>
    </p:spTree>
    <p:extLst>
      <p:ext uri="{BB962C8B-B14F-4D97-AF65-F5344CB8AC3E}">
        <p14:creationId xmlns:p14="http://schemas.microsoft.com/office/powerpoint/2010/main" val="1747023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20</a:t>
            </a:fld>
            <a:endParaRPr lang="en-GB" dirty="0"/>
          </a:p>
        </p:txBody>
      </p:sp>
    </p:spTree>
    <p:extLst>
      <p:ext uri="{BB962C8B-B14F-4D97-AF65-F5344CB8AC3E}">
        <p14:creationId xmlns:p14="http://schemas.microsoft.com/office/powerpoint/2010/main" val="4271764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21</a:t>
            </a:fld>
            <a:endParaRPr lang="en-GB" dirty="0"/>
          </a:p>
        </p:txBody>
      </p:sp>
    </p:spTree>
    <p:extLst>
      <p:ext uri="{BB962C8B-B14F-4D97-AF65-F5344CB8AC3E}">
        <p14:creationId xmlns:p14="http://schemas.microsoft.com/office/powerpoint/2010/main" val="3971598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0325" y="717550"/>
            <a:ext cx="4651375" cy="3594100"/>
          </a:xfrm>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10"/>
          </p:nvPr>
        </p:nvSpPr>
        <p:spPr>
          <a:xfrm>
            <a:off x="4141657" y="9099063"/>
            <a:ext cx="3168439" cy="478984"/>
          </a:xfrm>
          <a:prstGeom prst="rect">
            <a:avLst/>
          </a:prstGeom>
        </p:spPr>
        <p:txBody>
          <a:bodyPr lIns="91294" tIns="45647" rIns="91294" bIns="45647"/>
          <a:lstStyle/>
          <a:p>
            <a:fld id="{4D1CD627-4B2A-415D-87CF-666A57EF4918}" type="slidenum">
              <a:rPr lang="es-ES" smtClean="0"/>
              <a:pPr/>
              <a:t>22</a:t>
            </a:fld>
            <a:endParaRPr lang="es-ES"/>
          </a:p>
        </p:txBody>
      </p:sp>
    </p:spTree>
    <p:extLst>
      <p:ext uri="{BB962C8B-B14F-4D97-AF65-F5344CB8AC3E}">
        <p14:creationId xmlns:p14="http://schemas.microsoft.com/office/powerpoint/2010/main" val="2434947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 sz="1200" kern="1200" baseline="0" noProof="0" dirty="0" smtClean="0">
                <a:solidFill>
                  <a:srgbClr val="002776"/>
                </a:solidFill>
                <a:latin typeface="+mn-lt"/>
                <a:ea typeface="+mn-ea"/>
                <a:cs typeface="+mn-cs"/>
              </a:rPr>
              <a:t>(i) marketing integral (coordinación del marketing turístico con una visión integrada), (ii) marketing online, (iii) producto, desarrollo e inversiones, (iv) mercadeo y promoción internacional offline B2B y B2C y (v) mercadeo y promoción nacional B2B y B2C. </a:t>
            </a:r>
            <a:endParaRPr lang="es-ES" sz="1200" kern="1200" noProof="0" dirty="0" smtClean="0">
              <a:solidFill>
                <a:srgbClr val="002776"/>
              </a:solidFill>
              <a:latin typeface="+mn-lt"/>
              <a:ea typeface="+mn-ea"/>
              <a:cs typeface="+mn-cs"/>
            </a:endParaRPr>
          </a:p>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4</a:t>
            </a:fld>
            <a:endParaRPr lang="en-GB" dirty="0"/>
          </a:p>
        </p:txBody>
      </p:sp>
    </p:spTree>
    <p:extLst>
      <p:ext uri="{BB962C8B-B14F-4D97-AF65-F5344CB8AC3E}">
        <p14:creationId xmlns:p14="http://schemas.microsoft.com/office/powerpoint/2010/main" val="3637760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6</a:t>
            </a:fld>
            <a:endParaRPr lang="en-GB" dirty="0"/>
          </a:p>
        </p:txBody>
      </p:sp>
    </p:spTree>
    <p:extLst>
      <p:ext uri="{BB962C8B-B14F-4D97-AF65-F5344CB8AC3E}">
        <p14:creationId xmlns:p14="http://schemas.microsoft.com/office/powerpoint/2010/main" val="2163141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 sz="1200" kern="1200" baseline="0" noProof="0" dirty="0" smtClean="0">
                <a:solidFill>
                  <a:srgbClr val="002776"/>
                </a:solidFill>
                <a:latin typeface="+mn-lt"/>
                <a:ea typeface="+mn-ea"/>
                <a:cs typeface="+mn-cs"/>
              </a:rPr>
              <a:t>(i) marketing integral (coordinación del marketing turístico con una visión integrada), (ii) marketing online, (iii) producto, desarrollo e inversiones, (iv) mercadeo y promoción internacional offline B2B y B2C y (v) mercadeo y promoción nacional B2B y B2C. </a:t>
            </a:r>
            <a:endParaRPr lang="es-ES" sz="1200" kern="1200" noProof="0" dirty="0" smtClean="0">
              <a:solidFill>
                <a:srgbClr val="002776"/>
              </a:solidFill>
              <a:latin typeface="+mn-lt"/>
              <a:ea typeface="+mn-ea"/>
              <a:cs typeface="+mn-cs"/>
            </a:endParaRPr>
          </a:p>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7</a:t>
            </a:fld>
            <a:endParaRPr lang="en-GB" dirty="0"/>
          </a:p>
        </p:txBody>
      </p:sp>
    </p:spTree>
    <p:extLst>
      <p:ext uri="{BB962C8B-B14F-4D97-AF65-F5344CB8AC3E}">
        <p14:creationId xmlns:p14="http://schemas.microsoft.com/office/powerpoint/2010/main" val="1725162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dirty="0" smtClean="0">
                <a:solidFill>
                  <a:srgbClr val="3C8A2E"/>
                </a:solidFill>
              </a:rPr>
              <a:t>GL notas en verde</a:t>
            </a:r>
            <a:endParaRPr lang="es-CL" dirty="0">
              <a:solidFill>
                <a:srgbClr val="3C8A2E"/>
              </a:solidFill>
            </a:endParaRPr>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8</a:t>
            </a:fld>
            <a:endParaRPr lang="en-GB" dirty="0"/>
          </a:p>
        </p:txBody>
      </p:sp>
    </p:spTree>
    <p:extLst>
      <p:ext uri="{BB962C8B-B14F-4D97-AF65-F5344CB8AC3E}">
        <p14:creationId xmlns:p14="http://schemas.microsoft.com/office/powerpoint/2010/main" val="3213992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9</a:t>
            </a:fld>
            <a:endParaRPr lang="en-GB" dirty="0"/>
          </a:p>
        </p:txBody>
      </p:sp>
    </p:spTree>
    <p:extLst>
      <p:ext uri="{BB962C8B-B14F-4D97-AF65-F5344CB8AC3E}">
        <p14:creationId xmlns:p14="http://schemas.microsoft.com/office/powerpoint/2010/main" val="2461938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10</a:t>
            </a:fld>
            <a:endParaRPr lang="en-GB" dirty="0"/>
          </a:p>
        </p:txBody>
      </p:sp>
    </p:spTree>
    <p:extLst>
      <p:ext uri="{BB962C8B-B14F-4D97-AF65-F5344CB8AC3E}">
        <p14:creationId xmlns:p14="http://schemas.microsoft.com/office/powerpoint/2010/main" val="1147962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11</a:t>
            </a:fld>
            <a:endParaRPr lang="en-GB" dirty="0"/>
          </a:p>
        </p:txBody>
      </p:sp>
    </p:spTree>
    <p:extLst>
      <p:ext uri="{BB962C8B-B14F-4D97-AF65-F5344CB8AC3E}">
        <p14:creationId xmlns:p14="http://schemas.microsoft.com/office/powerpoint/2010/main" val="3422185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EDEDF171-9BB8-492B-AE77-09B097101C70}" type="slidenum">
              <a:rPr lang="en-GB" smtClean="0"/>
              <a:pPr>
                <a:defRPr/>
              </a:pPr>
              <a:t>12</a:t>
            </a:fld>
            <a:endParaRPr lang="en-GB" dirty="0"/>
          </a:p>
        </p:txBody>
      </p:sp>
    </p:spTree>
    <p:extLst>
      <p:ext uri="{BB962C8B-B14F-4D97-AF65-F5344CB8AC3E}">
        <p14:creationId xmlns:p14="http://schemas.microsoft.com/office/powerpoint/2010/main" val="3837140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pPr>
                <a:defRPr/>
              </a:pPr>
              <a:t>‹#›</a:t>
            </a:fld>
            <a:endParaRPr lang="en-US" dirty="0"/>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t>Footer</a:t>
            </a:r>
          </a:p>
        </p:txBody>
      </p:sp>
    </p:spTree>
    <p:extLst>
      <p:ext uri="{BB962C8B-B14F-4D97-AF65-F5344CB8AC3E}">
        <p14:creationId xmlns:p14="http://schemas.microsoft.com/office/powerpoint/2010/main" val="416596886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7745" y="357194"/>
            <a:ext cx="2268537" cy="7058025"/>
          </a:xfrm>
        </p:spPr>
        <p:txBody>
          <a:bodyPr vert="eaVert"/>
          <a:lstStyle/>
          <a:p>
            <a:r>
              <a:rPr lang="en-US" smtClean="0"/>
              <a:t>Click to edit Master title style</a:t>
            </a:r>
            <a:endParaRPr lang="es-CL"/>
          </a:p>
        </p:txBody>
      </p:sp>
      <p:sp>
        <p:nvSpPr>
          <p:cNvPr id="3" name="Vertical Text Placeholder 2"/>
          <p:cNvSpPr>
            <a:spLocks noGrp="1"/>
          </p:cNvSpPr>
          <p:nvPr>
            <p:ph type="body" orient="vert" idx="1"/>
          </p:nvPr>
        </p:nvSpPr>
        <p:spPr>
          <a:xfrm>
            <a:off x="492130" y="357194"/>
            <a:ext cx="6653213" cy="7058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E90CDFE6-65E2-45D3-8D1D-DBF0EB5205D0}"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162931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ctrTitle"/>
          </p:nvPr>
        </p:nvSpPr>
        <p:spPr>
          <a:xfrm>
            <a:off x="408904" y="2073063"/>
            <a:ext cx="5878598" cy="938592"/>
          </a:xfrm>
        </p:spPr>
        <p:txBody>
          <a:bodyPr>
            <a:noAutofit/>
          </a:bodyPr>
          <a:lstStyle>
            <a:lvl1pPr>
              <a:defRPr sz="3100">
                <a:solidFill>
                  <a:schemeClr val="accent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08905" y="4858750"/>
            <a:ext cx="5878096" cy="1700572"/>
          </a:xfrm>
        </p:spPr>
        <p:txBody>
          <a:bodyPr>
            <a:normAutofit/>
          </a:bodyPr>
          <a:lstStyle>
            <a:lvl1pPr marL="0" indent="0" algn="l">
              <a:lnSpc>
                <a:spcPct val="120000"/>
              </a:lnSpc>
              <a:spcBef>
                <a:spcPts val="0"/>
              </a:spcBef>
              <a:spcAft>
                <a:spcPts val="0"/>
              </a:spcAft>
              <a:buNone/>
              <a:defRPr sz="1800" b="0">
                <a:solidFill>
                  <a:schemeClr val="accent5"/>
                </a:solidFill>
              </a:defRPr>
            </a:lvl1pPr>
            <a:lvl2pPr marL="521177" indent="0" algn="ctr">
              <a:buNone/>
              <a:defRPr>
                <a:solidFill>
                  <a:schemeClr val="tx1">
                    <a:tint val="75000"/>
                  </a:schemeClr>
                </a:solidFill>
              </a:defRPr>
            </a:lvl2pPr>
            <a:lvl3pPr marL="1042354" indent="0" algn="ctr">
              <a:buNone/>
              <a:defRPr>
                <a:solidFill>
                  <a:schemeClr val="tx1">
                    <a:tint val="75000"/>
                  </a:schemeClr>
                </a:solidFill>
              </a:defRPr>
            </a:lvl3pPr>
            <a:lvl4pPr marL="1563531" indent="0" algn="ctr">
              <a:buNone/>
              <a:defRPr>
                <a:solidFill>
                  <a:schemeClr val="tx1">
                    <a:tint val="75000"/>
                  </a:schemeClr>
                </a:solidFill>
              </a:defRPr>
            </a:lvl4pPr>
            <a:lvl5pPr marL="2084709" indent="0" algn="ctr">
              <a:buNone/>
              <a:defRPr>
                <a:solidFill>
                  <a:schemeClr val="tx1">
                    <a:tint val="75000"/>
                  </a:schemeClr>
                </a:solidFill>
              </a:defRPr>
            </a:lvl5pPr>
            <a:lvl6pPr marL="2605886" indent="0" algn="ctr">
              <a:buNone/>
              <a:defRPr>
                <a:solidFill>
                  <a:schemeClr val="tx1">
                    <a:tint val="75000"/>
                  </a:schemeClr>
                </a:solidFill>
              </a:defRPr>
            </a:lvl6pPr>
            <a:lvl7pPr marL="3127062" indent="0" algn="ctr">
              <a:buNone/>
              <a:defRPr>
                <a:solidFill>
                  <a:schemeClr val="tx1">
                    <a:tint val="75000"/>
                  </a:schemeClr>
                </a:solidFill>
              </a:defRPr>
            </a:lvl7pPr>
            <a:lvl8pPr marL="3648239" indent="0" algn="ctr">
              <a:buNone/>
              <a:defRPr>
                <a:solidFill>
                  <a:schemeClr val="tx1">
                    <a:tint val="75000"/>
                  </a:schemeClr>
                </a:solidFill>
              </a:defRPr>
            </a:lvl8pPr>
            <a:lvl9pPr marL="4169416" indent="0" algn="ctr">
              <a:buNone/>
              <a:defRPr>
                <a:solidFill>
                  <a:schemeClr val="tx1">
                    <a:tint val="75000"/>
                  </a:schemeClr>
                </a:solidFill>
              </a:defRPr>
            </a:lvl9pPr>
          </a:lstStyle>
          <a:p>
            <a:r>
              <a:rPr lang="en-US" smtClean="0"/>
              <a:t>Click to edit Master subtitle style</a:t>
            </a:r>
            <a:endParaRPr lang="en-GB" dirty="0"/>
          </a:p>
        </p:txBody>
      </p:sp>
      <p:pic>
        <p:nvPicPr>
          <p:cNvPr id="9" name="Picture 8" descr="DEL_PRI_RGB.gi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1810" y="490923"/>
            <a:ext cx="2095200" cy="392705"/>
          </a:xfrm>
          <a:prstGeom prst="rect">
            <a:avLst/>
          </a:prstGeom>
        </p:spPr>
      </p:pic>
      <p:sp>
        <p:nvSpPr>
          <p:cNvPr id="8" name="Text Placeholder 5"/>
          <p:cNvSpPr>
            <a:spLocks noGrp="1"/>
          </p:cNvSpPr>
          <p:nvPr>
            <p:ph type="body" sz="quarter" idx="10"/>
          </p:nvPr>
        </p:nvSpPr>
        <p:spPr>
          <a:xfrm>
            <a:off x="412621" y="3018896"/>
            <a:ext cx="5874881" cy="1839855"/>
          </a:xfrm>
        </p:spPr>
        <p:txBody>
          <a:bodyPr>
            <a:noAutofit/>
          </a:bodyPr>
          <a:lstStyle>
            <a:lvl1pPr marL="0" indent="0">
              <a:buNone/>
              <a:defRPr sz="3100">
                <a:solidFill>
                  <a:schemeClr val="accent2"/>
                </a:solidFill>
              </a:defRPr>
            </a:lvl1pPr>
          </a:lstStyle>
          <a:p>
            <a:pPr lvl="0"/>
            <a:r>
              <a:rPr lang="en-US" smtClean="0"/>
              <a:t>Click to edit Master text styles</a:t>
            </a:r>
          </a:p>
        </p:txBody>
      </p:sp>
    </p:spTree>
    <p:extLst>
      <p:ext uri="{BB962C8B-B14F-4D97-AF65-F5344CB8AC3E}">
        <p14:creationId xmlns:p14="http://schemas.microsoft.com/office/powerpoint/2010/main" val="1927342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Slide with Image 1">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0" y="2413176"/>
            <a:ext cx="2422432" cy="5360812"/>
          </a:xfrm>
        </p:spPr>
        <p:txBody>
          <a:bodyPr/>
          <a:lstStyle>
            <a:lvl1pPr marL="0" indent="0">
              <a:buNone/>
              <a:defRPr sz="33400" b="0" i="0">
                <a:solidFill>
                  <a:srgbClr val="F2F2F2"/>
                </a:solidFill>
                <a:latin typeface="Arial Narrow Bold"/>
                <a:cs typeface="Arial Narrow Bold"/>
              </a:defRPr>
            </a:lvl1pPr>
          </a:lstStyle>
          <a:p>
            <a:pPr lvl="0"/>
            <a:r>
              <a:rPr lang="en-US" dirty="0" smtClean="0"/>
              <a:t>Click to edit Master text styles</a:t>
            </a:r>
          </a:p>
        </p:txBody>
      </p:sp>
      <p:sp>
        <p:nvSpPr>
          <p:cNvPr id="3" name="Rectangle 2"/>
          <p:cNvSpPr/>
          <p:nvPr userDrawn="1"/>
        </p:nvSpPr>
        <p:spPr>
          <a:xfrm>
            <a:off x="5123145" y="0"/>
            <a:ext cx="4936846" cy="7773988"/>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101868" tIns="50933" rIns="101868" bIns="50933" rtlCol="0" anchor="ctr"/>
          <a:lstStyle/>
          <a:p>
            <a:pPr algn="ctr" defTabSz="1042354" fontAlgn="auto">
              <a:spcBef>
                <a:spcPts val="0"/>
              </a:spcBef>
              <a:spcAft>
                <a:spcPts val="0"/>
              </a:spcAft>
            </a:pPr>
            <a:endParaRPr lang="en-US" sz="2100" dirty="0">
              <a:solidFill>
                <a:prstClr val="white"/>
              </a:solidFill>
            </a:endParaRPr>
          </a:p>
        </p:txBody>
      </p:sp>
      <p:sp>
        <p:nvSpPr>
          <p:cNvPr id="6" name="Text Placeholder 5"/>
          <p:cNvSpPr>
            <a:spLocks noGrp="1"/>
          </p:cNvSpPr>
          <p:nvPr>
            <p:ph type="body" sz="quarter" idx="10"/>
          </p:nvPr>
        </p:nvSpPr>
        <p:spPr>
          <a:xfrm>
            <a:off x="403477" y="2915239"/>
            <a:ext cx="4520065" cy="1979494"/>
          </a:xfrm>
        </p:spPr>
        <p:txBody>
          <a:bodyPr>
            <a:noAutofit/>
          </a:bodyPr>
          <a:lstStyle>
            <a:lvl1pPr marL="0" indent="0">
              <a:buNone/>
              <a:defRPr sz="5300">
                <a:solidFill>
                  <a:schemeClr val="accent2"/>
                </a:solidFill>
              </a:defRPr>
            </a:lvl1pPr>
          </a:lstStyle>
          <a:p>
            <a:pPr lvl="0"/>
            <a:r>
              <a:rPr lang="en-US" dirty="0" smtClean="0"/>
              <a:t>Click to edit Master text styles</a:t>
            </a:r>
          </a:p>
        </p:txBody>
      </p:sp>
    </p:spTree>
    <p:extLst>
      <p:ext uri="{BB962C8B-B14F-4D97-AF65-F5344CB8AC3E}">
        <p14:creationId xmlns:p14="http://schemas.microsoft.com/office/powerpoint/2010/main" val="1404836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ítulo de presentación">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93934"/>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ierre">
    <p:spTree>
      <p:nvGrpSpPr>
        <p:cNvPr id="1" name=""/>
        <p:cNvGrpSpPr/>
        <p:nvPr/>
      </p:nvGrpSpPr>
      <p:grpSpPr>
        <a:xfrm>
          <a:off x="0" y="0"/>
          <a:ext cx="0" cy="0"/>
          <a:chOff x="0" y="0"/>
          <a:chExt cx="0" cy="0"/>
        </a:xfrm>
      </p:grpSpPr>
      <p:sp>
        <p:nvSpPr>
          <p:cNvPr id="4" name="Rectangle 3"/>
          <p:cNvSpPr/>
          <p:nvPr userDrawn="1"/>
        </p:nvSpPr>
        <p:spPr>
          <a:xfrm>
            <a:off x="0" y="0"/>
            <a:ext cx="10059988" cy="77739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83278" tIns="41639" rIns="83278" bIns="41639" rtlCol="0" anchor="ctr"/>
          <a:lstStyle/>
          <a:p>
            <a:pPr algn="ctr" fontAlgn="base">
              <a:spcBef>
                <a:spcPct val="0"/>
              </a:spcBef>
              <a:spcAft>
                <a:spcPct val="0"/>
              </a:spcAft>
            </a:pPr>
            <a:endParaRPr lang="nb-NO" sz="2031">
              <a:solidFill>
                <a:srgbClr val="FFFFFF"/>
              </a:solidFill>
            </a:endParaRPr>
          </a:p>
        </p:txBody>
      </p:sp>
      <p:pic>
        <p:nvPicPr>
          <p:cNvPr id="5" name="Picture 19" descr="DEL_PRI_RGB"/>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79430" y="3389551"/>
            <a:ext cx="3795713" cy="896937"/>
          </a:xfrm>
          <a:prstGeom prst="rect">
            <a:avLst/>
          </a:prstGeom>
          <a:noFill/>
          <a:ln w="9525">
            <a:noFill/>
            <a:miter lim="800000"/>
            <a:headEnd/>
            <a:tailEnd/>
          </a:ln>
        </p:spPr>
      </p:pic>
      <p:sp>
        <p:nvSpPr>
          <p:cNvPr id="8" name="Text Placeholder 7"/>
          <p:cNvSpPr>
            <a:spLocks noGrp="1"/>
          </p:cNvSpPr>
          <p:nvPr>
            <p:ph type="body" sz="quarter" idx="13"/>
          </p:nvPr>
        </p:nvSpPr>
        <p:spPr>
          <a:xfrm>
            <a:off x="457280" y="4700591"/>
            <a:ext cx="6743701" cy="2593975"/>
          </a:xfrm>
        </p:spPr>
        <p:txBody>
          <a:bodyPr/>
          <a:lstStyle>
            <a:lvl1pPr>
              <a:defRPr sz="609">
                <a:solidFill>
                  <a:srgbClr val="000000"/>
                </a:solidFill>
              </a:defRPr>
            </a:lvl1pPr>
            <a:lvl2pPr>
              <a:defRPr sz="711"/>
            </a:lvl2pPr>
            <a:lvl3pPr>
              <a:defRPr sz="711"/>
            </a:lvl3pPr>
            <a:lvl4pPr>
              <a:defRPr sz="711"/>
            </a:lvl4pPr>
            <a:lvl5pPr>
              <a:defRPr sz="711"/>
            </a:lvl5pPr>
          </a:lstStyle>
          <a:p>
            <a:pPr lvl="0"/>
            <a:r>
              <a:rPr lang="en-US" smtClean="0"/>
              <a:t>Click to edit Master text styles</a:t>
            </a:r>
          </a:p>
        </p:txBody>
      </p:sp>
      <p:sp>
        <p:nvSpPr>
          <p:cNvPr id="7" name="Slide Number Placeholder 3"/>
          <p:cNvSpPr>
            <a:spLocks noGrp="1"/>
          </p:cNvSpPr>
          <p:nvPr>
            <p:ph type="sldNum" sz="quarter" idx="10"/>
          </p:nvPr>
        </p:nvSpPr>
        <p:spPr>
          <a:xfrm>
            <a:off x="457307" y="7429738"/>
            <a:ext cx="311150" cy="163513"/>
          </a:xfrm>
        </p:spPr>
        <p:txBody>
          <a:bodyPr/>
          <a:lstStyle>
            <a:lvl1pPr>
              <a:defRPr>
                <a:solidFill>
                  <a:schemeClr val="bg1"/>
                </a:solidFill>
              </a:defRPr>
            </a:lvl1pPr>
          </a:lstStyle>
          <a:p>
            <a:fld id="{20A7A354-C5FB-4D1E-BE75-5A939ED93F75}" type="slidenum">
              <a:rPr lang="es-ES" smtClean="0">
                <a:solidFill>
                  <a:srgbClr val="FFFFFF"/>
                </a:solidFill>
              </a:rPr>
              <a:pPr/>
              <a:t>‹#›</a:t>
            </a:fld>
            <a:endParaRPr lang="es-ES">
              <a:solidFill>
                <a:srgbClr val="FFFFFF"/>
              </a:solidFill>
            </a:endParaRPr>
          </a:p>
        </p:txBody>
      </p:sp>
      <p:sp>
        <p:nvSpPr>
          <p:cNvPr id="9" name="Footer Placeholder 4"/>
          <p:cNvSpPr>
            <a:spLocks noGrp="1"/>
          </p:cNvSpPr>
          <p:nvPr>
            <p:ph type="ftr" sz="quarter" idx="11"/>
          </p:nvPr>
        </p:nvSpPr>
        <p:spPr>
          <a:xfrm>
            <a:off x="849320" y="7429738"/>
            <a:ext cx="4749800" cy="163513"/>
          </a:xfrm>
        </p:spPr>
        <p:txBody>
          <a:bodyPr/>
          <a:lstStyle>
            <a:lvl1pPr>
              <a:defRPr>
                <a:solidFill>
                  <a:schemeClr val="bg1"/>
                </a:solidFill>
              </a:defRPr>
            </a:lvl1pPr>
          </a:lstStyle>
          <a:p>
            <a:endParaRPr lang="es-ES">
              <a:solidFill>
                <a:srgbClr val="FFFFFF"/>
              </a:solidFill>
            </a:endParaRPr>
          </a:p>
        </p:txBody>
      </p:sp>
    </p:spTree>
    <p:extLst>
      <p:ext uri="{BB962C8B-B14F-4D97-AF65-F5344CB8AC3E}">
        <p14:creationId xmlns:p14="http://schemas.microsoft.com/office/powerpoint/2010/main" val="132589830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solidFill>
                  <a:srgbClr val="FFFFFF"/>
                </a:solidFill>
              </a:rPr>
              <a:pPr>
                <a:defRPr/>
              </a:pPr>
              <a:t>‹#›</a:t>
            </a:fld>
            <a:endParaRPr lang="en-US" dirty="0">
              <a:solidFill>
                <a:srgbClr val="FFFFFF"/>
              </a:solidFill>
            </a:endParaRPr>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solidFill>
                  <a:srgbClr val="FFFFFF"/>
                </a:solidFill>
              </a:rPr>
              <a:t>Footer</a:t>
            </a:r>
          </a:p>
        </p:txBody>
      </p:sp>
    </p:spTree>
    <p:extLst>
      <p:ext uri="{BB962C8B-B14F-4D97-AF65-F5344CB8AC3E}">
        <p14:creationId xmlns:p14="http://schemas.microsoft.com/office/powerpoint/2010/main" val="274191574"/>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504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268882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0646839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solidFill>
                  <a:srgbClr val="002776"/>
                </a:solidFill>
              </a:rPr>
              <a:pPr>
                <a:defRPr/>
              </a:pPr>
              <a:t>‹#›</a:t>
            </a:fld>
            <a:endParaRPr lang="en-US" dirty="0">
              <a:solidFill>
                <a:srgbClr val="002776"/>
              </a:solidFill>
            </a:endParaRPr>
          </a:p>
        </p:txBody>
      </p:sp>
      <p:sp>
        <p:nvSpPr>
          <p:cNvPr id="6"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1214651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9468000" cy="1295401"/>
          </a:xfrm>
        </p:spPr>
        <p:txBody>
          <a:bodyPr/>
          <a:lstStyle>
            <a:lvl1pPr>
              <a:defRPr/>
            </a:lvl1pPr>
          </a:lstStyle>
          <a:p>
            <a:r>
              <a:rPr lang="en-US" dirty="0" smtClean="0"/>
              <a:t>Click to edit Master title style</a:t>
            </a:r>
            <a:endParaRPr lang="es-CL" dirty="0"/>
          </a:p>
        </p:txBody>
      </p:sp>
      <p:sp>
        <p:nvSpPr>
          <p:cNvPr id="3" name="Text Placeholder 2"/>
          <p:cNvSpPr>
            <a:spLocks noGrp="1"/>
          </p:cNvSpPr>
          <p:nvPr>
            <p:ph type="body" idx="1"/>
          </p:nvPr>
        </p:nvSpPr>
        <p:spPr>
          <a:xfrm>
            <a:off x="503243" y="1739900"/>
            <a:ext cx="4445000"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43" y="2465396"/>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Text Placeholder 4"/>
          <p:cNvSpPr>
            <a:spLocks noGrp="1"/>
          </p:cNvSpPr>
          <p:nvPr>
            <p:ph type="body" sz="quarter" idx="3"/>
          </p:nvPr>
        </p:nvSpPr>
        <p:spPr>
          <a:xfrm>
            <a:off x="5110166" y="1739900"/>
            <a:ext cx="4446587"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6" y="2465396"/>
            <a:ext cx="4446587"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7" name="Slide Number Placeholder 9"/>
          <p:cNvSpPr>
            <a:spLocks noGrp="1"/>
          </p:cNvSpPr>
          <p:nvPr>
            <p:ph type="sldNum" sz="quarter" idx="10"/>
          </p:nvPr>
        </p:nvSpPr>
        <p:spPr/>
        <p:txBody>
          <a:bodyPr/>
          <a:lstStyle>
            <a:lvl1pPr>
              <a:defRPr/>
            </a:lvl1pPr>
          </a:lstStyle>
          <a:p>
            <a:pPr>
              <a:defRPr/>
            </a:pPr>
            <a:fld id="{25280786-EB74-40C5-82A4-C6868B1A696E}" type="slidenum">
              <a:rPr lang="en-US">
                <a:solidFill>
                  <a:srgbClr val="002776"/>
                </a:solidFill>
              </a:rPr>
              <a:pPr>
                <a:defRPr/>
              </a:pPr>
              <a:t>‹#›</a:t>
            </a:fld>
            <a:endParaRPr lang="en-US" dirty="0">
              <a:solidFill>
                <a:srgbClr val="002776"/>
              </a:solidFill>
            </a:endParaRPr>
          </a:p>
        </p:txBody>
      </p:sp>
      <p:sp>
        <p:nvSpPr>
          <p:cNvPr id="8"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036061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4261884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3097271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0445FC04-BCE8-4F81-A310-FA9F81E23A8D}"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59199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eloitte Contenido">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35211"/>
          </a:xfrm>
        </p:spPr>
        <p:txBody>
          <a:bodyPr/>
          <a:lstStyle>
            <a:lvl1pPr>
              <a:lnSpc>
                <a:spcPct val="100000"/>
              </a:lnSpc>
              <a:defRPr sz="2200"/>
            </a:lvl1pPr>
          </a:lstStyle>
          <a:p>
            <a:r>
              <a:rPr lang="en-US" dirty="0" smtClean="0"/>
              <a:t>Click to edit Master title style</a:t>
            </a:r>
            <a:endParaRPr lang="es-CL" dirty="0"/>
          </a:p>
        </p:txBody>
      </p:sp>
      <p:sp>
        <p:nvSpPr>
          <p:cNvPr id="3" name="Slide Number Placeholder 9"/>
          <p:cNvSpPr>
            <a:spLocks noGrp="1"/>
          </p:cNvSpPr>
          <p:nvPr>
            <p:ph type="sldNum" sz="quarter" idx="10"/>
          </p:nvPr>
        </p:nvSpPr>
        <p:spPr>
          <a:xfrm>
            <a:off x="457203" y="7429506"/>
            <a:ext cx="311150" cy="163513"/>
          </a:xfrm>
        </p:spPr>
        <p:txBody>
          <a:bodyPr/>
          <a:lstStyle>
            <a:lvl1pPr>
              <a:defRPr/>
            </a:lvl1pPr>
          </a:lstStyle>
          <a:p>
            <a:pPr>
              <a:defRPr/>
            </a:pPr>
            <a:fld id="{10B2FFDA-8459-4AAB-8339-1E05B01561E7}"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a:xfrm>
            <a:off x="849313" y="7429506"/>
            <a:ext cx="4749800" cy="163513"/>
          </a:xfrm>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98543835"/>
      </p:ext>
    </p:extLst>
  </p:cSld>
  <p:clrMapOvr>
    <a:masterClrMapping/>
  </p:clrMapOvr>
  <p:transition spd="slow"/>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Deloitte Portada">
    <p:spTree>
      <p:nvGrpSpPr>
        <p:cNvPr id="1" name=""/>
        <p:cNvGrpSpPr/>
        <p:nvPr/>
      </p:nvGrpSpPr>
      <p:grpSpPr>
        <a:xfrm>
          <a:off x="0" y="0"/>
          <a:ext cx="0" cy="0"/>
          <a:chOff x="0" y="0"/>
          <a:chExt cx="0" cy="0"/>
        </a:xfrm>
      </p:grpSpPr>
      <p:sp>
        <p:nvSpPr>
          <p:cNvPr id="5" name="Rectangle 2"/>
          <p:cNvSpPr>
            <a:spLocks noGrp="1"/>
          </p:cNvSpPr>
          <p:nvPr>
            <p:ph type="ctrTitle"/>
          </p:nvPr>
        </p:nvSpPr>
        <p:spPr>
          <a:xfrm>
            <a:off x="564134" y="2806702"/>
            <a:ext cx="5473130" cy="2160588"/>
          </a:xfrm>
        </p:spPr>
        <p:txBody>
          <a:bodyPr/>
          <a:lstStyle>
            <a:lvl1pPr>
              <a:lnSpc>
                <a:spcPts val="4341"/>
              </a:lnSpc>
              <a:defRPr b="0">
                <a:latin typeface="+mj-lt"/>
              </a:defRPr>
            </a:lvl1pPr>
          </a:lstStyle>
          <a:p>
            <a:pPr>
              <a:lnSpc>
                <a:spcPts val="3895"/>
              </a:lnSpc>
            </a:pPr>
            <a:endParaRPr lang="es-CL" sz="4000" dirty="0">
              <a:solidFill>
                <a:schemeClr val="accent2"/>
              </a:solidFill>
            </a:endParaRPr>
          </a:p>
        </p:txBody>
      </p:sp>
      <p:sp>
        <p:nvSpPr>
          <p:cNvPr id="6" name="Text Box 3"/>
          <p:cNvSpPr txBox="1">
            <a:spLocks noChangeArrowheads="1"/>
          </p:cNvSpPr>
          <p:nvPr userDrawn="1"/>
        </p:nvSpPr>
        <p:spPr bwMode="auto">
          <a:xfrm>
            <a:off x="515232" y="7123170"/>
            <a:ext cx="2640747" cy="43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defTabSz="1017074">
              <a:spcAft>
                <a:spcPts val="0"/>
              </a:spcAft>
            </a:pPr>
            <a:endParaRPr lang="es-CL" sz="1300" dirty="0">
              <a:solidFill>
                <a:srgbClr val="000000"/>
              </a:solidFill>
              <a:latin typeface="Arial"/>
            </a:endParaRPr>
          </a:p>
        </p:txBody>
      </p:sp>
      <p:pic>
        <p:nvPicPr>
          <p:cNvPr id="7"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152" y="501653"/>
            <a:ext cx="2312586" cy="4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7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3" name="Group 158"/>
          <p:cNvGrpSpPr>
            <a:grpSpLocks/>
          </p:cNvGrpSpPr>
          <p:nvPr userDrawn="1"/>
        </p:nvGrpSpPr>
        <p:grpSpPr bwMode="auto">
          <a:xfrm>
            <a:off x="382828" y="6286055"/>
            <a:ext cx="3009900" cy="354012"/>
            <a:chOff x="457200" y="5959475"/>
            <a:chExt cx="3311525" cy="400050"/>
          </a:xfrm>
        </p:grpSpPr>
        <p:sp>
          <p:nvSpPr>
            <p:cNvPr id="4" name="Freeform 170"/>
            <p:cNvSpPr>
              <a:spLocks/>
            </p:cNvSpPr>
            <p:nvPr/>
          </p:nvSpPr>
          <p:spPr bwMode="auto">
            <a:xfrm>
              <a:off x="457200" y="6181925"/>
              <a:ext cx="94316" cy="130958"/>
            </a:xfrm>
            <a:custGeom>
              <a:avLst/>
              <a:gdLst>
                <a:gd name="T0" fmla="*/ 2147483647 w 59"/>
                <a:gd name="T1" fmla="*/ 0 h 83"/>
                <a:gd name="T2" fmla="*/ 2147483647 w 59"/>
                <a:gd name="T3" fmla="*/ 0 h 83"/>
                <a:gd name="T4" fmla="*/ 2147483647 w 59"/>
                <a:gd name="T5" fmla="*/ 0 h 83"/>
                <a:gd name="T6" fmla="*/ 2147483647 w 59"/>
                <a:gd name="T7" fmla="*/ 2147483647 h 83"/>
                <a:gd name="T8" fmla="*/ 2147483647 w 59"/>
                <a:gd name="T9" fmla="*/ 2147483647 h 83"/>
                <a:gd name="T10" fmla="*/ 2147483647 w 59"/>
                <a:gd name="T11" fmla="*/ 2147483647 h 83"/>
                <a:gd name="T12" fmla="*/ 2147483647 w 59"/>
                <a:gd name="T13" fmla="*/ 2147483647 h 83"/>
                <a:gd name="T14" fmla="*/ 2147483647 w 59"/>
                <a:gd name="T15" fmla="*/ 2147483647 h 83"/>
                <a:gd name="T16" fmla="*/ 2147483647 w 59"/>
                <a:gd name="T17" fmla="*/ 2147483647 h 83"/>
                <a:gd name="T18" fmla="*/ 2147483647 w 59"/>
                <a:gd name="T19" fmla="*/ 2147483647 h 83"/>
                <a:gd name="T20" fmla="*/ 2147483647 w 59"/>
                <a:gd name="T21" fmla="*/ 2147483647 h 83"/>
                <a:gd name="T22" fmla="*/ 0 w 59"/>
                <a:gd name="T23" fmla="*/ 2147483647 h 83"/>
                <a:gd name="T24" fmla="*/ 2147483647 w 59"/>
                <a:gd name="T25" fmla="*/ 2147483647 h 83"/>
                <a:gd name="T26" fmla="*/ 2147483647 w 59"/>
                <a:gd name="T27" fmla="*/ 2147483647 h 83"/>
                <a:gd name="T28" fmla="*/ 2147483647 w 59"/>
                <a:gd name="T29" fmla="*/ 2147483647 h 83"/>
                <a:gd name="T30" fmla="*/ 2147483647 w 59"/>
                <a:gd name="T31" fmla="*/ 2147483647 h 83"/>
                <a:gd name="T32" fmla="*/ 2147483647 w 59"/>
                <a:gd name="T33" fmla="*/ 2147483647 h 83"/>
                <a:gd name="T34" fmla="*/ 2147483647 w 59"/>
                <a:gd name="T35" fmla="*/ 2147483647 h 83"/>
                <a:gd name="T36" fmla="*/ 2147483647 w 59"/>
                <a:gd name="T37" fmla="*/ 2147483647 h 83"/>
                <a:gd name="T38" fmla="*/ 2147483647 w 59"/>
                <a:gd name="T39" fmla="*/ 2147483647 h 83"/>
                <a:gd name="T40" fmla="*/ 2147483647 w 59"/>
                <a:gd name="T41" fmla="*/ 2147483647 h 83"/>
                <a:gd name="T42" fmla="*/ 2147483647 w 59"/>
                <a:gd name="T43" fmla="*/ 2147483647 h 83"/>
                <a:gd name="T44" fmla="*/ 2147483647 w 59"/>
                <a:gd name="T45" fmla="*/ 2147483647 h 83"/>
                <a:gd name="T46" fmla="*/ 2147483647 w 59"/>
                <a:gd name="T47" fmla="*/ 2147483647 h 83"/>
                <a:gd name="T48" fmla="*/ 2147483647 w 59"/>
                <a:gd name="T49" fmla="*/ 2147483647 h 83"/>
                <a:gd name="T50" fmla="*/ 2147483647 w 59"/>
                <a:gd name="T51" fmla="*/ 2147483647 h 83"/>
                <a:gd name="T52" fmla="*/ 2147483647 w 59"/>
                <a:gd name="T53" fmla="*/ 2147483647 h 83"/>
                <a:gd name="T54" fmla="*/ 2147483647 w 59"/>
                <a:gd name="T55" fmla="*/ 2147483647 h 83"/>
                <a:gd name="T56" fmla="*/ 2147483647 w 59"/>
                <a:gd name="T57" fmla="*/ 2147483647 h 83"/>
                <a:gd name="T58" fmla="*/ 2147483647 w 59"/>
                <a:gd name="T59" fmla="*/ 2147483647 h 83"/>
                <a:gd name="T60" fmla="*/ 2147483647 w 59"/>
                <a:gd name="T61" fmla="*/ 2147483647 h 83"/>
                <a:gd name="T62" fmla="*/ 2147483647 w 59"/>
                <a:gd name="T63" fmla="*/ 2147483647 h 83"/>
                <a:gd name="T64" fmla="*/ 2147483647 w 59"/>
                <a:gd name="T65" fmla="*/ 2147483647 h 83"/>
                <a:gd name="T66" fmla="*/ 2147483647 w 59"/>
                <a:gd name="T67" fmla="*/ 2147483647 h 83"/>
                <a:gd name="T68" fmla="*/ 2147483647 w 59"/>
                <a:gd name="T69" fmla="*/ 2147483647 h 83"/>
                <a:gd name="T70" fmla="*/ 2147483647 w 59"/>
                <a:gd name="T71" fmla="*/ 2147483647 h 83"/>
                <a:gd name="T72" fmla="*/ 2147483647 w 59"/>
                <a:gd name="T73" fmla="*/ 2147483647 h 83"/>
                <a:gd name="T74" fmla="*/ 2147483647 w 59"/>
                <a:gd name="T75" fmla="*/ 2147483647 h 83"/>
                <a:gd name="T76" fmla="*/ 2147483647 w 59"/>
                <a:gd name="T77" fmla="*/ 2147483647 h 83"/>
                <a:gd name="T78" fmla="*/ 2147483647 w 59"/>
                <a:gd name="T79" fmla="*/ 2147483647 h 83"/>
                <a:gd name="T80" fmla="*/ 2147483647 w 59"/>
                <a:gd name="T81" fmla="*/ 2147483647 h 83"/>
                <a:gd name="T82" fmla="*/ 2147483647 w 59"/>
                <a:gd name="T83" fmla="*/ 2147483647 h 83"/>
                <a:gd name="T84" fmla="*/ 2147483647 w 59"/>
                <a:gd name="T85" fmla="*/ 2147483647 h 83"/>
                <a:gd name="T86" fmla="*/ 2147483647 w 59"/>
                <a:gd name="T87" fmla="*/ 2147483647 h 83"/>
                <a:gd name="T88" fmla="*/ 2147483647 w 59"/>
                <a:gd name="T89" fmla="*/ 2147483647 h 83"/>
                <a:gd name="T90" fmla="*/ 2147483647 w 59"/>
                <a:gd name="T91" fmla="*/ 2147483647 h 83"/>
                <a:gd name="T92" fmla="*/ 2147483647 w 59"/>
                <a:gd name="T93" fmla="*/ 2147483647 h 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3"/>
                <a:gd name="T143" fmla="*/ 59 w 59"/>
                <a:gd name="T144" fmla="*/ 83 h 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3">
                  <a:moveTo>
                    <a:pt x="59" y="1"/>
                  </a:moveTo>
                  <a:lnTo>
                    <a:pt x="58" y="0"/>
                  </a:lnTo>
                  <a:lnTo>
                    <a:pt x="56" y="0"/>
                  </a:lnTo>
                  <a:lnTo>
                    <a:pt x="28" y="0"/>
                  </a:lnTo>
                  <a:lnTo>
                    <a:pt x="7" y="0"/>
                  </a:lnTo>
                  <a:lnTo>
                    <a:pt x="2" y="0"/>
                  </a:lnTo>
                  <a:lnTo>
                    <a:pt x="1" y="1"/>
                  </a:lnTo>
                  <a:lnTo>
                    <a:pt x="1" y="2"/>
                  </a:lnTo>
                  <a:lnTo>
                    <a:pt x="1" y="3"/>
                  </a:lnTo>
                  <a:lnTo>
                    <a:pt x="3" y="3"/>
                  </a:lnTo>
                  <a:lnTo>
                    <a:pt x="5" y="4"/>
                  </a:lnTo>
                  <a:lnTo>
                    <a:pt x="8" y="4"/>
                  </a:lnTo>
                  <a:lnTo>
                    <a:pt x="11" y="5"/>
                  </a:lnTo>
                  <a:lnTo>
                    <a:pt x="12" y="6"/>
                  </a:lnTo>
                  <a:lnTo>
                    <a:pt x="12" y="8"/>
                  </a:lnTo>
                  <a:lnTo>
                    <a:pt x="12" y="11"/>
                  </a:lnTo>
                  <a:lnTo>
                    <a:pt x="12" y="68"/>
                  </a:lnTo>
                  <a:lnTo>
                    <a:pt x="12" y="73"/>
                  </a:lnTo>
                  <a:lnTo>
                    <a:pt x="11" y="76"/>
                  </a:lnTo>
                  <a:lnTo>
                    <a:pt x="10" y="78"/>
                  </a:lnTo>
                  <a:lnTo>
                    <a:pt x="8" y="79"/>
                  </a:lnTo>
                  <a:lnTo>
                    <a:pt x="1" y="80"/>
                  </a:lnTo>
                  <a:lnTo>
                    <a:pt x="0" y="80"/>
                  </a:lnTo>
                  <a:lnTo>
                    <a:pt x="0" y="81"/>
                  </a:lnTo>
                  <a:lnTo>
                    <a:pt x="0" y="82"/>
                  </a:lnTo>
                  <a:lnTo>
                    <a:pt x="1" y="83"/>
                  </a:lnTo>
                  <a:lnTo>
                    <a:pt x="4" y="83"/>
                  </a:lnTo>
                  <a:lnTo>
                    <a:pt x="19" y="82"/>
                  </a:lnTo>
                  <a:lnTo>
                    <a:pt x="36" y="83"/>
                  </a:lnTo>
                  <a:lnTo>
                    <a:pt x="37" y="83"/>
                  </a:lnTo>
                  <a:lnTo>
                    <a:pt x="38" y="82"/>
                  </a:lnTo>
                  <a:lnTo>
                    <a:pt x="39" y="82"/>
                  </a:lnTo>
                  <a:lnTo>
                    <a:pt x="39" y="81"/>
                  </a:lnTo>
                  <a:lnTo>
                    <a:pt x="38" y="80"/>
                  </a:lnTo>
                  <a:lnTo>
                    <a:pt x="37" y="79"/>
                  </a:lnTo>
                  <a:lnTo>
                    <a:pt x="34" y="79"/>
                  </a:lnTo>
                  <a:lnTo>
                    <a:pt x="29" y="78"/>
                  </a:lnTo>
                  <a:lnTo>
                    <a:pt x="26" y="76"/>
                  </a:lnTo>
                  <a:lnTo>
                    <a:pt x="25" y="75"/>
                  </a:lnTo>
                  <a:lnTo>
                    <a:pt x="24" y="74"/>
                  </a:lnTo>
                  <a:lnTo>
                    <a:pt x="24" y="71"/>
                  </a:lnTo>
                  <a:lnTo>
                    <a:pt x="24" y="45"/>
                  </a:lnTo>
                  <a:lnTo>
                    <a:pt x="25" y="43"/>
                  </a:lnTo>
                  <a:lnTo>
                    <a:pt x="25" y="42"/>
                  </a:lnTo>
                  <a:lnTo>
                    <a:pt x="26" y="42"/>
                  </a:lnTo>
                  <a:lnTo>
                    <a:pt x="28" y="41"/>
                  </a:lnTo>
                  <a:lnTo>
                    <a:pt x="32" y="41"/>
                  </a:lnTo>
                  <a:lnTo>
                    <a:pt x="40" y="41"/>
                  </a:lnTo>
                  <a:lnTo>
                    <a:pt x="45" y="42"/>
                  </a:lnTo>
                  <a:lnTo>
                    <a:pt x="46" y="43"/>
                  </a:lnTo>
                  <a:lnTo>
                    <a:pt x="47" y="44"/>
                  </a:lnTo>
                  <a:lnTo>
                    <a:pt x="48" y="47"/>
                  </a:lnTo>
                  <a:lnTo>
                    <a:pt x="49" y="52"/>
                  </a:lnTo>
                  <a:lnTo>
                    <a:pt x="50" y="54"/>
                  </a:lnTo>
                  <a:lnTo>
                    <a:pt x="51" y="54"/>
                  </a:lnTo>
                  <a:lnTo>
                    <a:pt x="52" y="54"/>
                  </a:lnTo>
                  <a:lnTo>
                    <a:pt x="52" y="52"/>
                  </a:lnTo>
                  <a:lnTo>
                    <a:pt x="52" y="38"/>
                  </a:lnTo>
                  <a:lnTo>
                    <a:pt x="52" y="27"/>
                  </a:lnTo>
                  <a:lnTo>
                    <a:pt x="52" y="25"/>
                  </a:lnTo>
                  <a:lnTo>
                    <a:pt x="51" y="24"/>
                  </a:lnTo>
                  <a:lnTo>
                    <a:pt x="50" y="25"/>
                  </a:lnTo>
                  <a:lnTo>
                    <a:pt x="49" y="26"/>
                  </a:lnTo>
                  <a:lnTo>
                    <a:pt x="48" y="30"/>
                  </a:lnTo>
                  <a:lnTo>
                    <a:pt x="47" y="32"/>
                  </a:lnTo>
                  <a:lnTo>
                    <a:pt x="46" y="34"/>
                  </a:lnTo>
                  <a:lnTo>
                    <a:pt x="45" y="35"/>
                  </a:lnTo>
                  <a:lnTo>
                    <a:pt x="44" y="36"/>
                  </a:lnTo>
                  <a:lnTo>
                    <a:pt x="41" y="37"/>
                  </a:lnTo>
                  <a:lnTo>
                    <a:pt x="33" y="38"/>
                  </a:lnTo>
                  <a:lnTo>
                    <a:pt x="28" y="37"/>
                  </a:lnTo>
                  <a:lnTo>
                    <a:pt x="26" y="37"/>
                  </a:lnTo>
                  <a:lnTo>
                    <a:pt x="25" y="36"/>
                  </a:lnTo>
                  <a:lnTo>
                    <a:pt x="24" y="35"/>
                  </a:lnTo>
                  <a:lnTo>
                    <a:pt x="24" y="33"/>
                  </a:lnTo>
                  <a:lnTo>
                    <a:pt x="24" y="10"/>
                  </a:lnTo>
                  <a:lnTo>
                    <a:pt x="24" y="7"/>
                  </a:lnTo>
                  <a:lnTo>
                    <a:pt x="25" y="6"/>
                  </a:lnTo>
                  <a:lnTo>
                    <a:pt x="26" y="5"/>
                  </a:lnTo>
                  <a:lnTo>
                    <a:pt x="27" y="5"/>
                  </a:lnTo>
                  <a:lnTo>
                    <a:pt x="28" y="4"/>
                  </a:lnTo>
                  <a:lnTo>
                    <a:pt x="33" y="4"/>
                  </a:lnTo>
                  <a:lnTo>
                    <a:pt x="40" y="4"/>
                  </a:lnTo>
                  <a:lnTo>
                    <a:pt x="45" y="5"/>
                  </a:lnTo>
                  <a:lnTo>
                    <a:pt x="49" y="6"/>
                  </a:lnTo>
                  <a:lnTo>
                    <a:pt x="50" y="7"/>
                  </a:lnTo>
                  <a:lnTo>
                    <a:pt x="51" y="7"/>
                  </a:lnTo>
                  <a:lnTo>
                    <a:pt x="53" y="9"/>
                  </a:lnTo>
                  <a:lnTo>
                    <a:pt x="54" y="12"/>
                  </a:lnTo>
                  <a:lnTo>
                    <a:pt x="56" y="18"/>
                  </a:lnTo>
                  <a:lnTo>
                    <a:pt x="56" y="19"/>
                  </a:lnTo>
                  <a:lnTo>
                    <a:pt x="57" y="19"/>
                  </a:lnTo>
                  <a:lnTo>
                    <a:pt x="58" y="19"/>
                  </a:lnTo>
                  <a:lnTo>
                    <a:pt x="59" y="18"/>
                  </a:lnTo>
                  <a:lnTo>
                    <a:pt x="59" y="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 name="Freeform 171"/>
            <p:cNvSpPr>
              <a:spLocks noEditPoints="1"/>
            </p:cNvSpPr>
            <p:nvPr/>
          </p:nvSpPr>
          <p:spPr bwMode="auto">
            <a:xfrm>
              <a:off x="563741"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2"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 name="Freeform 172"/>
            <p:cNvSpPr>
              <a:spLocks/>
            </p:cNvSpPr>
            <p:nvPr/>
          </p:nvSpPr>
          <p:spPr bwMode="auto">
            <a:xfrm>
              <a:off x="619632"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7"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1"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7" name="Freeform 173"/>
            <p:cNvSpPr>
              <a:spLocks noEditPoints="1"/>
            </p:cNvSpPr>
            <p:nvPr/>
          </p:nvSpPr>
          <p:spPr bwMode="auto">
            <a:xfrm>
              <a:off x="720934" y="6228567"/>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6" y="8"/>
                  </a:lnTo>
                  <a:lnTo>
                    <a:pt x="36" y="6"/>
                  </a:lnTo>
                  <a:lnTo>
                    <a:pt x="35" y="4"/>
                  </a:lnTo>
                  <a:lnTo>
                    <a:pt x="34" y="2"/>
                  </a:lnTo>
                  <a:lnTo>
                    <a:pt x="32"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1" y="19"/>
                  </a:lnTo>
                  <a:lnTo>
                    <a:pt x="3" y="19"/>
                  </a:lnTo>
                  <a:lnTo>
                    <a:pt x="6" y="19"/>
                  </a:lnTo>
                  <a:lnTo>
                    <a:pt x="7" y="18"/>
                  </a:lnTo>
                  <a:lnTo>
                    <a:pt x="8"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1" y="41"/>
                  </a:lnTo>
                  <a:lnTo>
                    <a:pt x="0" y="44"/>
                  </a:lnTo>
                  <a:lnTo>
                    <a:pt x="1" y="46"/>
                  </a:lnTo>
                  <a:lnTo>
                    <a:pt x="1" y="48"/>
                  </a:lnTo>
                  <a:lnTo>
                    <a:pt x="2" y="50"/>
                  </a:lnTo>
                  <a:lnTo>
                    <a:pt x="3" y="51"/>
                  </a:lnTo>
                  <a:lnTo>
                    <a:pt x="7" y="53"/>
                  </a:lnTo>
                  <a:lnTo>
                    <a:pt x="10" y="54"/>
                  </a:lnTo>
                  <a:lnTo>
                    <a:pt x="13" y="54"/>
                  </a:lnTo>
                  <a:lnTo>
                    <a:pt x="16" y="53"/>
                  </a:lnTo>
                  <a:lnTo>
                    <a:pt x="20" y="51"/>
                  </a:lnTo>
                  <a:lnTo>
                    <a:pt x="24" y="49"/>
                  </a:lnTo>
                  <a:lnTo>
                    <a:pt x="27" y="46"/>
                  </a:lnTo>
                  <a:lnTo>
                    <a:pt x="30" y="50"/>
                  </a:lnTo>
                  <a:lnTo>
                    <a:pt x="33" y="52"/>
                  </a:lnTo>
                  <a:lnTo>
                    <a:pt x="35" y="52"/>
                  </a:lnTo>
                  <a:lnTo>
                    <a:pt x="37" y="52"/>
                  </a:lnTo>
                  <a:lnTo>
                    <a:pt x="40"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8" y="44"/>
                  </a:lnTo>
                  <a:lnTo>
                    <a:pt x="37" y="43"/>
                  </a:lnTo>
                  <a:lnTo>
                    <a:pt x="37" y="41"/>
                  </a:lnTo>
                  <a:lnTo>
                    <a:pt x="37" y="12"/>
                  </a:lnTo>
                  <a:close/>
                  <a:moveTo>
                    <a:pt x="28" y="36"/>
                  </a:moveTo>
                  <a:lnTo>
                    <a:pt x="28"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3"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8" name="Freeform 174"/>
            <p:cNvSpPr>
              <a:spLocks/>
            </p:cNvSpPr>
            <p:nvPr/>
          </p:nvSpPr>
          <p:spPr bwMode="auto">
            <a:xfrm>
              <a:off x="803024" y="6224979"/>
              <a:ext cx="92568" cy="87903"/>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2147483647 h 56"/>
                <a:gd name="T58" fmla="*/ 2147483647 w 58"/>
                <a:gd name="T59" fmla="*/ 2147483647 h 56"/>
                <a:gd name="T60" fmla="*/ 2147483647 w 58"/>
                <a:gd name="T61" fmla="*/ 2147483647 h 56"/>
                <a:gd name="T62" fmla="*/ 2147483647 w 58"/>
                <a:gd name="T63" fmla="*/ 2147483647 h 56"/>
                <a:gd name="T64" fmla="*/ 2147483647 w 58"/>
                <a:gd name="T65" fmla="*/ 2147483647 h 56"/>
                <a:gd name="T66" fmla="*/ 2147483647 w 58"/>
                <a:gd name="T67" fmla="*/ 2147483647 h 56"/>
                <a:gd name="T68" fmla="*/ 2147483647 w 58"/>
                <a:gd name="T69" fmla="*/ 2147483647 h 56"/>
                <a:gd name="T70" fmla="*/ 2147483647 w 58"/>
                <a:gd name="T71" fmla="*/ 2147483647 h 56"/>
                <a:gd name="T72" fmla="*/ 2147483647 w 58"/>
                <a:gd name="T73" fmla="*/ 0 h 56"/>
                <a:gd name="T74" fmla="*/ 2147483647 w 58"/>
                <a:gd name="T75" fmla="*/ 2147483647 h 56"/>
                <a:gd name="T76" fmla="*/ 2147483647 w 58"/>
                <a:gd name="T77" fmla="*/ 2147483647 h 56"/>
                <a:gd name="T78" fmla="*/ 2147483647 w 58"/>
                <a:gd name="T79" fmla="*/ 2147483647 h 56"/>
                <a:gd name="T80" fmla="*/ 2147483647 w 58"/>
                <a:gd name="T81" fmla="*/ 2147483647 h 56"/>
                <a:gd name="T82" fmla="*/ 2147483647 w 58"/>
                <a:gd name="T83" fmla="*/ 2147483647 h 56"/>
                <a:gd name="T84" fmla="*/ 2147483647 w 58"/>
                <a:gd name="T85" fmla="*/ 2147483647 h 56"/>
                <a:gd name="T86" fmla="*/ 2147483647 w 58"/>
                <a:gd name="T87" fmla="*/ 2147483647 h 5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56"/>
                <a:gd name="T134" fmla="*/ 58 w 58"/>
                <a:gd name="T135" fmla="*/ 56 h 5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56">
                  <a:moveTo>
                    <a:pt x="7" y="43"/>
                  </a:moveTo>
                  <a:lnTo>
                    <a:pt x="6" y="47"/>
                  </a:lnTo>
                  <a:lnTo>
                    <a:pt x="6" y="50"/>
                  </a:lnTo>
                  <a:lnTo>
                    <a:pt x="4" y="52"/>
                  </a:lnTo>
                  <a:lnTo>
                    <a:pt x="2" y="53"/>
                  </a:lnTo>
                  <a:lnTo>
                    <a:pt x="0" y="53"/>
                  </a:lnTo>
                  <a:lnTo>
                    <a:pt x="0" y="54"/>
                  </a:lnTo>
                  <a:lnTo>
                    <a:pt x="0" y="55"/>
                  </a:lnTo>
                  <a:lnTo>
                    <a:pt x="1" y="56"/>
                  </a:lnTo>
                  <a:lnTo>
                    <a:pt x="4" y="56"/>
                  </a:lnTo>
                  <a:lnTo>
                    <a:pt x="13" y="55"/>
                  </a:lnTo>
                  <a:lnTo>
                    <a:pt x="23" y="56"/>
                  </a:lnTo>
                  <a:lnTo>
                    <a:pt x="25" y="56"/>
                  </a:lnTo>
                  <a:lnTo>
                    <a:pt x="25" y="55"/>
                  </a:lnTo>
                  <a:lnTo>
                    <a:pt x="25" y="54"/>
                  </a:lnTo>
                  <a:lnTo>
                    <a:pt x="24" y="53"/>
                  </a:lnTo>
                  <a:lnTo>
                    <a:pt x="21" y="53"/>
                  </a:lnTo>
                  <a:lnTo>
                    <a:pt x="18" y="52"/>
                  </a:lnTo>
                  <a:lnTo>
                    <a:pt x="17" y="51"/>
                  </a:lnTo>
                  <a:lnTo>
                    <a:pt x="16" y="50"/>
                  </a:lnTo>
                  <a:lnTo>
                    <a:pt x="16" y="49"/>
                  </a:lnTo>
                  <a:lnTo>
                    <a:pt x="16" y="48"/>
                  </a:lnTo>
                  <a:lnTo>
                    <a:pt x="15" y="45"/>
                  </a:lnTo>
                  <a:lnTo>
                    <a:pt x="15" y="24"/>
                  </a:lnTo>
                  <a:lnTo>
                    <a:pt x="16" y="14"/>
                  </a:lnTo>
                  <a:lnTo>
                    <a:pt x="16" y="13"/>
                  </a:lnTo>
                  <a:lnTo>
                    <a:pt x="17" y="12"/>
                  </a:lnTo>
                  <a:lnTo>
                    <a:pt x="20" y="10"/>
                  </a:lnTo>
                  <a:lnTo>
                    <a:pt x="22" y="9"/>
                  </a:lnTo>
                  <a:lnTo>
                    <a:pt x="25" y="8"/>
                  </a:lnTo>
                  <a:lnTo>
                    <a:pt x="27" y="8"/>
                  </a:lnTo>
                  <a:lnTo>
                    <a:pt x="30" y="7"/>
                  </a:lnTo>
                  <a:lnTo>
                    <a:pt x="34" y="8"/>
                  </a:lnTo>
                  <a:lnTo>
                    <a:pt x="37" y="9"/>
                  </a:lnTo>
                  <a:lnTo>
                    <a:pt x="38" y="11"/>
                  </a:lnTo>
                  <a:lnTo>
                    <a:pt x="40" y="13"/>
                  </a:lnTo>
                  <a:lnTo>
                    <a:pt x="41" y="18"/>
                  </a:lnTo>
                  <a:lnTo>
                    <a:pt x="41" y="22"/>
                  </a:lnTo>
                  <a:lnTo>
                    <a:pt x="41" y="45"/>
                  </a:lnTo>
                  <a:lnTo>
                    <a:pt x="41" y="49"/>
                  </a:lnTo>
                  <a:lnTo>
                    <a:pt x="40" y="51"/>
                  </a:lnTo>
                  <a:lnTo>
                    <a:pt x="38" y="52"/>
                  </a:lnTo>
                  <a:lnTo>
                    <a:pt x="35" y="53"/>
                  </a:lnTo>
                  <a:lnTo>
                    <a:pt x="34" y="53"/>
                  </a:lnTo>
                  <a:lnTo>
                    <a:pt x="33" y="55"/>
                  </a:lnTo>
                  <a:lnTo>
                    <a:pt x="34" y="56"/>
                  </a:lnTo>
                  <a:lnTo>
                    <a:pt x="36" y="56"/>
                  </a:lnTo>
                  <a:lnTo>
                    <a:pt x="45" y="55"/>
                  </a:lnTo>
                  <a:lnTo>
                    <a:pt x="56" y="56"/>
                  </a:lnTo>
                  <a:lnTo>
                    <a:pt x="58" y="56"/>
                  </a:lnTo>
                  <a:lnTo>
                    <a:pt x="58" y="55"/>
                  </a:lnTo>
                  <a:lnTo>
                    <a:pt x="58" y="54"/>
                  </a:lnTo>
                  <a:lnTo>
                    <a:pt x="57" y="53"/>
                  </a:lnTo>
                  <a:lnTo>
                    <a:pt x="54" y="53"/>
                  </a:lnTo>
                  <a:lnTo>
                    <a:pt x="52" y="52"/>
                  </a:lnTo>
                  <a:lnTo>
                    <a:pt x="51" y="51"/>
                  </a:lnTo>
                  <a:lnTo>
                    <a:pt x="50" y="49"/>
                  </a:lnTo>
                  <a:lnTo>
                    <a:pt x="50" y="47"/>
                  </a:lnTo>
                  <a:lnTo>
                    <a:pt x="50" y="21"/>
                  </a:lnTo>
                  <a:lnTo>
                    <a:pt x="50" y="19"/>
                  </a:lnTo>
                  <a:lnTo>
                    <a:pt x="50" y="16"/>
                  </a:lnTo>
                  <a:lnTo>
                    <a:pt x="49" y="12"/>
                  </a:lnTo>
                  <a:lnTo>
                    <a:pt x="48" y="9"/>
                  </a:lnTo>
                  <a:lnTo>
                    <a:pt x="46" y="6"/>
                  </a:lnTo>
                  <a:lnTo>
                    <a:pt x="43" y="4"/>
                  </a:lnTo>
                  <a:lnTo>
                    <a:pt x="38" y="2"/>
                  </a:lnTo>
                  <a:lnTo>
                    <a:pt x="32" y="2"/>
                  </a:lnTo>
                  <a:lnTo>
                    <a:pt x="28" y="2"/>
                  </a:lnTo>
                  <a:lnTo>
                    <a:pt x="25" y="3"/>
                  </a:lnTo>
                  <a:lnTo>
                    <a:pt x="23" y="4"/>
                  </a:lnTo>
                  <a:lnTo>
                    <a:pt x="19" y="6"/>
                  </a:lnTo>
                  <a:lnTo>
                    <a:pt x="16" y="9"/>
                  </a:lnTo>
                  <a:lnTo>
                    <a:pt x="16" y="2"/>
                  </a:lnTo>
                  <a:lnTo>
                    <a:pt x="15" y="0"/>
                  </a:lnTo>
                  <a:lnTo>
                    <a:pt x="14" y="0"/>
                  </a:lnTo>
                  <a:lnTo>
                    <a:pt x="13" y="1"/>
                  </a:lnTo>
                  <a:lnTo>
                    <a:pt x="11" y="2"/>
                  </a:lnTo>
                  <a:lnTo>
                    <a:pt x="6" y="7"/>
                  </a:lnTo>
                  <a:lnTo>
                    <a:pt x="2" y="10"/>
                  </a:lnTo>
                  <a:lnTo>
                    <a:pt x="1" y="11"/>
                  </a:lnTo>
                  <a:lnTo>
                    <a:pt x="1" y="12"/>
                  </a:lnTo>
                  <a:lnTo>
                    <a:pt x="2" y="13"/>
                  </a:lnTo>
                  <a:lnTo>
                    <a:pt x="4" y="14"/>
                  </a:lnTo>
                  <a:lnTo>
                    <a:pt x="5" y="14"/>
                  </a:lnTo>
                  <a:lnTo>
                    <a:pt x="6" y="15"/>
                  </a:lnTo>
                  <a:lnTo>
                    <a:pt x="6"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9" name="Freeform 175"/>
            <p:cNvSpPr>
              <a:spLocks/>
            </p:cNvSpPr>
            <p:nvPr/>
          </p:nvSpPr>
          <p:spPr bwMode="auto">
            <a:xfrm>
              <a:off x="904326" y="6228567"/>
              <a:ext cx="68116"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0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1" y="34"/>
                  </a:lnTo>
                  <a:lnTo>
                    <a:pt x="2" y="39"/>
                  </a:lnTo>
                  <a:lnTo>
                    <a:pt x="4" y="43"/>
                  </a:lnTo>
                  <a:lnTo>
                    <a:pt x="6" y="47"/>
                  </a:lnTo>
                  <a:lnTo>
                    <a:pt x="8" y="49"/>
                  </a:lnTo>
                  <a:lnTo>
                    <a:pt x="10" y="51"/>
                  </a:lnTo>
                  <a:lnTo>
                    <a:pt x="14" y="54"/>
                  </a:lnTo>
                  <a:lnTo>
                    <a:pt x="19" y="55"/>
                  </a:lnTo>
                  <a:lnTo>
                    <a:pt x="25" y="56"/>
                  </a:lnTo>
                  <a:lnTo>
                    <a:pt x="28" y="56"/>
                  </a:lnTo>
                  <a:lnTo>
                    <a:pt x="31" y="55"/>
                  </a:lnTo>
                  <a:lnTo>
                    <a:pt x="34" y="54"/>
                  </a:lnTo>
                  <a:lnTo>
                    <a:pt x="37" y="53"/>
                  </a:lnTo>
                  <a:lnTo>
                    <a:pt x="40" y="50"/>
                  </a:lnTo>
                  <a:lnTo>
                    <a:pt x="41" y="48"/>
                  </a:lnTo>
                  <a:lnTo>
                    <a:pt x="41" y="47"/>
                  </a:lnTo>
                  <a:lnTo>
                    <a:pt x="39" y="47"/>
                  </a:lnTo>
                  <a:lnTo>
                    <a:pt x="37" y="48"/>
                  </a:lnTo>
                  <a:lnTo>
                    <a:pt x="34" y="49"/>
                  </a:lnTo>
                  <a:lnTo>
                    <a:pt x="29" y="50"/>
                  </a:lnTo>
                  <a:lnTo>
                    <a:pt x="25" y="50"/>
                  </a:lnTo>
                  <a:lnTo>
                    <a:pt x="21" y="49"/>
                  </a:lnTo>
                  <a:lnTo>
                    <a:pt x="18" y="47"/>
                  </a:lnTo>
                  <a:lnTo>
                    <a:pt x="15" y="45"/>
                  </a:lnTo>
                  <a:lnTo>
                    <a:pt x="12" y="42"/>
                  </a:lnTo>
                  <a:lnTo>
                    <a:pt x="11" y="39"/>
                  </a:lnTo>
                  <a:lnTo>
                    <a:pt x="9" y="34"/>
                  </a:lnTo>
                  <a:lnTo>
                    <a:pt x="9" y="29"/>
                  </a:lnTo>
                  <a:lnTo>
                    <a:pt x="9" y="22"/>
                  </a:lnTo>
                  <a:lnTo>
                    <a:pt x="10" y="20"/>
                  </a:lnTo>
                  <a:lnTo>
                    <a:pt x="11" y="17"/>
                  </a:lnTo>
                  <a:lnTo>
                    <a:pt x="13" y="12"/>
                  </a:lnTo>
                  <a:lnTo>
                    <a:pt x="16" y="9"/>
                  </a:lnTo>
                  <a:lnTo>
                    <a:pt x="18" y="6"/>
                  </a:lnTo>
                  <a:lnTo>
                    <a:pt x="21" y="4"/>
                  </a:lnTo>
                  <a:lnTo>
                    <a:pt x="24" y="3"/>
                  </a:lnTo>
                  <a:lnTo>
                    <a:pt x="27" y="3"/>
                  </a:lnTo>
                  <a:lnTo>
                    <a:pt x="29" y="3"/>
                  </a:lnTo>
                  <a:lnTo>
                    <a:pt x="31" y="4"/>
                  </a:lnTo>
                  <a:lnTo>
                    <a:pt x="34" y="6"/>
                  </a:lnTo>
                  <a:lnTo>
                    <a:pt x="36" y="9"/>
                  </a:lnTo>
                  <a:lnTo>
                    <a:pt x="38" y="10"/>
                  </a:lnTo>
                  <a:lnTo>
                    <a:pt x="40" y="10"/>
                  </a:lnTo>
                  <a:lnTo>
                    <a:pt x="41" y="10"/>
                  </a:lnTo>
                  <a:lnTo>
                    <a:pt x="42" y="9"/>
                  </a:lnTo>
                  <a:lnTo>
                    <a:pt x="43" y="8"/>
                  </a:lnTo>
                  <a:lnTo>
                    <a:pt x="43" y="6"/>
                  </a:lnTo>
                  <a:lnTo>
                    <a:pt x="43" y="5"/>
                  </a:lnTo>
                  <a:lnTo>
                    <a:pt x="42" y="3"/>
                  </a:lnTo>
                  <a:lnTo>
                    <a:pt x="40" y="2"/>
                  </a:lnTo>
                  <a:lnTo>
                    <a:pt x="39" y="1"/>
                  </a:lnTo>
                  <a:lnTo>
                    <a:pt x="38" y="1"/>
                  </a:lnTo>
                  <a:lnTo>
                    <a:pt x="34" y="0"/>
                  </a:lnTo>
                  <a:lnTo>
                    <a:pt x="30" y="0"/>
                  </a:lnTo>
                  <a:lnTo>
                    <a:pt x="23" y="0"/>
                  </a:lnTo>
                  <a:lnTo>
                    <a:pt x="17" y="2"/>
                  </a:lnTo>
                  <a:lnTo>
                    <a:pt x="12"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0" name="Freeform 176"/>
            <p:cNvSpPr>
              <a:spLocks noEditPoints="1"/>
            </p:cNvSpPr>
            <p:nvPr/>
          </p:nvSpPr>
          <p:spPr bwMode="auto">
            <a:xfrm>
              <a:off x="98641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4"/>
                  </a:lnTo>
                  <a:lnTo>
                    <a:pt x="3" y="84"/>
                  </a:lnTo>
                  <a:lnTo>
                    <a:pt x="13" y="83"/>
                  </a:lnTo>
                  <a:lnTo>
                    <a:pt x="24" y="84"/>
                  </a:lnTo>
                  <a:lnTo>
                    <a:pt x="26"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1" name="Freeform 177"/>
            <p:cNvSpPr>
              <a:spLocks noEditPoints="1"/>
            </p:cNvSpPr>
            <p:nvPr/>
          </p:nvSpPr>
          <p:spPr bwMode="auto">
            <a:xfrm>
              <a:off x="1040559" y="6228567"/>
              <a:ext cx="75103"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4"/>
                  </a:lnTo>
                  <a:lnTo>
                    <a:pt x="34" y="2"/>
                  </a:lnTo>
                  <a:lnTo>
                    <a:pt x="31"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0" y="19"/>
                  </a:lnTo>
                  <a:lnTo>
                    <a:pt x="3" y="19"/>
                  </a:lnTo>
                  <a:lnTo>
                    <a:pt x="6" y="19"/>
                  </a:lnTo>
                  <a:lnTo>
                    <a:pt x="7" y="18"/>
                  </a:lnTo>
                  <a:lnTo>
                    <a:pt x="7"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0" y="41"/>
                  </a:lnTo>
                  <a:lnTo>
                    <a:pt x="0" y="44"/>
                  </a:lnTo>
                  <a:lnTo>
                    <a:pt x="1" y="46"/>
                  </a:lnTo>
                  <a:lnTo>
                    <a:pt x="1" y="48"/>
                  </a:lnTo>
                  <a:lnTo>
                    <a:pt x="2" y="50"/>
                  </a:lnTo>
                  <a:lnTo>
                    <a:pt x="3" y="51"/>
                  </a:lnTo>
                  <a:lnTo>
                    <a:pt x="7" y="53"/>
                  </a:lnTo>
                  <a:lnTo>
                    <a:pt x="10" y="54"/>
                  </a:lnTo>
                  <a:lnTo>
                    <a:pt x="13" y="54"/>
                  </a:lnTo>
                  <a:lnTo>
                    <a:pt x="16" y="53"/>
                  </a:lnTo>
                  <a:lnTo>
                    <a:pt x="20" y="51"/>
                  </a:lnTo>
                  <a:lnTo>
                    <a:pt x="23" y="49"/>
                  </a:lnTo>
                  <a:lnTo>
                    <a:pt x="27" y="46"/>
                  </a:lnTo>
                  <a:lnTo>
                    <a:pt x="30" y="50"/>
                  </a:lnTo>
                  <a:lnTo>
                    <a:pt x="33" y="52"/>
                  </a:lnTo>
                  <a:lnTo>
                    <a:pt x="35" y="52"/>
                  </a:lnTo>
                  <a:lnTo>
                    <a:pt x="37" y="52"/>
                  </a:lnTo>
                  <a:lnTo>
                    <a:pt x="39"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7" y="44"/>
                  </a:lnTo>
                  <a:lnTo>
                    <a:pt x="37" y="43"/>
                  </a:lnTo>
                  <a:lnTo>
                    <a:pt x="36" y="41"/>
                  </a:lnTo>
                  <a:lnTo>
                    <a:pt x="36" y="12"/>
                  </a:lnTo>
                  <a:close/>
                  <a:moveTo>
                    <a:pt x="28" y="36"/>
                  </a:moveTo>
                  <a:lnTo>
                    <a:pt x="27"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2"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2" name="Freeform 178"/>
            <p:cNvSpPr>
              <a:spLocks/>
            </p:cNvSpPr>
            <p:nvPr/>
          </p:nvSpPr>
          <p:spPr bwMode="auto">
            <a:xfrm>
              <a:off x="1120902" y="6174749"/>
              <a:ext cx="45411" cy="138133"/>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0 w 29"/>
                <a:gd name="T43" fmla="*/ 2147483647 h 87"/>
                <a:gd name="T44" fmla="*/ 0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
                <a:gd name="T109" fmla="*/ 0 h 87"/>
                <a:gd name="T110" fmla="*/ 29 w 29"/>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 h="87">
                  <a:moveTo>
                    <a:pt x="18" y="12"/>
                  </a:moveTo>
                  <a:lnTo>
                    <a:pt x="19" y="2"/>
                  </a:lnTo>
                  <a:lnTo>
                    <a:pt x="18" y="1"/>
                  </a:lnTo>
                  <a:lnTo>
                    <a:pt x="18" y="0"/>
                  </a:lnTo>
                  <a:lnTo>
                    <a:pt x="17" y="0"/>
                  </a:lnTo>
                  <a:lnTo>
                    <a:pt x="15" y="0"/>
                  </a:lnTo>
                  <a:lnTo>
                    <a:pt x="4" y="4"/>
                  </a:lnTo>
                  <a:lnTo>
                    <a:pt x="3" y="5"/>
                  </a:lnTo>
                  <a:lnTo>
                    <a:pt x="4" y="6"/>
                  </a:lnTo>
                  <a:lnTo>
                    <a:pt x="6" y="7"/>
                  </a:lnTo>
                  <a:lnTo>
                    <a:pt x="9" y="8"/>
                  </a:lnTo>
                  <a:lnTo>
                    <a:pt x="9" y="9"/>
                  </a:lnTo>
                  <a:lnTo>
                    <a:pt x="10" y="10"/>
                  </a:lnTo>
                  <a:lnTo>
                    <a:pt x="10" y="74"/>
                  </a:lnTo>
                  <a:lnTo>
                    <a:pt x="9" y="78"/>
                  </a:lnTo>
                  <a:lnTo>
                    <a:pt x="8" y="81"/>
                  </a:lnTo>
                  <a:lnTo>
                    <a:pt x="7" y="82"/>
                  </a:lnTo>
                  <a:lnTo>
                    <a:pt x="6" y="83"/>
                  </a:lnTo>
                  <a:lnTo>
                    <a:pt x="4" y="84"/>
                  </a:lnTo>
                  <a:lnTo>
                    <a:pt x="3" y="84"/>
                  </a:lnTo>
                  <a:lnTo>
                    <a:pt x="1" y="84"/>
                  </a:lnTo>
                  <a:lnTo>
                    <a:pt x="0" y="85"/>
                  </a:lnTo>
                  <a:lnTo>
                    <a:pt x="0" y="86"/>
                  </a:lnTo>
                  <a:lnTo>
                    <a:pt x="0" y="87"/>
                  </a:lnTo>
                  <a:lnTo>
                    <a:pt x="2" y="87"/>
                  </a:lnTo>
                  <a:lnTo>
                    <a:pt x="15" y="86"/>
                  </a:lnTo>
                  <a:lnTo>
                    <a:pt x="27" y="87"/>
                  </a:lnTo>
                  <a:lnTo>
                    <a:pt x="28" y="86"/>
                  </a:lnTo>
                  <a:lnTo>
                    <a:pt x="29" y="85"/>
                  </a:lnTo>
                  <a:lnTo>
                    <a:pt x="28" y="84"/>
                  </a:lnTo>
                  <a:lnTo>
                    <a:pt x="27" y="84"/>
                  </a:lnTo>
                  <a:lnTo>
                    <a:pt x="23" y="83"/>
                  </a:lnTo>
                  <a:lnTo>
                    <a:pt x="20" y="82"/>
                  </a:lnTo>
                  <a:lnTo>
                    <a:pt x="19" y="80"/>
                  </a:lnTo>
                  <a:lnTo>
                    <a:pt x="18" y="78"/>
                  </a:lnTo>
                  <a:lnTo>
                    <a:pt x="18"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3" name="Freeform 179"/>
            <p:cNvSpPr>
              <a:spLocks noEditPoints="1"/>
            </p:cNvSpPr>
            <p:nvPr/>
          </p:nvSpPr>
          <p:spPr bwMode="auto">
            <a:xfrm>
              <a:off x="1222204" y="6174749"/>
              <a:ext cx="132740" cy="138133"/>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0 h 87"/>
                <a:gd name="T26" fmla="*/ 2147483647 w 84"/>
                <a:gd name="T27" fmla="*/ 2147483647 h 87"/>
                <a:gd name="T28" fmla="*/ 2147483647 w 84"/>
                <a:gd name="T29" fmla="*/ 2147483647 h 87"/>
                <a:gd name="T30" fmla="*/ 2147483647 w 84"/>
                <a:gd name="T31" fmla="*/ 2147483647 h 87"/>
                <a:gd name="T32" fmla="*/ 2147483647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1" y="79"/>
                  </a:lnTo>
                  <a:lnTo>
                    <a:pt x="60" y="80"/>
                  </a:lnTo>
                  <a:lnTo>
                    <a:pt x="60" y="81"/>
                  </a:lnTo>
                  <a:lnTo>
                    <a:pt x="58" y="82"/>
                  </a:lnTo>
                  <a:lnTo>
                    <a:pt x="57" y="83"/>
                  </a:lnTo>
                  <a:lnTo>
                    <a:pt x="52" y="84"/>
                  </a:lnTo>
                  <a:lnTo>
                    <a:pt x="51" y="84"/>
                  </a:lnTo>
                  <a:lnTo>
                    <a:pt x="50" y="85"/>
                  </a:lnTo>
                  <a:lnTo>
                    <a:pt x="50" y="86"/>
                  </a:lnTo>
                  <a:lnTo>
                    <a:pt x="52" y="87"/>
                  </a:lnTo>
                  <a:lnTo>
                    <a:pt x="67" y="86"/>
                  </a:lnTo>
                  <a:lnTo>
                    <a:pt x="82" y="87"/>
                  </a:lnTo>
                  <a:lnTo>
                    <a:pt x="84" y="87"/>
                  </a:lnTo>
                  <a:lnTo>
                    <a:pt x="84" y="86"/>
                  </a:lnTo>
                  <a:lnTo>
                    <a:pt x="84" y="85"/>
                  </a:lnTo>
                  <a:lnTo>
                    <a:pt x="84" y="84"/>
                  </a:lnTo>
                  <a:lnTo>
                    <a:pt x="83" y="84"/>
                  </a:lnTo>
                  <a:lnTo>
                    <a:pt x="78" y="83"/>
                  </a:lnTo>
                  <a:lnTo>
                    <a:pt x="77" y="82"/>
                  </a:lnTo>
                  <a:lnTo>
                    <a:pt x="75" y="80"/>
                  </a:lnTo>
                  <a:lnTo>
                    <a:pt x="73" y="77"/>
                  </a:lnTo>
                  <a:lnTo>
                    <a:pt x="71" y="73"/>
                  </a:lnTo>
                  <a:lnTo>
                    <a:pt x="47" y="1"/>
                  </a:lnTo>
                  <a:lnTo>
                    <a:pt x="47" y="0"/>
                  </a:lnTo>
                  <a:lnTo>
                    <a:pt x="46" y="0"/>
                  </a:lnTo>
                  <a:lnTo>
                    <a:pt x="44" y="1"/>
                  </a:lnTo>
                  <a:lnTo>
                    <a:pt x="11" y="79"/>
                  </a:lnTo>
                  <a:lnTo>
                    <a:pt x="10" y="81"/>
                  </a:lnTo>
                  <a:lnTo>
                    <a:pt x="7" y="83"/>
                  </a:lnTo>
                  <a:lnTo>
                    <a:pt x="2" y="84"/>
                  </a:lnTo>
                  <a:lnTo>
                    <a:pt x="1" y="84"/>
                  </a:lnTo>
                  <a:lnTo>
                    <a:pt x="0" y="85"/>
                  </a:lnTo>
                  <a:lnTo>
                    <a:pt x="1" y="87"/>
                  </a:lnTo>
                  <a:lnTo>
                    <a:pt x="2" y="87"/>
                  </a:lnTo>
                  <a:lnTo>
                    <a:pt x="16" y="86"/>
                  </a:lnTo>
                  <a:lnTo>
                    <a:pt x="28" y="87"/>
                  </a:lnTo>
                  <a:lnTo>
                    <a:pt x="30" y="87"/>
                  </a:lnTo>
                  <a:lnTo>
                    <a:pt x="31" y="86"/>
                  </a:lnTo>
                  <a:lnTo>
                    <a:pt x="31" y="85"/>
                  </a:lnTo>
                  <a:lnTo>
                    <a:pt x="30" y="85"/>
                  </a:lnTo>
                  <a:lnTo>
                    <a:pt x="29" y="84"/>
                  </a:lnTo>
                  <a:lnTo>
                    <a:pt x="27" y="83"/>
                  </a:lnTo>
                  <a:lnTo>
                    <a:pt x="24" y="83"/>
                  </a:lnTo>
                  <a:lnTo>
                    <a:pt x="22" y="81"/>
                  </a:lnTo>
                  <a:lnTo>
                    <a:pt x="21" y="80"/>
                  </a:lnTo>
                  <a:lnTo>
                    <a:pt x="20" y="78"/>
                  </a:lnTo>
                  <a:lnTo>
                    <a:pt x="21" y="74"/>
                  </a:lnTo>
                  <a:lnTo>
                    <a:pt x="24" y="67"/>
                  </a:lnTo>
                  <a:lnTo>
                    <a:pt x="27" y="58"/>
                  </a:lnTo>
                  <a:lnTo>
                    <a:pt x="30" y="52"/>
                  </a:lnTo>
                  <a:lnTo>
                    <a:pt x="30" y="51"/>
                  </a:lnTo>
                  <a:lnTo>
                    <a:pt x="32" y="51"/>
                  </a:lnTo>
                  <a:lnTo>
                    <a:pt x="41" y="50"/>
                  </a:lnTo>
                  <a:lnTo>
                    <a:pt x="48" y="50"/>
                  </a:lnTo>
                  <a:lnTo>
                    <a:pt x="51" y="51"/>
                  </a:lnTo>
                  <a:lnTo>
                    <a:pt x="52" y="51"/>
                  </a:lnTo>
                  <a:lnTo>
                    <a:pt x="53" y="52"/>
                  </a:lnTo>
                  <a:lnTo>
                    <a:pt x="53" y="53"/>
                  </a:lnTo>
                  <a:lnTo>
                    <a:pt x="54" y="54"/>
                  </a:lnTo>
                  <a:lnTo>
                    <a:pt x="60" y="76"/>
                  </a:lnTo>
                  <a:close/>
                  <a:moveTo>
                    <a:pt x="41" y="19"/>
                  </a:moveTo>
                  <a:lnTo>
                    <a:pt x="42" y="19"/>
                  </a:lnTo>
                  <a:lnTo>
                    <a:pt x="43" y="20"/>
                  </a:lnTo>
                  <a:lnTo>
                    <a:pt x="50" y="41"/>
                  </a:lnTo>
                  <a:lnTo>
                    <a:pt x="50" y="44"/>
                  </a:lnTo>
                  <a:lnTo>
                    <a:pt x="46" y="44"/>
                  </a:lnTo>
                  <a:lnTo>
                    <a:pt x="41" y="44"/>
                  </a:lnTo>
                  <a:lnTo>
                    <a:pt x="36" y="44"/>
                  </a:lnTo>
                  <a:lnTo>
                    <a:pt x="33" y="44"/>
                  </a:lnTo>
                  <a:lnTo>
                    <a:pt x="32" y="44"/>
                  </a:lnTo>
                  <a:lnTo>
                    <a:pt x="32" y="41"/>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4" name="Freeform 180"/>
            <p:cNvSpPr>
              <a:spLocks noEditPoints="1"/>
            </p:cNvSpPr>
            <p:nvPr/>
          </p:nvSpPr>
          <p:spPr bwMode="auto">
            <a:xfrm>
              <a:off x="1365424" y="6174749"/>
              <a:ext cx="94316" cy="141721"/>
            </a:xfrm>
            <a:custGeom>
              <a:avLst/>
              <a:gdLst>
                <a:gd name="T0" fmla="*/ 2147483647 w 60"/>
                <a:gd name="T1" fmla="*/ 2147483647 h 89"/>
                <a:gd name="T2" fmla="*/ 2147483647 w 60"/>
                <a:gd name="T3" fmla="*/ 0 h 89"/>
                <a:gd name="T4" fmla="*/ 2147483647 w 60"/>
                <a:gd name="T5" fmla="*/ 0 h 89"/>
                <a:gd name="T6" fmla="*/ 2147483647 w 60"/>
                <a:gd name="T7" fmla="*/ 2147483647 h 89"/>
                <a:gd name="T8" fmla="*/ 2147483647 w 60"/>
                <a:gd name="T9" fmla="*/ 2147483647 h 89"/>
                <a:gd name="T10" fmla="*/ 2147483647 w 60"/>
                <a:gd name="T11" fmla="*/ 2147483647 h 89"/>
                <a:gd name="T12" fmla="*/ 2147483647 w 60"/>
                <a:gd name="T13" fmla="*/ 2147483647 h 89"/>
                <a:gd name="T14" fmla="*/ 2147483647 w 60"/>
                <a:gd name="T15" fmla="*/ 2147483647 h 89"/>
                <a:gd name="T16" fmla="*/ 2147483647 w 60"/>
                <a:gd name="T17" fmla="*/ 2147483647 h 89"/>
                <a:gd name="T18" fmla="*/ 2147483647 w 60"/>
                <a:gd name="T19" fmla="*/ 2147483647 h 89"/>
                <a:gd name="T20" fmla="*/ 2147483647 w 60"/>
                <a:gd name="T21" fmla="*/ 2147483647 h 89"/>
                <a:gd name="T22" fmla="*/ 2147483647 w 60"/>
                <a:gd name="T23" fmla="*/ 2147483647 h 89"/>
                <a:gd name="T24" fmla="*/ 2147483647 w 60"/>
                <a:gd name="T25" fmla="*/ 2147483647 h 89"/>
                <a:gd name="T26" fmla="*/ 2147483647 w 60"/>
                <a:gd name="T27" fmla="*/ 2147483647 h 89"/>
                <a:gd name="T28" fmla="*/ 0 w 60"/>
                <a:gd name="T29" fmla="*/ 2147483647 h 89"/>
                <a:gd name="T30" fmla="*/ 2147483647 w 60"/>
                <a:gd name="T31" fmla="*/ 2147483647 h 89"/>
                <a:gd name="T32" fmla="*/ 2147483647 w 60"/>
                <a:gd name="T33" fmla="*/ 2147483647 h 89"/>
                <a:gd name="T34" fmla="*/ 2147483647 w 60"/>
                <a:gd name="T35" fmla="*/ 2147483647 h 89"/>
                <a:gd name="T36" fmla="*/ 2147483647 w 60"/>
                <a:gd name="T37" fmla="*/ 2147483647 h 89"/>
                <a:gd name="T38" fmla="*/ 2147483647 w 60"/>
                <a:gd name="T39" fmla="*/ 2147483647 h 89"/>
                <a:gd name="T40" fmla="*/ 2147483647 w 60"/>
                <a:gd name="T41" fmla="*/ 2147483647 h 89"/>
                <a:gd name="T42" fmla="*/ 2147483647 w 60"/>
                <a:gd name="T43" fmla="*/ 2147483647 h 89"/>
                <a:gd name="T44" fmla="*/ 2147483647 w 60"/>
                <a:gd name="T45" fmla="*/ 2147483647 h 89"/>
                <a:gd name="T46" fmla="*/ 2147483647 w 60"/>
                <a:gd name="T47" fmla="*/ 2147483647 h 89"/>
                <a:gd name="T48" fmla="*/ 2147483647 w 60"/>
                <a:gd name="T49" fmla="*/ 2147483647 h 89"/>
                <a:gd name="T50" fmla="*/ 2147483647 w 60"/>
                <a:gd name="T51" fmla="*/ 2147483647 h 89"/>
                <a:gd name="T52" fmla="*/ 2147483647 w 60"/>
                <a:gd name="T53" fmla="*/ 2147483647 h 89"/>
                <a:gd name="T54" fmla="*/ 2147483647 w 60"/>
                <a:gd name="T55" fmla="*/ 2147483647 h 89"/>
                <a:gd name="T56" fmla="*/ 2147483647 w 60"/>
                <a:gd name="T57" fmla="*/ 2147483647 h 89"/>
                <a:gd name="T58" fmla="*/ 2147483647 w 60"/>
                <a:gd name="T59" fmla="*/ 2147483647 h 89"/>
                <a:gd name="T60" fmla="*/ 2147483647 w 60"/>
                <a:gd name="T61" fmla="*/ 2147483647 h 89"/>
                <a:gd name="T62" fmla="*/ 2147483647 w 60"/>
                <a:gd name="T63" fmla="*/ 2147483647 h 89"/>
                <a:gd name="T64" fmla="*/ 2147483647 w 60"/>
                <a:gd name="T65" fmla="*/ 2147483647 h 89"/>
                <a:gd name="T66" fmla="*/ 2147483647 w 60"/>
                <a:gd name="T67" fmla="*/ 2147483647 h 89"/>
                <a:gd name="T68" fmla="*/ 2147483647 w 60"/>
                <a:gd name="T69" fmla="*/ 2147483647 h 89"/>
                <a:gd name="T70" fmla="*/ 2147483647 w 60"/>
                <a:gd name="T71" fmla="*/ 2147483647 h 89"/>
                <a:gd name="T72" fmla="*/ 2147483647 w 60"/>
                <a:gd name="T73" fmla="*/ 2147483647 h 89"/>
                <a:gd name="T74" fmla="*/ 2147483647 w 60"/>
                <a:gd name="T75" fmla="*/ 2147483647 h 89"/>
                <a:gd name="T76" fmla="*/ 2147483647 w 60"/>
                <a:gd name="T77" fmla="*/ 2147483647 h 89"/>
                <a:gd name="T78" fmla="*/ 2147483647 w 60"/>
                <a:gd name="T79" fmla="*/ 2147483647 h 89"/>
                <a:gd name="T80" fmla="*/ 2147483647 w 60"/>
                <a:gd name="T81" fmla="*/ 2147483647 h 89"/>
                <a:gd name="T82" fmla="*/ 2147483647 w 60"/>
                <a:gd name="T83" fmla="*/ 2147483647 h 89"/>
                <a:gd name="T84" fmla="*/ 2147483647 w 60"/>
                <a:gd name="T85" fmla="*/ 2147483647 h 89"/>
                <a:gd name="T86" fmla="*/ 2147483647 w 60"/>
                <a:gd name="T87" fmla="*/ 2147483647 h 89"/>
                <a:gd name="T88" fmla="*/ 2147483647 w 60"/>
                <a:gd name="T89" fmla="*/ 2147483647 h 89"/>
                <a:gd name="T90" fmla="*/ 2147483647 w 60"/>
                <a:gd name="T91" fmla="*/ 2147483647 h 89"/>
                <a:gd name="T92" fmla="*/ 2147483647 w 60"/>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0"/>
                <a:gd name="T142" fmla="*/ 0 h 89"/>
                <a:gd name="T143" fmla="*/ 60 w 60"/>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0" h="89">
                  <a:moveTo>
                    <a:pt x="52" y="19"/>
                  </a:moveTo>
                  <a:lnTo>
                    <a:pt x="52" y="1"/>
                  </a:lnTo>
                  <a:lnTo>
                    <a:pt x="52" y="0"/>
                  </a:lnTo>
                  <a:lnTo>
                    <a:pt x="51" y="0"/>
                  </a:lnTo>
                  <a:lnTo>
                    <a:pt x="38" y="0"/>
                  </a:lnTo>
                  <a:lnTo>
                    <a:pt x="35" y="0"/>
                  </a:lnTo>
                  <a:lnTo>
                    <a:pt x="35" y="1"/>
                  </a:lnTo>
                  <a:lnTo>
                    <a:pt x="34" y="2"/>
                  </a:lnTo>
                  <a:lnTo>
                    <a:pt x="35" y="3"/>
                  </a:lnTo>
                  <a:lnTo>
                    <a:pt x="36" y="3"/>
                  </a:lnTo>
                  <a:lnTo>
                    <a:pt x="38" y="4"/>
                  </a:lnTo>
                  <a:lnTo>
                    <a:pt x="41" y="5"/>
                  </a:lnTo>
                  <a:lnTo>
                    <a:pt x="42" y="7"/>
                  </a:lnTo>
                  <a:lnTo>
                    <a:pt x="42" y="8"/>
                  </a:lnTo>
                  <a:lnTo>
                    <a:pt x="42" y="37"/>
                  </a:lnTo>
                  <a:lnTo>
                    <a:pt x="42" y="39"/>
                  </a:lnTo>
                  <a:lnTo>
                    <a:pt x="40" y="39"/>
                  </a:lnTo>
                  <a:lnTo>
                    <a:pt x="36" y="38"/>
                  </a:lnTo>
                  <a:lnTo>
                    <a:pt x="32" y="37"/>
                  </a:lnTo>
                  <a:lnTo>
                    <a:pt x="27" y="36"/>
                  </a:lnTo>
                  <a:lnTo>
                    <a:pt x="22" y="37"/>
                  </a:lnTo>
                  <a:lnTo>
                    <a:pt x="17" y="38"/>
                  </a:lnTo>
                  <a:lnTo>
                    <a:pt x="12" y="41"/>
                  </a:lnTo>
                  <a:lnTo>
                    <a:pt x="8" y="44"/>
                  </a:lnTo>
                  <a:lnTo>
                    <a:pt x="5" y="48"/>
                  </a:lnTo>
                  <a:lnTo>
                    <a:pt x="3" y="50"/>
                  </a:lnTo>
                  <a:lnTo>
                    <a:pt x="2" y="52"/>
                  </a:lnTo>
                  <a:lnTo>
                    <a:pt x="1" y="55"/>
                  </a:lnTo>
                  <a:lnTo>
                    <a:pt x="1" y="57"/>
                  </a:lnTo>
                  <a:lnTo>
                    <a:pt x="0" y="63"/>
                  </a:lnTo>
                  <a:lnTo>
                    <a:pt x="0" y="69"/>
                  </a:lnTo>
                  <a:lnTo>
                    <a:pt x="1" y="71"/>
                  </a:lnTo>
                  <a:lnTo>
                    <a:pt x="2" y="73"/>
                  </a:lnTo>
                  <a:lnTo>
                    <a:pt x="4" y="78"/>
                  </a:lnTo>
                  <a:lnTo>
                    <a:pt x="6" y="79"/>
                  </a:lnTo>
                  <a:lnTo>
                    <a:pt x="8" y="81"/>
                  </a:lnTo>
                  <a:lnTo>
                    <a:pt x="12" y="84"/>
                  </a:lnTo>
                  <a:lnTo>
                    <a:pt x="16" y="86"/>
                  </a:lnTo>
                  <a:lnTo>
                    <a:pt x="20" y="87"/>
                  </a:lnTo>
                  <a:lnTo>
                    <a:pt x="25" y="87"/>
                  </a:lnTo>
                  <a:lnTo>
                    <a:pt x="29" y="87"/>
                  </a:lnTo>
                  <a:lnTo>
                    <a:pt x="32" y="86"/>
                  </a:lnTo>
                  <a:lnTo>
                    <a:pt x="37" y="85"/>
                  </a:lnTo>
                  <a:lnTo>
                    <a:pt x="41" y="83"/>
                  </a:lnTo>
                  <a:lnTo>
                    <a:pt x="42" y="84"/>
                  </a:lnTo>
                  <a:lnTo>
                    <a:pt x="42" y="87"/>
                  </a:lnTo>
                  <a:lnTo>
                    <a:pt x="42" y="88"/>
                  </a:lnTo>
                  <a:lnTo>
                    <a:pt x="44" y="89"/>
                  </a:lnTo>
                  <a:lnTo>
                    <a:pt x="53" y="88"/>
                  </a:lnTo>
                  <a:lnTo>
                    <a:pt x="58" y="86"/>
                  </a:lnTo>
                  <a:lnTo>
                    <a:pt x="59" y="85"/>
                  </a:lnTo>
                  <a:lnTo>
                    <a:pt x="60" y="84"/>
                  </a:lnTo>
                  <a:lnTo>
                    <a:pt x="60" y="83"/>
                  </a:lnTo>
                  <a:lnTo>
                    <a:pt x="59" y="83"/>
                  </a:lnTo>
                  <a:lnTo>
                    <a:pt x="54" y="84"/>
                  </a:lnTo>
                  <a:lnTo>
                    <a:pt x="53" y="84"/>
                  </a:lnTo>
                  <a:lnTo>
                    <a:pt x="52" y="83"/>
                  </a:lnTo>
                  <a:lnTo>
                    <a:pt x="52" y="81"/>
                  </a:lnTo>
                  <a:lnTo>
                    <a:pt x="52" y="19"/>
                  </a:lnTo>
                  <a:close/>
                  <a:moveTo>
                    <a:pt x="43" y="65"/>
                  </a:moveTo>
                  <a:lnTo>
                    <a:pt x="43" y="74"/>
                  </a:lnTo>
                  <a:lnTo>
                    <a:pt x="42" y="77"/>
                  </a:lnTo>
                  <a:lnTo>
                    <a:pt x="41" y="79"/>
                  </a:lnTo>
                  <a:lnTo>
                    <a:pt x="40" y="80"/>
                  </a:lnTo>
                  <a:lnTo>
                    <a:pt x="38" y="81"/>
                  </a:lnTo>
                  <a:lnTo>
                    <a:pt x="35" y="82"/>
                  </a:lnTo>
                  <a:lnTo>
                    <a:pt x="32" y="82"/>
                  </a:lnTo>
                  <a:lnTo>
                    <a:pt x="26" y="82"/>
                  </a:lnTo>
                  <a:lnTo>
                    <a:pt x="21" y="80"/>
                  </a:lnTo>
                  <a:lnTo>
                    <a:pt x="17" y="78"/>
                  </a:lnTo>
                  <a:lnTo>
                    <a:pt x="15" y="76"/>
                  </a:lnTo>
                  <a:lnTo>
                    <a:pt x="14" y="75"/>
                  </a:lnTo>
                  <a:lnTo>
                    <a:pt x="12" y="71"/>
                  </a:lnTo>
                  <a:lnTo>
                    <a:pt x="10" y="68"/>
                  </a:lnTo>
                  <a:lnTo>
                    <a:pt x="10" y="64"/>
                  </a:lnTo>
                  <a:lnTo>
                    <a:pt x="9" y="61"/>
                  </a:lnTo>
                  <a:lnTo>
                    <a:pt x="10" y="57"/>
                  </a:lnTo>
                  <a:lnTo>
                    <a:pt x="10" y="53"/>
                  </a:lnTo>
                  <a:lnTo>
                    <a:pt x="12" y="49"/>
                  </a:lnTo>
                  <a:lnTo>
                    <a:pt x="13" y="48"/>
                  </a:lnTo>
                  <a:lnTo>
                    <a:pt x="14" y="46"/>
                  </a:lnTo>
                  <a:lnTo>
                    <a:pt x="17" y="43"/>
                  </a:lnTo>
                  <a:lnTo>
                    <a:pt x="20" y="41"/>
                  </a:lnTo>
                  <a:lnTo>
                    <a:pt x="24" y="40"/>
                  </a:lnTo>
                  <a:lnTo>
                    <a:pt x="28" y="40"/>
                  </a:lnTo>
                  <a:lnTo>
                    <a:pt x="33" y="40"/>
                  </a:lnTo>
                  <a:lnTo>
                    <a:pt x="35" y="41"/>
                  </a:lnTo>
                  <a:lnTo>
                    <a:pt x="36" y="41"/>
                  </a:lnTo>
                  <a:lnTo>
                    <a:pt x="39" y="44"/>
                  </a:lnTo>
                  <a:lnTo>
                    <a:pt x="41" y="47"/>
                  </a:lnTo>
                  <a:lnTo>
                    <a:pt x="42" y="51"/>
                  </a:lnTo>
                  <a:lnTo>
                    <a:pt x="42" y="55"/>
                  </a:lnTo>
                  <a:lnTo>
                    <a:pt x="43" y="66"/>
                  </a:lnTo>
                  <a:lnTo>
                    <a:pt x="43" y="6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5" name="Freeform 181"/>
            <p:cNvSpPr>
              <a:spLocks/>
            </p:cNvSpPr>
            <p:nvPr/>
          </p:nvSpPr>
          <p:spPr bwMode="auto">
            <a:xfrm>
              <a:off x="1464979" y="6230361"/>
              <a:ext cx="92570"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6" name="Freeform 182"/>
            <p:cNvSpPr>
              <a:spLocks noEditPoints="1"/>
            </p:cNvSpPr>
            <p:nvPr/>
          </p:nvSpPr>
          <p:spPr bwMode="auto">
            <a:xfrm>
              <a:off x="156453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7" name="Freeform 183"/>
            <p:cNvSpPr>
              <a:spLocks/>
            </p:cNvSpPr>
            <p:nvPr/>
          </p:nvSpPr>
          <p:spPr bwMode="auto">
            <a:xfrm>
              <a:off x="1618678" y="6228567"/>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7" y="27"/>
                  </a:lnTo>
                  <a:lnTo>
                    <a:pt x="22" y="24"/>
                  </a:lnTo>
                  <a:lnTo>
                    <a:pt x="13" y="18"/>
                  </a:lnTo>
                  <a:lnTo>
                    <a:pt x="10" y="15"/>
                  </a:lnTo>
                  <a:lnTo>
                    <a:pt x="9" y="13"/>
                  </a:lnTo>
                  <a:lnTo>
                    <a:pt x="9" y="12"/>
                  </a:lnTo>
                  <a:lnTo>
                    <a:pt x="9" y="10"/>
                  </a:lnTo>
                  <a:lnTo>
                    <a:pt x="9" y="8"/>
                  </a:lnTo>
                  <a:lnTo>
                    <a:pt x="10" y="7"/>
                  </a:lnTo>
                  <a:lnTo>
                    <a:pt x="11" y="5"/>
                  </a:lnTo>
                  <a:lnTo>
                    <a:pt x="12" y="5"/>
                  </a:lnTo>
                  <a:lnTo>
                    <a:pt x="14" y="4"/>
                  </a:lnTo>
                  <a:lnTo>
                    <a:pt x="17" y="3"/>
                  </a:lnTo>
                  <a:lnTo>
                    <a:pt x="21" y="4"/>
                  </a:lnTo>
                  <a:lnTo>
                    <a:pt x="23" y="5"/>
                  </a:lnTo>
                  <a:lnTo>
                    <a:pt x="25" y="7"/>
                  </a:lnTo>
                  <a:lnTo>
                    <a:pt x="26" y="9"/>
                  </a:lnTo>
                  <a:lnTo>
                    <a:pt x="28" y="12"/>
                  </a:lnTo>
                  <a:lnTo>
                    <a:pt x="29" y="14"/>
                  </a:lnTo>
                  <a:lnTo>
                    <a:pt x="30" y="14"/>
                  </a:lnTo>
                  <a:lnTo>
                    <a:pt x="31" y="14"/>
                  </a:lnTo>
                  <a:lnTo>
                    <a:pt x="31" y="13"/>
                  </a:lnTo>
                  <a:lnTo>
                    <a:pt x="31" y="8"/>
                  </a:lnTo>
                  <a:lnTo>
                    <a:pt x="31" y="4"/>
                  </a:lnTo>
                  <a:lnTo>
                    <a:pt x="30"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4" y="31"/>
                  </a:lnTo>
                  <a:lnTo>
                    <a:pt x="18" y="33"/>
                  </a:lnTo>
                  <a:lnTo>
                    <a:pt x="22" y="36"/>
                  </a:lnTo>
                  <a:lnTo>
                    <a:pt x="24" y="37"/>
                  </a:lnTo>
                  <a:lnTo>
                    <a:pt x="25" y="39"/>
                  </a:lnTo>
                  <a:lnTo>
                    <a:pt x="26" y="41"/>
                  </a:lnTo>
                  <a:lnTo>
                    <a:pt x="26" y="43"/>
                  </a:lnTo>
                  <a:lnTo>
                    <a:pt x="26" y="45"/>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8" name="Freeform 184"/>
            <p:cNvSpPr>
              <a:spLocks noEditPoints="1"/>
            </p:cNvSpPr>
            <p:nvPr/>
          </p:nvSpPr>
          <p:spPr bwMode="auto">
            <a:xfrm>
              <a:off x="1686796" y="6228567"/>
              <a:ext cx="82089"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3" y="41"/>
                  </a:lnTo>
                  <a:lnTo>
                    <a:pt x="11" y="37"/>
                  </a:lnTo>
                  <a:lnTo>
                    <a:pt x="10" y="33"/>
                  </a:lnTo>
                  <a:lnTo>
                    <a:pt x="10" y="29"/>
                  </a:lnTo>
                  <a:lnTo>
                    <a:pt x="10" y="23"/>
                  </a:lnTo>
                  <a:lnTo>
                    <a:pt x="11" y="18"/>
                  </a:lnTo>
                  <a:lnTo>
                    <a:pt x="13" y="14"/>
                  </a:lnTo>
                  <a:lnTo>
                    <a:pt x="14" y="10"/>
                  </a:lnTo>
                  <a:lnTo>
                    <a:pt x="17" y="7"/>
                  </a:lnTo>
                  <a:lnTo>
                    <a:pt x="18" y="6"/>
                  </a:lnTo>
                  <a:lnTo>
                    <a:pt x="19" y="5"/>
                  </a:lnTo>
                  <a:lnTo>
                    <a:pt x="23" y="3"/>
                  </a:lnTo>
                  <a:lnTo>
                    <a:pt x="26" y="3"/>
                  </a:lnTo>
                  <a:lnTo>
                    <a:pt x="30" y="3"/>
                  </a:lnTo>
                  <a:lnTo>
                    <a:pt x="33" y="5"/>
                  </a:lnTo>
                  <a:lnTo>
                    <a:pt x="35" y="8"/>
                  </a:lnTo>
                  <a:lnTo>
                    <a:pt x="38" y="11"/>
                  </a:lnTo>
                  <a:lnTo>
                    <a:pt x="41" y="19"/>
                  </a:lnTo>
                  <a:lnTo>
                    <a:pt x="42" y="23"/>
                  </a:lnTo>
                  <a:lnTo>
                    <a:pt x="42" y="27"/>
                  </a:lnTo>
                  <a:lnTo>
                    <a:pt x="42" y="33"/>
                  </a:lnTo>
                  <a:lnTo>
                    <a:pt x="41" y="37"/>
                  </a:lnTo>
                  <a:lnTo>
                    <a:pt x="39" y="42"/>
                  </a:lnTo>
                  <a:lnTo>
                    <a:pt x="38" y="45"/>
                  </a:lnTo>
                  <a:lnTo>
                    <a:pt x="35" y="49"/>
                  </a:lnTo>
                  <a:lnTo>
                    <a:pt x="34" y="50"/>
                  </a:lnTo>
                  <a:lnTo>
                    <a:pt x="33"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20"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8" y="12"/>
                  </a:lnTo>
                  <a:lnTo>
                    <a:pt x="44" y="8"/>
                  </a:lnTo>
                  <a:lnTo>
                    <a:pt x="41" y="5"/>
                  </a:lnTo>
                  <a:lnTo>
                    <a:pt x="39" y="3"/>
                  </a:lnTo>
                  <a:lnTo>
                    <a:pt x="36" y="2"/>
                  </a:lnTo>
                  <a:lnTo>
                    <a:pt x="32"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9" name="Freeform 185"/>
            <p:cNvSpPr>
              <a:spLocks/>
            </p:cNvSpPr>
            <p:nvPr/>
          </p:nvSpPr>
          <p:spPr bwMode="auto">
            <a:xfrm>
              <a:off x="1779364"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7" y="11"/>
                  </a:lnTo>
                  <a:lnTo>
                    <a:pt x="38" y="10"/>
                  </a:lnTo>
                  <a:lnTo>
                    <a:pt x="38" y="8"/>
                  </a:lnTo>
                  <a:lnTo>
                    <a:pt x="38" y="6"/>
                  </a:lnTo>
                  <a:lnTo>
                    <a:pt x="37" y="5"/>
                  </a:lnTo>
                  <a:lnTo>
                    <a:pt x="37" y="4"/>
                  </a:lnTo>
                  <a:lnTo>
                    <a:pt x="35" y="3"/>
                  </a:lnTo>
                  <a:lnTo>
                    <a:pt x="33" y="2"/>
                  </a:lnTo>
                  <a:lnTo>
                    <a:pt x="30" y="2"/>
                  </a:lnTo>
                  <a:lnTo>
                    <a:pt x="28" y="2"/>
                  </a:lnTo>
                  <a:lnTo>
                    <a:pt x="26" y="3"/>
                  </a:lnTo>
                  <a:lnTo>
                    <a:pt x="24" y="4"/>
                  </a:lnTo>
                  <a:lnTo>
                    <a:pt x="22" y="5"/>
                  </a:lnTo>
                  <a:lnTo>
                    <a:pt x="19" y="8"/>
                  </a:lnTo>
                  <a:lnTo>
                    <a:pt x="17" y="9"/>
                  </a:lnTo>
                  <a:lnTo>
                    <a:pt x="17" y="8"/>
                  </a:lnTo>
                  <a:lnTo>
                    <a:pt x="16" y="5"/>
                  </a:lnTo>
                  <a:lnTo>
                    <a:pt x="16" y="1"/>
                  </a:lnTo>
                  <a:lnTo>
                    <a:pt x="16" y="0"/>
                  </a:lnTo>
                  <a:lnTo>
                    <a:pt x="15" y="0"/>
                  </a:lnTo>
                  <a:lnTo>
                    <a:pt x="14" y="0"/>
                  </a:lnTo>
                  <a:lnTo>
                    <a:pt x="12" y="2"/>
                  </a:lnTo>
                  <a:lnTo>
                    <a:pt x="8" y="7"/>
                  </a:lnTo>
                  <a:lnTo>
                    <a:pt x="4" y="9"/>
                  </a:lnTo>
                  <a:lnTo>
                    <a:pt x="3" y="10"/>
                  </a:lnTo>
                  <a:lnTo>
                    <a:pt x="3" y="11"/>
                  </a:lnTo>
                  <a:lnTo>
                    <a:pt x="4" y="12"/>
                  </a:lnTo>
                  <a:lnTo>
                    <a:pt x="5" y="13"/>
                  </a:lnTo>
                  <a:lnTo>
                    <a:pt x="7" y="16"/>
                  </a:lnTo>
                  <a:lnTo>
                    <a:pt x="8" y="18"/>
                  </a:lnTo>
                  <a:lnTo>
                    <a:pt x="8" y="21"/>
                  </a:lnTo>
                  <a:lnTo>
                    <a:pt x="8" y="42"/>
                  </a:lnTo>
                  <a:lnTo>
                    <a:pt x="7" y="47"/>
                  </a:lnTo>
                  <a:lnTo>
                    <a:pt x="7" y="49"/>
                  </a:lnTo>
                  <a:lnTo>
                    <a:pt x="6" y="50"/>
                  </a:lnTo>
                  <a:lnTo>
                    <a:pt x="5" y="51"/>
                  </a:lnTo>
                  <a:lnTo>
                    <a:pt x="4" y="52"/>
                  </a:lnTo>
                  <a:lnTo>
                    <a:pt x="1" y="53"/>
                  </a:lnTo>
                  <a:lnTo>
                    <a:pt x="0" y="53"/>
                  </a:lnTo>
                  <a:lnTo>
                    <a:pt x="0" y="54"/>
                  </a:lnTo>
                  <a:lnTo>
                    <a:pt x="0" y="55"/>
                  </a:lnTo>
                  <a:lnTo>
                    <a:pt x="1" y="56"/>
                  </a:lnTo>
                  <a:lnTo>
                    <a:pt x="2"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0" name="Freeform 186"/>
            <p:cNvSpPr>
              <a:spLocks/>
            </p:cNvSpPr>
            <p:nvPr/>
          </p:nvSpPr>
          <p:spPr bwMode="auto">
            <a:xfrm>
              <a:off x="1842241" y="6230361"/>
              <a:ext cx="87329" cy="129164"/>
            </a:xfrm>
            <a:custGeom>
              <a:avLst/>
              <a:gdLst>
                <a:gd name="T0" fmla="*/ 2147483647 w 54"/>
                <a:gd name="T1" fmla="*/ 2147483647 h 81"/>
                <a:gd name="T2" fmla="*/ 2147483647 w 54"/>
                <a:gd name="T3" fmla="*/ 2147483647 h 81"/>
                <a:gd name="T4" fmla="*/ 2147483647 w 54"/>
                <a:gd name="T5" fmla="*/ 2147483647 h 81"/>
                <a:gd name="T6" fmla="*/ 2147483647 w 54"/>
                <a:gd name="T7" fmla="*/ 2147483647 h 81"/>
                <a:gd name="T8" fmla="*/ 2147483647 w 54"/>
                <a:gd name="T9" fmla="*/ 0 h 81"/>
                <a:gd name="T10" fmla="*/ 2147483647 w 54"/>
                <a:gd name="T11" fmla="*/ 0 h 81"/>
                <a:gd name="T12" fmla="*/ 0 w 54"/>
                <a:gd name="T13" fmla="*/ 2147483647 h 81"/>
                <a:gd name="T14" fmla="*/ 2147483647 w 54"/>
                <a:gd name="T15" fmla="*/ 2147483647 h 81"/>
                <a:gd name="T16" fmla="*/ 2147483647 w 54"/>
                <a:gd name="T17" fmla="*/ 2147483647 h 81"/>
                <a:gd name="T18" fmla="*/ 2147483647 w 54"/>
                <a:gd name="T19" fmla="*/ 2147483647 h 81"/>
                <a:gd name="T20" fmla="*/ 2147483647 w 54"/>
                <a:gd name="T21" fmla="*/ 2147483647 h 81"/>
                <a:gd name="T22" fmla="*/ 2147483647 w 54"/>
                <a:gd name="T23" fmla="*/ 2147483647 h 81"/>
                <a:gd name="T24" fmla="*/ 2147483647 w 54"/>
                <a:gd name="T25" fmla="*/ 2147483647 h 81"/>
                <a:gd name="T26" fmla="*/ 2147483647 w 54"/>
                <a:gd name="T27" fmla="*/ 2147483647 h 81"/>
                <a:gd name="T28" fmla="*/ 2147483647 w 54"/>
                <a:gd name="T29" fmla="*/ 2147483647 h 81"/>
                <a:gd name="T30" fmla="*/ 2147483647 w 54"/>
                <a:gd name="T31" fmla="*/ 2147483647 h 81"/>
                <a:gd name="T32" fmla="*/ 2147483647 w 54"/>
                <a:gd name="T33" fmla="*/ 2147483647 h 81"/>
                <a:gd name="T34" fmla="*/ 2147483647 w 54"/>
                <a:gd name="T35" fmla="*/ 2147483647 h 81"/>
                <a:gd name="T36" fmla="*/ 2147483647 w 54"/>
                <a:gd name="T37" fmla="*/ 2147483647 h 81"/>
                <a:gd name="T38" fmla="*/ 2147483647 w 54"/>
                <a:gd name="T39" fmla="*/ 2147483647 h 81"/>
                <a:gd name="T40" fmla="*/ 2147483647 w 54"/>
                <a:gd name="T41" fmla="*/ 2147483647 h 81"/>
                <a:gd name="T42" fmla="*/ 2147483647 w 54"/>
                <a:gd name="T43" fmla="*/ 2147483647 h 81"/>
                <a:gd name="T44" fmla="*/ 2147483647 w 54"/>
                <a:gd name="T45" fmla="*/ 2147483647 h 81"/>
                <a:gd name="T46" fmla="*/ 2147483647 w 54"/>
                <a:gd name="T47" fmla="*/ 0 h 81"/>
                <a:gd name="T48" fmla="*/ 2147483647 w 54"/>
                <a:gd name="T49" fmla="*/ 0 h 81"/>
                <a:gd name="T50" fmla="*/ 2147483647 w 54"/>
                <a:gd name="T51" fmla="*/ 0 h 81"/>
                <a:gd name="T52" fmla="*/ 2147483647 w 54"/>
                <a:gd name="T53" fmla="*/ 2147483647 h 81"/>
                <a:gd name="T54" fmla="*/ 2147483647 w 54"/>
                <a:gd name="T55" fmla="*/ 2147483647 h 81"/>
                <a:gd name="T56" fmla="*/ 2147483647 w 54"/>
                <a:gd name="T57" fmla="*/ 2147483647 h 81"/>
                <a:gd name="T58" fmla="*/ 2147483647 w 54"/>
                <a:gd name="T59" fmla="*/ 2147483647 h 81"/>
                <a:gd name="T60" fmla="*/ 2147483647 w 54"/>
                <a:gd name="T61" fmla="*/ 2147483647 h 81"/>
                <a:gd name="T62" fmla="*/ 2147483647 w 54"/>
                <a:gd name="T63" fmla="*/ 2147483647 h 81"/>
                <a:gd name="T64" fmla="*/ 2147483647 w 54"/>
                <a:gd name="T65" fmla="*/ 2147483647 h 81"/>
                <a:gd name="T66" fmla="*/ 2147483647 w 54"/>
                <a:gd name="T67" fmla="*/ 2147483647 h 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4"/>
                <a:gd name="T103" fmla="*/ 0 h 81"/>
                <a:gd name="T104" fmla="*/ 54 w 54"/>
                <a:gd name="T105" fmla="*/ 81 h 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4" h="81">
                  <a:moveTo>
                    <a:pt x="17" y="10"/>
                  </a:moveTo>
                  <a:lnTo>
                    <a:pt x="16" y="7"/>
                  </a:lnTo>
                  <a:lnTo>
                    <a:pt x="17" y="5"/>
                  </a:lnTo>
                  <a:lnTo>
                    <a:pt x="18" y="4"/>
                  </a:lnTo>
                  <a:lnTo>
                    <a:pt x="19" y="4"/>
                  </a:lnTo>
                  <a:lnTo>
                    <a:pt x="21" y="3"/>
                  </a:lnTo>
                  <a:lnTo>
                    <a:pt x="24" y="3"/>
                  </a:lnTo>
                  <a:lnTo>
                    <a:pt x="25" y="2"/>
                  </a:lnTo>
                  <a:lnTo>
                    <a:pt x="24" y="0"/>
                  </a:lnTo>
                  <a:lnTo>
                    <a:pt x="22" y="0"/>
                  </a:lnTo>
                  <a:lnTo>
                    <a:pt x="12" y="0"/>
                  </a:lnTo>
                  <a:lnTo>
                    <a:pt x="3" y="0"/>
                  </a:lnTo>
                  <a:lnTo>
                    <a:pt x="1" y="0"/>
                  </a:lnTo>
                  <a:lnTo>
                    <a:pt x="0" y="1"/>
                  </a:lnTo>
                  <a:lnTo>
                    <a:pt x="0" y="2"/>
                  </a:lnTo>
                  <a:lnTo>
                    <a:pt x="1" y="3"/>
                  </a:lnTo>
                  <a:lnTo>
                    <a:pt x="3" y="4"/>
                  </a:lnTo>
                  <a:lnTo>
                    <a:pt x="5" y="5"/>
                  </a:lnTo>
                  <a:lnTo>
                    <a:pt x="6" y="6"/>
                  </a:lnTo>
                  <a:lnTo>
                    <a:pt x="7" y="7"/>
                  </a:lnTo>
                  <a:lnTo>
                    <a:pt x="21" y="48"/>
                  </a:lnTo>
                  <a:lnTo>
                    <a:pt x="22" y="51"/>
                  </a:lnTo>
                  <a:lnTo>
                    <a:pt x="23" y="54"/>
                  </a:lnTo>
                  <a:lnTo>
                    <a:pt x="22" y="57"/>
                  </a:lnTo>
                  <a:lnTo>
                    <a:pt x="20" y="63"/>
                  </a:lnTo>
                  <a:lnTo>
                    <a:pt x="17" y="69"/>
                  </a:lnTo>
                  <a:lnTo>
                    <a:pt x="16" y="71"/>
                  </a:lnTo>
                  <a:lnTo>
                    <a:pt x="14" y="72"/>
                  </a:lnTo>
                  <a:lnTo>
                    <a:pt x="12" y="71"/>
                  </a:lnTo>
                  <a:lnTo>
                    <a:pt x="9" y="71"/>
                  </a:lnTo>
                  <a:lnTo>
                    <a:pt x="7" y="71"/>
                  </a:lnTo>
                  <a:lnTo>
                    <a:pt x="5" y="72"/>
                  </a:lnTo>
                  <a:lnTo>
                    <a:pt x="4" y="73"/>
                  </a:lnTo>
                  <a:lnTo>
                    <a:pt x="4" y="76"/>
                  </a:lnTo>
                  <a:lnTo>
                    <a:pt x="4" y="77"/>
                  </a:lnTo>
                  <a:lnTo>
                    <a:pt x="5" y="79"/>
                  </a:lnTo>
                  <a:lnTo>
                    <a:pt x="7" y="81"/>
                  </a:lnTo>
                  <a:lnTo>
                    <a:pt x="11" y="81"/>
                  </a:lnTo>
                  <a:lnTo>
                    <a:pt x="14" y="81"/>
                  </a:lnTo>
                  <a:lnTo>
                    <a:pt x="17" y="79"/>
                  </a:lnTo>
                  <a:lnTo>
                    <a:pt x="19" y="76"/>
                  </a:lnTo>
                  <a:lnTo>
                    <a:pt x="21" y="72"/>
                  </a:lnTo>
                  <a:lnTo>
                    <a:pt x="47" y="8"/>
                  </a:lnTo>
                  <a:lnTo>
                    <a:pt x="49" y="5"/>
                  </a:lnTo>
                  <a:lnTo>
                    <a:pt x="52" y="3"/>
                  </a:lnTo>
                  <a:lnTo>
                    <a:pt x="54" y="3"/>
                  </a:lnTo>
                  <a:lnTo>
                    <a:pt x="54" y="1"/>
                  </a:lnTo>
                  <a:lnTo>
                    <a:pt x="53" y="0"/>
                  </a:lnTo>
                  <a:lnTo>
                    <a:pt x="51" y="0"/>
                  </a:lnTo>
                  <a:lnTo>
                    <a:pt x="44" y="0"/>
                  </a:lnTo>
                  <a:lnTo>
                    <a:pt x="36" y="0"/>
                  </a:lnTo>
                  <a:lnTo>
                    <a:pt x="34" y="0"/>
                  </a:lnTo>
                  <a:lnTo>
                    <a:pt x="34" y="1"/>
                  </a:lnTo>
                  <a:lnTo>
                    <a:pt x="34" y="2"/>
                  </a:lnTo>
                  <a:lnTo>
                    <a:pt x="35" y="3"/>
                  </a:lnTo>
                  <a:lnTo>
                    <a:pt x="38" y="4"/>
                  </a:lnTo>
                  <a:lnTo>
                    <a:pt x="40" y="5"/>
                  </a:lnTo>
                  <a:lnTo>
                    <a:pt x="41" y="5"/>
                  </a:lnTo>
                  <a:lnTo>
                    <a:pt x="41" y="6"/>
                  </a:lnTo>
                  <a:lnTo>
                    <a:pt x="42" y="7"/>
                  </a:lnTo>
                  <a:lnTo>
                    <a:pt x="41" y="10"/>
                  </a:lnTo>
                  <a:lnTo>
                    <a:pt x="41" y="13"/>
                  </a:lnTo>
                  <a:lnTo>
                    <a:pt x="38" y="19"/>
                  </a:lnTo>
                  <a:lnTo>
                    <a:pt x="30" y="39"/>
                  </a:lnTo>
                  <a:lnTo>
                    <a:pt x="29" y="40"/>
                  </a:lnTo>
                  <a:lnTo>
                    <a:pt x="28" y="41"/>
                  </a:lnTo>
                  <a:lnTo>
                    <a:pt x="28" y="40"/>
                  </a:lnTo>
                  <a:lnTo>
                    <a:pt x="27" y="39"/>
                  </a:lnTo>
                  <a:lnTo>
                    <a:pt x="17" y="1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1" name="Freeform 187"/>
            <p:cNvSpPr>
              <a:spLocks/>
            </p:cNvSpPr>
            <p:nvPr/>
          </p:nvSpPr>
          <p:spPr bwMode="auto">
            <a:xfrm>
              <a:off x="1987208" y="6178337"/>
              <a:ext cx="80343" cy="138133"/>
            </a:xfrm>
            <a:custGeom>
              <a:avLst/>
              <a:gdLst>
                <a:gd name="T0" fmla="*/ 2147483647 w 50"/>
                <a:gd name="T1" fmla="*/ 2147483647 h 87"/>
                <a:gd name="T2" fmla="*/ 2147483647 w 50"/>
                <a:gd name="T3" fmla="*/ 2147483647 h 87"/>
                <a:gd name="T4" fmla="*/ 2147483647 w 50"/>
                <a:gd name="T5" fmla="*/ 0 h 87"/>
                <a:gd name="T6" fmla="*/ 2147483647 w 50"/>
                <a:gd name="T7" fmla="*/ 2147483647 h 87"/>
                <a:gd name="T8" fmla="*/ 2147483647 w 50"/>
                <a:gd name="T9" fmla="*/ 2147483647 h 87"/>
                <a:gd name="T10" fmla="*/ 2147483647 w 50"/>
                <a:gd name="T11" fmla="*/ 2147483647 h 87"/>
                <a:gd name="T12" fmla="*/ 2147483647 w 50"/>
                <a:gd name="T13" fmla="*/ 2147483647 h 87"/>
                <a:gd name="T14" fmla="*/ 2147483647 w 50"/>
                <a:gd name="T15" fmla="*/ 2147483647 h 87"/>
                <a:gd name="T16" fmla="*/ 2147483647 w 50"/>
                <a:gd name="T17" fmla="*/ 2147483647 h 87"/>
                <a:gd name="T18" fmla="*/ 2147483647 w 50"/>
                <a:gd name="T19" fmla="*/ 2147483647 h 87"/>
                <a:gd name="T20" fmla="*/ 2147483647 w 50"/>
                <a:gd name="T21" fmla="*/ 2147483647 h 87"/>
                <a:gd name="T22" fmla="*/ 2147483647 w 50"/>
                <a:gd name="T23" fmla="*/ 2147483647 h 87"/>
                <a:gd name="T24" fmla="*/ 2147483647 w 50"/>
                <a:gd name="T25" fmla="*/ 2147483647 h 87"/>
                <a:gd name="T26" fmla="*/ 2147483647 w 50"/>
                <a:gd name="T27" fmla="*/ 2147483647 h 87"/>
                <a:gd name="T28" fmla="*/ 2147483647 w 50"/>
                <a:gd name="T29" fmla="*/ 2147483647 h 87"/>
                <a:gd name="T30" fmla="*/ 2147483647 w 50"/>
                <a:gd name="T31" fmla="*/ 2147483647 h 87"/>
                <a:gd name="T32" fmla="*/ 2147483647 w 50"/>
                <a:gd name="T33" fmla="*/ 2147483647 h 87"/>
                <a:gd name="T34" fmla="*/ 2147483647 w 50"/>
                <a:gd name="T35" fmla="*/ 2147483647 h 87"/>
                <a:gd name="T36" fmla="*/ 2147483647 w 50"/>
                <a:gd name="T37" fmla="*/ 2147483647 h 87"/>
                <a:gd name="T38" fmla="*/ 2147483647 w 50"/>
                <a:gd name="T39" fmla="*/ 2147483647 h 87"/>
                <a:gd name="T40" fmla="*/ 2147483647 w 50"/>
                <a:gd name="T41" fmla="*/ 2147483647 h 87"/>
                <a:gd name="T42" fmla="*/ 2147483647 w 50"/>
                <a:gd name="T43" fmla="*/ 2147483647 h 87"/>
                <a:gd name="T44" fmla="*/ 2147483647 w 50"/>
                <a:gd name="T45" fmla="*/ 2147483647 h 87"/>
                <a:gd name="T46" fmla="*/ 2147483647 w 50"/>
                <a:gd name="T47" fmla="*/ 2147483647 h 87"/>
                <a:gd name="T48" fmla="*/ 2147483647 w 50"/>
                <a:gd name="T49" fmla="*/ 2147483647 h 87"/>
                <a:gd name="T50" fmla="*/ 0 w 50"/>
                <a:gd name="T51" fmla="*/ 2147483647 h 87"/>
                <a:gd name="T52" fmla="*/ 2147483647 w 50"/>
                <a:gd name="T53" fmla="*/ 2147483647 h 87"/>
                <a:gd name="T54" fmla="*/ 2147483647 w 50"/>
                <a:gd name="T55" fmla="*/ 2147483647 h 87"/>
                <a:gd name="T56" fmla="*/ 2147483647 w 50"/>
                <a:gd name="T57" fmla="*/ 2147483647 h 87"/>
                <a:gd name="T58" fmla="*/ 2147483647 w 50"/>
                <a:gd name="T59" fmla="*/ 2147483647 h 87"/>
                <a:gd name="T60" fmla="*/ 2147483647 w 50"/>
                <a:gd name="T61" fmla="*/ 2147483647 h 87"/>
                <a:gd name="T62" fmla="*/ 2147483647 w 50"/>
                <a:gd name="T63" fmla="*/ 2147483647 h 87"/>
                <a:gd name="T64" fmla="*/ 2147483647 w 50"/>
                <a:gd name="T65" fmla="*/ 2147483647 h 87"/>
                <a:gd name="T66" fmla="*/ 2147483647 w 50"/>
                <a:gd name="T67" fmla="*/ 2147483647 h 87"/>
                <a:gd name="T68" fmla="*/ 2147483647 w 50"/>
                <a:gd name="T69" fmla="*/ 2147483647 h 87"/>
                <a:gd name="T70" fmla="*/ 2147483647 w 50"/>
                <a:gd name="T71" fmla="*/ 2147483647 h 87"/>
                <a:gd name="T72" fmla="*/ 2147483647 w 50"/>
                <a:gd name="T73" fmla="*/ 2147483647 h 87"/>
                <a:gd name="T74" fmla="*/ 2147483647 w 50"/>
                <a:gd name="T75" fmla="*/ 2147483647 h 87"/>
                <a:gd name="T76" fmla="*/ 2147483647 w 50"/>
                <a:gd name="T77" fmla="*/ 2147483647 h 87"/>
                <a:gd name="T78" fmla="*/ 2147483647 w 50"/>
                <a:gd name="T79" fmla="*/ 2147483647 h 87"/>
                <a:gd name="T80" fmla="*/ 2147483647 w 50"/>
                <a:gd name="T81" fmla="*/ 2147483647 h 87"/>
                <a:gd name="T82" fmla="*/ 2147483647 w 50"/>
                <a:gd name="T83" fmla="*/ 2147483647 h 87"/>
                <a:gd name="T84" fmla="*/ 2147483647 w 50"/>
                <a:gd name="T85" fmla="*/ 2147483647 h 87"/>
                <a:gd name="T86" fmla="*/ 2147483647 w 50"/>
                <a:gd name="T87" fmla="*/ 2147483647 h 87"/>
                <a:gd name="T88" fmla="*/ 2147483647 w 50"/>
                <a:gd name="T89" fmla="*/ 2147483647 h 87"/>
                <a:gd name="T90" fmla="*/ 2147483647 w 50"/>
                <a:gd name="T91" fmla="*/ 2147483647 h 87"/>
                <a:gd name="T92" fmla="*/ 2147483647 w 50"/>
                <a:gd name="T93" fmla="*/ 2147483647 h 87"/>
                <a:gd name="T94" fmla="*/ 2147483647 w 50"/>
                <a:gd name="T95" fmla="*/ 2147483647 h 87"/>
                <a:gd name="T96" fmla="*/ 2147483647 w 50"/>
                <a:gd name="T97" fmla="*/ 2147483647 h 87"/>
                <a:gd name="T98" fmla="*/ 2147483647 w 50"/>
                <a:gd name="T99" fmla="*/ 2147483647 h 87"/>
                <a:gd name="T100" fmla="*/ 2147483647 w 50"/>
                <a:gd name="T101" fmla="*/ 2147483647 h 8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0"/>
                <a:gd name="T154" fmla="*/ 0 h 87"/>
                <a:gd name="T155" fmla="*/ 50 w 50"/>
                <a:gd name="T156" fmla="*/ 87 h 8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0" h="87">
                  <a:moveTo>
                    <a:pt x="44" y="9"/>
                  </a:moveTo>
                  <a:lnTo>
                    <a:pt x="44" y="6"/>
                  </a:lnTo>
                  <a:lnTo>
                    <a:pt x="43" y="3"/>
                  </a:lnTo>
                  <a:lnTo>
                    <a:pt x="40" y="2"/>
                  </a:lnTo>
                  <a:lnTo>
                    <a:pt x="34" y="0"/>
                  </a:lnTo>
                  <a:lnTo>
                    <a:pt x="27" y="0"/>
                  </a:lnTo>
                  <a:lnTo>
                    <a:pt x="22" y="0"/>
                  </a:lnTo>
                  <a:lnTo>
                    <a:pt x="17" y="2"/>
                  </a:lnTo>
                  <a:lnTo>
                    <a:pt x="14" y="3"/>
                  </a:lnTo>
                  <a:lnTo>
                    <a:pt x="12" y="4"/>
                  </a:lnTo>
                  <a:lnTo>
                    <a:pt x="11" y="5"/>
                  </a:lnTo>
                  <a:lnTo>
                    <a:pt x="9" y="7"/>
                  </a:lnTo>
                  <a:lnTo>
                    <a:pt x="6" y="10"/>
                  </a:lnTo>
                  <a:lnTo>
                    <a:pt x="4" y="14"/>
                  </a:lnTo>
                  <a:lnTo>
                    <a:pt x="3" y="18"/>
                  </a:lnTo>
                  <a:lnTo>
                    <a:pt x="3" y="22"/>
                  </a:lnTo>
                  <a:lnTo>
                    <a:pt x="3" y="27"/>
                  </a:lnTo>
                  <a:lnTo>
                    <a:pt x="4" y="31"/>
                  </a:lnTo>
                  <a:lnTo>
                    <a:pt x="6" y="34"/>
                  </a:lnTo>
                  <a:lnTo>
                    <a:pt x="9" y="37"/>
                  </a:lnTo>
                  <a:lnTo>
                    <a:pt x="15" y="43"/>
                  </a:lnTo>
                  <a:lnTo>
                    <a:pt x="22" y="47"/>
                  </a:lnTo>
                  <a:lnTo>
                    <a:pt x="30" y="51"/>
                  </a:lnTo>
                  <a:lnTo>
                    <a:pt x="36" y="55"/>
                  </a:lnTo>
                  <a:lnTo>
                    <a:pt x="38" y="58"/>
                  </a:lnTo>
                  <a:lnTo>
                    <a:pt x="40" y="61"/>
                  </a:lnTo>
                  <a:lnTo>
                    <a:pt x="41" y="64"/>
                  </a:lnTo>
                  <a:lnTo>
                    <a:pt x="42" y="68"/>
                  </a:lnTo>
                  <a:lnTo>
                    <a:pt x="42" y="70"/>
                  </a:lnTo>
                  <a:lnTo>
                    <a:pt x="41" y="73"/>
                  </a:lnTo>
                  <a:lnTo>
                    <a:pt x="40" y="75"/>
                  </a:lnTo>
                  <a:lnTo>
                    <a:pt x="38" y="77"/>
                  </a:lnTo>
                  <a:lnTo>
                    <a:pt x="35" y="79"/>
                  </a:lnTo>
                  <a:lnTo>
                    <a:pt x="33" y="81"/>
                  </a:lnTo>
                  <a:lnTo>
                    <a:pt x="29" y="82"/>
                  </a:lnTo>
                  <a:lnTo>
                    <a:pt x="24" y="82"/>
                  </a:lnTo>
                  <a:lnTo>
                    <a:pt x="21" y="82"/>
                  </a:lnTo>
                  <a:lnTo>
                    <a:pt x="17" y="81"/>
                  </a:lnTo>
                  <a:lnTo>
                    <a:pt x="12" y="78"/>
                  </a:lnTo>
                  <a:lnTo>
                    <a:pt x="9" y="75"/>
                  </a:lnTo>
                  <a:lnTo>
                    <a:pt x="8" y="72"/>
                  </a:lnTo>
                  <a:lnTo>
                    <a:pt x="6" y="69"/>
                  </a:lnTo>
                  <a:lnTo>
                    <a:pt x="6" y="67"/>
                  </a:lnTo>
                  <a:lnTo>
                    <a:pt x="5" y="63"/>
                  </a:lnTo>
                  <a:lnTo>
                    <a:pt x="5" y="61"/>
                  </a:lnTo>
                  <a:lnTo>
                    <a:pt x="4" y="61"/>
                  </a:lnTo>
                  <a:lnTo>
                    <a:pt x="3" y="61"/>
                  </a:lnTo>
                  <a:lnTo>
                    <a:pt x="2" y="61"/>
                  </a:lnTo>
                  <a:lnTo>
                    <a:pt x="2" y="62"/>
                  </a:lnTo>
                  <a:lnTo>
                    <a:pt x="1" y="65"/>
                  </a:lnTo>
                  <a:lnTo>
                    <a:pt x="0" y="72"/>
                  </a:lnTo>
                  <a:lnTo>
                    <a:pt x="0" y="75"/>
                  </a:lnTo>
                  <a:lnTo>
                    <a:pt x="0" y="77"/>
                  </a:lnTo>
                  <a:lnTo>
                    <a:pt x="1" y="79"/>
                  </a:lnTo>
                  <a:lnTo>
                    <a:pt x="2" y="81"/>
                  </a:lnTo>
                  <a:lnTo>
                    <a:pt x="3" y="82"/>
                  </a:lnTo>
                  <a:lnTo>
                    <a:pt x="5" y="83"/>
                  </a:lnTo>
                  <a:lnTo>
                    <a:pt x="7" y="84"/>
                  </a:lnTo>
                  <a:lnTo>
                    <a:pt x="10" y="85"/>
                  </a:lnTo>
                  <a:lnTo>
                    <a:pt x="17" y="86"/>
                  </a:lnTo>
                  <a:lnTo>
                    <a:pt x="22" y="87"/>
                  </a:lnTo>
                  <a:lnTo>
                    <a:pt x="28" y="86"/>
                  </a:lnTo>
                  <a:lnTo>
                    <a:pt x="33" y="85"/>
                  </a:lnTo>
                  <a:lnTo>
                    <a:pt x="38" y="83"/>
                  </a:lnTo>
                  <a:lnTo>
                    <a:pt x="42" y="81"/>
                  </a:lnTo>
                  <a:lnTo>
                    <a:pt x="46" y="77"/>
                  </a:lnTo>
                  <a:lnTo>
                    <a:pt x="48" y="73"/>
                  </a:lnTo>
                  <a:lnTo>
                    <a:pt x="49" y="70"/>
                  </a:lnTo>
                  <a:lnTo>
                    <a:pt x="50" y="68"/>
                  </a:lnTo>
                  <a:lnTo>
                    <a:pt x="50" y="62"/>
                  </a:lnTo>
                  <a:lnTo>
                    <a:pt x="50" y="57"/>
                  </a:lnTo>
                  <a:lnTo>
                    <a:pt x="49" y="52"/>
                  </a:lnTo>
                  <a:lnTo>
                    <a:pt x="47" y="49"/>
                  </a:lnTo>
                  <a:lnTo>
                    <a:pt x="44" y="45"/>
                  </a:lnTo>
                  <a:lnTo>
                    <a:pt x="38" y="40"/>
                  </a:lnTo>
                  <a:lnTo>
                    <a:pt x="31" y="36"/>
                  </a:lnTo>
                  <a:lnTo>
                    <a:pt x="24" y="32"/>
                  </a:lnTo>
                  <a:lnTo>
                    <a:pt x="17" y="28"/>
                  </a:lnTo>
                  <a:lnTo>
                    <a:pt x="15" y="26"/>
                  </a:lnTo>
                  <a:lnTo>
                    <a:pt x="13" y="23"/>
                  </a:lnTo>
                  <a:lnTo>
                    <a:pt x="12" y="20"/>
                  </a:lnTo>
                  <a:lnTo>
                    <a:pt x="11" y="17"/>
                  </a:lnTo>
                  <a:lnTo>
                    <a:pt x="11" y="14"/>
                  </a:lnTo>
                  <a:lnTo>
                    <a:pt x="12" y="12"/>
                  </a:lnTo>
                  <a:lnTo>
                    <a:pt x="13" y="10"/>
                  </a:lnTo>
                  <a:lnTo>
                    <a:pt x="15" y="8"/>
                  </a:lnTo>
                  <a:lnTo>
                    <a:pt x="16" y="6"/>
                  </a:lnTo>
                  <a:lnTo>
                    <a:pt x="19" y="5"/>
                  </a:lnTo>
                  <a:lnTo>
                    <a:pt x="22" y="5"/>
                  </a:lnTo>
                  <a:lnTo>
                    <a:pt x="25" y="4"/>
                  </a:lnTo>
                  <a:lnTo>
                    <a:pt x="29" y="4"/>
                  </a:lnTo>
                  <a:lnTo>
                    <a:pt x="31" y="5"/>
                  </a:lnTo>
                  <a:lnTo>
                    <a:pt x="35" y="7"/>
                  </a:lnTo>
                  <a:lnTo>
                    <a:pt x="37" y="8"/>
                  </a:lnTo>
                  <a:lnTo>
                    <a:pt x="38" y="9"/>
                  </a:lnTo>
                  <a:lnTo>
                    <a:pt x="39" y="11"/>
                  </a:lnTo>
                  <a:lnTo>
                    <a:pt x="39" y="13"/>
                  </a:lnTo>
                  <a:lnTo>
                    <a:pt x="41" y="19"/>
                  </a:lnTo>
                  <a:lnTo>
                    <a:pt x="42" y="21"/>
                  </a:lnTo>
                  <a:lnTo>
                    <a:pt x="43" y="21"/>
                  </a:lnTo>
                  <a:lnTo>
                    <a:pt x="44" y="21"/>
                  </a:lnTo>
                  <a:lnTo>
                    <a:pt x="44" y="20"/>
                  </a:lnTo>
                  <a:lnTo>
                    <a:pt x="44"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2" name="Freeform 188"/>
            <p:cNvSpPr>
              <a:spLocks noEditPoints="1"/>
            </p:cNvSpPr>
            <p:nvPr/>
          </p:nvSpPr>
          <p:spPr bwMode="auto">
            <a:xfrm>
              <a:off x="2079777" y="6228567"/>
              <a:ext cx="68117"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0 h 56"/>
                <a:gd name="T12" fmla="*/ 2147483647 w 43"/>
                <a:gd name="T13" fmla="*/ 0 h 56"/>
                <a:gd name="T14" fmla="*/ 2147483647 w 43"/>
                <a:gd name="T15" fmla="*/ 2147483647 h 56"/>
                <a:gd name="T16" fmla="*/ 2147483647 w 43"/>
                <a:gd name="T17" fmla="*/ 2147483647 h 56"/>
                <a:gd name="T18" fmla="*/ 2147483647 w 43"/>
                <a:gd name="T19" fmla="*/ 2147483647 h 56"/>
                <a:gd name="T20" fmla="*/ 0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2147483647 h 56"/>
                <a:gd name="T56" fmla="*/ 2147483647 w 43"/>
                <a:gd name="T57" fmla="*/ 2147483647 h 56"/>
                <a:gd name="T58" fmla="*/ 2147483647 w 43"/>
                <a:gd name="T59" fmla="*/ 2147483647 h 56"/>
                <a:gd name="T60" fmla="*/ 2147483647 w 43"/>
                <a:gd name="T61" fmla="*/ 2147483647 h 56"/>
                <a:gd name="T62" fmla="*/ 2147483647 w 43"/>
                <a:gd name="T63" fmla="*/ 2147483647 h 56"/>
                <a:gd name="T64" fmla="*/ 2147483647 w 43"/>
                <a:gd name="T65" fmla="*/ 2147483647 h 56"/>
                <a:gd name="T66" fmla="*/ 2147483647 w 43"/>
                <a:gd name="T67" fmla="*/ 2147483647 h 56"/>
                <a:gd name="T68" fmla="*/ 2147483647 w 43"/>
                <a:gd name="T69" fmla="*/ 2147483647 h 56"/>
                <a:gd name="T70" fmla="*/ 2147483647 w 43"/>
                <a:gd name="T71" fmla="*/ 2147483647 h 56"/>
                <a:gd name="T72" fmla="*/ 2147483647 w 43"/>
                <a:gd name="T73" fmla="*/ 2147483647 h 56"/>
                <a:gd name="T74" fmla="*/ 2147483647 w 43"/>
                <a:gd name="T75" fmla="*/ 2147483647 h 56"/>
                <a:gd name="T76" fmla="*/ 2147483647 w 43"/>
                <a:gd name="T77" fmla="*/ 2147483647 h 56"/>
                <a:gd name="T78" fmla="*/ 2147483647 w 43"/>
                <a:gd name="T79" fmla="*/ 2147483647 h 56"/>
                <a:gd name="T80" fmla="*/ 2147483647 w 43"/>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56"/>
                <a:gd name="T125" fmla="*/ 43 w 43"/>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56">
                  <a:moveTo>
                    <a:pt x="41" y="22"/>
                  </a:moveTo>
                  <a:lnTo>
                    <a:pt x="42" y="22"/>
                  </a:lnTo>
                  <a:lnTo>
                    <a:pt x="43" y="21"/>
                  </a:lnTo>
                  <a:lnTo>
                    <a:pt x="43" y="19"/>
                  </a:lnTo>
                  <a:lnTo>
                    <a:pt x="43" y="16"/>
                  </a:lnTo>
                  <a:lnTo>
                    <a:pt x="42" y="13"/>
                  </a:lnTo>
                  <a:lnTo>
                    <a:pt x="41" y="10"/>
                  </a:lnTo>
                  <a:lnTo>
                    <a:pt x="39" y="7"/>
                  </a:lnTo>
                  <a:lnTo>
                    <a:pt x="37" y="4"/>
                  </a:lnTo>
                  <a:lnTo>
                    <a:pt x="33" y="2"/>
                  </a:lnTo>
                  <a:lnTo>
                    <a:pt x="31" y="1"/>
                  </a:lnTo>
                  <a:lnTo>
                    <a:pt x="29" y="0"/>
                  </a:lnTo>
                  <a:lnTo>
                    <a:pt x="23"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5" y="49"/>
                  </a:lnTo>
                  <a:lnTo>
                    <a:pt x="7" y="50"/>
                  </a:lnTo>
                  <a:lnTo>
                    <a:pt x="9" y="52"/>
                  </a:lnTo>
                  <a:lnTo>
                    <a:pt x="12" y="54"/>
                  </a:lnTo>
                  <a:lnTo>
                    <a:pt x="17" y="55"/>
                  </a:lnTo>
                  <a:lnTo>
                    <a:pt x="22" y="56"/>
                  </a:lnTo>
                  <a:lnTo>
                    <a:pt x="27" y="55"/>
                  </a:lnTo>
                  <a:lnTo>
                    <a:pt x="31" y="54"/>
                  </a:lnTo>
                  <a:lnTo>
                    <a:pt x="34" y="52"/>
                  </a:lnTo>
                  <a:lnTo>
                    <a:pt x="37" y="51"/>
                  </a:lnTo>
                  <a:lnTo>
                    <a:pt x="40"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3" y="44"/>
                  </a:lnTo>
                  <a:lnTo>
                    <a:pt x="12" y="42"/>
                  </a:lnTo>
                  <a:lnTo>
                    <a:pt x="11" y="39"/>
                  </a:lnTo>
                  <a:lnTo>
                    <a:pt x="9" y="35"/>
                  </a:lnTo>
                  <a:lnTo>
                    <a:pt x="9" y="31"/>
                  </a:lnTo>
                  <a:lnTo>
                    <a:pt x="9" y="27"/>
                  </a:lnTo>
                  <a:lnTo>
                    <a:pt x="9" y="24"/>
                  </a:lnTo>
                  <a:lnTo>
                    <a:pt x="9" y="22"/>
                  </a:lnTo>
                  <a:lnTo>
                    <a:pt x="41" y="22"/>
                  </a:lnTo>
                  <a:close/>
                  <a:moveTo>
                    <a:pt x="22" y="18"/>
                  </a:moveTo>
                  <a:lnTo>
                    <a:pt x="15" y="18"/>
                  </a:lnTo>
                  <a:lnTo>
                    <a:pt x="11"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4"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3" name="Freeform 189"/>
            <p:cNvSpPr>
              <a:spLocks/>
            </p:cNvSpPr>
            <p:nvPr/>
          </p:nvSpPr>
          <p:spPr bwMode="auto">
            <a:xfrm>
              <a:off x="2158374" y="6224979"/>
              <a:ext cx="62877" cy="87903"/>
            </a:xfrm>
            <a:custGeom>
              <a:avLst/>
              <a:gdLst>
                <a:gd name="T0" fmla="*/ 2147483647 w 39"/>
                <a:gd name="T1" fmla="*/ 2147483647 h 56"/>
                <a:gd name="T2" fmla="*/ 2147483647 w 39"/>
                <a:gd name="T3" fmla="*/ 2147483647 h 56"/>
                <a:gd name="T4" fmla="*/ 2147483647 w 39"/>
                <a:gd name="T5" fmla="*/ 2147483647 h 56"/>
                <a:gd name="T6" fmla="*/ 2147483647 w 39"/>
                <a:gd name="T7" fmla="*/ 2147483647 h 56"/>
                <a:gd name="T8" fmla="*/ 2147483647 w 39"/>
                <a:gd name="T9" fmla="*/ 2147483647 h 56"/>
                <a:gd name="T10" fmla="*/ 2147483647 w 39"/>
                <a:gd name="T11" fmla="*/ 2147483647 h 56"/>
                <a:gd name="T12" fmla="*/ 2147483647 w 39"/>
                <a:gd name="T13" fmla="*/ 2147483647 h 56"/>
                <a:gd name="T14" fmla="*/ 2147483647 w 39"/>
                <a:gd name="T15" fmla="*/ 2147483647 h 56"/>
                <a:gd name="T16" fmla="*/ 2147483647 w 39"/>
                <a:gd name="T17" fmla="*/ 2147483647 h 56"/>
                <a:gd name="T18" fmla="*/ 2147483647 w 39"/>
                <a:gd name="T19" fmla="*/ 2147483647 h 56"/>
                <a:gd name="T20" fmla="*/ 2147483647 w 39"/>
                <a:gd name="T21" fmla="*/ 2147483647 h 56"/>
                <a:gd name="T22" fmla="*/ 2147483647 w 39"/>
                <a:gd name="T23" fmla="*/ 2147483647 h 56"/>
                <a:gd name="T24" fmla="*/ 2147483647 w 39"/>
                <a:gd name="T25" fmla="*/ 2147483647 h 56"/>
                <a:gd name="T26" fmla="*/ 2147483647 w 39"/>
                <a:gd name="T27" fmla="*/ 2147483647 h 56"/>
                <a:gd name="T28" fmla="*/ 2147483647 w 39"/>
                <a:gd name="T29" fmla="*/ 0 h 56"/>
                <a:gd name="T30" fmla="*/ 2147483647 w 39"/>
                <a:gd name="T31" fmla="*/ 0 h 56"/>
                <a:gd name="T32" fmla="*/ 2147483647 w 39"/>
                <a:gd name="T33" fmla="*/ 2147483647 h 56"/>
                <a:gd name="T34" fmla="*/ 2147483647 w 39"/>
                <a:gd name="T35" fmla="*/ 2147483647 h 56"/>
                <a:gd name="T36" fmla="*/ 2147483647 w 39"/>
                <a:gd name="T37" fmla="*/ 2147483647 h 56"/>
                <a:gd name="T38" fmla="*/ 2147483647 w 39"/>
                <a:gd name="T39" fmla="*/ 2147483647 h 56"/>
                <a:gd name="T40" fmla="*/ 2147483647 w 39"/>
                <a:gd name="T41" fmla="*/ 2147483647 h 56"/>
                <a:gd name="T42" fmla="*/ 2147483647 w 39"/>
                <a:gd name="T43" fmla="*/ 2147483647 h 56"/>
                <a:gd name="T44" fmla="*/ 2147483647 w 39"/>
                <a:gd name="T45" fmla="*/ 2147483647 h 56"/>
                <a:gd name="T46" fmla="*/ 2147483647 w 39"/>
                <a:gd name="T47" fmla="*/ 2147483647 h 56"/>
                <a:gd name="T48" fmla="*/ 0 w 39"/>
                <a:gd name="T49" fmla="*/ 2147483647 h 56"/>
                <a:gd name="T50" fmla="*/ 2147483647 w 39"/>
                <a:gd name="T51" fmla="*/ 2147483647 h 56"/>
                <a:gd name="T52" fmla="*/ 2147483647 w 39"/>
                <a:gd name="T53" fmla="*/ 2147483647 h 56"/>
                <a:gd name="T54" fmla="*/ 2147483647 w 39"/>
                <a:gd name="T55" fmla="*/ 2147483647 h 56"/>
                <a:gd name="T56" fmla="*/ 2147483647 w 39"/>
                <a:gd name="T57" fmla="*/ 2147483647 h 56"/>
                <a:gd name="T58" fmla="*/ 2147483647 w 39"/>
                <a:gd name="T59" fmla="*/ 2147483647 h 56"/>
                <a:gd name="T60" fmla="*/ 2147483647 w 39"/>
                <a:gd name="T61" fmla="*/ 2147483647 h 56"/>
                <a:gd name="T62" fmla="*/ 2147483647 w 39"/>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56"/>
                <a:gd name="T98" fmla="*/ 39 w 39"/>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56">
                  <a:moveTo>
                    <a:pt x="17" y="19"/>
                  </a:moveTo>
                  <a:lnTo>
                    <a:pt x="18" y="16"/>
                  </a:lnTo>
                  <a:lnTo>
                    <a:pt x="19" y="14"/>
                  </a:lnTo>
                  <a:lnTo>
                    <a:pt x="21" y="12"/>
                  </a:lnTo>
                  <a:lnTo>
                    <a:pt x="23" y="11"/>
                  </a:lnTo>
                  <a:lnTo>
                    <a:pt x="26" y="11"/>
                  </a:lnTo>
                  <a:lnTo>
                    <a:pt x="28" y="12"/>
                  </a:lnTo>
                  <a:lnTo>
                    <a:pt x="30" y="13"/>
                  </a:lnTo>
                  <a:lnTo>
                    <a:pt x="32" y="14"/>
                  </a:lnTo>
                  <a:lnTo>
                    <a:pt x="34" y="14"/>
                  </a:lnTo>
                  <a:lnTo>
                    <a:pt x="37" y="13"/>
                  </a:lnTo>
                  <a:lnTo>
                    <a:pt x="38" y="11"/>
                  </a:lnTo>
                  <a:lnTo>
                    <a:pt x="39" y="10"/>
                  </a:lnTo>
                  <a:lnTo>
                    <a:pt x="39" y="8"/>
                  </a:lnTo>
                  <a:lnTo>
                    <a:pt x="39" y="6"/>
                  </a:lnTo>
                  <a:lnTo>
                    <a:pt x="38" y="5"/>
                  </a:lnTo>
                  <a:lnTo>
                    <a:pt x="37" y="4"/>
                  </a:lnTo>
                  <a:lnTo>
                    <a:pt x="36" y="3"/>
                  </a:lnTo>
                  <a:lnTo>
                    <a:pt x="34" y="2"/>
                  </a:lnTo>
                  <a:lnTo>
                    <a:pt x="31" y="2"/>
                  </a:lnTo>
                  <a:lnTo>
                    <a:pt x="29" y="2"/>
                  </a:lnTo>
                  <a:lnTo>
                    <a:pt x="27" y="3"/>
                  </a:lnTo>
                  <a:lnTo>
                    <a:pt x="25" y="4"/>
                  </a:lnTo>
                  <a:lnTo>
                    <a:pt x="23" y="5"/>
                  </a:lnTo>
                  <a:lnTo>
                    <a:pt x="20" y="8"/>
                  </a:lnTo>
                  <a:lnTo>
                    <a:pt x="18" y="9"/>
                  </a:lnTo>
                  <a:lnTo>
                    <a:pt x="18" y="8"/>
                  </a:lnTo>
                  <a:lnTo>
                    <a:pt x="17" y="5"/>
                  </a:lnTo>
                  <a:lnTo>
                    <a:pt x="17" y="1"/>
                  </a:lnTo>
                  <a:lnTo>
                    <a:pt x="17" y="0"/>
                  </a:lnTo>
                  <a:lnTo>
                    <a:pt x="16" y="0"/>
                  </a:lnTo>
                  <a:lnTo>
                    <a:pt x="15" y="0"/>
                  </a:lnTo>
                  <a:lnTo>
                    <a:pt x="13" y="2"/>
                  </a:lnTo>
                  <a:lnTo>
                    <a:pt x="9" y="7"/>
                  </a:lnTo>
                  <a:lnTo>
                    <a:pt x="5" y="9"/>
                  </a:lnTo>
                  <a:lnTo>
                    <a:pt x="4" y="10"/>
                  </a:lnTo>
                  <a:lnTo>
                    <a:pt x="4" y="11"/>
                  </a:lnTo>
                  <a:lnTo>
                    <a:pt x="4" y="12"/>
                  </a:lnTo>
                  <a:lnTo>
                    <a:pt x="6" y="13"/>
                  </a:lnTo>
                  <a:lnTo>
                    <a:pt x="8" y="16"/>
                  </a:lnTo>
                  <a:lnTo>
                    <a:pt x="9" y="18"/>
                  </a:lnTo>
                  <a:lnTo>
                    <a:pt x="9" y="21"/>
                  </a:lnTo>
                  <a:lnTo>
                    <a:pt x="9" y="42"/>
                  </a:lnTo>
                  <a:lnTo>
                    <a:pt x="8" y="47"/>
                  </a:lnTo>
                  <a:lnTo>
                    <a:pt x="8" y="49"/>
                  </a:lnTo>
                  <a:lnTo>
                    <a:pt x="7" y="50"/>
                  </a:lnTo>
                  <a:lnTo>
                    <a:pt x="6" y="51"/>
                  </a:lnTo>
                  <a:lnTo>
                    <a:pt x="5" y="52"/>
                  </a:lnTo>
                  <a:lnTo>
                    <a:pt x="1" y="53"/>
                  </a:lnTo>
                  <a:lnTo>
                    <a:pt x="0" y="54"/>
                  </a:lnTo>
                  <a:lnTo>
                    <a:pt x="1" y="55"/>
                  </a:lnTo>
                  <a:lnTo>
                    <a:pt x="2" y="56"/>
                  </a:lnTo>
                  <a:lnTo>
                    <a:pt x="3" y="56"/>
                  </a:lnTo>
                  <a:lnTo>
                    <a:pt x="16" y="55"/>
                  </a:lnTo>
                  <a:lnTo>
                    <a:pt x="27" y="56"/>
                  </a:lnTo>
                  <a:lnTo>
                    <a:pt x="30" y="56"/>
                  </a:lnTo>
                  <a:lnTo>
                    <a:pt x="30" y="55"/>
                  </a:lnTo>
                  <a:lnTo>
                    <a:pt x="30" y="53"/>
                  </a:lnTo>
                  <a:lnTo>
                    <a:pt x="29" y="53"/>
                  </a:lnTo>
                  <a:lnTo>
                    <a:pt x="23" y="52"/>
                  </a:lnTo>
                  <a:lnTo>
                    <a:pt x="19" y="51"/>
                  </a:lnTo>
                  <a:lnTo>
                    <a:pt x="19" y="50"/>
                  </a:lnTo>
                  <a:lnTo>
                    <a:pt x="18"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4" name="Freeform 190"/>
            <p:cNvSpPr>
              <a:spLocks/>
            </p:cNvSpPr>
            <p:nvPr/>
          </p:nvSpPr>
          <p:spPr bwMode="auto">
            <a:xfrm>
              <a:off x="2221251" y="6230361"/>
              <a:ext cx="92568"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5" name="Freeform 191"/>
            <p:cNvSpPr>
              <a:spLocks noEditPoints="1"/>
            </p:cNvSpPr>
            <p:nvPr/>
          </p:nvSpPr>
          <p:spPr bwMode="auto">
            <a:xfrm>
              <a:off x="2319060" y="6180130"/>
              <a:ext cx="43664"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6" name="Freeform 192"/>
            <p:cNvSpPr>
              <a:spLocks/>
            </p:cNvSpPr>
            <p:nvPr/>
          </p:nvSpPr>
          <p:spPr bwMode="auto">
            <a:xfrm>
              <a:off x="2374950" y="6228567"/>
              <a:ext cx="68116" cy="87903"/>
            </a:xfrm>
            <a:custGeom>
              <a:avLst/>
              <a:gdLst>
                <a:gd name="T0" fmla="*/ 0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0" y="34"/>
                  </a:lnTo>
                  <a:lnTo>
                    <a:pt x="1" y="39"/>
                  </a:lnTo>
                  <a:lnTo>
                    <a:pt x="3" y="43"/>
                  </a:lnTo>
                  <a:lnTo>
                    <a:pt x="6" y="47"/>
                  </a:lnTo>
                  <a:lnTo>
                    <a:pt x="8" y="49"/>
                  </a:lnTo>
                  <a:lnTo>
                    <a:pt x="9" y="51"/>
                  </a:lnTo>
                  <a:lnTo>
                    <a:pt x="14" y="54"/>
                  </a:lnTo>
                  <a:lnTo>
                    <a:pt x="19" y="55"/>
                  </a:lnTo>
                  <a:lnTo>
                    <a:pt x="24" y="56"/>
                  </a:lnTo>
                  <a:lnTo>
                    <a:pt x="28" y="56"/>
                  </a:lnTo>
                  <a:lnTo>
                    <a:pt x="31" y="55"/>
                  </a:lnTo>
                  <a:lnTo>
                    <a:pt x="34" y="54"/>
                  </a:lnTo>
                  <a:lnTo>
                    <a:pt x="36" y="53"/>
                  </a:lnTo>
                  <a:lnTo>
                    <a:pt x="40" y="50"/>
                  </a:lnTo>
                  <a:lnTo>
                    <a:pt x="41" y="48"/>
                  </a:lnTo>
                  <a:lnTo>
                    <a:pt x="41" y="47"/>
                  </a:lnTo>
                  <a:lnTo>
                    <a:pt x="40" y="47"/>
                  </a:lnTo>
                  <a:lnTo>
                    <a:pt x="39" y="47"/>
                  </a:lnTo>
                  <a:lnTo>
                    <a:pt x="37" y="48"/>
                  </a:lnTo>
                  <a:lnTo>
                    <a:pt x="34" y="49"/>
                  </a:lnTo>
                  <a:lnTo>
                    <a:pt x="29"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29" y="3"/>
                  </a:lnTo>
                  <a:lnTo>
                    <a:pt x="31" y="4"/>
                  </a:lnTo>
                  <a:lnTo>
                    <a:pt x="33" y="6"/>
                  </a:lnTo>
                  <a:lnTo>
                    <a:pt x="36" y="9"/>
                  </a:lnTo>
                  <a:lnTo>
                    <a:pt x="37" y="10"/>
                  </a:lnTo>
                  <a:lnTo>
                    <a:pt x="39" y="10"/>
                  </a:lnTo>
                  <a:lnTo>
                    <a:pt x="41" y="10"/>
                  </a:lnTo>
                  <a:lnTo>
                    <a:pt x="42" y="9"/>
                  </a:lnTo>
                  <a:lnTo>
                    <a:pt x="43" y="8"/>
                  </a:lnTo>
                  <a:lnTo>
                    <a:pt x="43" y="6"/>
                  </a:lnTo>
                  <a:lnTo>
                    <a:pt x="42" y="5"/>
                  </a:lnTo>
                  <a:lnTo>
                    <a:pt x="41" y="3"/>
                  </a:lnTo>
                  <a:lnTo>
                    <a:pt x="40" y="2"/>
                  </a:lnTo>
                  <a:lnTo>
                    <a:pt x="39" y="1"/>
                  </a:lnTo>
                  <a:lnTo>
                    <a:pt x="38" y="1"/>
                  </a:lnTo>
                  <a:lnTo>
                    <a:pt x="33" y="0"/>
                  </a:lnTo>
                  <a:lnTo>
                    <a:pt x="29" y="0"/>
                  </a:lnTo>
                  <a:lnTo>
                    <a:pt x="22" y="0"/>
                  </a:lnTo>
                  <a:lnTo>
                    <a:pt x="16" y="2"/>
                  </a:lnTo>
                  <a:lnTo>
                    <a:pt x="11" y="5"/>
                  </a:lnTo>
                  <a:lnTo>
                    <a:pt x="9" y="7"/>
                  </a:lnTo>
                  <a:lnTo>
                    <a:pt x="7" y="9"/>
                  </a:lnTo>
                  <a:lnTo>
                    <a:pt x="4" y="14"/>
                  </a:lnTo>
                  <a:lnTo>
                    <a:pt x="2" y="19"/>
                  </a:lnTo>
                  <a:lnTo>
                    <a:pt x="0"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7" name="Freeform 193"/>
            <p:cNvSpPr>
              <a:spLocks noEditPoints="1"/>
            </p:cNvSpPr>
            <p:nvPr/>
          </p:nvSpPr>
          <p:spPr bwMode="auto">
            <a:xfrm>
              <a:off x="2453546" y="6228567"/>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0 h 56"/>
                <a:gd name="T12" fmla="*/ 2147483647 w 44"/>
                <a:gd name="T13" fmla="*/ 0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1" y="22"/>
                  </a:moveTo>
                  <a:lnTo>
                    <a:pt x="42" y="22"/>
                  </a:lnTo>
                  <a:lnTo>
                    <a:pt x="43" y="21"/>
                  </a:lnTo>
                  <a:lnTo>
                    <a:pt x="44" y="19"/>
                  </a:lnTo>
                  <a:lnTo>
                    <a:pt x="43" y="16"/>
                  </a:lnTo>
                  <a:lnTo>
                    <a:pt x="43" y="13"/>
                  </a:lnTo>
                  <a:lnTo>
                    <a:pt x="41" y="10"/>
                  </a:lnTo>
                  <a:lnTo>
                    <a:pt x="39" y="7"/>
                  </a:lnTo>
                  <a:lnTo>
                    <a:pt x="37" y="4"/>
                  </a:lnTo>
                  <a:lnTo>
                    <a:pt x="33" y="2"/>
                  </a:lnTo>
                  <a:lnTo>
                    <a:pt x="31" y="1"/>
                  </a:lnTo>
                  <a:lnTo>
                    <a:pt x="29" y="0"/>
                  </a:lnTo>
                  <a:lnTo>
                    <a:pt x="24"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6" y="49"/>
                  </a:lnTo>
                  <a:lnTo>
                    <a:pt x="7" y="50"/>
                  </a:lnTo>
                  <a:lnTo>
                    <a:pt x="9" y="52"/>
                  </a:lnTo>
                  <a:lnTo>
                    <a:pt x="13" y="54"/>
                  </a:lnTo>
                  <a:lnTo>
                    <a:pt x="17" y="55"/>
                  </a:lnTo>
                  <a:lnTo>
                    <a:pt x="22" y="56"/>
                  </a:lnTo>
                  <a:lnTo>
                    <a:pt x="27" y="55"/>
                  </a:lnTo>
                  <a:lnTo>
                    <a:pt x="31" y="54"/>
                  </a:lnTo>
                  <a:lnTo>
                    <a:pt x="34" y="52"/>
                  </a:lnTo>
                  <a:lnTo>
                    <a:pt x="37" y="51"/>
                  </a:lnTo>
                  <a:lnTo>
                    <a:pt x="41"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4" y="44"/>
                  </a:lnTo>
                  <a:lnTo>
                    <a:pt x="12" y="42"/>
                  </a:lnTo>
                  <a:lnTo>
                    <a:pt x="11" y="39"/>
                  </a:lnTo>
                  <a:lnTo>
                    <a:pt x="10" y="35"/>
                  </a:lnTo>
                  <a:lnTo>
                    <a:pt x="9" y="31"/>
                  </a:lnTo>
                  <a:lnTo>
                    <a:pt x="9" y="27"/>
                  </a:lnTo>
                  <a:lnTo>
                    <a:pt x="9" y="24"/>
                  </a:lnTo>
                  <a:lnTo>
                    <a:pt x="9" y="22"/>
                  </a:lnTo>
                  <a:lnTo>
                    <a:pt x="41" y="22"/>
                  </a:lnTo>
                  <a:close/>
                  <a:moveTo>
                    <a:pt x="22" y="18"/>
                  </a:moveTo>
                  <a:lnTo>
                    <a:pt x="15" y="18"/>
                  </a:lnTo>
                  <a:lnTo>
                    <a:pt x="12"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5"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8" name="Freeform 194"/>
            <p:cNvSpPr>
              <a:spLocks/>
            </p:cNvSpPr>
            <p:nvPr/>
          </p:nvSpPr>
          <p:spPr bwMode="auto">
            <a:xfrm>
              <a:off x="2535636" y="6228567"/>
              <a:ext cx="54144" cy="87903"/>
            </a:xfrm>
            <a:custGeom>
              <a:avLst/>
              <a:gdLst>
                <a:gd name="T0" fmla="*/ 0 w 34"/>
                <a:gd name="T1" fmla="*/ 2147483647 h 56"/>
                <a:gd name="T2" fmla="*/ 2147483647 w 34"/>
                <a:gd name="T3" fmla="*/ 2147483647 h 56"/>
                <a:gd name="T4" fmla="*/ 2147483647 w 34"/>
                <a:gd name="T5" fmla="*/ 2147483647 h 56"/>
                <a:gd name="T6" fmla="*/ 2147483647 w 34"/>
                <a:gd name="T7" fmla="*/ 2147483647 h 56"/>
                <a:gd name="T8" fmla="*/ 2147483647 w 34"/>
                <a:gd name="T9" fmla="*/ 2147483647 h 56"/>
                <a:gd name="T10" fmla="*/ 2147483647 w 34"/>
                <a:gd name="T11" fmla="*/ 2147483647 h 56"/>
                <a:gd name="T12" fmla="*/ 2147483647 w 34"/>
                <a:gd name="T13" fmla="*/ 2147483647 h 56"/>
                <a:gd name="T14" fmla="*/ 2147483647 w 34"/>
                <a:gd name="T15" fmla="*/ 2147483647 h 56"/>
                <a:gd name="T16" fmla="*/ 2147483647 w 34"/>
                <a:gd name="T17" fmla="*/ 2147483647 h 56"/>
                <a:gd name="T18" fmla="*/ 2147483647 w 34"/>
                <a:gd name="T19" fmla="*/ 2147483647 h 56"/>
                <a:gd name="T20" fmla="*/ 2147483647 w 34"/>
                <a:gd name="T21" fmla="*/ 2147483647 h 56"/>
                <a:gd name="T22" fmla="*/ 2147483647 w 34"/>
                <a:gd name="T23" fmla="*/ 2147483647 h 56"/>
                <a:gd name="T24" fmla="*/ 2147483647 w 34"/>
                <a:gd name="T25" fmla="*/ 2147483647 h 56"/>
                <a:gd name="T26" fmla="*/ 2147483647 w 34"/>
                <a:gd name="T27" fmla="*/ 2147483647 h 56"/>
                <a:gd name="T28" fmla="*/ 2147483647 w 34"/>
                <a:gd name="T29" fmla="*/ 2147483647 h 56"/>
                <a:gd name="T30" fmla="*/ 2147483647 w 34"/>
                <a:gd name="T31" fmla="*/ 2147483647 h 56"/>
                <a:gd name="T32" fmla="*/ 2147483647 w 34"/>
                <a:gd name="T33" fmla="*/ 2147483647 h 56"/>
                <a:gd name="T34" fmla="*/ 2147483647 w 34"/>
                <a:gd name="T35" fmla="*/ 2147483647 h 56"/>
                <a:gd name="T36" fmla="*/ 2147483647 w 34"/>
                <a:gd name="T37" fmla="*/ 2147483647 h 56"/>
                <a:gd name="T38" fmla="*/ 2147483647 w 34"/>
                <a:gd name="T39" fmla="*/ 2147483647 h 56"/>
                <a:gd name="T40" fmla="*/ 2147483647 w 34"/>
                <a:gd name="T41" fmla="*/ 2147483647 h 56"/>
                <a:gd name="T42" fmla="*/ 2147483647 w 34"/>
                <a:gd name="T43" fmla="*/ 0 h 56"/>
                <a:gd name="T44" fmla="*/ 2147483647 w 34"/>
                <a:gd name="T45" fmla="*/ 2147483647 h 56"/>
                <a:gd name="T46" fmla="*/ 2147483647 w 34"/>
                <a:gd name="T47" fmla="*/ 2147483647 h 56"/>
                <a:gd name="T48" fmla="*/ 2147483647 w 34"/>
                <a:gd name="T49" fmla="*/ 2147483647 h 56"/>
                <a:gd name="T50" fmla="*/ 2147483647 w 34"/>
                <a:gd name="T51" fmla="*/ 2147483647 h 56"/>
                <a:gd name="T52" fmla="*/ 2147483647 w 34"/>
                <a:gd name="T53" fmla="*/ 2147483647 h 56"/>
                <a:gd name="T54" fmla="*/ 2147483647 w 34"/>
                <a:gd name="T55" fmla="*/ 2147483647 h 56"/>
                <a:gd name="T56" fmla="*/ 2147483647 w 34"/>
                <a:gd name="T57" fmla="*/ 2147483647 h 56"/>
                <a:gd name="T58" fmla="*/ 2147483647 w 34"/>
                <a:gd name="T59" fmla="*/ 2147483647 h 56"/>
                <a:gd name="T60" fmla="*/ 2147483647 w 34"/>
                <a:gd name="T61" fmla="*/ 2147483647 h 56"/>
                <a:gd name="T62" fmla="*/ 2147483647 w 34"/>
                <a:gd name="T63" fmla="*/ 2147483647 h 56"/>
                <a:gd name="T64" fmla="*/ 2147483647 w 34"/>
                <a:gd name="T65" fmla="*/ 2147483647 h 56"/>
                <a:gd name="T66" fmla="*/ 2147483647 w 34"/>
                <a:gd name="T67" fmla="*/ 2147483647 h 56"/>
                <a:gd name="T68" fmla="*/ 2147483647 w 34"/>
                <a:gd name="T69" fmla="*/ 2147483647 h 56"/>
                <a:gd name="T70" fmla="*/ 2147483647 w 34"/>
                <a:gd name="T71" fmla="*/ 2147483647 h 56"/>
                <a:gd name="T72" fmla="*/ 2147483647 w 34"/>
                <a:gd name="T73" fmla="*/ 2147483647 h 56"/>
                <a:gd name="T74" fmla="*/ 2147483647 w 34"/>
                <a:gd name="T75" fmla="*/ 2147483647 h 56"/>
                <a:gd name="T76" fmla="*/ 2147483647 w 34"/>
                <a:gd name="T77" fmla="*/ 2147483647 h 56"/>
                <a:gd name="T78" fmla="*/ 0 w 34"/>
                <a:gd name="T79" fmla="*/ 2147483647 h 56"/>
                <a:gd name="T80" fmla="*/ 0 w 3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56"/>
                <a:gd name="T125" fmla="*/ 34 w 3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56">
                  <a:moveTo>
                    <a:pt x="0" y="51"/>
                  </a:moveTo>
                  <a:lnTo>
                    <a:pt x="0" y="52"/>
                  </a:lnTo>
                  <a:lnTo>
                    <a:pt x="2" y="53"/>
                  </a:lnTo>
                  <a:lnTo>
                    <a:pt x="4" y="54"/>
                  </a:lnTo>
                  <a:lnTo>
                    <a:pt x="6" y="55"/>
                  </a:lnTo>
                  <a:lnTo>
                    <a:pt x="16" y="56"/>
                  </a:lnTo>
                  <a:lnTo>
                    <a:pt x="21" y="55"/>
                  </a:lnTo>
                  <a:lnTo>
                    <a:pt x="25" y="54"/>
                  </a:lnTo>
                  <a:lnTo>
                    <a:pt x="28" y="52"/>
                  </a:lnTo>
                  <a:lnTo>
                    <a:pt x="30" y="50"/>
                  </a:lnTo>
                  <a:lnTo>
                    <a:pt x="32" y="48"/>
                  </a:lnTo>
                  <a:lnTo>
                    <a:pt x="33" y="45"/>
                  </a:lnTo>
                  <a:lnTo>
                    <a:pt x="34" y="40"/>
                  </a:lnTo>
                  <a:lnTo>
                    <a:pt x="34" y="37"/>
                  </a:lnTo>
                  <a:lnTo>
                    <a:pt x="33" y="35"/>
                  </a:lnTo>
                  <a:lnTo>
                    <a:pt x="32" y="33"/>
                  </a:lnTo>
                  <a:lnTo>
                    <a:pt x="30" y="31"/>
                  </a:lnTo>
                  <a:lnTo>
                    <a:pt x="26" y="27"/>
                  </a:lnTo>
                  <a:lnTo>
                    <a:pt x="21" y="24"/>
                  </a:lnTo>
                  <a:lnTo>
                    <a:pt x="12" y="18"/>
                  </a:lnTo>
                  <a:lnTo>
                    <a:pt x="9" y="15"/>
                  </a:lnTo>
                  <a:lnTo>
                    <a:pt x="8" y="13"/>
                  </a:lnTo>
                  <a:lnTo>
                    <a:pt x="8" y="12"/>
                  </a:lnTo>
                  <a:lnTo>
                    <a:pt x="8" y="10"/>
                  </a:lnTo>
                  <a:lnTo>
                    <a:pt x="9" y="8"/>
                  </a:lnTo>
                  <a:lnTo>
                    <a:pt x="9" y="7"/>
                  </a:lnTo>
                  <a:lnTo>
                    <a:pt x="11" y="5"/>
                  </a:lnTo>
                  <a:lnTo>
                    <a:pt x="12" y="5"/>
                  </a:lnTo>
                  <a:lnTo>
                    <a:pt x="13" y="4"/>
                  </a:lnTo>
                  <a:lnTo>
                    <a:pt x="17" y="3"/>
                  </a:lnTo>
                  <a:lnTo>
                    <a:pt x="20" y="4"/>
                  </a:lnTo>
                  <a:lnTo>
                    <a:pt x="23" y="5"/>
                  </a:lnTo>
                  <a:lnTo>
                    <a:pt x="24" y="7"/>
                  </a:lnTo>
                  <a:lnTo>
                    <a:pt x="26" y="9"/>
                  </a:lnTo>
                  <a:lnTo>
                    <a:pt x="28" y="12"/>
                  </a:lnTo>
                  <a:lnTo>
                    <a:pt x="28" y="14"/>
                  </a:lnTo>
                  <a:lnTo>
                    <a:pt x="30" y="14"/>
                  </a:lnTo>
                  <a:lnTo>
                    <a:pt x="31" y="13"/>
                  </a:lnTo>
                  <a:lnTo>
                    <a:pt x="31" y="8"/>
                  </a:lnTo>
                  <a:lnTo>
                    <a:pt x="30" y="4"/>
                  </a:lnTo>
                  <a:lnTo>
                    <a:pt x="29" y="2"/>
                  </a:lnTo>
                  <a:lnTo>
                    <a:pt x="27" y="1"/>
                  </a:lnTo>
                  <a:lnTo>
                    <a:pt x="25" y="0"/>
                  </a:lnTo>
                  <a:lnTo>
                    <a:pt x="17" y="0"/>
                  </a:lnTo>
                  <a:lnTo>
                    <a:pt x="13" y="0"/>
                  </a:lnTo>
                  <a:lnTo>
                    <a:pt x="9" y="1"/>
                  </a:lnTo>
                  <a:lnTo>
                    <a:pt x="6" y="3"/>
                  </a:lnTo>
                  <a:lnTo>
                    <a:pt x="4" y="5"/>
                  </a:lnTo>
                  <a:lnTo>
                    <a:pt x="3" y="7"/>
                  </a:lnTo>
                  <a:lnTo>
                    <a:pt x="1" y="10"/>
                  </a:lnTo>
                  <a:lnTo>
                    <a:pt x="1" y="12"/>
                  </a:lnTo>
                  <a:lnTo>
                    <a:pt x="1" y="15"/>
                  </a:lnTo>
                  <a:lnTo>
                    <a:pt x="1" y="18"/>
                  </a:lnTo>
                  <a:lnTo>
                    <a:pt x="2" y="21"/>
                  </a:lnTo>
                  <a:lnTo>
                    <a:pt x="3" y="23"/>
                  </a:lnTo>
                  <a:lnTo>
                    <a:pt x="4" y="24"/>
                  </a:lnTo>
                  <a:lnTo>
                    <a:pt x="9" y="28"/>
                  </a:lnTo>
                  <a:lnTo>
                    <a:pt x="13" y="31"/>
                  </a:lnTo>
                  <a:lnTo>
                    <a:pt x="18" y="33"/>
                  </a:lnTo>
                  <a:lnTo>
                    <a:pt x="22" y="36"/>
                  </a:lnTo>
                  <a:lnTo>
                    <a:pt x="23" y="37"/>
                  </a:lnTo>
                  <a:lnTo>
                    <a:pt x="24" y="39"/>
                  </a:lnTo>
                  <a:lnTo>
                    <a:pt x="25" y="41"/>
                  </a:lnTo>
                  <a:lnTo>
                    <a:pt x="25" y="43"/>
                  </a:lnTo>
                  <a:lnTo>
                    <a:pt x="25" y="45"/>
                  </a:lnTo>
                  <a:lnTo>
                    <a:pt x="25" y="47"/>
                  </a:lnTo>
                  <a:lnTo>
                    <a:pt x="23" y="49"/>
                  </a:lnTo>
                  <a:lnTo>
                    <a:pt x="22" y="50"/>
                  </a:lnTo>
                  <a:lnTo>
                    <a:pt x="19" y="52"/>
                  </a:lnTo>
                  <a:lnTo>
                    <a:pt x="15" y="52"/>
                  </a:lnTo>
                  <a:lnTo>
                    <a:pt x="12" y="52"/>
                  </a:lnTo>
                  <a:lnTo>
                    <a:pt x="10" y="51"/>
                  </a:lnTo>
                  <a:lnTo>
                    <a:pt x="8" y="50"/>
                  </a:lnTo>
                  <a:lnTo>
                    <a:pt x="6" y="48"/>
                  </a:lnTo>
                  <a:lnTo>
                    <a:pt x="3" y="43"/>
                  </a:lnTo>
                  <a:lnTo>
                    <a:pt x="2"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9" name="Freeform 195"/>
            <p:cNvSpPr>
              <a:spLocks noEditPoints="1"/>
            </p:cNvSpPr>
            <p:nvPr/>
          </p:nvSpPr>
          <p:spPr bwMode="auto">
            <a:xfrm>
              <a:off x="462439" y="5964856"/>
              <a:ext cx="132740" cy="138135"/>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2147483647 h 87"/>
                <a:gd name="T26" fmla="*/ 2147483647 w 84"/>
                <a:gd name="T27" fmla="*/ 2147483647 h 87"/>
                <a:gd name="T28" fmla="*/ 2147483647 w 84"/>
                <a:gd name="T29" fmla="*/ 2147483647 h 87"/>
                <a:gd name="T30" fmla="*/ 0 w 84"/>
                <a:gd name="T31" fmla="*/ 2147483647 h 87"/>
                <a:gd name="T32" fmla="*/ 0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0" y="79"/>
                  </a:lnTo>
                  <a:lnTo>
                    <a:pt x="60" y="81"/>
                  </a:lnTo>
                  <a:lnTo>
                    <a:pt x="59" y="82"/>
                  </a:lnTo>
                  <a:lnTo>
                    <a:pt x="58" y="83"/>
                  </a:lnTo>
                  <a:lnTo>
                    <a:pt x="57" y="83"/>
                  </a:lnTo>
                  <a:lnTo>
                    <a:pt x="52" y="84"/>
                  </a:lnTo>
                  <a:lnTo>
                    <a:pt x="50" y="85"/>
                  </a:lnTo>
                  <a:lnTo>
                    <a:pt x="50" y="86"/>
                  </a:lnTo>
                  <a:lnTo>
                    <a:pt x="50" y="87"/>
                  </a:lnTo>
                  <a:lnTo>
                    <a:pt x="52" y="87"/>
                  </a:lnTo>
                  <a:lnTo>
                    <a:pt x="66" y="87"/>
                  </a:lnTo>
                  <a:lnTo>
                    <a:pt x="81" y="87"/>
                  </a:lnTo>
                  <a:lnTo>
                    <a:pt x="83" y="87"/>
                  </a:lnTo>
                  <a:lnTo>
                    <a:pt x="84" y="86"/>
                  </a:lnTo>
                  <a:lnTo>
                    <a:pt x="84" y="84"/>
                  </a:lnTo>
                  <a:lnTo>
                    <a:pt x="82" y="84"/>
                  </a:lnTo>
                  <a:lnTo>
                    <a:pt x="78" y="83"/>
                  </a:lnTo>
                  <a:lnTo>
                    <a:pt x="77" y="82"/>
                  </a:lnTo>
                  <a:lnTo>
                    <a:pt x="75" y="80"/>
                  </a:lnTo>
                  <a:lnTo>
                    <a:pt x="73" y="78"/>
                  </a:lnTo>
                  <a:lnTo>
                    <a:pt x="71" y="73"/>
                  </a:lnTo>
                  <a:lnTo>
                    <a:pt x="47" y="1"/>
                  </a:lnTo>
                  <a:lnTo>
                    <a:pt x="46" y="1"/>
                  </a:lnTo>
                  <a:lnTo>
                    <a:pt x="45" y="0"/>
                  </a:lnTo>
                  <a:lnTo>
                    <a:pt x="44" y="1"/>
                  </a:lnTo>
                  <a:lnTo>
                    <a:pt x="10" y="79"/>
                  </a:lnTo>
                  <a:lnTo>
                    <a:pt x="9" y="81"/>
                  </a:lnTo>
                  <a:lnTo>
                    <a:pt x="7" y="83"/>
                  </a:lnTo>
                  <a:lnTo>
                    <a:pt x="2" y="84"/>
                  </a:lnTo>
                  <a:lnTo>
                    <a:pt x="1" y="84"/>
                  </a:lnTo>
                  <a:lnTo>
                    <a:pt x="0" y="85"/>
                  </a:lnTo>
                  <a:lnTo>
                    <a:pt x="0" y="86"/>
                  </a:lnTo>
                  <a:lnTo>
                    <a:pt x="0" y="87"/>
                  </a:lnTo>
                  <a:lnTo>
                    <a:pt x="1" y="87"/>
                  </a:lnTo>
                  <a:lnTo>
                    <a:pt x="16" y="87"/>
                  </a:lnTo>
                  <a:lnTo>
                    <a:pt x="28" y="87"/>
                  </a:lnTo>
                  <a:lnTo>
                    <a:pt x="29" y="87"/>
                  </a:lnTo>
                  <a:lnTo>
                    <a:pt x="30" y="87"/>
                  </a:lnTo>
                  <a:lnTo>
                    <a:pt x="31" y="86"/>
                  </a:lnTo>
                  <a:lnTo>
                    <a:pt x="30" y="85"/>
                  </a:lnTo>
                  <a:lnTo>
                    <a:pt x="29" y="84"/>
                  </a:lnTo>
                  <a:lnTo>
                    <a:pt x="27" y="84"/>
                  </a:lnTo>
                  <a:lnTo>
                    <a:pt x="24" y="83"/>
                  </a:lnTo>
                  <a:lnTo>
                    <a:pt x="22" y="82"/>
                  </a:lnTo>
                  <a:lnTo>
                    <a:pt x="21" y="81"/>
                  </a:lnTo>
                  <a:lnTo>
                    <a:pt x="20" y="79"/>
                  </a:lnTo>
                  <a:lnTo>
                    <a:pt x="21" y="75"/>
                  </a:lnTo>
                  <a:lnTo>
                    <a:pt x="24" y="67"/>
                  </a:lnTo>
                  <a:lnTo>
                    <a:pt x="27" y="59"/>
                  </a:lnTo>
                  <a:lnTo>
                    <a:pt x="29" y="52"/>
                  </a:lnTo>
                  <a:lnTo>
                    <a:pt x="30" y="51"/>
                  </a:lnTo>
                  <a:lnTo>
                    <a:pt x="32" y="51"/>
                  </a:lnTo>
                  <a:lnTo>
                    <a:pt x="41" y="51"/>
                  </a:lnTo>
                  <a:lnTo>
                    <a:pt x="47" y="51"/>
                  </a:lnTo>
                  <a:lnTo>
                    <a:pt x="51" y="51"/>
                  </a:lnTo>
                  <a:lnTo>
                    <a:pt x="52" y="51"/>
                  </a:lnTo>
                  <a:lnTo>
                    <a:pt x="52" y="52"/>
                  </a:lnTo>
                  <a:lnTo>
                    <a:pt x="53" y="53"/>
                  </a:lnTo>
                  <a:lnTo>
                    <a:pt x="53" y="54"/>
                  </a:lnTo>
                  <a:lnTo>
                    <a:pt x="60" y="76"/>
                  </a:lnTo>
                  <a:close/>
                  <a:moveTo>
                    <a:pt x="41" y="20"/>
                  </a:moveTo>
                  <a:lnTo>
                    <a:pt x="42" y="19"/>
                  </a:lnTo>
                  <a:lnTo>
                    <a:pt x="42" y="20"/>
                  </a:lnTo>
                  <a:lnTo>
                    <a:pt x="49" y="41"/>
                  </a:lnTo>
                  <a:lnTo>
                    <a:pt x="50" y="44"/>
                  </a:lnTo>
                  <a:lnTo>
                    <a:pt x="46" y="45"/>
                  </a:lnTo>
                  <a:lnTo>
                    <a:pt x="41" y="45"/>
                  </a:lnTo>
                  <a:lnTo>
                    <a:pt x="36" y="45"/>
                  </a:lnTo>
                  <a:lnTo>
                    <a:pt x="33" y="44"/>
                  </a:lnTo>
                  <a:lnTo>
                    <a:pt x="31" y="44"/>
                  </a:lnTo>
                  <a:lnTo>
                    <a:pt x="32" y="42"/>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0" name="Freeform 196"/>
            <p:cNvSpPr>
              <a:spLocks/>
            </p:cNvSpPr>
            <p:nvPr/>
          </p:nvSpPr>
          <p:spPr bwMode="auto">
            <a:xfrm>
              <a:off x="605659" y="6020469"/>
              <a:ext cx="97809" cy="84315"/>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2147483647 h 54"/>
                <a:gd name="T56" fmla="*/ 2147483647 w 62"/>
                <a:gd name="T57" fmla="*/ 0 h 54"/>
                <a:gd name="T58" fmla="*/ 2147483647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4"/>
                  </a:lnTo>
                  <a:lnTo>
                    <a:pt x="30" y="53"/>
                  </a:lnTo>
                  <a:lnTo>
                    <a:pt x="36" y="50"/>
                  </a:lnTo>
                  <a:lnTo>
                    <a:pt x="39" y="47"/>
                  </a:lnTo>
                  <a:lnTo>
                    <a:pt x="41" y="46"/>
                  </a:lnTo>
                  <a:lnTo>
                    <a:pt x="42" y="47"/>
                  </a:lnTo>
                  <a:lnTo>
                    <a:pt x="42" y="48"/>
                  </a:lnTo>
                  <a:lnTo>
                    <a:pt x="42" y="51"/>
                  </a:lnTo>
                  <a:lnTo>
                    <a:pt x="43" y="52"/>
                  </a:lnTo>
                  <a:lnTo>
                    <a:pt x="43" y="53"/>
                  </a:lnTo>
                  <a:lnTo>
                    <a:pt x="59" y="50"/>
                  </a:lnTo>
                  <a:lnTo>
                    <a:pt x="61" y="50"/>
                  </a:lnTo>
                  <a:lnTo>
                    <a:pt x="62" y="49"/>
                  </a:lnTo>
                  <a:lnTo>
                    <a:pt x="61" y="48"/>
                  </a:lnTo>
                  <a:lnTo>
                    <a:pt x="60" y="48"/>
                  </a:lnTo>
                  <a:lnTo>
                    <a:pt x="55" y="47"/>
                  </a:lnTo>
                  <a:lnTo>
                    <a:pt x="53" y="47"/>
                  </a:lnTo>
                  <a:lnTo>
                    <a:pt x="52" y="46"/>
                  </a:lnTo>
                  <a:lnTo>
                    <a:pt x="51" y="44"/>
                  </a:lnTo>
                  <a:lnTo>
                    <a:pt x="52" y="3"/>
                  </a:lnTo>
                  <a:lnTo>
                    <a:pt x="52" y="2"/>
                  </a:lnTo>
                  <a:lnTo>
                    <a:pt x="51" y="1"/>
                  </a:lnTo>
                  <a:lnTo>
                    <a:pt x="49" y="0"/>
                  </a:lnTo>
                  <a:lnTo>
                    <a:pt x="41" y="1"/>
                  </a:lnTo>
                  <a:lnTo>
                    <a:pt x="35" y="0"/>
                  </a:lnTo>
                  <a:lnTo>
                    <a:pt x="33" y="0"/>
                  </a:lnTo>
                  <a:lnTo>
                    <a:pt x="32" y="1"/>
                  </a:lnTo>
                  <a:lnTo>
                    <a:pt x="32" y="2"/>
                  </a:lnTo>
                  <a:lnTo>
                    <a:pt x="34" y="3"/>
                  </a:lnTo>
                  <a:lnTo>
                    <a:pt x="36" y="3"/>
                  </a:lnTo>
                  <a:lnTo>
                    <a:pt x="42" y="5"/>
                  </a:lnTo>
                  <a:lnTo>
                    <a:pt x="42" y="6"/>
                  </a:lnTo>
                  <a:lnTo>
                    <a:pt x="43" y="7"/>
                  </a:lnTo>
                  <a:lnTo>
                    <a:pt x="42" y="36"/>
                  </a:lnTo>
                  <a:lnTo>
                    <a:pt x="42" y="38"/>
                  </a:lnTo>
                  <a:lnTo>
                    <a:pt x="42" y="40"/>
                  </a:lnTo>
                  <a:lnTo>
                    <a:pt x="41" y="42"/>
                  </a:lnTo>
                  <a:lnTo>
                    <a:pt x="40" y="44"/>
                  </a:lnTo>
                  <a:lnTo>
                    <a:pt x="38" y="45"/>
                  </a:lnTo>
                  <a:lnTo>
                    <a:pt x="35" y="47"/>
                  </a:lnTo>
                  <a:lnTo>
                    <a:pt x="31" y="47"/>
                  </a:lnTo>
                  <a:lnTo>
                    <a:pt x="27" y="48"/>
                  </a:lnTo>
                  <a:lnTo>
                    <a:pt x="22" y="47"/>
                  </a:lnTo>
                  <a:lnTo>
                    <a:pt x="20" y="46"/>
                  </a:lnTo>
                  <a:lnTo>
                    <a:pt x="19" y="45"/>
                  </a:lnTo>
                  <a:lnTo>
                    <a:pt x="18" y="44"/>
                  </a:lnTo>
                  <a:lnTo>
                    <a:pt x="17" y="43"/>
                  </a:lnTo>
                  <a:lnTo>
                    <a:pt x="16" y="41"/>
                  </a:lnTo>
                  <a:lnTo>
                    <a:pt x="16" y="39"/>
                  </a:lnTo>
                  <a:lnTo>
                    <a:pt x="16" y="3"/>
                  </a:lnTo>
                  <a:lnTo>
                    <a:pt x="16" y="2"/>
                  </a:lnTo>
                  <a:lnTo>
                    <a:pt x="16" y="1"/>
                  </a:lnTo>
                  <a:lnTo>
                    <a:pt x="15" y="0"/>
                  </a:lnTo>
                  <a:lnTo>
                    <a:pt x="14" y="0"/>
                  </a:lnTo>
                  <a:lnTo>
                    <a:pt x="9" y="1"/>
                  </a:lnTo>
                  <a:lnTo>
                    <a:pt x="3" y="0"/>
                  </a:lnTo>
                  <a:lnTo>
                    <a:pt x="1" y="0"/>
                  </a:lnTo>
                  <a:lnTo>
                    <a:pt x="0" y="1"/>
                  </a:lnTo>
                  <a:lnTo>
                    <a:pt x="1" y="2"/>
                  </a:lnTo>
                  <a:lnTo>
                    <a:pt x="4" y="3"/>
                  </a:lnTo>
                  <a:lnTo>
                    <a:pt x="6" y="4"/>
                  </a:lnTo>
                  <a:lnTo>
                    <a:pt x="7" y="5"/>
                  </a:lnTo>
                  <a:lnTo>
                    <a:pt x="8" y="6"/>
                  </a:lnTo>
                  <a:lnTo>
                    <a:pt x="7" y="35"/>
                  </a:lnTo>
                  <a:lnTo>
                    <a:pt x="7" y="39"/>
                  </a:lnTo>
                  <a:lnTo>
                    <a:pt x="8" y="43"/>
                  </a:lnTo>
                  <a:lnTo>
                    <a:pt x="9" y="46"/>
                  </a:lnTo>
                  <a:lnTo>
                    <a:pt x="11" y="49"/>
                  </a:lnTo>
                  <a:lnTo>
                    <a:pt x="12" y="50"/>
                  </a:lnTo>
                  <a:lnTo>
                    <a:pt x="13"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1" name="Freeform 197"/>
            <p:cNvSpPr>
              <a:spLocks noEditPoints="1"/>
            </p:cNvSpPr>
            <p:nvPr/>
          </p:nvSpPr>
          <p:spPr bwMode="auto">
            <a:xfrm>
              <a:off x="710454" y="5964856"/>
              <a:ext cx="92570" cy="139928"/>
            </a:xfrm>
            <a:custGeom>
              <a:avLst/>
              <a:gdLst>
                <a:gd name="T0" fmla="*/ 2147483647 w 59"/>
                <a:gd name="T1" fmla="*/ 2147483647 h 89"/>
                <a:gd name="T2" fmla="*/ 2147483647 w 59"/>
                <a:gd name="T3" fmla="*/ 0 h 89"/>
                <a:gd name="T4" fmla="*/ 2147483647 w 59"/>
                <a:gd name="T5" fmla="*/ 0 h 89"/>
                <a:gd name="T6" fmla="*/ 2147483647 w 59"/>
                <a:gd name="T7" fmla="*/ 2147483647 h 89"/>
                <a:gd name="T8" fmla="*/ 2147483647 w 59"/>
                <a:gd name="T9" fmla="*/ 2147483647 h 89"/>
                <a:gd name="T10" fmla="*/ 2147483647 w 59"/>
                <a:gd name="T11" fmla="*/ 2147483647 h 89"/>
                <a:gd name="T12" fmla="*/ 2147483647 w 59"/>
                <a:gd name="T13" fmla="*/ 2147483647 h 89"/>
                <a:gd name="T14" fmla="*/ 2147483647 w 59"/>
                <a:gd name="T15" fmla="*/ 2147483647 h 89"/>
                <a:gd name="T16" fmla="*/ 2147483647 w 59"/>
                <a:gd name="T17" fmla="*/ 2147483647 h 89"/>
                <a:gd name="T18" fmla="*/ 2147483647 w 59"/>
                <a:gd name="T19" fmla="*/ 2147483647 h 89"/>
                <a:gd name="T20" fmla="*/ 2147483647 w 59"/>
                <a:gd name="T21" fmla="*/ 2147483647 h 89"/>
                <a:gd name="T22" fmla="*/ 2147483647 w 59"/>
                <a:gd name="T23" fmla="*/ 2147483647 h 89"/>
                <a:gd name="T24" fmla="*/ 2147483647 w 59"/>
                <a:gd name="T25" fmla="*/ 2147483647 h 89"/>
                <a:gd name="T26" fmla="*/ 2147483647 w 59"/>
                <a:gd name="T27" fmla="*/ 2147483647 h 89"/>
                <a:gd name="T28" fmla="*/ 0 w 59"/>
                <a:gd name="T29" fmla="*/ 2147483647 h 89"/>
                <a:gd name="T30" fmla="*/ 2147483647 w 59"/>
                <a:gd name="T31" fmla="*/ 2147483647 h 89"/>
                <a:gd name="T32" fmla="*/ 2147483647 w 59"/>
                <a:gd name="T33" fmla="*/ 2147483647 h 89"/>
                <a:gd name="T34" fmla="*/ 2147483647 w 59"/>
                <a:gd name="T35" fmla="*/ 2147483647 h 89"/>
                <a:gd name="T36" fmla="*/ 2147483647 w 59"/>
                <a:gd name="T37" fmla="*/ 2147483647 h 89"/>
                <a:gd name="T38" fmla="*/ 2147483647 w 59"/>
                <a:gd name="T39" fmla="*/ 2147483647 h 89"/>
                <a:gd name="T40" fmla="*/ 2147483647 w 59"/>
                <a:gd name="T41" fmla="*/ 2147483647 h 89"/>
                <a:gd name="T42" fmla="*/ 2147483647 w 59"/>
                <a:gd name="T43" fmla="*/ 2147483647 h 89"/>
                <a:gd name="T44" fmla="*/ 2147483647 w 59"/>
                <a:gd name="T45" fmla="*/ 2147483647 h 89"/>
                <a:gd name="T46" fmla="*/ 2147483647 w 59"/>
                <a:gd name="T47" fmla="*/ 2147483647 h 89"/>
                <a:gd name="T48" fmla="*/ 2147483647 w 59"/>
                <a:gd name="T49" fmla="*/ 2147483647 h 89"/>
                <a:gd name="T50" fmla="*/ 2147483647 w 59"/>
                <a:gd name="T51" fmla="*/ 2147483647 h 89"/>
                <a:gd name="T52" fmla="*/ 2147483647 w 59"/>
                <a:gd name="T53" fmla="*/ 2147483647 h 89"/>
                <a:gd name="T54" fmla="*/ 2147483647 w 59"/>
                <a:gd name="T55" fmla="*/ 2147483647 h 89"/>
                <a:gd name="T56" fmla="*/ 2147483647 w 59"/>
                <a:gd name="T57" fmla="*/ 2147483647 h 89"/>
                <a:gd name="T58" fmla="*/ 2147483647 w 59"/>
                <a:gd name="T59" fmla="*/ 2147483647 h 89"/>
                <a:gd name="T60" fmla="*/ 2147483647 w 59"/>
                <a:gd name="T61" fmla="*/ 2147483647 h 89"/>
                <a:gd name="T62" fmla="*/ 2147483647 w 59"/>
                <a:gd name="T63" fmla="*/ 2147483647 h 89"/>
                <a:gd name="T64" fmla="*/ 2147483647 w 59"/>
                <a:gd name="T65" fmla="*/ 2147483647 h 89"/>
                <a:gd name="T66" fmla="*/ 2147483647 w 59"/>
                <a:gd name="T67" fmla="*/ 2147483647 h 89"/>
                <a:gd name="T68" fmla="*/ 2147483647 w 59"/>
                <a:gd name="T69" fmla="*/ 2147483647 h 89"/>
                <a:gd name="T70" fmla="*/ 2147483647 w 59"/>
                <a:gd name="T71" fmla="*/ 2147483647 h 89"/>
                <a:gd name="T72" fmla="*/ 2147483647 w 59"/>
                <a:gd name="T73" fmla="*/ 2147483647 h 89"/>
                <a:gd name="T74" fmla="*/ 2147483647 w 59"/>
                <a:gd name="T75" fmla="*/ 2147483647 h 89"/>
                <a:gd name="T76" fmla="*/ 2147483647 w 59"/>
                <a:gd name="T77" fmla="*/ 2147483647 h 89"/>
                <a:gd name="T78" fmla="*/ 2147483647 w 59"/>
                <a:gd name="T79" fmla="*/ 2147483647 h 89"/>
                <a:gd name="T80" fmla="*/ 2147483647 w 59"/>
                <a:gd name="T81" fmla="*/ 2147483647 h 89"/>
                <a:gd name="T82" fmla="*/ 2147483647 w 59"/>
                <a:gd name="T83" fmla="*/ 2147483647 h 89"/>
                <a:gd name="T84" fmla="*/ 2147483647 w 59"/>
                <a:gd name="T85" fmla="*/ 2147483647 h 89"/>
                <a:gd name="T86" fmla="*/ 2147483647 w 59"/>
                <a:gd name="T87" fmla="*/ 2147483647 h 89"/>
                <a:gd name="T88" fmla="*/ 2147483647 w 59"/>
                <a:gd name="T89" fmla="*/ 2147483647 h 89"/>
                <a:gd name="T90" fmla="*/ 2147483647 w 59"/>
                <a:gd name="T91" fmla="*/ 2147483647 h 89"/>
                <a:gd name="T92" fmla="*/ 2147483647 w 59"/>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9"/>
                <a:gd name="T143" fmla="*/ 59 w 59"/>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9">
                  <a:moveTo>
                    <a:pt x="51" y="20"/>
                  </a:moveTo>
                  <a:lnTo>
                    <a:pt x="51" y="2"/>
                  </a:lnTo>
                  <a:lnTo>
                    <a:pt x="51" y="0"/>
                  </a:lnTo>
                  <a:lnTo>
                    <a:pt x="50" y="0"/>
                  </a:lnTo>
                  <a:lnTo>
                    <a:pt x="38" y="0"/>
                  </a:lnTo>
                  <a:lnTo>
                    <a:pt x="35" y="0"/>
                  </a:lnTo>
                  <a:lnTo>
                    <a:pt x="35" y="1"/>
                  </a:lnTo>
                  <a:lnTo>
                    <a:pt x="34" y="2"/>
                  </a:lnTo>
                  <a:lnTo>
                    <a:pt x="35" y="3"/>
                  </a:lnTo>
                  <a:lnTo>
                    <a:pt x="36" y="4"/>
                  </a:lnTo>
                  <a:lnTo>
                    <a:pt x="38" y="5"/>
                  </a:lnTo>
                  <a:lnTo>
                    <a:pt x="41" y="6"/>
                  </a:lnTo>
                  <a:lnTo>
                    <a:pt x="42" y="7"/>
                  </a:lnTo>
                  <a:lnTo>
                    <a:pt x="42" y="9"/>
                  </a:lnTo>
                  <a:lnTo>
                    <a:pt x="42" y="37"/>
                  </a:lnTo>
                  <a:lnTo>
                    <a:pt x="42" y="39"/>
                  </a:lnTo>
                  <a:lnTo>
                    <a:pt x="40" y="40"/>
                  </a:lnTo>
                  <a:lnTo>
                    <a:pt x="36" y="38"/>
                  </a:lnTo>
                  <a:lnTo>
                    <a:pt x="32" y="37"/>
                  </a:lnTo>
                  <a:lnTo>
                    <a:pt x="27" y="37"/>
                  </a:lnTo>
                  <a:lnTo>
                    <a:pt x="22" y="37"/>
                  </a:lnTo>
                  <a:lnTo>
                    <a:pt x="17" y="39"/>
                  </a:lnTo>
                  <a:lnTo>
                    <a:pt x="12" y="41"/>
                  </a:lnTo>
                  <a:lnTo>
                    <a:pt x="8" y="44"/>
                  </a:lnTo>
                  <a:lnTo>
                    <a:pt x="5" y="48"/>
                  </a:lnTo>
                  <a:lnTo>
                    <a:pt x="3" y="50"/>
                  </a:lnTo>
                  <a:lnTo>
                    <a:pt x="2" y="53"/>
                  </a:lnTo>
                  <a:lnTo>
                    <a:pt x="1" y="55"/>
                  </a:lnTo>
                  <a:lnTo>
                    <a:pt x="1" y="58"/>
                  </a:lnTo>
                  <a:lnTo>
                    <a:pt x="0" y="63"/>
                  </a:lnTo>
                  <a:lnTo>
                    <a:pt x="1" y="69"/>
                  </a:lnTo>
                  <a:lnTo>
                    <a:pt x="1" y="71"/>
                  </a:lnTo>
                  <a:lnTo>
                    <a:pt x="2" y="74"/>
                  </a:lnTo>
                  <a:lnTo>
                    <a:pt x="4" y="78"/>
                  </a:lnTo>
                  <a:lnTo>
                    <a:pt x="6" y="80"/>
                  </a:lnTo>
                  <a:lnTo>
                    <a:pt x="8" y="81"/>
                  </a:lnTo>
                  <a:lnTo>
                    <a:pt x="12" y="84"/>
                  </a:lnTo>
                  <a:lnTo>
                    <a:pt x="16" y="86"/>
                  </a:lnTo>
                  <a:lnTo>
                    <a:pt x="20" y="87"/>
                  </a:lnTo>
                  <a:lnTo>
                    <a:pt x="25" y="88"/>
                  </a:lnTo>
                  <a:lnTo>
                    <a:pt x="29" y="87"/>
                  </a:lnTo>
                  <a:lnTo>
                    <a:pt x="32" y="87"/>
                  </a:lnTo>
                  <a:lnTo>
                    <a:pt x="37" y="85"/>
                  </a:lnTo>
                  <a:lnTo>
                    <a:pt x="41" y="83"/>
                  </a:lnTo>
                  <a:lnTo>
                    <a:pt x="42" y="84"/>
                  </a:lnTo>
                  <a:lnTo>
                    <a:pt x="42" y="87"/>
                  </a:lnTo>
                  <a:lnTo>
                    <a:pt x="42" y="88"/>
                  </a:lnTo>
                  <a:lnTo>
                    <a:pt x="43" y="89"/>
                  </a:lnTo>
                  <a:lnTo>
                    <a:pt x="44" y="89"/>
                  </a:lnTo>
                  <a:lnTo>
                    <a:pt x="52" y="88"/>
                  </a:lnTo>
                  <a:lnTo>
                    <a:pt x="57" y="87"/>
                  </a:lnTo>
                  <a:lnTo>
                    <a:pt x="58" y="86"/>
                  </a:lnTo>
                  <a:lnTo>
                    <a:pt x="59" y="85"/>
                  </a:lnTo>
                  <a:lnTo>
                    <a:pt x="59" y="84"/>
                  </a:lnTo>
                  <a:lnTo>
                    <a:pt x="58" y="83"/>
                  </a:lnTo>
                  <a:lnTo>
                    <a:pt x="53" y="84"/>
                  </a:lnTo>
                  <a:lnTo>
                    <a:pt x="52" y="84"/>
                  </a:lnTo>
                  <a:lnTo>
                    <a:pt x="51" y="83"/>
                  </a:lnTo>
                  <a:lnTo>
                    <a:pt x="51" y="81"/>
                  </a:lnTo>
                  <a:lnTo>
                    <a:pt x="51" y="20"/>
                  </a:lnTo>
                  <a:close/>
                  <a:moveTo>
                    <a:pt x="43" y="66"/>
                  </a:moveTo>
                  <a:lnTo>
                    <a:pt x="43" y="74"/>
                  </a:lnTo>
                  <a:lnTo>
                    <a:pt x="42" y="77"/>
                  </a:lnTo>
                  <a:lnTo>
                    <a:pt x="41" y="79"/>
                  </a:lnTo>
                  <a:lnTo>
                    <a:pt x="40" y="81"/>
                  </a:lnTo>
                  <a:lnTo>
                    <a:pt x="38" y="81"/>
                  </a:lnTo>
                  <a:lnTo>
                    <a:pt x="35" y="82"/>
                  </a:lnTo>
                  <a:lnTo>
                    <a:pt x="32" y="82"/>
                  </a:lnTo>
                  <a:lnTo>
                    <a:pt x="26" y="82"/>
                  </a:lnTo>
                  <a:lnTo>
                    <a:pt x="21" y="80"/>
                  </a:lnTo>
                  <a:lnTo>
                    <a:pt x="17" y="78"/>
                  </a:lnTo>
                  <a:lnTo>
                    <a:pt x="15" y="77"/>
                  </a:lnTo>
                  <a:lnTo>
                    <a:pt x="14" y="75"/>
                  </a:lnTo>
                  <a:lnTo>
                    <a:pt x="12" y="72"/>
                  </a:lnTo>
                  <a:lnTo>
                    <a:pt x="10" y="68"/>
                  </a:lnTo>
                  <a:lnTo>
                    <a:pt x="10" y="65"/>
                  </a:lnTo>
                  <a:lnTo>
                    <a:pt x="9" y="61"/>
                  </a:lnTo>
                  <a:lnTo>
                    <a:pt x="10" y="57"/>
                  </a:lnTo>
                  <a:lnTo>
                    <a:pt x="10" y="53"/>
                  </a:lnTo>
                  <a:lnTo>
                    <a:pt x="12" y="50"/>
                  </a:lnTo>
                  <a:lnTo>
                    <a:pt x="13" y="48"/>
                  </a:lnTo>
                  <a:lnTo>
                    <a:pt x="14" y="46"/>
                  </a:lnTo>
                  <a:lnTo>
                    <a:pt x="17" y="44"/>
                  </a:lnTo>
                  <a:lnTo>
                    <a:pt x="20" y="42"/>
                  </a:lnTo>
                  <a:lnTo>
                    <a:pt x="24" y="40"/>
                  </a:lnTo>
                  <a:lnTo>
                    <a:pt x="28" y="40"/>
                  </a:lnTo>
                  <a:lnTo>
                    <a:pt x="33" y="40"/>
                  </a:lnTo>
                  <a:lnTo>
                    <a:pt x="35" y="41"/>
                  </a:lnTo>
                  <a:lnTo>
                    <a:pt x="36" y="42"/>
                  </a:lnTo>
                  <a:lnTo>
                    <a:pt x="39" y="44"/>
                  </a:lnTo>
                  <a:lnTo>
                    <a:pt x="41" y="47"/>
                  </a:lnTo>
                  <a:lnTo>
                    <a:pt x="42" y="51"/>
                  </a:lnTo>
                  <a:lnTo>
                    <a:pt x="42" y="56"/>
                  </a:lnTo>
                  <a:lnTo>
                    <a:pt x="43" y="6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2" name="Freeform 198"/>
            <p:cNvSpPr>
              <a:spLocks noEditPoints="1"/>
            </p:cNvSpPr>
            <p:nvPr/>
          </p:nvSpPr>
          <p:spPr bwMode="auto">
            <a:xfrm>
              <a:off x="815249" y="5968444"/>
              <a:ext cx="43665"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0 h 84"/>
                <a:gd name="T76" fmla="*/ 2147483647 w 27"/>
                <a:gd name="T77" fmla="*/ 2147483647 h 84"/>
                <a:gd name="T78" fmla="*/ 2147483647 w 27"/>
                <a:gd name="T79" fmla="*/ 2147483647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
                <a:gd name="T169" fmla="*/ 0 h 84"/>
                <a:gd name="T170" fmla="*/ 27 w 27"/>
                <a:gd name="T171" fmla="*/ 84 h 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 h="84">
                  <a:moveTo>
                    <a:pt x="18" y="38"/>
                  </a:moveTo>
                  <a:lnTo>
                    <a:pt x="19" y="31"/>
                  </a:lnTo>
                  <a:lnTo>
                    <a:pt x="19" y="30"/>
                  </a:lnTo>
                  <a:lnTo>
                    <a:pt x="18" y="30"/>
                  </a:lnTo>
                  <a:lnTo>
                    <a:pt x="10" y="36"/>
                  </a:lnTo>
                  <a:lnTo>
                    <a:pt x="8" y="37"/>
                  </a:lnTo>
                  <a:lnTo>
                    <a:pt x="6" y="37"/>
                  </a:lnTo>
                  <a:lnTo>
                    <a:pt x="4" y="38"/>
                  </a:lnTo>
                  <a:lnTo>
                    <a:pt x="3" y="39"/>
                  </a:lnTo>
                  <a:lnTo>
                    <a:pt x="4" y="40"/>
                  </a:lnTo>
                  <a:lnTo>
                    <a:pt x="7" y="41"/>
                  </a:lnTo>
                  <a:lnTo>
                    <a:pt x="8" y="41"/>
                  </a:lnTo>
                  <a:lnTo>
                    <a:pt x="9" y="42"/>
                  </a:lnTo>
                  <a:lnTo>
                    <a:pt x="9" y="43"/>
                  </a:lnTo>
                  <a:lnTo>
                    <a:pt x="10" y="45"/>
                  </a:lnTo>
                  <a:lnTo>
                    <a:pt x="10" y="74"/>
                  </a:lnTo>
                  <a:lnTo>
                    <a:pt x="9" y="77"/>
                  </a:lnTo>
                  <a:lnTo>
                    <a:pt x="9" y="78"/>
                  </a:lnTo>
                  <a:lnTo>
                    <a:pt x="8" y="79"/>
                  </a:lnTo>
                  <a:lnTo>
                    <a:pt x="6" y="80"/>
                  </a:lnTo>
                  <a:lnTo>
                    <a:pt x="2" y="81"/>
                  </a:lnTo>
                  <a:lnTo>
                    <a:pt x="1" y="82"/>
                  </a:lnTo>
                  <a:lnTo>
                    <a:pt x="0" y="82"/>
                  </a:lnTo>
                  <a:lnTo>
                    <a:pt x="0" y="83"/>
                  </a:lnTo>
                  <a:lnTo>
                    <a:pt x="0" y="84"/>
                  </a:lnTo>
                  <a:lnTo>
                    <a:pt x="1" y="84"/>
                  </a:lnTo>
                  <a:lnTo>
                    <a:pt x="3" y="84"/>
                  </a:lnTo>
                  <a:lnTo>
                    <a:pt x="13" y="84"/>
                  </a:lnTo>
                  <a:lnTo>
                    <a:pt x="23" y="84"/>
                  </a:lnTo>
                  <a:lnTo>
                    <a:pt x="26" y="84"/>
                  </a:lnTo>
                  <a:lnTo>
                    <a:pt x="27" y="83"/>
                  </a:lnTo>
                  <a:lnTo>
                    <a:pt x="26" y="82"/>
                  </a:lnTo>
                  <a:lnTo>
                    <a:pt x="24" y="81"/>
                  </a:lnTo>
                  <a:lnTo>
                    <a:pt x="20" y="80"/>
                  </a:lnTo>
                  <a:lnTo>
                    <a:pt x="19" y="78"/>
                  </a:lnTo>
                  <a:lnTo>
                    <a:pt x="18" y="76"/>
                  </a:lnTo>
                  <a:lnTo>
                    <a:pt x="18"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3" name="Freeform 199"/>
            <p:cNvSpPr>
              <a:spLocks/>
            </p:cNvSpPr>
            <p:nvPr/>
          </p:nvSpPr>
          <p:spPr bwMode="auto">
            <a:xfrm>
              <a:off x="872887" y="6006118"/>
              <a:ext cx="55891" cy="98667"/>
            </a:xfrm>
            <a:custGeom>
              <a:avLst/>
              <a:gdLst>
                <a:gd name="T0" fmla="*/ 2147483647 w 35"/>
                <a:gd name="T1" fmla="*/ 2147483647 h 62"/>
                <a:gd name="T2" fmla="*/ 2147483647 w 35"/>
                <a:gd name="T3" fmla="*/ 2147483647 h 62"/>
                <a:gd name="T4" fmla="*/ 2147483647 w 35"/>
                <a:gd name="T5" fmla="*/ 2147483647 h 62"/>
                <a:gd name="T6" fmla="*/ 2147483647 w 35"/>
                <a:gd name="T7" fmla="*/ 2147483647 h 62"/>
                <a:gd name="T8" fmla="*/ 2147483647 w 35"/>
                <a:gd name="T9" fmla="*/ 2147483647 h 62"/>
                <a:gd name="T10" fmla="*/ 2147483647 w 35"/>
                <a:gd name="T11" fmla="*/ 2147483647 h 62"/>
                <a:gd name="T12" fmla="*/ 2147483647 w 35"/>
                <a:gd name="T13" fmla="*/ 2147483647 h 62"/>
                <a:gd name="T14" fmla="*/ 2147483647 w 35"/>
                <a:gd name="T15" fmla="*/ 2147483647 h 62"/>
                <a:gd name="T16" fmla="*/ 2147483647 w 35"/>
                <a:gd name="T17" fmla="*/ 2147483647 h 62"/>
                <a:gd name="T18" fmla="*/ 2147483647 w 35"/>
                <a:gd name="T19" fmla="*/ 2147483647 h 62"/>
                <a:gd name="T20" fmla="*/ 2147483647 w 35"/>
                <a:gd name="T21" fmla="*/ 2147483647 h 62"/>
                <a:gd name="T22" fmla="*/ 2147483647 w 35"/>
                <a:gd name="T23" fmla="*/ 2147483647 h 62"/>
                <a:gd name="T24" fmla="*/ 2147483647 w 35"/>
                <a:gd name="T25" fmla="*/ 0 h 62"/>
                <a:gd name="T26" fmla="*/ 2147483647 w 35"/>
                <a:gd name="T27" fmla="*/ 0 h 62"/>
                <a:gd name="T28" fmla="*/ 2147483647 w 35"/>
                <a:gd name="T29" fmla="*/ 2147483647 h 62"/>
                <a:gd name="T30" fmla="*/ 2147483647 w 35"/>
                <a:gd name="T31" fmla="*/ 2147483647 h 62"/>
                <a:gd name="T32" fmla="*/ 2147483647 w 35"/>
                <a:gd name="T33" fmla="*/ 2147483647 h 62"/>
                <a:gd name="T34" fmla="*/ 2147483647 w 35"/>
                <a:gd name="T35" fmla="*/ 2147483647 h 62"/>
                <a:gd name="T36" fmla="*/ 2147483647 w 35"/>
                <a:gd name="T37" fmla="*/ 2147483647 h 62"/>
                <a:gd name="T38" fmla="*/ 0 w 35"/>
                <a:gd name="T39" fmla="*/ 2147483647 h 62"/>
                <a:gd name="T40" fmla="*/ 0 w 35"/>
                <a:gd name="T41" fmla="*/ 2147483647 h 62"/>
                <a:gd name="T42" fmla="*/ 0 w 35"/>
                <a:gd name="T43" fmla="*/ 2147483647 h 62"/>
                <a:gd name="T44" fmla="*/ 2147483647 w 35"/>
                <a:gd name="T45" fmla="*/ 2147483647 h 62"/>
                <a:gd name="T46" fmla="*/ 2147483647 w 35"/>
                <a:gd name="T47" fmla="*/ 2147483647 h 62"/>
                <a:gd name="T48" fmla="*/ 2147483647 w 35"/>
                <a:gd name="T49" fmla="*/ 2147483647 h 62"/>
                <a:gd name="T50" fmla="*/ 2147483647 w 35"/>
                <a:gd name="T51" fmla="*/ 2147483647 h 62"/>
                <a:gd name="T52" fmla="*/ 2147483647 w 35"/>
                <a:gd name="T53" fmla="*/ 2147483647 h 62"/>
                <a:gd name="T54" fmla="*/ 2147483647 w 35"/>
                <a:gd name="T55" fmla="*/ 2147483647 h 62"/>
                <a:gd name="T56" fmla="*/ 2147483647 w 35"/>
                <a:gd name="T57" fmla="*/ 2147483647 h 62"/>
                <a:gd name="T58" fmla="*/ 2147483647 w 35"/>
                <a:gd name="T59" fmla="*/ 2147483647 h 62"/>
                <a:gd name="T60" fmla="*/ 2147483647 w 35"/>
                <a:gd name="T61" fmla="*/ 2147483647 h 62"/>
                <a:gd name="T62" fmla="*/ 2147483647 w 35"/>
                <a:gd name="T63" fmla="*/ 2147483647 h 62"/>
                <a:gd name="T64" fmla="*/ 2147483647 w 35"/>
                <a:gd name="T65" fmla="*/ 2147483647 h 62"/>
                <a:gd name="T66" fmla="*/ 2147483647 w 35"/>
                <a:gd name="T67" fmla="*/ 2147483647 h 62"/>
                <a:gd name="T68" fmla="*/ 2147483647 w 35"/>
                <a:gd name="T69" fmla="*/ 2147483647 h 62"/>
                <a:gd name="T70" fmla="*/ 2147483647 w 35"/>
                <a:gd name="T71" fmla="*/ 2147483647 h 62"/>
                <a:gd name="T72" fmla="*/ 2147483647 w 35"/>
                <a:gd name="T73" fmla="*/ 2147483647 h 62"/>
                <a:gd name="T74" fmla="*/ 2147483647 w 35"/>
                <a:gd name="T75" fmla="*/ 2147483647 h 62"/>
                <a:gd name="T76" fmla="*/ 2147483647 w 35"/>
                <a:gd name="T77" fmla="*/ 2147483647 h 62"/>
                <a:gd name="T78" fmla="*/ 2147483647 w 35"/>
                <a:gd name="T79" fmla="*/ 2147483647 h 62"/>
                <a:gd name="T80" fmla="*/ 2147483647 w 35"/>
                <a:gd name="T81" fmla="*/ 2147483647 h 62"/>
                <a:gd name="T82" fmla="*/ 2147483647 w 35"/>
                <a:gd name="T83" fmla="*/ 2147483647 h 62"/>
                <a:gd name="T84" fmla="*/ 2147483647 w 35"/>
                <a:gd name="T85" fmla="*/ 2147483647 h 62"/>
                <a:gd name="T86" fmla="*/ 2147483647 w 35"/>
                <a:gd name="T87" fmla="*/ 2147483647 h 62"/>
                <a:gd name="T88" fmla="*/ 2147483647 w 35"/>
                <a:gd name="T89" fmla="*/ 2147483647 h 62"/>
                <a:gd name="T90" fmla="*/ 2147483647 w 35"/>
                <a:gd name="T91" fmla="*/ 2147483647 h 62"/>
                <a:gd name="T92" fmla="*/ 2147483647 w 35"/>
                <a:gd name="T93" fmla="*/ 2147483647 h 62"/>
                <a:gd name="T94" fmla="*/ 2147483647 w 35"/>
                <a:gd name="T95" fmla="*/ 2147483647 h 62"/>
                <a:gd name="T96" fmla="*/ 2147483647 w 35"/>
                <a:gd name="T97" fmla="*/ 2147483647 h 62"/>
                <a:gd name="T98" fmla="*/ 2147483647 w 35"/>
                <a:gd name="T99" fmla="*/ 2147483647 h 62"/>
                <a:gd name="T100" fmla="*/ 2147483647 w 35"/>
                <a:gd name="T101" fmla="*/ 2147483647 h 62"/>
                <a:gd name="T102" fmla="*/ 2147483647 w 35"/>
                <a:gd name="T103" fmla="*/ 2147483647 h 62"/>
                <a:gd name="T104" fmla="*/ 2147483647 w 35"/>
                <a:gd name="T105" fmla="*/ 2147483647 h 62"/>
                <a:gd name="T106" fmla="*/ 2147483647 w 35"/>
                <a:gd name="T107" fmla="*/ 2147483647 h 62"/>
                <a:gd name="T108" fmla="*/ 2147483647 w 35"/>
                <a:gd name="T109" fmla="*/ 2147483647 h 62"/>
                <a:gd name="T110" fmla="*/ 2147483647 w 35"/>
                <a:gd name="T111" fmla="*/ 2147483647 h 62"/>
                <a:gd name="T112" fmla="*/ 2147483647 w 35"/>
                <a:gd name="T113" fmla="*/ 2147483647 h 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
                <a:gd name="T172" fmla="*/ 0 h 62"/>
                <a:gd name="T173" fmla="*/ 35 w 35"/>
                <a:gd name="T174" fmla="*/ 62 h 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 h="62">
                  <a:moveTo>
                    <a:pt x="33" y="16"/>
                  </a:moveTo>
                  <a:lnTo>
                    <a:pt x="34" y="15"/>
                  </a:lnTo>
                  <a:lnTo>
                    <a:pt x="35" y="15"/>
                  </a:lnTo>
                  <a:lnTo>
                    <a:pt x="35" y="13"/>
                  </a:lnTo>
                  <a:lnTo>
                    <a:pt x="35" y="11"/>
                  </a:lnTo>
                  <a:lnTo>
                    <a:pt x="34" y="10"/>
                  </a:lnTo>
                  <a:lnTo>
                    <a:pt x="33" y="10"/>
                  </a:lnTo>
                  <a:lnTo>
                    <a:pt x="19" y="10"/>
                  </a:lnTo>
                  <a:lnTo>
                    <a:pt x="17" y="9"/>
                  </a:lnTo>
                  <a:lnTo>
                    <a:pt x="16" y="8"/>
                  </a:lnTo>
                  <a:lnTo>
                    <a:pt x="16" y="3"/>
                  </a:lnTo>
                  <a:lnTo>
                    <a:pt x="16" y="1"/>
                  </a:lnTo>
                  <a:lnTo>
                    <a:pt x="16" y="0"/>
                  </a:lnTo>
                  <a:lnTo>
                    <a:pt x="15" y="0"/>
                  </a:lnTo>
                  <a:lnTo>
                    <a:pt x="13" y="2"/>
                  </a:lnTo>
                  <a:lnTo>
                    <a:pt x="9" y="8"/>
                  </a:lnTo>
                  <a:lnTo>
                    <a:pt x="6" y="11"/>
                  </a:lnTo>
                  <a:lnTo>
                    <a:pt x="3" y="12"/>
                  </a:lnTo>
                  <a:lnTo>
                    <a:pt x="1" y="14"/>
                  </a:lnTo>
                  <a:lnTo>
                    <a:pt x="0" y="14"/>
                  </a:lnTo>
                  <a:lnTo>
                    <a:pt x="0" y="15"/>
                  </a:lnTo>
                  <a:lnTo>
                    <a:pt x="0" y="16"/>
                  </a:lnTo>
                  <a:lnTo>
                    <a:pt x="1" y="16"/>
                  </a:lnTo>
                  <a:lnTo>
                    <a:pt x="3" y="16"/>
                  </a:lnTo>
                  <a:lnTo>
                    <a:pt x="6" y="17"/>
                  </a:lnTo>
                  <a:lnTo>
                    <a:pt x="6" y="19"/>
                  </a:lnTo>
                  <a:lnTo>
                    <a:pt x="6" y="48"/>
                  </a:lnTo>
                  <a:lnTo>
                    <a:pt x="6" y="51"/>
                  </a:lnTo>
                  <a:lnTo>
                    <a:pt x="7" y="53"/>
                  </a:lnTo>
                  <a:lnTo>
                    <a:pt x="7" y="54"/>
                  </a:lnTo>
                  <a:lnTo>
                    <a:pt x="8" y="56"/>
                  </a:lnTo>
                  <a:lnTo>
                    <a:pt x="10" y="58"/>
                  </a:lnTo>
                  <a:lnTo>
                    <a:pt x="12" y="60"/>
                  </a:lnTo>
                  <a:lnTo>
                    <a:pt x="14" y="61"/>
                  </a:lnTo>
                  <a:lnTo>
                    <a:pt x="17" y="62"/>
                  </a:lnTo>
                  <a:lnTo>
                    <a:pt x="20" y="62"/>
                  </a:lnTo>
                  <a:lnTo>
                    <a:pt x="24" y="61"/>
                  </a:lnTo>
                  <a:lnTo>
                    <a:pt x="27" y="61"/>
                  </a:lnTo>
                  <a:lnTo>
                    <a:pt x="31" y="59"/>
                  </a:lnTo>
                  <a:lnTo>
                    <a:pt x="33" y="57"/>
                  </a:lnTo>
                  <a:lnTo>
                    <a:pt x="34" y="56"/>
                  </a:lnTo>
                  <a:lnTo>
                    <a:pt x="33" y="55"/>
                  </a:lnTo>
                  <a:lnTo>
                    <a:pt x="32" y="54"/>
                  </a:lnTo>
                  <a:lnTo>
                    <a:pt x="29" y="55"/>
                  </a:lnTo>
                  <a:lnTo>
                    <a:pt x="27" y="56"/>
                  </a:lnTo>
                  <a:lnTo>
                    <a:pt x="24" y="56"/>
                  </a:lnTo>
                  <a:lnTo>
                    <a:pt x="20" y="55"/>
                  </a:lnTo>
                  <a:lnTo>
                    <a:pt x="17" y="53"/>
                  </a:lnTo>
                  <a:lnTo>
                    <a:pt x="16" y="52"/>
                  </a:lnTo>
                  <a:lnTo>
                    <a:pt x="16" y="51"/>
                  </a:lnTo>
                  <a:lnTo>
                    <a:pt x="15" y="47"/>
                  </a:lnTo>
                  <a:lnTo>
                    <a:pt x="15" y="21"/>
                  </a:lnTo>
                  <a:lnTo>
                    <a:pt x="16" y="18"/>
                  </a:lnTo>
                  <a:lnTo>
                    <a:pt x="16" y="17"/>
                  </a:lnTo>
                  <a:lnTo>
                    <a:pt x="17"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4" name="Freeform 200"/>
            <p:cNvSpPr>
              <a:spLocks/>
            </p:cNvSpPr>
            <p:nvPr/>
          </p:nvSpPr>
          <p:spPr bwMode="auto">
            <a:xfrm>
              <a:off x="2078031" y="5966651"/>
              <a:ext cx="113527" cy="138133"/>
            </a:xfrm>
            <a:custGeom>
              <a:avLst/>
              <a:gdLst>
                <a:gd name="T0" fmla="*/ 0 w 72"/>
                <a:gd name="T1" fmla="*/ 2147483647 h 87"/>
                <a:gd name="T2" fmla="*/ 2147483647 w 72"/>
                <a:gd name="T3" fmla="*/ 2147483647 h 87"/>
                <a:gd name="T4" fmla="*/ 2147483647 w 72"/>
                <a:gd name="T5" fmla="*/ 2147483647 h 87"/>
                <a:gd name="T6" fmla="*/ 2147483647 w 72"/>
                <a:gd name="T7" fmla="*/ 2147483647 h 87"/>
                <a:gd name="T8" fmla="*/ 2147483647 w 72"/>
                <a:gd name="T9" fmla="*/ 2147483647 h 87"/>
                <a:gd name="T10" fmla="*/ 2147483647 w 72"/>
                <a:gd name="T11" fmla="*/ 2147483647 h 87"/>
                <a:gd name="T12" fmla="*/ 2147483647 w 72"/>
                <a:gd name="T13" fmla="*/ 2147483647 h 87"/>
                <a:gd name="T14" fmla="*/ 2147483647 w 72"/>
                <a:gd name="T15" fmla="*/ 2147483647 h 87"/>
                <a:gd name="T16" fmla="*/ 2147483647 w 72"/>
                <a:gd name="T17" fmla="*/ 2147483647 h 87"/>
                <a:gd name="T18" fmla="*/ 2147483647 w 72"/>
                <a:gd name="T19" fmla="*/ 2147483647 h 87"/>
                <a:gd name="T20" fmla="*/ 2147483647 w 72"/>
                <a:gd name="T21" fmla="*/ 2147483647 h 87"/>
                <a:gd name="T22" fmla="*/ 2147483647 w 72"/>
                <a:gd name="T23" fmla="*/ 2147483647 h 87"/>
                <a:gd name="T24" fmla="*/ 2147483647 w 72"/>
                <a:gd name="T25" fmla="*/ 2147483647 h 87"/>
                <a:gd name="T26" fmla="*/ 2147483647 w 72"/>
                <a:gd name="T27" fmla="*/ 2147483647 h 87"/>
                <a:gd name="T28" fmla="*/ 2147483647 w 72"/>
                <a:gd name="T29" fmla="*/ 2147483647 h 87"/>
                <a:gd name="T30" fmla="*/ 2147483647 w 72"/>
                <a:gd name="T31" fmla="*/ 2147483647 h 87"/>
                <a:gd name="T32" fmla="*/ 2147483647 w 72"/>
                <a:gd name="T33" fmla="*/ 2147483647 h 87"/>
                <a:gd name="T34" fmla="*/ 2147483647 w 72"/>
                <a:gd name="T35" fmla="*/ 2147483647 h 87"/>
                <a:gd name="T36" fmla="*/ 2147483647 w 72"/>
                <a:gd name="T37" fmla="*/ 2147483647 h 87"/>
                <a:gd name="T38" fmla="*/ 2147483647 w 72"/>
                <a:gd name="T39" fmla="*/ 2147483647 h 87"/>
                <a:gd name="T40" fmla="*/ 2147483647 w 72"/>
                <a:gd name="T41" fmla="*/ 2147483647 h 87"/>
                <a:gd name="T42" fmla="*/ 2147483647 w 72"/>
                <a:gd name="T43" fmla="*/ 2147483647 h 87"/>
                <a:gd name="T44" fmla="*/ 2147483647 w 72"/>
                <a:gd name="T45" fmla="*/ 2147483647 h 87"/>
                <a:gd name="T46" fmla="*/ 2147483647 w 72"/>
                <a:gd name="T47" fmla="*/ 2147483647 h 87"/>
                <a:gd name="T48" fmla="*/ 2147483647 w 72"/>
                <a:gd name="T49" fmla="*/ 2147483647 h 87"/>
                <a:gd name="T50" fmla="*/ 2147483647 w 72"/>
                <a:gd name="T51" fmla="*/ 2147483647 h 87"/>
                <a:gd name="T52" fmla="*/ 2147483647 w 72"/>
                <a:gd name="T53" fmla="*/ 2147483647 h 87"/>
                <a:gd name="T54" fmla="*/ 2147483647 w 72"/>
                <a:gd name="T55" fmla="*/ 2147483647 h 87"/>
                <a:gd name="T56" fmla="*/ 2147483647 w 72"/>
                <a:gd name="T57" fmla="*/ 2147483647 h 87"/>
                <a:gd name="T58" fmla="*/ 2147483647 w 72"/>
                <a:gd name="T59" fmla="*/ 2147483647 h 87"/>
                <a:gd name="T60" fmla="*/ 2147483647 w 72"/>
                <a:gd name="T61" fmla="*/ 2147483647 h 87"/>
                <a:gd name="T62" fmla="*/ 2147483647 w 72"/>
                <a:gd name="T63" fmla="*/ 2147483647 h 87"/>
                <a:gd name="T64" fmla="*/ 2147483647 w 72"/>
                <a:gd name="T65" fmla="*/ 2147483647 h 87"/>
                <a:gd name="T66" fmla="*/ 2147483647 w 72"/>
                <a:gd name="T67" fmla="*/ 2147483647 h 87"/>
                <a:gd name="T68" fmla="*/ 2147483647 w 72"/>
                <a:gd name="T69" fmla="*/ 2147483647 h 87"/>
                <a:gd name="T70" fmla="*/ 2147483647 w 72"/>
                <a:gd name="T71" fmla="*/ 2147483647 h 87"/>
                <a:gd name="T72" fmla="*/ 2147483647 w 72"/>
                <a:gd name="T73" fmla="*/ 2147483647 h 87"/>
                <a:gd name="T74" fmla="*/ 2147483647 w 72"/>
                <a:gd name="T75" fmla="*/ 2147483647 h 87"/>
                <a:gd name="T76" fmla="*/ 2147483647 w 72"/>
                <a:gd name="T77" fmla="*/ 0 h 87"/>
                <a:gd name="T78" fmla="*/ 2147483647 w 72"/>
                <a:gd name="T79" fmla="*/ 2147483647 h 87"/>
                <a:gd name="T80" fmla="*/ 2147483647 w 72"/>
                <a:gd name="T81" fmla="*/ 2147483647 h 87"/>
                <a:gd name="T82" fmla="*/ 2147483647 w 72"/>
                <a:gd name="T83" fmla="*/ 2147483647 h 87"/>
                <a:gd name="T84" fmla="*/ 2147483647 w 72"/>
                <a:gd name="T85" fmla="*/ 2147483647 h 87"/>
                <a:gd name="T86" fmla="*/ 2147483647 w 72"/>
                <a:gd name="T87" fmla="*/ 2147483647 h 87"/>
                <a:gd name="T88" fmla="*/ 2147483647 w 72"/>
                <a:gd name="T89" fmla="*/ 2147483647 h 87"/>
                <a:gd name="T90" fmla="*/ 2147483647 w 72"/>
                <a:gd name="T91" fmla="*/ 2147483647 h 87"/>
                <a:gd name="T92" fmla="*/ 0 w 72"/>
                <a:gd name="T93" fmla="*/ 2147483647 h 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2"/>
                <a:gd name="T142" fmla="*/ 0 h 87"/>
                <a:gd name="T143" fmla="*/ 72 w 72"/>
                <a:gd name="T144" fmla="*/ 87 h 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2" h="87">
                  <a:moveTo>
                    <a:pt x="0" y="45"/>
                  </a:moveTo>
                  <a:lnTo>
                    <a:pt x="0" y="49"/>
                  </a:lnTo>
                  <a:lnTo>
                    <a:pt x="1" y="54"/>
                  </a:lnTo>
                  <a:lnTo>
                    <a:pt x="2" y="58"/>
                  </a:lnTo>
                  <a:lnTo>
                    <a:pt x="4" y="63"/>
                  </a:lnTo>
                  <a:lnTo>
                    <a:pt x="5" y="66"/>
                  </a:lnTo>
                  <a:lnTo>
                    <a:pt x="8" y="70"/>
                  </a:lnTo>
                  <a:lnTo>
                    <a:pt x="11" y="73"/>
                  </a:lnTo>
                  <a:lnTo>
                    <a:pt x="14" y="76"/>
                  </a:lnTo>
                  <a:lnTo>
                    <a:pt x="17" y="79"/>
                  </a:lnTo>
                  <a:lnTo>
                    <a:pt x="21" y="81"/>
                  </a:lnTo>
                  <a:lnTo>
                    <a:pt x="25" y="83"/>
                  </a:lnTo>
                  <a:lnTo>
                    <a:pt x="29" y="84"/>
                  </a:lnTo>
                  <a:lnTo>
                    <a:pt x="33" y="85"/>
                  </a:lnTo>
                  <a:lnTo>
                    <a:pt x="37" y="86"/>
                  </a:lnTo>
                  <a:lnTo>
                    <a:pt x="46" y="87"/>
                  </a:lnTo>
                  <a:lnTo>
                    <a:pt x="55" y="86"/>
                  </a:lnTo>
                  <a:lnTo>
                    <a:pt x="62" y="85"/>
                  </a:lnTo>
                  <a:lnTo>
                    <a:pt x="68" y="83"/>
                  </a:lnTo>
                  <a:lnTo>
                    <a:pt x="70" y="81"/>
                  </a:lnTo>
                  <a:lnTo>
                    <a:pt x="71" y="77"/>
                  </a:lnTo>
                  <a:lnTo>
                    <a:pt x="72" y="73"/>
                  </a:lnTo>
                  <a:lnTo>
                    <a:pt x="72" y="68"/>
                  </a:lnTo>
                  <a:lnTo>
                    <a:pt x="71" y="67"/>
                  </a:lnTo>
                  <a:lnTo>
                    <a:pt x="70" y="68"/>
                  </a:lnTo>
                  <a:lnTo>
                    <a:pt x="69" y="69"/>
                  </a:lnTo>
                  <a:lnTo>
                    <a:pt x="65" y="74"/>
                  </a:lnTo>
                  <a:lnTo>
                    <a:pt x="62" y="77"/>
                  </a:lnTo>
                  <a:lnTo>
                    <a:pt x="59" y="80"/>
                  </a:lnTo>
                  <a:lnTo>
                    <a:pt x="56" y="81"/>
                  </a:lnTo>
                  <a:lnTo>
                    <a:pt x="53" y="82"/>
                  </a:lnTo>
                  <a:lnTo>
                    <a:pt x="45" y="83"/>
                  </a:lnTo>
                  <a:lnTo>
                    <a:pt x="38" y="82"/>
                  </a:lnTo>
                  <a:lnTo>
                    <a:pt x="35" y="81"/>
                  </a:lnTo>
                  <a:lnTo>
                    <a:pt x="32" y="80"/>
                  </a:lnTo>
                  <a:lnTo>
                    <a:pt x="29" y="78"/>
                  </a:lnTo>
                  <a:lnTo>
                    <a:pt x="26" y="76"/>
                  </a:lnTo>
                  <a:lnTo>
                    <a:pt x="24" y="74"/>
                  </a:lnTo>
                  <a:lnTo>
                    <a:pt x="22" y="71"/>
                  </a:lnTo>
                  <a:lnTo>
                    <a:pt x="18" y="66"/>
                  </a:lnTo>
                  <a:lnTo>
                    <a:pt x="16" y="59"/>
                  </a:lnTo>
                  <a:lnTo>
                    <a:pt x="15" y="56"/>
                  </a:lnTo>
                  <a:lnTo>
                    <a:pt x="14" y="53"/>
                  </a:lnTo>
                  <a:lnTo>
                    <a:pt x="14" y="46"/>
                  </a:lnTo>
                  <a:lnTo>
                    <a:pt x="14" y="41"/>
                  </a:lnTo>
                  <a:lnTo>
                    <a:pt x="14" y="36"/>
                  </a:lnTo>
                  <a:lnTo>
                    <a:pt x="15" y="32"/>
                  </a:lnTo>
                  <a:lnTo>
                    <a:pt x="16" y="28"/>
                  </a:lnTo>
                  <a:lnTo>
                    <a:pt x="18" y="25"/>
                  </a:lnTo>
                  <a:lnTo>
                    <a:pt x="20" y="21"/>
                  </a:lnTo>
                  <a:lnTo>
                    <a:pt x="22" y="18"/>
                  </a:lnTo>
                  <a:lnTo>
                    <a:pt x="24" y="15"/>
                  </a:lnTo>
                  <a:lnTo>
                    <a:pt x="26" y="13"/>
                  </a:lnTo>
                  <a:lnTo>
                    <a:pt x="29" y="10"/>
                  </a:lnTo>
                  <a:lnTo>
                    <a:pt x="32" y="8"/>
                  </a:lnTo>
                  <a:lnTo>
                    <a:pt x="34" y="7"/>
                  </a:lnTo>
                  <a:lnTo>
                    <a:pt x="37" y="6"/>
                  </a:lnTo>
                  <a:lnTo>
                    <a:pt x="40" y="5"/>
                  </a:lnTo>
                  <a:lnTo>
                    <a:pt x="46" y="4"/>
                  </a:lnTo>
                  <a:lnTo>
                    <a:pt x="52" y="5"/>
                  </a:lnTo>
                  <a:lnTo>
                    <a:pt x="55" y="5"/>
                  </a:lnTo>
                  <a:lnTo>
                    <a:pt x="57" y="6"/>
                  </a:lnTo>
                  <a:lnTo>
                    <a:pt x="61" y="8"/>
                  </a:lnTo>
                  <a:lnTo>
                    <a:pt x="62" y="9"/>
                  </a:lnTo>
                  <a:lnTo>
                    <a:pt x="63" y="10"/>
                  </a:lnTo>
                  <a:lnTo>
                    <a:pt x="67" y="15"/>
                  </a:lnTo>
                  <a:lnTo>
                    <a:pt x="69" y="16"/>
                  </a:lnTo>
                  <a:lnTo>
                    <a:pt x="70" y="17"/>
                  </a:lnTo>
                  <a:lnTo>
                    <a:pt x="71" y="17"/>
                  </a:lnTo>
                  <a:lnTo>
                    <a:pt x="71" y="15"/>
                  </a:lnTo>
                  <a:lnTo>
                    <a:pt x="70" y="9"/>
                  </a:lnTo>
                  <a:lnTo>
                    <a:pt x="70" y="6"/>
                  </a:lnTo>
                  <a:lnTo>
                    <a:pt x="69" y="5"/>
                  </a:lnTo>
                  <a:lnTo>
                    <a:pt x="68" y="4"/>
                  </a:lnTo>
                  <a:lnTo>
                    <a:pt x="66" y="3"/>
                  </a:lnTo>
                  <a:lnTo>
                    <a:pt x="59" y="1"/>
                  </a:lnTo>
                  <a:lnTo>
                    <a:pt x="52" y="0"/>
                  </a:lnTo>
                  <a:lnTo>
                    <a:pt x="46" y="0"/>
                  </a:lnTo>
                  <a:lnTo>
                    <a:pt x="41" y="0"/>
                  </a:lnTo>
                  <a:lnTo>
                    <a:pt x="35" y="1"/>
                  </a:lnTo>
                  <a:lnTo>
                    <a:pt x="30" y="2"/>
                  </a:lnTo>
                  <a:lnTo>
                    <a:pt x="26" y="4"/>
                  </a:lnTo>
                  <a:lnTo>
                    <a:pt x="22" y="6"/>
                  </a:lnTo>
                  <a:lnTo>
                    <a:pt x="18" y="8"/>
                  </a:lnTo>
                  <a:lnTo>
                    <a:pt x="14" y="11"/>
                  </a:lnTo>
                  <a:lnTo>
                    <a:pt x="11" y="14"/>
                  </a:lnTo>
                  <a:lnTo>
                    <a:pt x="9" y="17"/>
                  </a:lnTo>
                  <a:lnTo>
                    <a:pt x="6" y="21"/>
                  </a:lnTo>
                  <a:lnTo>
                    <a:pt x="4" y="25"/>
                  </a:lnTo>
                  <a:lnTo>
                    <a:pt x="3" y="28"/>
                  </a:lnTo>
                  <a:lnTo>
                    <a:pt x="1" y="32"/>
                  </a:lnTo>
                  <a:lnTo>
                    <a:pt x="1" y="36"/>
                  </a:lnTo>
                  <a:lnTo>
                    <a:pt x="0" y="40"/>
                  </a:lnTo>
                  <a:lnTo>
                    <a:pt x="0" y="4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5" name="Freeform 201"/>
            <p:cNvSpPr>
              <a:spLocks noEditPoints="1"/>
            </p:cNvSpPr>
            <p:nvPr/>
          </p:nvSpPr>
          <p:spPr bwMode="auto">
            <a:xfrm>
              <a:off x="2205531" y="6016881"/>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214748364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3" y="52"/>
                  </a:lnTo>
                  <a:lnTo>
                    <a:pt x="20" y="51"/>
                  </a:lnTo>
                  <a:lnTo>
                    <a:pt x="17" y="48"/>
                  </a:lnTo>
                  <a:lnTo>
                    <a:pt x="15" y="45"/>
                  </a:lnTo>
                  <a:lnTo>
                    <a:pt x="13" y="41"/>
                  </a:lnTo>
                  <a:lnTo>
                    <a:pt x="11" y="37"/>
                  </a:lnTo>
                  <a:lnTo>
                    <a:pt x="11" y="33"/>
                  </a:lnTo>
                  <a:lnTo>
                    <a:pt x="10" y="29"/>
                  </a:lnTo>
                  <a:lnTo>
                    <a:pt x="11" y="23"/>
                  </a:lnTo>
                  <a:lnTo>
                    <a:pt x="11" y="19"/>
                  </a:lnTo>
                  <a:lnTo>
                    <a:pt x="13" y="14"/>
                  </a:lnTo>
                  <a:lnTo>
                    <a:pt x="15" y="10"/>
                  </a:lnTo>
                  <a:lnTo>
                    <a:pt x="17" y="7"/>
                  </a:lnTo>
                  <a:lnTo>
                    <a:pt x="18" y="6"/>
                  </a:lnTo>
                  <a:lnTo>
                    <a:pt x="20" y="5"/>
                  </a:lnTo>
                  <a:lnTo>
                    <a:pt x="23" y="4"/>
                  </a:lnTo>
                  <a:lnTo>
                    <a:pt x="26" y="3"/>
                  </a:lnTo>
                  <a:lnTo>
                    <a:pt x="30" y="4"/>
                  </a:lnTo>
                  <a:lnTo>
                    <a:pt x="33" y="5"/>
                  </a:lnTo>
                  <a:lnTo>
                    <a:pt x="36" y="8"/>
                  </a:lnTo>
                  <a:lnTo>
                    <a:pt x="38" y="11"/>
                  </a:lnTo>
                  <a:lnTo>
                    <a:pt x="41" y="19"/>
                  </a:lnTo>
                  <a:lnTo>
                    <a:pt x="42" y="23"/>
                  </a:lnTo>
                  <a:lnTo>
                    <a:pt x="42" y="28"/>
                  </a:lnTo>
                  <a:lnTo>
                    <a:pt x="42" y="33"/>
                  </a:lnTo>
                  <a:lnTo>
                    <a:pt x="41" y="38"/>
                  </a:lnTo>
                  <a:lnTo>
                    <a:pt x="40" y="42"/>
                  </a:lnTo>
                  <a:lnTo>
                    <a:pt x="38" y="46"/>
                  </a:lnTo>
                  <a:lnTo>
                    <a:pt x="35" y="49"/>
                  </a:lnTo>
                  <a:lnTo>
                    <a:pt x="34" y="50"/>
                  </a:lnTo>
                  <a:lnTo>
                    <a:pt x="33" y="51"/>
                  </a:lnTo>
                  <a:lnTo>
                    <a:pt x="30" y="53"/>
                  </a:lnTo>
                  <a:lnTo>
                    <a:pt x="26" y="53"/>
                  </a:lnTo>
                  <a:close/>
                  <a:moveTo>
                    <a:pt x="26" y="0"/>
                  </a:moveTo>
                  <a:lnTo>
                    <a:pt x="23" y="0"/>
                  </a:lnTo>
                  <a:lnTo>
                    <a:pt x="20" y="1"/>
                  </a:lnTo>
                  <a:lnTo>
                    <a:pt x="15" y="2"/>
                  </a:lnTo>
                  <a:lnTo>
                    <a:pt x="10" y="5"/>
                  </a:lnTo>
                  <a:lnTo>
                    <a:pt x="8" y="7"/>
                  </a:lnTo>
                  <a:lnTo>
                    <a:pt x="7" y="9"/>
                  </a:lnTo>
                  <a:lnTo>
                    <a:pt x="4" y="13"/>
                  </a:lnTo>
                  <a:lnTo>
                    <a:pt x="2" y="18"/>
                  </a:lnTo>
                  <a:lnTo>
                    <a:pt x="1" y="23"/>
                  </a:lnTo>
                  <a:lnTo>
                    <a:pt x="0" y="28"/>
                  </a:lnTo>
                  <a:lnTo>
                    <a:pt x="1" y="34"/>
                  </a:lnTo>
                  <a:lnTo>
                    <a:pt x="2" y="39"/>
                  </a:lnTo>
                  <a:lnTo>
                    <a:pt x="4" y="43"/>
                  </a:lnTo>
                  <a:lnTo>
                    <a:pt x="7" y="48"/>
                  </a:lnTo>
                  <a:lnTo>
                    <a:pt x="8" y="50"/>
                  </a:lnTo>
                  <a:lnTo>
                    <a:pt x="10" y="51"/>
                  </a:lnTo>
                  <a:lnTo>
                    <a:pt x="14" y="54"/>
                  </a:lnTo>
                  <a:lnTo>
                    <a:pt x="20" y="56"/>
                  </a:lnTo>
                  <a:lnTo>
                    <a:pt x="26" y="56"/>
                  </a:lnTo>
                  <a:lnTo>
                    <a:pt x="32" y="55"/>
                  </a:lnTo>
                  <a:lnTo>
                    <a:pt x="38" y="54"/>
                  </a:lnTo>
                  <a:lnTo>
                    <a:pt x="42" y="51"/>
                  </a:lnTo>
                  <a:lnTo>
                    <a:pt x="46" y="47"/>
                  </a:lnTo>
                  <a:lnTo>
                    <a:pt x="48" y="43"/>
                  </a:lnTo>
                  <a:lnTo>
                    <a:pt x="50" y="38"/>
                  </a:lnTo>
                  <a:lnTo>
                    <a:pt x="51" y="33"/>
                  </a:lnTo>
                  <a:lnTo>
                    <a:pt x="52" y="28"/>
                  </a:lnTo>
                  <a:lnTo>
                    <a:pt x="51" y="22"/>
                  </a:lnTo>
                  <a:lnTo>
                    <a:pt x="50" y="17"/>
                  </a:lnTo>
                  <a:lnTo>
                    <a:pt x="48" y="13"/>
                  </a:lnTo>
                  <a:lnTo>
                    <a:pt x="45" y="9"/>
                  </a:lnTo>
                  <a:lnTo>
                    <a:pt x="41" y="5"/>
                  </a:lnTo>
                  <a:lnTo>
                    <a:pt x="39" y="3"/>
                  </a:lnTo>
                  <a:lnTo>
                    <a:pt x="37" y="2"/>
                  </a:lnTo>
                  <a:lnTo>
                    <a:pt x="32" y="1"/>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6" name="Freeform 202"/>
            <p:cNvSpPr>
              <a:spLocks/>
            </p:cNvSpPr>
            <p:nvPr/>
          </p:nvSpPr>
          <p:spPr bwMode="auto">
            <a:xfrm>
              <a:off x="2298101" y="6013293"/>
              <a:ext cx="94316" cy="89697"/>
            </a:xfrm>
            <a:custGeom>
              <a:avLst/>
              <a:gdLst>
                <a:gd name="T0" fmla="*/ 2147483647 w 59"/>
                <a:gd name="T1" fmla="*/ 2147483647 h 56"/>
                <a:gd name="T2" fmla="*/ 2147483647 w 59"/>
                <a:gd name="T3" fmla="*/ 2147483647 h 56"/>
                <a:gd name="T4" fmla="*/ 2147483647 w 59"/>
                <a:gd name="T5" fmla="*/ 2147483647 h 56"/>
                <a:gd name="T6" fmla="*/ 2147483647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5" y="52"/>
                  </a:lnTo>
                  <a:lnTo>
                    <a:pt x="2" y="53"/>
                  </a:lnTo>
                  <a:lnTo>
                    <a:pt x="1" y="54"/>
                  </a:lnTo>
                  <a:lnTo>
                    <a:pt x="0" y="55"/>
                  </a:lnTo>
                  <a:lnTo>
                    <a:pt x="1" y="56"/>
                  </a:lnTo>
                  <a:lnTo>
                    <a:pt x="2" y="56"/>
                  </a:lnTo>
                  <a:lnTo>
                    <a:pt x="5"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7" y="49"/>
                  </a:lnTo>
                  <a:lnTo>
                    <a:pt x="16" y="48"/>
                  </a:lnTo>
                  <a:lnTo>
                    <a:pt x="16" y="45"/>
                  </a:lnTo>
                  <a:lnTo>
                    <a:pt x="16" y="24"/>
                  </a:lnTo>
                  <a:lnTo>
                    <a:pt x="17" y="14"/>
                  </a:lnTo>
                  <a:lnTo>
                    <a:pt x="17" y="13"/>
                  </a:lnTo>
                  <a:lnTo>
                    <a:pt x="18" y="12"/>
                  </a:lnTo>
                  <a:lnTo>
                    <a:pt x="21" y="10"/>
                  </a:lnTo>
                  <a:lnTo>
                    <a:pt x="23" y="9"/>
                  </a:lnTo>
                  <a:lnTo>
                    <a:pt x="25" y="9"/>
                  </a:lnTo>
                  <a:lnTo>
                    <a:pt x="28" y="8"/>
                  </a:lnTo>
                  <a:lnTo>
                    <a:pt x="31" y="8"/>
                  </a:lnTo>
                  <a:lnTo>
                    <a:pt x="35" y="8"/>
                  </a:lnTo>
                  <a:lnTo>
                    <a:pt x="37" y="9"/>
                  </a:lnTo>
                  <a:lnTo>
                    <a:pt x="39" y="11"/>
                  </a:lnTo>
                  <a:lnTo>
                    <a:pt x="41" y="13"/>
                  </a:lnTo>
                  <a:lnTo>
                    <a:pt x="42" y="18"/>
                  </a:lnTo>
                  <a:lnTo>
                    <a:pt x="42" y="22"/>
                  </a:lnTo>
                  <a:lnTo>
                    <a:pt x="42" y="45"/>
                  </a:lnTo>
                  <a:lnTo>
                    <a:pt x="42" y="49"/>
                  </a:lnTo>
                  <a:lnTo>
                    <a:pt x="40" y="51"/>
                  </a:lnTo>
                  <a:lnTo>
                    <a:pt x="38" y="52"/>
                  </a:lnTo>
                  <a:lnTo>
                    <a:pt x="36" y="53"/>
                  </a:lnTo>
                  <a:lnTo>
                    <a:pt x="34" y="54"/>
                  </a:lnTo>
                  <a:lnTo>
                    <a:pt x="34" y="55"/>
                  </a:lnTo>
                  <a:lnTo>
                    <a:pt x="34" y="56"/>
                  </a:lnTo>
                  <a:lnTo>
                    <a:pt x="35" y="56"/>
                  </a:lnTo>
                  <a:lnTo>
                    <a:pt x="37" y="56"/>
                  </a:lnTo>
                  <a:lnTo>
                    <a:pt x="46" y="56"/>
                  </a:lnTo>
                  <a:lnTo>
                    <a:pt x="56" y="56"/>
                  </a:lnTo>
                  <a:lnTo>
                    <a:pt x="59" y="56"/>
                  </a:lnTo>
                  <a:lnTo>
                    <a:pt x="59" y="55"/>
                  </a:lnTo>
                  <a:lnTo>
                    <a:pt x="59" y="54"/>
                  </a:lnTo>
                  <a:lnTo>
                    <a:pt x="58" y="54"/>
                  </a:lnTo>
                  <a:lnTo>
                    <a:pt x="55" y="53"/>
                  </a:lnTo>
                  <a:lnTo>
                    <a:pt x="53" y="52"/>
                  </a:lnTo>
                  <a:lnTo>
                    <a:pt x="52" y="51"/>
                  </a:lnTo>
                  <a:lnTo>
                    <a:pt x="51" y="49"/>
                  </a:lnTo>
                  <a:lnTo>
                    <a:pt x="51" y="47"/>
                  </a:lnTo>
                  <a:lnTo>
                    <a:pt x="51" y="22"/>
                  </a:lnTo>
                  <a:lnTo>
                    <a:pt x="51" y="19"/>
                  </a:lnTo>
                  <a:lnTo>
                    <a:pt x="51" y="16"/>
                  </a:lnTo>
                  <a:lnTo>
                    <a:pt x="50" y="13"/>
                  </a:lnTo>
                  <a:lnTo>
                    <a:pt x="49" y="10"/>
                  </a:lnTo>
                  <a:lnTo>
                    <a:pt x="47" y="7"/>
                  </a:lnTo>
                  <a:lnTo>
                    <a:pt x="43" y="4"/>
                  </a:lnTo>
                  <a:lnTo>
                    <a:pt x="39" y="3"/>
                  </a:lnTo>
                  <a:lnTo>
                    <a:pt x="33" y="2"/>
                  </a:lnTo>
                  <a:lnTo>
                    <a:pt x="28" y="3"/>
                  </a:lnTo>
                  <a:lnTo>
                    <a:pt x="26" y="3"/>
                  </a:lnTo>
                  <a:lnTo>
                    <a:pt x="24" y="4"/>
                  </a:lnTo>
                  <a:lnTo>
                    <a:pt x="20" y="6"/>
                  </a:lnTo>
                  <a:lnTo>
                    <a:pt x="16" y="9"/>
                  </a:lnTo>
                  <a:lnTo>
                    <a:pt x="16" y="2"/>
                  </a:lnTo>
                  <a:lnTo>
                    <a:pt x="16" y="1"/>
                  </a:lnTo>
                  <a:lnTo>
                    <a:pt x="15" y="0"/>
                  </a:lnTo>
                  <a:lnTo>
                    <a:pt x="14" y="1"/>
                  </a:lnTo>
                  <a:lnTo>
                    <a:pt x="12" y="3"/>
                  </a:lnTo>
                  <a:lnTo>
                    <a:pt x="7" y="8"/>
                  </a:lnTo>
                  <a:lnTo>
                    <a:pt x="3" y="10"/>
                  </a:lnTo>
                  <a:lnTo>
                    <a:pt x="2" y="11"/>
                  </a:lnTo>
                  <a:lnTo>
                    <a:pt x="2" y="12"/>
                  </a:lnTo>
                  <a:lnTo>
                    <a:pt x="2" y="13"/>
                  </a:lnTo>
                  <a:lnTo>
                    <a:pt x="3" y="13"/>
                  </a:lnTo>
                  <a:lnTo>
                    <a:pt x="5" y="14"/>
                  </a:lnTo>
                  <a:lnTo>
                    <a:pt x="6" y="14"/>
                  </a:lnTo>
                  <a:lnTo>
                    <a:pt x="7"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7" name="Freeform 203"/>
            <p:cNvSpPr>
              <a:spLocks/>
            </p:cNvSpPr>
            <p:nvPr/>
          </p:nvSpPr>
          <p:spPr bwMode="auto">
            <a:xfrm>
              <a:off x="2402896" y="6016881"/>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4"/>
                  </a:lnTo>
                  <a:lnTo>
                    <a:pt x="4" y="54"/>
                  </a:lnTo>
                  <a:lnTo>
                    <a:pt x="6" y="55"/>
                  </a:lnTo>
                  <a:lnTo>
                    <a:pt x="16" y="56"/>
                  </a:lnTo>
                  <a:lnTo>
                    <a:pt x="21" y="56"/>
                  </a:lnTo>
                  <a:lnTo>
                    <a:pt x="25" y="54"/>
                  </a:lnTo>
                  <a:lnTo>
                    <a:pt x="28" y="53"/>
                  </a:lnTo>
                  <a:lnTo>
                    <a:pt x="32" y="51"/>
                  </a:lnTo>
                  <a:lnTo>
                    <a:pt x="33" y="48"/>
                  </a:lnTo>
                  <a:lnTo>
                    <a:pt x="35" y="45"/>
                  </a:lnTo>
                  <a:lnTo>
                    <a:pt x="35" y="40"/>
                  </a:lnTo>
                  <a:lnTo>
                    <a:pt x="35" y="38"/>
                  </a:lnTo>
                  <a:lnTo>
                    <a:pt x="34" y="35"/>
                  </a:lnTo>
                  <a:lnTo>
                    <a:pt x="33" y="33"/>
                  </a:lnTo>
                  <a:lnTo>
                    <a:pt x="30" y="31"/>
                  </a:lnTo>
                  <a:lnTo>
                    <a:pt x="26" y="28"/>
                  </a:lnTo>
                  <a:lnTo>
                    <a:pt x="21" y="25"/>
                  </a:lnTo>
                  <a:lnTo>
                    <a:pt x="12" y="19"/>
                  </a:lnTo>
                  <a:lnTo>
                    <a:pt x="10" y="15"/>
                  </a:lnTo>
                  <a:lnTo>
                    <a:pt x="9" y="14"/>
                  </a:lnTo>
                  <a:lnTo>
                    <a:pt x="8" y="12"/>
                  </a:lnTo>
                  <a:lnTo>
                    <a:pt x="8" y="10"/>
                  </a:lnTo>
                  <a:lnTo>
                    <a:pt x="9" y="9"/>
                  </a:lnTo>
                  <a:lnTo>
                    <a:pt x="10" y="7"/>
                  </a:lnTo>
                  <a:lnTo>
                    <a:pt x="11" y="6"/>
                  </a:lnTo>
                  <a:lnTo>
                    <a:pt x="12" y="5"/>
                  </a:lnTo>
                  <a:lnTo>
                    <a:pt x="13" y="4"/>
                  </a:lnTo>
                  <a:lnTo>
                    <a:pt x="17" y="4"/>
                  </a:lnTo>
                  <a:lnTo>
                    <a:pt x="20" y="4"/>
                  </a:lnTo>
                  <a:lnTo>
                    <a:pt x="23" y="5"/>
                  </a:lnTo>
                  <a:lnTo>
                    <a:pt x="25" y="7"/>
                  </a:lnTo>
                  <a:lnTo>
                    <a:pt x="26" y="9"/>
                  </a:lnTo>
                  <a:lnTo>
                    <a:pt x="28" y="13"/>
                  </a:lnTo>
                  <a:lnTo>
                    <a:pt x="29" y="14"/>
                  </a:lnTo>
                  <a:lnTo>
                    <a:pt x="30" y="15"/>
                  </a:lnTo>
                  <a:lnTo>
                    <a:pt x="30" y="14"/>
                  </a:lnTo>
                  <a:lnTo>
                    <a:pt x="32" y="13"/>
                  </a:lnTo>
                  <a:lnTo>
                    <a:pt x="32" y="8"/>
                  </a:lnTo>
                  <a:lnTo>
                    <a:pt x="32" y="4"/>
                  </a:lnTo>
                  <a:lnTo>
                    <a:pt x="29" y="2"/>
                  </a:lnTo>
                  <a:lnTo>
                    <a:pt x="28" y="1"/>
                  </a:lnTo>
                  <a:lnTo>
                    <a:pt x="25" y="1"/>
                  </a:lnTo>
                  <a:lnTo>
                    <a:pt x="17" y="0"/>
                  </a:lnTo>
                  <a:lnTo>
                    <a:pt x="13" y="0"/>
                  </a:lnTo>
                  <a:lnTo>
                    <a:pt x="9" y="1"/>
                  </a:lnTo>
                  <a:lnTo>
                    <a:pt x="7" y="3"/>
                  </a:lnTo>
                  <a:lnTo>
                    <a:pt x="4" y="5"/>
                  </a:lnTo>
                  <a:lnTo>
                    <a:pt x="3" y="7"/>
                  </a:lnTo>
                  <a:lnTo>
                    <a:pt x="2" y="10"/>
                  </a:lnTo>
                  <a:lnTo>
                    <a:pt x="1" y="13"/>
                  </a:lnTo>
                  <a:lnTo>
                    <a:pt x="1" y="16"/>
                  </a:lnTo>
                  <a:lnTo>
                    <a:pt x="1" y="18"/>
                  </a:lnTo>
                  <a:lnTo>
                    <a:pt x="2" y="21"/>
                  </a:lnTo>
                  <a:lnTo>
                    <a:pt x="3" y="23"/>
                  </a:lnTo>
                  <a:lnTo>
                    <a:pt x="5" y="25"/>
                  </a:lnTo>
                  <a:lnTo>
                    <a:pt x="9" y="28"/>
                  </a:lnTo>
                  <a:lnTo>
                    <a:pt x="13" y="31"/>
                  </a:lnTo>
                  <a:lnTo>
                    <a:pt x="18" y="33"/>
                  </a:lnTo>
                  <a:lnTo>
                    <a:pt x="22" y="36"/>
                  </a:lnTo>
                  <a:lnTo>
                    <a:pt x="23" y="38"/>
                  </a:lnTo>
                  <a:lnTo>
                    <a:pt x="25" y="39"/>
                  </a:lnTo>
                  <a:lnTo>
                    <a:pt x="25" y="41"/>
                  </a:lnTo>
                  <a:lnTo>
                    <a:pt x="26" y="43"/>
                  </a:lnTo>
                  <a:lnTo>
                    <a:pt x="25" y="46"/>
                  </a:lnTo>
                  <a:lnTo>
                    <a:pt x="25" y="47"/>
                  </a:lnTo>
                  <a:lnTo>
                    <a:pt x="24" y="49"/>
                  </a:lnTo>
                  <a:lnTo>
                    <a:pt x="22" y="50"/>
                  </a:lnTo>
                  <a:lnTo>
                    <a:pt x="19" y="52"/>
                  </a:lnTo>
                  <a:lnTo>
                    <a:pt x="15" y="52"/>
                  </a:lnTo>
                  <a:lnTo>
                    <a:pt x="12" y="52"/>
                  </a:lnTo>
                  <a:lnTo>
                    <a:pt x="10" y="51"/>
                  </a:lnTo>
                  <a:lnTo>
                    <a:pt x="8" y="50"/>
                  </a:lnTo>
                  <a:lnTo>
                    <a:pt x="7" y="48"/>
                  </a:lnTo>
                  <a:lnTo>
                    <a:pt x="3" y="43"/>
                  </a:lnTo>
                  <a:lnTo>
                    <a:pt x="3"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8" name="Freeform 204"/>
            <p:cNvSpPr>
              <a:spLocks/>
            </p:cNvSpPr>
            <p:nvPr/>
          </p:nvSpPr>
          <p:spPr bwMode="auto">
            <a:xfrm>
              <a:off x="2471012" y="6020469"/>
              <a:ext cx="97809" cy="84315"/>
            </a:xfrm>
            <a:custGeom>
              <a:avLst/>
              <a:gdLst>
                <a:gd name="T0" fmla="*/ 2147483647 w 61"/>
                <a:gd name="T1" fmla="*/ 2147483647 h 54"/>
                <a:gd name="T2" fmla="*/ 2147483647 w 61"/>
                <a:gd name="T3" fmla="*/ 2147483647 h 54"/>
                <a:gd name="T4" fmla="*/ 2147483647 w 61"/>
                <a:gd name="T5" fmla="*/ 2147483647 h 54"/>
                <a:gd name="T6" fmla="*/ 2147483647 w 61"/>
                <a:gd name="T7" fmla="*/ 2147483647 h 54"/>
                <a:gd name="T8" fmla="*/ 2147483647 w 61"/>
                <a:gd name="T9" fmla="*/ 2147483647 h 54"/>
                <a:gd name="T10" fmla="*/ 2147483647 w 61"/>
                <a:gd name="T11" fmla="*/ 2147483647 h 54"/>
                <a:gd name="T12" fmla="*/ 2147483647 w 61"/>
                <a:gd name="T13" fmla="*/ 2147483647 h 54"/>
                <a:gd name="T14" fmla="*/ 2147483647 w 61"/>
                <a:gd name="T15" fmla="*/ 2147483647 h 54"/>
                <a:gd name="T16" fmla="*/ 2147483647 w 61"/>
                <a:gd name="T17" fmla="*/ 2147483647 h 54"/>
                <a:gd name="T18" fmla="*/ 2147483647 w 61"/>
                <a:gd name="T19" fmla="*/ 2147483647 h 54"/>
                <a:gd name="T20" fmla="*/ 2147483647 w 61"/>
                <a:gd name="T21" fmla="*/ 2147483647 h 54"/>
                <a:gd name="T22" fmla="*/ 2147483647 w 61"/>
                <a:gd name="T23" fmla="*/ 2147483647 h 54"/>
                <a:gd name="T24" fmla="*/ 2147483647 w 61"/>
                <a:gd name="T25" fmla="*/ 2147483647 h 54"/>
                <a:gd name="T26" fmla="*/ 2147483647 w 61"/>
                <a:gd name="T27" fmla="*/ 0 h 54"/>
                <a:gd name="T28" fmla="*/ 2147483647 w 61"/>
                <a:gd name="T29" fmla="*/ 2147483647 h 54"/>
                <a:gd name="T30" fmla="*/ 2147483647 w 61"/>
                <a:gd name="T31" fmla="*/ 2147483647 h 54"/>
                <a:gd name="T32" fmla="*/ 2147483647 w 61"/>
                <a:gd name="T33" fmla="*/ 2147483647 h 54"/>
                <a:gd name="T34" fmla="*/ 2147483647 w 61"/>
                <a:gd name="T35" fmla="*/ 2147483647 h 54"/>
                <a:gd name="T36" fmla="*/ 2147483647 w 61"/>
                <a:gd name="T37" fmla="*/ 2147483647 h 54"/>
                <a:gd name="T38" fmla="*/ 2147483647 w 61"/>
                <a:gd name="T39" fmla="*/ 2147483647 h 54"/>
                <a:gd name="T40" fmla="*/ 2147483647 w 61"/>
                <a:gd name="T41" fmla="*/ 2147483647 h 54"/>
                <a:gd name="T42" fmla="*/ 2147483647 w 61"/>
                <a:gd name="T43" fmla="*/ 2147483647 h 54"/>
                <a:gd name="T44" fmla="*/ 2147483647 w 61"/>
                <a:gd name="T45" fmla="*/ 2147483647 h 54"/>
                <a:gd name="T46" fmla="*/ 2147483647 w 61"/>
                <a:gd name="T47" fmla="*/ 2147483647 h 54"/>
                <a:gd name="T48" fmla="*/ 2147483647 w 61"/>
                <a:gd name="T49" fmla="*/ 2147483647 h 54"/>
                <a:gd name="T50" fmla="*/ 2147483647 w 61"/>
                <a:gd name="T51" fmla="*/ 2147483647 h 54"/>
                <a:gd name="T52" fmla="*/ 2147483647 w 61"/>
                <a:gd name="T53" fmla="*/ 2147483647 h 54"/>
                <a:gd name="T54" fmla="*/ 2147483647 w 61"/>
                <a:gd name="T55" fmla="*/ 0 h 54"/>
                <a:gd name="T56" fmla="*/ 2147483647 w 61"/>
                <a:gd name="T57" fmla="*/ 0 h 54"/>
                <a:gd name="T58" fmla="*/ 0 w 61"/>
                <a:gd name="T59" fmla="*/ 2147483647 h 54"/>
                <a:gd name="T60" fmla="*/ 2147483647 w 61"/>
                <a:gd name="T61" fmla="*/ 2147483647 h 54"/>
                <a:gd name="T62" fmla="*/ 2147483647 w 61"/>
                <a:gd name="T63" fmla="*/ 2147483647 h 54"/>
                <a:gd name="T64" fmla="*/ 2147483647 w 61"/>
                <a:gd name="T65" fmla="*/ 2147483647 h 54"/>
                <a:gd name="T66" fmla="*/ 2147483647 w 61"/>
                <a:gd name="T67" fmla="*/ 2147483647 h 54"/>
                <a:gd name="T68" fmla="*/ 2147483647 w 61"/>
                <a:gd name="T69" fmla="*/ 2147483647 h 54"/>
                <a:gd name="T70" fmla="*/ 2147483647 w 61"/>
                <a:gd name="T71" fmla="*/ 2147483647 h 54"/>
                <a:gd name="T72" fmla="*/ 2147483647 w 61"/>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
                <a:gd name="T112" fmla="*/ 0 h 54"/>
                <a:gd name="T113" fmla="*/ 61 w 61"/>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 h="54">
                  <a:moveTo>
                    <a:pt x="23" y="54"/>
                  </a:moveTo>
                  <a:lnTo>
                    <a:pt x="27" y="54"/>
                  </a:lnTo>
                  <a:lnTo>
                    <a:pt x="30" y="53"/>
                  </a:lnTo>
                  <a:lnTo>
                    <a:pt x="35" y="50"/>
                  </a:lnTo>
                  <a:lnTo>
                    <a:pt x="39" y="47"/>
                  </a:lnTo>
                  <a:lnTo>
                    <a:pt x="40" y="46"/>
                  </a:lnTo>
                  <a:lnTo>
                    <a:pt x="41" y="46"/>
                  </a:lnTo>
                  <a:lnTo>
                    <a:pt x="42" y="47"/>
                  </a:lnTo>
                  <a:lnTo>
                    <a:pt x="42" y="48"/>
                  </a:lnTo>
                  <a:lnTo>
                    <a:pt x="42" y="51"/>
                  </a:lnTo>
                  <a:lnTo>
                    <a:pt x="42" y="52"/>
                  </a:lnTo>
                  <a:lnTo>
                    <a:pt x="43" y="53"/>
                  </a:lnTo>
                  <a:lnTo>
                    <a:pt x="59" y="50"/>
                  </a:lnTo>
                  <a:lnTo>
                    <a:pt x="61" y="50"/>
                  </a:lnTo>
                  <a:lnTo>
                    <a:pt x="61" y="49"/>
                  </a:lnTo>
                  <a:lnTo>
                    <a:pt x="61" y="48"/>
                  </a:lnTo>
                  <a:lnTo>
                    <a:pt x="60" y="48"/>
                  </a:lnTo>
                  <a:lnTo>
                    <a:pt x="55" y="47"/>
                  </a:lnTo>
                  <a:lnTo>
                    <a:pt x="53" y="47"/>
                  </a:lnTo>
                  <a:lnTo>
                    <a:pt x="51" y="46"/>
                  </a:lnTo>
                  <a:lnTo>
                    <a:pt x="51" y="44"/>
                  </a:lnTo>
                  <a:lnTo>
                    <a:pt x="52" y="3"/>
                  </a:lnTo>
                  <a:lnTo>
                    <a:pt x="51" y="2"/>
                  </a:lnTo>
                  <a:lnTo>
                    <a:pt x="51" y="1"/>
                  </a:lnTo>
                  <a:lnTo>
                    <a:pt x="49" y="0"/>
                  </a:lnTo>
                  <a:lnTo>
                    <a:pt x="41" y="1"/>
                  </a:lnTo>
                  <a:lnTo>
                    <a:pt x="35" y="0"/>
                  </a:lnTo>
                  <a:lnTo>
                    <a:pt x="33" y="0"/>
                  </a:lnTo>
                  <a:lnTo>
                    <a:pt x="32" y="1"/>
                  </a:lnTo>
                  <a:lnTo>
                    <a:pt x="32" y="2"/>
                  </a:lnTo>
                  <a:lnTo>
                    <a:pt x="33" y="3"/>
                  </a:lnTo>
                  <a:lnTo>
                    <a:pt x="35" y="3"/>
                  </a:lnTo>
                  <a:lnTo>
                    <a:pt x="41" y="5"/>
                  </a:lnTo>
                  <a:lnTo>
                    <a:pt x="42" y="6"/>
                  </a:lnTo>
                  <a:lnTo>
                    <a:pt x="42" y="7"/>
                  </a:lnTo>
                  <a:lnTo>
                    <a:pt x="42" y="36"/>
                  </a:lnTo>
                  <a:lnTo>
                    <a:pt x="42" y="38"/>
                  </a:lnTo>
                  <a:lnTo>
                    <a:pt x="42" y="40"/>
                  </a:lnTo>
                  <a:lnTo>
                    <a:pt x="41" y="42"/>
                  </a:lnTo>
                  <a:lnTo>
                    <a:pt x="40" y="44"/>
                  </a:lnTo>
                  <a:lnTo>
                    <a:pt x="38" y="45"/>
                  </a:lnTo>
                  <a:lnTo>
                    <a:pt x="35" y="47"/>
                  </a:lnTo>
                  <a:lnTo>
                    <a:pt x="31" y="47"/>
                  </a:lnTo>
                  <a:lnTo>
                    <a:pt x="26" y="48"/>
                  </a:lnTo>
                  <a:lnTo>
                    <a:pt x="22" y="47"/>
                  </a:lnTo>
                  <a:lnTo>
                    <a:pt x="20" y="46"/>
                  </a:lnTo>
                  <a:lnTo>
                    <a:pt x="19" y="45"/>
                  </a:lnTo>
                  <a:lnTo>
                    <a:pt x="17" y="44"/>
                  </a:lnTo>
                  <a:lnTo>
                    <a:pt x="17" y="43"/>
                  </a:lnTo>
                  <a:lnTo>
                    <a:pt x="16" y="41"/>
                  </a:lnTo>
                  <a:lnTo>
                    <a:pt x="16" y="39"/>
                  </a:lnTo>
                  <a:lnTo>
                    <a:pt x="16" y="3"/>
                  </a:lnTo>
                  <a:lnTo>
                    <a:pt x="16" y="2"/>
                  </a:lnTo>
                  <a:lnTo>
                    <a:pt x="16" y="1"/>
                  </a:lnTo>
                  <a:lnTo>
                    <a:pt x="15" y="0"/>
                  </a:lnTo>
                  <a:lnTo>
                    <a:pt x="14" y="0"/>
                  </a:lnTo>
                  <a:lnTo>
                    <a:pt x="8" y="1"/>
                  </a:lnTo>
                  <a:lnTo>
                    <a:pt x="3" y="0"/>
                  </a:lnTo>
                  <a:lnTo>
                    <a:pt x="1" y="0"/>
                  </a:lnTo>
                  <a:lnTo>
                    <a:pt x="0" y="1"/>
                  </a:lnTo>
                  <a:lnTo>
                    <a:pt x="0" y="2"/>
                  </a:lnTo>
                  <a:lnTo>
                    <a:pt x="3" y="3"/>
                  </a:lnTo>
                  <a:lnTo>
                    <a:pt x="6" y="4"/>
                  </a:lnTo>
                  <a:lnTo>
                    <a:pt x="7" y="5"/>
                  </a:lnTo>
                  <a:lnTo>
                    <a:pt x="7" y="6"/>
                  </a:lnTo>
                  <a:lnTo>
                    <a:pt x="7" y="35"/>
                  </a:lnTo>
                  <a:lnTo>
                    <a:pt x="7" y="39"/>
                  </a:lnTo>
                  <a:lnTo>
                    <a:pt x="8" y="43"/>
                  </a:lnTo>
                  <a:lnTo>
                    <a:pt x="9" y="46"/>
                  </a:lnTo>
                  <a:lnTo>
                    <a:pt x="10" y="49"/>
                  </a:lnTo>
                  <a:lnTo>
                    <a:pt x="11" y="50"/>
                  </a:lnTo>
                  <a:lnTo>
                    <a:pt x="12"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9" name="Freeform 205"/>
            <p:cNvSpPr>
              <a:spLocks/>
            </p:cNvSpPr>
            <p:nvPr/>
          </p:nvSpPr>
          <p:spPr bwMode="auto">
            <a:xfrm>
              <a:off x="2575807" y="5964856"/>
              <a:ext cx="47158"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2147483647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0 w 29"/>
                <a:gd name="T41" fmla="*/ 2147483647 h 87"/>
                <a:gd name="T42" fmla="*/ 0 w 29"/>
                <a:gd name="T43" fmla="*/ 2147483647 h 87"/>
                <a:gd name="T44" fmla="*/ 2147483647 w 29"/>
                <a:gd name="T45" fmla="*/ 2147483647 h 87"/>
                <a:gd name="T46" fmla="*/ 2147483647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
                <a:gd name="T106" fmla="*/ 0 h 87"/>
                <a:gd name="T107" fmla="*/ 29 w 29"/>
                <a:gd name="T108" fmla="*/ 87 h 8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 h="87">
                  <a:moveTo>
                    <a:pt x="19" y="12"/>
                  </a:moveTo>
                  <a:lnTo>
                    <a:pt x="19" y="3"/>
                  </a:lnTo>
                  <a:lnTo>
                    <a:pt x="19" y="1"/>
                  </a:lnTo>
                  <a:lnTo>
                    <a:pt x="18" y="0"/>
                  </a:lnTo>
                  <a:lnTo>
                    <a:pt x="15" y="0"/>
                  </a:lnTo>
                  <a:lnTo>
                    <a:pt x="5" y="4"/>
                  </a:lnTo>
                  <a:lnTo>
                    <a:pt x="4" y="5"/>
                  </a:lnTo>
                  <a:lnTo>
                    <a:pt x="4" y="6"/>
                  </a:lnTo>
                  <a:lnTo>
                    <a:pt x="7" y="7"/>
                  </a:lnTo>
                  <a:lnTo>
                    <a:pt x="9" y="9"/>
                  </a:lnTo>
                  <a:lnTo>
                    <a:pt x="10" y="10"/>
                  </a:lnTo>
                  <a:lnTo>
                    <a:pt x="10" y="11"/>
                  </a:lnTo>
                  <a:lnTo>
                    <a:pt x="10" y="74"/>
                  </a:lnTo>
                  <a:lnTo>
                    <a:pt x="9" y="79"/>
                  </a:lnTo>
                  <a:lnTo>
                    <a:pt x="8" y="82"/>
                  </a:lnTo>
                  <a:lnTo>
                    <a:pt x="7" y="83"/>
                  </a:lnTo>
                  <a:lnTo>
                    <a:pt x="6" y="84"/>
                  </a:lnTo>
                  <a:lnTo>
                    <a:pt x="4" y="84"/>
                  </a:lnTo>
                  <a:lnTo>
                    <a:pt x="3" y="84"/>
                  </a:lnTo>
                  <a:lnTo>
                    <a:pt x="1" y="84"/>
                  </a:lnTo>
                  <a:lnTo>
                    <a:pt x="0" y="85"/>
                  </a:lnTo>
                  <a:lnTo>
                    <a:pt x="0" y="86"/>
                  </a:lnTo>
                  <a:lnTo>
                    <a:pt x="1" y="87"/>
                  </a:lnTo>
                  <a:lnTo>
                    <a:pt x="2" y="87"/>
                  </a:lnTo>
                  <a:lnTo>
                    <a:pt x="15" y="87"/>
                  </a:lnTo>
                  <a:lnTo>
                    <a:pt x="27" y="87"/>
                  </a:lnTo>
                  <a:lnTo>
                    <a:pt x="28" y="87"/>
                  </a:lnTo>
                  <a:lnTo>
                    <a:pt x="29" y="86"/>
                  </a:lnTo>
                  <a:lnTo>
                    <a:pt x="28" y="85"/>
                  </a:lnTo>
                  <a:lnTo>
                    <a:pt x="27" y="84"/>
                  </a:lnTo>
                  <a:lnTo>
                    <a:pt x="23"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0" name="Freeform 206"/>
            <p:cNvSpPr>
              <a:spLocks/>
            </p:cNvSpPr>
            <p:nvPr/>
          </p:nvSpPr>
          <p:spPr bwMode="auto">
            <a:xfrm>
              <a:off x="2633445" y="6006118"/>
              <a:ext cx="57637" cy="98667"/>
            </a:xfrm>
            <a:custGeom>
              <a:avLst/>
              <a:gdLst>
                <a:gd name="T0" fmla="*/ 2147483647 w 36"/>
                <a:gd name="T1" fmla="*/ 2147483647 h 62"/>
                <a:gd name="T2" fmla="*/ 2147483647 w 36"/>
                <a:gd name="T3" fmla="*/ 2147483647 h 62"/>
                <a:gd name="T4" fmla="*/ 2147483647 w 36"/>
                <a:gd name="T5" fmla="*/ 2147483647 h 62"/>
                <a:gd name="T6" fmla="*/ 2147483647 w 36"/>
                <a:gd name="T7" fmla="*/ 2147483647 h 62"/>
                <a:gd name="T8" fmla="*/ 2147483647 w 36"/>
                <a:gd name="T9" fmla="*/ 2147483647 h 62"/>
                <a:gd name="T10" fmla="*/ 2147483647 w 36"/>
                <a:gd name="T11" fmla="*/ 2147483647 h 62"/>
                <a:gd name="T12" fmla="*/ 2147483647 w 36"/>
                <a:gd name="T13" fmla="*/ 2147483647 h 62"/>
                <a:gd name="T14" fmla="*/ 2147483647 w 36"/>
                <a:gd name="T15" fmla="*/ 2147483647 h 62"/>
                <a:gd name="T16" fmla="*/ 2147483647 w 36"/>
                <a:gd name="T17" fmla="*/ 2147483647 h 62"/>
                <a:gd name="T18" fmla="*/ 2147483647 w 36"/>
                <a:gd name="T19" fmla="*/ 2147483647 h 62"/>
                <a:gd name="T20" fmla="*/ 2147483647 w 36"/>
                <a:gd name="T21" fmla="*/ 2147483647 h 62"/>
                <a:gd name="T22" fmla="*/ 2147483647 w 36"/>
                <a:gd name="T23" fmla="*/ 0 h 62"/>
                <a:gd name="T24" fmla="*/ 2147483647 w 36"/>
                <a:gd name="T25" fmla="*/ 0 h 62"/>
                <a:gd name="T26" fmla="*/ 2147483647 w 36"/>
                <a:gd name="T27" fmla="*/ 2147483647 h 62"/>
                <a:gd name="T28" fmla="*/ 2147483647 w 36"/>
                <a:gd name="T29" fmla="*/ 2147483647 h 62"/>
                <a:gd name="T30" fmla="*/ 2147483647 w 36"/>
                <a:gd name="T31" fmla="*/ 2147483647 h 62"/>
                <a:gd name="T32" fmla="*/ 2147483647 w 36"/>
                <a:gd name="T33" fmla="*/ 2147483647 h 62"/>
                <a:gd name="T34" fmla="*/ 2147483647 w 36"/>
                <a:gd name="T35" fmla="*/ 2147483647 h 62"/>
                <a:gd name="T36" fmla="*/ 0 w 36"/>
                <a:gd name="T37" fmla="*/ 2147483647 h 62"/>
                <a:gd name="T38" fmla="*/ 0 w 36"/>
                <a:gd name="T39" fmla="*/ 2147483647 h 62"/>
                <a:gd name="T40" fmla="*/ 0 w 36"/>
                <a:gd name="T41" fmla="*/ 2147483647 h 62"/>
                <a:gd name="T42" fmla="*/ 2147483647 w 36"/>
                <a:gd name="T43" fmla="*/ 2147483647 h 62"/>
                <a:gd name="T44" fmla="*/ 2147483647 w 36"/>
                <a:gd name="T45" fmla="*/ 2147483647 h 62"/>
                <a:gd name="T46" fmla="*/ 2147483647 w 36"/>
                <a:gd name="T47" fmla="*/ 2147483647 h 62"/>
                <a:gd name="T48" fmla="*/ 2147483647 w 36"/>
                <a:gd name="T49" fmla="*/ 2147483647 h 62"/>
                <a:gd name="T50" fmla="*/ 2147483647 w 36"/>
                <a:gd name="T51" fmla="*/ 2147483647 h 62"/>
                <a:gd name="T52" fmla="*/ 2147483647 w 36"/>
                <a:gd name="T53" fmla="*/ 2147483647 h 62"/>
                <a:gd name="T54" fmla="*/ 2147483647 w 36"/>
                <a:gd name="T55" fmla="*/ 2147483647 h 62"/>
                <a:gd name="T56" fmla="*/ 2147483647 w 36"/>
                <a:gd name="T57" fmla="*/ 2147483647 h 62"/>
                <a:gd name="T58" fmla="*/ 2147483647 w 36"/>
                <a:gd name="T59" fmla="*/ 2147483647 h 62"/>
                <a:gd name="T60" fmla="*/ 2147483647 w 36"/>
                <a:gd name="T61" fmla="*/ 2147483647 h 62"/>
                <a:gd name="T62" fmla="*/ 2147483647 w 36"/>
                <a:gd name="T63" fmla="*/ 2147483647 h 62"/>
                <a:gd name="T64" fmla="*/ 2147483647 w 36"/>
                <a:gd name="T65" fmla="*/ 2147483647 h 62"/>
                <a:gd name="T66" fmla="*/ 2147483647 w 36"/>
                <a:gd name="T67" fmla="*/ 2147483647 h 62"/>
                <a:gd name="T68" fmla="*/ 2147483647 w 36"/>
                <a:gd name="T69" fmla="*/ 2147483647 h 62"/>
                <a:gd name="T70" fmla="*/ 2147483647 w 36"/>
                <a:gd name="T71" fmla="*/ 2147483647 h 62"/>
                <a:gd name="T72" fmla="*/ 2147483647 w 36"/>
                <a:gd name="T73" fmla="*/ 2147483647 h 62"/>
                <a:gd name="T74" fmla="*/ 2147483647 w 36"/>
                <a:gd name="T75" fmla="*/ 2147483647 h 62"/>
                <a:gd name="T76" fmla="*/ 2147483647 w 36"/>
                <a:gd name="T77" fmla="*/ 2147483647 h 62"/>
                <a:gd name="T78" fmla="*/ 2147483647 w 36"/>
                <a:gd name="T79" fmla="*/ 2147483647 h 62"/>
                <a:gd name="T80" fmla="*/ 2147483647 w 36"/>
                <a:gd name="T81" fmla="*/ 2147483647 h 62"/>
                <a:gd name="T82" fmla="*/ 2147483647 w 36"/>
                <a:gd name="T83" fmla="*/ 2147483647 h 62"/>
                <a:gd name="T84" fmla="*/ 2147483647 w 36"/>
                <a:gd name="T85" fmla="*/ 2147483647 h 62"/>
                <a:gd name="T86" fmla="*/ 2147483647 w 36"/>
                <a:gd name="T87" fmla="*/ 2147483647 h 62"/>
                <a:gd name="T88" fmla="*/ 2147483647 w 36"/>
                <a:gd name="T89" fmla="*/ 2147483647 h 62"/>
                <a:gd name="T90" fmla="*/ 2147483647 w 36"/>
                <a:gd name="T91" fmla="*/ 2147483647 h 62"/>
                <a:gd name="T92" fmla="*/ 2147483647 w 36"/>
                <a:gd name="T93" fmla="*/ 2147483647 h 62"/>
                <a:gd name="T94" fmla="*/ 2147483647 w 36"/>
                <a:gd name="T95" fmla="*/ 2147483647 h 62"/>
                <a:gd name="T96" fmla="*/ 2147483647 w 36"/>
                <a:gd name="T97" fmla="*/ 2147483647 h 62"/>
                <a:gd name="T98" fmla="*/ 2147483647 w 36"/>
                <a:gd name="T99" fmla="*/ 2147483647 h 62"/>
                <a:gd name="T100" fmla="*/ 2147483647 w 36"/>
                <a:gd name="T101" fmla="*/ 2147483647 h 62"/>
                <a:gd name="T102" fmla="*/ 2147483647 w 36"/>
                <a:gd name="T103" fmla="*/ 2147483647 h 62"/>
                <a:gd name="T104" fmla="*/ 2147483647 w 36"/>
                <a:gd name="T105" fmla="*/ 2147483647 h 62"/>
                <a:gd name="T106" fmla="*/ 2147483647 w 36"/>
                <a:gd name="T107" fmla="*/ 2147483647 h 62"/>
                <a:gd name="T108" fmla="*/ 2147483647 w 36"/>
                <a:gd name="T109" fmla="*/ 2147483647 h 62"/>
                <a:gd name="T110" fmla="*/ 2147483647 w 36"/>
                <a:gd name="T111" fmla="*/ 2147483647 h 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2"/>
                <a:gd name="T170" fmla="*/ 36 w 36"/>
                <a:gd name="T171" fmla="*/ 62 h 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2">
                  <a:moveTo>
                    <a:pt x="33" y="16"/>
                  </a:moveTo>
                  <a:lnTo>
                    <a:pt x="35" y="15"/>
                  </a:lnTo>
                  <a:lnTo>
                    <a:pt x="36" y="13"/>
                  </a:lnTo>
                  <a:lnTo>
                    <a:pt x="35" y="11"/>
                  </a:lnTo>
                  <a:lnTo>
                    <a:pt x="35" y="10"/>
                  </a:lnTo>
                  <a:lnTo>
                    <a:pt x="33" y="10"/>
                  </a:lnTo>
                  <a:lnTo>
                    <a:pt x="19" y="10"/>
                  </a:lnTo>
                  <a:lnTo>
                    <a:pt x="17" y="9"/>
                  </a:lnTo>
                  <a:lnTo>
                    <a:pt x="17" y="8"/>
                  </a:lnTo>
                  <a:lnTo>
                    <a:pt x="17" y="3"/>
                  </a:lnTo>
                  <a:lnTo>
                    <a:pt x="17" y="1"/>
                  </a:lnTo>
                  <a:lnTo>
                    <a:pt x="16" y="0"/>
                  </a:lnTo>
                  <a:lnTo>
                    <a:pt x="15" y="0"/>
                  </a:lnTo>
                  <a:lnTo>
                    <a:pt x="14" y="2"/>
                  </a:lnTo>
                  <a:lnTo>
                    <a:pt x="10" y="8"/>
                  </a:lnTo>
                  <a:lnTo>
                    <a:pt x="7" y="11"/>
                  </a:lnTo>
                  <a:lnTo>
                    <a:pt x="4" y="12"/>
                  </a:lnTo>
                  <a:lnTo>
                    <a:pt x="1" y="14"/>
                  </a:lnTo>
                  <a:lnTo>
                    <a:pt x="0" y="14"/>
                  </a:lnTo>
                  <a:lnTo>
                    <a:pt x="0" y="15"/>
                  </a:lnTo>
                  <a:lnTo>
                    <a:pt x="0" y="16"/>
                  </a:lnTo>
                  <a:lnTo>
                    <a:pt x="1" y="16"/>
                  </a:lnTo>
                  <a:lnTo>
                    <a:pt x="4" y="16"/>
                  </a:lnTo>
                  <a:lnTo>
                    <a:pt x="6" y="17"/>
                  </a:lnTo>
                  <a:lnTo>
                    <a:pt x="7" y="19"/>
                  </a:lnTo>
                  <a:lnTo>
                    <a:pt x="7" y="48"/>
                  </a:lnTo>
                  <a:lnTo>
                    <a:pt x="7" y="51"/>
                  </a:lnTo>
                  <a:lnTo>
                    <a:pt x="7" y="53"/>
                  </a:lnTo>
                  <a:lnTo>
                    <a:pt x="8" y="54"/>
                  </a:lnTo>
                  <a:lnTo>
                    <a:pt x="9" y="56"/>
                  </a:lnTo>
                  <a:lnTo>
                    <a:pt x="10" y="58"/>
                  </a:lnTo>
                  <a:lnTo>
                    <a:pt x="12" y="60"/>
                  </a:lnTo>
                  <a:lnTo>
                    <a:pt x="15" y="61"/>
                  </a:lnTo>
                  <a:lnTo>
                    <a:pt x="18" y="62"/>
                  </a:lnTo>
                  <a:lnTo>
                    <a:pt x="21" y="62"/>
                  </a:lnTo>
                  <a:lnTo>
                    <a:pt x="24" y="61"/>
                  </a:lnTo>
                  <a:lnTo>
                    <a:pt x="27" y="61"/>
                  </a:lnTo>
                  <a:lnTo>
                    <a:pt x="31" y="59"/>
                  </a:lnTo>
                  <a:lnTo>
                    <a:pt x="34" y="57"/>
                  </a:lnTo>
                  <a:lnTo>
                    <a:pt x="34" y="56"/>
                  </a:lnTo>
                  <a:lnTo>
                    <a:pt x="34" y="55"/>
                  </a:lnTo>
                  <a:lnTo>
                    <a:pt x="33" y="54"/>
                  </a:lnTo>
                  <a:lnTo>
                    <a:pt x="30" y="55"/>
                  </a:lnTo>
                  <a:lnTo>
                    <a:pt x="28" y="56"/>
                  </a:lnTo>
                  <a:lnTo>
                    <a:pt x="25" y="56"/>
                  </a:lnTo>
                  <a:lnTo>
                    <a:pt x="21" y="55"/>
                  </a:lnTo>
                  <a:lnTo>
                    <a:pt x="18" y="53"/>
                  </a:lnTo>
                  <a:lnTo>
                    <a:pt x="17" y="52"/>
                  </a:lnTo>
                  <a:lnTo>
                    <a:pt x="16" y="51"/>
                  </a:lnTo>
                  <a:lnTo>
                    <a:pt x="16" y="47"/>
                  </a:lnTo>
                  <a:lnTo>
                    <a:pt x="16" y="21"/>
                  </a:lnTo>
                  <a:lnTo>
                    <a:pt x="16" y="18"/>
                  </a:lnTo>
                  <a:lnTo>
                    <a:pt x="17" y="17"/>
                  </a:lnTo>
                  <a:lnTo>
                    <a:pt x="18"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1" name="Freeform 207"/>
            <p:cNvSpPr>
              <a:spLocks noEditPoints="1"/>
            </p:cNvSpPr>
            <p:nvPr/>
          </p:nvSpPr>
          <p:spPr bwMode="auto">
            <a:xfrm>
              <a:off x="2703308" y="5968444"/>
              <a:ext cx="41918" cy="134547"/>
            </a:xfrm>
            <a:custGeom>
              <a:avLst/>
              <a:gdLst>
                <a:gd name="T0" fmla="*/ 2147483647 w 26"/>
                <a:gd name="T1" fmla="*/ 2147483647 h 84"/>
                <a:gd name="T2" fmla="*/ 2147483647 w 26"/>
                <a:gd name="T3" fmla="*/ 2147483647 h 84"/>
                <a:gd name="T4" fmla="*/ 2147483647 w 26"/>
                <a:gd name="T5" fmla="*/ 2147483647 h 84"/>
                <a:gd name="T6" fmla="*/ 2147483647 w 26"/>
                <a:gd name="T7" fmla="*/ 2147483647 h 84"/>
                <a:gd name="T8" fmla="*/ 2147483647 w 26"/>
                <a:gd name="T9" fmla="*/ 2147483647 h 84"/>
                <a:gd name="T10" fmla="*/ 2147483647 w 26"/>
                <a:gd name="T11" fmla="*/ 2147483647 h 84"/>
                <a:gd name="T12" fmla="*/ 2147483647 w 26"/>
                <a:gd name="T13" fmla="*/ 2147483647 h 84"/>
                <a:gd name="T14" fmla="*/ 2147483647 w 26"/>
                <a:gd name="T15" fmla="*/ 2147483647 h 84"/>
                <a:gd name="T16" fmla="*/ 2147483647 w 26"/>
                <a:gd name="T17" fmla="*/ 2147483647 h 84"/>
                <a:gd name="T18" fmla="*/ 2147483647 w 26"/>
                <a:gd name="T19" fmla="*/ 2147483647 h 84"/>
                <a:gd name="T20" fmla="*/ 2147483647 w 26"/>
                <a:gd name="T21" fmla="*/ 2147483647 h 84"/>
                <a:gd name="T22" fmla="*/ 2147483647 w 26"/>
                <a:gd name="T23" fmla="*/ 2147483647 h 84"/>
                <a:gd name="T24" fmla="*/ 2147483647 w 26"/>
                <a:gd name="T25" fmla="*/ 2147483647 h 84"/>
                <a:gd name="T26" fmla="*/ 2147483647 w 26"/>
                <a:gd name="T27" fmla="*/ 2147483647 h 84"/>
                <a:gd name="T28" fmla="*/ 2147483647 w 26"/>
                <a:gd name="T29" fmla="*/ 2147483647 h 84"/>
                <a:gd name="T30" fmla="*/ 2147483647 w 26"/>
                <a:gd name="T31" fmla="*/ 2147483647 h 84"/>
                <a:gd name="T32" fmla="*/ 2147483647 w 26"/>
                <a:gd name="T33" fmla="*/ 2147483647 h 84"/>
                <a:gd name="T34" fmla="*/ 2147483647 w 26"/>
                <a:gd name="T35" fmla="*/ 2147483647 h 84"/>
                <a:gd name="T36" fmla="*/ 2147483647 w 26"/>
                <a:gd name="T37" fmla="*/ 2147483647 h 84"/>
                <a:gd name="T38" fmla="*/ 2147483647 w 26"/>
                <a:gd name="T39" fmla="*/ 2147483647 h 84"/>
                <a:gd name="T40" fmla="*/ 2147483647 w 26"/>
                <a:gd name="T41" fmla="*/ 2147483647 h 84"/>
                <a:gd name="T42" fmla="*/ 0 w 26"/>
                <a:gd name="T43" fmla="*/ 2147483647 h 84"/>
                <a:gd name="T44" fmla="*/ 0 w 26"/>
                <a:gd name="T45" fmla="*/ 2147483647 h 84"/>
                <a:gd name="T46" fmla="*/ 0 w 26"/>
                <a:gd name="T47" fmla="*/ 2147483647 h 84"/>
                <a:gd name="T48" fmla="*/ 2147483647 w 26"/>
                <a:gd name="T49" fmla="*/ 2147483647 h 84"/>
                <a:gd name="T50" fmla="*/ 2147483647 w 26"/>
                <a:gd name="T51" fmla="*/ 2147483647 h 84"/>
                <a:gd name="T52" fmla="*/ 2147483647 w 26"/>
                <a:gd name="T53" fmla="*/ 2147483647 h 84"/>
                <a:gd name="T54" fmla="*/ 2147483647 w 26"/>
                <a:gd name="T55" fmla="*/ 2147483647 h 84"/>
                <a:gd name="T56" fmla="*/ 2147483647 w 26"/>
                <a:gd name="T57" fmla="*/ 2147483647 h 84"/>
                <a:gd name="T58" fmla="*/ 2147483647 w 26"/>
                <a:gd name="T59" fmla="*/ 2147483647 h 84"/>
                <a:gd name="T60" fmla="*/ 2147483647 w 26"/>
                <a:gd name="T61" fmla="*/ 2147483647 h 84"/>
                <a:gd name="T62" fmla="*/ 2147483647 w 26"/>
                <a:gd name="T63" fmla="*/ 2147483647 h 84"/>
                <a:gd name="T64" fmla="*/ 2147483647 w 26"/>
                <a:gd name="T65" fmla="*/ 2147483647 h 84"/>
                <a:gd name="T66" fmla="*/ 2147483647 w 26"/>
                <a:gd name="T67" fmla="*/ 2147483647 h 84"/>
                <a:gd name="T68" fmla="*/ 2147483647 w 26"/>
                <a:gd name="T69" fmla="*/ 2147483647 h 84"/>
                <a:gd name="T70" fmla="*/ 2147483647 w 26"/>
                <a:gd name="T71" fmla="*/ 2147483647 h 84"/>
                <a:gd name="T72" fmla="*/ 2147483647 w 26"/>
                <a:gd name="T73" fmla="*/ 2147483647 h 84"/>
                <a:gd name="T74" fmla="*/ 2147483647 w 26"/>
                <a:gd name="T75" fmla="*/ 2147483647 h 84"/>
                <a:gd name="T76" fmla="*/ 2147483647 w 26"/>
                <a:gd name="T77" fmla="*/ 0 h 84"/>
                <a:gd name="T78" fmla="*/ 2147483647 w 26"/>
                <a:gd name="T79" fmla="*/ 2147483647 h 84"/>
                <a:gd name="T80" fmla="*/ 2147483647 w 26"/>
                <a:gd name="T81" fmla="*/ 2147483647 h 84"/>
                <a:gd name="T82" fmla="*/ 2147483647 w 26"/>
                <a:gd name="T83" fmla="*/ 2147483647 h 84"/>
                <a:gd name="T84" fmla="*/ 2147483647 w 26"/>
                <a:gd name="T85" fmla="*/ 2147483647 h 84"/>
                <a:gd name="T86" fmla="*/ 2147483647 w 26"/>
                <a:gd name="T87" fmla="*/ 2147483647 h 84"/>
                <a:gd name="T88" fmla="*/ 2147483647 w 26"/>
                <a:gd name="T89" fmla="*/ 2147483647 h 84"/>
                <a:gd name="T90" fmla="*/ 2147483647 w 26"/>
                <a:gd name="T91" fmla="*/ 2147483647 h 84"/>
                <a:gd name="T92" fmla="*/ 2147483647 w 26"/>
                <a:gd name="T93" fmla="*/ 2147483647 h 84"/>
                <a:gd name="T94" fmla="*/ 2147483647 w 26"/>
                <a:gd name="T95" fmla="*/ 2147483647 h 84"/>
                <a:gd name="T96" fmla="*/ 2147483647 w 26"/>
                <a:gd name="T97" fmla="*/ 2147483647 h 84"/>
                <a:gd name="T98" fmla="*/ 2147483647 w 26"/>
                <a:gd name="T99" fmla="*/ 2147483647 h 84"/>
                <a:gd name="T100" fmla="*/ 2147483647 w 26"/>
                <a:gd name="T101" fmla="*/ 2147483647 h 84"/>
                <a:gd name="T102" fmla="*/ 2147483647 w 26"/>
                <a:gd name="T103" fmla="*/ 2147483647 h 84"/>
                <a:gd name="T104" fmla="*/ 2147483647 w 26"/>
                <a:gd name="T105" fmla="*/ 2147483647 h 84"/>
                <a:gd name="T106" fmla="*/ 2147483647 w 26"/>
                <a:gd name="T107" fmla="*/ 2147483647 h 84"/>
                <a:gd name="T108" fmla="*/ 2147483647 w 26"/>
                <a:gd name="T109" fmla="*/ 2147483647 h 84"/>
                <a:gd name="T110" fmla="*/ 2147483647 w 26"/>
                <a:gd name="T111" fmla="*/ 2147483647 h 84"/>
                <a:gd name="T112" fmla="*/ 2147483647 w 26"/>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6"/>
                <a:gd name="T172" fmla="*/ 0 h 84"/>
                <a:gd name="T173" fmla="*/ 26 w 26"/>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6" h="84">
                  <a:moveTo>
                    <a:pt x="18" y="38"/>
                  </a:moveTo>
                  <a:lnTo>
                    <a:pt x="19" y="31"/>
                  </a:lnTo>
                  <a:lnTo>
                    <a:pt x="18" y="30"/>
                  </a:lnTo>
                  <a:lnTo>
                    <a:pt x="10" y="36"/>
                  </a:lnTo>
                  <a:lnTo>
                    <a:pt x="7" y="37"/>
                  </a:lnTo>
                  <a:lnTo>
                    <a:pt x="5" y="37"/>
                  </a:lnTo>
                  <a:lnTo>
                    <a:pt x="4" y="38"/>
                  </a:lnTo>
                  <a:lnTo>
                    <a:pt x="3" y="39"/>
                  </a:lnTo>
                  <a:lnTo>
                    <a:pt x="3" y="40"/>
                  </a:lnTo>
                  <a:lnTo>
                    <a:pt x="4" y="40"/>
                  </a:lnTo>
                  <a:lnTo>
                    <a:pt x="6" y="41"/>
                  </a:lnTo>
                  <a:lnTo>
                    <a:pt x="7" y="41"/>
                  </a:lnTo>
                  <a:lnTo>
                    <a:pt x="8" y="42"/>
                  </a:lnTo>
                  <a:lnTo>
                    <a:pt x="9" y="43"/>
                  </a:lnTo>
                  <a:lnTo>
                    <a:pt x="9" y="45"/>
                  </a:lnTo>
                  <a:lnTo>
                    <a:pt x="9" y="74"/>
                  </a:lnTo>
                  <a:lnTo>
                    <a:pt x="9" y="77"/>
                  </a:lnTo>
                  <a:lnTo>
                    <a:pt x="8" y="78"/>
                  </a:lnTo>
                  <a:lnTo>
                    <a:pt x="8" y="79"/>
                  </a:lnTo>
                  <a:lnTo>
                    <a:pt x="5" y="80"/>
                  </a:lnTo>
                  <a:lnTo>
                    <a:pt x="2" y="81"/>
                  </a:lnTo>
                  <a:lnTo>
                    <a:pt x="0" y="82"/>
                  </a:lnTo>
                  <a:lnTo>
                    <a:pt x="0" y="83"/>
                  </a:lnTo>
                  <a:lnTo>
                    <a:pt x="0" y="84"/>
                  </a:lnTo>
                  <a:lnTo>
                    <a:pt x="1" y="84"/>
                  </a:lnTo>
                  <a:lnTo>
                    <a:pt x="2" y="84"/>
                  </a:lnTo>
                  <a:lnTo>
                    <a:pt x="13" y="84"/>
                  </a:lnTo>
                  <a:lnTo>
                    <a:pt x="23" y="84"/>
                  </a:lnTo>
                  <a:lnTo>
                    <a:pt x="25" y="84"/>
                  </a:lnTo>
                  <a:lnTo>
                    <a:pt x="26" y="84"/>
                  </a:lnTo>
                  <a:lnTo>
                    <a:pt x="26" y="83"/>
                  </a:lnTo>
                  <a:lnTo>
                    <a:pt x="26" y="82"/>
                  </a:lnTo>
                  <a:lnTo>
                    <a:pt x="25" y="82"/>
                  </a:lnTo>
                  <a:lnTo>
                    <a:pt x="23" y="81"/>
                  </a:lnTo>
                  <a:lnTo>
                    <a:pt x="19" y="80"/>
                  </a:lnTo>
                  <a:lnTo>
                    <a:pt x="18" y="78"/>
                  </a:lnTo>
                  <a:lnTo>
                    <a:pt x="18" y="76"/>
                  </a:lnTo>
                  <a:lnTo>
                    <a:pt x="18" y="38"/>
                  </a:lnTo>
                  <a:close/>
                  <a:moveTo>
                    <a:pt x="13" y="0"/>
                  </a:moveTo>
                  <a:lnTo>
                    <a:pt x="11" y="1"/>
                  </a:lnTo>
                  <a:lnTo>
                    <a:pt x="9" y="2"/>
                  </a:lnTo>
                  <a:lnTo>
                    <a:pt x="8" y="4"/>
                  </a:lnTo>
                  <a:lnTo>
                    <a:pt x="8" y="6"/>
                  </a:lnTo>
                  <a:lnTo>
                    <a:pt x="8" y="8"/>
                  </a:lnTo>
                  <a:lnTo>
                    <a:pt x="9" y="9"/>
                  </a:lnTo>
                  <a:lnTo>
                    <a:pt x="9" y="10"/>
                  </a:lnTo>
                  <a:lnTo>
                    <a:pt x="11" y="12"/>
                  </a:lnTo>
                  <a:lnTo>
                    <a:pt x="13" y="12"/>
                  </a:lnTo>
                  <a:lnTo>
                    <a:pt x="16" y="12"/>
                  </a:lnTo>
                  <a:lnTo>
                    <a:pt x="17" y="11"/>
                  </a:lnTo>
                  <a:lnTo>
                    <a:pt x="17" y="10"/>
                  </a:lnTo>
                  <a:lnTo>
                    <a:pt x="19" y="8"/>
                  </a:lnTo>
                  <a:lnTo>
                    <a:pt x="19" y="6"/>
                  </a:lnTo>
                  <a:lnTo>
                    <a:pt x="19" y="4"/>
                  </a:lnTo>
                  <a:lnTo>
                    <a:pt x="17" y="2"/>
                  </a:lnTo>
                  <a:lnTo>
                    <a:pt x="16" y="1"/>
                  </a:lnTo>
                  <a:lnTo>
                    <a:pt x="13"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2" name="Freeform 208"/>
            <p:cNvSpPr>
              <a:spLocks/>
            </p:cNvSpPr>
            <p:nvPr/>
          </p:nvSpPr>
          <p:spPr bwMode="auto">
            <a:xfrm>
              <a:off x="2759199" y="6013293"/>
              <a:ext cx="92568" cy="89697"/>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0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4"/>
                  </a:lnTo>
                  <a:lnTo>
                    <a:pt x="0" y="54"/>
                  </a:lnTo>
                  <a:lnTo>
                    <a:pt x="0" y="55"/>
                  </a:lnTo>
                  <a:lnTo>
                    <a:pt x="1" y="56"/>
                  </a:lnTo>
                  <a:lnTo>
                    <a:pt x="2" y="56"/>
                  </a:lnTo>
                  <a:lnTo>
                    <a:pt x="4"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9"/>
                  </a:lnTo>
                  <a:lnTo>
                    <a:pt x="28" y="8"/>
                  </a:lnTo>
                  <a:lnTo>
                    <a:pt x="31" y="8"/>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4"/>
                  </a:lnTo>
                  <a:lnTo>
                    <a:pt x="34" y="55"/>
                  </a:lnTo>
                  <a:lnTo>
                    <a:pt x="34" y="56"/>
                  </a:lnTo>
                  <a:lnTo>
                    <a:pt x="36" y="56"/>
                  </a:lnTo>
                  <a:lnTo>
                    <a:pt x="46" y="56"/>
                  </a:lnTo>
                  <a:lnTo>
                    <a:pt x="56" y="56"/>
                  </a:lnTo>
                  <a:lnTo>
                    <a:pt x="58" y="56"/>
                  </a:lnTo>
                  <a:lnTo>
                    <a:pt x="59" y="56"/>
                  </a:lnTo>
                  <a:lnTo>
                    <a:pt x="59" y="55"/>
                  </a:lnTo>
                  <a:lnTo>
                    <a:pt x="58" y="54"/>
                  </a:lnTo>
                  <a:lnTo>
                    <a:pt x="57" y="54"/>
                  </a:lnTo>
                  <a:lnTo>
                    <a:pt x="54" y="53"/>
                  </a:lnTo>
                  <a:lnTo>
                    <a:pt x="52" y="52"/>
                  </a:lnTo>
                  <a:lnTo>
                    <a:pt x="51" y="51"/>
                  </a:lnTo>
                  <a:lnTo>
                    <a:pt x="51" y="49"/>
                  </a:lnTo>
                  <a:lnTo>
                    <a:pt x="51" y="47"/>
                  </a:lnTo>
                  <a:lnTo>
                    <a:pt x="51" y="22"/>
                  </a:lnTo>
                  <a:lnTo>
                    <a:pt x="51" y="19"/>
                  </a:lnTo>
                  <a:lnTo>
                    <a:pt x="50" y="16"/>
                  </a:lnTo>
                  <a:lnTo>
                    <a:pt x="50" y="13"/>
                  </a:lnTo>
                  <a:lnTo>
                    <a:pt x="48" y="10"/>
                  </a:lnTo>
                  <a:lnTo>
                    <a:pt x="46" y="7"/>
                  </a:lnTo>
                  <a:lnTo>
                    <a:pt x="43" y="4"/>
                  </a:lnTo>
                  <a:lnTo>
                    <a:pt x="39" y="3"/>
                  </a:lnTo>
                  <a:lnTo>
                    <a:pt x="33" y="2"/>
                  </a:lnTo>
                  <a:lnTo>
                    <a:pt x="28" y="3"/>
                  </a:lnTo>
                  <a:lnTo>
                    <a:pt x="26" y="3"/>
                  </a:lnTo>
                  <a:lnTo>
                    <a:pt x="24" y="4"/>
                  </a:lnTo>
                  <a:lnTo>
                    <a:pt x="20" y="6"/>
                  </a:lnTo>
                  <a:lnTo>
                    <a:pt x="16" y="9"/>
                  </a:lnTo>
                  <a:lnTo>
                    <a:pt x="16" y="2"/>
                  </a:lnTo>
                  <a:lnTo>
                    <a:pt x="16" y="1"/>
                  </a:lnTo>
                  <a:lnTo>
                    <a:pt x="15" y="0"/>
                  </a:lnTo>
                  <a:lnTo>
                    <a:pt x="13" y="1"/>
                  </a:lnTo>
                  <a:lnTo>
                    <a:pt x="11" y="3"/>
                  </a:lnTo>
                  <a:lnTo>
                    <a:pt x="7" y="8"/>
                  </a:lnTo>
                  <a:lnTo>
                    <a:pt x="3" y="10"/>
                  </a:lnTo>
                  <a:lnTo>
                    <a:pt x="2" y="11"/>
                  </a:lnTo>
                  <a:lnTo>
                    <a:pt x="1" y="12"/>
                  </a:lnTo>
                  <a:lnTo>
                    <a:pt x="2" y="13"/>
                  </a:lnTo>
                  <a:lnTo>
                    <a:pt x="4" y="14"/>
                  </a:lnTo>
                  <a:lnTo>
                    <a:pt x="5" y="14"/>
                  </a:lnTo>
                  <a:lnTo>
                    <a:pt x="6"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3" name="Freeform 209"/>
            <p:cNvSpPr>
              <a:spLocks noEditPoints="1"/>
            </p:cNvSpPr>
            <p:nvPr/>
          </p:nvSpPr>
          <p:spPr bwMode="auto">
            <a:xfrm>
              <a:off x="2857008" y="6016881"/>
              <a:ext cx="96062"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2147483647 w 60"/>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0"/>
                <a:gd name="T154" fmla="*/ 0 h 83"/>
                <a:gd name="T155" fmla="*/ 60 w 60"/>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0" h="83">
                  <a:moveTo>
                    <a:pt x="58" y="12"/>
                  </a:moveTo>
                  <a:lnTo>
                    <a:pt x="60" y="12"/>
                  </a:lnTo>
                  <a:lnTo>
                    <a:pt x="60" y="10"/>
                  </a:lnTo>
                  <a:lnTo>
                    <a:pt x="60" y="7"/>
                  </a:lnTo>
                  <a:lnTo>
                    <a:pt x="60" y="6"/>
                  </a:lnTo>
                  <a:lnTo>
                    <a:pt x="59" y="6"/>
                  </a:lnTo>
                  <a:lnTo>
                    <a:pt x="54" y="6"/>
                  </a:lnTo>
                  <a:lnTo>
                    <a:pt x="50" y="6"/>
                  </a:lnTo>
                  <a:lnTo>
                    <a:pt x="47" y="5"/>
                  </a:lnTo>
                  <a:lnTo>
                    <a:pt x="42" y="3"/>
                  </a:lnTo>
                  <a:lnTo>
                    <a:pt x="37" y="1"/>
                  </a:lnTo>
                  <a:lnTo>
                    <a:pt x="34" y="0"/>
                  </a:lnTo>
                  <a:lnTo>
                    <a:pt x="30" y="0"/>
                  </a:lnTo>
                  <a:lnTo>
                    <a:pt x="26" y="1"/>
                  </a:lnTo>
                  <a:lnTo>
                    <a:pt x="23" y="1"/>
                  </a:lnTo>
                  <a:lnTo>
                    <a:pt x="19" y="3"/>
                  </a:lnTo>
                  <a:lnTo>
                    <a:pt x="18" y="4"/>
                  </a:lnTo>
                  <a:lnTo>
                    <a:pt x="17" y="5"/>
                  </a:lnTo>
                  <a:lnTo>
                    <a:pt x="15" y="7"/>
                  </a:lnTo>
                  <a:lnTo>
                    <a:pt x="14" y="8"/>
                  </a:lnTo>
                  <a:lnTo>
                    <a:pt x="13" y="11"/>
                  </a:lnTo>
                  <a:lnTo>
                    <a:pt x="12" y="15"/>
                  </a:lnTo>
                  <a:lnTo>
                    <a:pt x="11" y="19"/>
                  </a:lnTo>
                  <a:lnTo>
                    <a:pt x="11" y="22"/>
                  </a:lnTo>
                  <a:lnTo>
                    <a:pt x="12" y="24"/>
                  </a:lnTo>
                  <a:lnTo>
                    <a:pt x="14" y="29"/>
                  </a:lnTo>
                  <a:lnTo>
                    <a:pt x="17" y="33"/>
                  </a:lnTo>
                  <a:lnTo>
                    <a:pt x="21" y="37"/>
                  </a:lnTo>
                  <a:lnTo>
                    <a:pt x="18" y="37"/>
                  </a:lnTo>
                  <a:lnTo>
                    <a:pt x="14" y="39"/>
                  </a:lnTo>
                  <a:lnTo>
                    <a:pt x="11" y="39"/>
                  </a:lnTo>
                  <a:lnTo>
                    <a:pt x="9" y="41"/>
                  </a:lnTo>
                  <a:lnTo>
                    <a:pt x="8" y="42"/>
                  </a:lnTo>
                  <a:lnTo>
                    <a:pt x="8" y="44"/>
                  </a:lnTo>
                  <a:lnTo>
                    <a:pt x="8" y="45"/>
                  </a:lnTo>
                  <a:lnTo>
                    <a:pt x="9" y="46"/>
                  </a:lnTo>
                  <a:lnTo>
                    <a:pt x="12" y="49"/>
                  </a:lnTo>
                  <a:lnTo>
                    <a:pt x="17" y="54"/>
                  </a:lnTo>
                  <a:lnTo>
                    <a:pt x="12" y="57"/>
                  </a:lnTo>
                  <a:lnTo>
                    <a:pt x="6" y="60"/>
                  </a:lnTo>
                  <a:lnTo>
                    <a:pt x="4" y="62"/>
                  </a:lnTo>
                  <a:lnTo>
                    <a:pt x="2" y="64"/>
                  </a:lnTo>
                  <a:lnTo>
                    <a:pt x="1" y="67"/>
                  </a:lnTo>
                  <a:lnTo>
                    <a:pt x="0" y="70"/>
                  </a:lnTo>
                  <a:lnTo>
                    <a:pt x="1" y="73"/>
                  </a:lnTo>
                  <a:lnTo>
                    <a:pt x="1" y="75"/>
                  </a:lnTo>
                  <a:lnTo>
                    <a:pt x="2" y="76"/>
                  </a:lnTo>
                  <a:lnTo>
                    <a:pt x="3" y="77"/>
                  </a:lnTo>
                  <a:lnTo>
                    <a:pt x="5" y="79"/>
                  </a:lnTo>
                  <a:lnTo>
                    <a:pt x="8" y="81"/>
                  </a:lnTo>
                  <a:lnTo>
                    <a:pt x="11" y="82"/>
                  </a:lnTo>
                  <a:lnTo>
                    <a:pt x="16" y="83"/>
                  </a:lnTo>
                  <a:lnTo>
                    <a:pt x="22" y="83"/>
                  </a:lnTo>
                  <a:lnTo>
                    <a:pt x="26" y="83"/>
                  </a:lnTo>
                  <a:lnTo>
                    <a:pt x="31" y="82"/>
                  </a:lnTo>
                  <a:lnTo>
                    <a:pt x="36" y="81"/>
                  </a:lnTo>
                  <a:lnTo>
                    <a:pt x="42" y="79"/>
                  </a:lnTo>
                  <a:lnTo>
                    <a:pt x="48" y="76"/>
                  </a:lnTo>
                  <a:lnTo>
                    <a:pt x="50" y="74"/>
                  </a:lnTo>
                  <a:lnTo>
                    <a:pt x="52" y="73"/>
                  </a:lnTo>
                  <a:lnTo>
                    <a:pt x="54" y="70"/>
                  </a:lnTo>
                  <a:lnTo>
                    <a:pt x="55" y="68"/>
                  </a:lnTo>
                  <a:lnTo>
                    <a:pt x="56" y="65"/>
                  </a:lnTo>
                  <a:lnTo>
                    <a:pt x="57" y="62"/>
                  </a:lnTo>
                  <a:lnTo>
                    <a:pt x="56" y="58"/>
                  </a:lnTo>
                  <a:lnTo>
                    <a:pt x="55" y="54"/>
                  </a:lnTo>
                  <a:lnTo>
                    <a:pt x="54" y="53"/>
                  </a:lnTo>
                  <a:lnTo>
                    <a:pt x="53" y="52"/>
                  </a:lnTo>
                  <a:lnTo>
                    <a:pt x="50" y="50"/>
                  </a:lnTo>
                  <a:lnTo>
                    <a:pt x="46" y="48"/>
                  </a:lnTo>
                  <a:lnTo>
                    <a:pt x="42" y="47"/>
                  </a:lnTo>
                  <a:lnTo>
                    <a:pt x="32" y="47"/>
                  </a:lnTo>
                  <a:lnTo>
                    <a:pt x="24" y="47"/>
                  </a:lnTo>
                  <a:lnTo>
                    <a:pt x="20" y="46"/>
                  </a:lnTo>
                  <a:lnTo>
                    <a:pt x="19" y="46"/>
                  </a:lnTo>
                  <a:lnTo>
                    <a:pt x="18" y="45"/>
                  </a:lnTo>
                  <a:lnTo>
                    <a:pt x="17" y="43"/>
                  </a:lnTo>
                  <a:lnTo>
                    <a:pt x="18" y="41"/>
                  </a:lnTo>
                  <a:lnTo>
                    <a:pt x="19" y="40"/>
                  </a:lnTo>
                  <a:lnTo>
                    <a:pt x="21" y="39"/>
                  </a:lnTo>
                  <a:lnTo>
                    <a:pt x="23" y="38"/>
                  </a:lnTo>
                  <a:lnTo>
                    <a:pt x="30" y="38"/>
                  </a:lnTo>
                  <a:lnTo>
                    <a:pt x="37" y="36"/>
                  </a:lnTo>
                  <a:lnTo>
                    <a:pt x="40" y="35"/>
                  </a:lnTo>
                  <a:lnTo>
                    <a:pt x="42" y="34"/>
                  </a:lnTo>
                  <a:lnTo>
                    <a:pt x="45" y="31"/>
                  </a:lnTo>
                  <a:lnTo>
                    <a:pt x="47" y="30"/>
                  </a:lnTo>
                  <a:lnTo>
                    <a:pt x="48" y="28"/>
                  </a:lnTo>
                  <a:lnTo>
                    <a:pt x="49" y="25"/>
                  </a:lnTo>
                  <a:lnTo>
                    <a:pt x="50" y="22"/>
                  </a:lnTo>
                  <a:lnTo>
                    <a:pt x="50" y="18"/>
                  </a:lnTo>
                  <a:lnTo>
                    <a:pt x="51" y="13"/>
                  </a:lnTo>
                  <a:lnTo>
                    <a:pt x="51" y="12"/>
                  </a:lnTo>
                  <a:lnTo>
                    <a:pt x="52" y="12"/>
                  </a:lnTo>
                  <a:lnTo>
                    <a:pt x="58" y="12"/>
                  </a:lnTo>
                  <a:close/>
                  <a:moveTo>
                    <a:pt x="9" y="68"/>
                  </a:moveTo>
                  <a:lnTo>
                    <a:pt x="10" y="66"/>
                  </a:lnTo>
                  <a:lnTo>
                    <a:pt x="12" y="62"/>
                  </a:lnTo>
                  <a:lnTo>
                    <a:pt x="16" y="58"/>
                  </a:lnTo>
                  <a:lnTo>
                    <a:pt x="19" y="56"/>
                  </a:lnTo>
                  <a:lnTo>
                    <a:pt x="21" y="55"/>
                  </a:lnTo>
                  <a:lnTo>
                    <a:pt x="27" y="55"/>
                  </a:lnTo>
                  <a:lnTo>
                    <a:pt x="37" y="56"/>
                  </a:lnTo>
                  <a:lnTo>
                    <a:pt x="45" y="57"/>
                  </a:lnTo>
                  <a:lnTo>
                    <a:pt x="47" y="58"/>
                  </a:lnTo>
                  <a:lnTo>
                    <a:pt x="49" y="60"/>
                  </a:lnTo>
                  <a:lnTo>
                    <a:pt x="50" y="62"/>
                  </a:lnTo>
                  <a:lnTo>
                    <a:pt x="51" y="65"/>
                  </a:lnTo>
                  <a:lnTo>
                    <a:pt x="51" y="66"/>
                  </a:lnTo>
                  <a:lnTo>
                    <a:pt x="50" y="68"/>
                  </a:lnTo>
                  <a:lnTo>
                    <a:pt x="48" y="71"/>
                  </a:lnTo>
                  <a:lnTo>
                    <a:pt x="46" y="73"/>
                  </a:lnTo>
                  <a:lnTo>
                    <a:pt x="42" y="75"/>
                  </a:lnTo>
                  <a:lnTo>
                    <a:pt x="38" y="77"/>
                  </a:lnTo>
                  <a:lnTo>
                    <a:pt x="31" y="79"/>
                  </a:lnTo>
                  <a:lnTo>
                    <a:pt x="24" y="79"/>
                  </a:lnTo>
                  <a:lnTo>
                    <a:pt x="18" y="78"/>
                  </a:lnTo>
                  <a:lnTo>
                    <a:pt x="15" y="78"/>
                  </a:lnTo>
                  <a:lnTo>
                    <a:pt x="13" y="76"/>
                  </a:lnTo>
                  <a:lnTo>
                    <a:pt x="11" y="75"/>
                  </a:lnTo>
                  <a:lnTo>
                    <a:pt x="10" y="73"/>
                  </a:lnTo>
                  <a:lnTo>
                    <a:pt x="9" y="71"/>
                  </a:lnTo>
                  <a:lnTo>
                    <a:pt x="9" y="68"/>
                  </a:lnTo>
                  <a:close/>
                  <a:moveTo>
                    <a:pt x="42" y="20"/>
                  </a:moveTo>
                  <a:lnTo>
                    <a:pt x="41" y="26"/>
                  </a:lnTo>
                  <a:lnTo>
                    <a:pt x="41" y="28"/>
                  </a:lnTo>
                  <a:lnTo>
                    <a:pt x="40" y="31"/>
                  </a:lnTo>
                  <a:lnTo>
                    <a:pt x="38" y="32"/>
                  </a:lnTo>
                  <a:lnTo>
                    <a:pt x="36" y="34"/>
                  </a:lnTo>
                  <a:lnTo>
                    <a:pt x="34" y="35"/>
                  </a:lnTo>
                  <a:lnTo>
                    <a:pt x="31" y="35"/>
                  </a:lnTo>
                  <a:lnTo>
                    <a:pt x="27" y="35"/>
                  </a:lnTo>
                  <a:lnTo>
                    <a:pt x="26" y="34"/>
                  </a:lnTo>
                  <a:lnTo>
                    <a:pt x="25" y="33"/>
                  </a:lnTo>
                  <a:lnTo>
                    <a:pt x="23" y="31"/>
                  </a:lnTo>
                  <a:lnTo>
                    <a:pt x="22" y="29"/>
                  </a:lnTo>
                  <a:lnTo>
                    <a:pt x="21" y="23"/>
                  </a:lnTo>
                  <a:lnTo>
                    <a:pt x="20" y="18"/>
                  </a:lnTo>
                  <a:lnTo>
                    <a:pt x="20" y="15"/>
                  </a:lnTo>
                  <a:lnTo>
                    <a:pt x="21" y="12"/>
                  </a:lnTo>
                  <a:lnTo>
                    <a:pt x="22" y="8"/>
                  </a:lnTo>
                  <a:lnTo>
                    <a:pt x="23" y="6"/>
                  </a:lnTo>
                  <a:lnTo>
                    <a:pt x="24" y="5"/>
                  </a:lnTo>
                  <a:lnTo>
                    <a:pt x="25" y="4"/>
                  </a:lnTo>
                  <a:lnTo>
                    <a:pt x="28" y="3"/>
                  </a:lnTo>
                  <a:lnTo>
                    <a:pt x="31" y="3"/>
                  </a:lnTo>
                  <a:lnTo>
                    <a:pt x="34" y="3"/>
                  </a:lnTo>
                  <a:lnTo>
                    <a:pt x="37" y="4"/>
                  </a:lnTo>
                  <a:lnTo>
                    <a:pt x="39" y="6"/>
                  </a:lnTo>
                  <a:lnTo>
                    <a:pt x="40" y="8"/>
                  </a:lnTo>
                  <a:lnTo>
                    <a:pt x="41" y="11"/>
                  </a:lnTo>
                  <a:lnTo>
                    <a:pt x="42" y="14"/>
                  </a:lnTo>
                  <a:lnTo>
                    <a:pt x="42"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4" name="Freeform 210"/>
            <p:cNvSpPr>
              <a:spLocks/>
            </p:cNvSpPr>
            <p:nvPr/>
          </p:nvSpPr>
          <p:spPr bwMode="auto">
            <a:xfrm>
              <a:off x="1059771" y="5966651"/>
              <a:ext cx="120515" cy="136340"/>
            </a:xfrm>
            <a:custGeom>
              <a:avLst/>
              <a:gdLst>
                <a:gd name="T0" fmla="*/ 2147483647 w 76"/>
                <a:gd name="T1" fmla="*/ 2147483647 h 86"/>
                <a:gd name="T2" fmla="*/ 2147483647 w 76"/>
                <a:gd name="T3" fmla="*/ 2147483647 h 86"/>
                <a:gd name="T4" fmla="*/ 2147483647 w 76"/>
                <a:gd name="T5" fmla="*/ 2147483647 h 86"/>
                <a:gd name="T6" fmla="*/ 2147483647 w 76"/>
                <a:gd name="T7" fmla="*/ 0 h 86"/>
                <a:gd name="T8" fmla="*/ 2147483647 w 76"/>
                <a:gd name="T9" fmla="*/ 0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0 h 86"/>
                <a:gd name="T74" fmla="*/ 2147483647 w 76"/>
                <a:gd name="T75" fmla="*/ 2147483647 h 86"/>
                <a:gd name="T76" fmla="*/ 2147483647 w 76"/>
                <a:gd name="T77" fmla="*/ 2147483647 h 86"/>
                <a:gd name="T78" fmla="*/ 2147483647 w 76"/>
                <a:gd name="T79" fmla="*/ 2147483647 h 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6"/>
                <a:gd name="T121" fmla="*/ 0 h 86"/>
                <a:gd name="T122" fmla="*/ 76 w 76"/>
                <a:gd name="T123" fmla="*/ 86 h 8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6" h="86">
                  <a:moveTo>
                    <a:pt x="34" y="6"/>
                  </a:moveTo>
                  <a:lnTo>
                    <a:pt x="24" y="6"/>
                  </a:lnTo>
                  <a:lnTo>
                    <a:pt x="14" y="5"/>
                  </a:lnTo>
                  <a:lnTo>
                    <a:pt x="13" y="4"/>
                  </a:lnTo>
                  <a:lnTo>
                    <a:pt x="12" y="4"/>
                  </a:lnTo>
                  <a:lnTo>
                    <a:pt x="11" y="2"/>
                  </a:lnTo>
                  <a:lnTo>
                    <a:pt x="11" y="0"/>
                  </a:lnTo>
                  <a:lnTo>
                    <a:pt x="10" y="0"/>
                  </a:lnTo>
                  <a:lnTo>
                    <a:pt x="9" y="0"/>
                  </a:lnTo>
                  <a:lnTo>
                    <a:pt x="8" y="0"/>
                  </a:lnTo>
                  <a:lnTo>
                    <a:pt x="7" y="1"/>
                  </a:lnTo>
                  <a:lnTo>
                    <a:pt x="6" y="6"/>
                  </a:lnTo>
                  <a:lnTo>
                    <a:pt x="3" y="15"/>
                  </a:lnTo>
                  <a:lnTo>
                    <a:pt x="1" y="19"/>
                  </a:lnTo>
                  <a:lnTo>
                    <a:pt x="0" y="22"/>
                  </a:lnTo>
                  <a:lnTo>
                    <a:pt x="1" y="23"/>
                  </a:lnTo>
                  <a:lnTo>
                    <a:pt x="2" y="24"/>
                  </a:lnTo>
                  <a:lnTo>
                    <a:pt x="3" y="23"/>
                  </a:lnTo>
                  <a:lnTo>
                    <a:pt x="5" y="22"/>
                  </a:lnTo>
                  <a:lnTo>
                    <a:pt x="8" y="17"/>
                  </a:lnTo>
                  <a:lnTo>
                    <a:pt x="11" y="15"/>
                  </a:lnTo>
                  <a:lnTo>
                    <a:pt x="14" y="13"/>
                  </a:lnTo>
                  <a:lnTo>
                    <a:pt x="16" y="12"/>
                  </a:lnTo>
                  <a:lnTo>
                    <a:pt x="18" y="11"/>
                  </a:lnTo>
                  <a:lnTo>
                    <a:pt x="22" y="10"/>
                  </a:lnTo>
                  <a:lnTo>
                    <a:pt x="28" y="11"/>
                  </a:lnTo>
                  <a:lnTo>
                    <a:pt x="32" y="11"/>
                  </a:lnTo>
                  <a:lnTo>
                    <a:pt x="33" y="13"/>
                  </a:lnTo>
                  <a:lnTo>
                    <a:pt x="33" y="14"/>
                  </a:lnTo>
                  <a:lnTo>
                    <a:pt x="33" y="16"/>
                  </a:lnTo>
                  <a:lnTo>
                    <a:pt x="33" y="71"/>
                  </a:lnTo>
                  <a:lnTo>
                    <a:pt x="33" y="76"/>
                  </a:lnTo>
                  <a:lnTo>
                    <a:pt x="32" y="79"/>
                  </a:lnTo>
                  <a:lnTo>
                    <a:pt x="31" y="80"/>
                  </a:lnTo>
                  <a:lnTo>
                    <a:pt x="30" y="81"/>
                  </a:lnTo>
                  <a:lnTo>
                    <a:pt x="26" y="82"/>
                  </a:lnTo>
                  <a:lnTo>
                    <a:pt x="21" y="83"/>
                  </a:lnTo>
                  <a:lnTo>
                    <a:pt x="19" y="84"/>
                  </a:lnTo>
                  <a:lnTo>
                    <a:pt x="19" y="85"/>
                  </a:lnTo>
                  <a:lnTo>
                    <a:pt x="19" y="86"/>
                  </a:lnTo>
                  <a:lnTo>
                    <a:pt x="21" y="86"/>
                  </a:lnTo>
                  <a:lnTo>
                    <a:pt x="39" y="86"/>
                  </a:lnTo>
                  <a:lnTo>
                    <a:pt x="57" y="86"/>
                  </a:lnTo>
                  <a:lnTo>
                    <a:pt x="58" y="86"/>
                  </a:lnTo>
                  <a:lnTo>
                    <a:pt x="59" y="85"/>
                  </a:lnTo>
                  <a:lnTo>
                    <a:pt x="59" y="83"/>
                  </a:lnTo>
                  <a:lnTo>
                    <a:pt x="57" y="82"/>
                  </a:lnTo>
                  <a:lnTo>
                    <a:pt x="52" y="82"/>
                  </a:lnTo>
                  <a:lnTo>
                    <a:pt x="49" y="81"/>
                  </a:lnTo>
                  <a:lnTo>
                    <a:pt x="47" y="80"/>
                  </a:lnTo>
                  <a:lnTo>
                    <a:pt x="45" y="77"/>
                  </a:lnTo>
                  <a:lnTo>
                    <a:pt x="45" y="74"/>
                  </a:lnTo>
                  <a:lnTo>
                    <a:pt x="45" y="19"/>
                  </a:lnTo>
                  <a:lnTo>
                    <a:pt x="45" y="14"/>
                  </a:lnTo>
                  <a:lnTo>
                    <a:pt x="46" y="12"/>
                  </a:lnTo>
                  <a:lnTo>
                    <a:pt x="48" y="11"/>
                  </a:lnTo>
                  <a:lnTo>
                    <a:pt x="51" y="10"/>
                  </a:lnTo>
                  <a:lnTo>
                    <a:pt x="59" y="11"/>
                  </a:lnTo>
                  <a:lnTo>
                    <a:pt x="65" y="12"/>
                  </a:lnTo>
                  <a:lnTo>
                    <a:pt x="69" y="13"/>
                  </a:lnTo>
                  <a:lnTo>
                    <a:pt x="70" y="14"/>
                  </a:lnTo>
                  <a:lnTo>
                    <a:pt x="71" y="17"/>
                  </a:lnTo>
                  <a:lnTo>
                    <a:pt x="72" y="20"/>
                  </a:lnTo>
                  <a:lnTo>
                    <a:pt x="73" y="22"/>
                  </a:lnTo>
                  <a:lnTo>
                    <a:pt x="73" y="23"/>
                  </a:lnTo>
                  <a:lnTo>
                    <a:pt x="74" y="23"/>
                  </a:lnTo>
                  <a:lnTo>
                    <a:pt x="75" y="23"/>
                  </a:lnTo>
                  <a:lnTo>
                    <a:pt x="75" y="22"/>
                  </a:lnTo>
                  <a:lnTo>
                    <a:pt x="76" y="20"/>
                  </a:lnTo>
                  <a:lnTo>
                    <a:pt x="76" y="19"/>
                  </a:lnTo>
                  <a:lnTo>
                    <a:pt x="76" y="10"/>
                  </a:lnTo>
                  <a:lnTo>
                    <a:pt x="76" y="3"/>
                  </a:lnTo>
                  <a:lnTo>
                    <a:pt x="76" y="0"/>
                  </a:lnTo>
                  <a:lnTo>
                    <a:pt x="74" y="0"/>
                  </a:lnTo>
                  <a:lnTo>
                    <a:pt x="73" y="0"/>
                  </a:lnTo>
                  <a:lnTo>
                    <a:pt x="72" y="2"/>
                  </a:lnTo>
                  <a:lnTo>
                    <a:pt x="71" y="4"/>
                  </a:lnTo>
                  <a:lnTo>
                    <a:pt x="70" y="5"/>
                  </a:lnTo>
                  <a:lnTo>
                    <a:pt x="68" y="6"/>
                  </a:lnTo>
                  <a:lnTo>
                    <a:pt x="63" y="6"/>
                  </a:lnTo>
                  <a:lnTo>
                    <a:pt x="34" y="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5" name="Freeform 211"/>
            <p:cNvSpPr>
              <a:spLocks noEditPoints="1"/>
            </p:cNvSpPr>
            <p:nvPr/>
          </p:nvSpPr>
          <p:spPr bwMode="auto">
            <a:xfrm>
              <a:off x="1173300"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2147483647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7" y="8"/>
                  </a:lnTo>
                  <a:lnTo>
                    <a:pt x="36" y="6"/>
                  </a:lnTo>
                  <a:lnTo>
                    <a:pt x="35" y="5"/>
                  </a:lnTo>
                  <a:lnTo>
                    <a:pt x="34" y="3"/>
                  </a:lnTo>
                  <a:lnTo>
                    <a:pt x="32" y="1"/>
                  </a:lnTo>
                  <a:lnTo>
                    <a:pt x="29" y="0"/>
                  </a:lnTo>
                  <a:lnTo>
                    <a:pt x="25" y="0"/>
                  </a:lnTo>
                  <a:lnTo>
                    <a:pt x="19" y="1"/>
                  </a:lnTo>
                  <a:lnTo>
                    <a:pt x="16" y="1"/>
                  </a:lnTo>
                  <a:lnTo>
                    <a:pt x="14" y="2"/>
                  </a:lnTo>
                  <a:lnTo>
                    <a:pt x="10" y="4"/>
                  </a:lnTo>
                  <a:lnTo>
                    <a:pt x="7" y="7"/>
                  </a:lnTo>
                  <a:lnTo>
                    <a:pt x="4" y="10"/>
                  </a:lnTo>
                  <a:lnTo>
                    <a:pt x="2" y="13"/>
                  </a:lnTo>
                  <a:lnTo>
                    <a:pt x="1" y="15"/>
                  </a:lnTo>
                  <a:lnTo>
                    <a:pt x="0" y="17"/>
                  </a:lnTo>
                  <a:lnTo>
                    <a:pt x="0" y="18"/>
                  </a:lnTo>
                  <a:lnTo>
                    <a:pt x="1" y="19"/>
                  </a:lnTo>
                  <a:lnTo>
                    <a:pt x="3" y="20"/>
                  </a:lnTo>
                  <a:lnTo>
                    <a:pt x="6" y="19"/>
                  </a:lnTo>
                  <a:lnTo>
                    <a:pt x="7" y="18"/>
                  </a:lnTo>
                  <a:lnTo>
                    <a:pt x="8" y="17"/>
                  </a:lnTo>
                  <a:lnTo>
                    <a:pt x="10" y="12"/>
                  </a:lnTo>
                  <a:lnTo>
                    <a:pt x="11" y="9"/>
                  </a:lnTo>
                  <a:lnTo>
                    <a:pt x="13" y="6"/>
                  </a:lnTo>
                  <a:lnTo>
                    <a:pt x="16" y="5"/>
                  </a:lnTo>
                  <a:lnTo>
                    <a:pt x="20" y="4"/>
                  </a:lnTo>
                  <a:lnTo>
                    <a:pt x="23" y="4"/>
                  </a:lnTo>
                  <a:lnTo>
                    <a:pt x="25" y="5"/>
                  </a:lnTo>
                  <a:lnTo>
                    <a:pt x="27" y="6"/>
                  </a:lnTo>
                  <a:lnTo>
                    <a:pt x="28" y="7"/>
                  </a:lnTo>
                  <a:lnTo>
                    <a:pt x="28" y="9"/>
                  </a:lnTo>
                  <a:lnTo>
                    <a:pt x="29" y="12"/>
                  </a:lnTo>
                  <a:lnTo>
                    <a:pt x="29" y="18"/>
                  </a:lnTo>
                  <a:lnTo>
                    <a:pt x="29" y="20"/>
                  </a:lnTo>
                  <a:lnTo>
                    <a:pt x="28" y="22"/>
                  </a:lnTo>
                  <a:lnTo>
                    <a:pt x="24" y="23"/>
                  </a:lnTo>
                  <a:lnTo>
                    <a:pt x="19" y="25"/>
                  </a:lnTo>
                  <a:lnTo>
                    <a:pt x="15" y="26"/>
                  </a:lnTo>
                  <a:lnTo>
                    <a:pt x="9" y="29"/>
                  </a:lnTo>
                  <a:lnTo>
                    <a:pt x="6" y="32"/>
                  </a:lnTo>
                  <a:lnTo>
                    <a:pt x="4" y="35"/>
                  </a:lnTo>
                  <a:lnTo>
                    <a:pt x="2" y="37"/>
                  </a:lnTo>
                  <a:lnTo>
                    <a:pt x="1" y="39"/>
                  </a:lnTo>
                  <a:lnTo>
                    <a:pt x="1" y="42"/>
                  </a:lnTo>
                  <a:lnTo>
                    <a:pt x="1" y="44"/>
                  </a:lnTo>
                  <a:lnTo>
                    <a:pt x="1" y="46"/>
                  </a:lnTo>
                  <a:lnTo>
                    <a:pt x="1" y="48"/>
                  </a:lnTo>
                  <a:lnTo>
                    <a:pt x="2" y="50"/>
                  </a:lnTo>
                  <a:lnTo>
                    <a:pt x="4" y="52"/>
                  </a:lnTo>
                  <a:lnTo>
                    <a:pt x="7" y="53"/>
                  </a:lnTo>
                  <a:lnTo>
                    <a:pt x="11" y="54"/>
                  </a:lnTo>
                  <a:lnTo>
                    <a:pt x="14" y="54"/>
                  </a:lnTo>
                  <a:lnTo>
                    <a:pt x="16" y="53"/>
                  </a:lnTo>
                  <a:lnTo>
                    <a:pt x="20" y="52"/>
                  </a:lnTo>
                  <a:lnTo>
                    <a:pt x="24" y="49"/>
                  </a:lnTo>
                  <a:lnTo>
                    <a:pt x="27" y="46"/>
                  </a:lnTo>
                  <a:lnTo>
                    <a:pt x="31" y="50"/>
                  </a:lnTo>
                  <a:lnTo>
                    <a:pt x="34" y="52"/>
                  </a:lnTo>
                  <a:lnTo>
                    <a:pt x="35" y="52"/>
                  </a:lnTo>
                  <a:lnTo>
                    <a:pt x="37" y="53"/>
                  </a:lnTo>
                  <a:lnTo>
                    <a:pt x="40" y="52"/>
                  </a:lnTo>
                  <a:lnTo>
                    <a:pt x="42" y="52"/>
                  </a:lnTo>
                  <a:lnTo>
                    <a:pt x="44" y="51"/>
                  </a:lnTo>
                  <a:lnTo>
                    <a:pt x="46" y="49"/>
                  </a:lnTo>
                  <a:lnTo>
                    <a:pt x="48" y="46"/>
                  </a:lnTo>
                  <a:lnTo>
                    <a:pt x="48" y="45"/>
                  </a:lnTo>
                  <a:lnTo>
                    <a:pt x="48" y="44"/>
                  </a:lnTo>
                  <a:lnTo>
                    <a:pt x="47" y="43"/>
                  </a:lnTo>
                  <a:lnTo>
                    <a:pt x="46" y="44"/>
                  </a:lnTo>
                  <a:lnTo>
                    <a:pt x="45" y="45"/>
                  </a:lnTo>
                  <a:lnTo>
                    <a:pt x="43" y="45"/>
                  </a:lnTo>
                  <a:lnTo>
                    <a:pt x="42" y="46"/>
                  </a:lnTo>
                  <a:lnTo>
                    <a:pt x="41" y="46"/>
                  </a:lnTo>
                  <a:lnTo>
                    <a:pt x="39" y="46"/>
                  </a:lnTo>
                  <a:lnTo>
                    <a:pt x="38" y="44"/>
                  </a:lnTo>
                  <a:lnTo>
                    <a:pt x="37" y="43"/>
                  </a:lnTo>
                  <a:lnTo>
                    <a:pt x="37" y="42"/>
                  </a:lnTo>
                  <a:lnTo>
                    <a:pt x="37" y="12"/>
                  </a:lnTo>
                  <a:close/>
                  <a:moveTo>
                    <a:pt x="28" y="36"/>
                  </a:moveTo>
                  <a:lnTo>
                    <a:pt x="28" y="40"/>
                  </a:lnTo>
                  <a:lnTo>
                    <a:pt x="26" y="44"/>
                  </a:lnTo>
                  <a:lnTo>
                    <a:pt x="25" y="45"/>
                  </a:lnTo>
                  <a:lnTo>
                    <a:pt x="23" y="47"/>
                  </a:lnTo>
                  <a:lnTo>
                    <a:pt x="20" y="48"/>
                  </a:lnTo>
                  <a:lnTo>
                    <a:pt x="17" y="48"/>
                  </a:lnTo>
                  <a:lnTo>
                    <a:pt x="16" y="48"/>
                  </a:lnTo>
                  <a:lnTo>
                    <a:pt x="14" y="47"/>
                  </a:lnTo>
                  <a:lnTo>
                    <a:pt x="12" y="45"/>
                  </a:lnTo>
                  <a:lnTo>
                    <a:pt x="11" y="43"/>
                  </a:lnTo>
                  <a:lnTo>
                    <a:pt x="10" y="41"/>
                  </a:lnTo>
                  <a:lnTo>
                    <a:pt x="10" y="38"/>
                  </a:lnTo>
                  <a:lnTo>
                    <a:pt x="11" y="36"/>
                  </a:lnTo>
                  <a:lnTo>
                    <a:pt x="12" y="35"/>
                  </a:lnTo>
                  <a:lnTo>
                    <a:pt x="13" y="33"/>
                  </a:lnTo>
                  <a:lnTo>
                    <a:pt x="15" y="30"/>
                  </a:lnTo>
                  <a:lnTo>
                    <a:pt x="18" y="28"/>
                  </a:lnTo>
                  <a:lnTo>
                    <a:pt x="24" y="26"/>
                  </a:lnTo>
                  <a:lnTo>
                    <a:pt x="27" y="25"/>
                  </a:lnTo>
                  <a:lnTo>
                    <a:pt x="28"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6" name="Freeform 212"/>
            <p:cNvSpPr>
              <a:spLocks/>
            </p:cNvSpPr>
            <p:nvPr/>
          </p:nvSpPr>
          <p:spPr bwMode="auto">
            <a:xfrm>
              <a:off x="1253643" y="6020469"/>
              <a:ext cx="90822" cy="82522"/>
            </a:xfrm>
            <a:custGeom>
              <a:avLst/>
              <a:gdLst>
                <a:gd name="T0" fmla="*/ 2147483647 w 57"/>
                <a:gd name="T1" fmla="*/ 2147483647 h 52"/>
                <a:gd name="T2" fmla="*/ 2147483647 w 57"/>
                <a:gd name="T3" fmla="*/ 2147483647 h 52"/>
                <a:gd name="T4" fmla="*/ 2147483647 w 57"/>
                <a:gd name="T5" fmla="*/ 2147483647 h 52"/>
                <a:gd name="T6" fmla="*/ 2147483647 w 57"/>
                <a:gd name="T7" fmla="*/ 2147483647 h 52"/>
                <a:gd name="T8" fmla="*/ 2147483647 w 57"/>
                <a:gd name="T9" fmla="*/ 2147483647 h 52"/>
                <a:gd name="T10" fmla="*/ 0 w 57"/>
                <a:gd name="T11" fmla="*/ 2147483647 h 52"/>
                <a:gd name="T12" fmla="*/ 2147483647 w 57"/>
                <a:gd name="T13" fmla="*/ 2147483647 h 52"/>
                <a:gd name="T14" fmla="*/ 2147483647 w 57"/>
                <a:gd name="T15" fmla="*/ 2147483647 h 52"/>
                <a:gd name="T16" fmla="*/ 2147483647 w 57"/>
                <a:gd name="T17" fmla="*/ 2147483647 h 52"/>
                <a:gd name="T18" fmla="*/ 2147483647 w 57"/>
                <a:gd name="T19" fmla="*/ 2147483647 h 52"/>
                <a:gd name="T20" fmla="*/ 2147483647 w 57"/>
                <a:gd name="T21" fmla="*/ 2147483647 h 52"/>
                <a:gd name="T22" fmla="*/ 2147483647 w 57"/>
                <a:gd name="T23" fmla="*/ 2147483647 h 52"/>
                <a:gd name="T24" fmla="*/ 2147483647 w 57"/>
                <a:gd name="T25" fmla="*/ 2147483647 h 52"/>
                <a:gd name="T26" fmla="*/ 2147483647 w 57"/>
                <a:gd name="T27" fmla="*/ 2147483647 h 52"/>
                <a:gd name="T28" fmla="*/ 2147483647 w 57"/>
                <a:gd name="T29" fmla="*/ 2147483647 h 52"/>
                <a:gd name="T30" fmla="*/ 2147483647 w 57"/>
                <a:gd name="T31" fmla="*/ 2147483647 h 52"/>
                <a:gd name="T32" fmla="*/ 2147483647 w 57"/>
                <a:gd name="T33" fmla="*/ 2147483647 h 52"/>
                <a:gd name="T34" fmla="*/ 2147483647 w 57"/>
                <a:gd name="T35" fmla="*/ 2147483647 h 52"/>
                <a:gd name="T36" fmla="*/ 2147483647 w 57"/>
                <a:gd name="T37" fmla="*/ 2147483647 h 52"/>
                <a:gd name="T38" fmla="*/ 2147483647 w 57"/>
                <a:gd name="T39" fmla="*/ 2147483647 h 52"/>
                <a:gd name="T40" fmla="*/ 2147483647 w 57"/>
                <a:gd name="T41" fmla="*/ 2147483647 h 52"/>
                <a:gd name="T42" fmla="*/ 2147483647 w 57"/>
                <a:gd name="T43" fmla="*/ 2147483647 h 52"/>
                <a:gd name="T44" fmla="*/ 2147483647 w 57"/>
                <a:gd name="T45" fmla="*/ 2147483647 h 52"/>
                <a:gd name="T46" fmla="*/ 2147483647 w 57"/>
                <a:gd name="T47" fmla="*/ 2147483647 h 52"/>
                <a:gd name="T48" fmla="*/ 2147483647 w 57"/>
                <a:gd name="T49" fmla="*/ 2147483647 h 52"/>
                <a:gd name="T50" fmla="*/ 2147483647 w 57"/>
                <a:gd name="T51" fmla="*/ 2147483647 h 52"/>
                <a:gd name="T52" fmla="*/ 2147483647 w 57"/>
                <a:gd name="T53" fmla="*/ 2147483647 h 52"/>
                <a:gd name="T54" fmla="*/ 2147483647 w 57"/>
                <a:gd name="T55" fmla="*/ 2147483647 h 52"/>
                <a:gd name="T56" fmla="*/ 2147483647 w 57"/>
                <a:gd name="T57" fmla="*/ 2147483647 h 52"/>
                <a:gd name="T58" fmla="*/ 2147483647 w 57"/>
                <a:gd name="T59" fmla="*/ 2147483647 h 52"/>
                <a:gd name="T60" fmla="*/ 2147483647 w 57"/>
                <a:gd name="T61" fmla="*/ 2147483647 h 52"/>
                <a:gd name="T62" fmla="*/ 2147483647 w 57"/>
                <a:gd name="T63" fmla="*/ 0 h 52"/>
                <a:gd name="T64" fmla="*/ 2147483647 w 57"/>
                <a:gd name="T65" fmla="*/ 2147483647 h 52"/>
                <a:gd name="T66" fmla="*/ 2147483647 w 57"/>
                <a:gd name="T67" fmla="*/ 2147483647 h 52"/>
                <a:gd name="T68" fmla="*/ 2147483647 w 57"/>
                <a:gd name="T69" fmla="*/ 2147483647 h 52"/>
                <a:gd name="T70" fmla="*/ 2147483647 w 57"/>
                <a:gd name="T71" fmla="*/ 2147483647 h 52"/>
                <a:gd name="T72" fmla="*/ 2147483647 w 57"/>
                <a:gd name="T73" fmla="*/ 2147483647 h 52"/>
                <a:gd name="T74" fmla="*/ 2147483647 w 57"/>
                <a:gd name="T75" fmla="*/ 2147483647 h 52"/>
                <a:gd name="T76" fmla="*/ 2147483647 w 57"/>
                <a:gd name="T77" fmla="*/ 2147483647 h 52"/>
                <a:gd name="T78" fmla="*/ 2147483647 w 57"/>
                <a:gd name="T79" fmla="*/ 2147483647 h 52"/>
                <a:gd name="T80" fmla="*/ 2147483647 w 57"/>
                <a:gd name="T81" fmla="*/ 2147483647 h 52"/>
                <a:gd name="T82" fmla="*/ 2147483647 w 57"/>
                <a:gd name="T83" fmla="*/ 2147483647 h 52"/>
                <a:gd name="T84" fmla="*/ 2147483647 w 57"/>
                <a:gd name="T85" fmla="*/ 2147483647 h 52"/>
                <a:gd name="T86" fmla="*/ 2147483647 w 57"/>
                <a:gd name="T87" fmla="*/ 2147483647 h 52"/>
                <a:gd name="T88" fmla="*/ 2147483647 w 57"/>
                <a:gd name="T89" fmla="*/ 2147483647 h 52"/>
                <a:gd name="T90" fmla="*/ 2147483647 w 57"/>
                <a:gd name="T91" fmla="*/ 2147483647 h 52"/>
                <a:gd name="T92" fmla="*/ 2147483647 w 57"/>
                <a:gd name="T93" fmla="*/ 0 h 52"/>
                <a:gd name="T94" fmla="*/ 2147483647 w 57"/>
                <a:gd name="T95" fmla="*/ 0 h 52"/>
                <a:gd name="T96" fmla="*/ 0 w 57"/>
                <a:gd name="T97" fmla="*/ 2147483647 h 52"/>
                <a:gd name="T98" fmla="*/ 0 w 57"/>
                <a:gd name="T99" fmla="*/ 2147483647 h 52"/>
                <a:gd name="T100" fmla="*/ 2147483647 w 57"/>
                <a:gd name="T101" fmla="*/ 2147483647 h 52"/>
                <a:gd name="T102" fmla="*/ 2147483647 w 57"/>
                <a:gd name="T103" fmla="*/ 2147483647 h 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
                <a:gd name="T157" fmla="*/ 0 h 52"/>
                <a:gd name="T158" fmla="*/ 57 w 57"/>
                <a:gd name="T159" fmla="*/ 52 h 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 h="52">
                  <a:moveTo>
                    <a:pt x="23" y="26"/>
                  </a:moveTo>
                  <a:lnTo>
                    <a:pt x="23" y="27"/>
                  </a:lnTo>
                  <a:lnTo>
                    <a:pt x="24" y="28"/>
                  </a:lnTo>
                  <a:lnTo>
                    <a:pt x="22" y="31"/>
                  </a:lnTo>
                  <a:lnTo>
                    <a:pt x="17" y="37"/>
                  </a:lnTo>
                  <a:lnTo>
                    <a:pt x="12" y="42"/>
                  </a:lnTo>
                  <a:lnTo>
                    <a:pt x="9" y="46"/>
                  </a:lnTo>
                  <a:lnTo>
                    <a:pt x="6" y="48"/>
                  </a:lnTo>
                  <a:lnTo>
                    <a:pt x="2" y="49"/>
                  </a:lnTo>
                  <a:lnTo>
                    <a:pt x="1" y="50"/>
                  </a:lnTo>
                  <a:lnTo>
                    <a:pt x="0" y="50"/>
                  </a:lnTo>
                  <a:lnTo>
                    <a:pt x="0" y="51"/>
                  </a:lnTo>
                  <a:lnTo>
                    <a:pt x="0" y="52"/>
                  </a:lnTo>
                  <a:lnTo>
                    <a:pt x="1" y="52"/>
                  </a:lnTo>
                  <a:lnTo>
                    <a:pt x="4" y="52"/>
                  </a:lnTo>
                  <a:lnTo>
                    <a:pt x="13" y="52"/>
                  </a:lnTo>
                  <a:lnTo>
                    <a:pt x="22" y="52"/>
                  </a:lnTo>
                  <a:lnTo>
                    <a:pt x="24" y="52"/>
                  </a:lnTo>
                  <a:lnTo>
                    <a:pt x="24" y="51"/>
                  </a:lnTo>
                  <a:lnTo>
                    <a:pt x="24" y="50"/>
                  </a:lnTo>
                  <a:lnTo>
                    <a:pt x="21" y="49"/>
                  </a:lnTo>
                  <a:lnTo>
                    <a:pt x="20" y="48"/>
                  </a:lnTo>
                  <a:lnTo>
                    <a:pt x="19" y="47"/>
                  </a:lnTo>
                  <a:lnTo>
                    <a:pt x="18" y="45"/>
                  </a:lnTo>
                  <a:lnTo>
                    <a:pt x="19" y="41"/>
                  </a:lnTo>
                  <a:lnTo>
                    <a:pt x="22" y="37"/>
                  </a:lnTo>
                  <a:lnTo>
                    <a:pt x="25" y="33"/>
                  </a:lnTo>
                  <a:lnTo>
                    <a:pt x="27" y="32"/>
                  </a:lnTo>
                  <a:lnTo>
                    <a:pt x="28" y="32"/>
                  </a:lnTo>
                  <a:lnTo>
                    <a:pt x="34" y="41"/>
                  </a:lnTo>
                  <a:lnTo>
                    <a:pt x="36" y="44"/>
                  </a:lnTo>
                  <a:lnTo>
                    <a:pt x="38" y="46"/>
                  </a:lnTo>
                  <a:lnTo>
                    <a:pt x="37" y="47"/>
                  </a:lnTo>
                  <a:lnTo>
                    <a:pt x="37" y="48"/>
                  </a:lnTo>
                  <a:lnTo>
                    <a:pt x="34" y="49"/>
                  </a:lnTo>
                  <a:lnTo>
                    <a:pt x="33" y="50"/>
                  </a:lnTo>
                  <a:lnTo>
                    <a:pt x="32" y="50"/>
                  </a:lnTo>
                  <a:lnTo>
                    <a:pt x="32" y="51"/>
                  </a:lnTo>
                  <a:lnTo>
                    <a:pt x="32" y="52"/>
                  </a:lnTo>
                  <a:lnTo>
                    <a:pt x="33" y="52"/>
                  </a:lnTo>
                  <a:lnTo>
                    <a:pt x="35" y="52"/>
                  </a:lnTo>
                  <a:lnTo>
                    <a:pt x="43" y="52"/>
                  </a:lnTo>
                  <a:lnTo>
                    <a:pt x="50" y="52"/>
                  </a:lnTo>
                  <a:lnTo>
                    <a:pt x="54" y="52"/>
                  </a:lnTo>
                  <a:lnTo>
                    <a:pt x="57" y="52"/>
                  </a:lnTo>
                  <a:lnTo>
                    <a:pt x="57" y="51"/>
                  </a:lnTo>
                  <a:lnTo>
                    <a:pt x="57" y="50"/>
                  </a:lnTo>
                  <a:lnTo>
                    <a:pt x="54" y="49"/>
                  </a:lnTo>
                  <a:lnTo>
                    <a:pt x="52" y="47"/>
                  </a:lnTo>
                  <a:lnTo>
                    <a:pt x="49" y="46"/>
                  </a:lnTo>
                  <a:lnTo>
                    <a:pt x="45" y="41"/>
                  </a:lnTo>
                  <a:lnTo>
                    <a:pt x="39" y="32"/>
                  </a:lnTo>
                  <a:lnTo>
                    <a:pt x="35" y="27"/>
                  </a:lnTo>
                  <a:lnTo>
                    <a:pt x="33" y="24"/>
                  </a:lnTo>
                  <a:lnTo>
                    <a:pt x="33" y="22"/>
                  </a:lnTo>
                  <a:lnTo>
                    <a:pt x="44" y="9"/>
                  </a:lnTo>
                  <a:lnTo>
                    <a:pt x="46" y="6"/>
                  </a:lnTo>
                  <a:lnTo>
                    <a:pt x="49" y="5"/>
                  </a:lnTo>
                  <a:lnTo>
                    <a:pt x="54" y="3"/>
                  </a:lnTo>
                  <a:lnTo>
                    <a:pt x="56" y="3"/>
                  </a:lnTo>
                  <a:lnTo>
                    <a:pt x="57" y="3"/>
                  </a:lnTo>
                  <a:lnTo>
                    <a:pt x="57" y="2"/>
                  </a:lnTo>
                  <a:lnTo>
                    <a:pt x="57" y="1"/>
                  </a:lnTo>
                  <a:lnTo>
                    <a:pt x="56" y="0"/>
                  </a:lnTo>
                  <a:lnTo>
                    <a:pt x="53" y="0"/>
                  </a:lnTo>
                  <a:lnTo>
                    <a:pt x="45" y="1"/>
                  </a:lnTo>
                  <a:lnTo>
                    <a:pt x="36" y="0"/>
                  </a:lnTo>
                  <a:lnTo>
                    <a:pt x="34" y="1"/>
                  </a:lnTo>
                  <a:lnTo>
                    <a:pt x="33" y="1"/>
                  </a:lnTo>
                  <a:lnTo>
                    <a:pt x="33" y="2"/>
                  </a:lnTo>
                  <a:lnTo>
                    <a:pt x="34" y="3"/>
                  </a:lnTo>
                  <a:lnTo>
                    <a:pt x="36" y="3"/>
                  </a:lnTo>
                  <a:lnTo>
                    <a:pt x="38" y="4"/>
                  </a:lnTo>
                  <a:lnTo>
                    <a:pt x="39" y="4"/>
                  </a:lnTo>
                  <a:lnTo>
                    <a:pt x="39" y="5"/>
                  </a:lnTo>
                  <a:lnTo>
                    <a:pt x="38" y="8"/>
                  </a:lnTo>
                  <a:lnTo>
                    <a:pt x="37" y="10"/>
                  </a:lnTo>
                  <a:lnTo>
                    <a:pt x="33" y="17"/>
                  </a:lnTo>
                  <a:lnTo>
                    <a:pt x="31" y="19"/>
                  </a:lnTo>
                  <a:lnTo>
                    <a:pt x="31" y="20"/>
                  </a:lnTo>
                  <a:lnTo>
                    <a:pt x="30" y="20"/>
                  </a:lnTo>
                  <a:lnTo>
                    <a:pt x="29" y="20"/>
                  </a:lnTo>
                  <a:lnTo>
                    <a:pt x="28" y="18"/>
                  </a:lnTo>
                  <a:lnTo>
                    <a:pt x="24" y="14"/>
                  </a:lnTo>
                  <a:lnTo>
                    <a:pt x="21" y="9"/>
                  </a:lnTo>
                  <a:lnTo>
                    <a:pt x="19" y="6"/>
                  </a:lnTo>
                  <a:lnTo>
                    <a:pt x="19" y="5"/>
                  </a:lnTo>
                  <a:lnTo>
                    <a:pt x="20" y="4"/>
                  </a:lnTo>
                  <a:lnTo>
                    <a:pt x="22" y="3"/>
                  </a:lnTo>
                  <a:lnTo>
                    <a:pt x="24" y="3"/>
                  </a:lnTo>
                  <a:lnTo>
                    <a:pt x="25" y="2"/>
                  </a:lnTo>
                  <a:lnTo>
                    <a:pt x="25" y="1"/>
                  </a:lnTo>
                  <a:lnTo>
                    <a:pt x="24" y="0"/>
                  </a:lnTo>
                  <a:lnTo>
                    <a:pt x="22" y="0"/>
                  </a:lnTo>
                  <a:lnTo>
                    <a:pt x="13" y="1"/>
                  </a:lnTo>
                  <a:lnTo>
                    <a:pt x="3" y="0"/>
                  </a:lnTo>
                  <a:lnTo>
                    <a:pt x="1" y="0"/>
                  </a:lnTo>
                  <a:lnTo>
                    <a:pt x="0" y="1"/>
                  </a:lnTo>
                  <a:lnTo>
                    <a:pt x="0" y="2"/>
                  </a:lnTo>
                  <a:lnTo>
                    <a:pt x="0" y="3"/>
                  </a:lnTo>
                  <a:lnTo>
                    <a:pt x="2" y="3"/>
                  </a:lnTo>
                  <a:lnTo>
                    <a:pt x="4" y="4"/>
                  </a:lnTo>
                  <a:lnTo>
                    <a:pt x="6" y="6"/>
                  </a:lnTo>
                  <a:lnTo>
                    <a:pt x="23" y="2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7" name="Freeform 213"/>
            <p:cNvSpPr>
              <a:spLocks noEditPoints="1"/>
            </p:cNvSpPr>
            <p:nvPr/>
          </p:nvSpPr>
          <p:spPr bwMode="auto">
            <a:xfrm>
              <a:off x="1379397" y="5989972"/>
              <a:ext cx="129247" cy="114813"/>
            </a:xfrm>
            <a:custGeom>
              <a:avLst/>
              <a:gdLst>
                <a:gd name="T0" fmla="*/ 2147483647 w 82"/>
                <a:gd name="T1" fmla="*/ 2147483647 h 73"/>
                <a:gd name="T2" fmla="*/ 2147483647 w 82"/>
                <a:gd name="T3" fmla="*/ 2147483647 h 73"/>
                <a:gd name="T4" fmla="*/ 2147483647 w 82"/>
                <a:gd name="T5" fmla="*/ 2147483647 h 73"/>
                <a:gd name="T6" fmla="*/ 2147483647 w 82"/>
                <a:gd name="T7" fmla="*/ 2147483647 h 73"/>
                <a:gd name="T8" fmla="*/ 2147483647 w 82"/>
                <a:gd name="T9" fmla="*/ 2147483647 h 73"/>
                <a:gd name="T10" fmla="*/ 2147483647 w 82"/>
                <a:gd name="T11" fmla="*/ 2147483647 h 73"/>
                <a:gd name="T12" fmla="*/ 2147483647 w 82"/>
                <a:gd name="T13" fmla="*/ 2147483647 h 73"/>
                <a:gd name="T14" fmla="*/ 2147483647 w 82"/>
                <a:gd name="T15" fmla="*/ 2147483647 h 73"/>
                <a:gd name="T16" fmla="*/ 2147483647 w 82"/>
                <a:gd name="T17" fmla="*/ 2147483647 h 73"/>
                <a:gd name="T18" fmla="*/ 2147483647 w 82"/>
                <a:gd name="T19" fmla="*/ 2147483647 h 73"/>
                <a:gd name="T20" fmla="*/ 2147483647 w 82"/>
                <a:gd name="T21" fmla="*/ 2147483647 h 73"/>
                <a:gd name="T22" fmla="*/ 2147483647 w 82"/>
                <a:gd name="T23" fmla="*/ 2147483647 h 73"/>
                <a:gd name="T24" fmla="*/ 2147483647 w 82"/>
                <a:gd name="T25" fmla="*/ 2147483647 h 73"/>
                <a:gd name="T26" fmla="*/ 2147483647 w 82"/>
                <a:gd name="T27" fmla="*/ 2147483647 h 73"/>
                <a:gd name="T28" fmla="*/ 2147483647 w 82"/>
                <a:gd name="T29" fmla="*/ 0 h 73"/>
                <a:gd name="T30" fmla="*/ 2147483647 w 82"/>
                <a:gd name="T31" fmla="*/ 2147483647 h 73"/>
                <a:gd name="T32" fmla="*/ 2147483647 w 82"/>
                <a:gd name="T33" fmla="*/ 2147483647 h 73"/>
                <a:gd name="T34" fmla="*/ 2147483647 w 82"/>
                <a:gd name="T35" fmla="*/ 2147483647 h 73"/>
                <a:gd name="T36" fmla="*/ 2147483647 w 82"/>
                <a:gd name="T37" fmla="*/ 2147483647 h 73"/>
                <a:gd name="T38" fmla="*/ 2147483647 w 82"/>
                <a:gd name="T39" fmla="*/ 2147483647 h 73"/>
                <a:gd name="T40" fmla="*/ 2147483647 w 82"/>
                <a:gd name="T41" fmla="*/ 2147483647 h 73"/>
                <a:gd name="T42" fmla="*/ 2147483647 w 82"/>
                <a:gd name="T43" fmla="*/ 2147483647 h 73"/>
                <a:gd name="T44" fmla="*/ 0 w 82"/>
                <a:gd name="T45" fmla="*/ 2147483647 h 73"/>
                <a:gd name="T46" fmla="*/ 2147483647 w 82"/>
                <a:gd name="T47" fmla="*/ 2147483647 h 73"/>
                <a:gd name="T48" fmla="*/ 2147483647 w 82"/>
                <a:gd name="T49" fmla="*/ 2147483647 h 73"/>
                <a:gd name="T50" fmla="*/ 2147483647 w 82"/>
                <a:gd name="T51" fmla="*/ 2147483647 h 73"/>
                <a:gd name="T52" fmla="*/ 2147483647 w 82"/>
                <a:gd name="T53" fmla="*/ 2147483647 h 73"/>
                <a:gd name="T54" fmla="*/ 2147483647 w 82"/>
                <a:gd name="T55" fmla="*/ 2147483647 h 73"/>
                <a:gd name="T56" fmla="*/ 2147483647 w 82"/>
                <a:gd name="T57" fmla="*/ 2147483647 h 73"/>
                <a:gd name="T58" fmla="*/ 2147483647 w 82"/>
                <a:gd name="T59" fmla="*/ 2147483647 h 73"/>
                <a:gd name="T60" fmla="*/ 2147483647 w 82"/>
                <a:gd name="T61" fmla="*/ 2147483647 h 73"/>
                <a:gd name="T62" fmla="*/ 2147483647 w 82"/>
                <a:gd name="T63" fmla="*/ 2147483647 h 73"/>
                <a:gd name="T64" fmla="*/ 2147483647 w 82"/>
                <a:gd name="T65" fmla="*/ 2147483647 h 73"/>
                <a:gd name="T66" fmla="*/ 2147483647 w 82"/>
                <a:gd name="T67" fmla="*/ 2147483647 h 73"/>
                <a:gd name="T68" fmla="*/ 2147483647 w 82"/>
                <a:gd name="T69" fmla="*/ 2147483647 h 73"/>
                <a:gd name="T70" fmla="*/ 2147483647 w 82"/>
                <a:gd name="T71" fmla="*/ 2147483647 h 73"/>
                <a:gd name="T72" fmla="*/ 2147483647 w 82"/>
                <a:gd name="T73" fmla="*/ 2147483647 h 73"/>
                <a:gd name="T74" fmla="*/ 2147483647 w 82"/>
                <a:gd name="T75" fmla="*/ 2147483647 h 73"/>
                <a:gd name="T76" fmla="*/ 2147483647 w 82"/>
                <a:gd name="T77" fmla="*/ 2147483647 h 73"/>
                <a:gd name="T78" fmla="*/ 2147483647 w 82"/>
                <a:gd name="T79" fmla="*/ 2147483647 h 73"/>
                <a:gd name="T80" fmla="*/ 2147483647 w 82"/>
                <a:gd name="T81" fmla="*/ 2147483647 h 73"/>
                <a:gd name="T82" fmla="*/ 2147483647 w 82"/>
                <a:gd name="T83" fmla="*/ 2147483647 h 73"/>
                <a:gd name="T84" fmla="*/ 2147483647 w 82"/>
                <a:gd name="T85" fmla="*/ 2147483647 h 73"/>
                <a:gd name="T86" fmla="*/ 2147483647 w 82"/>
                <a:gd name="T87" fmla="*/ 2147483647 h 73"/>
                <a:gd name="T88" fmla="*/ 2147483647 w 82"/>
                <a:gd name="T89" fmla="*/ 2147483647 h 73"/>
                <a:gd name="T90" fmla="*/ 2147483647 w 82"/>
                <a:gd name="T91" fmla="*/ 2147483647 h 73"/>
                <a:gd name="T92" fmla="*/ 2147483647 w 82"/>
                <a:gd name="T93" fmla="*/ 2147483647 h 73"/>
                <a:gd name="T94" fmla="*/ 2147483647 w 82"/>
                <a:gd name="T95" fmla="*/ 2147483647 h 73"/>
                <a:gd name="T96" fmla="*/ 2147483647 w 82"/>
                <a:gd name="T97" fmla="*/ 2147483647 h 73"/>
                <a:gd name="T98" fmla="*/ 2147483647 w 82"/>
                <a:gd name="T99" fmla="*/ 2147483647 h 7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2"/>
                <a:gd name="T151" fmla="*/ 0 h 73"/>
                <a:gd name="T152" fmla="*/ 82 w 82"/>
                <a:gd name="T153" fmla="*/ 73 h 7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2" h="73">
                  <a:moveTo>
                    <a:pt x="22" y="11"/>
                  </a:moveTo>
                  <a:lnTo>
                    <a:pt x="23" y="9"/>
                  </a:lnTo>
                  <a:lnTo>
                    <a:pt x="23" y="7"/>
                  </a:lnTo>
                  <a:lnTo>
                    <a:pt x="24" y="5"/>
                  </a:lnTo>
                  <a:lnTo>
                    <a:pt x="25" y="4"/>
                  </a:lnTo>
                  <a:lnTo>
                    <a:pt x="28" y="3"/>
                  </a:lnTo>
                  <a:lnTo>
                    <a:pt x="32" y="3"/>
                  </a:lnTo>
                  <a:lnTo>
                    <a:pt x="34" y="3"/>
                  </a:lnTo>
                  <a:lnTo>
                    <a:pt x="36" y="4"/>
                  </a:lnTo>
                  <a:lnTo>
                    <a:pt x="38" y="4"/>
                  </a:lnTo>
                  <a:lnTo>
                    <a:pt x="39" y="6"/>
                  </a:lnTo>
                  <a:lnTo>
                    <a:pt x="40" y="9"/>
                  </a:lnTo>
                  <a:lnTo>
                    <a:pt x="41" y="12"/>
                  </a:lnTo>
                  <a:lnTo>
                    <a:pt x="40" y="15"/>
                  </a:lnTo>
                  <a:lnTo>
                    <a:pt x="40" y="18"/>
                  </a:lnTo>
                  <a:lnTo>
                    <a:pt x="37" y="22"/>
                  </a:lnTo>
                  <a:lnTo>
                    <a:pt x="35" y="24"/>
                  </a:lnTo>
                  <a:lnTo>
                    <a:pt x="34" y="25"/>
                  </a:lnTo>
                  <a:lnTo>
                    <a:pt x="32" y="26"/>
                  </a:lnTo>
                  <a:lnTo>
                    <a:pt x="31" y="26"/>
                  </a:lnTo>
                  <a:lnTo>
                    <a:pt x="30" y="25"/>
                  </a:lnTo>
                  <a:lnTo>
                    <a:pt x="28" y="23"/>
                  </a:lnTo>
                  <a:lnTo>
                    <a:pt x="27" y="21"/>
                  </a:lnTo>
                  <a:lnTo>
                    <a:pt x="24" y="17"/>
                  </a:lnTo>
                  <a:lnTo>
                    <a:pt x="23" y="14"/>
                  </a:lnTo>
                  <a:lnTo>
                    <a:pt x="22" y="11"/>
                  </a:lnTo>
                  <a:close/>
                  <a:moveTo>
                    <a:pt x="54" y="46"/>
                  </a:moveTo>
                  <a:lnTo>
                    <a:pt x="53" y="47"/>
                  </a:lnTo>
                  <a:lnTo>
                    <a:pt x="52" y="47"/>
                  </a:lnTo>
                  <a:lnTo>
                    <a:pt x="51" y="46"/>
                  </a:lnTo>
                  <a:lnTo>
                    <a:pt x="35" y="29"/>
                  </a:lnTo>
                  <a:lnTo>
                    <a:pt x="34" y="28"/>
                  </a:lnTo>
                  <a:lnTo>
                    <a:pt x="36" y="26"/>
                  </a:lnTo>
                  <a:lnTo>
                    <a:pt x="41" y="24"/>
                  </a:lnTo>
                  <a:lnTo>
                    <a:pt x="43" y="22"/>
                  </a:lnTo>
                  <a:lnTo>
                    <a:pt x="46" y="19"/>
                  </a:lnTo>
                  <a:lnTo>
                    <a:pt x="47" y="16"/>
                  </a:lnTo>
                  <a:lnTo>
                    <a:pt x="47" y="13"/>
                  </a:lnTo>
                  <a:lnTo>
                    <a:pt x="47" y="10"/>
                  </a:lnTo>
                  <a:lnTo>
                    <a:pt x="46" y="7"/>
                  </a:lnTo>
                  <a:lnTo>
                    <a:pt x="45" y="5"/>
                  </a:lnTo>
                  <a:lnTo>
                    <a:pt x="43" y="3"/>
                  </a:lnTo>
                  <a:lnTo>
                    <a:pt x="41" y="2"/>
                  </a:lnTo>
                  <a:lnTo>
                    <a:pt x="38" y="1"/>
                  </a:lnTo>
                  <a:lnTo>
                    <a:pt x="35" y="0"/>
                  </a:lnTo>
                  <a:lnTo>
                    <a:pt x="32" y="0"/>
                  </a:lnTo>
                  <a:lnTo>
                    <a:pt x="28" y="0"/>
                  </a:lnTo>
                  <a:lnTo>
                    <a:pt x="24" y="1"/>
                  </a:lnTo>
                  <a:lnTo>
                    <a:pt x="21" y="3"/>
                  </a:lnTo>
                  <a:lnTo>
                    <a:pt x="20" y="4"/>
                  </a:lnTo>
                  <a:lnTo>
                    <a:pt x="19" y="5"/>
                  </a:lnTo>
                  <a:lnTo>
                    <a:pt x="17" y="7"/>
                  </a:lnTo>
                  <a:lnTo>
                    <a:pt x="16" y="10"/>
                  </a:lnTo>
                  <a:lnTo>
                    <a:pt x="15" y="13"/>
                  </a:lnTo>
                  <a:lnTo>
                    <a:pt x="15" y="16"/>
                  </a:lnTo>
                  <a:lnTo>
                    <a:pt x="15" y="19"/>
                  </a:lnTo>
                  <a:lnTo>
                    <a:pt x="16" y="22"/>
                  </a:lnTo>
                  <a:lnTo>
                    <a:pt x="17" y="24"/>
                  </a:lnTo>
                  <a:lnTo>
                    <a:pt x="18" y="26"/>
                  </a:lnTo>
                  <a:lnTo>
                    <a:pt x="21" y="30"/>
                  </a:lnTo>
                  <a:lnTo>
                    <a:pt x="20" y="31"/>
                  </a:lnTo>
                  <a:lnTo>
                    <a:pt x="18" y="32"/>
                  </a:lnTo>
                  <a:lnTo>
                    <a:pt x="10" y="36"/>
                  </a:lnTo>
                  <a:lnTo>
                    <a:pt x="6" y="39"/>
                  </a:lnTo>
                  <a:lnTo>
                    <a:pt x="3" y="43"/>
                  </a:lnTo>
                  <a:lnTo>
                    <a:pt x="1" y="45"/>
                  </a:lnTo>
                  <a:lnTo>
                    <a:pt x="0" y="48"/>
                  </a:lnTo>
                  <a:lnTo>
                    <a:pt x="0" y="51"/>
                  </a:lnTo>
                  <a:lnTo>
                    <a:pt x="0" y="54"/>
                  </a:lnTo>
                  <a:lnTo>
                    <a:pt x="0" y="59"/>
                  </a:lnTo>
                  <a:lnTo>
                    <a:pt x="2" y="64"/>
                  </a:lnTo>
                  <a:lnTo>
                    <a:pt x="4" y="67"/>
                  </a:lnTo>
                  <a:lnTo>
                    <a:pt x="8" y="70"/>
                  </a:lnTo>
                  <a:lnTo>
                    <a:pt x="11" y="71"/>
                  </a:lnTo>
                  <a:lnTo>
                    <a:pt x="15" y="72"/>
                  </a:lnTo>
                  <a:lnTo>
                    <a:pt x="21" y="73"/>
                  </a:lnTo>
                  <a:lnTo>
                    <a:pt x="28" y="73"/>
                  </a:lnTo>
                  <a:lnTo>
                    <a:pt x="31" y="72"/>
                  </a:lnTo>
                  <a:lnTo>
                    <a:pt x="33" y="71"/>
                  </a:lnTo>
                  <a:lnTo>
                    <a:pt x="38" y="69"/>
                  </a:lnTo>
                  <a:lnTo>
                    <a:pt x="41" y="67"/>
                  </a:lnTo>
                  <a:lnTo>
                    <a:pt x="47" y="60"/>
                  </a:lnTo>
                  <a:lnTo>
                    <a:pt x="50" y="63"/>
                  </a:lnTo>
                  <a:lnTo>
                    <a:pt x="56" y="69"/>
                  </a:lnTo>
                  <a:lnTo>
                    <a:pt x="61" y="72"/>
                  </a:lnTo>
                  <a:lnTo>
                    <a:pt x="64" y="73"/>
                  </a:lnTo>
                  <a:lnTo>
                    <a:pt x="67" y="73"/>
                  </a:lnTo>
                  <a:lnTo>
                    <a:pt x="72" y="72"/>
                  </a:lnTo>
                  <a:lnTo>
                    <a:pt x="77" y="71"/>
                  </a:lnTo>
                  <a:lnTo>
                    <a:pt x="80" y="68"/>
                  </a:lnTo>
                  <a:lnTo>
                    <a:pt x="81" y="67"/>
                  </a:lnTo>
                  <a:lnTo>
                    <a:pt x="81" y="65"/>
                  </a:lnTo>
                  <a:lnTo>
                    <a:pt x="81" y="64"/>
                  </a:lnTo>
                  <a:lnTo>
                    <a:pt x="79" y="64"/>
                  </a:lnTo>
                  <a:lnTo>
                    <a:pt x="76" y="65"/>
                  </a:lnTo>
                  <a:lnTo>
                    <a:pt x="71" y="65"/>
                  </a:lnTo>
                  <a:lnTo>
                    <a:pt x="69" y="65"/>
                  </a:lnTo>
                  <a:lnTo>
                    <a:pt x="67" y="63"/>
                  </a:lnTo>
                  <a:lnTo>
                    <a:pt x="61" y="59"/>
                  </a:lnTo>
                  <a:lnTo>
                    <a:pt x="57" y="54"/>
                  </a:lnTo>
                  <a:lnTo>
                    <a:pt x="55" y="52"/>
                  </a:lnTo>
                  <a:lnTo>
                    <a:pt x="55" y="50"/>
                  </a:lnTo>
                  <a:lnTo>
                    <a:pt x="74" y="27"/>
                  </a:lnTo>
                  <a:lnTo>
                    <a:pt x="75" y="25"/>
                  </a:lnTo>
                  <a:lnTo>
                    <a:pt x="77" y="24"/>
                  </a:lnTo>
                  <a:lnTo>
                    <a:pt x="78" y="24"/>
                  </a:lnTo>
                  <a:lnTo>
                    <a:pt x="79" y="24"/>
                  </a:lnTo>
                  <a:lnTo>
                    <a:pt x="82" y="23"/>
                  </a:lnTo>
                  <a:lnTo>
                    <a:pt x="82" y="22"/>
                  </a:lnTo>
                  <a:lnTo>
                    <a:pt x="82" y="21"/>
                  </a:lnTo>
                  <a:lnTo>
                    <a:pt x="80" y="21"/>
                  </a:lnTo>
                  <a:lnTo>
                    <a:pt x="70" y="21"/>
                  </a:lnTo>
                  <a:lnTo>
                    <a:pt x="60" y="21"/>
                  </a:lnTo>
                  <a:lnTo>
                    <a:pt x="58" y="21"/>
                  </a:lnTo>
                  <a:lnTo>
                    <a:pt x="58" y="22"/>
                  </a:lnTo>
                  <a:lnTo>
                    <a:pt x="58" y="23"/>
                  </a:lnTo>
                  <a:lnTo>
                    <a:pt x="59" y="23"/>
                  </a:lnTo>
                  <a:lnTo>
                    <a:pt x="62" y="24"/>
                  </a:lnTo>
                  <a:lnTo>
                    <a:pt x="66" y="24"/>
                  </a:lnTo>
                  <a:lnTo>
                    <a:pt x="67" y="25"/>
                  </a:lnTo>
                  <a:lnTo>
                    <a:pt x="67" y="26"/>
                  </a:lnTo>
                  <a:lnTo>
                    <a:pt x="66" y="29"/>
                  </a:lnTo>
                  <a:lnTo>
                    <a:pt x="65" y="32"/>
                  </a:lnTo>
                  <a:lnTo>
                    <a:pt x="63" y="34"/>
                  </a:lnTo>
                  <a:lnTo>
                    <a:pt x="54" y="46"/>
                  </a:lnTo>
                  <a:close/>
                  <a:moveTo>
                    <a:pt x="24" y="33"/>
                  </a:moveTo>
                  <a:lnTo>
                    <a:pt x="45" y="55"/>
                  </a:lnTo>
                  <a:lnTo>
                    <a:pt x="45" y="56"/>
                  </a:lnTo>
                  <a:lnTo>
                    <a:pt x="46" y="56"/>
                  </a:lnTo>
                  <a:lnTo>
                    <a:pt x="44" y="59"/>
                  </a:lnTo>
                  <a:lnTo>
                    <a:pt x="40" y="62"/>
                  </a:lnTo>
                  <a:lnTo>
                    <a:pt x="38" y="64"/>
                  </a:lnTo>
                  <a:lnTo>
                    <a:pt x="34" y="65"/>
                  </a:lnTo>
                  <a:lnTo>
                    <a:pt x="31" y="66"/>
                  </a:lnTo>
                  <a:lnTo>
                    <a:pt x="26" y="67"/>
                  </a:lnTo>
                  <a:lnTo>
                    <a:pt x="23" y="66"/>
                  </a:lnTo>
                  <a:lnTo>
                    <a:pt x="19" y="65"/>
                  </a:lnTo>
                  <a:lnTo>
                    <a:pt x="17" y="64"/>
                  </a:lnTo>
                  <a:lnTo>
                    <a:pt x="15" y="63"/>
                  </a:lnTo>
                  <a:lnTo>
                    <a:pt x="14" y="62"/>
                  </a:lnTo>
                  <a:lnTo>
                    <a:pt x="12" y="59"/>
                  </a:lnTo>
                  <a:lnTo>
                    <a:pt x="11" y="56"/>
                  </a:lnTo>
                  <a:lnTo>
                    <a:pt x="10" y="53"/>
                  </a:lnTo>
                  <a:lnTo>
                    <a:pt x="10" y="50"/>
                  </a:lnTo>
                  <a:lnTo>
                    <a:pt x="10" y="46"/>
                  </a:lnTo>
                  <a:lnTo>
                    <a:pt x="11" y="43"/>
                  </a:lnTo>
                  <a:lnTo>
                    <a:pt x="13" y="40"/>
                  </a:lnTo>
                  <a:lnTo>
                    <a:pt x="15" y="38"/>
                  </a:lnTo>
                  <a:lnTo>
                    <a:pt x="20" y="35"/>
                  </a:lnTo>
                  <a:lnTo>
                    <a:pt x="24" y="3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8" name="Freeform 214"/>
            <p:cNvSpPr>
              <a:spLocks/>
            </p:cNvSpPr>
            <p:nvPr/>
          </p:nvSpPr>
          <p:spPr bwMode="auto">
            <a:xfrm>
              <a:off x="1538336" y="5970239"/>
              <a:ext cx="99556" cy="132752"/>
            </a:xfrm>
            <a:custGeom>
              <a:avLst/>
              <a:gdLst>
                <a:gd name="T0" fmla="*/ 2147483647 w 62"/>
                <a:gd name="T1" fmla="*/ 2147483647 h 83"/>
                <a:gd name="T2" fmla="*/ 2147483647 w 62"/>
                <a:gd name="T3" fmla="*/ 2147483647 h 83"/>
                <a:gd name="T4" fmla="*/ 2147483647 w 62"/>
                <a:gd name="T5" fmla="*/ 2147483647 h 83"/>
                <a:gd name="T6" fmla="*/ 2147483647 w 62"/>
                <a:gd name="T7" fmla="*/ 2147483647 h 83"/>
                <a:gd name="T8" fmla="*/ 0 w 62"/>
                <a:gd name="T9" fmla="*/ 2147483647 h 83"/>
                <a:gd name="T10" fmla="*/ 2147483647 w 62"/>
                <a:gd name="T11" fmla="*/ 2147483647 h 83"/>
                <a:gd name="T12" fmla="*/ 2147483647 w 62"/>
                <a:gd name="T13" fmla="*/ 2147483647 h 83"/>
                <a:gd name="T14" fmla="*/ 2147483647 w 62"/>
                <a:gd name="T15" fmla="*/ 2147483647 h 83"/>
                <a:gd name="T16" fmla="*/ 2147483647 w 62"/>
                <a:gd name="T17" fmla="*/ 2147483647 h 83"/>
                <a:gd name="T18" fmla="*/ 2147483647 w 62"/>
                <a:gd name="T19" fmla="*/ 2147483647 h 83"/>
                <a:gd name="T20" fmla="*/ 2147483647 w 62"/>
                <a:gd name="T21" fmla="*/ 2147483647 h 83"/>
                <a:gd name="T22" fmla="*/ 2147483647 w 62"/>
                <a:gd name="T23" fmla="*/ 2147483647 h 83"/>
                <a:gd name="T24" fmla="*/ 2147483647 w 62"/>
                <a:gd name="T25" fmla="*/ 2147483647 h 83"/>
                <a:gd name="T26" fmla="*/ 2147483647 w 62"/>
                <a:gd name="T27" fmla="*/ 2147483647 h 83"/>
                <a:gd name="T28" fmla="*/ 2147483647 w 62"/>
                <a:gd name="T29" fmla="*/ 2147483647 h 83"/>
                <a:gd name="T30" fmla="*/ 2147483647 w 62"/>
                <a:gd name="T31" fmla="*/ 2147483647 h 83"/>
                <a:gd name="T32" fmla="*/ 2147483647 w 62"/>
                <a:gd name="T33" fmla="*/ 2147483647 h 83"/>
                <a:gd name="T34" fmla="*/ 2147483647 w 62"/>
                <a:gd name="T35" fmla="*/ 2147483647 h 83"/>
                <a:gd name="T36" fmla="*/ 2147483647 w 62"/>
                <a:gd name="T37" fmla="*/ 2147483647 h 83"/>
                <a:gd name="T38" fmla="*/ 2147483647 w 62"/>
                <a:gd name="T39" fmla="*/ 2147483647 h 83"/>
                <a:gd name="T40" fmla="*/ 2147483647 w 62"/>
                <a:gd name="T41" fmla="*/ 2147483647 h 83"/>
                <a:gd name="T42" fmla="*/ 2147483647 w 62"/>
                <a:gd name="T43" fmla="*/ 2147483647 h 83"/>
                <a:gd name="T44" fmla="*/ 2147483647 w 62"/>
                <a:gd name="T45" fmla="*/ 2147483647 h 83"/>
                <a:gd name="T46" fmla="*/ 2147483647 w 62"/>
                <a:gd name="T47" fmla="*/ 0 h 83"/>
                <a:gd name="T48" fmla="*/ 2147483647 w 62"/>
                <a:gd name="T49" fmla="*/ 0 h 83"/>
                <a:gd name="T50" fmla="*/ 2147483647 w 62"/>
                <a:gd name="T51" fmla="*/ 0 h 83"/>
                <a:gd name="T52" fmla="*/ 0 w 62"/>
                <a:gd name="T53" fmla="*/ 2147483647 h 83"/>
                <a:gd name="T54" fmla="*/ 2147483647 w 62"/>
                <a:gd name="T55" fmla="*/ 2147483647 h 83"/>
                <a:gd name="T56" fmla="*/ 2147483647 w 62"/>
                <a:gd name="T57" fmla="*/ 2147483647 h 83"/>
                <a:gd name="T58" fmla="*/ 2147483647 w 62"/>
                <a:gd name="T59" fmla="*/ 2147483647 h 83"/>
                <a:gd name="T60" fmla="*/ 2147483647 w 62"/>
                <a:gd name="T61" fmla="*/ 2147483647 h 83"/>
                <a:gd name="T62" fmla="*/ 2147483647 w 62"/>
                <a:gd name="T63" fmla="*/ 2147483647 h 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83"/>
                <a:gd name="T98" fmla="*/ 62 w 62"/>
                <a:gd name="T99" fmla="*/ 83 h 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83">
                  <a:moveTo>
                    <a:pt x="14" y="70"/>
                  </a:moveTo>
                  <a:lnTo>
                    <a:pt x="13" y="74"/>
                  </a:lnTo>
                  <a:lnTo>
                    <a:pt x="12" y="76"/>
                  </a:lnTo>
                  <a:lnTo>
                    <a:pt x="12" y="77"/>
                  </a:lnTo>
                  <a:lnTo>
                    <a:pt x="10" y="78"/>
                  </a:lnTo>
                  <a:lnTo>
                    <a:pt x="8" y="78"/>
                  </a:lnTo>
                  <a:lnTo>
                    <a:pt x="3" y="79"/>
                  </a:lnTo>
                  <a:lnTo>
                    <a:pt x="1" y="79"/>
                  </a:lnTo>
                  <a:lnTo>
                    <a:pt x="1" y="80"/>
                  </a:lnTo>
                  <a:lnTo>
                    <a:pt x="0" y="81"/>
                  </a:lnTo>
                  <a:lnTo>
                    <a:pt x="1" y="82"/>
                  </a:lnTo>
                  <a:lnTo>
                    <a:pt x="1" y="83"/>
                  </a:lnTo>
                  <a:lnTo>
                    <a:pt x="2" y="83"/>
                  </a:lnTo>
                  <a:lnTo>
                    <a:pt x="4" y="83"/>
                  </a:lnTo>
                  <a:lnTo>
                    <a:pt x="23" y="83"/>
                  </a:lnTo>
                  <a:lnTo>
                    <a:pt x="58" y="83"/>
                  </a:lnTo>
                  <a:lnTo>
                    <a:pt x="59" y="83"/>
                  </a:lnTo>
                  <a:lnTo>
                    <a:pt x="60" y="82"/>
                  </a:lnTo>
                  <a:lnTo>
                    <a:pt x="60" y="81"/>
                  </a:lnTo>
                  <a:lnTo>
                    <a:pt x="62" y="72"/>
                  </a:lnTo>
                  <a:lnTo>
                    <a:pt x="62" y="67"/>
                  </a:lnTo>
                  <a:lnTo>
                    <a:pt x="62" y="65"/>
                  </a:lnTo>
                  <a:lnTo>
                    <a:pt x="61" y="65"/>
                  </a:lnTo>
                  <a:lnTo>
                    <a:pt x="60" y="65"/>
                  </a:lnTo>
                  <a:lnTo>
                    <a:pt x="59" y="66"/>
                  </a:lnTo>
                  <a:lnTo>
                    <a:pt x="56" y="70"/>
                  </a:lnTo>
                  <a:lnTo>
                    <a:pt x="54" y="72"/>
                  </a:lnTo>
                  <a:lnTo>
                    <a:pt x="51" y="74"/>
                  </a:lnTo>
                  <a:lnTo>
                    <a:pt x="48" y="76"/>
                  </a:lnTo>
                  <a:lnTo>
                    <a:pt x="45" y="77"/>
                  </a:lnTo>
                  <a:lnTo>
                    <a:pt x="37" y="78"/>
                  </a:lnTo>
                  <a:lnTo>
                    <a:pt x="30" y="78"/>
                  </a:lnTo>
                  <a:lnTo>
                    <a:pt x="28" y="78"/>
                  </a:lnTo>
                  <a:lnTo>
                    <a:pt x="27" y="77"/>
                  </a:lnTo>
                  <a:lnTo>
                    <a:pt x="26" y="76"/>
                  </a:lnTo>
                  <a:lnTo>
                    <a:pt x="25" y="73"/>
                  </a:lnTo>
                  <a:lnTo>
                    <a:pt x="25" y="12"/>
                  </a:lnTo>
                  <a:lnTo>
                    <a:pt x="26" y="8"/>
                  </a:lnTo>
                  <a:lnTo>
                    <a:pt x="26" y="7"/>
                  </a:lnTo>
                  <a:lnTo>
                    <a:pt x="27" y="6"/>
                  </a:lnTo>
                  <a:lnTo>
                    <a:pt x="29" y="5"/>
                  </a:lnTo>
                  <a:lnTo>
                    <a:pt x="32" y="4"/>
                  </a:lnTo>
                  <a:lnTo>
                    <a:pt x="36" y="4"/>
                  </a:lnTo>
                  <a:lnTo>
                    <a:pt x="38" y="3"/>
                  </a:lnTo>
                  <a:lnTo>
                    <a:pt x="38" y="2"/>
                  </a:lnTo>
                  <a:lnTo>
                    <a:pt x="38" y="1"/>
                  </a:lnTo>
                  <a:lnTo>
                    <a:pt x="37" y="0"/>
                  </a:lnTo>
                  <a:lnTo>
                    <a:pt x="36" y="0"/>
                  </a:lnTo>
                  <a:lnTo>
                    <a:pt x="34" y="0"/>
                  </a:lnTo>
                  <a:lnTo>
                    <a:pt x="19" y="0"/>
                  </a:lnTo>
                  <a:lnTo>
                    <a:pt x="3" y="0"/>
                  </a:lnTo>
                  <a:lnTo>
                    <a:pt x="1" y="0"/>
                  </a:lnTo>
                  <a:lnTo>
                    <a:pt x="0" y="1"/>
                  </a:lnTo>
                  <a:lnTo>
                    <a:pt x="0" y="2"/>
                  </a:lnTo>
                  <a:lnTo>
                    <a:pt x="0" y="3"/>
                  </a:lnTo>
                  <a:lnTo>
                    <a:pt x="1" y="4"/>
                  </a:lnTo>
                  <a:lnTo>
                    <a:pt x="5" y="4"/>
                  </a:lnTo>
                  <a:lnTo>
                    <a:pt x="8" y="5"/>
                  </a:lnTo>
                  <a:lnTo>
                    <a:pt x="11" y="5"/>
                  </a:lnTo>
                  <a:lnTo>
                    <a:pt x="12" y="6"/>
                  </a:lnTo>
                  <a:lnTo>
                    <a:pt x="13" y="7"/>
                  </a:lnTo>
                  <a:lnTo>
                    <a:pt x="14" y="8"/>
                  </a:lnTo>
                  <a:lnTo>
                    <a:pt x="14" y="10"/>
                  </a:lnTo>
                  <a:lnTo>
                    <a:pt x="14" y="7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9" name="Freeform 215"/>
            <p:cNvSpPr>
              <a:spLocks noEditPoints="1"/>
            </p:cNvSpPr>
            <p:nvPr/>
          </p:nvSpPr>
          <p:spPr bwMode="auto">
            <a:xfrm>
              <a:off x="1639637" y="6016881"/>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2" y="22"/>
                  </a:moveTo>
                  <a:lnTo>
                    <a:pt x="43" y="22"/>
                  </a:lnTo>
                  <a:lnTo>
                    <a:pt x="44" y="21"/>
                  </a:lnTo>
                  <a:lnTo>
                    <a:pt x="44" y="19"/>
                  </a:lnTo>
                  <a:lnTo>
                    <a:pt x="44" y="16"/>
                  </a:lnTo>
                  <a:lnTo>
                    <a:pt x="43" y="14"/>
                  </a:lnTo>
                  <a:lnTo>
                    <a:pt x="42" y="11"/>
                  </a:lnTo>
                  <a:lnTo>
                    <a:pt x="40" y="7"/>
                  </a:lnTo>
                  <a:lnTo>
                    <a:pt x="37" y="5"/>
                  </a:lnTo>
                  <a:lnTo>
                    <a:pt x="34" y="2"/>
                  </a:lnTo>
                  <a:lnTo>
                    <a:pt x="32" y="1"/>
                  </a:lnTo>
                  <a:lnTo>
                    <a:pt x="29" y="1"/>
                  </a:lnTo>
                  <a:lnTo>
                    <a:pt x="24" y="0"/>
                  </a:lnTo>
                  <a:lnTo>
                    <a:pt x="19" y="1"/>
                  </a:lnTo>
                  <a:lnTo>
                    <a:pt x="14" y="3"/>
                  </a:lnTo>
                  <a:lnTo>
                    <a:pt x="12" y="4"/>
                  </a:lnTo>
                  <a:lnTo>
                    <a:pt x="10" y="6"/>
                  </a:lnTo>
                  <a:lnTo>
                    <a:pt x="6" y="10"/>
                  </a:lnTo>
                  <a:lnTo>
                    <a:pt x="4" y="14"/>
                  </a:lnTo>
                  <a:lnTo>
                    <a:pt x="2" y="19"/>
                  </a:lnTo>
                  <a:lnTo>
                    <a:pt x="1" y="24"/>
                  </a:lnTo>
                  <a:lnTo>
                    <a:pt x="0" y="29"/>
                  </a:lnTo>
                  <a:lnTo>
                    <a:pt x="1" y="35"/>
                  </a:lnTo>
                  <a:lnTo>
                    <a:pt x="2" y="40"/>
                  </a:lnTo>
                  <a:lnTo>
                    <a:pt x="4" y="45"/>
                  </a:lnTo>
                  <a:lnTo>
                    <a:pt x="6" y="49"/>
                  </a:lnTo>
                  <a:lnTo>
                    <a:pt x="8" y="51"/>
                  </a:lnTo>
                  <a:lnTo>
                    <a:pt x="9" y="52"/>
                  </a:lnTo>
                  <a:lnTo>
                    <a:pt x="13" y="54"/>
                  </a:lnTo>
                  <a:lnTo>
                    <a:pt x="18" y="56"/>
                  </a:lnTo>
                  <a:lnTo>
                    <a:pt x="23" y="56"/>
                  </a:lnTo>
                  <a:lnTo>
                    <a:pt x="28" y="56"/>
                  </a:lnTo>
                  <a:lnTo>
                    <a:pt x="32" y="54"/>
                  </a:lnTo>
                  <a:lnTo>
                    <a:pt x="35" y="53"/>
                  </a:lnTo>
                  <a:lnTo>
                    <a:pt x="38" y="51"/>
                  </a:lnTo>
                  <a:lnTo>
                    <a:pt x="41" y="47"/>
                  </a:lnTo>
                  <a:lnTo>
                    <a:pt x="42" y="45"/>
                  </a:lnTo>
                  <a:lnTo>
                    <a:pt x="42" y="44"/>
                  </a:lnTo>
                  <a:lnTo>
                    <a:pt x="41" y="44"/>
                  </a:lnTo>
                  <a:lnTo>
                    <a:pt x="39" y="45"/>
                  </a:lnTo>
                  <a:lnTo>
                    <a:pt x="38" y="47"/>
                  </a:lnTo>
                  <a:lnTo>
                    <a:pt x="36" y="48"/>
                  </a:lnTo>
                  <a:lnTo>
                    <a:pt x="34" y="49"/>
                  </a:lnTo>
                  <a:lnTo>
                    <a:pt x="32" y="49"/>
                  </a:lnTo>
                  <a:lnTo>
                    <a:pt x="28" y="50"/>
                  </a:lnTo>
                  <a:lnTo>
                    <a:pt x="23" y="49"/>
                  </a:lnTo>
                  <a:lnTo>
                    <a:pt x="21" y="48"/>
                  </a:lnTo>
                  <a:lnTo>
                    <a:pt x="19" y="48"/>
                  </a:lnTo>
                  <a:lnTo>
                    <a:pt x="15" y="45"/>
                  </a:lnTo>
                  <a:lnTo>
                    <a:pt x="14" y="44"/>
                  </a:lnTo>
                  <a:lnTo>
                    <a:pt x="13" y="42"/>
                  </a:lnTo>
                  <a:lnTo>
                    <a:pt x="11" y="39"/>
                  </a:lnTo>
                  <a:lnTo>
                    <a:pt x="10" y="35"/>
                  </a:lnTo>
                  <a:lnTo>
                    <a:pt x="10" y="31"/>
                  </a:lnTo>
                  <a:lnTo>
                    <a:pt x="9" y="27"/>
                  </a:lnTo>
                  <a:lnTo>
                    <a:pt x="10" y="24"/>
                  </a:lnTo>
                  <a:lnTo>
                    <a:pt x="10" y="22"/>
                  </a:lnTo>
                  <a:lnTo>
                    <a:pt x="42" y="22"/>
                  </a:lnTo>
                  <a:close/>
                  <a:moveTo>
                    <a:pt x="22" y="18"/>
                  </a:moveTo>
                  <a:lnTo>
                    <a:pt x="16" y="18"/>
                  </a:lnTo>
                  <a:lnTo>
                    <a:pt x="12" y="18"/>
                  </a:lnTo>
                  <a:lnTo>
                    <a:pt x="10" y="17"/>
                  </a:lnTo>
                  <a:lnTo>
                    <a:pt x="11" y="15"/>
                  </a:lnTo>
                  <a:lnTo>
                    <a:pt x="12" y="13"/>
                  </a:lnTo>
                  <a:lnTo>
                    <a:pt x="15" y="8"/>
                  </a:lnTo>
                  <a:lnTo>
                    <a:pt x="17" y="6"/>
                  </a:lnTo>
                  <a:lnTo>
                    <a:pt x="20" y="5"/>
                  </a:lnTo>
                  <a:lnTo>
                    <a:pt x="23" y="4"/>
                  </a:lnTo>
                  <a:lnTo>
                    <a:pt x="26" y="3"/>
                  </a:lnTo>
                  <a:lnTo>
                    <a:pt x="30" y="4"/>
                  </a:lnTo>
                  <a:lnTo>
                    <a:pt x="33" y="6"/>
                  </a:lnTo>
                  <a:lnTo>
                    <a:pt x="34" y="7"/>
                  </a:lnTo>
                  <a:lnTo>
                    <a:pt x="35" y="8"/>
                  </a:lnTo>
                  <a:lnTo>
                    <a:pt x="35" y="10"/>
                  </a:lnTo>
                  <a:lnTo>
                    <a:pt x="36" y="12"/>
                  </a:lnTo>
                  <a:lnTo>
                    <a:pt x="36" y="13"/>
                  </a:lnTo>
                  <a:lnTo>
                    <a:pt x="35" y="15"/>
                  </a:lnTo>
                  <a:lnTo>
                    <a:pt x="34" y="16"/>
                  </a:lnTo>
                  <a:lnTo>
                    <a:pt x="33" y="17"/>
                  </a:lnTo>
                  <a:lnTo>
                    <a:pt x="32"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0" name="Freeform 216"/>
            <p:cNvSpPr>
              <a:spLocks noEditPoints="1"/>
            </p:cNvSpPr>
            <p:nvPr/>
          </p:nvSpPr>
          <p:spPr bwMode="auto">
            <a:xfrm>
              <a:off x="1709501" y="6016881"/>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0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59" y="12"/>
                  </a:lnTo>
                  <a:lnTo>
                    <a:pt x="60" y="10"/>
                  </a:lnTo>
                  <a:lnTo>
                    <a:pt x="60" y="7"/>
                  </a:lnTo>
                  <a:lnTo>
                    <a:pt x="59" y="6"/>
                  </a:lnTo>
                  <a:lnTo>
                    <a:pt x="53" y="6"/>
                  </a:lnTo>
                  <a:lnTo>
                    <a:pt x="50" y="6"/>
                  </a:lnTo>
                  <a:lnTo>
                    <a:pt x="47" y="5"/>
                  </a:lnTo>
                  <a:lnTo>
                    <a:pt x="41" y="3"/>
                  </a:lnTo>
                  <a:lnTo>
                    <a:pt x="36" y="1"/>
                  </a:lnTo>
                  <a:lnTo>
                    <a:pt x="33" y="0"/>
                  </a:lnTo>
                  <a:lnTo>
                    <a:pt x="30" y="0"/>
                  </a:lnTo>
                  <a:lnTo>
                    <a:pt x="26" y="1"/>
                  </a:lnTo>
                  <a:lnTo>
                    <a:pt x="22" y="1"/>
                  </a:lnTo>
                  <a:lnTo>
                    <a:pt x="19" y="3"/>
                  </a:lnTo>
                  <a:lnTo>
                    <a:pt x="17" y="4"/>
                  </a:lnTo>
                  <a:lnTo>
                    <a:pt x="16" y="5"/>
                  </a:lnTo>
                  <a:lnTo>
                    <a:pt x="15" y="7"/>
                  </a:lnTo>
                  <a:lnTo>
                    <a:pt x="14" y="8"/>
                  </a:lnTo>
                  <a:lnTo>
                    <a:pt x="12" y="11"/>
                  </a:lnTo>
                  <a:lnTo>
                    <a:pt x="11" y="15"/>
                  </a:lnTo>
                  <a:lnTo>
                    <a:pt x="11" y="19"/>
                  </a:lnTo>
                  <a:lnTo>
                    <a:pt x="11" y="22"/>
                  </a:lnTo>
                  <a:lnTo>
                    <a:pt x="11" y="24"/>
                  </a:lnTo>
                  <a:lnTo>
                    <a:pt x="13" y="29"/>
                  </a:lnTo>
                  <a:lnTo>
                    <a:pt x="16" y="33"/>
                  </a:lnTo>
                  <a:lnTo>
                    <a:pt x="21" y="37"/>
                  </a:lnTo>
                  <a:lnTo>
                    <a:pt x="18" y="37"/>
                  </a:lnTo>
                  <a:lnTo>
                    <a:pt x="13" y="39"/>
                  </a:lnTo>
                  <a:lnTo>
                    <a:pt x="11" y="39"/>
                  </a:lnTo>
                  <a:lnTo>
                    <a:pt x="9" y="41"/>
                  </a:lnTo>
                  <a:lnTo>
                    <a:pt x="7" y="42"/>
                  </a:lnTo>
                  <a:lnTo>
                    <a:pt x="7" y="44"/>
                  </a:lnTo>
                  <a:lnTo>
                    <a:pt x="7" y="45"/>
                  </a:lnTo>
                  <a:lnTo>
                    <a:pt x="8" y="46"/>
                  </a:lnTo>
                  <a:lnTo>
                    <a:pt x="11" y="49"/>
                  </a:lnTo>
                  <a:lnTo>
                    <a:pt x="17" y="54"/>
                  </a:lnTo>
                  <a:lnTo>
                    <a:pt x="11" y="57"/>
                  </a:lnTo>
                  <a:lnTo>
                    <a:pt x="6" y="60"/>
                  </a:lnTo>
                  <a:lnTo>
                    <a:pt x="3" y="62"/>
                  </a:lnTo>
                  <a:lnTo>
                    <a:pt x="1" y="64"/>
                  </a:lnTo>
                  <a:lnTo>
                    <a:pt x="0" y="67"/>
                  </a:lnTo>
                  <a:lnTo>
                    <a:pt x="0" y="70"/>
                  </a:lnTo>
                  <a:lnTo>
                    <a:pt x="0" y="73"/>
                  </a:lnTo>
                  <a:lnTo>
                    <a:pt x="1" y="75"/>
                  </a:lnTo>
                  <a:lnTo>
                    <a:pt x="1" y="76"/>
                  </a:lnTo>
                  <a:lnTo>
                    <a:pt x="2" y="77"/>
                  </a:lnTo>
                  <a:lnTo>
                    <a:pt x="4" y="79"/>
                  </a:lnTo>
                  <a:lnTo>
                    <a:pt x="7" y="81"/>
                  </a:lnTo>
                  <a:lnTo>
                    <a:pt x="11" y="82"/>
                  </a:lnTo>
                  <a:lnTo>
                    <a:pt x="15" y="83"/>
                  </a:lnTo>
                  <a:lnTo>
                    <a:pt x="21" y="83"/>
                  </a:lnTo>
                  <a:lnTo>
                    <a:pt x="25" y="83"/>
                  </a:lnTo>
                  <a:lnTo>
                    <a:pt x="30" y="82"/>
                  </a:lnTo>
                  <a:lnTo>
                    <a:pt x="36" y="81"/>
                  </a:lnTo>
                  <a:lnTo>
                    <a:pt x="42" y="79"/>
                  </a:lnTo>
                  <a:lnTo>
                    <a:pt x="47" y="76"/>
                  </a:lnTo>
                  <a:lnTo>
                    <a:pt x="50" y="74"/>
                  </a:lnTo>
                  <a:lnTo>
                    <a:pt x="52" y="73"/>
                  </a:lnTo>
                  <a:lnTo>
                    <a:pt x="54" y="70"/>
                  </a:lnTo>
                  <a:lnTo>
                    <a:pt x="55" y="68"/>
                  </a:lnTo>
                  <a:lnTo>
                    <a:pt x="56" y="65"/>
                  </a:lnTo>
                  <a:lnTo>
                    <a:pt x="56" y="62"/>
                  </a:lnTo>
                  <a:lnTo>
                    <a:pt x="56" y="58"/>
                  </a:lnTo>
                  <a:lnTo>
                    <a:pt x="54" y="54"/>
                  </a:lnTo>
                  <a:lnTo>
                    <a:pt x="53" y="53"/>
                  </a:lnTo>
                  <a:lnTo>
                    <a:pt x="52" y="52"/>
                  </a:lnTo>
                  <a:lnTo>
                    <a:pt x="49" y="50"/>
                  </a:lnTo>
                  <a:lnTo>
                    <a:pt x="45" y="48"/>
                  </a:lnTo>
                  <a:lnTo>
                    <a:pt x="41" y="47"/>
                  </a:lnTo>
                  <a:lnTo>
                    <a:pt x="31" y="47"/>
                  </a:lnTo>
                  <a:lnTo>
                    <a:pt x="24" y="47"/>
                  </a:lnTo>
                  <a:lnTo>
                    <a:pt x="19" y="46"/>
                  </a:lnTo>
                  <a:lnTo>
                    <a:pt x="18" y="46"/>
                  </a:lnTo>
                  <a:lnTo>
                    <a:pt x="17" y="45"/>
                  </a:lnTo>
                  <a:lnTo>
                    <a:pt x="17" y="43"/>
                  </a:lnTo>
                  <a:lnTo>
                    <a:pt x="17" y="41"/>
                  </a:lnTo>
                  <a:lnTo>
                    <a:pt x="18" y="40"/>
                  </a:lnTo>
                  <a:lnTo>
                    <a:pt x="20" y="39"/>
                  </a:lnTo>
                  <a:lnTo>
                    <a:pt x="22" y="38"/>
                  </a:lnTo>
                  <a:lnTo>
                    <a:pt x="30" y="38"/>
                  </a:lnTo>
                  <a:lnTo>
                    <a:pt x="36" y="36"/>
                  </a:lnTo>
                  <a:lnTo>
                    <a:pt x="39" y="35"/>
                  </a:lnTo>
                  <a:lnTo>
                    <a:pt x="41" y="34"/>
                  </a:lnTo>
                  <a:lnTo>
                    <a:pt x="45" y="31"/>
                  </a:lnTo>
                  <a:lnTo>
                    <a:pt x="46" y="30"/>
                  </a:lnTo>
                  <a:lnTo>
                    <a:pt x="47" y="28"/>
                  </a:lnTo>
                  <a:lnTo>
                    <a:pt x="49" y="25"/>
                  </a:lnTo>
                  <a:lnTo>
                    <a:pt x="49" y="22"/>
                  </a:lnTo>
                  <a:lnTo>
                    <a:pt x="50" y="18"/>
                  </a:lnTo>
                  <a:lnTo>
                    <a:pt x="50" y="13"/>
                  </a:lnTo>
                  <a:lnTo>
                    <a:pt x="51" y="12"/>
                  </a:lnTo>
                  <a:lnTo>
                    <a:pt x="57" y="12"/>
                  </a:lnTo>
                  <a:close/>
                  <a:moveTo>
                    <a:pt x="8" y="68"/>
                  </a:moveTo>
                  <a:lnTo>
                    <a:pt x="9" y="66"/>
                  </a:lnTo>
                  <a:lnTo>
                    <a:pt x="12" y="62"/>
                  </a:lnTo>
                  <a:lnTo>
                    <a:pt x="15" y="58"/>
                  </a:lnTo>
                  <a:lnTo>
                    <a:pt x="18" y="56"/>
                  </a:lnTo>
                  <a:lnTo>
                    <a:pt x="21" y="55"/>
                  </a:lnTo>
                  <a:lnTo>
                    <a:pt x="27" y="55"/>
                  </a:lnTo>
                  <a:lnTo>
                    <a:pt x="36" y="56"/>
                  </a:lnTo>
                  <a:lnTo>
                    <a:pt x="44" y="57"/>
                  </a:lnTo>
                  <a:lnTo>
                    <a:pt x="47" y="58"/>
                  </a:lnTo>
                  <a:lnTo>
                    <a:pt x="49" y="60"/>
                  </a:lnTo>
                  <a:lnTo>
                    <a:pt x="50" y="62"/>
                  </a:lnTo>
                  <a:lnTo>
                    <a:pt x="50" y="65"/>
                  </a:lnTo>
                  <a:lnTo>
                    <a:pt x="50" y="66"/>
                  </a:lnTo>
                  <a:lnTo>
                    <a:pt x="49" y="68"/>
                  </a:lnTo>
                  <a:lnTo>
                    <a:pt x="48" y="71"/>
                  </a:lnTo>
                  <a:lnTo>
                    <a:pt x="45" y="73"/>
                  </a:lnTo>
                  <a:lnTo>
                    <a:pt x="42" y="75"/>
                  </a:lnTo>
                  <a:lnTo>
                    <a:pt x="37" y="77"/>
                  </a:lnTo>
                  <a:lnTo>
                    <a:pt x="31" y="79"/>
                  </a:lnTo>
                  <a:lnTo>
                    <a:pt x="23" y="79"/>
                  </a:lnTo>
                  <a:lnTo>
                    <a:pt x="17" y="78"/>
                  </a:lnTo>
                  <a:lnTo>
                    <a:pt x="15" y="78"/>
                  </a:lnTo>
                  <a:lnTo>
                    <a:pt x="12" y="76"/>
                  </a:lnTo>
                  <a:lnTo>
                    <a:pt x="11" y="75"/>
                  </a:lnTo>
                  <a:lnTo>
                    <a:pt x="9" y="73"/>
                  </a:lnTo>
                  <a:lnTo>
                    <a:pt x="8" y="71"/>
                  </a:lnTo>
                  <a:lnTo>
                    <a:pt x="8" y="68"/>
                  </a:lnTo>
                  <a:close/>
                  <a:moveTo>
                    <a:pt x="41" y="20"/>
                  </a:moveTo>
                  <a:lnTo>
                    <a:pt x="41" y="26"/>
                  </a:lnTo>
                  <a:lnTo>
                    <a:pt x="40" y="28"/>
                  </a:lnTo>
                  <a:lnTo>
                    <a:pt x="39" y="31"/>
                  </a:lnTo>
                  <a:lnTo>
                    <a:pt x="38" y="32"/>
                  </a:lnTo>
                  <a:lnTo>
                    <a:pt x="36" y="34"/>
                  </a:lnTo>
                  <a:lnTo>
                    <a:pt x="33" y="35"/>
                  </a:lnTo>
                  <a:lnTo>
                    <a:pt x="30" y="35"/>
                  </a:lnTo>
                  <a:lnTo>
                    <a:pt x="27" y="35"/>
                  </a:lnTo>
                  <a:lnTo>
                    <a:pt x="26" y="34"/>
                  </a:lnTo>
                  <a:lnTo>
                    <a:pt x="24" y="33"/>
                  </a:lnTo>
                  <a:lnTo>
                    <a:pt x="23" y="31"/>
                  </a:lnTo>
                  <a:lnTo>
                    <a:pt x="21" y="29"/>
                  </a:lnTo>
                  <a:lnTo>
                    <a:pt x="20" y="23"/>
                  </a:lnTo>
                  <a:lnTo>
                    <a:pt x="20" y="18"/>
                  </a:lnTo>
                  <a:lnTo>
                    <a:pt x="20" y="15"/>
                  </a:lnTo>
                  <a:lnTo>
                    <a:pt x="20" y="12"/>
                  </a:lnTo>
                  <a:lnTo>
                    <a:pt x="22" y="8"/>
                  </a:lnTo>
                  <a:lnTo>
                    <a:pt x="22" y="6"/>
                  </a:lnTo>
                  <a:lnTo>
                    <a:pt x="23" y="5"/>
                  </a:lnTo>
                  <a:lnTo>
                    <a:pt x="25" y="4"/>
                  </a:lnTo>
                  <a:lnTo>
                    <a:pt x="27" y="3"/>
                  </a:lnTo>
                  <a:lnTo>
                    <a:pt x="30" y="3"/>
                  </a:lnTo>
                  <a:lnTo>
                    <a:pt x="34" y="3"/>
                  </a:lnTo>
                  <a:lnTo>
                    <a:pt x="36" y="4"/>
                  </a:lnTo>
                  <a:lnTo>
                    <a:pt x="38" y="6"/>
                  </a:lnTo>
                  <a:lnTo>
                    <a:pt x="39" y="8"/>
                  </a:lnTo>
                  <a:lnTo>
                    <a:pt x="40" y="11"/>
                  </a:lnTo>
                  <a:lnTo>
                    <a:pt x="41" y="14"/>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1" name="Freeform 217"/>
            <p:cNvSpPr>
              <a:spLocks noEditPoints="1"/>
            </p:cNvSpPr>
            <p:nvPr/>
          </p:nvSpPr>
          <p:spPr bwMode="auto">
            <a:xfrm>
              <a:off x="1809057"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0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5"/>
                  </a:lnTo>
                  <a:lnTo>
                    <a:pt x="33" y="3"/>
                  </a:lnTo>
                  <a:lnTo>
                    <a:pt x="31" y="1"/>
                  </a:lnTo>
                  <a:lnTo>
                    <a:pt x="28" y="0"/>
                  </a:lnTo>
                  <a:lnTo>
                    <a:pt x="24" y="0"/>
                  </a:lnTo>
                  <a:lnTo>
                    <a:pt x="18" y="1"/>
                  </a:lnTo>
                  <a:lnTo>
                    <a:pt x="16" y="1"/>
                  </a:lnTo>
                  <a:lnTo>
                    <a:pt x="14" y="2"/>
                  </a:lnTo>
                  <a:lnTo>
                    <a:pt x="10" y="4"/>
                  </a:lnTo>
                  <a:lnTo>
                    <a:pt x="6" y="7"/>
                  </a:lnTo>
                  <a:lnTo>
                    <a:pt x="3" y="10"/>
                  </a:lnTo>
                  <a:lnTo>
                    <a:pt x="1" y="13"/>
                  </a:lnTo>
                  <a:lnTo>
                    <a:pt x="0" y="15"/>
                  </a:lnTo>
                  <a:lnTo>
                    <a:pt x="0" y="17"/>
                  </a:lnTo>
                  <a:lnTo>
                    <a:pt x="0" y="18"/>
                  </a:lnTo>
                  <a:lnTo>
                    <a:pt x="0" y="19"/>
                  </a:lnTo>
                  <a:lnTo>
                    <a:pt x="3" y="20"/>
                  </a:lnTo>
                  <a:lnTo>
                    <a:pt x="5" y="19"/>
                  </a:lnTo>
                  <a:lnTo>
                    <a:pt x="6" y="18"/>
                  </a:lnTo>
                  <a:lnTo>
                    <a:pt x="7" y="17"/>
                  </a:lnTo>
                  <a:lnTo>
                    <a:pt x="10" y="12"/>
                  </a:lnTo>
                  <a:lnTo>
                    <a:pt x="11" y="9"/>
                  </a:lnTo>
                  <a:lnTo>
                    <a:pt x="13" y="6"/>
                  </a:lnTo>
                  <a:lnTo>
                    <a:pt x="16" y="5"/>
                  </a:lnTo>
                  <a:lnTo>
                    <a:pt x="20" y="4"/>
                  </a:lnTo>
                  <a:lnTo>
                    <a:pt x="23" y="4"/>
                  </a:lnTo>
                  <a:lnTo>
                    <a:pt x="25" y="5"/>
                  </a:lnTo>
                  <a:lnTo>
                    <a:pt x="26" y="6"/>
                  </a:lnTo>
                  <a:lnTo>
                    <a:pt x="27" y="7"/>
                  </a:lnTo>
                  <a:lnTo>
                    <a:pt x="28" y="9"/>
                  </a:lnTo>
                  <a:lnTo>
                    <a:pt x="28" y="12"/>
                  </a:lnTo>
                  <a:lnTo>
                    <a:pt x="28" y="18"/>
                  </a:lnTo>
                  <a:lnTo>
                    <a:pt x="28" y="20"/>
                  </a:lnTo>
                  <a:lnTo>
                    <a:pt x="28" y="22"/>
                  </a:lnTo>
                  <a:lnTo>
                    <a:pt x="23" y="23"/>
                  </a:lnTo>
                  <a:lnTo>
                    <a:pt x="18" y="25"/>
                  </a:lnTo>
                  <a:lnTo>
                    <a:pt x="15" y="26"/>
                  </a:lnTo>
                  <a:lnTo>
                    <a:pt x="9" y="29"/>
                  </a:lnTo>
                  <a:lnTo>
                    <a:pt x="6" y="32"/>
                  </a:lnTo>
                  <a:lnTo>
                    <a:pt x="3" y="35"/>
                  </a:lnTo>
                  <a:lnTo>
                    <a:pt x="2" y="37"/>
                  </a:lnTo>
                  <a:lnTo>
                    <a:pt x="1" y="39"/>
                  </a:lnTo>
                  <a:lnTo>
                    <a:pt x="0" y="42"/>
                  </a:lnTo>
                  <a:lnTo>
                    <a:pt x="0" y="44"/>
                  </a:lnTo>
                  <a:lnTo>
                    <a:pt x="0" y="46"/>
                  </a:lnTo>
                  <a:lnTo>
                    <a:pt x="1" y="48"/>
                  </a:lnTo>
                  <a:lnTo>
                    <a:pt x="2" y="50"/>
                  </a:lnTo>
                  <a:lnTo>
                    <a:pt x="3" y="52"/>
                  </a:lnTo>
                  <a:lnTo>
                    <a:pt x="6" y="53"/>
                  </a:lnTo>
                  <a:lnTo>
                    <a:pt x="10" y="54"/>
                  </a:lnTo>
                  <a:lnTo>
                    <a:pt x="13" y="54"/>
                  </a:lnTo>
                  <a:lnTo>
                    <a:pt x="16" y="53"/>
                  </a:lnTo>
                  <a:lnTo>
                    <a:pt x="20" y="52"/>
                  </a:lnTo>
                  <a:lnTo>
                    <a:pt x="23" y="49"/>
                  </a:lnTo>
                  <a:lnTo>
                    <a:pt x="27" y="46"/>
                  </a:lnTo>
                  <a:lnTo>
                    <a:pt x="30" y="50"/>
                  </a:lnTo>
                  <a:lnTo>
                    <a:pt x="33" y="52"/>
                  </a:lnTo>
                  <a:lnTo>
                    <a:pt x="35" y="52"/>
                  </a:lnTo>
                  <a:lnTo>
                    <a:pt x="37" y="53"/>
                  </a:lnTo>
                  <a:lnTo>
                    <a:pt x="39" y="52"/>
                  </a:lnTo>
                  <a:lnTo>
                    <a:pt x="42" y="52"/>
                  </a:lnTo>
                  <a:lnTo>
                    <a:pt x="43" y="51"/>
                  </a:lnTo>
                  <a:lnTo>
                    <a:pt x="45" y="49"/>
                  </a:lnTo>
                  <a:lnTo>
                    <a:pt x="47" y="46"/>
                  </a:lnTo>
                  <a:lnTo>
                    <a:pt x="48" y="45"/>
                  </a:lnTo>
                  <a:lnTo>
                    <a:pt x="47" y="44"/>
                  </a:lnTo>
                  <a:lnTo>
                    <a:pt x="46" y="43"/>
                  </a:lnTo>
                  <a:lnTo>
                    <a:pt x="45" y="44"/>
                  </a:lnTo>
                  <a:lnTo>
                    <a:pt x="44" y="45"/>
                  </a:lnTo>
                  <a:lnTo>
                    <a:pt x="43" y="45"/>
                  </a:lnTo>
                  <a:lnTo>
                    <a:pt x="42" y="46"/>
                  </a:lnTo>
                  <a:lnTo>
                    <a:pt x="41" y="46"/>
                  </a:lnTo>
                  <a:lnTo>
                    <a:pt x="39" y="46"/>
                  </a:lnTo>
                  <a:lnTo>
                    <a:pt x="37" y="44"/>
                  </a:lnTo>
                  <a:lnTo>
                    <a:pt x="37" y="43"/>
                  </a:lnTo>
                  <a:lnTo>
                    <a:pt x="36" y="42"/>
                  </a:lnTo>
                  <a:lnTo>
                    <a:pt x="36" y="12"/>
                  </a:lnTo>
                  <a:close/>
                  <a:moveTo>
                    <a:pt x="28" y="36"/>
                  </a:moveTo>
                  <a:lnTo>
                    <a:pt x="27" y="40"/>
                  </a:lnTo>
                  <a:lnTo>
                    <a:pt x="26" y="44"/>
                  </a:lnTo>
                  <a:lnTo>
                    <a:pt x="24" y="45"/>
                  </a:lnTo>
                  <a:lnTo>
                    <a:pt x="22" y="47"/>
                  </a:lnTo>
                  <a:lnTo>
                    <a:pt x="20" y="48"/>
                  </a:lnTo>
                  <a:lnTo>
                    <a:pt x="17" y="48"/>
                  </a:lnTo>
                  <a:lnTo>
                    <a:pt x="15" y="48"/>
                  </a:lnTo>
                  <a:lnTo>
                    <a:pt x="14" y="47"/>
                  </a:lnTo>
                  <a:lnTo>
                    <a:pt x="11" y="45"/>
                  </a:lnTo>
                  <a:lnTo>
                    <a:pt x="10" y="43"/>
                  </a:lnTo>
                  <a:lnTo>
                    <a:pt x="10" y="41"/>
                  </a:lnTo>
                  <a:lnTo>
                    <a:pt x="10" y="38"/>
                  </a:lnTo>
                  <a:lnTo>
                    <a:pt x="10" y="36"/>
                  </a:lnTo>
                  <a:lnTo>
                    <a:pt x="11" y="35"/>
                  </a:lnTo>
                  <a:lnTo>
                    <a:pt x="12" y="33"/>
                  </a:lnTo>
                  <a:lnTo>
                    <a:pt x="15" y="30"/>
                  </a:lnTo>
                  <a:lnTo>
                    <a:pt x="18" y="28"/>
                  </a:lnTo>
                  <a:lnTo>
                    <a:pt x="24" y="26"/>
                  </a:lnTo>
                  <a:lnTo>
                    <a:pt x="26" y="25"/>
                  </a:lnTo>
                  <a:lnTo>
                    <a:pt x="27"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2" name="Freeform 218"/>
            <p:cNvSpPr>
              <a:spLocks/>
            </p:cNvSpPr>
            <p:nvPr/>
          </p:nvSpPr>
          <p:spPr bwMode="auto">
            <a:xfrm>
              <a:off x="1882413" y="5964856"/>
              <a:ext cx="45411"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2147483647 w 29"/>
                <a:gd name="T43" fmla="*/ 2147483647 h 87"/>
                <a:gd name="T44" fmla="*/ 2147483647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2147483647 w 29"/>
                <a:gd name="T73" fmla="*/ 2147483647 h 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
                <a:gd name="T112" fmla="*/ 0 h 87"/>
                <a:gd name="T113" fmla="*/ 29 w 29"/>
                <a:gd name="T114" fmla="*/ 87 h 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 h="87">
                  <a:moveTo>
                    <a:pt x="19" y="12"/>
                  </a:moveTo>
                  <a:lnTo>
                    <a:pt x="19" y="3"/>
                  </a:lnTo>
                  <a:lnTo>
                    <a:pt x="19" y="1"/>
                  </a:lnTo>
                  <a:lnTo>
                    <a:pt x="19" y="0"/>
                  </a:lnTo>
                  <a:lnTo>
                    <a:pt x="18" y="0"/>
                  </a:lnTo>
                  <a:lnTo>
                    <a:pt x="15" y="0"/>
                  </a:lnTo>
                  <a:lnTo>
                    <a:pt x="5" y="4"/>
                  </a:lnTo>
                  <a:lnTo>
                    <a:pt x="4" y="5"/>
                  </a:lnTo>
                  <a:lnTo>
                    <a:pt x="4" y="6"/>
                  </a:lnTo>
                  <a:lnTo>
                    <a:pt x="5" y="6"/>
                  </a:lnTo>
                  <a:lnTo>
                    <a:pt x="7" y="7"/>
                  </a:lnTo>
                  <a:lnTo>
                    <a:pt x="9" y="9"/>
                  </a:lnTo>
                  <a:lnTo>
                    <a:pt x="10" y="10"/>
                  </a:lnTo>
                  <a:lnTo>
                    <a:pt x="10" y="11"/>
                  </a:lnTo>
                  <a:lnTo>
                    <a:pt x="10" y="74"/>
                  </a:lnTo>
                  <a:lnTo>
                    <a:pt x="10" y="79"/>
                  </a:lnTo>
                  <a:lnTo>
                    <a:pt x="8" y="82"/>
                  </a:lnTo>
                  <a:lnTo>
                    <a:pt x="7" y="83"/>
                  </a:lnTo>
                  <a:lnTo>
                    <a:pt x="6" y="84"/>
                  </a:lnTo>
                  <a:lnTo>
                    <a:pt x="5" y="84"/>
                  </a:lnTo>
                  <a:lnTo>
                    <a:pt x="3" y="84"/>
                  </a:lnTo>
                  <a:lnTo>
                    <a:pt x="2" y="84"/>
                  </a:lnTo>
                  <a:lnTo>
                    <a:pt x="1" y="85"/>
                  </a:lnTo>
                  <a:lnTo>
                    <a:pt x="0" y="86"/>
                  </a:lnTo>
                  <a:lnTo>
                    <a:pt x="1" y="87"/>
                  </a:lnTo>
                  <a:lnTo>
                    <a:pt x="2" y="87"/>
                  </a:lnTo>
                  <a:lnTo>
                    <a:pt x="16" y="87"/>
                  </a:lnTo>
                  <a:lnTo>
                    <a:pt x="28" y="87"/>
                  </a:lnTo>
                  <a:lnTo>
                    <a:pt x="29" y="87"/>
                  </a:lnTo>
                  <a:lnTo>
                    <a:pt x="29" y="86"/>
                  </a:lnTo>
                  <a:lnTo>
                    <a:pt x="29" y="85"/>
                  </a:lnTo>
                  <a:lnTo>
                    <a:pt x="27" y="84"/>
                  </a:lnTo>
                  <a:lnTo>
                    <a:pt x="24"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3" name="Freeform 219"/>
            <p:cNvSpPr>
              <a:spLocks noEditPoints="1"/>
            </p:cNvSpPr>
            <p:nvPr/>
          </p:nvSpPr>
          <p:spPr bwMode="auto">
            <a:xfrm>
              <a:off x="3089303" y="5970239"/>
              <a:ext cx="127501" cy="132752"/>
            </a:xfrm>
            <a:custGeom>
              <a:avLst/>
              <a:gdLst>
                <a:gd name="T0" fmla="*/ 2147483647 w 81"/>
                <a:gd name="T1" fmla="*/ 2147483647 h 83"/>
                <a:gd name="T2" fmla="*/ 2147483647 w 81"/>
                <a:gd name="T3" fmla="*/ 2147483647 h 83"/>
                <a:gd name="T4" fmla="*/ 2147483647 w 81"/>
                <a:gd name="T5" fmla="*/ 2147483647 h 83"/>
                <a:gd name="T6" fmla="*/ 2147483647 w 81"/>
                <a:gd name="T7" fmla="*/ 2147483647 h 83"/>
                <a:gd name="T8" fmla="*/ 2147483647 w 81"/>
                <a:gd name="T9" fmla="*/ 2147483647 h 83"/>
                <a:gd name="T10" fmla="*/ 2147483647 w 81"/>
                <a:gd name="T11" fmla="*/ 2147483647 h 83"/>
                <a:gd name="T12" fmla="*/ 2147483647 w 81"/>
                <a:gd name="T13" fmla="*/ 2147483647 h 83"/>
                <a:gd name="T14" fmla="*/ 2147483647 w 81"/>
                <a:gd name="T15" fmla="*/ 2147483647 h 83"/>
                <a:gd name="T16" fmla="*/ 2147483647 w 81"/>
                <a:gd name="T17" fmla="*/ 2147483647 h 83"/>
                <a:gd name="T18" fmla="*/ 2147483647 w 81"/>
                <a:gd name="T19" fmla="*/ 2147483647 h 83"/>
                <a:gd name="T20" fmla="*/ 2147483647 w 81"/>
                <a:gd name="T21" fmla="*/ 2147483647 h 83"/>
                <a:gd name="T22" fmla="*/ 2147483647 w 81"/>
                <a:gd name="T23" fmla="*/ 2147483647 h 83"/>
                <a:gd name="T24" fmla="*/ 2147483647 w 81"/>
                <a:gd name="T25" fmla="*/ 2147483647 h 83"/>
                <a:gd name="T26" fmla="*/ 2147483647 w 81"/>
                <a:gd name="T27" fmla="*/ 2147483647 h 83"/>
                <a:gd name="T28" fmla="*/ 2147483647 w 81"/>
                <a:gd name="T29" fmla="*/ 2147483647 h 83"/>
                <a:gd name="T30" fmla="*/ 2147483647 w 81"/>
                <a:gd name="T31" fmla="*/ 2147483647 h 83"/>
                <a:gd name="T32" fmla="*/ 2147483647 w 81"/>
                <a:gd name="T33" fmla="*/ 2147483647 h 83"/>
                <a:gd name="T34" fmla="*/ 2147483647 w 81"/>
                <a:gd name="T35" fmla="*/ 2147483647 h 83"/>
                <a:gd name="T36" fmla="*/ 2147483647 w 81"/>
                <a:gd name="T37" fmla="*/ 2147483647 h 83"/>
                <a:gd name="T38" fmla="*/ 2147483647 w 81"/>
                <a:gd name="T39" fmla="*/ 2147483647 h 83"/>
                <a:gd name="T40" fmla="*/ 2147483647 w 81"/>
                <a:gd name="T41" fmla="*/ 2147483647 h 83"/>
                <a:gd name="T42" fmla="*/ 2147483647 w 81"/>
                <a:gd name="T43" fmla="*/ 2147483647 h 83"/>
                <a:gd name="T44" fmla="*/ 2147483647 w 81"/>
                <a:gd name="T45" fmla="*/ 2147483647 h 83"/>
                <a:gd name="T46" fmla="*/ 2147483647 w 81"/>
                <a:gd name="T47" fmla="*/ 2147483647 h 83"/>
                <a:gd name="T48" fmla="*/ 2147483647 w 81"/>
                <a:gd name="T49" fmla="*/ 2147483647 h 83"/>
                <a:gd name="T50" fmla="*/ 2147483647 w 81"/>
                <a:gd name="T51" fmla="*/ 2147483647 h 83"/>
                <a:gd name="T52" fmla="*/ 2147483647 w 81"/>
                <a:gd name="T53" fmla="*/ 2147483647 h 83"/>
                <a:gd name="T54" fmla="*/ 2147483647 w 81"/>
                <a:gd name="T55" fmla="*/ 2147483647 h 83"/>
                <a:gd name="T56" fmla="*/ 2147483647 w 81"/>
                <a:gd name="T57" fmla="*/ 2147483647 h 83"/>
                <a:gd name="T58" fmla="*/ 2147483647 w 81"/>
                <a:gd name="T59" fmla="*/ 2147483647 h 83"/>
                <a:gd name="T60" fmla="*/ 2147483647 w 81"/>
                <a:gd name="T61" fmla="*/ 2147483647 h 83"/>
                <a:gd name="T62" fmla="*/ 2147483647 w 81"/>
                <a:gd name="T63" fmla="*/ 2147483647 h 83"/>
                <a:gd name="T64" fmla="*/ 2147483647 w 81"/>
                <a:gd name="T65" fmla="*/ 0 h 83"/>
                <a:gd name="T66" fmla="*/ 2147483647 w 81"/>
                <a:gd name="T67" fmla="*/ 0 h 83"/>
                <a:gd name="T68" fmla="*/ 0 w 81"/>
                <a:gd name="T69" fmla="*/ 2147483647 h 83"/>
                <a:gd name="T70" fmla="*/ 2147483647 w 81"/>
                <a:gd name="T71" fmla="*/ 2147483647 h 83"/>
                <a:gd name="T72" fmla="*/ 2147483647 w 81"/>
                <a:gd name="T73" fmla="*/ 2147483647 h 83"/>
                <a:gd name="T74" fmla="*/ 2147483647 w 81"/>
                <a:gd name="T75" fmla="*/ 2147483647 h 83"/>
                <a:gd name="T76" fmla="*/ 2147483647 w 81"/>
                <a:gd name="T77" fmla="*/ 2147483647 h 83"/>
                <a:gd name="T78" fmla="*/ 2147483647 w 81"/>
                <a:gd name="T79" fmla="*/ 2147483647 h 83"/>
                <a:gd name="T80" fmla="*/ 2147483647 w 81"/>
                <a:gd name="T81" fmla="*/ 2147483647 h 83"/>
                <a:gd name="T82" fmla="*/ 2147483647 w 81"/>
                <a:gd name="T83" fmla="*/ 2147483647 h 83"/>
                <a:gd name="T84" fmla="*/ 2147483647 w 81"/>
                <a:gd name="T85" fmla="*/ 2147483647 h 83"/>
                <a:gd name="T86" fmla="*/ 2147483647 w 81"/>
                <a:gd name="T87" fmla="*/ 2147483647 h 83"/>
                <a:gd name="T88" fmla="*/ 2147483647 w 81"/>
                <a:gd name="T89" fmla="*/ 2147483647 h 83"/>
                <a:gd name="T90" fmla="*/ 2147483647 w 81"/>
                <a:gd name="T91" fmla="*/ 2147483647 h 83"/>
                <a:gd name="T92" fmla="*/ 2147483647 w 81"/>
                <a:gd name="T93" fmla="*/ 2147483647 h 83"/>
                <a:gd name="T94" fmla="*/ 2147483647 w 81"/>
                <a:gd name="T95" fmla="*/ 2147483647 h 83"/>
                <a:gd name="T96" fmla="*/ 2147483647 w 81"/>
                <a:gd name="T97" fmla="*/ 2147483647 h 83"/>
                <a:gd name="T98" fmla="*/ 2147483647 w 81"/>
                <a:gd name="T99" fmla="*/ 2147483647 h 83"/>
                <a:gd name="T100" fmla="*/ 2147483647 w 81"/>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
                <a:gd name="T154" fmla="*/ 0 h 83"/>
                <a:gd name="T155" fmla="*/ 81 w 81"/>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 h="83">
                  <a:moveTo>
                    <a:pt x="13" y="73"/>
                  </a:moveTo>
                  <a:lnTo>
                    <a:pt x="12" y="76"/>
                  </a:lnTo>
                  <a:lnTo>
                    <a:pt x="12" y="77"/>
                  </a:lnTo>
                  <a:lnTo>
                    <a:pt x="11" y="77"/>
                  </a:lnTo>
                  <a:lnTo>
                    <a:pt x="9" y="78"/>
                  </a:lnTo>
                  <a:lnTo>
                    <a:pt x="6" y="79"/>
                  </a:lnTo>
                  <a:lnTo>
                    <a:pt x="2" y="79"/>
                  </a:lnTo>
                  <a:lnTo>
                    <a:pt x="1" y="80"/>
                  </a:lnTo>
                  <a:lnTo>
                    <a:pt x="0" y="82"/>
                  </a:lnTo>
                  <a:lnTo>
                    <a:pt x="1" y="83"/>
                  </a:lnTo>
                  <a:lnTo>
                    <a:pt x="2" y="83"/>
                  </a:lnTo>
                  <a:lnTo>
                    <a:pt x="20" y="83"/>
                  </a:lnTo>
                  <a:lnTo>
                    <a:pt x="35" y="83"/>
                  </a:lnTo>
                  <a:lnTo>
                    <a:pt x="37" y="83"/>
                  </a:lnTo>
                  <a:lnTo>
                    <a:pt x="38" y="82"/>
                  </a:lnTo>
                  <a:lnTo>
                    <a:pt x="39" y="82"/>
                  </a:lnTo>
                  <a:lnTo>
                    <a:pt x="38" y="80"/>
                  </a:lnTo>
                  <a:lnTo>
                    <a:pt x="37" y="80"/>
                  </a:lnTo>
                  <a:lnTo>
                    <a:pt x="33" y="79"/>
                  </a:lnTo>
                  <a:lnTo>
                    <a:pt x="28" y="77"/>
                  </a:lnTo>
                  <a:lnTo>
                    <a:pt x="26" y="76"/>
                  </a:lnTo>
                  <a:lnTo>
                    <a:pt x="25" y="73"/>
                  </a:lnTo>
                  <a:lnTo>
                    <a:pt x="24" y="69"/>
                  </a:lnTo>
                  <a:lnTo>
                    <a:pt x="24" y="46"/>
                  </a:lnTo>
                  <a:lnTo>
                    <a:pt x="24" y="44"/>
                  </a:lnTo>
                  <a:lnTo>
                    <a:pt x="25" y="43"/>
                  </a:lnTo>
                  <a:lnTo>
                    <a:pt x="26" y="42"/>
                  </a:lnTo>
                  <a:lnTo>
                    <a:pt x="28" y="42"/>
                  </a:lnTo>
                  <a:lnTo>
                    <a:pt x="31" y="42"/>
                  </a:lnTo>
                  <a:lnTo>
                    <a:pt x="33" y="43"/>
                  </a:lnTo>
                  <a:lnTo>
                    <a:pt x="35" y="44"/>
                  </a:lnTo>
                  <a:lnTo>
                    <a:pt x="37" y="46"/>
                  </a:lnTo>
                  <a:lnTo>
                    <a:pt x="56" y="81"/>
                  </a:lnTo>
                  <a:lnTo>
                    <a:pt x="57" y="82"/>
                  </a:lnTo>
                  <a:lnTo>
                    <a:pt x="58" y="82"/>
                  </a:lnTo>
                  <a:lnTo>
                    <a:pt x="62" y="82"/>
                  </a:lnTo>
                  <a:lnTo>
                    <a:pt x="68" y="82"/>
                  </a:lnTo>
                  <a:lnTo>
                    <a:pt x="80" y="83"/>
                  </a:lnTo>
                  <a:lnTo>
                    <a:pt x="81" y="82"/>
                  </a:lnTo>
                  <a:lnTo>
                    <a:pt x="81" y="81"/>
                  </a:lnTo>
                  <a:lnTo>
                    <a:pt x="81" y="80"/>
                  </a:lnTo>
                  <a:lnTo>
                    <a:pt x="79" y="80"/>
                  </a:lnTo>
                  <a:lnTo>
                    <a:pt x="75" y="79"/>
                  </a:lnTo>
                  <a:lnTo>
                    <a:pt x="71" y="77"/>
                  </a:lnTo>
                  <a:lnTo>
                    <a:pt x="67" y="75"/>
                  </a:lnTo>
                  <a:lnTo>
                    <a:pt x="65" y="73"/>
                  </a:lnTo>
                  <a:lnTo>
                    <a:pt x="63" y="70"/>
                  </a:lnTo>
                  <a:lnTo>
                    <a:pt x="47" y="44"/>
                  </a:lnTo>
                  <a:lnTo>
                    <a:pt x="46" y="42"/>
                  </a:lnTo>
                  <a:lnTo>
                    <a:pt x="47" y="41"/>
                  </a:lnTo>
                  <a:lnTo>
                    <a:pt x="49" y="39"/>
                  </a:lnTo>
                  <a:lnTo>
                    <a:pt x="54" y="35"/>
                  </a:lnTo>
                  <a:lnTo>
                    <a:pt x="56" y="33"/>
                  </a:lnTo>
                  <a:lnTo>
                    <a:pt x="59" y="29"/>
                  </a:lnTo>
                  <a:lnTo>
                    <a:pt x="60" y="27"/>
                  </a:lnTo>
                  <a:lnTo>
                    <a:pt x="60" y="25"/>
                  </a:lnTo>
                  <a:lnTo>
                    <a:pt x="61" y="21"/>
                  </a:lnTo>
                  <a:lnTo>
                    <a:pt x="60" y="15"/>
                  </a:lnTo>
                  <a:lnTo>
                    <a:pt x="60" y="12"/>
                  </a:lnTo>
                  <a:lnTo>
                    <a:pt x="59" y="10"/>
                  </a:lnTo>
                  <a:lnTo>
                    <a:pt x="56" y="7"/>
                  </a:lnTo>
                  <a:lnTo>
                    <a:pt x="53" y="4"/>
                  </a:lnTo>
                  <a:lnTo>
                    <a:pt x="49" y="2"/>
                  </a:lnTo>
                  <a:lnTo>
                    <a:pt x="45" y="1"/>
                  </a:lnTo>
                  <a:lnTo>
                    <a:pt x="36" y="0"/>
                  </a:lnTo>
                  <a:lnTo>
                    <a:pt x="19" y="0"/>
                  </a:lnTo>
                  <a:lnTo>
                    <a:pt x="3" y="0"/>
                  </a:lnTo>
                  <a:lnTo>
                    <a:pt x="1" y="0"/>
                  </a:lnTo>
                  <a:lnTo>
                    <a:pt x="1" y="1"/>
                  </a:lnTo>
                  <a:lnTo>
                    <a:pt x="0" y="2"/>
                  </a:lnTo>
                  <a:lnTo>
                    <a:pt x="1" y="3"/>
                  </a:lnTo>
                  <a:lnTo>
                    <a:pt x="2" y="4"/>
                  </a:lnTo>
                  <a:lnTo>
                    <a:pt x="5" y="4"/>
                  </a:lnTo>
                  <a:lnTo>
                    <a:pt x="8" y="4"/>
                  </a:lnTo>
                  <a:lnTo>
                    <a:pt x="11" y="5"/>
                  </a:lnTo>
                  <a:lnTo>
                    <a:pt x="12" y="6"/>
                  </a:lnTo>
                  <a:lnTo>
                    <a:pt x="13" y="8"/>
                  </a:lnTo>
                  <a:lnTo>
                    <a:pt x="13" y="73"/>
                  </a:lnTo>
                  <a:close/>
                  <a:moveTo>
                    <a:pt x="24" y="8"/>
                  </a:moveTo>
                  <a:lnTo>
                    <a:pt x="25" y="7"/>
                  </a:lnTo>
                  <a:lnTo>
                    <a:pt x="25" y="5"/>
                  </a:lnTo>
                  <a:lnTo>
                    <a:pt x="26" y="4"/>
                  </a:lnTo>
                  <a:lnTo>
                    <a:pt x="29" y="4"/>
                  </a:lnTo>
                  <a:lnTo>
                    <a:pt x="36" y="5"/>
                  </a:lnTo>
                  <a:lnTo>
                    <a:pt x="40" y="6"/>
                  </a:lnTo>
                  <a:lnTo>
                    <a:pt x="43" y="7"/>
                  </a:lnTo>
                  <a:lnTo>
                    <a:pt x="44" y="8"/>
                  </a:lnTo>
                  <a:lnTo>
                    <a:pt x="46" y="9"/>
                  </a:lnTo>
                  <a:lnTo>
                    <a:pt x="48" y="12"/>
                  </a:lnTo>
                  <a:lnTo>
                    <a:pt x="49" y="16"/>
                  </a:lnTo>
                  <a:lnTo>
                    <a:pt x="49" y="21"/>
                  </a:lnTo>
                  <a:lnTo>
                    <a:pt x="49" y="26"/>
                  </a:lnTo>
                  <a:lnTo>
                    <a:pt x="48" y="30"/>
                  </a:lnTo>
                  <a:lnTo>
                    <a:pt x="46" y="34"/>
                  </a:lnTo>
                  <a:lnTo>
                    <a:pt x="43" y="36"/>
                  </a:lnTo>
                  <a:lnTo>
                    <a:pt x="41" y="37"/>
                  </a:lnTo>
                  <a:lnTo>
                    <a:pt x="38" y="38"/>
                  </a:lnTo>
                  <a:lnTo>
                    <a:pt x="32" y="39"/>
                  </a:lnTo>
                  <a:lnTo>
                    <a:pt x="26" y="38"/>
                  </a:lnTo>
                  <a:lnTo>
                    <a:pt x="25" y="38"/>
                  </a:lnTo>
                  <a:lnTo>
                    <a:pt x="24" y="37"/>
                  </a:lnTo>
                  <a:lnTo>
                    <a:pt x="24" y="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4" name="Freeform 220"/>
            <p:cNvSpPr>
              <a:spLocks noEditPoints="1"/>
            </p:cNvSpPr>
            <p:nvPr/>
          </p:nvSpPr>
          <p:spPr bwMode="auto">
            <a:xfrm>
              <a:off x="3227284" y="5968444"/>
              <a:ext cx="41918"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0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2147483647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6"/>
                  </a:lnTo>
                  <a:lnTo>
                    <a:pt x="8" y="37"/>
                  </a:lnTo>
                  <a:lnTo>
                    <a:pt x="6" y="37"/>
                  </a:lnTo>
                  <a:lnTo>
                    <a:pt x="4" y="38"/>
                  </a:lnTo>
                  <a:lnTo>
                    <a:pt x="4" y="39"/>
                  </a:lnTo>
                  <a:lnTo>
                    <a:pt x="4" y="40"/>
                  </a:lnTo>
                  <a:lnTo>
                    <a:pt x="5" y="40"/>
                  </a:lnTo>
                  <a:lnTo>
                    <a:pt x="7" y="41"/>
                  </a:lnTo>
                  <a:lnTo>
                    <a:pt x="8" y="41"/>
                  </a:lnTo>
                  <a:lnTo>
                    <a:pt x="9" y="42"/>
                  </a:lnTo>
                  <a:lnTo>
                    <a:pt x="10" y="43"/>
                  </a:lnTo>
                  <a:lnTo>
                    <a:pt x="10" y="45"/>
                  </a:lnTo>
                  <a:lnTo>
                    <a:pt x="10" y="74"/>
                  </a:lnTo>
                  <a:lnTo>
                    <a:pt x="9" y="77"/>
                  </a:lnTo>
                  <a:lnTo>
                    <a:pt x="9" y="78"/>
                  </a:lnTo>
                  <a:lnTo>
                    <a:pt x="8" y="79"/>
                  </a:lnTo>
                  <a:lnTo>
                    <a:pt x="6" y="80"/>
                  </a:lnTo>
                  <a:lnTo>
                    <a:pt x="3" y="81"/>
                  </a:lnTo>
                  <a:lnTo>
                    <a:pt x="1" y="82"/>
                  </a:lnTo>
                  <a:lnTo>
                    <a:pt x="0" y="82"/>
                  </a:lnTo>
                  <a:lnTo>
                    <a:pt x="0" y="83"/>
                  </a:lnTo>
                  <a:lnTo>
                    <a:pt x="0" y="84"/>
                  </a:lnTo>
                  <a:lnTo>
                    <a:pt x="1" y="84"/>
                  </a:lnTo>
                  <a:lnTo>
                    <a:pt x="3" y="84"/>
                  </a:lnTo>
                  <a:lnTo>
                    <a:pt x="13" y="84"/>
                  </a:lnTo>
                  <a:lnTo>
                    <a:pt x="24" y="84"/>
                  </a:lnTo>
                  <a:lnTo>
                    <a:pt x="26" y="84"/>
                  </a:lnTo>
                  <a:lnTo>
                    <a:pt x="27" y="83"/>
                  </a:lnTo>
                  <a:lnTo>
                    <a:pt x="27" y="82"/>
                  </a:lnTo>
                  <a:lnTo>
                    <a:pt x="26" y="82"/>
                  </a:lnTo>
                  <a:lnTo>
                    <a:pt x="24" y="81"/>
                  </a:lnTo>
                  <a:lnTo>
                    <a:pt x="20" y="80"/>
                  </a:lnTo>
                  <a:lnTo>
                    <a:pt x="19" y="78"/>
                  </a:lnTo>
                  <a:lnTo>
                    <a:pt x="19" y="76"/>
                  </a:lnTo>
                  <a:lnTo>
                    <a:pt x="19"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5" name="Freeform 221"/>
            <p:cNvSpPr>
              <a:spLocks/>
            </p:cNvSpPr>
            <p:nvPr/>
          </p:nvSpPr>
          <p:spPr bwMode="auto">
            <a:xfrm>
              <a:off x="3281427" y="6016881"/>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4"/>
                  </a:lnTo>
                  <a:lnTo>
                    <a:pt x="4" y="54"/>
                  </a:lnTo>
                  <a:lnTo>
                    <a:pt x="7" y="55"/>
                  </a:lnTo>
                  <a:lnTo>
                    <a:pt x="16" y="56"/>
                  </a:lnTo>
                  <a:lnTo>
                    <a:pt x="21" y="56"/>
                  </a:lnTo>
                  <a:lnTo>
                    <a:pt x="25" y="54"/>
                  </a:lnTo>
                  <a:lnTo>
                    <a:pt x="28" y="53"/>
                  </a:lnTo>
                  <a:lnTo>
                    <a:pt x="31" y="51"/>
                  </a:lnTo>
                  <a:lnTo>
                    <a:pt x="33" y="48"/>
                  </a:lnTo>
                  <a:lnTo>
                    <a:pt x="34" y="45"/>
                  </a:lnTo>
                  <a:lnTo>
                    <a:pt x="35" y="40"/>
                  </a:lnTo>
                  <a:lnTo>
                    <a:pt x="34" y="38"/>
                  </a:lnTo>
                  <a:lnTo>
                    <a:pt x="34" y="35"/>
                  </a:lnTo>
                  <a:lnTo>
                    <a:pt x="32" y="33"/>
                  </a:lnTo>
                  <a:lnTo>
                    <a:pt x="31" y="31"/>
                  </a:lnTo>
                  <a:lnTo>
                    <a:pt x="27" y="28"/>
                  </a:lnTo>
                  <a:lnTo>
                    <a:pt x="22" y="25"/>
                  </a:lnTo>
                  <a:lnTo>
                    <a:pt x="13" y="19"/>
                  </a:lnTo>
                  <a:lnTo>
                    <a:pt x="10" y="15"/>
                  </a:lnTo>
                  <a:lnTo>
                    <a:pt x="9" y="14"/>
                  </a:lnTo>
                  <a:lnTo>
                    <a:pt x="9" y="12"/>
                  </a:lnTo>
                  <a:lnTo>
                    <a:pt x="9" y="10"/>
                  </a:lnTo>
                  <a:lnTo>
                    <a:pt x="9" y="9"/>
                  </a:lnTo>
                  <a:lnTo>
                    <a:pt x="10" y="7"/>
                  </a:lnTo>
                  <a:lnTo>
                    <a:pt x="11" y="6"/>
                  </a:lnTo>
                  <a:lnTo>
                    <a:pt x="12" y="5"/>
                  </a:lnTo>
                  <a:lnTo>
                    <a:pt x="14" y="4"/>
                  </a:lnTo>
                  <a:lnTo>
                    <a:pt x="17" y="4"/>
                  </a:lnTo>
                  <a:lnTo>
                    <a:pt x="21" y="4"/>
                  </a:lnTo>
                  <a:lnTo>
                    <a:pt x="23" y="5"/>
                  </a:lnTo>
                  <a:lnTo>
                    <a:pt x="25" y="7"/>
                  </a:lnTo>
                  <a:lnTo>
                    <a:pt x="26" y="9"/>
                  </a:lnTo>
                  <a:lnTo>
                    <a:pt x="28" y="13"/>
                  </a:lnTo>
                  <a:lnTo>
                    <a:pt x="29" y="14"/>
                  </a:lnTo>
                  <a:lnTo>
                    <a:pt x="30" y="15"/>
                  </a:lnTo>
                  <a:lnTo>
                    <a:pt x="31" y="14"/>
                  </a:lnTo>
                  <a:lnTo>
                    <a:pt x="31" y="13"/>
                  </a:lnTo>
                  <a:lnTo>
                    <a:pt x="31" y="8"/>
                  </a:lnTo>
                  <a:lnTo>
                    <a:pt x="31" y="4"/>
                  </a:lnTo>
                  <a:lnTo>
                    <a:pt x="30" y="2"/>
                  </a:lnTo>
                  <a:lnTo>
                    <a:pt x="28" y="1"/>
                  </a:lnTo>
                  <a:lnTo>
                    <a:pt x="25" y="1"/>
                  </a:lnTo>
                  <a:lnTo>
                    <a:pt x="17" y="0"/>
                  </a:lnTo>
                  <a:lnTo>
                    <a:pt x="13" y="0"/>
                  </a:lnTo>
                  <a:lnTo>
                    <a:pt x="10" y="1"/>
                  </a:lnTo>
                  <a:lnTo>
                    <a:pt x="7" y="3"/>
                  </a:lnTo>
                  <a:lnTo>
                    <a:pt x="5" y="5"/>
                  </a:lnTo>
                  <a:lnTo>
                    <a:pt x="3" y="7"/>
                  </a:lnTo>
                  <a:lnTo>
                    <a:pt x="2" y="10"/>
                  </a:lnTo>
                  <a:lnTo>
                    <a:pt x="1" y="13"/>
                  </a:lnTo>
                  <a:lnTo>
                    <a:pt x="1" y="16"/>
                  </a:lnTo>
                  <a:lnTo>
                    <a:pt x="1" y="18"/>
                  </a:lnTo>
                  <a:lnTo>
                    <a:pt x="2" y="21"/>
                  </a:lnTo>
                  <a:lnTo>
                    <a:pt x="3" y="23"/>
                  </a:lnTo>
                  <a:lnTo>
                    <a:pt x="5" y="25"/>
                  </a:lnTo>
                  <a:lnTo>
                    <a:pt x="9" y="28"/>
                  </a:lnTo>
                  <a:lnTo>
                    <a:pt x="14" y="31"/>
                  </a:lnTo>
                  <a:lnTo>
                    <a:pt x="18" y="33"/>
                  </a:lnTo>
                  <a:lnTo>
                    <a:pt x="22" y="36"/>
                  </a:lnTo>
                  <a:lnTo>
                    <a:pt x="24" y="38"/>
                  </a:lnTo>
                  <a:lnTo>
                    <a:pt x="25" y="39"/>
                  </a:lnTo>
                  <a:lnTo>
                    <a:pt x="26" y="41"/>
                  </a:lnTo>
                  <a:lnTo>
                    <a:pt x="26" y="43"/>
                  </a:lnTo>
                  <a:lnTo>
                    <a:pt x="26" y="46"/>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6" name="Freeform 222"/>
            <p:cNvSpPr>
              <a:spLocks/>
            </p:cNvSpPr>
            <p:nvPr/>
          </p:nvSpPr>
          <p:spPr bwMode="auto">
            <a:xfrm>
              <a:off x="3346051" y="5959475"/>
              <a:ext cx="96062" cy="143516"/>
            </a:xfrm>
            <a:custGeom>
              <a:avLst/>
              <a:gdLst>
                <a:gd name="T0" fmla="*/ 2147483647 w 61"/>
                <a:gd name="T1" fmla="*/ 2147483647 h 90"/>
                <a:gd name="T2" fmla="*/ 2147483647 w 61"/>
                <a:gd name="T3" fmla="*/ 2147483647 h 90"/>
                <a:gd name="T4" fmla="*/ 0 w 61"/>
                <a:gd name="T5" fmla="*/ 2147483647 h 90"/>
                <a:gd name="T6" fmla="*/ 2147483647 w 61"/>
                <a:gd name="T7" fmla="*/ 2147483647 h 90"/>
                <a:gd name="T8" fmla="*/ 2147483647 w 61"/>
                <a:gd name="T9" fmla="*/ 2147483647 h 90"/>
                <a:gd name="T10" fmla="*/ 2147483647 w 61"/>
                <a:gd name="T11" fmla="*/ 2147483647 h 90"/>
                <a:gd name="T12" fmla="*/ 2147483647 w 61"/>
                <a:gd name="T13" fmla="*/ 2147483647 h 90"/>
                <a:gd name="T14" fmla="*/ 2147483647 w 61"/>
                <a:gd name="T15" fmla="*/ 2147483647 h 90"/>
                <a:gd name="T16" fmla="*/ 2147483647 w 61"/>
                <a:gd name="T17" fmla="*/ 2147483647 h 90"/>
                <a:gd name="T18" fmla="*/ 2147483647 w 61"/>
                <a:gd name="T19" fmla="*/ 2147483647 h 90"/>
                <a:gd name="T20" fmla="*/ 2147483647 w 61"/>
                <a:gd name="T21" fmla="*/ 2147483647 h 90"/>
                <a:gd name="T22" fmla="*/ 2147483647 w 61"/>
                <a:gd name="T23" fmla="*/ 2147483647 h 90"/>
                <a:gd name="T24" fmla="*/ 2147483647 w 61"/>
                <a:gd name="T25" fmla="*/ 2147483647 h 90"/>
                <a:gd name="T26" fmla="*/ 2147483647 w 61"/>
                <a:gd name="T27" fmla="*/ 2147483647 h 90"/>
                <a:gd name="T28" fmla="*/ 2147483647 w 61"/>
                <a:gd name="T29" fmla="*/ 2147483647 h 90"/>
                <a:gd name="T30" fmla="*/ 2147483647 w 61"/>
                <a:gd name="T31" fmla="*/ 2147483647 h 90"/>
                <a:gd name="T32" fmla="*/ 2147483647 w 61"/>
                <a:gd name="T33" fmla="*/ 2147483647 h 90"/>
                <a:gd name="T34" fmla="*/ 2147483647 w 61"/>
                <a:gd name="T35" fmla="*/ 2147483647 h 90"/>
                <a:gd name="T36" fmla="*/ 2147483647 w 61"/>
                <a:gd name="T37" fmla="*/ 2147483647 h 90"/>
                <a:gd name="T38" fmla="*/ 2147483647 w 61"/>
                <a:gd name="T39" fmla="*/ 2147483647 h 90"/>
                <a:gd name="T40" fmla="*/ 2147483647 w 61"/>
                <a:gd name="T41" fmla="*/ 2147483647 h 90"/>
                <a:gd name="T42" fmla="*/ 2147483647 w 61"/>
                <a:gd name="T43" fmla="*/ 2147483647 h 90"/>
                <a:gd name="T44" fmla="*/ 2147483647 w 61"/>
                <a:gd name="T45" fmla="*/ 2147483647 h 90"/>
                <a:gd name="T46" fmla="*/ 2147483647 w 61"/>
                <a:gd name="T47" fmla="*/ 2147483647 h 90"/>
                <a:gd name="T48" fmla="*/ 2147483647 w 61"/>
                <a:gd name="T49" fmla="*/ 2147483647 h 90"/>
                <a:gd name="T50" fmla="*/ 2147483647 w 61"/>
                <a:gd name="T51" fmla="*/ 2147483647 h 90"/>
                <a:gd name="T52" fmla="*/ 2147483647 w 61"/>
                <a:gd name="T53" fmla="*/ 2147483647 h 90"/>
                <a:gd name="T54" fmla="*/ 2147483647 w 61"/>
                <a:gd name="T55" fmla="*/ 2147483647 h 90"/>
                <a:gd name="T56" fmla="*/ 2147483647 w 61"/>
                <a:gd name="T57" fmla="*/ 2147483647 h 90"/>
                <a:gd name="T58" fmla="*/ 2147483647 w 61"/>
                <a:gd name="T59" fmla="*/ 2147483647 h 90"/>
                <a:gd name="T60" fmla="*/ 2147483647 w 61"/>
                <a:gd name="T61" fmla="*/ 2147483647 h 90"/>
                <a:gd name="T62" fmla="*/ 2147483647 w 61"/>
                <a:gd name="T63" fmla="*/ 2147483647 h 90"/>
                <a:gd name="T64" fmla="*/ 2147483647 w 61"/>
                <a:gd name="T65" fmla="*/ 2147483647 h 90"/>
                <a:gd name="T66" fmla="*/ 2147483647 w 61"/>
                <a:gd name="T67" fmla="*/ 2147483647 h 90"/>
                <a:gd name="T68" fmla="*/ 2147483647 w 61"/>
                <a:gd name="T69" fmla="*/ 2147483647 h 90"/>
                <a:gd name="T70" fmla="*/ 2147483647 w 61"/>
                <a:gd name="T71" fmla="*/ 2147483647 h 90"/>
                <a:gd name="T72" fmla="*/ 2147483647 w 61"/>
                <a:gd name="T73" fmla="*/ 0 h 90"/>
                <a:gd name="T74" fmla="*/ 2147483647 w 61"/>
                <a:gd name="T75" fmla="*/ 0 h 90"/>
                <a:gd name="T76" fmla="*/ 2147483647 w 61"/>
                <a:gd name="T77" fmla="*/ 2147483647 h 90"/>
                <a:gd name="T78" fmla="*/ 2147483647 w 61"/>
                <a:gd name="T79" fmla="*/ 2147483647 h 90"/>
                <a:gd name="T80" fmla="*/ 2147483647 w 61"/>
                <a:gd name="T81" fmla="*/ 2147483647 h 90"/>
                <a:gd name="T82" fmla="*/ 2147483647 w 61"/>
                <a:gd name="T83" fmla="*/ 2147483647 h 90"/>
                <a:gd name="T84" fmla="*/ 2147483647 w 61"/>
                <a:gd name="T85" fmla="*/ 2147483647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
                <a:gd name="T130" fmla="*/ 0 h 90"/>
                <a:gd name="T131" fmla="*/ 61 w 61"/>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 h="90">
                  <a:moveTo>
                    <a:pt x="8" y="81"/>
                  </a:moveTo>
                  <a:lnTo>
                    <a:pt x="8" y="84"/>
                  </a:lnTo>
                  <a:lnTo>
                    <a:pt x="7" y="85"/>
                  </a:lnTo>
                  <a:lnTo>
                    <a:pt x="2" y="87"/>
                  </a:lnTo>
                  <a:lnTo>
                    <a:pt x="0" y="88"/>
                  </a:lnTo>
                  <a:lnTo>
                    <a:pt x="0" y="89"/>
                  </a:lnTo>
                  <a:lnTo>
                    <a:pt x="0" y="90"/>
                  </a:lnTo>
                  <a:lnTo>
                    <a:pt x="1" y="90"/>
                  </a:lnTo>
                  <a:lnTo>
                    <a:pt x="3" y="90"/>
                  </a:lnTo>
                  <a:lnTo>
                    <a:pt x="12" y="90"/>
                  </a:lnTo>
                  <a:lnTo>
                    <a:pt x="21" y="90"/>
                  </a:lnTo>
                  <a:lnTo>
                    <a:pt x="23" y="90"/>
                  </a:lnTo>
                  <a:lnTo>
                    <a:pt x="24" y="90"/>
                  </a:lnTo>
                  <a:lnTo>
                    <a:pt x="24" y="89"/>
                  </a:lnTo>
                  <a:lnTo>
                    <a:pt x="24" y="88"/>
                  </a:lnTo>
                  <a:lnTo>
                    <a:pt x="23" y="88"/>
                  </a:lnTo>
                  <a:lnTo>
                    <a:pt x="20" y="87"/>
                  </a:lnTo>
                  <a:lnTo>
                    <a:pt x="18" y="86"/>
                  </a:lnTo>
                  <a:lnTo>
                    <a:pt x="17" y="85"/>
                  </a:lnTo>
                  <a:lnTo>
                    <a:pt x="17" y="83"/>
                  </a:lnTo>
                  <a:lnTo>
                    <a:pt x="17" y="64"/>
                  </a:lnTo>
                  <a:lnTo>
                    <a:pt x="17" y="63"/>
                  </a:lnTo>
                  <a:lnTo>
                    <a:pt x="18" y="63"/>
                  </a:lnTo>
                  <a:lnTo>
                    <a:pt x="19" y="64"/>
                  </a:lnTo>
                  <a:lnTo>
                    <a:pt x="39" y="83"/>
                  </a:lnTo>
                  <a:lnTo>
                    <a:pt x="40" y="84"/>
                  </a:lnTo>
                  <a:lnTo>
                    <a:pt x="40" y="85"/>
                  </a:lnTo>
                  <a:lnTo>
                    <a:pt x="40" y="86"/>
                  </a:lnTo>
                  <a:lnTo>
                    <a:pt x="38" y="87"/>
                  </a:lnTo>
                  <a:lnTo>
                    <a:pt x="35" y="88"/>
                  </a:lnTo>
                  <a:lnTo>
                    <a:pt x="34" y="88"/>
                  </a:lnTo>
                  <a:lnTo>
                    <a:pt x="34" y="89"/>
                  </a:lnTo>
                  <a:lnTo>
                    <a:pt x="34" y="90"/>
                  </a:lnTo>
                  <a:lnTo>
                    <a:pt x="35" y="90"/>
                  </a:lnTo>
                  <a:lnTo>
                    <a:pt x="38" y="90"/>
                  </a:lnTo>
                  <a:lnTo>
                    <a:pt x="48" y="90"/>
                  </a:lnTo>
                  <a:lnTo>
                    <a:pt x="58" y="90"/>
                  </a:lnTo>
                  <a:lnTo>
                    <a:pt x="60" y="90"/>
                  </a:lnTo>
                  <a:lnTo>
                    <a:pt x="61" y="89"/>
                  </a:lnTo>
                  <a:lnTo>
                    <a:pt x="60" y="88"/>
                  </a:lnTo>
                  <a:lnTo>
                    <a:pt x="58" y="87"/>
                  </a:lnTo>
                  <a:lnTo>
                    <a:pt x="55" y="85"/>
                  </a:lnTo>
                  <a:lnTo>
                    <a:pt x="51" y="82"/>
                  </a:lnTo>
                  <a:lnTo>
                    <a:pt x="28" y="61"/>
                  </a:lnTo>
                  <a:lnTo>
                    <a:pt x="28" y="60"/>
                  </a:lnTo>
                  <a:lnTo>
                    <a:pt x="27" y="59"/>
                  </a:lnTo>
                  <a:lnTo>
                    <a:pt x="28" y="58"/>
                  </a:lnTo>
                  <a:lnTo>
                    <a:pt x="31" y="56"/>
                  </a:lnTo>
                  <a:lnTo>
                    <a:pt x="38" y="51"/>
                  </a:lnTo>
                  <a:lnTo>
                    <a:pt x="52" y="43"/>
                  </a:lnTo>
                  <a:lnTo>
                    <a:pt x="57" y="42"/>
                  </a:lnTo>
                  <a:lnTo>
                    <a:pt x="58" y="41"/>
                  </a:lnTo>
                  <a:lnTo>
                    <a:pt x="59" y="40"/>
                  </a:lnTo>
                  <a:lnTo>
                    <a:pt x="59" y="39"/>
                  </a:lnTo>
                  <a:lnTo>
                    <a:pt x="58" y="39"/>
                  </a:lnTo>
                  <a:lnTo>
                    <a:pt x="56" y="38"/>
                  </a:lnTo>
                  <a:lnTo>
                    <a:pt x="47" y="39"/>
                  </a:lnTo>
                  <a:lnTo>
                    <a:pt x="36" y="38"/>
                  </a:lnTo>
                  <a:lnTo>
                    <a:pt x="35" y="39"/>
                  </a:lnTo>
                  <a:lnTo>
                    <a:pt x="35" y="40"/>
                  </a:lnTo>
                  <a:lnTo>
                    <a:pt x="36" y="41"/>
                  </a:lnTo>
                  <a:lnTo>
                    <a:pt x="37" y="42"/>
                  </a:lnTo>
                  <a:lnTo>
                    <a:pt x="39" y="43"/>
                  </a:lnTo>
                  <a:lnTo>
                    <a:pt x="40" y="44"/>
                  </a:lnTo>
                  <a:lnTo>
                    <a:pt x="40" y="45"/>
                  </a:lnTo>
                  <a:lnTo>
                    <a:pt x="39" y="46"/>
                  </a:lnTo>
                  <a:lnTo>
                    <a:pt x="37" y="48"/>
                  </a:lnTo>
                  <a:lnTo>
                    <a:pt x="30" y="53"/>
                  </a:lnTo>
                  <a:lnTo>
                    <a:pt x="22" y="58"/>
                  </a:lnTo>
                  <a:lnTo>
                    <a:pt x="18" y="60"/>
                  </a:lnTo>
                  <a:lnTo>
                    <a:pt x="17" y="59"/>
                  </a:lnTo>
                  <a:lnTo>
                    <a:pt x="17" y="58"/>
                  </a:lnTo>
                  <a:lnTo>
                    <a:pt x="17" y="2"/>
                  </a:lnTo>
                  <a:lnTo>
                    <a:pt x="17" y="0"/>
                  </a:lnTo>
                  <a:lnTo>
                    <a:pt x="16" y="0"/>
                  </a:lnTo>
                  <a:lnTo>
                    <a:pt x="14" y="0"/>
                  </a:lnTo>
                  <a:lnTo>
                    <a:pt x="5" y="3"/>
                  </a:lnTo>
                  <a:lnTo>
                    <a:pt x="3" y="4"/>
                  </a:lnTo>
                  <a:lnTo>
                    <a:pt x="2" y="5"/>
                  </a:lnTo>
                  <a:lnTo>
                    <a:pt x="2" y="6"/>
                  </a:lnTo>
                  <a:lnTo>
                    <a:pt x="3" y="6"/>
                  </a:lnTo>
                  <a:lnTo>
                    <a:pt x="5" y="7"/>
                  </a:lnTo>
                  <a:lnTo>
                    <a:pt x="7" y="9"/>
                  </a:lnTo>
                  <a:lnTo>
                    <a:pt x="8" y="10"/>
                  </a:lnTo>
                  <a:lnTo>
                    <a:pt x="8" y="13"/>
                  </a:lnTo>
                  <a:lnTo>
                    <a:pt x="8" y="8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7" name="Freeform 233"/>
            <p:cNvSpPr>
              <a:spLocks noEditPoints="1"/>
            </p:cNvSpPr>
            <p:nvPr/>
          </p:nvSpPr>
          <p:spPr bwMode="auto">
            <a:xfrm>
              <a:off x="2705054" y="6178337"/>
              <a:ext cx="137981" cy="138133"/>
            </a:xfrm>
            <a:custGeom>
              <a:avLst/>
              <a:gdLst>
                <a:gd name="T0" fmla="*/ 0 w 87"/>
                <a:gd name="T1" fmla="*/ 2147483647 h 87"/>
                <a:gd name="T2" fmla="*/ 2147483647 w 87"/>
                <a:gd name="T3" fmla="*/ 2147483647 h 87"/>
                <a:gd name="T4" fmla="*/ 2147483647 w 87"/>
                <a:gd name="T5" fmla="*/ 2147483647 h 87"/>
                <a:gd name="T6" fmla="*/ 2147483647 w 87"/>
                <a:gd name="T7" fmla="*/ 2147483647 h 87"/>
                <a:gd name="T8" fmla="*/ 2147483647 w 87"/>
                <a:gd name="T9" fmla="*/ 2147483647 h 87"/>
                <a:gd name="T10" fmla="*/ 2147483647 w 87"/>
                <a:gd name="T11" fmla="*/ 2147483647 h 87"/>
                <a:gd name="T12" fmla="*/ 2147483647 w 87"/>
                <a:gd name="T13" fmla="*/ 2147483647 h 87"/>
                <a:gd name="T14" fmla="*/ 2147483647 w 87"/>
                <a:gd name="T15" fmla="*/ 2147483647 h 87"/>
                <a:gd name="T16" fmla="*/ 2147483647 w 87"/>
                <a:gd name="T17" fmla="*/ 2147483647 h 87"/>
                <a:gd name="T18" fmla="*/ 2147483647 w 87"/>
                <a:gd name="T19" fmla="*/ 2147483647 h 87"/>
                <a:gd name="T20" fmla="*/ 2147483647 w 87"/>
                <a:gd name="T21" fmla="*/ 2147483647 h 87"/>
                <a:gd name="T22" fmla="*/ 2147483647 w 87"/>
                <a:gd name="T23" fmla="*/ 2147483647 h 87"/>
                <a:gd name="T24" fmla="*/ 2147483647 w 87"/>
                <a:gd name="T25" fmla="*/ 2147483647 h 87"/>
                <a:gd name="T26" fmla="*/ 2147483647 w 87"/>
                <a:gd name="T27" fmla="*/ 2147483647 h 87"/>
                <a:gd name="T28" fmla="*/ 2147483647 w 87"/>
                <a:gd name="T29" fmla="*/ 2147483647 h 87"/>
                <a:gd name="T30" fmla="*/ 2147483647 w 87"/>
                <a:gd name="T31" fmla="*/ 2147483647 h 87"/>
                <a:gd name="T32" fmla="*/ 2147483647 w 87"/>
                <a:gd name="T33" fmla="*/ 2147483647 h 87"/>
                <a:gd name="T34" fmla="*/ 2147483647 w 87"/>
                <a:gd name="T35" fmla="*/ 2147483647 h 87"/>
                <a:gd name="T36" fmla="*/ 2147483647 w 87"/>
                <a:gd name="T37" fmla="*/ 2147483647 h 87"/>
                <a:gd name="T38" fmla="*/ 2147483647 w 87"/>
                <a:gd name="T39" fmla="*/ 2147483647 h 87"/>
                <a:gd name="T40" fmla="*/ 2147483647 w 87"/>
                <a:gd name="T41" fmla="*/ 2147483647 h 87"/>
                <a:gd name="T42" fmla="*/ 2147483647 w 87"/>
                <a:gd name="T43" fmla="*/ 2147483647 h 87"/>
                <a:gd name="T44" fmla="*/ 2147483647 w 87"/>
                <a:gd name="T45" fmla="*/ 0 h 87"/>
                <a:gd name="T46" fmla="*/ 2147483647 w 87"/>
                <a:gd name="T47" fmla="*/ 0 h 87"/>
                <a:gd name="T48" fmla="*/ 2147483647 w 87"/>
                <a:gd name="T49" fmla="*/ 2147483647 h 87"/>
                <a:gd name="T50" fmla="*/ 2147483647 w 87"/>
                <a:gd name="T51" fmla="*/ 2147483647 h 87"/>
                <a:gd name="T52" fmla="*/ 2147483647 w 87"/>
                <a:gd name="T53" fmla="*/ 2147483647 h 87"/>
                <a:gd name="T54" fmla="*/ 2147483647 w 87"/>
                <a:gd name="T55" fmla="*/ 2147483647 h 87"/>
                <a:gd name="T56" fmla="*/ 2147483647 w 87"/>
                <a:gd name="T57" fmla="*/ 2147483647 h 87"/>
                <a:gd name="T58" fmla="*/ 2147483647 w 87"/>
                <a:gd name="T59" fmla="*/ 2147483647 h 87"/>
                <a:gd name="T60" fmla="*/ 0 w 87"/>
                <a:gd name="T61" fmla="*/ 2147483647 h 87"/>
                <a:gd name="T62" fmla="*/ 2147483647 w 87"/>
                <a:gd name="T63" fmla="*/ 2147483647 h 87"/>
                <a:gd name="T64" fmla="*/ 2147483647 w 87"/>
                <a:gd name="T65" fmla="*/ 2147483647 h 87"/>
                <a:gd name="T66" fmla="*/ 2147483647 w 87"/>
                <a:gd name="T67" fmla="*/ 2147483647 h 87"/>
                <a:gd name="T68" fmla="*/ 2147483647 w 87"/>
                <a:gd name="T69" fmla="*/ 2147483647 h 87"/>
                <a:gd name="T70" fmla="*/ 2147483647 w 87"/>
                <a:gd name="T71" fmla="*/ 2147483647 h 87"/>
                <a:gd name="T72" fmla="*/ 2147483647 w 87"/>
                <a:gd name="T73" fmla="*/ 2147483647 h 87"/>
                <a:gd name="T74" fmla="*/ 2147483647 w 87"/>
                <a:gd name="T75" fmla="*/ 2147483647 h 87"/>
                <a:gd name="T76" fmla="*/ 2147483647 w 87"/>
                <a:gd name="T77" fmla="*/ 2147483647 h 87"/>
                <a:gd name="T78" fmla="*/ 2147483647 w 87"/>
                <a:gd name="T79" fmla="*/ 2147483647 h 87"/>
                <a:gd name="T80" fmla="*/ 2147483647 w 87"/>
                <a:gd name="T81" fmla="*/ 2147483647 h 87"/>
                <a:gd name="T82" fmla="*/ 2147483647 w 87"/>
                <a:gd name="T83" fmla="*/ 2147483647 h 87"/>
                <a:gd name="T84" fmla="*/ 2147483647 w 87"/>
                <a:gd name="T85" fmla="*/ 2147483647 h 87"/>
                <a:gd name="T86" fmla="*/ 2147483647 w 87"/>
                <a:gd name="T87" fmla="*/ 2147483647 h 87"/>
                <a:gd name="T88" fmla="*/ 2147483647 w 87"/>
                <a:gd name="T89" fmla="*/ 2147483647 h 87"/>
                <a:gd name="T90" fmla="*/ 2147483647 w 87"/>
                <a:gd name="T91" fmla="*/ 2147483647 h 87"/>
                <a:gd name="T92" fmla="*/ 2147483647 w 87"/>
                <a:gd name="T93" fmla="*/ 2147483647 h 87"/>
                <a:gd name="T94" fmla="*/ 2147483647 w 87"/>
                <a:gd name="T95" fmla="*/ 2147483647 h 87"/>
                <a:gd name="T96" fmla="*/ 2147483647 w 87"/>
                <a:gd name="T97" fmla="*/ 2147483647 h 87"/>
                <a:gd name="T98" fmla="*/ 2147483647 w 87"/>
                <a:gd name="T99" fmla="*/ 2147483647 h 87"/>
                <a:gd name="T100" fmla="*/ 2147483647 w 87"/>
                <a:gd name="T101" fmla="*/ 2147483647 h 87"/>
                <a:gd name="T102" fmla="*/ 2147483647 w 87"/>
                <a:gd name="T103" fmla="*/ 2147483647 h 87"/>
                <a:gd name="T104" fmla="*/ 2147483647 w 87"/>
                <a:gd name="T105" fmla="*/ 2147483647 h 87"/>
                <a:gd name="T106" fmla="*/ 2147483647 w 87"/>
                <a:gd name="T107" fmla="*/ 2147483647 h 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
                <a:gd name="T163" fmla="*/ 0 h 87"/>
                <a:gd name="T164" fmla="*/ 87 w 87"/>
                <a:gd name="T165" fmla="*/ 87 h 8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 h="87">
                  <a:moveTo>
                    <a:pt x="0" y="43"/>
                  </a:moveTo>
                  <a:lnTo>
                    <a:pt x="0" y="48"/>
                  </a:lnTo>
                  <a:lnTo>
                    <a:pt x="1" y="53"/>
                  </a:lnTo>
                  <a:lnTo>
                    <a:pt x="2" y="57"/>
                  </a:lnTo>
                  <a:lnTo>
                    <a:pt x="3" y="61"/>
                  </a:lnTo>
                  <a:lnTo>
                    <a:pt x="5" y="65"/>
                  </a:lnTo>
                  <a:lnTo>
                    <a:pt x="6" y="66"/>
                  </a:lnTo>
                  <a:lnTo>
                    <a:pt x="7" y="68"/>
                  </a:lnTo>
                  <a:lnTo>
                    <a:pt x="9" y="72"/>
                  </a:lnTo>
                  <a:lnTo>
                    <a:pt x="12" y="75"/>
                  </a:lnTo>
                  <a:lnTo>
                    <a:pt x="15" y="77"/>
                  </a:lnTo>
                  <a:lnTo>
                    <a:pt x="19" y="80"/>
                  </a:lnTo>
                  <a:lnTo>
                    <a:pt x="22" y="82"/>
                  </a:lnTo>
                  <a:lnTo>
                    <a:pt x="26" y="84"/>
                  </a:lnTo>
                  <a:lnTo>
                    <a:pt x="30" y="85"/>
                  </a:lnTo>
                  <a:lnTo>
                    <a:pt x="34" y="86"/>
                  </a:lnTo>
                  <a:lnTo>
                    <a:pt x="38" y="87"/>
                  </a:lnTo>
                  <a:lnTo>
                    <a:pt x="43" y="87"/>
                  </a:lnTo>
                  <a:lnTo>
                    <a:pt x="48" y="86"/>
                  </a:lnTo>
                  <a:lnTo>
                    <a:pt x="54" y="86"/>
                  </a:lnTo>
                  <a:lnTo>
                    <a:pt x="59" y="84"/>
                  </a:lnTo>
                  <a:lnTo>
                    <a:pt x="63" y="82"/>
                  </a:lnTo>
                  <a:lnTo>
                    <a:pt x="67" y="80"/>
                  </a:lnTo>
                  <a:lnTo>
                    <a:pt x="71" y="78"/>
                  </a:lnTo>
                  <a:lnTo>
                    <a:pt x="74" y="75"/>
                  </a:lnTo>
                  <a:lnTo>
                    <a:pt x="77" y="72"/>
                  </a:lnTo>
                  <a:lnTo>
                    <a:pt x="82" y="65"/>
                  </a:lnTo>
                  <a:lnTo>
                    <a:pt x="84" y="61"/>
                  </a:lnTo>
                  <a:lnTo>
                    <a:pt x="85" y="58"/>
                  </a:lnTo>
                  <a:lnTo>
                    <a:pt x="87" y="50"/>
                  </a:lnTo>
                  <a:lnTo>
                    <a:pt x="87" y="43"/>
                  </a:lnTo>
                  <a:lnTo>
                    <a:pt x="87" y="39"/>
                  </a:lnTo>
                  <a:lnTo>
                    <a:pt x="87" y="35"/>
                  </a:lnTo>
                  <a:lnTo>
                    <a:pt x="86" y="32"/>
                  </a:lnTo>
                  <a:lnTo>
                    <a:pt x="85" y="28"/>
                  </a:lnTo>
                  <a:lnTo>
                    <a:pt x="83" y="25"/>
                  </a:lnTo>
                  <a:lnTo>
                    <a:pt x="81" y="21"/>
                  </a:lnTo>
                  <a:lnTo>
                    <a:pt x="77" y="14"/>
                  </a:lnTo>
                  <a:lnTo>
                    <a:pt x="74" y="11"/>
                  </a:lnTo>
                  <a:lnTo>
                    <a:pt x="71" y="8"/>
                  </a:lnTo>
                  <a:lnTo>
                    <a:pt x="67" y="6"/>
                  </a:lnTo>
                  <a:lnTo>
                    <a:pt x="63" y="4"/>
                  </a:lnTo>
                  <a:lnTo>
                    <a:pt x="61" y="3"/>
                  </a:lnTo>
                  <a:lnTo>
                    <a:pt x="59" y="2"/>
                  </a:lnTo>
                  <a:lnTo>
                    <a:pt x="54" y="1"/>
                  </a:lnTo>
                  <a:lnTo>
                    <a:pt x="49" y="0"/>
                  </a:lnTo>
                  <a:lnTo>
                    <a:pt x="43" y="0"/>
                  </a:lnTo>
                  <a:lnTo>
                    <a:pt x="39" y="0"/>
                  </a:lnTo>
                  <a:lnTo>
                    <a:pt x="34" y="1"/>
                  </a:lnTo>
                  <a:lnTo>
                    <a:pt x="30" y="2"/>
                  </a:lnTo>
                  <a:lnTo>
                    <a:pt x="26" y="3"/>
                  </a:lnTo>
                  <a:lnTo>
                    <a:pt x="22" y="5"/>
                  </a:lnTo>
                  <a:lnTo>
                    <a:pt x="20" y="6"/>
                  </a:lnTo>
                  <a:lnTo>
                    <a:pt x="19" y="7"/>
                  </a:lnTo>
                  <a:lnTo>
                    <a:pt x="15" y="9"/>
                  </a:lnTo>
                  <a:lnTo>
                    <a:pt x="12" y="12"/>
                  </a:lnTo>
                  <a:lnTo>
                    <a:pt x="7" y="19"/>
                  </a:lnTo>
                  <a:lnTo>
                    <a:pt x="3" y="26"/>
                  </a:lnTo>
                  <a:lnTo>
                    <a:pt x="2" y="30"/>
                  </a:lnTo>
                  <a:lnTo>
                    <a:pt x="1" y="34"/>
                  </a:lnTo>
                  <a:lnTo>
                    <a:pt x="0" y="39"/>
                  </a:lnTo>
                  <a:lnTo>
                    <a:pt x="0" y="43"/>
                  </a:lnTo>
                  <a:close/>
                  <a:moveTo>
                    <a:pt x="14" y="44"/>
                  </a:moveTo>
                  <a:lnTo>
                    <a:pt x="14" y="38"/>
                  </a:lnTo>
                  <a:lnTo>
                    <a:pt x="14" y="34"/>
                  </a:lnTo>
                  <a:lnTo>
                    <a:pt x="16" y="25"/>
                  </a:lnTo>
                  <a:lnTo>
                    <a:pt x="17" y="21"/>
                  </a:lnTo>
                  <a:lnTo>
                    <a:pt x="19" y="18"/>
                  </a:lnTo>
                  <a:lnTo>
                    <a:pt x="23" y="13"/>
                  </a:lnTo>
                  <a:lnTo>
                    <a:pt x="27" y="9"/>
                  </a:lnTo>
                  <a:lnTo>
                    <a:pt x="32" y="6"/>
                  </a:lnTo>
                  <a:lnTo>
                    <a:pt x="37" y="4"/>
                  </a:lnTo>
                  <a:lnTo>
                    <a:pt x="43" y="4"/>
                  </a:lnTo>
                  <a:lnTo>
                    <a:pt x="47" y="4"/>
                  </a:lnTo>
                  <a:lnTo>
                    <a:pt x="50" y="5"/>
                  </a:lnTo>
                  <a:lnTo>
                    <a:pt x="53" y="6"/>
                  </a:lnTo>
                  <a:lnTo>
                    <a:pt x="56" y="7"/>
                  </a:lnTo>
                  <a:lnTo>
                    <a:pt x="59" y="9"/>
                  </a:lnTo>
                  <a:lnTo>
                    <a:pt x="62" y="11"/>
                  </a:lnTo>
                  <a:lnTo>
                    <a:pt x="66" y="16"/>
                  </a:lnTo>
                  <a:lnTo>
                    <a:pt x="69" y="21"/>
                  </a:lnTo>
                  <a:lnTo>
                    <a:pt x="71" y="28"/>
                  </a:lnTo>
                  <a:lnTo>
                    <a:pt x="73" y="34"/>
                  </a:lnTo>
                  <a:lnTo>
                    <a:pt x="73" y="41"/>
                  </a:lnTo>
                  <a:lnTo>
                    <a:pt x="73" y="50"/>
                  </a:lnTo>
                  <a:lnTo>
                    <a:pt x="72" y="53"/>
                  </a:lnTo>
                  <a:lnTo>
                    <a:pt x="72" y="57"/>
                  </a:lnTo>
                  <a:lnTo>
                    <a:pt x="69" y="64"/>
                  </a:lnTo>
                  <a:lnTo>
                    <a:pt x="68" y="68"/>
                  </a:lnTo>
                  <a:lnTo>
                    <a:pt x="65" y="71"/>
                  </a:lnTo>
                  <a:lnTo>
                    <a:pt x="63" y="74"/>
                  </a:lnTo>
                  <a:lnTo>
                    <a:pt x="60" y="77"/>
                  </a:lnTo>
                  <a:lnTo>
                    <a:pt x="57" y="80"/>
                  </a:lnTo>
                  <a:lnTo>
                    <a:pt x="53" y="81"/>
                  </a:lnTo>
                  <a:lnTo>
                    <a:pt x="48" y="82"/>
                  </a:lnTo>
                  <a:lnTo>
                    <a:pt x="43" y="83"/>
                  </a:lnTo>
                  <a:lnTo>
                    <a:pt x="39" y="82"/>
                  </a:lnTo>
                  <a:lnTo>
                    <a:pt x="34" y="81"/>
                  </a:lnTo>
                  <a:lnTo>
                    <a:pt x="32" y="80"/>
                  </a:lnTo>
                  <a:lnTo>
                    <a:pt x="29" y="79"/>
                  </a:lnTo>
                  <a:lnTo>
                    <a:pt x="24" y="75"/>
                  </a:lnTo>
                  <a:lnTo>
                    <a:pt x="22" y="72"/>
                  </a:lnTo>
                  <a:lnTo>
                    <a:pt x="20" y="70"/>
                  </a:lnTo>
                  <a:lnTo>
                    <a:pt x="17" y="63"/>
                  </a:lnTo>
                  <a:lnTo>
                    <a:pt x="15" y="59"/>
                  </a:lnTo>
                  <a:lnTo>
                    <a:pt x="14" y="54"/>
                  </a:lnTo>
                  <a:lnTo>
                    <a:pt x="14" y="49"/>
                  </a:lnTo>
                  <a:lnTo>
                    <a:pt x="14" y="4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8" name="Freeform 234"/>
            <p:cNvSpPr>
              <a:spLocks/>
            </p:cNvSpPr>
            <p:nvPr/>
          </p:nvSpPr>
          <p:spPr bwMode="auto">
            <a:xfrm>
              <a:off x="2855261" y="6230361"/>
              <a:ext cx="99556"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0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0" y="52"/>
                  </a:lnTo>
                  <a:lnTo>
                    <a:pt x="35" y="50"/>
                  </a:lnTo>
                  <a:lnTo>
                    <a:pt x="39" y="47"/>
                  </a:lnTo>
                  <a:lnTo>
                    <a:pt x="40" y="46"/>
                  </a:lnTo>
                  <a:lnTo>
                    <a:pt x="41" y="46"/>
                  </a:lnTo>
                  <a:lnTo>
                    <a:pt x="42" y="46"/>
                  </a:lnTo>
                  <a:lnTo>
                    <a:pt x="42" y="47"/>
                  </a:lnTo>
                  <a:lnTo>
                    <a:pt x="42" y="51"/>
                  </a:lnTo>
                  <a:lnTo>
                    <a:pt x="42" y="52"/>
                  </a:lnTo>
                  <a:lnTo>
                    <a:pt x="43" y="53"/>
                  </a:lnTo>
                  <a:lnTo>
                    <a:pt x="59" y="50"/>
                  </a:lnTo>
                  <a:lnTo>
                    <a:pt x="61" y="49"/>
                  </a:lnTo>
                  <a:lnTo>
                    <a:pt x="62" y="48"/>
                  </a:lnTo>
                  <a:lnTo>
                    <a:pt x="61" y="48"/>
                  </a:lnTo>
                  <a:lnTo>
                    <a:pt x="60" y="47"/>
                  </a:lnTo>
                  <a:lnTo>
                    <a:pt x="55" y="47"/>
                  </a:lnTo>
                  <a:lnTo>
                    <a:pt x="53" y="46"/>
                  </a:lnTo>
                  <a:lnTo>
                    <a:pt x="52" y="45"/>
                  </a:lnTo>
                  <a:lnTo>
                    <a:pt x="51" y="44"/>
                  </a:lnTo>
                  <a:lnTo>
                    <a:pt x="52" y="3"/>
                  </a:lnTo>
                  <a:lnTo>
                    <a:pt x="52" y="1"/>
                  </a:lnTo>
                  <a:lnTo>
                    <a:pt x="51" y="0"/>
                  </a:lnTo>
                  <a:lnTo>
                    <a:pt x="49" y="0"/>
                  </a:lnTo>
                  <a:lnTo>
                    <a:pt x="41" y="0"/>
                  </a:lnTo>
                  <a:lnTo>
                    <a:pt x="35" y="0"/>
                  </a:lnTo>
                  <a:lnTo>
                    <a:pt x="33" y="0"/>
                  </a:lnTo>
                  <a:lnTo>
                    <a:pt x="32" y="1"/>
                  </a:lnTo>
                  <a:lnTo>
                    <a:pt x="32" y="2"/>
                  </a:lnTo>
                  <a:lnTo>
                    <a:pt x="33" y="2"/>
                  </a:lnTo>
                  <a:lnTo>
                    <a:pt x="36" y="3"/>
                  </a:lnTo>
                  <a:lnTo>
                    <a:pt x="41" y="5"/>
                  </a:lnTo>
                  <a:lnTo>
                    <a:pt x="42" y="5"/>
                  </a:lnTo>
                  <a:lnTo>
                    <a:pt x="43" y="6"/>
                  </a:lnTo>
                  <a:lnTo>
                    <a:pt x="42" y="35"/>
                  </a:lnTo>
                  <a:lnTo>
                    <a:pt x="42" y="37"/>
                  </a:lnTo>
                  <a:lnTo>
                    <a:pt x="42" y="40"/>
                  </a:lnTo>
                  <a:lnTo>
                    <a:pt x="41" y="41"/>
                  </a:lnTo>
                  <a:lnTo>
                    <a:pt x="40" y="43"/>
                  </a:lnTo>
                  <a:lnTo>
                    <a:pt x="38" y="45"/>
                  </a:lnTo>
                  <a:lnTo>
                    <a:pt x="35" y="46"/>
                  </a:lnTo>
                  <a:lnTo>
                    <a:pt x="31" y="47"/>
                  </a:lnTo>
                  <a:lnTo>
                    <a:pt x="26" y="47"/>
                  </a:lnTo>
                  <a:lnTo>
                    <a:pt x="22" y="47"/>
                  </a:lnTo>
                  <a:lnTo>
                    <a:pt x="20" y="46"/>
                  </a:lnTo>
                  <a:lnTo>
                    <a:pt x="19" y="45"/>
                  </a:lnTo>
                  <a:lnTo>
                    <a:pt x="18" y="44"/>
                  </a:lnTo>
                  <a:lnTo>
                    <a:pt x="17" y="42"/>
                  </a:lnTo>
                  <a:lnTo>
                    <a:pt x="16" y="41"/>
                  </a:lnTo>
                  <a:lnTo>
                    <a:pt x="16" y="39"/>
                  </a:lnTo>
                  <a:lnTo>
                    <a:pt x="16" y="3"/>
                  </a:lnTo>
                  <a:lnTo>
                    <a:pt x="16" y="1"/>
                  </a:lnTo>
                  <a:lnTo>
                    <a:pt x="15" y="0"/>
                  </a:lnTo>
                  <a:lnTo>
                    <a:pt x="14" y="0"/>
                  </a:lnTo>
                  <a:lnTo>
                    <a:pt x="9" y="0"/>
                  </a:lnTo>
                  <a:lnTo>
                    <a:pt x="3" y="0"/>
                  </a:lnTo>
                  <a:lnTo>
                    <a:pt x="1" y="0"/>
                  </a:lnTo>
                  <a:lnTo>
                    <a:pt x="0" y="0"/>
                  </a:lnTo>
                  <a:lnTo>
                    <a:pt x="0" y="1"/>
                  </a:lnTo>
                  <a:lnTo>
                    <a:pt x="1" y="2"/>
                  </a:lnTo>
                  <a:lnTo>
                    <a:pt x="4" y="3"/>
                  </a:lnTo>
                  <a:lnTo>
                    <a:pt x="6" y="4"/>
                  </a:lnTo>
                  <a:lnTo>
                    <a:pt x="7" y="4"/>
                  </a:lnTo>
                  <a:lnTo>
                    <a:pt x="7" y="6"/>
                  </a:lnTo>
                  <a:lnTo>
                    <a:pt x="7" y="35"/>
                  </a:lnTo>
                  <a:lnTo>
                    <a:pt x="7" y="39"/>
                  </a:lnTo>
                  <a:lnTo>
                    <a:pt x="8" y="42"/>
                  </a:lnTo>
                  <a:lnTo>
                    <a:pt x="9" y="46"/>
                  </a:lnTo>
                  <a:lnTo>
                    <a:pt x="10" y="48"/>
                  </a:lnTo>
                  <a:lnTo>
                    <a:pt x="11" y="50"/>
                  </a:lnTo>
                  <a:lnTo>
                    <a:pt x="13" y="51"/>
                  </a:lnTo>
                  <a:lnTo>
                    <a:pt x="15"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9" name="Freeform 235"/>
            <p:cNvSpPr>
              <a:spLocks/>
            </p:cNvSpPr>
            <p:nvPr/>
          </p:nvSpPr>
          <p:spPr bwMode="auto">
            <a:xfrm>
              <a:off x="2960056" y="6216009"/>
              <a:ext cx="57638" cy="96873"/>
            </a:xfrm>
            <a:custGeom>
              <a:avLst/>
              <a:gdLst>
                <a:gd name="T0" fmla="*/ 2147483647 w 36"/>
                <a:gd name="T1" fmla="*/ 2147483647 h 61"/>
                <a:gd name="T2" fmla="*/ 2147483647 w 36"/>
                <a:gd name="T3" fmla="*/ 2147483647 h 61"/>
                <a:gd name="T4" fmla="*/ 2147483647 w 36"/>
                <a:gd name="T5" fmla="*/ 2147483647 h 61"/>
                <a:gd name="T6" fmla="*/ 2147483647 w 36"/>
                <a:gd name="T7" fmla="*/ 2147483647 h 61"/>
                <a:gd name="T8" fmla="*/ 2147483647 w 36"/>
                <a:gd name="T9" fmla="*/ 2147483647 h 61"/>
                <a:gd name="T10" fmla="*/ 2147483647 w 36"/>
                <a:gd name="T11" fmla="*/ 2147483647 h 61"/>
                <a:gd name="T12" fmla="*/ 2147483647 w 36"/>
                <a:gd name="T13" fmla="*/ 2147483647 h 61"/>
                <a:gd name="T14" fmla="*/ 2147483647 w 36"/>
                <a:gd name="T15" fmla="*/ 2147483647 h 61"/>
                <a:gd name="T16" fmla="*/ 2147483647 w 36"/>
                <a:gd name="T17" fmla="*/ 2147483647 h 61"/>
                <a:gd name="T18" fmla="*/ 2147483647 w 36"/>
                <a:gd name="T19" fmla="*/ 2147483647 h 61"/>
                <a:gd name="T20" fmla="*/ 2147483647 w 36"/>
                <a:gd name="T21" fmla="*/ 2147483647 h 61"/>
                <a:gd name="T22" fmla="*/ 2147483647 w 36"/>
                <a:gd name="T23" fmla="*/ 2147483647 h 61"/>
                <a:gd name="T24" fmla="*/ 2147483647 w 36"/>
                <a:gd name="T25" fmla="*/ 0 h 61"/>
                <a:gd name="T26" fmla="*/ 2147483647 w 36"/>
                <a:gd name="T27" fmla="*/ 0 h 61"/>
                <a:gd name="T28" fmla="*/ 2147483647 w 36"/>
                <a:gd name="T29" fmla="*/ 2147483647 h 61"/>
                <a:gd name="T30" fmla="*/ 2147483647 w 36"/>
                <a:gd name="T31" fmla="*/ 2147483647 h 61"/>
                <a:gd name="T32" fmla="*/ 2147483647 w 36"/>
                <a:gd name="T33" fmla="*/ 2147483647 h 61"/>
                <a:gd name="T34" fmla="*/ 2147483647 w 36"/>
                <a:gd name="T35" fmla="*/ 2147483647 h 61"/>
                <a:gd name="T36" fmla="*/ 2147483647 w 36"/>
                <a:gd name="T37" fmla="*/ 2147483647 h 61"/>
                <a:gd name="T38" fmla="*/ 2147483647 w 36"/>
                <a:gd name="T39" fmla="*/ 2147483647 h 61"/>
                <a:gd name="T40" fmla="*/ 0 w 36"/>
                <a:gd name="T41" fmla="*/ 2147483647 h 61"/>
                <a:gd name="T42" fmla="*/ 2147483647 w 36"/>
                <a:gd name="T43" fmla="*/ 2147483647 h 61"/>
                <a:gd name="T44" fmla="*/ 2147483647 w 36"/>
                <a:gd name="T45" fmla="*/ 2147483647 h 61"/>
                <a:gd name="T46" fmla="*/ 2147483647 w 36"/>
                <a:gd name="T47" fmla="*/ 2147483647 h 61"/>
                <a:gd name="T48" fmla="*/ 2147483647 w 36"/>
                <a:gd name="T49" fmla="*/ 2147483647 h 61"/>
                <a:gd name="T50" fmla="*/ 2147483647 w 36"/>
                <a:gd name="T51" fmla="*/ 2147483647 h 61"/>
                <a:gd name="T52" fmla="*/ 2147483647 w 36"/>
                <a:gd name="T53" fmla="*/ 2147483647 h 61"/>
                <a:gd name="T54" fmla="*/ 2147483647 w 36"/>
                <a:gd name="T55" fmla="*/ 2147483647 h 61"/>
                <a:gd name="T56" fmla="*/ 2147483647 w 36"/>
                <a:gd name="T57" fmla="*/ 2147483647 h 61"/>
                <a:gd name="T58" fmla="*/ 2147483647 w 36"/>
                <a:gd name="T59" fmla="*/ 2147483647 h 61"/>
                <a:gd name="T60" fmla="*/ 2147483647 w 36"/>
                <a:gd name="T61" fmla="*/ 2147483647 h 61"/>
                <a:gd name="T62" fmla="*/ 2147483647 w 36"/>
                <a:gd name="T63" fmla="*/ 2147483647 h 61"/>
                <a:gd name="T64" fmla="*/ 2147483647 w 36"/>
                <a:gd name="T65" fmla="*/ 2147483647 h 61"/>
                <a:gd name="T66" fmla="*/ 2147483647 w 36"/>
                <a:gd name="T67" fmla="*/ 2147483647 h 61"/>
                <a:gd name="T68" fmla="*/ 2147483647 w 36"/>
                <a:gd name="T69" fmla="*/ 2147483647 h 61"/>
                <a:gd name="T70" fmla="*/ 2147483647 w 36"/>
                <a:gd name="T71" fmla="*/ 2147483647 h 61"/>
                <a:gd name="T72" fmla="*/ 2147483647 w 36"/>
                <a:gd name="T73" fmla="*/ 2147483647 h 61"/>
                <a:gd name="T74" fmla="*/ 2147483647 w 36"/>
                <a:gd name="T75" fmla="*/ 2147483647 h 61"/>
                <a:gd name="T76" fmla="*/ 2147483647 w 36"/>
                <a:gd name="T77" fmla="*/ 2147483647 h 61"/>
                <a:gd name="T78" fmla="*/ 2147483647 w 36"/>
                <a:gd name="T79" fmla="*/ 2147483647 h 61"/>
                <a:gd name="T80" fmla="*/ 2147483647 w 36"/>
                <a:gd name="T81" fmla="*/ 2147483647 h 61"/>
                <a:gd name="T82" fmla="*/ 2147483647 w 36"/>
                <a:gd name="T83" fmla="*/ 2147483647 h 61"/>
                <a:gd name="T84" fmla="*/ 2147483647 w 36"/>
                <a:gd name="T85" fmla="*/ 2147483647 h 61"/>
                <a:gd name="T86" fmla="*/ 2147483647 w 36"/>
                <a:gd name="T87" fmla="*/ 2147483647 h 61"/>
                <a:gd name="T88" fmla="*/ 2147483647 w 36"/>
                <a:gd name="T89" fmla="*/ 2147483647 h 61"/>
                <a:gd name="T90" fmla="*/ 2147483647 w 36"/>
                <a:gd name="T91" fmla="*/ 2147483647 h 61"/>
                <a:gd name="T92" fmla="*/ 2147483647 w 36"/>
                <a:gd name="T93" fmla="*/ 2147483647 h 61"/>
                <a:gd name="T94" fmla="*/ 2147483647 w 36"/>
                <a:gd name="T95" fmla="*/ 2147483647 h 61"/>
                <a:gd name="T96" fmla="*/ 2147483647 w 36"/>
                <a:gd name="T97" fmla="*/ 2147483647 h 61"/>
                <a:gd name="T98" fmla="*/ 2147483647 w 36"/>
                <a:gd name="T99" fmla="*/ 2147483647 h 61"/>
                <a:gd name="T100" fmla="*/ 2147483647 w 36"/>
                <a:gd name="T101" fmla="*/ 2147483647 h 61"/>
                <a:gd name="T102" fmla="*/ 2147483647 w 36"/>
                <a:gd name="T103" fmla="*/ 2147483647 h 61"/>
                <a:gd name="T104" fmla="*/ 2147483647 w 36"/>
                <a:gd name="T105" fmla="*/ 2147483647 h 61"/>
                <a:gd name="T106" fmla="*/ 2147483647 w 36"/>
                <a:gd name="T107" fmla="*/ 2147483647 h 61"/>
                <a:gd name="T108" fmla="*/ 2147483647 w 36"/>
                <a:gd name="T109" fmla="*/ 2147483647 h 61"/>
                <a:gd name="T110" fmla="*/ 2147483647 w 36"/>
                <a:gd name="T111" fmla="*/ 2147483647 h 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1"/>
                <a:gd name="T170" fmla="*/ 36 w 36"/>
                <a:gd name="T171" fmla="*/ 61 h 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1">
                  <a:moveTo>
                    <a:pt x="34" y="15"/>
                  </a:moveTo>
                  <a:lnTo>
                    <a:pt x="35" y="15"/>
                  </a:lnTo>
                  <a:lnTo>
                    <a:pt x="36" y="14"/>
                  </a:lnTo>
                  <a:lnTo>
                    <a:pt x="36" y="12"/>
                  </a:lnTo>
                  <a:lnTo>
                    <a:pt x="36" y="11"/>
                  </a:lnTo>
                  <a:lnTo>
                    <a:pt x="35" y="10"/>
                  </a:lnTo>
                  <a:lnTo>
                    <a:pt x="33" y="9"/>
                  </a:lnTo>
                  <a:lnTo>
                    <a:pt x="19" y="9"/>
                  </a:lnTo>
                  <a:lnTo>
                    <a:pt x="18" y="9"/>
                  </a:lnTo>
                  <a:lnTo>
                    <a:pt x="17" y="7"/>
                  </a:lnTo>
                  <a:lnTo>
                    <a:pt x="17" y="3"/>
                  </a:lnTo>
                  <a:lnTo>
                    <a:pt x="17" y="1"/>
                  </a:lnTo>
                  <a:lnTo>
                    <a:pt x="17" y="0"/>
                  </a:lnTo>
                  <a:lnTo>
                    <a:pt x="16" y="0"/>
                  </a:lnTo>
                  <a:lnTo>
                    <a:pt x="14" y="2"/>
                  </a:lnTo>
                  <a:lnTo>
                    <a:pt x="10" y="8"/>
                  </a:lnTo>
                  <a:lnTo>
                    <a:pt x="7" y="10"/>
                  </a:lnTo>
                  <a:lnTo>
                    <a:pt x="4" y="12"/>
                  </a:lnTo>
                  <a:lnTo>
                    <a:pt x="1" y="13"/>
                  </a:lnTo>
                  <a:lnTo>
                    <a:pt x="1" y="14"/>
                  </a:lnTo>
                  <a:lnTo>
                    <a:pt x="0" y="15"/>
                  </a:lnTo>
                  <a:lnTo>
                    <a:pt x="1" y="16"/>
                  </a:lnTo>
                  <a:lnTo>
                    <a:pt x="4" y="16"/>
                  </a:lnTo>
                  <a:lnTo>
                    <a:pt x="7" y="16"/>
                  </a:lnTo>
                  <a:lnTo>
                    <a:pt x="7" y="18"/>
                  </a:lnTo>
                  <a:lnTo>
                    <a:pt x="7" y="48"/>
                  </a:lnTo>
                  <a:lnTo>
                    <a:pt x="7" y="51"/>
                  </a:lnTo>
                  <a:lnTo>
                    <a:pt x="7" y="52"/>
                  </a:lnTo>
                  <a:lnTo>
                    <a:pt x="8" y="54"/>
                  </a:lnTo>
                  <a:lnTo>
                    <a:pt x="9" y="56"/>
                  </a:lnTo>
                  <a:lnTo>
                    <a:pt x="10" y="58"/>
                  </a:lnTo>
                  <a:lnTo>
                    <a:pt x="12" y="60"/>
                  </a:lnTo>
                  <a:lnTo>
                    <a:pt x="15" y="61"/>
                  </a:lnTo>
                  <a:lnTo>
                    <a:pt x="18" y="61"/>
                  </a:lnTo>
                  <a:lnTo>
                    <a:pt x="21" y="61"/>
                  </a:lnTo>
                  <a:lnTo>
                    <a:pt x="25" y="61"/>
                  </a:lnTo>
                  <a:lnTo>
                    <a:pt x="27" y="61"/>
                  </a:lnTo>
                  <a:lnTo>
                    <a:pt x="32" y="59"/>
                  </a:lnTo>
                  <a:lnTo>
                    <a:pt x="34" y="57"/>
                  </a:lnTo>
                  <a:lnTo>
                    <a:pt x="34" y="55"/>
                  </a:lnTo>
                  <a:lnTo>
                    <a:pt x="34" y="54"/>
                  </a:lnTo>
                  <a:lnTo>
                    <a:pt x="33" y="54"/>
                  </a:lnTo>
                  <a:lnTo>
                    <a:pt x="30" y="55"/>
                  </a:lnTo>
                  <a:lnTo>
                    <a:pt x="28" y="55"/>
                  </a:lnTo>
                  <a:lnTo>
                    <a:pt x="25" y="56"/>
                  </a:lnTo>
                  <a:lnTo>
                    <a:pt x="21" y="55"/>
                  </a:lnTo>
                  <a:lnTo>
                    <a:pt x="18" y="53"/>
                  </a:lnTo>
                  <a:lnTo>
                    <a:pt x="17" y="52"/>
                  </a:lnTo>
                  <a:lnTo>
                    <a:pt x="16" y="50"/>
                  </a:lnTo>
                  <a:lnTo>
                    <a:pt x="16" y="47"/>
                  </a:lnTo>
                  <a:lnTo>
                    <a:pt x="16" y="21"/>
                  </a:lnTo>
                  <a:lnTo>
                    <a:pt x="16" y="18"/>
                  </a:lnTo>
                  <a:lnTo>
                    <a:pt x="17" y="16"/>
                  </a:lnTo>
                  <a:lnTo>
                    <a:pt x="18" y="15"/>
                  </a:lnTo>
                  <a:lnTo>
                    <a:pt x="20" y="15"/>
                  </a:lnTo>
                  <a:lnTo>
                    <a:pt x="34" y="1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0" name="Freeform 236"/>
            <p:cNvSpPr>
              <a:spLocks/>
            </p:cNvSpPr>
            <p:nvPr/>
          </p:nvSpPr>
          <p:spPr bwMode="auto">
            <a:xfrm>
              <a:off x="3028173" y="6228567"/>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6" y="27"/>
                  </a:lnTo>
                  <a:lnTo>
                    <a:pt x="22" y="24"/>
                  </a:lnTo>
                  <a:lnTo>
                    <a:pt x="13" y="18"/>
                  </a:lnTo>
                  <a:lnTo>
                    <a:pt x="10" y="15"/>
                  </a:lnTo>
                  <a:lnTo>
                    <a:pt x="9" y="13"/>
                  </a:lnTo>
                  <a:lnTo>
                    <a:pt x="8" y="12"/>
                  </a:lnTo>
                  <a:lnTo>
                    <a:pt x="9" y="10"/>
                  </a:lnTo>
                  <a:lnTo>
                    <a:pt x="9" y="8"/>
                  </a:lnTo>
                  <a:lnTo>
                    <a:pt x="10" y="7"/>
                  </a:lnTo>
                  <a:lnTo>
                    <a:pt x="11" y="5"/>
                  </a:lnTo>
                  <a:lnTo>
                    <a:pt x="12" y="5"/>
                  </a:lnTo>
                  <a:lnTo>
                    <a:pt x="14" y="4"/>
                  </a:lnTo>
                  <a:lnTo>
                    <a:pt x="17" y="3"/>
                  </a:lnTo>
                  <a:lnTo>
                    <a:pt x="20" y="4"/>
                  </a:lnTo>
                  <a:lnTo>
                    <a:pt x="23" y="5"/>
                  </a:lnTo>
                  <a:lnTo>
                    <a:pt x="25" y="7"/>
                  </a:lnTo>
                  <a:lnTo>
                    <a:pt x="26" y="9"/>
                  </a:lnTo>
                  <a:lnTo>
                    <a:pt x="28" y="12"/>
                  </a:lnTo>
                  <a:lnTo>
                    <a:pt x="29" y="14"/>
                  </a:lnTo>
                  <a:lnTo>
                    <a:pt x="30" y="14"/>
                  </a:lnTo>
                  <a:lnTo>
                    <a:pt x="31" y="14"/>
                  </a:lnTo>
                  <a:lnTo>
                    <a:pt x="31" y="13"/>
                  </a:lnTo>
                  <a:lnTo>
                    <a:pt x="31" y="8"/>
                  </a:lnTo>
                  <a:lnTo>
                    <a:pt x="31" y="4"/>
                  </a:lnTo>
                  <a:lnTo>
                    <a:pt x="29"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3" y="31"/>
                  </a:lnTo>
                  <a:lnTo>
                    <a:pt x="18" y="33"/>
                  </a:lnTo>
                  <a:lnTo>
                    <a:pt x="22" y="36"/>
                  </a:lnTo>
                  <a:lnTo>
                    <a:pt x="24" y="37"/>
                  </a:lnTo>
                  <a:lnTo>
                    <a:pt x="25" y="39"/>
                  </a:lnTo>
                  <a:lnTo>
                    <a:pt x="26" y="41"/>
                  </a:lnTo>
                  <a:lnTo>
                    <a:pt x="26" y="43"/>
                  </a:lnTo>
                  <a:lnTo>
                    <a:pt x="26" y="45"/>
                  </a:lnTo>
                  <a:lnTo>
                    <a:pt x="25" y="47"/>
                  </a:lnTo>
                  <a:lnTo>
                    <a:pt x="24" y="49"/>
                  </a:lnTo>
                  <a:lnTo>
                    <a:pt x="22"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1" name="Freeform 237"/>
            <p:cNvSpPr>
              <a:spLocks noEditPoints="1"/>
            </p:cNvSpPr>
            <p:nvPr/>
          </p:nvSpPr>
          <p:spPr bwMode="auto">
            <a:xfrm>
              <a:off x="3096289" y="6228567"/>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2" y="41"/>
                  </a:lnTo>
                  <a:lnTo>
                    <a:pt x="11" y="37"/>
                  </a:lnTo>
                  <a:lnTo>
                    <a:pt x="10" y="33"/>
                  </a:lnTo>
                  <a:lnTo>
                    <a:pt x="10" y="29"/>
                  </a:lnTo>
                  <a:lnTo>
                    <a:pt x="10" y="23"/>
                  </a:lnTo>
                  <a:lnTo>
                    <a:pt x="11" y="18"/>
                  </a:lnTo>
                  <a:lnTo>
                    <a:pt x="12" y="14"/>
                  </a:lnTo>
                  <a:lnTo>
                    <a:pt x="14" y="10"/>
                  </a:lnTo>
                  <a:lnTo>
                    <a:pt x="17" y="7"/>
                  </a:lnTo>
                  <a:lnTo>
                    <a:pt x="18" y="6"/>
                  </a:lnTo>
                  <a:lnTo>
                    <a:pt x="19" y="5"/>
                  </a:lnTo>
                  <a:lnTo>
                    <a:pt x="22" y="3"/>
                  </a:lnTo>
                  <a:lnTo>
                    <a:pt x="26" y="3"/>
                  </a:lnTo>
                  <a:lnTo>
                    <a:pt x="30" y="3"/>
                  </a:lnTo>
                  <a:lnTo>
                    <a:pt x="33" y="5"/>
                  </a:lnTo>
                  <a:lnTo>
                    <a:pt x="35" y="8"/>
                  </a:lnTo>
                  <a:lnTo>
                    <a:pt x="38" y="11"/>
                  </a:lnTo>
                  <a:lnTo>
                    <a:pt x="41" y="19"/>
                  </a:lnTo>
                  <a:lnTo>
                    <a:pt x="41" y="23"/>
                  </a:lnTo>
                  <a:lnTo>
                    <a:pt x="42" y="27"/>
                  </a:lnTo>
                  <a:lnTo>
                    <a:pt x="41" y="33"/>
                  </a:lnTo>
                  <a:lnTo>
                    <a:pt x="41" y="37"/>
                  </a:lnTo>
                  <a:lnTo>
                    <a:pt x="39" y="42"/>
                  </a:lnTo>
                  <a:lnTo>
                    <a:pt x="38" y="45"/>
                  </a:lnTo>
                  <a:lnTo>
                    <a:pt x="35" y="49"/>
                  </a:lnTo>
                  <a:lnTo>
                    <a:pt x="34" y="50"/>
                  </a:lnTo>
                  <a:lnTo>
                    <a:pt x="32"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19"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7" y="12"/>
                  </a:lnTo>
                  <a:lnTo>
                    <a:pt x="44" y="8"/>
                  </a:lnTo>
                  <a:lnTo>
                    <a:pt x="41" y="5"/>
                  </a:lnTo>
                  <a:lnTo>
                    <a:pt x="38" y="3"/>
                  </a:lnTo>
                  <a:lnTo>
                    <a:pt x="36" y="2"/>
                  </a:lnTo>
                  <a:lnTo>
                    <a:pt x="31"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2" name="Freeform 238"/>
            <p:cNvSpPr>
              <a:spLocks/>
            </p:cNvSpPr>
            <p:nvPr/>
          </p:nvSpPr>
          <p:spPr bwMode="auto">
            <a:xfrm>
              <a:off x="3185366" y="6230361"/>
              <a:ext cx="99555"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0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1" y="52"/>
                  </a:lnTo>
                  <a:lnTo>
                    <a:pt x="36" y="50"/>
                  </a:lnTo>
                  <a:lnTo>
                    <a:pt x="40" y="47"/>
                  </a:lnTo>
                  <a:lnTo>
                    <a:pt x="41" y="46"/>
                  </a:lnTo>
                  <a:lnTo>
                    <a:pt x="42" y="46"/>
                  </a:lnTo>
                  <a:lnTo>
                    <a:pt x="43" y="47"/>
                  </a:lnTo>
                  <a:lnTo>
                    <a:pt x="43" y="51"/>
                  </a:lnTo>
                  <a:lnTo>
                    <a:pt x="43" y="52"/>
                  </a:lnTo>
                  <a:lnTo>
                    <a:pt x="44" y="53"/>
                  </a:lnTo>
                  <a:lnTo>
                    <a:pt x="59" y="50"/>
                  </a:lnTo>
                  <a:lnTo>
                    <a:pt x="61" y="49"/>
                  </a:lnTo>
                  <a:lnTo>
                    <a:pt x="62" y="48"/>
                  </a:lnTo>
                  <a:lnTo>
                    <a:pt x="61" y="47"/>
                  </a:lnTo>
                  <a:lnTo>
                    <a:pt x="55" y="47"/>
                  </a:lnTo>
                  <a:lnTo>
                    <a:pt x="53" y="46"/>
                  </a:lnTo>
                  <a:lnTo>
                    <a:pt x="52" y="45"/>
                  </a:lnTo>
                  <a:lnTo>
                    <a:pt x="52" y="44"/>
                  </a:lnTo>
                  <a:lnTo>
                    <a:pt x="52" y="3"/>
                  </a:lnTo>
                  <a:lnTo>
                    <a:pt x="52" y="1"/>
                  </a:lnTo>
                  <a:lnTo>
                    <a:pt x="51" y="0"/>
                  </a:lnTo>
                  <a:lnTo>
                    <a:pt x="50" y="0"/>
                  </a:lnTo>
                  <a:lnTo>
                    <a:pt x="42" y="0"/>
                  </a:lnTo>
                  <a:lnTo>
                    <a:pt x="35" y="0"/>
                  </a:lnTo>
                  <a:lnTo>
                    <a:pt x="33" y="0"/>
                  </a:lnTo>
                  <a:lnTo>
                    <a:pt x="33" y="1"/>
                  </a:lnTo>
                  <a:lnTo>
                    <a:pt x="32" y="1"/>
                  </a:lnTo>
                  <a:lnTo>
                    <a:pt x="33" y="2"/>
                  </a:lnTo>
                  <a:lnTo>
                    <a:pt x="34" y="2"/>
                  </a:lnTo>
                  <a:lnTo>
                    <a:pt x="36" y="3"/>
                  </a:lnTo>
                  <a:lnTo>
                    <a:pt x="42" y="5"/>
                  </a:lnTo>
                  <a:lnTo>
                    <a:pt x="43" y="5"/>
                  </a:lnTo>
                  <a:lnTo>
                    <a:pt x="43" y="6"/>
                  </a:lnTo>
                  <a:lnTo>
                    <a:pt x="43" y="35"/>
                  </a:lnTo>
                  <a:lnTo>
                    <a:pt x="43" y="37"/>
                  </a:lnTo>
                  <a:lnTo>
                    <a:pt x="42" y="40"/>
                  </a:lnTo>
                  <a:lnTo>
                    <a:pt x="41" y="41"/>
                  </a:lnTo>
                  <a:lnTo>
                    <a:pt x="40" y="43"/>
                  </a:lnTo>
                  <a:lnTo>
                    <a:pt x="38" y="45"/>
                  </a:lnTo>
                  <a:lnTo>
                    <a:pt x="36" y="46"/>
                  </a:lnTo>
                  <a:lnTo>
                    <a:pt x="32" y="47"/>
                  </a:lnTo>
                  <a:lnTo>
                    <a:pt x="27" y="47"/>
                  </a:lnTo>
                  <a:lnTo>
                    <a:pt x="22" y="47"/>
                  </a:lnTo>
                  <a:lnTo>
                    <a:pt x="21" y="46"/>
                  </a:lnTo>
                  <a:lnTo>
                    <a:pt x="19" y="45"/>
                  </a:lnTo>
                  <a:lnTo>
                    <a:pt x="18" y="44"/>
                  </a:lnTo>
                  <a:lnTo>
                    <a:pt x="17" y="42"/>
                  </a:lnTo>
                  <a:lnTo>
                    <a:pt x="17" y="41"/>
                  </a:lnTo>
                  <a:lnTo>
                    <a:pt x="16" y="39"/>
                  </a:lnTo>
                  <a:lnTo>
                    <a:pt x="17" y="3"/>
                  </a:lnTo>
                  <a:lnTo>
                    <a:pt x="17" y="1"/>
                  </a:lnTo>
                  <a:lnTo>
                    <a:pt x="16" y="1"/>
                  </a:lnTo>
                  <a:lnTo>
                    <a:pt x="16" y="0"/>
                  </a:lnTo>
                  <a:lnTo>
                    <a:pt x="15" y="0"/>
                  </a:lnTo>
                  <a:lnTo>
                    <a:pt x="9" y="0"/>
                  </a:lnTo>
                  <a:lnTo>
                    <a:pt x="3" y="0"/>
                  </a:lnTo>
                  <a:lnTo>
                    <a:pt x="1" y="0"/>
                  </a:lnTo>
                  <a:lnTo>
                    <a:pt x="0" y="0"/>
                  </a:lnTo>
                  <a:lnTo>
                    <a:pt x="0" y="1"/>
                  </a:lnTo>
                  <a:lnTo>
                    <a:pt x="1" y="2"/>
                  </a:lnTo>
                  <a:lnTo>
                    <a:pt x="4" y="3"/>
                  </a:lnTo>
                  <a:lnTo>
                    <a:pt x="7" y="4"/>
                  </a:lnTo>
                  <a:lnTo>
                    <a:pt x="8" y="4"/>
                  </a:lnTo>
                  <a:lnTo>
                    <a:pt x="8" y="6"/>
                  </a:lnTo>
                  <a:lnTo>
                    <a:pt x="8" y="35"/>
                  </a:lnTo>
                  <a:lnTo>
                    <a:pt x="8" y="39"/>
                  </a:lnTo>
                  <a:lnTo>
                    <a:pt x="8" y="42"/>
                  </a:lnTo>
                  <a:lnTo>
                    <a:pt x="9" y="46"/>
                  </a:lnTo>
                  <a:lnTo>
                    <a:pt x="11" y="48"/>
                  </a:lnTo>
                  <a:lnTo>
                    <a:pt x="12" y="50"/>
                  </a:lnTo>
                  <a:lnTo>
                    <a:pt x="13" y="51"/>
                  </a:lnTo>
                  <a:lnTo>
                    <a:pt x="16"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3" name="Freeform 239"/>
            <p:cNvSpPr>
              <a:spLocks/>
            </p:cNvSpPr>
            <p:nvPr/>
          </p:nvSpPr>
          <p:spPr bwMode="auto">
            <a:xfrm>
              <a:off x="3291907"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8" y="11"/>
                  </a:lnTo>
                  <a:lnTo>
                    <a:pt x="38" y="10"/>
                  </a:lnTo>
                  <a:lnTo>
                    <a:pt x="38" y="8"/>
                  </a:lnTo>
                  <a:lnTo>
                    <a:pt x="38" y="6"/>
                  </a:lnTo>
                  <a:lnTo>
                    <a:pt x="38" y="5"/>
                  </a:lnTo>
                  <a:lnTo>
                    <a:pt x="37" y="4"/>
                  </a:lnTo>
                  <a:lnTo>
                    <a:pt x="36" y="3"/>
                  </a:lnTo>
                  <a:lnTo>
                    <a:pt x="33" y="2"/>
                  </a:lnTo>
                  <a:lnTo>
                    <a:pt x="31" y="2"/>
                  </a:lnTo>
                  <a:lnTo>
                    <a:pt x="28" y="2"/>
                  </a:lnTo>
                  <a:lnTo>
                    <a:pt x="26" y="3"/>
                  </a:lnTo>
                  <a:lnTo>
                    <a:pt x="24" y="4"/>
                  </a:lnTo>
                  <a:lnTo>
                    <a:pt x="22" y="5"/>
                  </a:lnTo>
                  <a:lnTo>
                    <a:pt x="20" y="8"/>
                  </a:lnTo>
                  <a:lnTo>
                    <a:pt x="18" y="9"/>
                  </a:lnTo>
                  <a:lnTo>
                    <a:pt x="17" y="8"/>
                  </a:lnTo>
                  <a:lnTo>
                    <a:pt x="17" y="5"/>
                  </a:lnTo>
                  <a:lnTo>
                    <a:pt x="17" y="1"/>
                  </a:lnTo>
                  <a:lnTo>
                    <a:pt x="16" y="0"/>
                  </a:lnTo>
                  <a:lnTo>
                    <a:pt x="15" y="0"/>
                  </a:lnTo>
                  <a:lnTo>
                    <a:pt x="14" y="0"/>
                  </a:lnTo>
                  <a:lnTo>
                    <a:pt x="12" y="2"/>
                  </a:lnTo>
                  <a:lnTo>
                    <a:pt x="8" y="7"/>
                  </a:lnTo>
                  <a:lnTo>
                    <a:pt x="5" y="9"/>
                  </a:lnTo>
                  <a:lnTo>
                    <a:pt x="3" y="10"/>
                  </a:lnTo>
                  <a:lnTo>
                    <a:pt x="3" y="11"/>
                  </a:lnTo>
                  <a:lnTo>
                    <a:pt x="4" y="12"/>
                  </a:lnTo>
                  <a:lnTo>
                    <a:pt x="5" y="13"/>
                  </a:lnTo>
                  <a:lnTo>
                    <a:pt x="7" y="16"/>
                  </a:lnTo>
                  <a:lnTo>
                    <a:pt x="8" y="18"/>
                  </a:lnTo>
                  <a:lnTo>
                    <a:pt x="8" y="21"/>
                  </a:lnTo>
                  <a:lnTo>
                    <a:pt x="8" y="42"/>
                  </a:lnTo>
                  <a:lnTo>
                    <a:pt x="8" y="47"/>
                  </a:lnTo>
                  <a:lnTo>
                    <a:pt x="7" y="49"/>
                  </a:lnTo>
                  <a:lnTo>
                    <a:pt x="6" y="50"/>
                  </a:lnTo>
                  <a:lnTo>
                    <a:pt x="5" y="51"/>
                  </a:lnTo>
                  <a:lnTo>
                    <a:pt x="4" y="52"/>
                  </a:lnTo>
                  <a:lnTo>
                    <a:pt x="1" y="53"/>
                  </a:lnTo>
                  <a:lnTo>
                    <a:pt x="0" y="53"/>
                  </a:lnTo>
                  <a:lnTo>
                    <a:pt x="0" y="54"/>
                  </a:lnTo>
                  <a:lnTo>
                    <a:pt x="0" y="55"/>
                  </a:lnTo>
                  <a:lnTo>
                    <a:pt x="1" y="56"/>
                  </a:lnTo>
                  <a:lnTo>
                    <a:pt x="3"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4" name="Freeform 240"/>
            <p:cNvSpPr>
              <a:spLocks/>
            </p:cNvSpPr>
            <p:nvPr/>
          </p:nvSpPr>
          <p:spPr bwMode="auto">
            <a:xfrm>
              <a:off x="3358277" y="6228567"/>
              <a:ext cx="69863" cy="87903"/>
            </a:xfrm>
            <a:custGeom>
              <a:avLst/>
              <a:gdLst>
                <a:gd name="T0" fmla="*/ 0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2147483647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0 h 56"/>
                <a:gd name="T54" fmla="*/ 2147483647 w 44"/>
                <a:gd name="T55" fmla="*/ 0 h 56"/>
                <a:gd name="T56" fmla="*/ 2147483647 w 44"/>
                <a:gd name="T57" fmla="*/ 2147483647 h 56"/>
                <a:gd name="T58" fmla="*/ 2147483647 w 44"/>
                <a:gd name="T59" fmla="*/ 2147483647 h 56"/>
                <a:gd name="T60" fmla="*/ 2147483647 w 44"/>
                <a:gd name="T61" fmla="*/ 2147483647 h 56"/>
                <a:gd name="T62" fmla="*/ 0 w 44"/>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4"/>
                <a:gd name="T97" fmla="*/ 0 h 56"/>
                <a:gd name="T98" fmla="*/ 44 w 44"/>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4" h="56">
                  <a:moveTo>
                    <a:pt x="0" y="29"/>
                  </a:moveTo>
                  <a:lnTo>
                    <a:pt x="0" y="34"/>
                  </a:lnTo>
                  <a:lnTo>
                    <a:pt x="2" y="39"/>
                  </a:lnTo>
                  <a:lnTo>
                    <a:pt x="4" y="43"/>
                  </a:lnTo>
                  <a:lnTo>
                    <a:pt x="6" y="47"/>
                  </a:lnTo>
                  <a:lnTo>
                    <a:pt x="8" y="49"/>
                  </a:lnTo>
                  <a:lnTo>
                    <a:pt x="10" y="51"/>
                  </a:lnTo>
                  <a:lnTo>
                    <a:pt x="14" y="54"/>
                  </a:lnTo>
                  <a:lnTo>
                    <a:pt x="19" y="55"/>
                  </a:lnTo>
                  <a:lnTo>
                    <a:pt x="25" y="56"/>
                  </a:lnTo>
                  <a:lnTo>
                    <a:pt x="29" y="56"/>
                  </a:lnTo>
                  <a:lnTo>
                    <a:pt x="32" y="55"/>
                  </a:lnTo>
                  <a:lnTo>
                    <a:pt x="35" y="54"/>
                  </a:lnTo>
                  <a:lnTo>
                    <a:pt x="37" y="53"/>
                  </a:lnTo>
                  <a:lnTo>
                    <a:pt x="41" y="50"/>
                  </a:lnTo>
                  <a:lnTo>
                    <a:pt x="42" y="48"/>
                  </a:lnTo>
                  <a:lnTo>
                    <a:pt x="42" y="47"/>
                  </a:lnTo>
                  <a:lnTo>
                    <a:pt x="40" y="47"/>
                  </a:lnTo>
                  <a:lnTo>
                    <a:pt x="38" y="48"/>
                  </a:lnTo>
                  <a:lnTo>
                    <a:pt x="35" y="49"/>
                  </a:lnTo>
                  <a:lnTo>
                    <a:pt x="30"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30" y="3"/>
                  </a:lnTo>
                  <a:lnTo>
                    <a:pt x="32" y="4"/>
                  </a:lnTo>
                  <a:lnTo>
                    <a:pt x="35" y="6"/>
                  </a:lnTo>
                  <a:lnTo>
                    <a:pt x="37" y="9"/>
                  </a:lnTo>
                  <a:lnTo>
                    <a:pt x="39" y="10"/>
                  </a:lnTo>
                  <a:lnTo>
                    <a:pt x="40" y="10"/>
                  </a:lnTo>
                  <a:lnTo>
                    <a:pt x="42" y="10"/>
                  </a:lnTo>
                  <a:lnTo>
                    <a:pt x="43" y="9"/>
                  </a:lnTo>
                  <a:lnTo>
                    <a:pt x="44" y="8"/>
                  </a:lnTo>
                  <a:lnTo>
                    <a:pt x="44" y="6"/>
                  </a:lnTo>
                  <a:lnTo>
                    <a:pt x="44" y="5"/>
                  </a:lnTo>
                  <a:lnTo>
                    <a:pt x="43" y="3"/>
                  </a:lnTo>
                  <a:lnTo>
                    <a:pt x="41" y="2"/>
                  </a:lnTo>
                  <a:lnTo>
                    <a:pt x="40" y="1"/>
                  </a:lnTo>
                  <a:lnTo>
                    <a:pt x="39" y="1"/>
                  </a:lnTo>
                  <a:lnTo>
                    <a:pt x="34" y="0"/>
                  </a:lnTo>
                  <a:lnTo>
                    <a:pt x="30" y="0"/>
                  </a:lnTo>
                  <a:lnTo>
                    <a:pt x="22" y="0"/>
                  </a:lnTo>
                  <a:lnTo>
                    <a:pt x="16" y="2"/>
                  </a:lnTo>
                  <a:lnTo>
                    <a:pt x="11"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5" name="Freeform 241"/>
            <p:cNvSpPr>
              <a:spLocks noEditPoints="1"/>
            </p:cNvSpPr>
            <p:nvPr/>
          </p:nvSpPr>
          <p:spPr bwMode="auto">
            <a:xfrm>
              <a:off x="3442113"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3"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6" name="Freeform 242"/>
            <p:cNvSpPr>
              <a:spLocks/>
            </p:cNvSpPr>
            <p:nvPr/>
          </p:nvSpPr>
          <p:spPr bwMode="auto">
            <a:xfrm>
              <a:off x="3498004"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7" name="Freeform 243"/>
            <p:cNvSpPr>
              <a:spLocks noEditPoints="1"/>
            </p:cNvSpPr>
            <p:nvPr/>
          </p:nvSpPr>
          <p:spPr bwMode="auto">
            <a:xfrm>
              <a:off x="3595813" y="6228567"/>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0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60" y="11"/>
                  </a:lnTo>
                  <a:lnTo>
                    <a:pt x="60" y="9"/>
                  </a:lnTo>
                  <a:lnTo>
                    <a:pt x="60" y="7"/>
                  </a:lnTo>
                  <a:lnTo>
                    <a:pt x="60" y="6"/>
                  </a:lnTo>
                  <a:lnTo>
                    <a:pt x="59" y="6"/>
                  </a:lnTo>
                  <a:lnTo>
                    <a:pt x="54" y="6"/>
                  </a:lnTo>
                  <a:lnTo>
                    <a:pt x="50" y="6"/>
                  </a:lnTo>
                  <a:lnTo>
                    <a:pt x="47" y="5"/>
                  </a:lnTo>
                  <a:lnTo>
                    <a:pt x="41" y="3"/>
                  </a:lnTo>
                  <a:lnTo>
                    <a:pt x="36" y="1"/>
                  </a:lnTo>
                  <a:lnTo>
                    <a:pt x="33" y="0"/>
                  </a:lnTo>
                  <a:lnTo>
                    <a:pt x="30" y="0"/>
                  </a:lnTo>
                  <a:lnTo>
                    <a:pt x="26" y="0"/>
                  </a:lnTo>
                  <a:lnTo>
                    <a:pt x="22" y="1"/>
                  </a:lnTo>
                  <a:lnTo>
                    <a:pt x="19" y="3"/>
                  </a:lnTo>
                  <a:lnTo>
                    <a:pt x="18" y="4"/>
                  </a:lnTo>
                  <a:lnTo>
                    <a:pt x="16" y="5"/>
                  </a:lnTo>
                  <a:lnTo>
                    <a:pt x="15" y="6"/>
                  </a:lnTo>
                  <a:lnTo>
                    <a:pt x="14" y="8"/>
                  </a:lnTo>
                  <a:lnTo>
                    <a:pt x="12" y="11"/>
                  </a:lnTo>
                  <a:lnTo>
                    <a:pt x="11" y="14"/>
                  </a:lnTo>
                  <a:lnTo>
                    <a:pt x="11" y="18"/>
                  </a:lnTo>
                  <a:lnTo>
                    <a:pt x="11" y="21"/>
                  </a:lnTo>
                  <a:lnTo>
                    <a:pt x="11" y="24"/>
                  </a:lnTo>
                  <a:lnTo>
                    <a:pt x="14" y="29"/>
                  </a:lnTo>
                  <a:lnTo>
                    <a:pt x="17" y="33"/>
                  </a:lnTo>
                  <a:lnTo>
                    <a:pt x="21" y="36"/>
                  </a:lnTo>
                  <a:lnTo>
                    <a:pt x="18" y="37"/>
                  </a:lnTo>
                  <a:lnTo>
                    <a:pt x="13" y="38"/>
                  </a:lnTo>
                  <a:lnTo>
                    <a:pt x="11" y="39"/>
                  </a:lnTo>
                  <a:lnTo>
                    <a:pt x="9" y="40"/>
                  </a:lnTo>
                  <a:lnTo>
                    <a:pt x="8" y="42"/>
                  </a:lnTo>
                  <a:lnTo>
                    <a:pt x="7" y="43"/>
                  </a:lnTo>
                  <a:lnTo>
                    <a:pt x="7" y="45"/>
                  </a:lnTo>
                  <a:lnTo>
                    <a:pt x="8" y="46"/>
                  </a:lnTo>
                  <a:lnTo>
                    <a:pt x="11" y="49"/>
                  </a:lnTo>
                  <a:lnTo>
                    <a:pt x="17" y="54"/>
                  </a:lnTo>
                  <a:lnTo>
                    <a:pt x="11" y="56"/>
                  </a:lnTo>
                  <a:lnTo>
                    <a:pt x="6" y="60"/>
                  </a:lnTo>
                  <a:lnTo>
                    <a:pt x="4" y="62"/>
                  </a:lnTo>
                  <a:lnTo>
                    <a:pt x="2" y="64"/>
                  </a:lnTo>
                  <a:lnTo>
                    <a:pt x="0" y="67"/>
                  </a:lnTo>
                  <a:lnTo>
                    <a:pt x="0" y="70"/>
                  </a:lnTo>
                  <a:lnTo>
                    <a:pt x="0" y="72"/>
                  </a:lnTo>
                  <a:lnTo>
                    <a:pt x="1" y="74"/>
                  </a:lnTo>
                  <a:lnTo>
                    <a:pt x="2" y="75"/>
                  </a:lnTo>
                  <a:lnTo>
                    <a:pt x="2" y="76"/>
                  </a:lnTo>
                  <a:lnTo>
                    <a:pt x="4" y="79"/>
                  </a:lnTo>
                  <a:lnTo>
                    <a:pt x="7" y="80"/>
                  </a:lnTo>
                  <a:lnTo>
                    <a:pt x="11" y="82"/>
                  </a:lnTo>
                  <a:lnTo>
                    <a:pt x="16" y="83"/>
                  </a:lnTo>
                  <a:lnTo>
                    <a:pt x="21" y="83"/>
                  </a:lnTo>
                  <a:lnTo>
                    <a:pt x="25" y="83"/>
                  </a:lnTo>
                  <a:lnTo>
                    <a:pt x="30" y="82"/>
                  </a:lnTo>
                  <a:lnTo>
                    <a:pt x="36" y="81"/>
                  </a:lnTo>
                  <a:lnTo>
                    <a:pt x="42" y="79"/>
                  </a:lnTo>
                  <a:lnTo>
                    <a:pt x="47" y="76"/>
                  </a:lnTo>
                  <a:lnTo>
                    <a:pt x="50" y="74"/>
                  </a:lnTo>
                  <a:lnTo>
                    <a:pt x="52" y="72"/>
                  </a:lnTo>
                  <a:lnTo>
                    <a:pt x="54" y="70"/>
                  </a:lnTo>
                  <a:lnTo>
                    <a:pt x="55" y="67"/>
                  </a:lnTo>
                  <a:lnTo>
                    <a:pt x="56" y="65"/>
                  </a:lnTo>
                  <a:lnTo>
                    <a:pt x="56" y="62"/>
                  </a:lnTo>
                  <a:lnTo>
                    <a:pt x="56" y="57"/>
                  </a:lnTo>
                  <a:lnTo>
                    <a:pt x="54" y="54"/>
                  </a:lnTo>
                  <a:lnTo>
                    <a:pt x="53" y="52"/>
                  </a:lnTo>
                  <a:lnTo>
                    <a:pt x="52" y="51"/>
                  </a:lnTo>
                  <a:lnTo>
                    <a:pt x="49" y="49"/>
                  </a:lnTo>
                  <a:lnTo>
                    <a:pt x="46" y="48"/>
                  </a:lnTo>
                  <a:lnTo>
                    <a:pt x="42" y="47"/>
                  </a:lnTo>
                  <a:lnTo>
                    <a:pt x="32" y="47"/>
                  </a:lnTo>
                  <a:lnTo>
                    <a:pt x="24" y="47"/>
                  </a:lnTo>
                  <a:lnTo>
                    <a:pt x="19" y="46"/>
                  </a:lnTo>
                  <a:lnTo>
                    <a:pt x="18" y="45"/>
                  </a:lnTo>
                  <a:lnTo>
                    <a:pt x="17" y="45"/>
                  </a:lnTo>
                  <a:lnTo>
                    <a:pt x="17" y="43"/>
                  </a:lnTo>
                  <a:lnTo>
                    <a:pt x="17" y="41"/>
                  </a:lnTo>
                  <a:lnTo>
                    <a:pt x="19" y="40"/>
                  </a:lnTo>
                  <a:lnTo>
                    <a:pt x="20" y="39"/>
                  </a:lnTo>
                  <a:lnTo>
                    <a:pt x="23" y="38"/>
                  </a:lnTo>
                  <a:lnTo>
                    <a:pt x="30" y="37"/>
                  </a:lnTo>
                  <a:lnTo>
                    <a:pt x="37" y="36"/>
                  </a:lnTo>
                  <a:lnTo>
                    <a:pt x="39" y="35"/>
                  </a:lnTo>
                  <a:lnTo>
                    <a:pt x="42" y="34"/>
                  </a:lnTo>
                  <a:lnTo>
                    <a:pt x="45" y="31"/>
                  </a:lnTo>
                  <a:lnTo>
                    <a:pt x="46" y="29"/>
                  </a:lnTo>
                  <a:lnTo>
                    <a:pt x="47" y="28"/>
                  </a:lnTo>
                  <a:lnTo>
                    <a:pt x="49" y="24"/>
                  </a:lnTo>
                  <a:lnTo>
                    <a:pt x="50" y="21"/>
                  </a:lnTo>
                  <a:lnTo>
                    <a:pt x="50" y="18"/>
                  </a:lnTo>
                  <a:lnTo>
                    <a:pt x="50" y="13"/>
                  </a:lnTo>
                  <a:lnTo>
                    <a:pt x="51" y="12"/>
                  </a:lnTo>
                  <a:lnTo>
                    <a:pt x="57" y="12"/>
                  </a:lnTo>
                  <a:close/>
                  <a:moveTo>
                    <a:pt x="8" y="68"/>
                  </a:moveTo>
                  <a:lnTo>
                    <a:pt x="9" y="65"/>
                  </a:lnTo>
                  <a:lnTo>
                    <a:pt x="12" y="62"/>
                  </a:lnTo>
                  <a:lnTo>
                    <a:pt x="15" y="58"/>
                  </a:lnTo>
                  <a:lnTo>
                    <a:pt x="18" y="56"/>
                  </a:lnTo>
                  <a:lnTo>
                    <a:pt x="21" y="55"/>
                  </a:lnTo>
                  <a:lnTo>
                    <a:pt x="27" y="55"/>
                  </a:lnTo>
                  <a:lnTo>
                    <a:pt x="37" y="55"/>
                  </a:lnTo>
                  <a:lnTo>
                    <a:pt x="44" y="56"/>
                  </a:lnTo>
                  <a:lnTo>
                    <a:pt x="47" y="58"/>
                  </a:lnTo>
                  <a:lnTo>
                    <a:pt x="49" y="59"/>
                  </a:lnTo>
                  <a:lnTo>
                    <a:pt x="50" y="61"/>
                  </a:lnTo>
                  <a:lnTo>
                    <a:pt x="51" y="64"/>
                  </a:lnTo>
                  <a:lnTo>
                    <a:pt x="50" y="66"/>
                  </a:lnTo>
                  <a:lnTo>
                    <a:pt x="50" y="68"/>
                  </a:lnTo>
                  <a:lnTo>
                    <a:pt x="48" y="70"/>
                  </a:lnTo>
                  <a:lnTo>
                    <a:pt x="45" y="73"/>
                  </a:lnTo>
                  <a:lnTo>
                    <a:pt x="42" y="75"/>
                  </a:lnTo>
                  <a:lnTo>
                    <a:pt x="37" y="77"/>
                  </a:lnTo>
                  <a:lnTo>
                    <a:pt x="31" y="78"/>
                  </a:lnTo>
                  <a:lnTo>
                    <a:pt x="23" y="79"/>
                  </a:lnTo>
                  <a:lnTo>
                    <a:pt x="17" y="78"/>
                  </a:lnTo>
                  <a:lnTo>
                    <a:pt x="15" y="77"/>
                  </a:lnTo>
                  <a:lnTo>
                    <a:pt x="13" y="76"/>
                  </a:lnTo>
                  <a:lnTo>
                    <a:pt x="11" y="74"/>
                  </a:lnTo>
                  <a:lnTo>
                    <a:pt x="10" y="73"/>
                  </a:lnTo>
                  <a:lnTo>
                    <a:pt x="9" y="71"/>
                  </a:lnTo>
                  <a:lnTo>
                    <a:pt x="8" y="68"/>
                  </a:lnTo>
                  <a:close/>
                  <a:moveTo>
                    <a:pt x="41" y="19"/>
                  </a:moveTo>
                  <a:lnTo>
                    <a:pt x="41" y="25"/>
                  </a:lnTo>
                  <a:lnTo>
                    <a:pt x="40" y="28"/>
                  </a:lnTo>
                  <a:lnTo>
                    <a:pt x="39" y="30"/>
                  </a:lnTo>
                  <a:lnTo>
                    <a:pt x="38" y="32"/>
                  </a:lnTo>
                  <a:lnTo>
                    <a:pt x="36" y="34"/>
                  </a:lnTo>
                  <a:lnTo>
                    <a:pt x="33" y="35"/>
                  </a:lnTo>
                  <a:lnTo>
                    <a:pt x="30" y="35"/>
                  </a:lnTo>
                  <a:lnTo>
                    <a:pt x="27" y="34"/>
                  </a:lnTo>
                  <a:lnTo>
                    <a:pt x="26" y="34"/>
                  </a:lnTo>
                  <a:lnTo>
                    <a:pt x="25" y="33"/>
                  </a:lnTo>
                  <a:lnTo>
                    <a:pt x="23" y="31"/>
                  </a:lnTo>
                  <a:lnTo>
                    <a:pt x="21" y="28"/>
                  </a:lnTo>
                  <a:lnTo>
                    <a:pt x="20" y="23"/>
                  </a:lnTo>
                  <a:lnTo>
                    <a:pt x="20" y="17"/>
                  </a:lnTo>
                  <a:lnTo>
                    <a:pt x="20" y="15"/>
                  </a:lnTo>
                  <a:lnTo>
                    <a:pt x="20" y="12"/>
                  </a:lnTo>
                  <a:lnTo>
                    <a:pt x="22" y="7"/>
                  </a:lnTo>
                  <a:lnTo>
                    <a:pt x="22" y="6"/>
                  </a:lnTo>
                  <a:lnTo>
                    <a:pt x="23" y="5"/>
                  </a:lnTo>
                  <a:lnTo>
                    <a:pt x="25" y="3"/>
                  </a:lnTo>
                  <a:lnTo>
                    <a:pt x="27" y="3"/>
                  </a:lnTo>
                  <a:lnTo>
                    <a:pt x="30" y="2"/>
                  </a:lnTo>
                  <a:lnTo>
                    <a:pt x="34" y="3"/>
                  </a:lnTo>
                  <a:lnTo>
                    <a:pt x="36" y="4"/>
                  </a:lnTo>
                  <a:lnTo>
                    <a:pt x="38" y="6"/>
                  </a:lnTo>
                  <a:lnTo>
                    <a:pt x="40" y="8"/>
                  </a:lnTo>
                  <a:lnTo>
                    <a:pt x="41" y="11"/>
                  </a:lnTo>
                  <a:lnTo>
                    <a:pt x="41" y="13"/>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8" name="Oval 244"/>
            <p:cNvSpPr>
              <a:spLocks noChangeArrowheads="1"/>
            </p:cNvSpPr>
            <p:nvPr/>
          </p:nvSpPr>
          <p:spPr bwMode="auto">
            <a:xfrm>
              <a:off x="1970088"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69" name="Oval 245"/>
            <p:cNvSpPr>
              <a:spLocks noChangeArrowheads="1"/>
            </p:cNvSpPr>
            <p:nvPr/>
          </p:nvSpPr>
          <p:spPr bwMode="auto">
            <a:xfrm>
              <a:off x="2994106"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0" name="Oval 246"/>
            <p:cNvSpPr>
              <a:spLocks noChangeArrowheads="1"/>
            </p:cNvSpPr>
            <p:nvPr/>
          </p:nvSpPr>
          <p:spPr bwMode="auto">
            <a:xfrm>
              <a:off x="3476138"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1" name="Oval 247"/>
            <p:cNvSpPr>
              <a:spLocks noChangeArrowheads="1"/>
            </p:cNvSpPr>
            <p:nvPr/>
          </p:nvSpPr>
          <p:spPr bwMode="auto">
            <a:xfrm>
              <a:off x="2630488"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2" name="Oval 248"/>
            <p:cNvSpPr>
              <a:spLocks noChangeArrowheads="1"/>
            </p:cNvSpPr>
            <p:nvPr/>
          </p:nvSpPr>
          <p:spPr bwMode="auto">
            <a:xfrm>
              <a:off x="963613"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3" name="Oval 249"/>
            <p:cNvSpPr>
              <a:spLocks noChangeArrowheads="1"/>
            </p:cNvSpPr>
            <p:nvPr/>
          </p:nvSpPr>
          <p:spPr bwMode="auto">
            <a:xfrm>
              <a:off x="3727450"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grpSp>
      <p:sp>
        <p:nvSpPr>
          <p:cNvPr id="74" name="Rectangle 76"/>
          <p:cNvSpPr>
            <a:spLocks noChangeArrowheads="1"/>
          </p:cNvSpPr>
          <p:nvPr userDrawn="1"/>
        </p:nvSpPr>
        <p:spPr bwMode="auto">
          <a:xfrm>
            <a:off x="7740212" y="7230926"/>
            <a:ext cx="1943870"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p>
            <a:pPr algn="r" defTabSz="907020">
              <a:lnSpc>
                <a:spcPts val="1074"/>
              </a:lnSpc>
            </a:pPr>
            <a:r>
              <a:rPr lang="en-US" sz="700" dirty="0">
                <a:solidFill>
                  <a:srgbClr val="002776"/>
                </a:solidFill>
                <a:latin typeface="Arial"/>
                <a:cs typeface="Arial" pitchFamily="34" charset="0"/>
              </a:rPr>
              <a:t>© 2014 Deloitte Global Services Limited </a:t>
            </a:r>
          </a:p>
        </p:txBody>
      </p:sp>
      <p:sp>
        <p:nvSpPr>
          <p:cNvPr id="75" name="Text Box 7"/>
          <p:cNvSpPr txBox="1">
            <a:spLocks noChangeArrowheads="1"/>
          </p:cNvSpPr>
          <p:nvPr userDrawn="1"/>
        </p:nvSpPr>
        <p:spPr bwMode="auto">
          <a:xfrm>
            <a:off x="8273266" y="466839"/>
            <a:ext cx="1662110" cy="5296322"/>
          </a:xfrm>
          <a:prstGeom prst="rect">
            <a:avLst/>
          </a:prstGeom>
          <a:noFill/>
          <a:ln w="9525">
            <a:noFill/>
            <a:miter lim="800000"/>
            <a:headEnd/>
            <a:tailEnd/>
          </a:ln>
        </p:spPr>
        <p:txBody>
          <a:bodyPr lIns="0" tIns="0" rIns="0" bIns="0">
            <a:spAutoFit/>
          </a:bodyPr>
          <a:lstStyle/>
          <a:p>
            <a:pPr defTabSz="906687">
              <a:lnSpc>
                <a:spcPts val="718"/>
              </a:lnSpc>
              <a:defRPr/>
            </a:pPr>
            <a:r>
              <a:rPr lang="es-CL" sz="700" b="1" dirty="0">
                <a:solidFill>
                  <a:srgbClr val="000000"/>
                </a:solidFill>
                <a:latin typeface="Arial"/>
                <a:ea typeface="Arial Unicode MS" pitchFamily="34" charset="-128"/>
                <a:cs typeface="Arial Unicode MS" pitchFamily="34" charset="-128"/>
              </a:rPr>
              <a:t>Oficina Central</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dirty="0">
                <a:solidFill>
                  <a:srgbClr val="000000"/>
                </a:solidFill>
                <a:latin typeface="Arial"/>
                <a:ea typeface="Arial Unicode MS" pitchFamily="34" charset="-128"/>
                <a:cs typeface="Arial Unicode MS" pitchFamily="34" charset="-128"/>
              </a:rPr>
              <a:t>Rosario Norte 407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Piso 9</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Las Condes, Santiago</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Chile</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Fono: (56-2) 729 7000 </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Fax: (56-2) 374 9177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e-mail: deloittechile@deloitte.com</a:t>
            </a:r>
          </a:p>
          <a:p>
            <a:pPr defTabSz="906687">
              <a:lnSpc>
                <a:spcPts val="718"/>
              </a:lnSpc>
              <a:defRPr/>
            </a:pPr>
            <a:endParaRPr lang="es-CL" sz="700"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b="1" dirty="0">
                <a:solidFill>
                  <a:srgbClr val="000000"/>
                </a:solidFill>
                <a:latin typeface="Arial"/>
                <a:ea typeface="Arial Unicode MS" pitchFamily="34" charset="-128"/>
                <a:cs typeface="Arial Unicode MS" pitchFamily="34" charset="-128"/>
              </a:rPr>
              <a:t>Regiones</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8430">
              <a:lnSpc>
                <a:spcPts val="718"/>
              </a:lnSpc>
              <a:defRPr/>
            </a:pPr>
            <a:r>
              <a:rPr lang="es-CL" sz="700" dirty="0">
                <a:solidFill>
                  <a:srgbClr val="000000"/>
                </a:solidFill>
                <a:latin typeface="Arial"/>
              </a:rPr>
              <a:t>Simón Bolívar 202,</a:t>
            </a:r>
          </a:p>
          <a:p>
            <a:pPr defTabSz="908430">
              <a:lnSpc>
                <a:spcPts val="718"/>
              </a:lnSpc>
              <a:defRPr/>
            </a:pPr>
            <a:r>
              <a:rPr lang="es-CL" sz="700" dirty="0">
                <a:solidFill>
                  <a:srgbClr val="000000"/>
                </a:solidFill>
                <a:latin typeface="Arial"/>
              </a:rPr>
              <a:t>Oficina 1403</a:t>
            </a:r>
          </a:p>
          <a:p>
            <a:pPr defTabSz="908430">
              <a:lnSpc>
                <a:spcPts val="718"/>
              </a:lnSpc>
              <a:defRPr/>
            </a:pPr>
            <a:r>
              <a:rPr lang="es-CL" sz="700" dirty="0">
                <a:solidFill>
                  <a:srgbClr val="000000"/>
                </a:solidFill>
                <a:latin typeface="Arial"/>
              </a:rPr>
              <a:t>Iquique</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(56-57) 54 65 91 </a:t>
            </a:r>
          </a:p>
          <a:p>
            <a:pPr defTabSz="908430">
              <a:lnSpc>
                <a:spcPts val="718"/>
              </a:lnSpc>
              <a:defRPr/>
            </a:pPr>
            <a:r>
              <a:rPr lang="es-CL" sz="700" dirty="0">
                <a:solidFill>
                  <a:srgbClr val="000000"/>
                </a:solidFill>
                <a:latin typeface="Arial"/>
              </a:rPr>
              <a:t>Fax: (56-57) 54 65 95 </a:t>
            </a:r>
          </a:p>
          <a:p>
            <a:pPr defTabSz="908430">
              <a:lnSpc>
                <a:spcPts val="718"/>
              </a:lnSpc>
              <a:defRPr/>
            </a:pPr>
            <a:r>
              <a:rPr lang="es-CL" sz="700" dirty="0">
                <a:solidFill>
                  <a:srgbClr val="000000"/>
                </a:solidFill>
                <a:latin typeface="Arial"/>
              </a:rPr>
              <a:t>iquique@deloitte.com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Av. Grecia 860</a:t>
            </a:r>
          </a:p>
          <a:p>
            <a:pPr defTabSz="908430">
              <a:lnSpc>
                <a:spcPts val="718"/>
              </a:lnSpc>
              <a:defRPr/>
            </a:pPr>
            <a:r>
              <a:rPr lang="es-CL" sz="700" dirty="0">
                <a:solidFill>
                  <a:srgbClr val="000000"/>
                </a:solidFill>
                <a:latin typeface="Arial"/>
              </a:rPr>
              <a:t>Piso 3</a:t>
            </a:r>
          </a:p>
          <a:p>
            <a:pPr defTabSz="908430">
              <a:lnSpc>
                <a:spcPts val="718"/>
              </a:lnSpc>
              <a:defRPr/>
            </a:pPr>
            <a:r>
              <a:rPr lang="es-CL" sz="700" dirty="0">
                <a:solidFill>
                  <a:srgbClr val="000000"/>
                </a:solidFill>
                <a:latin typeface="Arial"/>
              </a:rPr>
              <a:t>Antofagasta</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 </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antofagasta@deloitte.com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Los Carrera 831</a:t>
            </a:r>
          </a:p>
          <a:p>
            <a:pPr defTabSz="908430">
              <a:lnSpc>
                <a:spcPts val="718"/>
              </a:lnSpc>
              <a:defRPr/>
            </a:pPr>
            <a:r>
              <a:rPr lang="es-CL" sz="700" dirty="0">
                <a:solidFill>
                  <a:srgbClr val="000000"/>
                </a:solidFill>
                <a:latin typeface="Arial"/>
              </a:rPr>
              <a:t>Oficina 501</a:t>
            </a:r>
          </a:p>
          <a:p>
            <a:pPr defTabSz="908430">
              <a:lnSpc>
                <a:spcPts val="718"/>
              </a:lnSpc>
              <a:defRPr/>
            </a:pPr>
            <a:r>
              <a:rPr lang="es-CL" sz="700" dirty="0">
                <a:solidFill>
                  <a:srgbClr val="000000"/>
                </a:solidFill>
                <a:latin typeface="Arial"/>
              </a:rPr>
              <a:t>Copiapó</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copiapo@deloitte.com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Alvares 646</a:t>
            </a:r>
          </a:p>
          <a:p>
            <a:pPr defTabSz="908430">
              <a:lnSpc>
                <a:spcPts val="718"/>
              </a:lnSpc>
              <a:defRPr/>
            </a:pPr>
            <a:r>
              <a:rPr lang="es-CL" sz="700" dirty="0">
                <a:solidFill>
                  <a:srgbClr val="000000"/>
                </a:solidFill>
                <a:latin typeface="Arial"/>
              </a:rPr>
              <a:t>Oficina 906</a:t>
            </a:r>
          </a:p>
          <a:p>
            <a:pPr defTabSz="908430">
              <a:lnSpc>
                <a:spcPts val="718"/>
              </a:lnSpc>
              <a:defRPr/>
            </a:pPr>
            <a:r>
              <a:rPr lang="es-CL" sz="700" dirty="0">
                <a:solidFill>
                  <a:srgbClr val="000000"/>
                </a:solidFill>
                <a:latin typeface="Arial"/>
              </a:rPr>
              <a:t>Viña del Mar</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(56-32) 246 6111 </a:t>
            </a:r>
          </a:p>
          <a:p>
            <a:pPr defTabSz="908430">
              <a:lnSpc>
                <a:spcPts val="718"/>
              </a:lnSpc>
              <a:defRPr/>
            </a:pPr>
            <a:r>
              <a:rPr lang="es-CL" sz="700" dirty="0">
                <a:solidFill>
                  <a:srgbClr val="000000"/>
                </a:solidFill>
                <a:latin typeface="Arial"/>
              </a:rPr>
              <a:t>Fax: (56-32) 246 6086 </a:t>
            </a:r>
          </a:p>
          <a:p>
            <a:pPr defTabSz="908430">
              <a:lnSpc>
                <a:spcPts val="718"/>
              </a:lnSpc>
              <a:defRPr/>
            </a:pPr>
            <a:r>
              <a:rPr lang="es-CL" sz="700" dirty="0">
                <a:solidFill>
                  <a:srgbClr val="000000"/>
                </a:solidFill>
                <a:latin typeface="Arial"/>
              </a:rPr>
              <a:t>vregionchile@deloitte.com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O’Higgins 940</a:t>
            </a:r>
          </a:p>
          <a:p>
            <a:pPr defTabSz="908430">
              <a:lnSpc>
                <a:spcPts val="718"/>
              </a:lnSpc>
              <a:defRPr/>
            </a:pPr>
            <a:r>
              <a:rPr lang="es-CL" sz="700" dirty="0">
                <a:solidFill>
                  <a:srgbClr val="000000"/>
                </a:solidFill>
                <a:latin typeface="Arial"/>
              </a:rPr>
              <a:t>Piso 6</a:t>
            </a:r>
          </a:p>
          <a:p>
            <a:pPr defTabSz="908430">
              <a:lnSpc>
                <a:spcPts val="718"/>
              </a:lnSpc>
              <a:defRPr/>
            </a:pPr>
            <a:r>
              <a:rPr lang="es-CL" sz="700" dirty="0">
                <a:solidFill>
                  <a:srgbClr val="000000"/>
                </a:solidFill>
                <a:latin typeface="Arial"/>
              </a:rPr>
              <a:t>Concepción</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(56-41) 291 4055 </a:t>
            </a:r>
          </a:p>
          <a:p>
            <a:pPr defTabSz="908430">
              <a:lnSpc>
                <a:spcPts val="718"/>
              </a:lnSpc>
              <a:defRPr/>
            </a:pPr>
            <a:r>
              <a:rPr lang="es-CL" sz="700" dirty="0">
                <a:solidFill>
                  <a:srgbClr val="000000"/>
                </a:solidFill>
                <a:latin typeface="Arial"/>
              </a:rPr>
              <a:t>Fax: (56-41) 291 4066</a:t>
            </a:r>
          </a:p>
          <a:p>
            <a:pPr defTabSz="908430">
              <a:lnSpc>
                <a:spcPts val="718"/>
              </a:lnSpc>
              <a:defRPr/>
            </a:pPr>
            <a:r>
              <a:rPr lang="es-CL" sz="700" dirty="0">
                <a:solidFill>
                  <a:srgbClr val="000000"/>
                </a:solidFill>
                <a:latin typeface="Arial"/>
              </a:rPr>
              <a:t>concepcionchile@deloitte.com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Quillota 175</a:t>
            </a:r>
          </a:p>
          <a:p>
            <a:pPr defTabSz="908430">
              <a:lnSpc>
                <a:spcPts val="718"/>
              </a:lnSpc>
              <a:defRPr/>
            </a:pPr>
            <a:r>
              <a:rPr lang="es-CL" sz="700" dirty="0">
                <a:solidFill>
                  <a:srgbClr val="000000"/>
                </a:solidFill>
                <a:latin typeface="Arial"/>
              </a:rPr>
              <a:t>Oficina 1107</a:t>
            </a:r>
          </a:p>
          <a:p>
            <a:pPr defTabSz="908430">
              <a:lnSpc>
                <a:spcPts val="718"/>
              </a:lnSpc>
              <a:defRPr/>
            </a:pPr>
            <a:r>
              <a:rPr lang="es-CL" sz="700" dirty="0">
                <a:solidFill>
                  <a:srgbClr val="000000"/>
                </a:solidFill>
                <a:latin typeface="Arial"/>
              </a:rPr>
              <a:t>Puerto Montt</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(56-65) 268 600 </a:t>
            </a:r>
          </a:p>
          <a:p>
            <a:pPr defTabSz="908430">
              <a:lnSpc>
                <a:spcPts val="718"/>
              </a:lnSpc>
              <a:defRPr/>
            </a:pPr>
            <a:r>
              <a:rPr lang="es-CL" sz="700" dirty="0">
                <a:solidFill>
                  <a:srgbClr val="000000"/>
                </a:solidFill>
                <a:latin typeface="Arial"/>
              </a:rPr>
              <a:t>Fax: (56-65) 288 600</a:t>
            </a:r>
          </a:p>
          <a:p>
            <a:pPr defTabSz="908430">
              <a:lnSpc>
                <a:spcPts val="718"/>
              </a:lnSpc>
              <a:defRPr/>
            </a:pPr>
            <a:r>
              <a:rPr lang="es-CL" sz="700" dirty="0">
                <a:solidFill>
                  <a:srgbClr val="000000"/>
                </a:solidFill>
                <a:latin typeface="Arial"/>
              </a:rPr>
              <a:t>puertomontt@deloitte.com</a:t>
            </a:r>
          </a:p>
        </p:txBody>
      </p:sp>
      <p:sp>
        <p:nvSpPr>
          <p:cNvPr id="76" name="Text Box 6"/>
          <p:cNvSpPr txBox="1">
            <a:spLocks noChangeArrowheads="1"/>
          </p:cNvSpPr>
          <p:nvPr userDrawn="1"/>
        </p:nvSpPr>
        <p:spPr bwMode="auto">
          <a:xfrm>
            <a:off x="382829" y="6722627"/>
            <a:ext cx="6264276" cy="71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16000" eaLnBrk="0" hangingPunct="0">
              <a:defRPr sz="2000">
                <a:solidFill>
                  <a:schemeClr val="tx1"/>
                </a:solidFill>
                <a:latin typeface="Arial" pitchFamily="34" charset="0"/>
                <a:cs typeface="Arial" pitchFamily="34" charset="0"/>
              </a:defRPr>
            </a:lvl1pPr>
            <a:lvl2pPr marL="742950" indent="-285750" defTabSz="1016000" eaLnBrk="0" hangingPunct="0">
              <a:defRPr sz="2000">
                <a:solidFill>
                  <a:schemeClr val="tx1"/>
                </a:solidFill>
                <a:latin typeface="Arial" pitchFamily="34" charset="0"/>
                <a:cs typeface="Arial" pitchFamily="34" charset="0"/>
              </a:defRPr>
            </a:lvl2pPr>
            <a:lvl3pPr marL="1143000" indent="-228600" defTabSz="1016000" eaLnBrk="0" hangingPunct="0">
              <a:defRPr sz="2000">
                <a:solidFill>
                  <a:schemeClr val="tx1"/>
                </a:solidFill>
                <a:latin typeface="Arial" pitchFamily="34" charset="0"/>
                <a:cs typeface="Arial" pitchFamily="34" charset="0"/>
              </a:defRPr>
            </a:lvl3pPr>
            <a:lvl4pPr marL="1600200" indent="-228600" defTabSz="1016000" eaLnBrk="0" hangingPunct="0">
              <a:defRPr sz="2000">
                <a:solidFill>
                  <a:schemeClr val="tx1"/>
                </a:solidFill>
                <a:latin typeface="Arial" pitchFamily="34" charset="0"/>
                <a:cs typeface="Arial" pitchFamily="34" charset="0"/>
              </a:defRPr>
            </a:lvl4pPr>
            <a:lvl5pPr marL="2057400" indent="-228600" defTabSz="1016000" eaLnBrk="0" hangingPunct="0">
              <a:defRPr sz="2000">
                <a:solidFill>
                  <a:schemeClr val="tx1"/>
                </a:solidFill>
                <a:latin typeface="Arial" pitchFamily="34" charset="0"/>
                <a:cs typeface="Arial" pitchFamily="34" charset="0"/>
              </a:defRPr>
            </a:lvl5pPr>
            <a:lvl6pPr marL="2514600" indent="-228600" defTabSz="10160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160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160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16000" eaLnBrk="0" fontAlgn="base" hangingPunct="0">
              <a:spcBef>
                <a:spcPct val="0"/>
              </a:spcBef>
              <a:spcAft>
                <a:spcPct val="0"/>
              </a:spcAft>
              <a:defRPr sz="2000">
                <a:solidFill>
                  <a:schemeClr val="tx1"/>
                </a:solidFill>
                <a:latin typeface="Arial" pitchFamily="34" charset="0"/>
                <a:cs typeface="Arial" pitchFamily="34" charset="0"/>
              </a:defRPr>
            </a:lvl9pPr>
          </a:lstStyle>
          <a:p>
            <a:pPr algn="just" eaLnBrk="1" hangingPunct="1">
              <a:lnSpc>
                <a:spcPts val="718"/>
              </a:lnSpc>
            </a:pPr>
            <a:r>
              <a:rPr lang="es-CL" sz="700" b="1" dirty="0">
                <a:solidFill>
                  <a:srgbClr val="000000"/>
                </a:solidFill>
                <a:ea typeface="Arial Unicode MS" pitchFamily="34" charset="-128"/>
                <a:cs typeface="Arial Unicode MS" pitchFamily="34" charset="-128"/>
              </a:rPr>
              <a:t>www.deloitte.cl</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 se refiere a Deloitte Touche Tohmatsu Limited, una compañía privada limitada por garantía, de Reino Unido, y a su red de firmas miembro, cada una de las cuales es una entidad legal separada e independiente. Por favor, vea en www.deloitte.cl/acercade la descripción detallada de la estructura legal de Deloitte Touche Tohmatsu Limited y sus firmas miembro.</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Touche Tohmatsu Limited es una compañía privada limitada por garantía constituida en Inglaterra &amp; Gales bajo el número 07271800, y su domicilio registrado: Hill House, 1 Little New Street, London, EC4A 3TR, Reino Unido.</a:t>
            </a:r>
          </a:p>
        </p:txBody>
      </p:sp>
      <p:pic>
        <p:nvPicPr>
          <p:cNvPr id="77" name="Picture 5" descr="DEL_PRI_RGB"/>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8425" y="419949"/>
            <a:ext cx="234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931993"/>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277465" y="376409"/>
            <a:ext cx="9468000" cy="5322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20" name="Text Placeholder 19"/>
          <p:cNvSpPr>
            <a:spLocks noGrp="1"/>
          </p:cNvSpPr>
          <p:nvPr>
            <p:ph type="body" sz="quarter" idx="14"/>
          </p:nvPr>
        </p:nvSpPr>
        <p:spPr>
          <a:xfrm>
            <a:off x="407944" y="1247680"/>
            <a:ext cx="9228257" cy="5871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5693516"/>
      </p:ext>
    </p:extLst>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ctrTitle"/>
          </p:nvPr>
        </p:nvSpPr>
        <p:spPr>
          <a:xfrm>
            <a:off x="408904" y="2073063"/>
            <a:ext cx="5878598" cy="938592"/>
          </a:xfrm>
        </p:spPr>
        <p:txBody>
          <a:bodyPr>
            <a:noAutofit/>
          </a:bodyPr>
          <a:lstStyle>
            <a:lvl1pPr>
              <a:defRPr sz="3100">
                <a:solidFill>
                  <a:schemeClr val="accent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408905" y="4858750"/>
            <a:ext cx="5878096" cy="1700572"/>
          </a:xfrm>
        </p:spPr>
        <p:txBody>
          <a:bodyPr>
            <a:normAutofit/>
          </a:bodyPr>
          <a:lstStyle>
            <a:lvl1pPr marL="0" indent="0" algn="l">
              <a:lnSpc>
                <a:spcPct val="120000"/>
              </a:lnSpc>
              <a:spcBef>
                <a:spcPts val="0"/>
              </a:spcBef>
              <a:spcAft>
                <a:spcPts val="0"/>
              </a:spcAft>
              <a:buNone/>
              <a:defRPr sz="1800" b="0">
                <a:solidFill>
                  <a:schemeClr val="accent5"/>
                </a:solidFill>
              </a:defRPr>
            </a:lvl1pPr>
            <a:lvl2pPr marL="521177" indent="0" algn="ctr">
              <a:buNone/>
              <a:defRPr>
                <a:solidFill>
                  <a:schemeClr val="tx1">
                    <a:tint val="75000"/>
                  </a:schemeClr>
                </a:solidFill>
              </a:defRPr>
            </a:lvl2pPr>
            <a:lvl3pPr marL="1042354" indent="0" algn="ctr">
              <a:buNone/>
              <a:defRPr>
                <a:solidFill>
                  <a:schemeClr val="tx1">
                    <a:tint val="75000"/>
                  </a:schemeClr>
                </a:solidFill>
              </a:defRPr>
            </a:lvl3pPr>
            <a:lvl4pPr marL="1563531" indent="0" algn="ctr">
              <a:buNone/>
              <a:defRPr>
                <a:solidFill>
                  <a:schemeClr val="tx1">
                    <a:tint val="75000"/>
                  </a:schemeClr>
                </a:solidFill>
              </a:defRPr>
            </a:lvl4pPr>
            <a:lvl5pPr marL="2084709" indent="0" algn="ctr">
              <a:buNone/>
              <a:defRPr>
                <a:solidFill>
                  <a:schemeClr val="tx1">
                    <a:tint val="75000"/>
                  </a:schemeClr>
                </a:solidFill>
              </a:defRPr>
            </a:lvl5pPr>
            <a:lvl6pPr marL="2605886" indent="0" algn="ctr">
              <a:buNone/>
              <a:defRPr>
                <a:solidFill>
                  <a:schemeClr val="tx1">
                    <a:tint val="75000"/>
                  </a:schemeClr>
                </a:solidFill>
              </a:defRPr>
            </a:lvl6pPr>
            <a:lvl7pPr marL="3127062" indent="0" algn="ctr">
              <a:buNone/>
              <a:defRPr>
                <a:solidFill>
                  <a:schemeClr val="tx1">
                    <a:tint val="75000"/>
                  </a:schemeClr>
                </a:solidFill>
              </a:defRPr>
            </a:lvl7pPr>
            <a:lvl8pPr marL="3648239" indent="0" algn="ctr">
              <a:buNone/>
              <a:defRPr>
                <a:solidFill>
                  <a:schemeClr val="tx1">
                    <a:tint val="75000"/>
                  </a:schemeClr>
                </a:solidFill>
              </a:defRPr>
            </a:lvl8pPr>
            <a:lvl9pPr marL="4169416" indent="0" algn="ctr">
              <a:buNone/>
              <a:defRPr>
                <a:solidFill>
                  <a:schemeClr val="tx1">
                    <a:tint val="75000"/>
                  </a:schemeClr>
                </a:solidFill>
              </a:defRPr>
            </a:lvl9pPr>
          </a:lstStyle>
          <a:p>
            <a:r>
              <a:rPr lang="en-US" smtClean="0"/>
              <a:t>Click to edit Master subtitle style</a:t>
            </a:r>
            <a:endParaRPr lang="en-GB" dirty="0"/>
          </a:p>
        </p:txBody>
      </p:sp>
      <p:pic>
        <p:nvPicPr>
          <p:cNvPr id="9" name="Picture 8" descr="DEL_PRI_RGB.gif"/>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1810" y="490923"/>
            <a:ext cx="2095200" cy="392705"/>
          </a:xfrm>
          <a:prstGeom prst="rect">
            <a:avLst/>
          </a:prstGeom>
        </p:spPr>
      </p:pic>
      <p:sp>
        <p:nvSpPr>
          <p:cNvPr id="8" name="Text Placeholder 5"/>
          <p:cNvSpPr>
            <a:spLocks noGrp="1"/>
          </p:cNvSpPr>
          <p:nvPr>
            <p:ph type="body" sz="quarter" idx="10"/>
          </p:nvPr>
        </p:nvSpPr>
        <p:spPr>
          <a:xfrm>
            <a:off x="412621" y="3018896"/>
            <a:ext cx="5874881" cy="1839855"/>
          </a:xfrm>
        </p:spPr>
        <p:txBody>
          <a:bodyPr>
            <a:noAutofit/>
          </a:bodyPr>
          <a:lstStyle>
            <a:lvl1pPr marL="0" indent="0">
              <a:buNone/>
              <a:defRPr sz="3100">
                <a:solidFill>
                  <a:schemeClr val="accent2"/>
                </a:solidFill>
              </a:defRPr>
            </a:lvl1pPr>
          </a:lstStyle>
          <a:p>
            <a:pPr lvl="0"/>
            <a:r>
              <a:rPr lang="en-US" smtClean="0"/>
              <a:t>Click to edit Master text styles</a:t>
            </a:r>
          </a:p>
        </p:txBody>
      </p:sp>
    </p:spTree>
    <p:extLst>
      <p:ext uri="{BB962C8B-B14F-4D97-AF65-F5344CB8AC3E}">
        <p14:creationId xmlns:p14="http://schemas.microsoft.com/office/powerpoint/2010/main" val="3183453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vider Slide with Image 1">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0" y="2413176"/>
            <a:ext cx="2422432" cy="5360812"/>
          </a:xfrm>
        </p:spPr>
        <p:txBody>
          <a:bodyPr/>
          <a:lstStyle>
            <a:lvl1pPr marL="0" indent="0">
              <a:buNone/>
              <a:defRPr sz="33400" b="0" i="0">
                <a:solidFill>
                  <a:srgbClr val="F2F2F2"/>
                </a:solidFill>
                <a:latin typeface="Arial Narrow Bold"/>
                <a:cs typeface="Arial Narrow Bold"/>
              </a:defRPr>
            </a:lvl1pPr>
          </a:lstStyle>
          <a:p>
            <a:pPr lvl="0"/>
            <a:r>
              <a:rPr lang="en-US" dirty="0" smtClean="0"/>
              <a:t>Click to edit Master text styles</a:t>
            </a:r>
          </a:p>
        </p:txBody>
      </p:sp>
      <p:sp>
        <p:nvSpPr>
          <p:cNvPr id="3" name="Rectangle 2"/>
          <p:cNvSpPr/>
          <p:nvPr userDrawn="1"/>
        </p:nvSpPr>
        <p:spPr>
          <a:xfrm>
            <a:off x="5123145" y="0"/>
            <a:ext cx="4936846" cy="7773988"/>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101868" tIns="50933" rIns="101868" bIns="50933" rtlCol="0" anchor="ctr"/>
          <a:lstStyle/>
          <a:p>
            <a:pPr algn="ctr" defTabSz="1042354" fontAlgn="auto">
              <a:spcBef>
                <a:spcPts val="0"/>
              </a:spcBef>
              <a:spcAft>
                <a:spcPts val="0"/>
              </a:spcAft>
            </a:pPr>
            <a:endParaRPr lang="en-US" sz="2100" dirty="0">
              <a:solidFill>
                <a:prstClr val="white"/>
              </a:solidFill>
            </a:endParaRPr>
          </a:p>
        </p:txBody>
      </p:sp>
      <p:sp>
        <p:nvSpPr>
          <p:cNvPr id="6" name="Text Placeholder 5"/>
          <p:cNvSpPr>
            <a:spLocks noGrp="1"/>
          </p:cNvSpPr>
          <p:nvPr>
            <p:ph type="body" sz="quarter" idx="10"/>
          </p:nvPr>
        </p:nvSpPr>
        <p:spPr>
          <a:xfrm>
            <a:off x="403477" y="2915239"/>
            <a:ext cx="4520065" cy="1979494"/>
          </a:xfrm>
        </p:spPr>
        <p:txBody>
          <a:bodyPr>
            <a:noAutofit/>
          </a:bodyPr>
          <a:lstStyle>
            <a:lvl1pPr marL="0" indent="0">
              <a:buNone/>
              <a:defRPr sz="5300">
                <a:solidFill>
                  <a:schemeClr val="accent2"/>
                </a:solidFill>
              </a:defRPr>
            </a:lvl1pPr>
          </a:lstStyle>
          <a:p>
            <a:pPr lvl="0"/>
            <a:r>
              <a:rPr lang="en-US" dirty="0" smtClean="0"/>
              <a:t>Click to edit Master text styles</a:t>
            </a:r>
          </a:p>
        </p:txBody>
      </p:sp>
    </p:spTree>
    <p:extLst>
      <p:ext uri="{BB962C8B-B14F-4D97-AF65-F5344CB8AC3E}">
        <p14:creationId xmlns:p14="http://schemas.microsoft.com/office/powerpoint/2010/main" val="850728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257302" y="3027363"/>
            <a:ext cx="6724650" cy="1651000"/>
          </a:xfrm>
        </p:spPr>
        <p:txBody>
          <a:bodyPr/>
          <a:lstStyle>
            <a:lvl1pPr>
              <a:lnSpc>
                <a:spcPts val="5193"/>
              </a:lnSpc>
              <a:defRPr sz="5600" b="0">
                <a:solidFill>
                  <a:schemeClr val="bg2"/>
                </a:solidFill>
                <a:latin typeface="Times New Roman" pitchFamily="18" charset="0"/>
              </a:defRPr>
            </a:lvl1pPr>
          </a:lstStyle>
          <a:p>
            <a:r>
              <a:rPr lang="en-US"/>
              <a:t>Click to edit </a:t>
            </a:r>
            <a:br>
              <a:rPr lang="en-US"/>
            </a:br>
            <a:r>
              <a:rPr lang="en-US"/>
              <a:t>Master title style</a:t>
            </a:r>
          </a:p>
        </p:txBody>
      </p:sp>
      <p:sp>
        <p:nvSpPr>
          <p:cNvPr id="3" name="Slide Number Placeholder 9"/>
          <p:cNvSpPr>
            <a:spLocks noGrp="1"/>
          </p:cNvSpPr>
          <p:nvPr>
            <p:ph type="sldNum" sz="quarter" idx="10"/>
          </p:nvPr>
        </p:nvSpPr>
        <p:spPr>
          <a:xfrm>
            <a:off x="457203" y="7405690"/>
            <a:ext cx="311150" cy="179387"/>
          </a:xfrm>
        </p:spPr>
        <p:txBody>
          <a:bodyPr/>
          <a:lstStyle>
            <a:lvl1pPr>
              <a:lnSpc>
                <a:spcPts val="1337"/>
              </a:lnSpc>
              <a:defRPr>
                <a:solidFill>
                  <a:schemeClr val="bg2"/>
                </a:solidFill>
              </a:defRPr>
            </a:lvl1pPr>
          </a:lstStyle>
          <a:p>
            <a:pPr>
              <a:defRPr/>
            </a:pPr>
            <a:fld id="{763A6BE3-59AE-40B2-A0E5-5DA4B35828E3}" type="slidenum">
              <a:rPr lang="en-US">
                <a:solidFill>
                  <a:srgbClr val="FFFFFF"/>
                </a:solidFill>
              </a:rPr>
              <a:pPr>
                <a:defRPr/>
              </a:pPr>
              <a:t>‹#›</a:t>
            </a:fld>
            <a:endParaRPr lang="en-US" dirty="0">
              <a:solidFill>
                <a:srgbClr val="FFFFFF"/>
              </a:solidFill>
            </a:endParaRPr>
          </a:p>
        </p:txBody>
      </p:sp>
      <p:sp>
        <p:nvSpPr>
          <p:cNvPr id="4" name="Footer Placeholder 10"/>
          <p:cNvSpPr>
            <a:spLocks noGrp="1"/>
          </p:cNvSpPr>
          <p:nvPr>
            <p:ph type="ftr" sz="quarter" idx="11"/>
          </p:nvPr>
        </p:nvSpPr>
        <p:spPr>
          <a:xfrm>
            <a:off x="847725" y="7405690"/>
            <a:ext cx="4749800" cy="179387"/>
          </a:xfrm>
        </p:spPr>
        <p:txBody>
          <a:bodyPr/>
          <a:lstStyle>
            <a:lvl1pPr>
              <a:lnSpc>
                <a:spcPts val="1337"/>
              </a:lnSpc>
              <a:defRPr>
                <a:solidFill>
                  <a:schemeClr val="bg2"/>
                </a:solidFill>
              </a:defRPr>
            </a:lvl1pPr>
          </a:lstStyle>
          <a:p>
            <a:pPr>
              <a:defRPr/>
            </a:pPr>
            <a:r>
              <a:rPr lang="en-US" dirty="0">
                <a:solidFill>
                  <a:srgbClr val="FFFFFF"/>
                </a:solidFill>
              </a:rPr>
              <a:t>Footer</a:t>
            </a:r>
          </a:p>
        </p:txBody>
      </p:sp>
    </p:spTree>
    <p:extLst>
      <p:ext uri="{BB962C8B-B14F-4D97-AF65-F5344CB8AC3E}">
        <p14:creationId xmlns:p14="http://schemas.microsoft.com/office/powerpoint/2010/main" val="274191574"/>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57262"/>
          </a:xfrm>
        </p:spPr>
        <p:txBody>
          <a:bodyPr/>
          <a:lstStyle>
            <a:lvl1pPr>
              <a:lnSpc>
                <a:spcPct val="100000"/>
              </a:lnSpc>
              <a:defRPr sz="2200"/>
            </a:lvl1pPr>
          </a:lstStyle>
          <a:p>
            <a:r>
              <a:rPr lang="en-US" dirty="0" smtClean="0"/>
              <a:t>Click to edit Master title style</a:t>
            </a:r>
            <a:endParaRPr lang="es-CL"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183D6856-CF4E-42C4-B228-5F9DD1DB1801}"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26888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045550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43" y="4995866"/>
            <a:ext cx="8550275" cy="1543050"/>
          </a:xfrm>
        </p:spPr>
        <p:txBody>
          <a:bodyPr/>
          <a:lstStyle>
            <a:lvl1pPr algn="l">
              <a:defRPr sz="4000" b="1" cap="all"/>
            </a:lvl1pPr>
          </a:lstStyle>
          <a:p>
            <a:r>
              <a:rPr lang="en-US" smtClean="0"/>
              <a:t>Click to edit Master title style</a:t>
            </a:r>
            <a:endParaRPr lang="es-CL"/>
          </a:p>
        </p:txBody>
      </p:sp>
      <p:sp>
        <p:nvSpPr>
          <p:cNvPr id="3" name="Text Placeholder 2"/>
          <p:cNvSpPr>
            <a:spLocks noGrp="1"/>
          </p:cNvSpPr>
          <p:nvPr>
            <p:ph type="body" idx="1"/>
          </p:nvPr>
        </p:nvSpPr>
        <p:spPr>
          <a:xfrm>
            <a:off x="795343" y="3295657"/>
            <a:ext cx="8550275" cy="1700212"/>
          </a:xfrm>
        </p:spPr>
        <p:txBody>
          <a:bodyPr anchor="b"/>
          <a:lstStyle>
            <a:lvl1pPr marL="0" indent="0">
              <a:buNone/>
              <a:defRPr sz="2000"/>
            </a:lvl1pPr>
            <a:lvl2pPr marL="456697" indent="0">
              <a:buNone/>
              <a:defRPr sz="1800"/>
            </a:lvl2pPr>
            <a:lvl3pPr marL="913399" indent="0">
              <a:buNone/>
              <a:defRPr sz="1600"/>
            </a:lvl3pPr>
            <a:lvl4pPr marL="1370096" indent="0">
              <a:buNone/>
              <a:defRPr sz="1400"/>
            </a:lvl4pPr>
            <a:lvl5pPr marL="1826794" indent="0">
              <a:buNone/>
              <a:defRPr sz="1400"/>
            </a:lvl5pPr>
            <a:lvl6pPr marL="2283491" indent="0">
              <a:buNone/>
              <a:defRPr sz="1400"/>
            </a:lvl6pPr>
            <a:lvl7pPr marL="2740191" indent="0">
              <a:buNone/>
              <a:defRPr sz="1400"/>
            </a:lvl7pPr>
            <a:lvl8pPr marL="3196890" indent="0">
              <a:buNone/>
              <a:defRPr sz="1400"/>
            </a:lvl8pPr>
            <a:lvl9pPr marL="3653587" indent="0">
              <a:buNone/>
              <a:defRPr sz="1400"/>
            </a:lvl9pPr>
          </a:lstStyle>
          <a:p>
            <a:pPr lvl="0"/>
            <a:r>
              <a:rPr lang="en-US" smtClean="0"/>
              <a:t>Click to edit Master text styles</a:t>
            </a:r>
          </a:p>
        </p:txBody>
      </p:sp>
      <p:sp>
        <p:nvSpPr>
          <p:cNvPr id="4" name="Slide Number Placeholder 9"/>
          <p:cNvSpPr>
            <a:spLocks noGrp="1"/>
          </p:cNvSpPr>
          <p:nvPr>
            <p:ph type="sldNum" sz="quarter" idx="10"/>
          </p:nvPr>
        </p:nvSpPr>
        <p:spPr/>
        <p:txBody>
          <a:bodyPr/>
          <a:lstStyle>
            <a:lvl1pPr>
              <a:defRPr/>
            </a:lvl1pPr>
          </a:lstStyle>
          <a:p>
            <a:pPr>
              <a:defRPr/>
            </a:pPr>
            <a:fld id="{B7DAC1CF-7529-4767-A444-A1C24573EC07}" type="slidenum">
              <a:rPr lang="en-US">
                <a:solidFill>
                  <a:srgbClr val="002776"/>
                </a:solidFill>
              </a:rPr>
              <a:pPr>
                <a:defRPr/>
              </a:pPr>
              <a:t>‹#›</a:t>
            </a:fld>
            <a:endParaRPr lang="en-US" dirty="0">
              <a:solidFill>
                <a:srgbClr val="002776"/>
              </a:solidFill>
            </a:endParaRPr>
          </a:p>
        </p:txBody>
      </p:sp>
      <p:sp>
        <p:nvSpPr>
          <p:cNvPr id="5"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0646839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solidFill>
                  <a:srgbClr val="002776"/>
                </a:solidFill>
              </a:rPr>
              <a:pPr>
                <a:defRPr/>
              </a:pPr>
              <a:t>‹#›</a:t>
            </a:fld>
            <a:endParaRPr lang="en-US" dirty="0">
              <a:solidFill>
                <a:srgbClr val="002776"/>
              </a:solidFill>
            </a:endParaRPr>
          </a:p>
        </p:txBody>
      </p:sp>
      <p:sp>
        <p:nvSpPr>
          <p:cNvPr id="6"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31214651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2309727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Deloitte Contenido">
    <p:spTree>
      <p:nvGrpSpPr>
        <p:cNvPr id="1" name=""/>
        <p:cNvGrpSpPr/>
        <p:nvPr/>
      </p:nvGrpSpPr>
      <p:grpSpPr>
        <a:xfrm>
          <a:off x="0" y="0"/>
          <a:ext cx="0" cy="0"/>
          <a:chOff x="0" y="0"/>
          <a:chExt cx="0" cy="0"/>
        </a:xfrm>
      </p:grpSpPr>
      <p:sp>
        <p:nvSpPr>
          <p:cNvPr id="2" name="Title 1"/>
          <p:cNvSpPr>
            <a:spLocks noGrp="1"/>
          </p:cNvSpPr>
          <p:nvPr>
            <p:ph type="title"/>
          </p:nvPr>
        </p:nvSpPr>
        <p:spPr>
          <a:xfrm>
            <a:off x="277465" y="214586"/>
            <a:ext cx="9468000" cy="935211"/>
          </a:xfrm>
        </p:spPr>
        <p:txBody>
          <a:bodyPr/>
          <a:lstStyle>
            <a:lvl1pPr>
              <a:lnSpc>
                <a:spcPct val="100000"/>
              </a:lnSpc>
              <a:defRPr sz="2200"/>
            </a:lvl1pPr>
          </a:lstStyle>
          <a:p>
            <a:r>
              <a:rPr lang="en-US" dirty="0" smtClean="0"/>
              <a:t>Click to edit Master title style</a:t>
            </a:r>
            <a:endParaRPr lang="es-CL" dirty="0"/>
          </a:p>
        </p:txBody>
      </p:sp>
      <p:sp>
        <p:nvSpPr>
          <p:cNvPr id="3" name="Slide Number Placeholder 9"/>
          <p:cNvSpPr>
            <a:spLocks noGrp="1"/>
          </p:cNvSpPr>
          <p:nvPr>
            <p:ph type="sldNum" sz="quarter" idx="10"/>
          </p:nvPr>
        </p:nvSpPr>
        <p:spPr>
          <a:xfrm>
            <a:off x="457203" y="7429506"/>
            <a:ext cx="311150" cy="163513"/>
          </a:xfrm>
        </p:spPr>
        <p:txBody>
          <a:bodyPr/>
          <a:lstStyle>
            <a:lvl1pPr>
              <a:defRPr/>
            </a:lvl1pPr>
          </a:lstStyle>
          <a:p>
            <a:pPr>
              <a:defRPr/>
            </a:pPr>
            <a:fld id="{10B2FFDA-8459-4AAB-8339-1E05B01561E7}" type="slidenum">
              <a:rPr lang="en-US">
                <a:solidFill>
                  <a:srgbClr val="002776"/>
                </a:solidFill>
              </a:rPr>
              <a:pPr>
                <a:defRPr/>
              </a:pPr>
              <a:t>‹#›</a:t>
            </a:fld>
            <a:endParaRPr lang="en-US" dirty="0">
              <a:solidFill>
                <a:srgbClr val="002776"/>
              </a:solidFill>
            </a:endParaRPr>
          </a:p>
        </p:txBody>
      </p:sp>
      <p:sp>
        <p:nvSpPr>
          <p:cNvPr id="4" name="Footer Placeholder 10"/>
          <p:cNvSpPr>
            <a:spLocks noGrp="1"/>
          </p:cNvSpPr>
          <p:nvPr>
            <p:ph type="ftr" sz="quarter" idx="11"/>
          </p:nvPr>
        </p:nvSpPr>
        <p:spPr>
          <a:xfrm>
            <a:off x="849313" y="7429506"/>
            <a:ext cx="4749800" cy="163513"/>
          </a:xfrm>
        </p:spPr>
        <p:txBody>
          <a:bodyPr/>
          <a:lstStyle>
            <a:lvl1pPr>
              <a:defRPr/>
            </a:lvl1pPr>
          </a:lstStyle>
          <a:p>
            <a:pPr>
              <a:defRPr/>
            </a:pPr>
            <a:r>
              <a:rPr lang="en-US" dirty="0">
                <a:solidFill>
                  <a:srgbClr val="002776"/>
                </a:solidFill>
              </a:rPr>
              <a:t>Footer</a:t>
            </a:r>
          </a:p>
        </p:txBody>
      </p:sp>
    </p:spTree>
    <p:extLst>
      <p:ext uri="{BB962C8B-B14F-4D97-AF65-F5344CB8AC3E}">
        <p14:creationId xmlns:p14="http://schemas.microsoft.com/office/powerpoint/2010/main" val="1198543835"/>
      </p:ext>
    </p:extLst>
  </p:cSld>
  <p:clrMapOvr>
    <a:masterClrMapping/>
  </p:clrMapOvr>
  <p:transition spd="slow"/>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Deloitte Portada">
    <p:spTree>
      <p:nvGrpSpPr>
        <p:cNvPr id="1" name=""/>
        <p:cNvGrpSpPr/>
        <p:nvPr/>
      </p:nvGrpSpPr>
      <p:grpSpPr>
        <a:xfrm>
          <a:off x="0" y="0"/>
          <a:ext cx="0" cy="0"/>
          <a:chOff x="0" y="0"/>
          <a:chExt cx="0" cy="0"/>
        </a:xfrm>
      </p:grpSpPr>
      <p:sp>
        <p:nvSpPr>
          <p:cNvPr id="5" name="Rectangle 2"/>
          <p:cNvSpPr>
            <a:spLocks noGrp="1"/>
          </p:cNvSpPr>
          <p:nvPr>
            <p:ph type="ctrTitle"/>
          </p:nvPr>
        </p:nvSpPr>
        <p:spPr>
          <a:xfrm>
            <a:off x="564134" y="2806702"/>
            <a:ext cx="5473130" cy="2160588"/>
          </a:xfrm>
        </p:spPr>
        <p:txBody>
          <a:bodyPr/>
          <a:lstStyle>
            <a:lvl1pPr>
              <a:lnSpc>
                <a:spcPts val="4341"/>
              </a:lnSpc>
              <a:defRPr b="0">
                <a:latin typeface="+mj-lt"/>
              </a:defRPr>
            </a:lvl1pPr>
          </a:lstStyle>
          <a:p>
            <a:pPr>
              <a:lnSpc>
                <a:spcPts val="3895"/>
              </a:lnSpc>
            </a:pPr>
            <a:endParaRPr lang="es-CL" sz="4000" dirty="0">
              <a:solidFill>
                <a:schemeClr val="accent2"/>
              </a:solidFill>
            </a:endParaRPr>
          </a:p>
        </p:txBody>
      </p:sp>
      <p:sp>
        <p:nvSpPr>
          <p:cNvPr id="6" name="Text Box 3"/>
          <p:cNvSpPr txBox="1">
            <a:spLocks noChangeArrowheads="1"/>
          </p:cNvSpPr>
          <p:nvPr userDrawn="1"/>
        </p:nvSpPr>
        <p:spPr bwMode="auto">
          <a:xfrm>
            <a:off x="515232" y="7123170"/>
            <a:ext cx="2640747" cy="4362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defTabSz="1017074">
              <a:spcAft>
                <a:spcPts val="0"/>
              </a:spcAft>
            </a:pPr>
            <a:endParaRPr lang="es-CL" sz="1300" dirty="0">
              <a:solidFill>
                <a:srgbClr val="000000"/>
              </a:solidFill>
              <a:latin typeface="Arial"/>
            </a:endParaRPr>
          </a:p>
        </p:txBody>
      </p:sp>
      <p:pic>
        <p:nvPicPr>
          <p:cNvPr id="7" name="Picture 2"/>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152" y="501653"/>
            <a:ext cx="2312586" cy="4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7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3" name="Group 158"/>
          <p:cNvGrpSpPr>
            <a:grpSpLocks/>
          </p:cNvGrpSpPr>
          <p:nvPr userDrawn="1"/>
        </p:nvGrpSpPr>
        <p:grpSpPr bwMode="auto">
          <a:xfrm>
            <a:off x="382828" y="6286055"/>
            <a:ext cx="3009900" cy="354012"/>
            <a:chOff x="457200" y="5959475"/>
            <a:chExt cx="3311525" cy="400050"/>
          </a:xfrm>
        </p:grpSpPr>
        <p:sp>
          <p:nvSpPr>
            <p:cNvPr id="4" name="Freeform 170"/>
            <p:cNvSpPr>
              <a:spLocks/>
            </p:cNvSpPr>
            <p:nvPr/>
          </p:nvSpPr>
          <p:spPr bwMode="auto">
            <a:xfrm>
              <a:off x="457200" y="6181925"/>
              <a:ext cx="94316" cy="130958"/>
            </a:xfrm>
            <a:custGeom>
              <a:avLst/>
              <a:gdLst>
                <a:gd name="T0" fmla="*/ 2147483647 w 59"/>
                <a:gd name="T1" fmla="*/ 0 h 83"/>
                <a:gd name="T2" fmla="*/ 2147483647 w 59"/>
                <a:gd name="T3" fmla="*/ 0 h 83"/>
                <a:gd name="T4" fmla="*/ 2147483647 w 59"/>
                <a:gd name="T5" fmla="*/ 0 h 83"/>
                <a:gd name="T6" fmla="*/ 2147483647 w 59"/>
                <a:gd name="T7" fmla="*/ 2147483647 h 83"/>
                <a:gd name="T8" fmla="*/ 2147483647 w 59"/>
                <a:gd name="T9" fmla="*/ 2147483647 h 83"/>
                <a:gd name="T10" fmla="*/ 2147483647 w 59"/>
                <a:gd name="T11" fmla="*/ 2147483647 h 83"/>
                <a:gd name="T12" fmla="*/ 2147483647 w 59"/>
                <a:gd name="T13" fmla="*/ 2147483647 h 83"/>
                <a:gd name="T14" fmla="*/ 2147483647 w 59"/>
                <a:gd name="T15" fmla="*/ 2147483647 h 83"/>
                <a:gd name="T16" fmla="*/ 2147483647 w 59"/>
                <a:gd name="T17" fmla="*/ 2147483647 h 83"/>
                <a:gd name="T18" fmla="*/ 2147483647 w 59"/>
                <a:gd name="T19" fmla="*/ 2147483647 h 83"/>
                <a:gd name="T20" fmla="*/ 2147483647 w 59"/>
                <a:gd name="T21" fmla="*/ 2147483647 h 83"/>
                <a:gd name="T22" fmla="*/ 0 w 59"/>
                <a:gd name="T23" fmla="*/ 2147483647 h 83"/>
                <a:gd name="T24" fmla="*/ 2147483647 w 59"/>
                <a:gd name="T25" fmla="*/ 2147483647 h 83"/>
                <a:gd name="T26" fmla="*/ 2147483647 w 59"/>
                <a:gd name="T27" fmla="*/ 2147483647 h 83"/>
                <a:gd name="T28" fmla="*/ 2147483647 w 59"/>
                <a:gd name="T29" fmla="*/ 2147483647 h 83"/>
                <a:gd name="T30" fmla="*/ 2147483647 w 59"/>
                <a:gd name="T31" fmla="*/ 2147483647 h 83"/>
                <a:gd name="T32" fmla="*/ 2147483647 w 59"/>
                <a:gd name="T33" fmla="*/ 2147483647 h 83"/>
                <a:gd name="T34" fmla="*/ 2147483647 w 59"/>
                <a:gd name="T35" fmla="*/ 2147483647 h 83"/>
                <a:gd name="T36" fmla="*/ 2147483647 w 59"/>
                <a:gd name="T37" fmla="*/ 2147483647 h 83"/>
                <a:gd name="T38" fmla="*/ 2147483647 w 59"/>
                <a:gd name="T39" fmla="*/ 2147483647 h 83"/>
                <a:gd name="T40" fmla="*/ 2147483647 w 59"/>
                <a:gd name="T41" fmla="*/ 2147483647 h 83"/>
                <a:gd name="T42" fmla="*/ 2147483647 w 59"/>
                <a:gd name="T43" fmla="*/ 2147483647 h 83"/>
                <a:gd name="T44" fmla="*/ 2147483647 w 59"/>
                <a:gd name="T45" fmla="*/ 2147483647 h 83"/>
                <a:gd name="T46" fmla="*/ 2147483647 w 59"/>
                <a:gd name="T47" fmla="*/ 2147483647 h 83"/>
                <a:gd name="T48" fmla="*/ 2147483647 w 59"/>
                <a:gd name="T49" fmla="*/ 2147483647 h 83"/>
                <a:gd name="T50" fmla="*/ 2147483647 w 59"/>
                <a:gd name="T51" fmla="*/ 2147483647 h 83"/>
                <a:gd name="T52" fmla="*/ 2147483647 w 59"/>
                <a:gd name="T53" fmla="*/ 2147483647 h 83"/>
                <a:gd name="T54" fmla="*/ 2147483647 w 59"/>
                <a:gd name="T55" fmla="*/ 2147483647 h 83"/>
                <a:gd name="T56" fmla="*/ 2147483647 w 59"/>
                <a:gd name="T57" fmla="*/ 2147483647 h 83"/>
                <a:gd name="T58" fmla="*/ 2147483647 w 59"/>
                <a:gd name="T59" fmla="*/ 2147483647 h 83"/>
                <a:gd name="T60" fmla="*/ 2147483647 w 59"/>
                <a:gd name="T61" fmla="*/ 2147483647 h 83"/>
                <a:gd name="T62" fmla="*/ 2147483647 w 59"/>
                <a:gd name="T63" fmla="*/ 2147483647 h 83"/>
                <a:gd name="T64" fmla="*/ 2147483647 w 59"/>
                <a:gd name="T65" fmla="*/ 2147483647 h 83"/>
                <a:gd name="T66" fmla="*/ 2147483647 w 59"/>
                <a:gd name="T67" fmla="*/ 2147483647 h 83"/>
                <a:gd name="T68" fmla="*/ 2147483647 w 59"/>
                <a:gd name="T69" fmla="*/ 2147483647 h 83"/>
                <a:gd name="T70" fmla="*/ 2147483647 w 59"/>
                <a:gd name="T71" fmla="*/ 2147483647 h 83"/>
                <a:gd name="T72" fmla="*/ 2147483647 w 59"/>
                <a:gd name="T73" fmla="*/ 2147483647 h 83"/>
                <a:gd name="T74" fmla="*/ 2147483647 w 59"/>
                <a:gd name="T75" fmla="*/ 2147483647 h 83"/>
                <a:gd name="T76" fmla="*/ 2147483647 w 59"/>
                <a:gd name="T77" fmla="*/ 2147483647 h 83"/>
                <a:gd name="T78" fmla="*/ 2147483647 w 59"/>
                <a:gd name="T79" fmla="*/ 2147483647 h 83"/>
                <a:gd name="T80" fmla="*/ 2147483647 w 59"/>
                <a:gd name="T81" fmla="*/ 2147483647 h 83"/>
                <a:gd name="T82" fmla="*/ 2147483647 w 59"/>
                <a:gd name="T83" fmla="*/ 2147483647 h 83"/>
                <a:gd name="T84" fmla="*/ 2147483647 w 59"/>
                <a:gd name="T85" fmla="*/ 2147483647 h 83"/>
                <a:gd name="T86" fmla="*/ 2147483647 w 59"/>
                <a:gd name="T87" fmla="*/ 2147483647 h 83"/>
                <a:gd name="T88" fmla="*/ 2147483647 w 59"/>
                <a:gd name="T89" fmla="*/ 2147483647 h 83"/>
                <a:gd name="T90" fmla="*/ 2147483647 w 59"/>
                <a:gd name="T91" fmla="*/ 2147483647 h 83"/>
                <a:gd name="T92" fmla="*/ 2147483647 w 59"/>
                <a:gd name="T93" fmla="*/ 2147483647 h 8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3"/>
                <a:gd name="T143" fmla="*/ 59 w 59"/>
                <a:gd name="T144" fmla="*/ 83 h 8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3">
                  <a:moveTo>
                    <a:pt x="59" y="1"/>
                  </a:moveTo>
                  <a:lnTo>
                    <a:pt x="58" y="0"/>
                  </a:lnTo>
                  <a:lnTo>
                    <a:pt x="56" y="0"/>
                  </a:lnTo>
                  <a:lnTo>
                    <a:pt x="28" y="0"/>
                  </a:lnTo>
                  <a:lnTo>
                    <a:pt x="7" y="0"/>
                  </a:lnTo>
                  <a:lnTo>
                    <a:pt x="2" y="0"/>
                  </a:lnTo>
                  <a:lnTo>
                    <a:pt x="1" y="1"/>
                  </a:lnTo>
                  <a:lnTo>
                    <a:pt x="1" y="2"/>
                  </a:lnTo>
                  <a:lnTo>
                    <a:pt x="1" y="3"/>
                  </a:lnTo>
                  <a:lnTo>
                    <a:pt x="3" y="3"/>
                  </a:lnTo>
                  <a:lnTo>
                    <a:pt x="5" y="4"/>
                  </a:lnTo>
                  <a:lnTo>
                    <a:pt x="8" y="4"/>
                  </a:lnTo>
                  <a:lnTo>
                    <a:pt x="11" y="5"/>
                  </a:lnTo>
                  <a:lnTo>
                    <a:pt x="12" y="6"/>
                  </a:lnTo>
                  <a:lnTo>
                    <a:pt x="12" y="8"/>
                  </a:lnTo>
                  <a:lnTo>
                    <a:pt x="12" y="11"/>
                  </a:lnTo>
                  <a:lnTo>
                    <a:pt x="12" y="68"/>
                  </a:lnTo>
                  <a:lnTo>
                    <a:pt x="12" y="73"/>
                  </a:lnTo>
                  <a:lnTo>
                    <a:pt x="11" y="76"/>
                  </a:lnTo>
                  <a:lnTo>
                    <a:pt x="10" y="78"/>
                  </a:lnTo>
                  <a:lnTo>
                    <a:pt x="8" y="79"/>
                  </a:lnTo>
                  <a:lnTo>
                    <a:pt x="1" y="80"/>
                  </a:lnTo>
                  <a:lnTo>
                    <a:pt x="0" y="80"/>
                  </a:lnTo>
                  <a:lnTo>
                    <a:pt x="0" y="81"/>
                  </a:lnTo>
                  <a:lnTo>
                    <a:pt x="0" y="82"/>
                  </a:lnTo>
                  <a:lnTo>
                    <a:pt x="1" y="83"/>
                  </a:lnTo>
                  <a:lnTo>
                    <a:pt x="4" y="83"/>
                  </a:lnTo>
                  <a:lnTo>
                    <a:pt x="19" y="82"/>
                  </a:lnTo>
                  <a:lnTo>
                    <a:pt x="36" y="83"/>
                  </a:lnTo>
                  <a:lnTo>
                    <a:pt x="37" y="83"/>
                  </a:lnTo>
                  <a:lnTo>
                    <a:pt x="38" y="82"/>
                  </a:lnTo>
                  <a:lnTo>
                    <a:pt x="39" y="82"/>
                  </a:lnTo>
                  <a:lnTo>
                    <a:pt x="39" y="81"/>
                  </a:lnTo>
                  <a:lnTo>
                    <a:pt x="38" y="80"/>
                  </a:lnTo>
                  <a:lnTo>
                    <a:pt x="37" y="79"/>
                  </a:lnTo>
                  <a:lnTo>
                    <a:pt x="34" y="79"/>
                  </a:lnTo>
                  <a:lnTo>
                    <a:pt x="29" y="78"/>
                  </a:lnTo>
                  <a:lnTo>
                    <a:pt x="26" y="76"/>
                  </a:lnTo>
                  <a:lnTo>
                    <a:pt x="25" y="75"/>
                  </a:lnTo>
                  <a:lnTo>
                    <a:pt x="24" y="74"/>
                  </a:lnTo>
                  <a:lnTo>
                    <a:pt x="24" y="71"/>
                  </a:lnTo>
                  <a:lnTo>
                    <a:pt x="24" y="45"/>
                  </a:lnTo>
                  <a:lnTo>
                    <a:pt x="25" y="43"/>
                  </a:lnTo>
                  <a:lnTo>
                    <a:pt x="25" y="42"/>
                  </a:lnTo>
                  <a:lnTo>
                    <a:pt x="26" y="42"/>
                  </a:lnTo>
                  <a:lnTo>
                    <a:pt x="28" y="41"/>
                  </a:lnTo>
                  <a:lnTo>
                    <a:pt x="32" y="41"/>
                  </a:lnTo>
                  <a:lnTo>
                    <a:pt x="40" y="41"/>
                  </a:lnTo>
                  <a:lnTo>
                    <a:pt x="45" y="42"/>
                  </a:lnTo>
                  <a:lnTo>
                    <a:pt x="46" y="43"/>
                  </a:lnTo>
                  <a:lnTo>
                    <a:pt x="47" y="44"/>
                  </a:lnTo>
                  <a:lnTo>
                    <a:pt x="48" y="47"/>
                  </a:lnTo>
                  <a:lnTo>
                    <a:pt x="49" y="52"/>
                  </a:lnTo>
                  <a:lnTo>
                    <a:pt x="50" y="54"/>
                  </a:lnTo>
                  <a:lnTo>
                    <a:pt x="51" y="54"/>
                  </a:lnTo>
                  <a:lnTo>
                    <a:pt x="52" y="54"/>
                  </a:lnTo>
                  <a:lnTo>
                    <a:pt x="52" y="52"/>
                  </a:lnTo>
                  <a:lnTo>
                    <a:pt x="52" y="38"/>
                  </a:lnTo>
                  <a:lnTo>
                    <a:pt x="52" y="27"/>
                  </a:lnTo>
                  <a:lnTo>
                    <a:pt x="52" y="25"/>
                  </a:lnTo>
                  <a:lnTo>
                    <a:pt x="51" y="24"/>
                  </a:lnTo>
                  <a:lnTo>
                    <a:pt x="50" y="25"/>
                  </a:lnTo>
                  <a:lnTo>
                    <a:pt x="49" y="26"/>
                  </a:lnTo>
                  <a:lnTo>
                    <a:pt x="48" y="30"/>
                  </a:lnTo>
                  <a:lnTo>
                    <a:pt x="47" y="32"/>
                  </a:lnTo>
                  <a:lnTo>
                    <a:pt x="46" y="34"/>
                  </a:lnTo>
                  <a:lnTo>
                    <a:pt x="45" y="35"/>
                  </a:lnTo>
                  <a:lnTo>
                    <a:pt x="44" y="36"/>
                  </a:lnTo>
                  <a:lnTo>
                    <a:pt x="41" y="37"/>
                  </a:lnTo>
                  <a:lnTo>
                    <a:pt x="33" y="38"/>
                  </a:lnTo>
                  <a:lnTo>
                    <a:pt x="28" y="37"/>
                  </a:lnTo>
                  <a:lnTo>
                    <a:pt x="26" y="37"/>
                  </a:lnTo>
                  <a:lnTo>
                    <a:pt x="25" y="36"/>
                  </a:lnTo>
                  <a:lnTo>
                    <a:pt x="24" y="35"/>
                  </a:lnTo>
                  <a:lnTo>
                    <a:pt x="24" y="33"/>
                  </a:lnTo>
                  <a:lnTo>
                    <a:pt x="24" y="10"/>
                  </a:lnTo>
                  <a:lnTo>
                    <a:pt x="24" y="7"/>
                  </a:lnTo>
                  <a:lnTo>
                    <a:pt x="25" y="6"/>
                  </a:lnTo>
                  <a:lnTo>
                    <a:pt x="26" y="5"/>
                  </a:lnTo>
                  <a:lnTo>
                    <a:pt x="27" y="5"/>
                  </a:lnTo>
                  <a:lnTo>
                    <a:pt x="28" y="4"/>
                  </a:lnTo>
                  <a:lnTo>
                    <a:pt x="33" y="4"/>
                  </a:lnTo>
                  <a:lnTo>
                    <a:pt x="40" y="4"/>
                  </a:lnTo>
                  <a:lnTo>
                    <a:pt x="45" y="5"/>
                  </a:lnTo>
                  <a:lnTo>
                    <a:pt x="49" y="6"/>
                  </a:lnTo>
                  <a:lnTo>
                    <a:pt x="50" y="7"/>
                  </a:lnTo>
                  <a:lnTo>
                    <a:pt x="51" y="7"/>
                  </a:lnTo>
                  <a:lnTo>
                    <a:pt x="53" y="9"/>
                  </a:lnTo>
                  <a:lnTo>
                    <a:pt x="54" y="12"/>
                  </a:lnTo>
                  <a:lnTo>
                    <a:pt x="56" y="18"/>
                  </a:lnTo>
                  <a:lnTo>
                    <a:pt x="56" y="19"/>
                  </a:lnTo>
                  <a:lnTo>
                    <a:pt x="57" y="19"/>
                  </a:lnTo>
                  <a:lnTo>
                    <a:pt x="58" y="19"/>
                  </a:lnTo>
                  <a:lnTo>
                    <a:pt x="59" y="18"/>
                  </a:lnTo>
                  <a:lnTo>
                    <a:pt x="59" y="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 name="Freeform 171"/>
            <p:cNvSpPr>
              <a:spLocks noEditPoints="1"/>
            </p:cNvSpPr>
            <p:nvPr/>
          </p:nvSpPr>
          <p:spPr bwMode="auto">
            <a:xfrm>
              <a:off x="563741"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2"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 name="Freeform 172"/>
            <p:cNvSpPr>
              <a:spLocks/>
            </p:cNvSpPr>
            <p:nvPr/>
          </p:nvSpPr>
          <p:spPr bwMode="auto">
            <a:xfrm>
              <a:off x="619632"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7"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1"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7" name="Freeform 173"/>
            <p:cNvSpPr>
              <a:spLocks noEditPoints="1"/>
            </p:cNvSpPr>
            <p:nvPr/>
          </p:nvSpPr>
          <p:spPr bwMode="auto">
            <a:xfrm>
              <a:off x="720934" y="6228567"/>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6" y="8"/>
                  </a:lnTo>
                  <a:lnTo>
                    <a:pt x="36" y="6"/>
                  </a:lnTo>
                  <a:lnTo>
                    <a:pt x="35" y="4"/>
                  </a:lnTo>
                  <a:lnTo>
                    <a:pt x="34" y="2"/>
                  </a:lnTo>
                  <a:lnTo>
                    <a:pt x="32"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1" y="19"/>
                  </a:lnTo>
                  <a:lnTo>
                    <a:pt x="3" y="19"/>
                  </a:lnTo>
                  <a:lnTo>
                    <a:pt x="6" y="19"/>
                  </a:lnTo>
                  <a:lnTo>
                    <a:pt x="7" y="18"/>
                  </a:lnTo>
                  <a:lnTo>
                    <a:pt x="8"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1" y="41"/>
                  </a:lnTo>
                  <a:lnTo>
                    <a:pt x="0" y="44"/>
                  </a:lnTo>
                  <a:lnTo>
                    <a:pt x="1" y="46"/>
                  </a:lnTo>
                  <a:lnTo>
                    <a:pt x="1" y="48"/>
                  </a:lnTo>
                  <a:lnTo>
                    <a:pt x="2" y="50"/>
                  </a:lnTo>
                  <a:lnTo>
                    <a:pt x="3" y="51"/>
                  </a:lnTo>
                  <a:lnTo>
                    <a:pt x="7" y="53"/>
                  </a:lnTo>
                  <a:lnTo>
                    <a:pt x="10" y="54"/>
                  </a:lnTo>
                  <a:lnTo>
                    <a:pt x="13" y="54"/>
                  </a:lnTo>
                  <a:lnTo>
                    <a:pt x="16" y="53"/>
                  </a:lnTo>
                  <a:lnTo>
                    <a:pt x="20" y="51"/>
                  </a:lnTo>
                  <a:lnTo>
                    <a:pt x="24" y="49"/>
                  </a:lnTo>
                  <a:lnTo>
                    <a:pt x="27" y="46"/>
                  </a:lnTo>
                  <a:lnTo>
                    <a:pt x="30" y="50"/>
                  </a:lnTo>
                  <a:lnTo>
                    <a:pt x="33" y="52"/>
                  </a:lnTo>
                  <a:lnTo>
                    <a:pt x="35" y="52"/>
                  </a:lnTo>
                  <a:lnTo>
                    <a:pt x="37" y="52"/>
                  </a:lnTo>
                  <a:lnTo>
                    <a:pt x="40"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8" y="44"/>
                  </a:lnTo>
                  <a:lnTo>
                    <a:pt x="37" y="43"/>
                  </a:lnTo>
                  <a:lnTo>
                    <a:pt x="37" y="41"/>
                  </a:lnTo>
                  <a:lnTo>
                    <a:pt x="37" y="12"/>
                  </a:lnTo>
                  <a:close/>
                  <a:moveTo>
                    <a:pt x="28" y="36"/>
                  </a:moveTo>
                  <a:lnTo>
                    <a:pt x="28"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3"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8" name="Freeform 174"/>
            <p:cNvSpPr>
              <a:spLocks/>
            </p:cNvSpPr>
            <p:nvPr/>
          </p:nvSpPr>
          <p:spPr bwMode="auto">
            <a:xfrm>
              <a:off x="803024" y="6224979"/>
              <a:ext cx="92568" cy="87903"/>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2147483647 h 56"/>
                <a:gd name="T58" fmla="*/ 2147483647 w 58"/>
                <a:gd name="T59" fmla="*/ 2147483647 h 56"/>
                <a:gd name="T60" fmla="*/ 2147483647 w 58"/>
                <a:gd name="T61" fmla="*/ 2147483647 h 56"/>
                <a:gd name="T62" fmla="*/ 2147483647 w 58"/>
                <a:gd name="T63" fmla="*/ 2147483647 h 56"/>
                <a:gd name="T64" fmla="*/ 2147483647 w 58"/>
                <a:gd name="T65" fmla="*/ 2147483647 h 56"/>
                <a:gd name="T66" fmla="*/ 2147483647 w 58"/>
                <a:gd name="T67" fmla="*/ 2147483647 h 56"/>
                <a:gd name="T68" fmla="*/ 2147483647 w 58"/>
                <a:gd name="T69" fmla="*/ 2147483647 h 56"/>
                <a:gd name="T70" fmla="*/ 2147483647 w 58"/>
                <a:gd name="T71" fmla="*/ 2147483647 h 56"/>
                <a:gd name="T72" fmla="*/ 2147483647 w 58"/>
                <a:gd name="T73" fmla="*/ 0 h 56"/>
                <a:gd name="T74" fmla="*/ 2147483647 w 58"/>
                <a:gd name="T75" fmla="*/ 2147483647 h 56"/>
                <a:gd name="T76" fmla="*/ 2147483647 w 58"/>
                <a:gd name="T77" fmla="*/ 2147483647 h 56"/>
                <a:gd name="T78" fmla="*/ 2147483647 w 58"/>
                <a:gd name="T79" fmla="*/ 2147483647 h 56"/>
                <a:gd name="T80" fmla="*/ 2147483647 w 58"/>
                <a:gd name="T81" fmla="*/ 2147483647 h 56"/>
                <a:gd name="T82" fmla="*/ 2147483647 w 58"/>
                <a:gd name="T83" fmla="*/ 2147483647 h 56"/>
                <a:gd name="T84" fmla="*/ 2147483647 w 58"/>
                <a:gd name="T85" fmla="*/ 2147483647 h 56"/>
                <a:gd name="T86" fmla="*/ 2147483647 w 58"/>
                <a:gd name="T87" fmla="*/ 2147483647 h 5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8"/>
                <a:gd name="T133" fmla="*/ 0 h 56"/>
                <a:gd name="T134" fmla="*/ 58 w 58"/>
                <a:gd name="T135" fmla="*/ 56 h 5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8" h="56">
                  <a:moveTo>
                    <a:pt x="7" y="43"/>
                  </a:moveTo>
                  <a:lnTo>
                    <a:pt x="6" y="47"/>
                  </a:lnTo>
                  <a:lnTo>
                    <a:pt x="6" y="50"/>
                  </a:lnTo>
                  <a:lnTo>
                    <a:pt x="4" y="52"/>
                  </a:lnTo>
                  <a:lnTo>
                    <a:pt x="2" y="53"/>
                  </a:lnTo>
                  <a:lnTo>
                    <a:pt x="0" y="53"/>
                  </a:lnTo>
                  <a:lnTo>
                    <a:pt x="0" y="54"/>
                  </a:lnTo>
                  <a:lnTo>
                    <a:pt x="0" y="55"/>
                  </a:lnTo>
                  <a:lnTo>
                    <a:pt x="1" y="56"/>
                  </a:lnTo>
                  <a:lnTo>
                    <a:pt x="4" y="56"/>
                  </a:lnTo>
                  <a:lnTo>
                    <a:pt x="13" y="55"/>
                  </a:lnTo>
                  <a:lnTo>
                    <a:pt x="23" y="56"/>
                  </a:lnTo>
                  <a:lnTo>
                    <a:pt x="25" y="56"/>
                  </a:lnTo>
                  <a:lnTo>
                    <a:pt x="25" y="55"/>
                  </a:lnTo>
                  <a:lnTo>
                    <a:pt x="25" y="54"/>
                  </a:lnTo>
                  <a:lnTo>
                    <a:pt x="24" y="53"/>
                  </a:lnTo>
                  <a:lnTo>
                    <a:pt x="21" y="53"/>
                  </a:lnTo>
                  <a:lnTo>
                    <a:pt x="18" y="52"/>
                  </a:lnTo>
                  <a:lnTo>
                    <a:pt x="17" y="51"/>
                  </a:lnTo>
                  <a:lnTo>
                    <a:pt x="16" y="50"/>
                  </a:lnTo>
                  <a:lnTo>
                    <a:pt x="16" y="49"/>
                  </a:lnTo>
                  <a:lnTo>
                    <a:pt x="16" y="48"/>
                  </a:lnTo>
                  <a:lnTo>
                    <a:pt x="15" y="45"/>
                  </a:lnTo>
                  <a:lnTo>
                    <a:pt x="15" y="24"/>
                  </a:lnTo>
                  <a:lnTo>
                    <a:pt x="16" y="14"/>
                  </a:lnTo>
                  <a:lnTo>
                    <a:pt x="16" y="13"/>
                  </a:lnTo>
                  <a:lnTo>
                    <a:pt x="17" y="12"/>
                  </a:lnTo>
                  <a:lnTo>
                    <a:pt x="20" y="10"/>
                  </a:lnTo>
                  <a:lnTo>
                    <a:pt x="22" y="9"/>
                  </a:lnTo>
                  <a:lnTo>
                    <a:pt x="25" y="8"/>
                  </a:lnTo>
                  <a:lnTo>
                    <a:pt x="27" y="8"/>
                  </a:lnTo>
                  <a:lnTo>
                    <a:pt x="30" y="7"/>
                  </a:lnTo>
                  <a:lnTo>
                    <a:pt x="34" y="8"/>
                  </a:lnTo>
                  <a:lnTo>
                    <a:pt x="37" y="9"/>
                  </a:lnTo>
                  <a:lnTo>
                    <a:pt x="38" y="11"/>
                  </a:lnTo>
                  <a:lnTo>
                    <a:pt x="40" y="13"/>
                  </a:lnTo>
                  <a:lnTo>
                    <a:pt x="41" y="18"/>
                  </a:lnTo>
                  <a:lnTo>
                    <a:pt x="41" y="22"/>
                  </a:lnTo>
                  <a:lnTo>
                    <a:pt x="41" y="45"/>
                  </a:lnTo>
                  <a:lnTo>
                    <a:pt x="41" y="49"/>
                  </a:lnTo>
                  <a:lnTo>
                    <a:pt x="40" y="51"/>
                  </a:lnTo>
                  <a:lnTo>
                    <a:pt x="38" y="52"/>
                  </a:lnTo>
                  <a:lnTo>
                    <a:pt x="35" y="53"/>
                  </a:lnTo>
                  <a:lnTo>
                    <a:pt x="34" y="53"/>
                  </a:lnTo>
                  <a:lnTo>
                    <a:pt x="33" y="55"/>
                  </a:lnTo>
                  <a:lnTo>
                    <a:pt x="34" y="56"/>
                  </a:lnTo>
                  <a:lnTo>
                    <a:pt x="36" y="56"/>
                  </a:lnTo>
                  <a:lnTo>
                    <a:pt x="45" y="55"/>
                  </a:lnTo>
                  <a:lnTo>
                    <a:pt x="56" y="56"/>
                  </a:lnTo>
                  <a:lnTo>
                    <a:pt x="58" y="56"/>
                  </a:lnTo>
                  <a:lnTo>
                    <a:pt x="58" y="55"/>
                  </a:lnTo>
                  <a:lnTo>
                    <a:pt x="58" y="54"/>
                  </a:lnTo>
                  <a:lnTo>
                    <a:pt x="57" y="53"/>
                  </a:lnTo>
                  <a:lnTo>
                    <a:pt x="54" y="53"/>
                  </a:lnTo>
                  <a:lnTo>
                    <a:pt x="52" y="52"/>
                  </a:lnTo>
                  <a:lnTo>
                    <a:pt x="51" y="51"/>
                  </a:lnTo>
                  <a:lnTo>
                    <a:pt x="50" y="49"/>
                  </a:lnTo>
                  <a:lnTo>
                    <a:pt x="50" y="47"/>
                  </a:lnTo>
                  <a:lnTo>
                    <a:pt x="50" y="21"/>
                  </a:lnTo>
                  <a:lnTo>
                    <a:pt x="50" y="19"/>
                  </a:lnTo>
                  <a:lnTo>
                    <a:pt x="50" y="16"/>
                  </a:lnTo>
                  <a:lnTo>
                    <a:pt x="49" y="12"/>
                  </a:lnTo>
                  <a:lnTo>
                    <a:pt x="48" y="9"/>
                  </a:lnTo>
                  <a:lnTo>
                    <a:pt x="46" y="6"/>
                  </a:lnTo>
                  <a:lnTo>
                    <a:pt x="43" y="4"/>
                  </a:lnTo>
                  <a:lnTo>
                    <a:pt x="38" y="2"/>
                  </a:lnTo>
                  <a:lnTo>
                    <a:pt x="32" y="2"/>
                  </a:lnTo>
                  <a:lnTo>
                    <a:pt x="28" y="2"/>
                  </a:lnTo>
                  <a:lnTo>
                    <a:pt x="25" y="3"/>
                  </a:lnTo>
                  <a:lnTo>
                    <a:pt x="23" y="4"/>
                  </a:lnTo>
                  <a:lnTo>
                    <a:pt x="19" y="6"/>
                  </a:lnTo>
                  <a:lnTo>
                    <a:pt x="16" y="9"/>
                  </a:lnTo>
                  <a:lnTo>
                    <a:pt x="16" y="2"/>
                  </a:lnTo>
                  <a:lnTo>
                    <a:pt x="15" y="0"/>
                  </a:lnTo>
                  <a:lnTo>
                    <a:pt x="14" y="0"/>
                  </a:lnTo>
                  <a:lnTo>
                    <a:pt x="13" y="1"/>
                  </a:lnTo>
                  <a:lnTo>
                    <a:pt x="11" y="2"/>
                  </a:lnTo>
                  <a:lnTo>
                    <a:pt x="6" y="7"/>
                  </a:lnTo>
                  <a:lnTo>
                    <a:pt x="2" y="10"/>
                  </a:lnTo>
                  <a:lnTo>
                    <a:pt x="1" y="11"/>
                  </a:lnTo>
                  <a:lnTo>
                    <a:pt x="1" y="12"/>
                  </a:lnTo>
                  <a:lnTo>
                    <a:pt x="2" y="13"/>
                  </a:lnTo>
                  <a:lnTo>
                    <a:pt x="4" y="14"/>
                  </a:lnTo>
                  <a:lnTo>
                    <a:pt x="5" y="14"/>
                  </a:lnTo>
                  <a:lnTo>
                    <a:pt x="6" y="15"/>
                  </a:lnTo>
                  <a:lnTo>
                    <a:pt x="6"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9" name="Freeform 175"/>
            <p:cNvSpPr>
              <a:spLocks/>
            </p:cNvSpPr>
            <p:nvPr/>
          </p:nvSpPr>
          <p:spPr bwMode="auto">
            <a:xfrm>
              <a:off x="904326" y="6228567"/>
              <a:ext cx="68116"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0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1" y="34"/>
                  </a:lnTo>
                  <a:lnTo>
                    <a:pt x="2" y="39"/>
                  </a:lnTo>
                  <a:lnTo>
                    <a:pt x="4" y="43"/>
                  </a:lnTo>
                  <a:lnTo>
                    <a:pt x="6" y="47"/>
                  </a:lnTo>
                  <a:lnTo>
                    <a:pt x="8" y="49"/>
                  </a:lnTo>
                  <a:lnTo>
                    <a:pt x="10" y="51"/>
                  </a:lnTo>
                  <a:lnTo>
                    <a:pt x="14" y="54"/>
                  </a:lnTo>
                  <a:lnTo>
                    <a:pt x="19" y="55"/>
                  </a:lnTo>
                  <a:lnTo>
                    <a:pt x="25" y="56"/>
                  </a:lnTo>
                  <a:lnTo>
                    <a:pt x="28" y="56"/>
                  </a:lnTo>
                  <a:lnTo>
                    <a:pt x="31" y="55"/>
                  </a:lnTo>
                  <a:lnTo>
                    <a:pt x="34" y="54"/>
                  </a:lnTo>
                  <a:lnTo>
                    <a:pt x="37" y="53"/>
                  </a:lnTo>
                  <a:lnTo>
                    <a:pt x="40" y="50"/>
                  </a:lnTo>
                  <a:lnTo>
                    <a:pt x="41" y="48"/>
                  </a:lnTo>
                  <a:lnTo>
                    <a:pt x="41" y="47"/>
                  </a:lnTo>
                  <a:lnTo>
                    <a:pt x="39" y="47"/>
                  </a:lnTo>
                  <a:lnTo>
                    <a:pt x="37" y="48"/>
                  </a:lnTo>
                  <a:lnTo>
                    <a:pt x="34" y="49"/>
                  </a:lnTo>
                  <a:lnTo>
                    <a:pt x="29" y="50"/>
                  </a:lnTo>
                  <a:lnTo>
                    <a:pt x="25" y="50"/>
                  </a:lnTo>
                  <a:lnTo>
                    <a:pt x="21" y="49"/>
                  </a:lnTo>
                  <a:lnTo>
                    <a:pt x="18" y="47"/>
                  </a:lnTo>
                  <a:lnTo>
                    <a:pt x="15" y="45"/>
                  </a:lnTo>
                  <a:lnTo>
                    <a:pt x="12" y="42"/>
                  </a:lnTo>
                  <a:lnTo>
                    <a:pt x="11" y="39"/>
                  </a:lnTo>
                  <a:lnTo>
                    <a:pt x="9" y="34"/>
                  </a:lnTo>
                  <a:lnTo>
                    <a:pt x="9" y="29"/>
                  </a:lnTo>
                  <a:lnTo>
                    <a:pt x="9" y="22"/>
                  </a:lnTo>
                  <a:lnTo>
                    <a:pt x="10" y="20"/>
                  </a:lnTo>
                  <a:lnTo>
                    <a:pt x="11" y="17"/>
                  </a:lnTo>
                  <a:lnTo>
                    <a:pt x="13" y="12"/>
                  </a:lnTo>
                  <a:lnTo>
                    <a:pt x="16" y="9"/>
                  </a:lnTo>
                  <a:lnTo>
                    <a:pt x="18" y="6"/>
                  </a:lnTo>
                  <a:lnTo>
                    <a:pt x="21" y="4"/>
                  </a:lnTo>
                  <a:lnTo>
                    <a:pt x="24" y="3"/>
                  </a:lnTo>
                  <a:lnTo>
                    <a:pt x="27" y="3"/>
                  </a:lnTo>
                  <a:lnTo>
                    <a:pt x="29" y="3"/>
                  </a:lnTo>
                  <a:lnTo>
                    <a:pt x="31" y="4"/>
                  </a:lnTo>
                  <a:lnTo>
                    <a:pt x="34" y="6"/>
                  </a:lnTo>
                  <a:lnTo>
                    <a:pt x="36" y="9"/>
                  </a:lnTo>
                  <a:lnTo>
                    <a:pt x="38" y="10"/>
                  </a:lnTo>
                  <a:lnTo>
                    <a:pt x="40" y="10"/>
                  </a:lnTo>
                  <a:lnTo>
                    <a:pt x="41" y="10"/>
                  </a:lnTo>
                  <a:lnTo>
                    <a:pt x="42" y="9"/>
                  </a:lnTo>
                  <a:lnTo>
                    <a:pt x="43" y="8"/>
                  </a:lnTo>
                  <a:lnTo>
                    <a:pt x="43" y="6"/>
                  </a:lnTo>
                  <a:lnTo>
                    <a:pt x="43" y="5"/>
                  </a:lnTo>
                  <a:lnTo>
                    <a:pt x="42" y="3"/>
                  </a:lnTo>
                  <a:lnTo>
                    <a:pt x="40" y="2"/>
                  </a:lnTo>
                  <a:lnTo>
                    <a:pt x="39" y="1"/>
                  </a:lnTo>
                  <a:lnTo>
                    <a:pt x="38" y="1"/>
                  </a:lnTo>
                  <a:lnTo>
                    <a:pt x="34" y="0"/>
                  </a:lnTo>
                  <a:lnTo>
                    <a:pt x="30" y="0"/>
                  </a:lnTo>
                  <a:lnTo>
                    <a:pt x="23" y="0"/>
                  </a:lnTo>
                  <a:lnTo>
                    <a:pt x="17" y="2"/>
                  </a:lnTo>
                  <a:lnTo>
                    <a:pt x="12"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0" name="Freeform 176"/>
            <p:cNvSpPr>
              <a:spLocks noEditPoints="1"/>
            </p:cNvSpPr>
            <p:nvPr/>
          </p:nvSpPr>
          <p:spPr bwMode="auto">
            <a:xfrm>
              <a:off x="98641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4"/>
                  </a:lnTo>
                  <a:lnTo>
                    <a:pt x="3" y="84"/>
                  </a:lnTo>
                  <a:lnTo>
                    <a:pt x="13" y="83"/>
                  </a:lnTo>
                  <a:lnTo>
                    <a:pt x="24" y="84"/>
                  </a:lnTo>
                  <a:lnTo>
                    <a:pt x="26"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1" name="Freeform 177"/>
            <p:cNvSpPr>
              <a:spLocks noEditPoints="1"/>
            </p:cNvSpPr>
            <p:nvPr/>
          </p:nvSpPr>
          <p:spPr bwMode="auto">
            <a:xfrm>
              <a:off x="1040559" y="6228567"/>
              <a:ext cx="75103"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4"/>
                  </a:lnTo>
                  <a:lnTo>
                    <a:pt x="34" y="2"/>
                  </a:lnTo>
                  <a:lnTo>
                    <a:pt x="31" y="1"/>
                  </a:lnTo>
                  <a:lnTo>
                    <a:pt x="28" y="0"/>
                  </a:lnTo>
                  <a:lnTo>
                    <a:pt x="24" y="0"/>
                  </a:lnTo>
                  <a:lnTo>
                    <a:pt x="19" y="0"/>
                  </a:lnTo>
                  <a:lnTo>
                    <a:pt x="16" y="1"/>
                  </a:lnTo>
                  <a:lnTo>
                    <a:pt x="14" y="2"/>
                  </a:lnTo>
                  <a:lnTo>
                    <a:pt x="10" y="4"/>
                  </a:lnTo>
                  <a:lnTo>
                    <a:pt x="6" y="7"/>
                  </a:lnTo>
                  <a:lnTo>
                    <a:pt x="4" y="10"/>
                  </a:lnTo>
                  <a:lnTo>
                    <a:pt x="2" y="12"/>
                  </a:lnTo>
                  <a:lnTo>
                    <a:pt x="0" y="15"/>
                  </a:lnTo>
                  <a:lnTo>
                    <a:pt x="0" y="16"/>
                  </a:lnTo>
                  <a:lnTo>
                    <a:pt x="0" y="18"/>
                  </a:lnTo>
                  <a:lnTo>
                    <a:pt x="0" y="19"/>
                  </a:lnTo>
                  <a:lnTo>
                    <a:pt x="3" y="19"/>
                  </a:lnTo>
                  <a:lnTo>
                    <a:pt x="6" y="19"/>
                  </a:lnTo>
                  <a:lnTo>
                    <a:pt x="7" y="18"/>
                  </a:lnTo>
                  <a:lnTo>
                    <a:pt x="7" y="17"/>
                  </a:lnTo>
                  <a:lnTo>
                    <a:pt x="10" y="12"/>
                  </a:lnTo>
                  <a:lnTo>
                    <a:pt x="11" y="8"/>
                  </a:lnTo>
                  <a:lnTo>
                    <a:pt x="13" y="6"/>
                  </a:lnTo>
                  <a:lnTo>
                    <a:pt x="16" y="4"/>
                  </a:lnTo>
                  <a:lnTo>
                    <a:pt x="20" y="4"/>
                  </a:lnTo>
                  <a:lnTo>
                    <a:pt x="23" y="4"/>
                  </a:lnTo>
                  <a:lnTo>
                    <a:pt x="25" y="4"/>
                  </a:lnTo>
                  <a:lnTo>
                    <a:pt x="26" y="6"/>
                  </a:lnTo>
                  <a:lnTo>
                    <a:pt x="27" y="7"/>
                  </a:lnTo>
                  <a:lnTo>
                    <a:pt x="28" y="9"/>
                  </a:lnTo>
                  <a:lnTo>
                    <a:pt x="28" y="11"/>
                  </a:lnTo>
                  <a:lnTo>
                    <a:pt x="28" y="17"/>
                  </a:lnTo>
                  <a:lnTo>
                    <a:pt x="28" y="19"/>
                  </a:lnTo>
                  <a:lnTo>
                    <a:pt x="28" y="21"/>
                  </a:lnTo>
                  <a:lnTo>
                    <a:pt x="24" y="23"/>
                  </a:lnTo>
                  <a:lnTo>
                    <a:pt x="18" y="24"/>
                  </a:lnTo>
                  <a:lnTo>
                    <a:pt x="15" y="26"/>
                  </a:lnTo>
                  <a:lnTo>
                    <a:pt x="9" y="29"/>
                  </a:lnTo>
                  <a:lnTo>
                    <a:pt x="6" y="32"/>
                  </a:lnTo>
                  <a:lnTo>
                    <a:pt x="3" y="35"/>
                  </a:lnTo>
                  <a:lnTo>
                    <a:pt x="2" y="37"/>
                  </a:lnTo>
                  <a:lnTo>
                    <a:pt x="1" y="39"/>
                  </a:lnTo>
                  <a:lnTo>
                    <a:pt x="0" y="41"/>
                  </a:lnTo>
                  <a:lnTo>
                    <a:pt x="0" y="44"/>
                  </a:lnTo>
                  <a:lnTo>
                    <a:pt x="1" y="46"/>
                  </a:lnTo>
                  <a:lnTo>
                    <a:pt x="1" y="48"/>
                  </a:lnTo>
                  <a:lnTo>
                    <a:pt x="2" y="50"/>
                  </a:lnTo>
                  <a:lnTo>
                    <a:pt x="3" y="51"/>
                  </a:lnTo>
                  <a:lnTo>
                    <a:pt x="7" y="53"/>
                  </a:lnTo>
                  <a:lnTo>
                    <a:pt x="10" y="54"/>
                  </a:lnTo>
                  <a:lnTo>
                    <a:pt x="13" y="54"/>
                  </a:lnTo>
                  <a:lnTo>
                    <a:pt x="16" y="53"/>
                  </a:lnTo>
                  <a:lnTo>
                    <a:pt x="20" y="51"/>
                  </a:lnTo>
                  <a:lnTo>
                    <a:pt x="23" y="49"/>
                  </a:lnTo>
                  <a:lnTo>
                    <a:pt x="27" y="46"/>
                  </a:lnTo>
                  <a:lnTo>
                    <a:pt x="30" y="50"/>
                  </a:lnTo>
                  <a:lnTo>
                    <a:pt x="33" y="52"/>
                  </a:lnTo>
                  <a:lnTo>
                    <a:pt x="35" y="52"/>
                  </a:lnTo>
                  <a:lnTo>
                    <a:pt x="37" y="52"/>
                  </a:lnTo>
                  <a:lnTo>
                    <a:pt x="39" y="52"/>
                  </a:lnTo>
                  <a:lnTo>
                    <a:pt x="42" y="51"/>
                  </a:lnTo>
                  <a:lnTo>
                    <a:pt x="44" y="50"/>
                  </a:lnTo>
                  <a:lnTo>
                    <a:pt x="45" y="49"/>
                  </a:lnTo>
                  <a:lnTo>
                    <a:pt x="47" y="46"/>
                  </a:lnTo>
                  <a:lnTo>
                    <a:pt x="48" y="44"/>
                  </a:lnTo>
                  <a:lnTo>
                    <a:pt x="47" y="43"/>
                  </a:lnTo>
                  <a:lnTo>
                    <a:pt x="46" y="43"/>
                  </a:lnTo>
                  <a:lnTo>
                    <a:pt x="45" y="43"/>
                  </a:lnTo>
                  <a:lnTo>
                    <a:pt x="44" y="44"/>
                  </a:lnTo>
                  <a:lnTo>
                    <a:pt x="43" y="45"/>
                  </a:lnTo>
                  <a:lnTo>
                    <a:pt x="42" y="45"/>
                  </a:lnTo>
                  <a:lnTo>
                    <a:pt x="41" y="46"/>
                  </a:lnTo>
                  <a:lnTo>
                    <a:pt x="39" y="45"/>
                  </a:lnTo>
                  <a:lnTo>
                    <a:pt x="37" y="44"/>
                  </a:lnTo>
                  <a:lnTo>
                    <a:pt x="37" y="43"/>
                  </a:lnTo>
                  <a:lnTo>
                    <a:pt x="36" y="41"/>
                  </a:lnTo>
                  <a:lnTo>
                    <a:pt x="36" y="12"/>
                  </a:lnTo>
                  <a:close/>
                  <a:moveTo>
                    <a:pt x="28" y="36"/>
                  </a:moveTo>
                  <a:lnTo>
                    <a:pt x="27" y="39"/>
                  </a:lnTo>
                  <a:lnTo>
                    <a:pt x="26" y="43"/>
                  </a:lnTo>
                  <a:lnTo>
                    <a:pt x="24" y="45"/>
                  </a:lnTo>
                  <a:lnTo>
                    <a:pt x="22" y="46"/>
                  </a:lnTo>
                  <a:lnTo>
                    <a:pt x="20" y="47"/>
                  </a:lnTo>
                  <a:lnTo>
                    <a:pt x="17" y="48"/>
                  </a:lnTo>
                  <a:lnTo>
                    <a:pt x="15" y="47"/>
                  </a:lnTo>
                  <a:lnTo>
                    <a:pt x="14" y="47"/>
                  </a:lnTo>
                  <a:lnTo>
                    <a:pt x="12" y="45"/>
                  </a:lnTo>
                  <a:lnTo>
                    <a:pt x="10" y="43"/>
                  </a:lnTo>
                  <a:lnTo>
                    <a:pt x="10" y="40"/>
                  </a:lnTo>
                  <a:lnTo>
                    <a:pt x="10" y="38"/>
                  </a:lnTo>
                  <a:lnTo>
                    <a:pt x="11" y="36"/>
                  </a:lnTo>
                  <a:lnTo>
                    <a:pt x="11" y="34"/>
                  </a:lnTo>
                  <a:lnTo>
                    <a:pt x="12" y="33"/>
                  </a:lnTo>
                  <a:lnTo>
                    <a:pt x="15" y="30"/>
                  </a:lnTo>
                  <a:lnTo>
                    <a:pt x="18" y="28"/>
                  </a:lnTo>
                  <a:lnTo>
                    <a:pt x="24" y="25"/>
                  </a:lnTo>
                  <a:lnTo>
                    <a:pt x="26" y="25"/>
                  </a:lnTo>
                  <a:lnTo>
                    <a:pt x="28" y="25"/>
                  </a:lnTo>
                  <a:lnTo>
                    <a:pt x="28" y="29"/>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2" name="Freeform 178"/>
            <p:cNvSpPr>
              <a:spLocks/>
            </p:cNvSpPr>
            <p:nvPr/>
          </p:nvSpPr>
          <p:spPr bwMode="auto">
            <a:xfrm>
              <a:off x="1120902" y="6174749"/>
              <a:ext cx="45411" cy="138133"/>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0 w 29"/>
                <a:gd name="T43" fmla="*/ 2147483647 h 87"/>
                <a:gd name="T44" fmla="*/ 0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
                <a:gd name="T109" fmla="*/ 0 h 87"/>
                <a:gd name="T110" fmla="*/ 29 w 29"/>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 h="87">
                  <a:moveTo>
                    <a:pt x="18" y="12"/>
                  </a:moveTo>
                  <a:lnTo>
                    <a:pt x="19" y="2"/>
                  </a:lnTo>
                  <a:lnTo>
                    <a:pt x="18" y="1"/>
                  </a:lnTo>
                  <a:lnTo>
                    <a:pt x="18" y="0"/>
                  </a:lnTo>
                  <a:lnTo>
                    <a:pt x="17" y="0"/>
                  </a:lnTo>
                  <a:lnTo>
                    <a:pt x="15" y="0"/>
                  </a:lnTo>
                  <a:lnTo>
                    <a:pt x="4" y="4"/>
                  </a:lnTo>
                  <a:lnTo>
                    <a:pt x="3" y="5"/>
                  </a:lnTo>
                  <a:lnTo>
                    <a:pt x="4" y="6"/>
                  </a:lnTo>
                  <a:lnTo>
                    <a:pt x="6" y="7"/>
                  </a:lnTo>
                  <a:lnTo>
                    <a:pt x="9" y="8"/>
                  </a:lnTo>
                  <a:lnTo>
                    <a:pt x="9" y="9"/>
                  </a:lnTo>
                  <a:lnTo>
                    <a:pt x="10" y="10"/>
                  </a:lnTo>
                  <a:lnTo>
                    <a:pt x="10" y="74"/>
                  </a:lnTo>
                  <a:lnTo>
                    <a:pt x="9" y="78"/>
                  </a:lnTo>
                  <a:lnTo>
                    <a:pt x="8" y="81"/>
                  </a:lnTo>
                  <a:lnTo>
                    <a:pt x="7" y="82"/>
                  </a:lnTo>
                  <a:lnTo>
                    <a:pt x="6" y="83"/>
                  </a:lnTo>
                  <a:lnTo>
                    <a:pt x="4" y="84"/>
                  </a:lnTo>
                  <a:lnTo>
                    <a:pt x="3" y="84"/>
                  </a:lnTo>
                  <a:lnTo>
                    <a:pt x="1" y="84"/>
                  </a:lnTo>
                  <a:lnTo>
                    <a:pt x="0" y="85"/>
                  </a:lnTo>
                  <a:lnTo>
                    <a:pt x="0" y="86"/>
                  </a:lnTo>
                  <a:lnTo>
                    <a:pt x="0" y="87"/>
                  </a:lnTo>
                  <a:lnTo>
                    <a:pt x="2" y="87"/>
                  </a:lnTo>
                  <a:lnTo>
                    <a:pt x="15" y="86"/>
                  </a:lnTo>
                  <a:lnTo>
                    <a:pt x="27" y="87"/>
                  </a:lnTo>
                  <a:lnTo>
                    <a:pt x="28" y="86"/>
                  </a:lnTo>
                  <a:lnTo>
                    <a:pt x="29" y="85"/>
                  </a:lnTo>
                  <a:lnTo>
                    <a:pt x="28" y="84"/>
                  </a:lnTo>
                  <a:lnTo>
                    <a:pt x="27" y="84"/>
                  </a:lnTo>
                  <a:lnTo>
                    <a:pt x="23" y="83"/>
                  </a:lnTo>
                  <a:lnTo>
                    <a:pt x="20" y="82"/>
                  </a:lnTo>
                  <a:lnTo>
                    <a:pt x="19" y="80"/>
                  </a:lnTo>
                  <a:lnTo>
                    <a:pt x="18" y="78"/>
                  </a:lnTo>
                  <a:lnTo>
                    <a:pt x="18"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3" name="Freeform 179"/>
            <p:cNvSpPr>
              <a:spLocks noEditPoints="1"/>
            </p:cNvSpPr>
            <p:nvPr/>
          </p:nvSpPr>
          <p:spPr bwMode="auto">
            <a:xfrm>
              <a:off x="1222204" y="6174749"/>
              <a:ext cx="132740" cy="138133"/>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0 h 87"/>
                <a:gd name="T26" fmla="*/ 2147483647 w 84"/>
                <a:gd name="T27" fmla="*/ 2147483647 h 87"/>
                <a:gd name="T28" fmla="*/ 2147483647 w 84"/>
                <a:gd name="T29" fmla="*/ 2147483647 h 87"/>
                <a:gd name="T30" fmla="*/ 2147483647 w 84"/>
                <a:gd name="T31" fmla="*/ 2147483647 h 87"/>
                <a:gd name="T32" fmla="*/ 2147483647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1" y="79"/>
                  </a:lnTo>
                  <a:lnTo>
                    <a:pt x="60" y="80"/>
                  </a:lnTo>
                  <a:lnTo>
                    <a:pt x="60" y="81"/>
                  </a:lnTo>
                  <a:lnTo>
                    <a:pt x="58" y="82"/>
                  </a:lnTo>
                  <a:lnTo>
                    <a:pt x="57" y="83"/>
                  </a:lnTo>
                  <a:lnTo>
                    <a:pt x="52" y="84"/>
                  </a:lnTo>
                  <a:lnTo>
                    <a:pt x="51" y="84"/>
                  </a:lnTo>
                  <a:lnTo>
                    <a:pt x="50" y="85"/>
                  </a:lnTo>
                  <a:lnTo>
                    <a:pt x="50" y="86"/>
                  </a:lnTo>
                  <a:lnTo>
                    <a:pt x="52" y="87"/>
                  </a:lnTo>
                  <a:lnTo>
                    <a:pt x="67" y="86"/>
                  </a:lnTo>
                  <a:lnTo>
                    <a:pt x="82" y="87"/>
                  </a:lnTo>
                  <a:lnTo>
                    <a:pt x="84" y="87"/>
                  </a:lnTo>
                  <a:lnTo>
                    <a:pt x="84" y="86"/>
                  </a:lnTo>
                  <a:lnTo>
                    <a:pt x="84" y="85"/>
                  </a:lnTo>
                  <a:lnTo>
                    <a:pt x="84" y="84"/>
                  </a:lnTo>
                  <a:lnTo>
                    <a:pt x="83" y="84"/>
                  </a:lnTo>
                  <a:lnTo>
                    <a:pt x="78" y="83"/>
                  </a:lnTo>
                  <a:lnTo>
                    <a:pt x="77" y="82"/>
                  </a:lnTo>
                  <a:lnTo>
                    <a:pt x="75" y="80"/>
                  </a:lnTo>
                  <a:lnTo>
                    <a:pt x="73" y="77"/>
                  </a:lnTo>
                  <a:lnTo>
                    <a:pt x="71" y="73"/>
                  </a:lnTo>
                  <a:lnTo>
                    <a:pt x="47" y="1"/>
                  </a:lnTo>
                  <a:lnTo>
                    <a:pt x="47" y="0"/>
                  </a:lnTo>
                  <a:lnTo>
                    <a:pt x="46" y="0"/>
                  </a:lnTo>
                  <a:lnTo>
                    <a:pt x="44" y="1"/>
                  </a:lnTo>
                  <a:lnTo>
                    <a:pt x="11" y="79"/>
                  </a:lnTo>
                  <a:lnTo>
                    <a:pt x="10" y="81"/>
                  </a:lnTo>
                  <a:lnTo>
                    <a:pt x="7" y="83"/>
                  </a:lnTo>
                  <a:lnTo>
                    <a:pt x="2" y="84"/>
                  </a:lnTo>
                  <a:lnTo>
                    <a:pt x="1" y="84"/>
                  </a:lnTo>
                  <a:lnTo>
                    <a:pt x="0" y="85"/>
                  </a:lnTo>
                  <a:lnTo>
                    <a:pt x="1" y="87"/>
                  </a:lnTo>
                  <a:lnTo>
                    <a:pt x="2" y="87"/>
                  </a:lnTo>
                  <a:lnTo>
                    <a:pt x="16" y="86"/>
                  </a:lnTo>
                  <a:lnTo>
                    <a:pt x="28" y="87"/>
                  </a:lnTo>
                  <a:lnTo>
                    <a:pt x="30" y="87"/>
                  </a:lnTo>
                  <a:lnTo>
                    <a:pt x="31" y="86"/>
                  </a:lnTo>
                  <a:lnTo>
                    <a:pt x="31" y="85"/>
                  </a:lnTo>
                  <a:lnTo>
                    <a:pt x="30" y="85"/>
                  </a:lnTo>
                  <a:lnTo>
                    <a:pt x="29" y="84"/>
                  </a:lnTo>
                  <a:lnTo>
                    <a:pt x="27" y="83"/>
                  </a:lnTo>
                  <a:lnTo>
                    <a:pt x="24" y="83"/>
                  </a:lnTo>
                  <a:lnTo>
                    <a:pt x="22" y="81"/>
                  </a:lnTo>
                  <a:lnTo>
                    <a:pt x="21" y="80"/>
                  </a:lnTo>
                  <a:lnTo>
                    <a:pt x="20" y="78"/>
                  </a:lnTo>
                  <a:lnTo>
                    <a:pt x="21" y="74"/>
                  </a:lnTo>
                  <a:lnTo>
                    <a:pt x="24" y="67"/>
                  </a:lnTo>
                  <a:lnTo>
                    <a:pt x="27" y="58"/>
                  </a:lnTo>
                  <a:lnTo>
                    <a:pt x="30" y="52"/>
                  </a:lnTo>
                  <a:lnTo>
                    <a:pt x="30" y="51"/>
                  </a:lnTo>
                  <a:lnTo>
                    <a:pt x="32" y="51"/>
                  </a:lnTo>
                  <a:lnTo>
                    <a:pt x="41" y="50"/>
                  </a:lnTo>
                  <a:lnTo>
                    <a:pt x="48" y="50"/>
                  </a:lnTo>
                  <a:lnTo>
                    <a:pt x="51" y="51"/>
                  </a:lnTo>
                  <a:lnTo>
                    <a:pt x="52" y="51"/>
                  </a:lnTo>
                  <a:lnTo>
                    <a:pt x="53" y="52"/>
                  </a:lnTo>
                  <a:lnTo>
                    <a:pt x="53" y="53"/>
                  </a:lnTo>
                  <a:lnTo>
                    <a:pt x="54" y="54"/>
                  </a:lnTo>
                  <a:lnTo>
                    <a:pt x="60" y="76"/>
                  </a:lnTo>
                  <a:close/>
                  <a:moveTo>
                    <a:pt x="41" y="19"/>
                  </a:moveTo>
                  <a:lnTo>
                    <a:pt x="42" y="19"/>
                  </a:lnTo>
                  <a:lnTo>
                    <a:pt x="43" y="20"/>
                  </a:lnTo>
                  <a:lnTo>
                    <a:pt x="50" y="41"/>
                  </a:lnTo>
                  <a:lnTo>
                    <a:pt x="50" y="44"/>
                  </a:lnTo>
                  <a:lnTo>
                    <a:pt x="46" y="44"/>
                  </a:lnTo>
                  <a:lnTo>
                    <a:pt x="41" y="44"/>
                  </a:lnTo>
                  <a:lnTo>
                    <a:pt x="36" y="44"/>
                  </a:lnTo>
                  <a:lnTo>
                    <a:pt x="33" y="44"/>
                  </a:lnTo>
                  <a:lnTo>
                    <a:pt x="32" y="44"/>
                  </a:lnTo>
                  <a:lnTo>
                    <a:pt x="32" y="41"/>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4" name="Freeform 180"/>
            <p:cNvSpPr>
              <a:spLocks noEditPoints="1"/>
            </p:cNvSpPr>
            <p:nvPr/>
          </p:nvSpPr>
          <p:spPr bwMode="auto">
            <a:xfrm>
              <a:off x="1365424" y="6174749"/>
              <a:ext cx="94316" cy="141721"/>
            </a:xfrm>
            <a:custGeom>
              <a:avLst/>
              <a:gdLst>
                <a:gd name="T0" fmla="*/ 2147483647 w 60"/>
                <a:gd name="T1" fmla="*/ 2147483647 h 89"/>
                <a:gd name="T2" fmla="*/ 2147483647 w 60"/>
                <a:gd name="T3" fmla="*/ 0 h 89"/>
                <a:gd name="T4" fmla="*/ 2147483647 w 60"/>
                <a:gd name="T5" fmla="*/ 0 h 89"/>
                <a:gd name="T6" fmla="*/ 2147483647 w 60"/>
                <a:gd name="T7" fmla="*/ 2147483647 h 89"/>
                <a:gd name="T8" fmla="*/ 2147483647 w 60"/>
                <a:gd name="T9" fmla="*/ 2147483647 h 89"/>
                <a:gd name="T10" fmla="*/ 2147483647 w 60"/>
                <a:gd name="T11" fmla="*/ 2147483647 h 89"/>
                <a:gd name="T12" fmla="*/ 2147483647 w 60"/>
                <a:gd name="T13" fmla="*/ 2147483647 h 89"/>
                <a:gd name="T14" fmla="*/ 2147483647 w 60"/>
                <a:gd name="T15" fmla="*/ 2147483647 h 89"/>
                <a:gd name="T16" fmla="*/ 2147483647 w 60"/>
                <a:gd name="T17" fmla="*/ 2147483647 h 89"/>
                <a:gd name="T18" fmla="*/ 2147483647 w 60"/>
                <a:gd name="T19" fmla="*/ 2147483647 h 89"/>
                <a:gd name="T20" fmla="*/ 2147483647 w 60"/>
                <a:gd name="T21" fmla="*/ 2147483647 h 89"/>
                <a:gd name="T22" fmla="*/ 2147483647 w 60"/>
                <a:gd name="T23" fmla="*/ 2147483647 h 89"/>
                <a:gd name="T24" fmla="*/ 2147483647 w 60"/>
                <a:gd name="T25" fmla="*/ 2147483647 h 89"/>
                <a:gd name="T26" fmla="*/ 2147483647 w 60"/>
                <a:gd name="T27" fmla="*/ 2147483647 h 89"/>
                <a:gd name="T28" fmla="*/ 0 w 60"/>
                <a:gd name="T29" fmla="*/ 2147483647 h 89"/>
                <a:gd name="T30" fmla="*/ 2147483647 w 60"/>
                <a:gd name="T31" fmla="*/ 2147483647 h 89"/>
                <a:gd name="T32" fmla="*/ 2147483647 w 60"/>
                <a:gd name="T33" fmla="*/ 2147483647 h 89"/>
                <a:gd name="T34" fmla="*/ 2147483647 w 60"/>
                <a:gd name="T35" fmla="*/ 2147483647 h 89"/>
                <a:gd name="T36" fmla="*/ 2147483647 w 60"/>
                <a:gd name="T37" fmla="*/ 2147483647 h 89"/>
                <a:gd name="T38" fmla="*/ 2147483647 w 60"/>
                <a:gd name="T39" fmla="*/ 2147483647 h 89"/>
                <a:gd name="T40" fmla="*/ 2147483647 w 60"/>
                <a:gd name="T41" fmla="*/ 2147483647 h 89"/>
                <a:gd name="T42" fmla="*/ 2147483647 w 60"/>
                <a:gd name="T43" fmla="*/ 2147483647 h 89"/>
                <a:gd name="T44" fmla="*/ 2147483647 w 60"/>
                <a:gd name="T45" fmla="*/ 2147483647 h 89"/>
                <a:gd name="T46" fmla="*/ 2147483647 w 60"/>
                <a:gd name="T47" fmla="*/ 2147483647 h 89"/>
                <a:gd name="T48" fmla="*/ 2147483647 w 60"/>
                <a:gd name="T49" fmla="*/ 2147483647 h 89"/>
                <a:gd name="T50" fmla="*/ 2147483647 w 60"/>
                <a:gd name="T51" fmla="*/ 2147483647 h 89"/>
                <a:gd name="T52" fmla="*/ 2147483647 w 60"/>
                <a:gd name="T53" fmla="*/ 2147483647 h 89"/>
                <a:gd name="T54" fmla="*/ 2147483647 w 60"/>
                <a:gd name="T55" fmla="*/ 2147483647 h 89"/>
                <a:gd name="T56" fmla="*/ 2147483647 w 60"/>
                <a:gd name="T57" fmla="*/ 2147483647 h 89"/>
                <a:gd name="T58" fmla="*/ 2147483647 w 60"/>
                <a:gd name="T59" fmla="*/ 2147483647 h 89"/>
                <a:gd name="T60" fmla="*/ 2147483647 w 60"/>
                <a:gd name="T61" fmla="*/ 2147483647 h 89"/>
                <a:gd name="T62" fmla="*/ 2147483647 w 60"/>
                <a:gd name="T63" fmla="*/ 2147483647 h 89"/>
                <a:gd name="T64" fmla="*/ 2147483647 w 60"/>
                <a:gd name="T65" fmla="*/ 2147483647 h 89"/>
                <a:gd name="T66" fmla="*/ 2147483647 w 60"/>
                <a:gd name="T67" fmla="*/ 2147483647 h 89"/>
                <a:gd name="T68" fmla="*/ 2147483647 w 60"/>
                <a:gd name="T69" fmla="*/ 2147483647 h 89"/>
                <a:gd name="T70" fmla="*/ 2147483647 w 60"/>
                <a:gd name="T71" fmla="*/ 2147483647 h 89"/>
                <a:gd name="T72" fmla="*/ 2147483647 w 60"/>
                <a:gd name="T73" fmla="*/ 2147483647 h 89"/>
                <a:gd name="T74" fmla="*/ 2147483647 w 60"/>
                <a:gd name="T75" fmla="*/ 2147483647 h 89"/>
                <a:gd name="T76" fmla="*/ 2147483647 w 60"/>
                <a:gd name="T77" fmla="*/ 2147483647 h 89"/>
                <a:gd name="T78" fmla="*/ 2147483647 w 60"/>
                <a:gd name="T79" fmla="*/ 2147483647 h 89"/>
                <a:gd name="T80" fmla="*/ 2147483647 w 60"/>
                <a:gd name="T81" fmla="*/ 2147483647 h 89"/>
                <a:gd name="T82" fmla="*/ 2147483647 w 60"/>
                <a:gd name="T83" fmla="*/ 2147483647 h 89"/>
                <a:gd name="T84" fmla="*/ 2147483647 w 60"/>
                <a:gd name="T85" fmla="*/ 2147483647 h 89"/>
                <a:gd name="T86" fmla="*/ 2147483647 w 60"/>
                <a:gd name="T87" fmla="*/ 2147483647 h 89"/>
                <a:gd name="T88" fmla="*/ 2147483647 w 60"/>
                <a:gd name="T89" fmla="*/ 2147483647 h 89"/>
                <a:gd name="T90" fmla="*/ 2147483647 w 60"/>
                <a:gd name="T91" fmla="*/ 2147483647 h 89"/>
                <a:gd name="T92" fmla="*/ 2147483647 w 60"/>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0"/>
                <a:gd name="T142" fmla="*/ 0 h 89"/>
                <a:gd name="T143" fmla="*/ 60 w 60"/>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0" h="89">
                  <a:moveTo>
                    <a:pt x="52" y="19"/>
                  </a:moveTo>
                  <a:lnTo>
                    <a:pt x="52" y="1"/>
                  </a:lnTo>
                  <a:lnTo>
                    <a:pt x="52" y="0"/>
                  </a:lnTo>
                  <a:lnTo>
                    <a:pt x="51" y="0"/>
                  </a:lnTo>
                  <a:lnTo>
                    <a:pt x="38" y="0"/>
                  </a:lnTo>
                  <a:lnTo>
                    <a:pt x="35" y="0"/>
                  </a:lnTo>
                  <a:lnTo>
                    <a:pt x="35" y="1"/>
                  </a:lnTo>
                  <a:lnTo>
                    <a:pt x="34" y="2"/>
                  </a:lnTo>
                  <a:lnTo>
                    <a:pt x="35" y="3"/>
                  </a:lnTo>
                  <a:lnTo>
                    <a:pt x="36" y="3"/>
                  </a:lnTo>
                  <a:lnTo>
                    <a:pt x="38" y="4"/>
                  </a:lnTo>
                  <a:lnTo>
                    <a:pt x="41" y="5"/>
                  </a:lnTo>
                  <a:lnTo>
                    <a:pt x="42" y="7"/>
                  </a:lnTo>
                  <a:lnTo>
                    <a:pt x="42" y="8"/>
                  </a:lnTo>
                  <a:lnTo>
                    <a:pt x="42" y="37"/>
                  </a:lnTo>
                  <a:lnTo>
                    <a:pt x="42" y="39"/>
                  </a:lnTo>
                  <a:lnTo>
                    <a:pt x="40" y="39"/>
                  </a:lnTo>
                  <a:lnTo>
                    <a:pt x="36" y="38"/>
                  </a:lnTo>
                  <a:lnTo>
                    <a:pt x="32" y="37"/>
                  </a:lnTo>
                  <a:lnTo>
                    <a:pt x="27" y="36"/>
                  </a:lnTo>
                  <a:lnTo>
                    <a:pt x="22" y="37"/>
                  </a:lnTo>
                  <a:lnTo>
                    <a:pt x="17" y="38"/>
                  </a:lnTo>
                  <a:lnTo>
                    <a:pt x="12" y="41"/>
                  </a:lnTo>
                  <a:lnTo>
                    <a:pt x="8" y="44"/>
                  </a:lnTo>
                  <a:lnTo>
                    <a:pt x="5" y="48"/>
                  </a:lnTo>
                  <a:lnTo>
                    <a:pt x="3" y="50"/>
                  </a:lnTo>
                  <a:lnTo>
                    <a:pt x="2" y="52"/>
                  </a:lnTo>
                  <a:lnTo>
                    <a:pt x="1" y="55"/>
                  </a:lnTo>
                  <a:lnTo>
                    <a:pt x="1" y="57"/>
                  </a:lnTo>
                  <a:lnTo>
                    <a:pt x="0" y="63"/>
                  </a:lnTo>
                  <a:lnTo>
                    <a:pt x="0" y="69"/>
                  </a:lnTo>
                  <a:lnTo>
                    <a:pt x="1" y="71"/>
                  </a:lnTo>
                  <a:lnTo>
                    <a:pt x="2" y="73"/>
                  </a:lnTo>
                  <a:lnTo>
                    <a:pt x="4" y="78"/>
                  </a:lnTo>
                  <a:lnTo>
                    <a:pt x="6" y="79"/>
                  </a:lnTo>
                  <a:lnTo>
                    <a:pt x="8" y="81"/>
                  </a:lnTo>
                  <a:lnTo>
                    <a:pt x="12" y="84"/>
                  </a:lnTo>
                  <a:lnTo>
                    <a:pt x="16" y="86"/>
                  </a:lnTo>
                  <a:lnTo>
                    <a:pt x="20" y="87"/>
                  </a:lnTo>
                  <a:lnTo>
                    <a:pt x="25" y="87"/>
                  </a:lnTo>
                  <a:lnTo>
                    <a:pt x="29" y="87"/>
                  </a:lnTo>
                  <a:lnTo>
                    <a:pt x="32" y="86"/>
                  </a:lnTo>
                  <a:lnTo>
                    <a:pt x="37" y="85"/>
                  </a:lnTo>
                  <a:lnTo>
                    <a:pt x="41" y="83"/>
                  </a:lnTo>
                  <a:lnTo>
                    <a:pt x="42" y="84"/>
                  </a:lnTo>
                  <a:lnTo>
                    <a:pt x="42" y="87"/>
                  </a:lnTo>
                  <a:lnTo>
                    <a:pt x="42" y="88"/>
                  </a:lnTo>
                  <a:lnTo>
                    <a:pt x="44" y="89"/>
                  </a:lnTo>
                  <a:lnTo>
                    <a:pt x="53" y="88"/>
                  </a:lnTo>
                  <a:lnTo>
                    <a:pt x="58" y="86"/>
                  </a:lnTo>
                  <a:lnTo>
                    <a:pt x="59" y="85"/>
                  </a:lnTo>
                  <a:lnTo>
                    <a:pt x="60" y="84"/>
                  </a:lnTo>
                  <a:lnTo>
                    <a:pt x="60" y="83"/>
                  </a:lnTo>
                  <a:lnTo>
                    <a:pt x="59" y="83"/>
                  </a:lnTo>
                  <a:lnTo>
                    <a:pt x="54" y="84"/>
                  </a:lnTo>
                  <a:lnTo>
                    <a:pt x="53" y="84"/>
                  </a:lnTo>
                  <a:lnTo>
                    <a:pt x="52" y="83"/>
                  </a:lnTo>
                  <a:lnTo>
                    <a:pt x="52" y="81"/>
                  </a:lnTo>
                  <a:lnTo>
                    <a:pt x="52" y="19"/>
                  </a:lnTo>
                  <a:close/>
                  <a:moveTo>
                    <a:pt x="43" y="65"/>
                  </a:moveTo>
                  <a:lnTo>
                    <a:pt x="43" y="74"/>
                  </a:lnTo>
                  <a:lnTo>
                    <a:pt x="42" y="77"/>
                  </a:lnTo>
                  <a:lnTo>
                    <a:pt x="41" y="79"/>
                  </a:lnTo>
                  <a:lnTo>
                    <a:pt x="40" y="80"/>
                  </a:lnTo>
                  <a:lnTo>
                    <a:pt x="38" y="81"/>
                  </a:lnTo>
                  <a:lnTo>
                    <a:pt x="35" y="82"/>
                  </a:lnTo>
                  <a:lnTo>
                    <a:pt x="32" y="82"/>
                  </a:lnTo>
                  <a:lnTo>
                    <a:pt x="26" y="82"/>
                  </a:lnTo>
                  <a:lnTo>
                    <a:pt x="21" y="80"/>
                  </a:lnTo>
                  <a:lnTo>
                    <a:pt x="17" y="78"/>
                  </a:lnTo>
                  <a:lnTo>
                    <a:pt x="15" y="76"/>
                  </a:lnTo>
                  <a:lnTo>
                    <a:pt x="14" y="75"/>
                  </a:lnTo>
                  <a:lnTo>
                    <a:pt x="12" y="71"/>
                  </a:lnTo>
                  <a:lnTo>
                    <a:pt x="10" y="68"/>
                  </a:lnTo>
                  <a:lnTo>
                    <a:pt x="10" y="64"/>
                  </a:lnTo>
                  <a:lnTo>
                    <a:pt x="9" y="61"/>
                  </a:lnTo>
                  <a:lnTo>
                    <a:pt x="10" y="57"/>
                  </a:lnTo>
                  <a:lnTo>
                    <a:pt x="10" y="53"/>
                  </a:lnTo>
                  <a:lnTo>
                    <a:pt x="12" y="49"/>
                  </a:lnTo>
                  <a:lnTo>
                    <a:pt x="13" y="48"/>
                  </a:lnTo>
                  <a:lnTo>
                    <a:pt x="14" y="46"/>
                  </a:lnTo>
                  <a:lnTo>
                    <a:pt x="17" y="43"/>
                  </a:lnTo>
                  <a:lnTo>
                    <a:pt x="20" y="41"/>
                  </a:lnTo>
                  <a:lnTo>
                    <a:pt x="24" y="40"/>
                  </a:lnTo>
                  <a:lnTo>
                    <a:pt x="28" y="40"/>
                  </a:lnTo>
                  <a:lnTo>
                    <a:pt x="33" y="40"/>
                  </a:lnTo>
                  <a:lnTo>
                    <a:pt x="35" y="41"/>
                  </a:lnTo>
                  <a:lnTo>
                    <a:pt x="36" y="41"/>
                  </a:lnTo>
                  <a:lnTo>
                    <a:pt x="39" y="44"/>
                  </a:lnTo>
                  <a:lnTo>
                    <a:pt x="41" y="47"/>
                  </a:lnTo>
                  <a:lnTo>
                    <a:pt x="42" y="51"/>
                  </a:lnTo>
                  <a:lnTo>
                    <a:pt x="42" y="55"/>
                  </a:lnTo>
                  <a:lnTo>
                    <a:pt x="43" y="66"/>
                  </a:lnTo>
                  <a:lnTo>
                    <a:pt x="43" y="6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5" name="Freeform 181"/>
            <p:cNvSpPr>
              <a:spLocks/>
            </p:cNvSpPr>
            <p:nvPr/>
          </p:nvSpPr>
          <p:spPr bwMode="auto">
            <a:xfrm>
              <a:off x="1464979" y="6230361"/>
              <a:ext cx="92570"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6" name="Freeform 182"/>
            <p:cNvSpPr>
              <a:spLocks noEditPoints="1"/>
            </p:cNvSpPr>
            <p:nvPr/>
          </p:nvSpPr>
          <p:spPr bwMode="auto">
            <a:xfrm>
              <a:off x="1564535"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7" name="Freeform 183"/>
            <p:cNvSpPr>
              <a:spLocks/>
            </p:cNvSpPr>
            <p:nvPr/>
          </p:nvSpPr>
          <p:spPr bwMode="auto">
            <a:xfrm>
              <a:off x="1618678" y="6228567"/>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7" y="27"/>
                  </a:lnTo>
                  <a:lnTo>
                    <a:pt x="22" y="24"/>
                  </a:lnTo>
                  <a:lnTo>
                    <a:pt x="13" y="18"/>
                  </a:lnTo>
                  <a:lnTo>
                    <a:pt x="10" y="15"/>
                  </a:lnTo>
                  <a:lnTo>
                    <a:pt x="9" y="13"/>
                  </a:lnTo>
                  <a:lnTo>
                    <a:pt x="9" y="12"/>
                  </a:lnTo>
                  <a:lnTo>
                    <a:pt x="9" y="10"/>
                  </a:lnTo>
                  <a:lnTo>
                    <a:pt x="9" y="8"/>
                  </a:lnTo>
                  <a:lnTo>
                    <a:pt x="10" y="7"/>
                  </a:lnTo>
                  <a:lnTo>
                    <a:pt x="11" y="5"/>
                  </a:lnTo>
                  <a:lnTo>
                    <a:pt x="12" y="5"/>
                  </a:lnTo>
                  <a:lnTo>
                    <a:pt x="14" y="4"/>
                  </a:lnTo>
                  <a:lnTo>
                    <a:pt x="17" y="3"/>
                  </a:lnTo>
                  <a:lnTo>
                    <a:pt x="21" y="4"/>
                  </a:lnTo>
                  <a:lnTo>
                    <a:pt x="23" y="5"/>
                  </a:lnTo>
                  <a:lnTo>
                    <a:pt x="25" y="7"/>
                  </a:lnTo>
                  <a:lnTo>
                    <a:pt x="26" y="9"/>
                  </a:lnTo>
                  <a:lnTo>
                    <a:pt x="28" y="12"/>
                  </a:lnTo>
                  <a:lnTo>
                    <a:pt x="29" y="14"/>
                  </a:lnTo>
                  <a:lnTo>
                    <a:pt x="30" y="14"/>
                  </a:lnTo>
                  <a:lnTo>
                    <a:pt x="31" y="14"/>
                  </a:lnTo>
                  <a:lnTo>
                    <a:pt x="31" y="13"/>
                  </a:lnTo>
                  <a:lnTo>
                    <a:pt x="31" y="8"/>
                  </a:lnTo>
                  <a:lnTo>
                    <a:pt x="31" y="4"/>
                  </a:lnTo>
                  <a:lnTo>
                    <a:pt x="30"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4" y="31"/>
                  </a:lnTo>
                  <a:lnTo>
                    <a:pt x="18" y="33"/>
                  </a:lnTo>
                  <a:lnTo>
                    <a:pt x="22" y="36"/>
                  </a:lnTo>
                  <a:lnTo>
                    <a:pt x="24" y="37"/>
                  </a:lnTo>
                  <a:lnTo>
                    <a:pt x="25" y="39"/>
                  </a:lnTo>
                  <a:lnTo>
                    <a:pt x="26" y="41"/>
                  </a:lnTo>
                  <a:lnTo>
                    <a:pt x="26" y="43"/>
                  </a:lnTo>
                  <a:lnTo>
                    <a:pt x="26" y="45"/>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8" name="Freeform 184"/>
            <p:cNvSpPr>
              <a:spLocks noEditPoints="1"/>
            </p:cNvSpPr>
            <p:nvPr/>
          </p:nvSpPr>
          <p:spPr bwMode="auto">
            <a:xfrm>
              <a:off x="1686796" y="6228567"/>
              <a:ext cx="82089"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3" y="41"/>
                  </a:lnTo>
                  <a:lnTo>
                    <a:pt x="11" y="37"/>
                  </a:lnTo>
                  <a:lnTo>
                    <a:pt x="10" y="33"/>
                  </a:lnTo>
                  <a:lnTo>
                    <a:pt x="10" y="29"/>
                  </a:lnTo>
                  <a:lnTo>
                    <a:pt x="10" y="23"/>
                  </a:lnTo>
                  <a:lnTo>
                    <a:pt x="11" y="18"/>
                  </a:lnTo>
                  <a:lnTo>
                    <a:pt x="13" y="14"/>
                  </a:lnTo>
                  <a:lnTo>
                    <a:pt x="14" y="10"/>
                  </a:lnTo>
                  <a:lnTo>
                    <a:pt x="17" y="7"/>
                  </a:lnTo>
                  <a:lnTo>
                    <a:pt x="18" y="6"/>
                  </a:lnTo>
                  <a:lnTo>
                    <a:pt x="19" y="5"/>
                  </a:lnTo>
                  <a:lnTo>
                    <a:pt x="23" y="3"/>
                  </a:lnTo>
                  <a:lnTo>
                    <a:pt x="26" y="3"/>
                  </a:lnTo>
                  <a:lnTo>
                    <a:pt x="30" y="3"/>
                  </a:lnTo>
                  <a:lnTo>
                    <a:pt x="33" y="5"/>
                  </a:lnTo>
                  <a:lnTo>
                    <a:pt x="35" y="8"/>
                  </a:lnTo>
                  <a:lnTo>
                    <a:pt x="38" y="11"/>
                  </a:lnTo>
                  <a:lnTo>
                    <a:pt x="41" y="19"/>
                  </a:lnTo>
                  <a:lnTo>
                    <a:pt x="42" y="23"/>
                  </a:lnTo>
                  <a:lnTo>
                    <a:pt x="42" y="27"/>
                  </a:lnTo>
                  <a:lnTo>
                    <a:pt x="42" y="33"/>
                  </a:lnTo>
                  <a:lnTo>
                    <a:pt x="41" y="37"/>
                  </a:lnTo>
                  <a:lnTo>
                    <a:pt x="39" y="42"/>
                  </a:lnTo>
                  <a:lnTo>
                    <a:pt x="38" y="45"/>
                  </a:lnTo>
                  <a:lnTo>
                    <a:pt x="35" y="49"/>
                  </a:lnTo>
                  <a:lnTo>
                    <a:pt x="34" y="50"/>
                  </a:lnTo>
                  <a:lnTo>
                    <a:pt x="33"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20"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8" y="12"/>
                  </a:lnTo>
                  <a:lnTo>
                    <a:pt x="44" y="8"/>
                  </a:lnTo>
                  <a:lnTo>
                    <a:pt x="41" y="5"/>
                  </a:lnTo>
                  <a:lnTo>
                    <a:pt x="39" y="3"/>
                  </a:lnTo>
                  <a:lnTo>
                    <a:pt x="36" y="2"/>
                  </a:lnTo>
                  <a:lnTo>
                    <a:pt x="32"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19" name="Freeform 185"/>
            <p:cNvSpPr>
              <a:spLocks/>
            </p:cNvSpPr>
            <p:nvPr/>
          </p:nvSpPr>
          <p:spPr bwMode="auto">
            <a:xfrm>
              <a:off x="1779364"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7" y="11"/>
                  </a:lnTo>
                  <a:lnTo>
                    <a:pt x="38" y="10"/>
                  </a:lnTo>
                  <a:lnTo>
                    <a:pt x="38" y="8"/>
                  </a:lnTo>
                  <a:lnTo>
                    <a:pt x="38" y="6"/>
                  </a:lnTo>
                  <a:lnTo>
                    <a:pt x="37" y="5"/>
                  </a:lnTo>
                  <a:lnTo>
                    <a:pt x="37" y="4"/>
                  </a:lnTo>
                  <a:lnTo>
                    <a:pt x="35" y="3"/>
                  </a:lnTo>
                  <a:lnTo>
                    <a:pt x="33" y="2"/>
                  </a:lnTo>
                  <a:lnTo>
                    <a:pt x="30" y="2"/>
                  </a:lnTo>
                  <a:lnTo>
                    <a:pt x="28" y="2"/>
                  </a:lnTo>
                  <a:lnTo>
                    <a:pt x="26" y="3"/>
                  </a:lnTo>
                  <a:lnTo>
                    <a:pt x="24" y="4"/>
                  </a:lnTo>
                  <a:lnTo>
                    <a:pt x="22" y="5"/>
                  </a:lnTo>
                  <a:lnTo>
                    <a:pt x="19" y="8"/>
                  </a:lnTo>
                  <a:lnTo>
                    <a:pt x="17" y="9"/>
                  </a:lnTo>
                  <a:lnTo>
                    <a:pt x="17" y="8"/>
                  </a:lnTo>
                  <a:lnTo>
                    <a:pt x="16" y="5"/>
                  </a:lnTo>
                  <a:lnTo>
                    <a:pt x="16" y="1"/>
                  </a:lnTo>
                  <a:lnTo>
                    <a:pt x="16" y="0"/>
                  </a:lnTo>
                  <a:lnTo>
                    <a:pt x="15" y="0"/>
                  </a:lnTo>
                  <a:lnTo>
                    <a:pt x="14" y="0"/>
                  </a:lnTo>
                  <a:lnTo>
                    <a:pt x="12" y="2"/>
                  </a:lnTo>
                  <a:lnTo>
                    <a:pt x="8" y="7"/>
                  </a:lnTo>
                  <a:lnTo>
                    <a:pt x="4" y="9"/>
                  </a:lnTo>
                  <a:lnTo>
                    <a:pt x="3" y="10"/>
                  </a:lnTo>
                  <a:lnTo>
                    <a:pt x="3" y="11"/>
                  </a:lnTo>
                  <a:lnTo>
                    <a:pt x="4" y="12"/>
                  </a:lnTo>
                  <a:lnTo>
                    <a:pt x="5" y="13"/>
                  </a:lnTo>
                  <a:lnTo>
                    <a:pt x="7" y="16"/>
                  </a:lnTo>
                  <a:lnTo>
                    <a:pt x="8" y="18"/>
                  </a:lnTo>
                  <a:lnTo>
                    <a:pt x="8" y="21"/>
                  </a:lnTo>
                  <a:lnTo>
                    <a:pt x="8" y="42"/>
                  </a:lnTo>
                  <a:lnTo>
                    <a:pt x="7" y="47"/>
                  </a:lnTo>
                  <a:lnTo>
                    <a:pt x="7" y="49"/>
                  </a:lnTo>
                  <a:lnTo>
                    <a:pt x="6" y="50"/>
                  </a:lnTo>
                  <a:lnTo>
                    <a:pt x="5" y="51"/>
                  </a:lnTo>
                  <a:lnTo>
                    <a:pt x="4" y="52"/>
                  </a:lnTo>
                  <a:lnTo>
                    <a:pt x="1" y="53"/>
                  </a:lnTo>
                  <a:lnTo>
                    <a:pt x="0" y="53"/>
                  </a:lnTo>
                  <a:lnTo>
                    <a:pt x="0" y="54"/>
                  </a:lnTo>
                  <a:lnTo>
                    <a:pt x="0" y="55"/>
                  </a:lnTo>
                  <a:lnTo>
                    <a:pt x="1" y="56"/>
                  </a:lnTo>
                  <a:lnTo>
                    <a:pt x="2"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0" name="Freeform 186"/>
            <p:cNvSpPr>
              <a:spLocks/>
            </p:cNvSpPr>
            <p:nvPr/>
          </p:nvSpPr>
          <p:spPr bwMode="auto">
            <a:xfrm>
              <a:off x="1842241" y="6230361"/>
              <a:ext cx="87329" cy="129164"/>
            </a:xfrm>
            <a:custGeom>
              <a:avLst/>
              <a:gdLst>
                <a:gd name="T0" fmla="*/ 2147483647 w 54"/>
                <a:gd name="T1" fmla="*/ 2147483647 h 81"/>
                <a:gd name="T2" fmla="*/ 2147483647 w 54"/>
                <a:gd name="T3" fmla="*/ 2147483647 h 81"/>
                <a:gd name="T4" fmla="*/ 2147483647 w 54"/>
                <a:gd name="T5" fmla="*/ 2147483647 h 81"/>
                <a:gd name="T6" fmla="*/ 2147483647 w 54"/>
                <a:gd name="T7" fmla="*/ 2147483647 h 81"/>
                <a:gd name="T8" fmla="*/ 2147483647 w 54"/>
                <a:gd name="T9" fmla="*/ 0 h 81"/>
                <a:gd name="T10" fmla="*/ 2147483647 w 54"/>
                <a:gd name="T11" fmla="*/ 0 h 81"/>
                <a:gd name="T12" fmla="*/ 0 w 54"/>
                <a:gd name="T13" fmla="*/ 2147483647 h 81"/>
                <a:gd name="T14" fmla="*/ 2147483647 w 54"/>
                <a:gd name="T15" fmla="*/ 2147483647 h 81"/>
                <a:gd name="T16" fmla="*/ 2147483647 w 54"/>
                <a:gd name="T17" fmla="*/ 2147483647 h 81"/>
                <a:gd name="T18" fmla="*/ 2147483647 w 54"/>
                <a:gd name="T19" fmla="*/ 2147483647 h 81"/>
                <a:gd name="T20" fmla="*/ 2147483647 w 54"/>
                <a:gd name="T21" fmla="*/ 2147483647 h 81"/>
                <a:gd name="T22" fmla="*/ 2147483647 w 54"/>
                <a:gd name="T23" fmla="*/ 2147483647 h 81"/>
                <a:gd name="T24" fmla="*/ 2147483647 w 54"/>
                <a:gd name="T25" fmla="*/ 2147483647 h 81"/>
                <a:gd name="T26" fmla="*/ 2147483647 w 54"/>
                <a:gd name="T27" fmla="*/ 2147483647 h 81"/>
                <a:gd name="T28" fmla="*/ 2147483647 w 54"/>
                <a:gd name="T29" fmla="*/ 2147483647 h 81"/>
                <a:gd name="T30" fmla="*/ 2147483647 w 54"/>
                <a:gd name="T31" fmla="*/ 2147483647 h 81"/>
                <a:gd name="T32" fmla="*/ 2147483647 w 54"/>
                <a:gd name="T33" fmla="*/ 2147483647 h 81"/>
                <a:gd name="T34" fmla="*/ 2147483647 w 54"/>
                <a:gd name="T35" fmla="*/ 2147483647 h 81"/>
                <a:gd name="T36" fmla="*/ 2147483647 w 54"/>
                <a:gd name="T37" fmla="*/ 2147483647 h 81"/>
                <a:gd name="T38" fmla="*/ 2147483647 w 54"/>
                <a:gd name="T39" fmla="*/ 2147483647 h 81"/>
                <a:gd name="T40" fmla="*/ 2147483647 w 54"/>
                <a:gd name="T41" fmla="*/ 2147483647 h 81"/>
                <a:gd name="T42" fmla="*/ 2147483647 w 54"/>
                <a:gd name="T43" fmla="*/ 2147483647 h 81"/>
                <a:gd name="T44" fmla="*/ 2147483647 w 54"/>
                <a:gd name="T45" fmla="*/ 2147483647 h 81"/>
                <a:gd name="T46" fmla="*/ 2147483647 w 54"/>
                <a:gd name="T47" fmla="*/ 0 h 81"/>
                <a:gd name="T48" fmla="*/ 2147483647 w 54"/>
                <a:gd name="T49" fmla="*/ 0 h 81"/>
                <a:gd name="T50" fmla="*/ 2147483647 w 54"/>
                <a:gd name="T51" fmla="*/ 0 h 81"/>
                <a:gd name="T52" fmla="*/ 2147483647 w 54"/>
                <a:gd name="T53" fmla="*/ 2147483647 h 81"/>
                <a:gd name="T54" fmla="*/ 2147483647 w 54"/>
                <a:gd name="T55" fmla="*/ 2147483647 h 81"/>
                <a:gd name="T56" fmla="*/ 2147483647 w 54"/>
                <a:gd name="T57" fmla="*/ 2147483647 h 81"/>
                <a:gd name="T58" fmla="*/ 2147483647 w 54"/>
                <a:gd name="T59" fmla="*/ 2147483647 h 81"/>
                <a:gd name="T60" fmla="*/ 2147483647 w 54"/>
                <a:gd name="T61" fmla="*/ 2147483647 h 81"/>
                <a:gd name="T62" fmla="*/ 2147483647 w 54"/>
                <a:gd name="T63" fmla="*/ 2147483647 h 81"/>
                <a:gd name="T64" fmla="*/ 2147483647 w 54"/>
                <a:gd name="T65" fmla="*/ 2147483647 h 81"/>
                <a:gd name="T66" fmla="*/ 2147483647 w 54"/>
                <a:gd name="T67" fmla="*/ 2147483647 h 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4"/>
                <a:gd name="T103" fmla="*/ 0 h 81"/>
                <a:gd name="T104" fmla="*/ 54 w 54"/>
                <a:gd name="T105" fmla="*/ 81 h 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4" h="81">
                  <a:moveTo>
                    <a:pt x="17" y="10"/>
                  </a:moveTo>
                  <a:lnTo>
                    <a:pt x="16" y="7"/>
                  </a:lnTo>
                  <a:lnTo>
                    <a:pt x="17" y="5"/>
                  </a:lnTo>
                  <a:lnTo>
                    <a:pt x="18" y="4"/>
                  </a:lnTo>
                  <a:lnTo>
                    <a:pt x="19" y="4"/>
                  </a:lnTo>
                  <a:lnTo>
                    <a:pt x="21" y="3"/>
                  </a:lnTo>
                  <a:lnTo>
                    <a:pt x="24" y="3"/>
                  </a:lnTo>
                  <a:lnTo>
                    <a:pt x="25" y="2"/>
                  </a:lnTo>
                  <a:lnTo>
                    <a:pt x="24" y="0"/>
                  </a:lnTo>
                  <a:lnTo>
                    <a:pt x="22" y="0"/>
                  </a:lnTo>
                  <a:lnTo>
                    <a:pt x="12" y="0"/>
                  </a:lnTo>
                  <a:lnTo>
                    <a:pt x="3" y="0"/>
                  </a:lnTo>
                  <a:lnTo>
                    <a:pt x="1" y="0"/>
                  </a:lnTo>
                  <a:lnTo>
                    <a:pt x="0" y="1"/>
                  </a:lnTo>
                  <a:lnTo>
                    <a:pt x="0" y="2"/>
                  </a:lnTo>
                  <a:lnTo>
                    <a:pt x="1" y="3"/>
                  </a:lnTo>
                  <a:lnTo>
                    <a:pt x="3" y="4"/>
                  </a:lnTo>
                  <a:lnTo>
                    <a:pt x="5" y="5"/>
                  </a:lnTo>
                  <a:lnTo>
                    <a:pt x="6" y="6"/>
                  </a:lnTo>
                  <a:lnTo>
                    <a:pt x="7" y="7"/>
                  </a:lnTo>
                  <a:lnTo>
                    <a:pt x="21" y="48"/>
                  </a:lnTo>
                  <a:lnTo>
                    <a:pt x="22" y="51"/>
                  </a:lnTo>
                  <a:lnTo>
                    <a:pt x="23" y="54"/>
                  </a:lnTo>
                  <a:lnTo>
                    <a:pt x="22" y="57"/>
                  </a:lnTo>
                  <a:lnTo>
                    <a:pt x="20" y="63"/>
                  </a:lnTo>
                  <a:lnTo>
                    <a:pt x="17" y="69"/>
                  </a:lnTo>
                  <a:lnTo>
                    <a:pt x="16" y="71"/>
                  </a:lnTo>
                  <a:lnTo>
                    <a:pt x="14" y="72"/>
                  </a:lnTo>
                  <a:lnTo>
                    <a:pt x="12" y="71"/>
                  </a:lnTo>
                  <a:lnTo>
                    <a:pt x="9" y="71"/>
                  </a:lnTo>
                  <a:lnTo>
                    <a:pt x="7" y="71"/>
                  </a:lnTo>
                  <a:lnTo>
                    <a:pt x="5" y="72"/>
                  </a:lnTo>
                  <a:lnTo>
                    <a:pt x="4" y="73"/>
                  </a:lnTo>
                  <a:lnTo>
                    <a:pt x="4" y="76"/>
                  </a:lnTo>
                  <a:lnTo>
                    <a:pt x="4" y="77"/>
                  </a:lnTo>
                  <a:lnTo>
                    <a:pt x="5" y="79"/>
                  </a:lnTo>
                  <a:lnTo>
                    <a:pt x="7" y="81"/>
                  </a:lnTo>
                  <a:lnTo>
                    <a:pt x="11" y="81"/>
                  </a:lnTo>
                  <a:lnTo>
                    <a:pt x="14" y="81"/>
                  </a:lnTo>
                  <a:lnTo>
                    <a:pt x="17" y="79"/>
                  </a:lnTo>
                  <a:lnTo>
                    <a:pt x="19" y="76"/>
                  </a:lnTo>
                  <a:lnTo>
                    <a:pt x="21" y="72"/>
                  </a:lnTo>
                  <a:lnTo>
                    <a:pt x="47" y="8"/>
                  </a:lnTo>
                  <a:lnTo>
                    <a:pt x="49" y="5"/>
                  </a:lnTo>
                  <a:lnTo>
                    <a:pt x="52" y="3"/>
                  </a:lnTo>
                  <a:lnTo>
                    <a:pt x="54" y="3"/>
                  </a:lnTo>
                  <a:lnTo>
                    <a:pt x="54" y="1"/>
                  </a:lnTo>
                  <a:lnTo>
                    <a:pt x="53" y="0"/>
                  </a:lnTo>
                  <a:lnTo>
                    <a:pt x="51" y="0"/>
                  </a:lnTo>
                  <a:lnTo>
                    <a:pt x="44" y="0"/>
                  </a:lnTo>
                  <a:lnTo>
                    <a:pt x="36" y="0"/>
                  </a:lnTo>
                  <a:lnTo>
                    <a:pt x="34" y="0"/>
                  </a:lnTo>
                  <a:lnTo>
                    <a:pt x="34" y="1"/>
                  </a:lnTo>
                  <a:lnTo>
                    <a:pt x="34" y="2"/>
                  </a:lnTo>
                  <a:lnTo>
                    <a:pt x="35" y="3"/>
                  </a:lnTo>
                  <a:lnTo>
                    <a:pt x="38" y="4"/>
                  </a:lnTo>
                  <a:lnTo>
                    <a:pt x="40" y="5"/>
                  </a:lnTo>
                  <a:lnTo>
                    <a:pt x="41" y="5"/>
                  </a:lnTo>
                  <a:lnTo>
                    <a:pt x="41" y="6"/>
                  </a:lnTo>
                  <a:lnTo>
                    <a:pt x="42" y="7"/>
                  </a:lnTo>
                  <a:lnTo>
                    <a:pt x="41" y="10"/>
                  </a:lnTo>
                  <a:lnTo>
                    <a:pt x="41" y="13"/>
                  </a:lnTo>
                  <a:lnTo>
                    <a:pt x="38" y="19"/>
                  </a:lnTo>
                  <a:lnTo>
                    <a:pt x="30" y="39"/>
                  </a:lnTo>
                  <a:lnTo>
                    <a:pt x="29" y="40"/>
                  </a:lnTo>
                  <a:lnTo>
                    <a:pt x="28" y="41"/>
                  </a:lnTo>
                  <a:lnTo>
                    <a:pt x="28" y="40"/>
                  </a:lnTo>
                  <a:lnTo>
                    <a:pt x="27" y="39"/>
                  </a:lnTo>
                  <a:lnTo>
                    <a:pt x="17" y="1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1" name="Freeform 187"/>
            <p:cNvSpPr>
              <a:spLocks/>
            </p:cNvSpPr>
            <p:nvPr/>
          </p:nvSpPr>
          <p:spPr bwMode="auto">
            <a:xfrm>
              <a:off x="1987208" y="6178337"/>
              <a:ext cx="80343" cy="138133"/>
            </a:xfrm>
            <a:custGeom>
              <a:avLst/>
              <a:gdLst>
                <a:gd name="T0" fmla="*/ 2147483647 w 50"/>
                <a:gd name="T1" fmla="*/ 2147483647 h 87"/>
                <a:gd name="T2" fmla="*/ 2147483647 w 50"/>
                <a:gd name="T3" fmla="*/ 2147483647 h 87"/>
                <a:gd name="T4" fmla="*/ 2147483647 w 50"/>
                <a:gd name="T5" fmla="*/ 0 h 87"/>
                <a:gd name="T6" fmla="*/ 2147483647 w 50"/>
                <a:gd name="T7" fmla="*/ 2147483647 h 87"/>
                <a:gd name="T8" fmla="*/ 2147483647 w 50"/>
                <a:gd name="T9" fmla="*/ 2147483647 h 87"/>
                <a:gd name="T10" fmla="*/ 2147483647 w 50"/>
                <a:gd name="T11" fmla="*/ 2147483647 h 87"/>
                <a:gd name="T12" fmla="*/ 2147483647 w 50"/>
                <a:gd name="T13" fmla="*/ 2147483647 h 87"/>
                <a:gd name="T14" fmla="*/ 2147483647 w 50"/>
                <a:gd name="T15" fmla="*/ 2147483647 h 87"/>
                <a:gd name="T16" fmla="*/ 2147483647 w 50"/>
                <a:gd name="T17" fmla="*/ 2147483647 h 87"/>
                <a:gd name="T18" fmla="*/ 2147483647 w 50"/>
                <a:gd name="T19" fmla="*/ 2147483647 h 87"/>
                <a:gd name="T20" fmla="*/ 2147483647 w 50"/>
                <a:gd name="T21" fmla="*/ 2147483647 h 87"/>
                <a:gd name="T22" fmla="*/ 2147483647 w 50"/>
                <a:gd name="T23" fmla="*/ 2147483647 h 87"/>
                <a:gd name="T24" fmla="*/ 2147483647 w 50"/>
                <a:gd name="T25" fmla="*/ 2147483647 h 87"/>
                <a:gd name="T26" fmla="*/ 2147483647 w 50"/>
                <a:gd name="T27" fmla="*/ 2147483647 h 87"/>
                <a:gd name="T28" fmla="*/ 2147483647 w 50"/>
                <a:gd name="T29" fmla="*/ 2147483647 h 87"/>
                <a:gd name="T30" fmla="*/ 2147483647 w 50"/>
                <a:gd name="T31" fmla="*/ 2147483647 h 87"/>
                <a:gd name="T32" fmla="*/ 2147483647 w 50"/>
                <a:gd name="T33" fmla="*/ 2147483647 h 87"/>
                <a:gd name="T34" fmla="*/ 2147483647 w 50"/>
                <a:gd name="T35" fmla="*/ 2147483647 h 87"/>
                <a:gd name="T36" fmla="*/ 2147483647 w 50"/>
                <a:gd name="T37" fmla="*/ 2147483647 h 87"/>
                <a:gd name="T38" fmla="*/ 2147483647 w 50"/>
                <a:gd name="T39" fmla="*/ 2147483647 h 87"/>
                <a:gd name="T40" fmla="*/ 2147483647 w 50"/>
                <a:gd name="T41" fmla="*/ 2147483647 h 87"/>
                <a:gd name="T42" fmla="*/ 2147483647 w 50"/>
                <a:gd name="T43" fmla="*/ 2147483647 h 87"/>
                <a:gd name="T44" fmla="*/ 2147483647 w 50"/>
                <a:gd name="T45" fmla="*/ 2147483647 h 87"/>
                <a:gd name="T46" fmla="*/ 2147483647 w 50"/>
                <a:gd name="T47" fmla="*/ 2147483647 h 87"/>
                <a:gd name="T48" fmla="*/ 2147483647 w 50"/>
                <a:gd name="T49" fmla="*/ 2147483647 h 87"/>
                <a:gd name="T50" fmla="*/ 0 w 50"/>
                <a:gd name="T51" fmla="*/ 2147483647 h 87"/>
                <a:gd name="T52" fmla="*/ 2147483647 w 50"/>
                <a:gd name="T53" fmla="*/ 2147483647 h 87"/>
                <a:gd name="T54" fmla="*/ 2147483647 w 50"/>
                <a:gd name="T55" fmla="*/ 2147483647 h 87"/>
                <a:gd name="T56" fmla="*/ 2147483647 w 50"/>
                <a:gd name="T57" fmla="*/ 2147483647 h 87"/>
                <a:gd name="T58" fmla="*/ 2147483647 w 50"/>
                <a:gd name="T59" fmla="*/ 2147483647 h 87"/>
                <a:gd name="T60" fmla="*/ 2147483647 w 50"/>
                <a:gd name="T61" fmla="*/ 2147483647 h 87"/>
                <a:gd name="T62" fmla="*/ 2147483647 w 50"/>
                <a:gd name="T63" fmla="*/ 2147483647 h 87"/>
                <a:gd name="T64" fmla="*/ 2147483647 w 50"/>
                <a:gd name="T65" fmla="*/ 2147483647 h 87"/>
                <a:gd name="T66" fmla="*/ 2147483647 w 50"/>
                <a:gd name="T67" fmla="*/ 2147483647 h 87"/>
                <a:gd name="T68" fmla="*/ 2147483647 w 50"/>
                <a:gd name="T69" fmla="*/ 2147483647 h 87"/>
                <a:gd name="T70" fmla="*/ 2147483647 w 50"/>
                <a:gd name="T71" fmla="*/ 2147483647 h 87"/>
                <a:gd name="T72" fmla="*/ 2147483647 w 50"/>
                <a:gd name="T73" fmla="*/ 2147483647 h 87"/>
                <a:gd name="T74" fmla="*/ 2147483647 w 50"/>
                <a:gd name="T75" fmla="*/ 2147483647 h 87"/>
                <a:gd name="T76" fmla="*/ 2147483647 w 50"/>
                <a:gd name="T77" fmla="*/ 2147483647 h 87"/>
                <a:gd name="T78" fmla="*/ 2147483647 w 50"/>
                <a:gd name="T79" fmla="*/ 2147483647 h 87"/>
                <a:gd name="T80" fmla="*/ 2147483647 w 50"/>
                <a:gd name="T81" fmla="*/ 2147483647 h 87"/>
                <a:gd name="T82" fmla="*/ 2147483647 w 50"/>
                <a:gd name="T83" fmla="*/ 2147483647 h 87"/>
                <a:gd name="T84" fmla="*/ 2147483647 w 50"/>
                <a:gd name="T85" fmla="*/ 2147483647 h 87"/>
                <a:gd name="T86" fmla="*/ 2147483647 w 50"/>
                <a:gd name="T87" fmla="*/ 2147483647 h 87"/>
                <a:gd name="T88" fmla="*/ 2147483647 w 50"/>
                <a:gd name="T89" fmla="*/ 2147483647 h 87"/>
                <a:gd name="T90" fmla="*/ 2147483647 w 50"/>
                <a:gd name="T91" fmla="*/ 2147483647 h 87"/>
                <a:gd name="T92" fmla="*/ 2147483647 w 50"/>
                <a:gd name="T93" fmla="*/ 2147483647 h 87"/>
                <a:gd name="T94" fmla="*/ 2147483647 w 50"/>
                <a:gd name="T95" fmla="*/ 2147483647 h 87"/>
                <a:gd name="T96" fmla="*/ 2147483647 w 50"/>
                <a:gd name="T97" fmla="*/ 2147483647 h 87"/>
                <a:gd name="T98" fmla="*/ 2147483647 w 50"/>
                <a:gd name="T99" fmla="*/ 2147483647 h 87"/>
                <a:gd name="T100" fmla="*/ 2147483647 w 50"/>
                <a:gd name="T101" fmla="*/ 2147483647 h 8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0"/>
                <a:gd name="T154" fmla="*/ 0 h 87"/>
                <a:gd name="T155" fmla="*/ 50 w 50"/>
                <a:gd name="T156" fmla="*/ 87 h 8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0" h="87">
                  <a:moveTo>
                    <a:pt x="44" y="9"/>
                  </a:moveTo>
                  <a:lnTo>
                    <a:pt x="44" y="6"/>
                  </a:lnTo>
                  <a:lnTo>
                    <a:pt x="43" y="3"/>
                  </a:lnTo>
                  <a:lnTo>
                    <a:pt x="40" y="2"/>
                  </a:lnTo>
                  <a:lnTo>
                    <a:pt x="34" y="0"/>
                  </a:lnTo>
                  <a:lnTo>
                    <a:pt x="27" y="0"/>
                  </a:lnTo>
                  <a:lnTo>
                    <a:pt x="22" y="0"/>
                  </a:lnTo>
                  <a:lnTo>
                    <a:pt x="17" y="2"/>
                  </a:lnTo>
                  <a:lnTo>
                    <a:pt x="14" y="3"/>
                  </a:lnTo>
                  <a:lnTo>
                    <a:pt x="12" y="4"/>
                  </a:lnTo>
                  <a:lnTo>
                    <a:pt x="11" y="5"/>
                  </a:lnTo>
                  <a:lnTo>
                    <a:pt x="9" y="7"/>
                  </a:lnTo>
                  <a:lnTo>
                    <a:pt x="6" y="10"/>
                  </a:lnTo>
                  <a:lnTo>
                    <a:pt x="4" y="14"/>
                  </a:lnTo>
                  <a:lnTo>
                    <a:pt x="3" y="18"/>
                  </a:lnTo>
                  <a:lnTo>
                    <a:pt x="3" y="22"/>
                  </a:lnTo>
                  <a:lnTo>
                    <a:pt x="3" y="27"/>
                  </a:lnTo>
                  <a:lnTo>
                    <a:pt x="4" y="31"/>
                  </a:lnTo>
                  <a:lnTo>
                    <a:pt x="6" y="34"/>
                  </a:lnTo>
                  <a:lnTo>
                    <a:pt x="9" y="37"/>
                  </a:lnTo>
                  <a:lnTo>
                    <a:pt x="15" y="43"/>
                  </a:lnTo>
                  <a:lnTo>
                    <a:pt x="22" y="47"/>
                  </a:lnTo>
                  <a:lnTo>
                    <a:pt x="30" y="51"/>
                  </a:lnTo>
                  <a:lnTo>
                    <a:pt x="36" y="55"/>
                  </a:lnTo>
                  <a:lnTo>
                    <a:pt x="38" y="58"/>
                  </a:lnTo>
                  <a:lnTo>
                    <a:pt x="40" y="61"/>
                  </a:lnTo>
                  <a:lnTo>
                    <a:pt x="41" y="64"/>
                  </a:lnTo>
                  <a:lnTo>
                    <a:pt x="42" y="68"/>
                  </a:lnTo>
                  <a:lnTo>
                    <a:pt x="42" y="70"/>
                  </a:lnTo>
                  <a:lnTo>
                    <a:pt x="41" y="73"/>
                  </a:lnTo>
                  <a:lnTo>
                    <a:pt x="40" y="75"/>
                  </a:lnTo>
                  <a:lnTo>
                    <a:pt x="38" y="77"/>
                  </a:lnTo>
                  <a:lnTo>
                    <a:pt x="35" y="79"/>
                  </a:lnTo>
                  <a:lnTo>
                    <a:pt x="33" y="81"/>
                  </a:lnTo>
                  <a:lnTo>
                    <a:pt x="29" y="82"/>
                  </a:lnTo>
                  <a:lnTo>
                    <a:pt x="24" y="82"/>
                  </a:lnTo>
                  <a:lnTo>
                    <a:pt x="21" y="82"/>
                  </a:lnTo>
                  <a:lnTo>
                    <a:pt x="17" y="81"/>
                  </a:lnTo>
                  <a:lnTo>
                    <a:pt x="12" y="78"/>
                  </a:lnTo>
                  <a:lnTo>
                    <a:pt x="9" y="75"/>
                  </a:lnTo>
                  <a:lnTo>
                    <a:pt x="8" y="72"/>
                  </a:lnTo>
                  <a:lnTo>
                    <a:pt x="6" y="69"/>
                  </a:lnTo>
                  <a:lnTo>
                    <a:pt x="6" y="67"/>
                  </a:lnTo>
                  <a:lnTo>
                    <a:pt x="5" y="63"/>
                  </a:lnTo>
                  <a:lnTo>
                    <a:pt x="5" y="61"/>
                  </a:lnTo>
                  <a:lnTo>
                    <a:pt x="4" y="61"/>
                  </a:lnTo>
                  <a:lnTo>
                    <a:pt x="3" y="61"/>
                  </a:lnTo>
                  <a:lnTo>
                    <a:pt x="2" y="61"/>
                  </a:lnTo>
                  <a:lnTo>
                    <a:pt x="2" y="62"/>
                  </a:lnTo>
                  <a:lnTo>
                    <a:pt x="1" y="65"/>
                  </a:lnTo>
                  <a:lnTo>
                    <a:pt x="0" y="72"/>
                  </a:lnTo>
                  <a:lnTo>
                    <a:pt x="0" y="75"/>
                  </a:lnTo>
                  <a:lnTo>
                    <a:pt x="0" y="77"/>
                  </a:lnTo>
                  <a:lnTo>
                    <a:pt x="1" y="79"/>
                  </a:lnTo>
                  <a:lnTo>
                    <a:pt x="2" y="81"/>
                  </a:lnTo>
                  <a:lnTo>
                    <a:pt x="3" y="82"/>
                  </a:lnTo>
                  <a:lnTo>
                    <a:pt x="5" y="83"/>
                  </a:lnTo>
                  <a:lnTo>
                    <a:pt x="7" y="84"/>
                  </a:lnTo>
                  <a:lnTo>
                    <a:pt x="10" y="85"/>
                  </a:lnTo>
                  <a:lnTo>
                    <a:pt x="17" y="86"/>
                  </a:lnTo>
                  <a:lnTo>
                    <a:pt x="22" y="87"/>
                  </a:lnTo>
                  <a:lnTo>
                    <a:pt x="28" y="86"/>
                  </a:lnTo>
                  <a:lnTo>
                    <a:pt x="33" y="85"/>
                  </a:lnTo>
                  <a:lnTo>
                    <a:pt x="38" y="83"/>
                  </a:lnTo>
                  <a:lnTo>
                    <a:pt x="42" y="81"/>
                  </a:lnTo>
                  <a:lnTo>
                    <a:pt x="46" y="77"/>
                  </a:lnTo>
                  <a:lnTo>
                    <a:pt x="48" y="73"/>
                  </a:lnTo>
                  <a:lnTo>
                    <a:pt x="49" y="70"/>
                  </a:lnTo>
                  <a:lnTo>
                    <a:pt x="50" y="68"/>
                  </a:lnTo>
                  <a:lnTo>
                    <a:pt x="50" y="62"/>
                  </a:lnTo>
                  <a:lnTo>
                    <a:pt x="50" y="57"/>
                  </a:lnTo>
                  <a:lnTo>
                    <a:pt x="49" y="52"/>
                  </a:lnTo>
                  <a:lnTo>
                    <a:pt x="47" y="49"/>
                  </a:lnTo>
                  <a:lnTo>
                    <a:pt x="44" y="45"/>
                  </a:lnTo>
                  <a:lnTo>
                    <a:pt x="38" y="40"/>
                  </a:lnTo>
                  <a:lnTo>
                    <a:pt x="31" y="36"/>
                  </a:lnTo>
                  <a:lnTo>
                    <a:pt x="24" y="32"/>
                  </a:lnTo>
                  <a:lnTo>
                    <a:pt x="17" y="28"/>
                  </a:lnTo>
                  <a:lnTo>
                    <a:pt x="15" y="26"/>
                  </a:lnTo>
                  <a:lnTo>
                    <a:pt x="13" y="23"/>
                  </a:lnTo>
                  <a:lnTo>
                    <a:pt x="12" y="20"/>
                  </a:lnTo>
                  <a:lnTo>
                    <a:pt x="11" y="17"/>
                  </a:lnTo>
                  <a:lnTo>
                    <a:pt x="11" y="14"/>
                  </a:lnTo>
                  <a:lnTo>
                    <a:pt x="12" y="12"/>
                  </a:lnTo>
                  <a:lnTo>
                    <a:pt x="13" y="10"/>
                  </a:lnTo>
                  <a:lnTo>
                    <a:pt x="15" y="8"/>
                  </a:lnTo>
                  <a:lnTo>
                    <a:pt x="16" y="6"/>
                  </a:lnTo>
                  <a:lnTo>
                    <a:pt x="19" y="5"/>
                  </a:lnTo>
                  <a:lnTo>
                    <a:pt x="22" y="5"/>
                  </a:lnTo>
                  <a:lnTo>
                    <a:pt x="25" y="4"/>
                  </a:lnTo>
                  <a:lnTo>
                    <a:pt x="29" y="4"/>
                  </a:lnTo>
                  <a:lnTo>
                    <a:pt x="31" y="5"/>
                  </a:lnTo>
                  <a:lnTo>
                    <a:pt x="35" y="7"/>
                  </a:lnTo>
                  <a:lnTo>
                    <a:pt x="37" y="8"/>
                  </a:lnTo>
                  <a:lnTo>
                    <a:pt x="38" y="9"/>
                  </a:lnTo>
                  <a:lnTo>
                    <a:pt x="39" y="11"/>
                  </a:lnTo>
                  <a:lnTo>
                    <a:pt x="39" y="13"/>
                  </a:lnTo>
                  <a:lnTo>
                    <a:pt x="41" y="19"/>
                  </a:lnTo>
                  <a:lnTo>
                    <a:pt x="42" y="21"/>
                  </a:lnTo>
                  <a:lnTo>
                    <a:pt x="43" y="21"/>
                  </a:lnTo>
                  <a:lnTo>
                    <a:pt x="44" y="21"/>
                  </a:lnTo>
                  <a:lnTo>
                    <a:pt x="44" y="20"/>
                  </a:lnTo>
                  <a:lnTo>
                    <a:pt x="44"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2" name="Freeform 188"/>
            <p:cNvSpPr>
              <a:spLocks noEditPoints="1"/>
            </p:cNvSpPr>
            <p:nvPr/>
          </p:nvSpPr>
          <p:spPr bwMode="auto">
            <a:xfrm>
              <a:off x="2079777" y="6228567"/>
              <a:ext cx="68117" cy="87903"/>
            </a:xfrm>
            <a:custGeom>
              <a:avLst/>
              <a:gdLst>
                <a:gd name="T0" fmla="*/ 2147483647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0 h 56"/>
                <a:gd name="T12" fmla="*/ 2147483647 w 43"/>
                <a:gd name="T13" fmla="*/ 0 h 56"/>
                <a:gd name="T14" fmla="*/ 2147483647 w 43"/>
                <a:gd name="T15" fmla="*/ 2147483647 h 56"/>
                <a:gd name="T16" fmla="*/ 2147483647 w 43"/>
                <a:gd name="T17" fmla="*/ 2147483647 h 56"/>
                <a:gd name="T18" fmla="*/ 2147483647 w 43"/>
                <a:gd name="T19" fmla="*/ 2147483647 h 56"/>
                <a:gd name="T20" fmla="*/ 0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2147483647 h 56"/>
                <a:gd name="T56" fmla="*/ 2147483647 w 43"/>
                <a:gd name="T57" fmla="*/ 2147483647 h 56"/>
                <a:gd name="T58" fmla="*/ 2147483647 w 43"/>
                <a:gd name="T59" fmla="*/ 2147483647 h 56"/>
                <a:gd name="T60" fmla="*/ 2147483647 w 43"/>
                <a:gd name="T61" fmla="*/ 2147483647 h 56"/>
                <a:gd name="T62" fmla="*/ 2147483647 w 43"/>
                <a:gd name="T63" fmla="*/ 2147483647 h 56"/>
                <a:gd name="T64" fmla="*/ 2147483647 w 43"/>
                <a:gd name="T65" fmla="*/ 2147483647 h 56"/>
                <a:gd name="T66" fmla="*/ 2147483647 w 43"/>
                <a:gd name="T67" fmla="*/ 2147483647 h 56"/>
                <a:gd name="T68" fmla="*/ 2147483647 w 43"/>
                <a:gd name="T69" fmla="*/ 2147483647 h 56"/>
                <a:gd name="T70" fmla="*/ 2147483647 w 43"/>
                <a:gd name="T71" fmla="*/ 2147483647 h 56"/>
                <a:gd name="T72" fmla="*/ 2147483647 w 43"/>
                <a:gd name="T73" fmla="*/ 2147483647 h 56"/>
                <a:gd name="T74" fmla="*/ 2147483647 w 43"/>
                <a:gd name="T75" fmla="*/ 2147483647 h 56"/>
                <a:gd name="T76" fmla="*/ 2147483647 w 43"/>
                <a:gd name="T77" fmla="*/ 2147483647 h 56"/>
                <a:gd name="T78" fmla="*/ 2147483647 w 43"/>
                <a:gd name="T79" fmla="*/ 2147483647 h 56"/>
                <a:gd name="T80" fmla="*/ 2147483647 w 43"/>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56"/>
                <a:gd name="T125" fmla="*/ 43 w 43"/>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56">
                  <a:moveTo>
                    <a:pt x="41" y="22"/>
                  </a:moveTo>
                  <a:lnTo>
                    <a:pt x="42" y="22"/>
                  </a:lnTo>
                  <a:lnTo>
                    <a:pt x="43" y="21"/>
                  </a:lnTo>
                  <a:lnTo>
                    <a:pt x="43" y="19"/>
                  </a:lnTo>
                  <a:lnTo>
                    <a:pt x="43" y="16"/>
                  </a:lnTo>
                  <a:lnTo>
                    <a:pt x="42" y="13"/>
                  </a:lnTo>
                  <a:lnTo>
                    <a:pt x="41" y="10"/>
                  </a:lnTo>
                  <a:lnTo>
                    <a:pt x="39" y="7"/>
                  </a:lnTo>
                  <a:lnTo>
                    <a:pt x="37" y="4"/>
                  </a:lnTo>
                  <a:lnTo>
                    <a:pt x="33" y="2"/>
                  </a:lnTo>
                  <a:lnTo>
                    <a:pt x="31" y="1"/>
                  </a:lnTo>
                  <a:lnTo>
                    <a:pt x="29" y="0"/>
                  </a:lnTo>
                  <a:lnTo>
                    <a:pt x="23"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5" y="49"/>
                  </a:lnTo>
                  <a:lnTo>
                    <a:pt x="7" y="50"/>
                  </a:lnTo>
                  <a:lnTo>
                    <a:pt x="9" y="52"/>
                  </a:lnTo>
                  <a:lnTo>
                    <a:pt x="12" y="54"/>
                  </a:lnTo>
                  <a:lnTo>
                    <a:pt x="17" y="55"/>
                  </a:lnTo>
                  <a:lnTo>
                    <a:pt x="22" y="56"/>
                  </a:lnTo>
                  <a:lnTo>
                    <a:pt x="27" y="55"/>
                  </a:lnTo>
                  <a:lnTo>
                    <a:pt x="31" y="54"/>
                  </a:lnTo>
                  <a:lnTo>
                    <a:pt x="34" y="52"/>
                  </a:lnTo>
                  <a:lnTo>
                    <a:pt x="37" y="51"/>
                  </a:lnTo>
                  <a:lnTo>
                    <a:pt x="40"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3" y="44"/>
                  </a:lnTo>
                  <a:lnTo>
                    <a:pt x="12" y="42"/>
                  </a:lnTo>
                  <a:lnTo>
                    <a:pt x="11" y="39"/>
                  </a:lnTo>
                  <a:lnTo>
                    <a:pt x="9" y="35"/>
                  </a:lnTo>
                  <a:lnTo>
                    <a:pt x="9" y="31"/>
                  </a:lnTo>
                  <a:lnTo>
                    <a:pt x="9" y="27"/>
                  </a:lnTo>
                  <a:lnTo>
                    <a:pt x="9" y="24"/>
                  </a:lnTo>
                  <a:lnTo>
                    <a:pt x="9" y="22"/>
                  </a:lnTo>
                  <a:lnTo>
                    <a:pt x="41" y="22"/>
                  </a:lnTo>
                  <a:close/>
                  <a:moveTo>
                    <a:pt x="22" y="18"/>
                  </a:moveTo>
                  <a:lnTo>
                    <a:pt x="15" y="18"/>
                  </a:lnTo>
                  <a:lnTo>
                    <a:pt x="11"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4"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3" name="Freeform 189"/>
            <p:cNvSpPr>
              <a:spLocks/>
            </p:cNvSpPr>
            <p:nvPr/>
          </p:nvSpPr>
          <p:spPr bwMode="auto">
            <a:xfrm>
              <a:off x="2158374" y="6224979"/>
              <a:ext cx="62877" cy="87903"/>
            </a:xfrm>
            <a:custGeom>
              <a:avLst/>
              <a:gdLst>
                <a:gd name="T0" fmla="*/ 2147483647 w 39"/>
                <a:gd name="T1" fmla="*/ 2147483647 h 56"/>
                <a:gd name="T2" fmla="*/ 2147483647 w 39"/>
                <a:gd name="T3" fmla="*/ 2147483647 h 56"/>
                <a:gd name="T4" fmla="*/ 2147483647 w 39"/>
                <a:gd name="T5" fmla="*/ 2147483647 h 56"/>
                <a:gd name="T6" fmla="*/ 2147483647 w 39"/>
                <a:gd name="T7" fmla="*/ 2147483647 h 56"/>
                <a:gd name="T8" fmla="*/ 2147483647 w 39"/>
                <a:gd name="T9" fmla="*/ 2147483647 h 56"/>
                <a:gd name="T10" fmla="*/ 2147483647 w 39"/>
                <a:gd name="T11" fmla="*/ 2147483647 h 56"/>
                <a:gd name="T12" fmla="*/ 2147483647 w 39"/>
                <a:gd name="T13" fmla="*/ 2147483647 h 56"/>
                <a:gd name="T14" fmla="*/ 2147483647 w 39"/>
                <a:gd name="T15" fmla="*/ 2147483647 h 56"/>
                <a:gd name="T16" fmla="*/ 2147483647 w 39"/>
                <a:gd name="T17" fmla="*/ 2147483647 h 56"/>
                <a:gd name="T18" fmla="*/ 2147483647 w 39"/>
                <a:gd name="T19" fmla="*/ 2147483647 h 56"/>
                <a:gd name="T20" fmla="*/ 2147483647 w 39"/>
                <a:gd name="T21" fmla="*/ 2147483647 h 56"/>
                <a:gd name="T22" fmla="*/ 2147483647 w 39"/>
                <a:gd name="T23" fmla="*/ 2147483647 h 56"/>
                <a:gd name="T24" fmla="*/ 2147483647 w 39"/>
                <a:gd name="T25" fmla="*/ 2147483647 h 56"/>
                <a:gd name="T26" fmla="*/ 2147483647 w 39"/>
                <a:gd name="T27" fmla="*/ 2147483647 h 56"/>
                <a:gd name="T28" fmla="*/ 2147483647 w 39"/>
                <a:gd name="T29" fmla="*/ 0 h 56"/>
                <a:gd name="T30" fmla="*/ 2147483647 w 39"/>
                <a:gd name="T31" fmla="*/ 0 h 56"/>
                <a:gd name="T32" fmla="*/ 2147483647 w 39"/>
                <a:gd name="T33" fmla="*/ 2147483647 h 56"/>
                <a:gd name="T34" fmla="*/ 2147483647 w 39"/>
                <a:gd name="T35" fmla="*/ 2147483647 h 56"/>
                <a:gd name="T36" fmla="*/ 2147483647 w 39"/>
                <a:gd name="T37" fmla="*/ 2147483647 h 56"/>
                <a:gd name="T38" fmla="*/ 2147483647 w 39"/>
                <a:gd name="T39" fmla="*/ 2147483647 h 56"/>
                <a:gd name="T40" fmla="*/ 2147483647 w 39"/>
                <a:gd name="T41" fmla="*/ 2147483647 h 56"/>
                <a:gd name="T42" fmla="*/ 2147483647 w 39"/>
                <a:gd name="T43" fmla="*/ 2147483647 h 56"/>
                <a:gd name="T44" fmla="*/ 2147483647 w 39"/>
                <a:gd name="T45" fmla="*/ 2147483647 h 56"/>
                <a:gd name="T46" fmla="*/ 2147483647 w 39"/>
                <a:gd name="T47" fmla="*/ 2147483647 h 56"/>
                <a:gd name="T48" fmla="*/ 0 w 39"/>
                <a:gd name="T49" fmla="*/ 2147483647 h 56"/>
                <a:gd name="T50" fmla="*/ 2147483647 w 39"/>
                <a:gd name="T51" fmla="*/ 2147483647 h 56"/>
                <a:gd name="T52" fmla="*/ 2147483647 w 39"/>
                <a:gd name="T53" fmla="*/ 2147483647 h 56"/>
                <a:gd name="T54" fmla="*/ 2147483647 w 39"/>
                <a:gd name="T55" fmla="*/ 2147483647 h 56"/>
                <a:gd name="T56" fmla="*/ 2147483647 w 39"/>
                <a:gd name="T57" fmla="*/ 2147483647 h 56"/>
                <a:gd name="T58" fmla="*/ 2147483647 w 39"/>
                <a:gd name="T59" fmla="*/ 2147483647 h 56"/>
                <a:gd name="T60" fmla="*/ 2147483647 w 39"/>
                <a:gd name="T61" fmla="*/ 2147483647 h 56"/>
                <a:gd name="T62" fmla="*/ 2147483647 w 39"/>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56"/>
                <a:gd name="T98" fmla="*/ 39 w 39"/>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56">
                  <a:moveTo>
                    <a:pt x="17" y="19"/>
                  </a:moveTo>
                  <a:lnTo>
                    <a:pt x="18" y="16"/>
                  </a:lnTo>
                  <a:lnTo>
                    <a:pt x="19" y="14"/>
                  </a:lnTo>
                  <a:lnTo>
                    <a:pt x="21" y="12"/>
                  </a:lnTo>
                  <a:lnTo>
                    <a:pt x="23" y="11"/>
                  </a:lnTo>
                  <a:lnTo>
                    <a:pt x="26" y="11"/>
                  </a:lnTo>
                  <a:lnTo>
                    <a:pt x="28" y="12"/>
                  </a:lnTo>
                  <a:lnTo>
                    <a:pt x="30" y="13"/>
                  </a:lnTo>
                  <a:lnTo>
                    <a:pt x="32" y="14"/>
                  </a:lnTo>
                  <a:lnTo>
                    <a:pt x="34" y="14"/>
                  </a:lnTo>
                  <a:lnTo>
                    <a:pt x="37" y="13"/>
                  </a:lnTo>
                  <a:lnTo>
                    <a:pt x="38" y="11"/>
                  </a:lnTo>
                  <a:lnTo>
                    <a:pt x="39" y="10"/>
                  </a:lnTo>
                  <a:lnTo>
                    <a:pt x="39" y="8"/>
                  </a:lnTo>
                  <a:lnTo>
                    <a:pt x="39" y="6"/>
                  </a:lnTo>
                  <a:lnTo>
                    <a:pt x="38" y="5"/>
                  </a:lnTo>
                  <a:lnTo>
                    <a:pt x="37" y="4"/>
                  </a:lnTo>
                  <a:lnTo>
                    <a:pt x="36" y="3"/>
                  </a:lnTo>
                  <a:lnTo>
                    <a:pt x="34" y="2"/>
                  </a:lnTo>
                  <a:lnTo>
                    <a:pt x="31" y="2"/>
                  </a:lnTo>
                  <a:lnTo>
                    <a:pt x="29" y="2"/>
                  </a:lnTo>
                  <a:lnTo>
                    <a:pt x="27" y="3"/>
                  </a:lnTo>
                  <a:lnTo>
                    <a:pt x="25" y="4"/>
                  </a:lnTo>
                  <a:lnTo>
                    <a:pt x="23" y="5"/>
                  </a:lnTo>
                  <a:lnTo>
                    <a:pt x="20" y="8"/>
                  </a:lnTo>
                  <a:lnTo>
                    <a:pt x="18" y="9"/>
                  </a:lnTo>
                  <a:lnTo>
                    <a:pt x="18" y="8"/>
                  </a:lnTo>
                  <a:lnTo>
                    <a:pt x="17" y="5"/>
                  </a:lnTo>
                  <a:lnTo>
                    <a:pt x="17" y="1"/>
                  </a:lnTo>
                  <a:lnTo>
                    <a:pt x="17" y="0"/>
                  </a:lnTo>
                  <a:lnTo>
                    <a:pt x="16" y="0"/>
                  </a:lnTo>
                  <a:lnTo>
                    <a:pt x="15" y="0"/>
                  </a:lnTo>
                  <a:lnTo>
                    <a:pt x="13" y="2"/>
                  </a:lnTo>
                  <a:lnTo>
                    <a:pt x="9" y="7"/>
                  </a:lnTo>
                  <a:lnTo>
                    <a:pt x="5" y="9"/>
                  </a:lnTo>
                  <a:lnTo>
                    <a:pt x="4" y="10"/>
                  </a:lnTo>
                  <a:lnTo>
                    <a:pt x="4" y="11"/>
                  </a:lnTo>
                  <a:lnTo>
                    <a:pt x="4" y="12"/>
                  </a:lnTo>
                  <a:lnTo>
                    <a:pt x="6" y="13"/>
                  </a:lnTo>
                  <a:lnTo>
                    <a:pt x="8" y="16"/>
                  </a:lnTo>
                  <a:lnTo>
                    <a:pt x="9" y="18"/>
                  </a:lnTo>
                  <a:lnTo>
                    <a:pt x="9" y="21"/>
                  </a:lnTo>
                  <a:lnTo>
                    <a:pt x="9" y="42"/>
                  </a:lnTo>
                  <a:lnTo>
                    <a:pt x="8" y="47"/>
                  </a:lnTo>
                  <a:lnTo>
                    <a:pt x="8" y="49"/>
                  </a:lnTo>
                  <a:lnTo>
                    <a:pt x="7" y="50"/>
                  </a:lnTo>
                  <a:lnTo>
                    <a:pt x="6" y="51"/>
                  </a:lnTo>
                  <a:lnTo>
                    <a:pt x="5" y="52"/>
                  </a:lnTo>
                  <a:lnTo>
                    <a:pt x="1" y="53"/>
                  </a:lnTo>
                  <a:lnTo>
                    <a:pt x="0" y="54"/>
                  </a:lnTo>
                  <a:lnTo>
                    <a:pt x="1" y="55"/>
                  </a:lnTo>
                  <a:lnTo>
                    <a:pt x="2" y="56"/>
                  </a:lnTo>
                  <a:lnTo>
                    <a:pt x="3" y="56"/>
                  </a:lnTo>
                  <a:lnTo>
                    <a:pt x="16" y="55"/>
                  </a:lnTo>
                  <a:lnTo>
                    <a:pt x="27" y="56"/>
                  </a:lnTo>
                  <a:lnTo>
                    <a:pt x="30" y="56"/>
                  </a:lnTo>
                  <a:lnTo>
                    <a:pt x="30" y="55"/>
                  </a:lnTo>
                  <a:lnTo>
                    <a:pt x="30" y="53"/>
                  </a:lnTo>
                  <a:lnTo>
                    <a:pt x="29" y="53"/>
                  </a:lnTo>
                  <a:lnTo>
                    <a:pt x="23" y="52"/>
                  </a:lnTo>
                  <a:lnTo>
                    <a:pt x="19" y="51"/>
                  </a:lnTo>
                  <a:lnTo>
                    <a:pt x="19" y="50"/>
                  </a:lnTo>
                  <a:lnTo>
                    <a:pt x="18"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4" name="Freeform 190"/>
            <p:cNvSpPr>
              <a:spLocks/>
            </p:cNvSpPr>
            <p:nvPr/>
          </p:nvSpPr>
          <p:spPr bwMode="auto">
            <a:xfrm>
              <a:off x="2221251" y="6230361"/>
              <a:ext cx="92568" cy="86110"/>
            </a:xfrm>
            <a:custGeom>
              <a:avLst/>
              <a:gdLst>
                <a:gd name="T0" fmla="*/ 2147483647 w 58"/>
                <a:gd name="T1" fmla="*/ 2147483647 h 54"/>
                <a:gd name="T2" fmla="*/ 2147483647 w 58"/>
                <a:gd name="T3" fmla="*/ 2147483647 h 54"/>
                <a:gd name="T4" fmla="*/ 2147483647 w 58"/>
                <a:gd name="T5" fmla="*/ 2147483647 h 54"/>
                <a:gd name="T6" fmla="*/ 2147483647 w 58"/>
                <a:gd name="T7" fmla="*/ 2147483647 h 54"/>
                <a:gd name="T8" fmla="*/ 2147483647 w 58"/>
                <a:gd name="T9" fmla="*/ 2147483647 h 54"/>
                <a:gd name="T10" fmla="*/ 2147483647 w 58"/>
                <a:gd name="T11" fmla="*/ 2147483647 h 54"/>
                <a:gd name="T12" fmla="*/ 2147483647 w 58"/>
                <a:gd name="T13" fmla="*/ 0 h 54"/>
                <a:gd name="T14" fmla="*/ 2147483647 w 58"/>
                <a:gd name="T15" fmla="*/ 0 h 54"/>
                <a:gd name="T16" fmla="*/ 2147483647 w 58"/>
                <a:gd name="T17" fmla="*/ 0 h 54"/>
                <a:gd name="T18" fmla="*/ 2147483647 w 58"/>
                <a:gd name="T19" fmla="*/ 0 h 54"/>
                <a:gd name="T20" fmla="*/ 2147483647 w 58"/>
                <a:gd name="T21" fmla="*/ 0 h 54"/>
                <a:gd name="T22" fmla="*/ 2147483647 w 58"/>
                <a:gd name="T23" fmla="*/ 2147483647 h 54"/>
                <a:gd name="T24" fmla="*/ 2147483647 w 58"/>
                <a:gd name="T25" fmla="*/ 2147483647 h 54"/>
                <a:gd name="T26" fmla="*/ 2147483647 w 58"/>
                <a:gd name="T27" fmla="*/ 2147483647 h 54"/>
                <a:gd name="T28" fmla="*/ 2147483647 w 58"/>
                <a:gd name="T29" fmla="*/ 2147483647 h 54"/>
                <a:gd name="T30" fmla="*/ 2147483647 w 58"/>
                <a:gd name="T31" fmla="*/ 2147483647 h 54"/>
                <a:gd name="T32" fmla="*/ 2147483647 w 58"/>
                <a:gd name="T33" fmla="*/ 2147483647 h 54"/>
                <a:gd name="T34" fmla="*/ 2147483647 w 58"/>
                <a:gd name="T35" fmla="*/ 2147483647 h 54"/>
                <a:gd name="T36" fmla="*/ 2147483647 w 58"/>
                <a:gd name="T37" fmla="*/ 2147483647 h 54"/>
                <a:gd name="T38" fmla="*/ 2147483647 w 58"/>
                <a:gd name="T39" fmla="*/ 2147483647 h 54"/>
                <a:gd name="T40" fmla="*/ 2147483647 w 58"/>
                <a:gd name="T41" fmla="*/ 2147483647 h 54"/>
                <a:gd name="T42" fmla="*/ 2147483647 w 58"/>
                <a:gd name="T43" fmla="*/ 2147483647 h 54"/>
                <a:gd name="T44" fmla="*/ 2147483647 w 58"/>
                <a:gd name="T45" fmla="*/ 2147483647 h 54"/>
                <a:gd name="T46" fmla="*/ 2147483647 w 58"/>
                <a:gd name="T47" fmla="*/ 2147483647 h 54"/>
                <a:gd name="T48" fmla="*/ 2147483647 w 58"/>
                <a:gd name="T49" fmla="*/ 2147483647 h 54"/>
                <a:gd name="T50" fmla="*/ 2147483647 w 58"/>
                <a:gd name="T51" fmla="*/ 2147483647 h 54"/>
                <a:gd name="T52" fmla="*/ 2147483647 w 58"/>
                <a:gd name="T53" fmla="*/ 2147483647 h 54"/>
                <a:gd name="T54" fmla="*/ 2147483647 w 58"/>
                <a:gd name="T55" fmla="*/ 2147483647 h 54"/>
                <a:gd name="T56" fmla="*/ 2147483647 w 58"/>
                <a:gd name="T57" fmla="*/ 2147483647 h 54"/>
                <a:gd name="T58" fmla="*/ 2147483647 w 58"/>
                <a:gd name="T59" fmla="*/ 2147483647 h 54"/>
                <a:gd name="T60" fmla="*/ 2147483647 w 58"/>
                <a:gd name="T61" fmla="*/ 0 h 54"/>
                <a:gd name="T62" fmla="*/ 2147483647 w 58"/>
                <a:gd name="T63" fmla="*/ 0 h 54"/>
                <a:gd name="T64" fmla="*/ 2147483647 w 58"/>
                <a:gd name="T65" fmla="*/ 0 h 54"/>
                <a:gd name="T66" fmla="*/ 2147483647 w 58"/>
                <a:gd name="T67" fmla="*/ 0 h 54"/>
                <a:gd name="T68" fmla="*/ 2147483647 w 58"/>
                <a:gd name="T69" fmla="*/ 0 h 54"/>
                <a:gd name="T70" fmla="*/ 0 w 58"/>
                <a:gd name="T71" fmla="*/ 2147483647 h 54"/>
                <a:gd name="T72" fmla="*/ 2147483647 w 58"/>
                <a:gd name="T73" fmla="*/ 2147483647 h 54"/>
                <a:gd name="T74" fmla="*/ 2147483647 w 58"/>
                <a:gd name="T75" fmla="*/ 2147483647 h 54"/>
                <a:gd name="T76" fmla="*/ 2147483647 w 58"/>
                <a:gd name="T77" fmla="*/ 2147483647 h 54"/>
                <a:gd name="T78" fmla="*/ 2147483647 w 58"/>
                <a:gd name="T79" fmla="*/ 2147483647 h 54"/>
                <a:gd name="T80" fmla="*/ 2147483647 w 58"/>
                <a:gd name="T81" fmla="*/ 2147483647 h 54"/>
                <a:gd name="T82" fmla="*/ 2147483647 w 58"/>
                <a:gd name="T83" fmla="*/ 2147483647 h 54"/>
                <a:gd name="T84" fmla="*/ 2147483647 w 58"/>
                <a:gd name="T85" fmla="*/ 2147483647 h 54"/>
                <a:gd name="T86" fmla="*/ 2147483647 w 58"/>
                <a:gd name="T87" fmla="*/ 2147483647 h 54"/>
                <a:gd name="T88" fmla="*/ 2147483647 w 58"/>
                <a:gd name="T89" fmla="*/ 2147483647 h 54"/>
                <a:gd name="T90" fmla="*/ 2147483647 w 58"/>
                <a:gd name="T91" fmla="*/ 2147483647 h 54"/>
                <a:gd name="T92" fmla="*/ 2147483647 w 58"/>
                <a:gd name="T93" fmla="*/ 2147483647 h 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
                <a:gd name="T142" fmla="*/ 0 h 54"/>
                <a:gd name="T143" fmla="*/ 58 w 58"/>
                <a:gd name="T144" fmla="*/ 54 h 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 h="54">
                  <a:moveTo>
                    <a:pt x="48" y="9"/>
                  </a:moveTo>
                  <a:lnTo>
                    <a:pt x="50" y="7"/>
                  </a:lnTo>
                  <a:lnTo>
                    <a:pt x="51" y="5"/>
                  </a:lnTo>
                  <a:lnTo>
                    <a:pt x="54" y="3"/>
                  </a:lnTo>
                  <a:lnTo>
                    <a:pt x="57" y="2"/>
                  </a:lnTo>
                  <a:lnTo>
                    <a:pt x="58" y="1"/>
                  </a:lnTo>
                  <a:lnTo>
                    <a:pt x="57" y="0"/>
                  </a:lnTo>
                  <a:lnTo>
                    <a:pt x="55" y="0"/>
                  </a:lnTo>
                  <a:lnTo>
                    <a:pt x="48" y="0"/>
                  </a:lnTo>
                  <a:lnTo>
                    <a:pt x="38" y="0"/>
                  </a:lnTo>
                  <a:lnTo>
                    <a:pt x="37" y="0"/>
                  </a:lnTo>
                  <a:lnTo>
                    <a:pt x="36" y="1"/>
                  </a:lnTo>
                  <a:lnTo>
                    <a:pt x="38" y="2"/>
                  </a:lnTo>
                  <a:lnTo>
                    <a:pt x="40" y="3"/>
                  </a:lnTo>
                  <a:lnTo>
                    <a:pt x="43" y="4"/>
                  </a:lnTo>
                  <a:lnTo>
                    <a:pt x="44" y="5"/>
                  </a:lnTo>
                  <a:lnTo>
                    <a:pt x="44" y="6"/>
                  </a:lnTo>
                  <a:lnTo>
                    <a:pt x="43" y="8"/>
                  </a:lnTo>
                  <a:lnTo>
                    <a:pt x="34" y="35"/>
                  </a:lnTo>
                  <a:lnTo>
                    <a:pt x="33" y="36"/>
                  </a:lnTo>
                  <a:lnTo>
                    <a:pt x="32" y="37"/>
                  </a:lnTo>
                  <a:lnTo>
                    <a:pt x="31" y="36"/>
                  </a:lnTo>
                  <a:lnTo>
                    <a:pt x="21" y="9"/>
                  </a:lnTo>
                  <a:lnTo>
                    <a:pt x="20" y="5"/>
                  </a:lnTo>
                  <a:lnTo>
                    <a:pt x="20" y="4"/>
                  </a:lnTo>
                  <a:lnTo>
                    <a:pt x="21" y="3"/>
                  </a:lnTo>
                  <a:lnTo>
                    <a:pt x="24" y="3"/>
                  </a:lnTo>
                  <a:lnTo>
                    <a:pt x="27" y="2"/>
                  </a:lnTo>
                  <a:lnTo>
                    <a:pt x="28" y="2"/>
                  </a:lnTo>
                  <a:lnTo>
                    <a:pt x="28" y="1"/>
                  </a:lnTo>
                  <a:lnTo>
                    <a:pt x="28" y="0"/>
                  </a:lnTo>
                  <a:lnTo>
                    <a:pt x="26" y="0"/>
                  </a:lnTo>
                  <a:lnTo>
                    <a:pt x="15" y="0"/>
                  </a:lnTo>
                  <a:lnTo>
                    <a:pt x="4" y="0"/>
                  </a:lnTo>
                  <a:lnTo>
                    <a:pt x="1" y="0"/>
                  </a:lnTo>
                  <a:lnTo>
                    <a:pt x="0" y="1"/>
                  </a:lnTo>
                  <a:lnTo>
                    <a:pt x="1" y="2"/>
                  </a:lnTo>
                  <a:lnTo>
                    <a:pt x="1" y="3"/>
                  </a:lnTo>
                  <a:lnTo>
                    <a:pt x="2" y="3"/>
                  </a:lnTo>
                  <a:lnTo>
                    <a:pt x="3" y="3"/>
                  </a:lnTo>
                  <a:lnTo>
                    <a:pt x="6" y="4"/>
                  </a:lnTo>
                  <a:lnTo>
                    <a:pt x="8" y="6"/>
                  </a:lnTo>
                  <a:lnTo>
                    <a:pt x="28" y="52"/>
                  </a:lnTo>
                  <a:lnTo>
                    <a:pt x="29" y="53"/>
                  </a:lnTo>
                  <a:lnTo>
                    <a:pt x="30" y="54"/>
                  </a:lnTo>
                  <a:lnTo>
                    <a:pt x="31" y="53"/>
                  </a:lnTo>
                  <a:lnTo>
                    <a:pt x="48" y="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5" name="Freeform 191"/>
            <p:cNvSpPr>
              <a:spLocks noEditPoints="1"/>
            </p:cNvSpPr>
            <p:nvPr/>
          </p:nvSpPr>
          <p:spPr bwMode="auto">
            <a:xfrm>
              <a:off x="2319060" y="6180130"/>
              <a:ext cx="43664"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0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0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5"/>
                  </a:lnTo>
                  <a:lnTo>
                    <a:pt x="8" y="36"/>
                  </a:lnTo>
                  <a:lnTo>
                    <a:pt x="6" y="37"/>
                  </a:lnTo>
                  <a:lnTo>
                    <a:pt x="4" y="38"/>
                  </a:lnTo>
                  <a:lnTo>
                    <a:pt x="4" y="39"/>
                  </a:lnTo>
                  <a:lnTo>
                    <a:pt x="4" y="40"/>
                  </a:lnTo>
                  <a:lnTo>
                    <a:pt x="5" y="40"/>
                  </a:lnTo>
                  <a:lnTo>
                    <a:pt x="7" y="41"/>
                  </a:lnTo>
                  <a:lnTo>
                    <a:pt x="8" y="41"/>
                  </a:lnTo>
                  <a:lnTo>
                    <a:pt x="9" y="42"/>
                  </a:lnTo>
                  <a:lnTo>
                    <a:pt x="10" y="43"/>
                  </a:lnTo>
                  <a:lnTo>
                    <a:pt x="10" y="44"/>
                  </a:lnTo>
                  <a:lnTo>
                    <a:pt x="10" y="73"/>
                  </a:lnTo>
                  <a:lnTo>
                    <a:pt x="9" y="76"/>
                  </a:lnTo>
                  <a:lnTo>
                    <a:pt x="9" y="78"/>
                  </a:lnTo>
                  <a:lnTo>
                    <a:pt x="8" y="78"/>
                  </a:lnTo>
                  <a:lnTo>
                    <a:pt x="6" y="80"/>
                  </a:lnTo>
                  <a:lnTo>
                    <a:pt x="3" y="81"/>
                  </a:lnTo>
                  <a:lnTo>
                    <a:pt x="1" y="82"/>
                  </a:lnTo>
                  <a:lnTo>
                    <a:pt x="0" y="82"/>
                  </a:lnTo>
                  <a:lnTo>
                    <a:pt x="0" y="83"/>
                  </a:lnTo>
                  <a:lnTo>
                    <a:pt x="1" y="83"/>
                  </a:lnTo>
                  <a:lnTo>
                    <a:pt x="1" y="84"/>
                  </a:lnTo>
                  <a:lnTo>
                    <a:pt x="3" y="84"/>
                  </a:lnTo>
                  <a:lnTo>
                    <a:pt x="14" y="83"/>
                  </a:lnTo>
                  <a:lnTo>
                    <a:pt x="24" y="84"/>
                  </a:lnTo>
                  <a:lnTo>
                    <a:pt x="26" y="84"/>
                  </a:lnTo>
                  <a:lnTo>
                    <a:pt x="27" y="83"/>
                  </a:lnTo>
                  <a:lnTo>
                    <a:pt x="27" y="82"/>
                  </a:lnTo>
                  <a:lnTo>
                    <a:pt x="26" y="81"/>
                  </a:lnTo>
                  <a:lnTo>
                    <a:pt x="24" y="81"/>
                  </a:lnTo>
                  <a:lnTo>
                    <a:pt x="20" y="79"/>
                  </a:lnTo>
                  <a:lnTo>
                    <a:pt x="19" y="78"/>
                  </a:lnTo>
                  <a:lnTo>
                    <a:pt x="19" y="76"/>
                  </a:lnTo>
                  <a:lnTo>
                    <a:pt x="19" y="38"/>
                  </a:lnTo>
                  <a:close/>
                  <a:moveTo>
                    <a:pt x="14" y="0"/>
                  </a:moveTo>
                  <a:lnTo>
                    <a:pt x="12" y="0"/>
                  </a:lnTo>
                  <a:lnTo>
                    <a:pt x="10" y="2"/>
                  </a:lnTo>
                  <a:lnTo>
                    <a:pt x="9" y="4"/>
                  </a:lnTo>
                  <a:lnTo>
                    <a:pt x="8" y="6"/>
                  </a:lnTo>
                  <a:lnTo>
                    <a:pt x="9"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6" name="Freeform 192"/>
            <p:cNvSpPr>
              <a:spLocks/>
            </p:cNvSpPr>
            <p:nvPr/>
          </p:nvSpPr>
          <p:spPr bwMode="auto">
            <a:xfrm>
              <a:off x="2374950" y="6228567"/>
              <a:ext cx="68116" cy="87903"/>
            </a:xfrm>
            <a:custGeom>
              <a:avLst/>
              <a:gdLst>
                <a:gd name="T0" fmla="*/ 0 w 43"/>
                <a:gd name="T1" fmla="*/ 2147483647 h 56"/>
                <a:gd name="T2" fmla="*/ 2147483647 w 43"/>
                <a:gd name="T3" fmla="*/ 2147483647 h 56"/>
                <a:gd name="T4" fmla="*/ 2147483647 w 43"/>
                <a:gd name="T5" fmla="*/ 2147483647 h 56"/>
                <a:gd name="T6" fmla="*/ 2147483647 w 43"/>
                <a:gd name="T7" fmla="*/ 2147483647 h 56"/>
                <a:gd name="T8" fmla="*/ 2147483647 w 43"/>
                <a:gd name="T9" fmla="*/ 2147483647 h 56"/>
                <a:gd name="T10" fmla="*/ 2147483647 w 43"/>
                <a:gd name="T11" fmla="*/ 2147483647 h 56"/>
                <a:gd name="T12" fmla="*/ 2147483647 w 43"/>
                <a:gd name="T13" fmla="*/ 2147483647 h 56"/>
                <a:gd name="T14" fmla="*/ 2147483647 w 43"/>
                <a:gd name="T15" fmla="*/ 2147483647 h 56"/>
                <a:gd name="T16" fmla="*/ 2147483647 w 43"/>
                <a:gd name="T17" fmla="*/ 2147483647 h 56"/>
                <a:gd name="T18" fmla="*/ 2147483647 w 43"/>
                <a:gd name="T19" fmla="*/ 2147483647 h 56"/>
                <a:gd name="T20" fmla="*/ 2147483647 w 43"/>
                <a:gd name="T21" fmla="*/ 2147483647 h 56"/>
                <a:gd name="T22" fmla="*/ 2147483647 w 43"/>
                <a:gd name="T23" fmla="*/ 2147483647 h 56"/>
                <a:gd name="T24" fmla="*/ 2147483647 w 43"/>
                <a:gd name="T25" fmla="*/ 2147483647 h 56"/>
                <a:gd name="T26" fmla="*/ 2147483647 w 43"/>
                <a:gd name="T27" fmla="*/ 2147483647 h 56"/>
                <a:gd name="T28" fmla="*/ 2147483647 w 43"/>
                <a:gd name="T29" fmla="*/ 2147483647 h 56"/>
                <a:gd name="T30" fmla="*/ 2147483647 w 43"/>
                <a:gd name="T31" fmla="*/ 2147483647 h 56"/>
                <a:gd name="T32" fmla="*/ 2147483647 w 43"/>
                <a:gd name="T33" fmla="*/ 2147483647 h 56"/>
                <a:gd name="T34" fmla="*/ 2147483647 w 43"/>
                <a:gd name="T35" fmla="*/ 2147483647 h 56"/>
                <a:gd name="T36" fmla="*/ 2147483647 w 43"/>
                <a:gd name="T37" fmla="*/ 2147483647 h 56"/>
                <a:gd name="T38" fmla="*/ 2147483647 w 43"/>
                <a:gd name="T39" fmla="*/ 2147483647 h 56"/>
                <a:gd name="T40" fmla="*/ 2147483647 w 43"/>
                <a:gd name="T41" fmla="*/ 2147483647 h 56"/>
                <a:gd name="T42" fmla="*/ 2147483647 w 43"/>
                <a:gd name="T43" fmla="*/ 2147483647 h 56"/>
                <a:gd name="T44" fmla="*/ 2147483647 w 43"/>
                <a:gd name="T45" fmla="*/ 2147483647 h 56"/>
                <a:gd name="T46" fmla="*/ 2147483647 w 43"/>
                <a:gd name="T47" fmla="*/ 2147483647 h 56"/>
                <a:gd name="T48" fmla="*/ 2147483647 w 43"/>
                <a:gd name="T49" fmla="*/ 2147483647 h 56"/>
                <a:gd name="T50" fmla="*/ 2147483647 w 43"/>
                <a:gd name="T51" fmla="*/ 2147483647 h 56"/>
                <a:gd name="T52" fmla="*/ 2147483647 w 43"/>
                <a:gd name="T53" fmla="*/ 2147483647 h 56"/>
                <a:gd name="T54" fmla="*/ 2147483647 w 43"/>
                <a:gd name="T55" fmla="*/ 0 h 56"/>
                <a:gd name="T56" fmla="*/ 2147483647 w 43"/>
                <a:gd name="T57" fmla="*/ 2147483647 h 56"/>
                <a:gd name="T58" fmla="*/ 2147483647 w 43"/>
                <a:gd name="T59" fmla="*/ 2147483647 h 56"/>
                <a:gd name="T60" fmla="*/ 2147483647 w 43"/>
                <a:gd name="T61" fmla="*/ 2147483647 h 56"/>
                <a:gd name="T62" fmla="*/ 0 w 43"/>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56"/>
                <a:gd name="T98" fmla="*/ 43 w 43"/>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56">
                  <a:moveTo>
                    <a:pt x="0" y="29"/>
                  </a:moveTo>
                  <a:lnTo>
                    <a:pt x="0" y="34"/>
                  </a:lnTo>
                  <a:lnTo>
                    <a:pt x="1" y="39"/>
                  </a:lnTo>
                  <a:lnTo>
                    <a:pt x="3" y="43"/>
                  </a:lnTo>
                  <a:lnTo>
                    <a:pt x="6" y="47"/>
                  </a:lnTo>
                  <a:lnTo>
                    <a:pt x="8" y="49"/>
                  </a:lnTo>
                  <a:lnTo>
                    <a:pt x="9" y="51"/>
                  </a:lnTo>
                  <a:lnTo>
                    <a:pt x="14" y="54"/>
                  </a:lnTo>
                  <a:lnTo>
                    <a:pt x="19" y="55"/>
                  </a:lnTo>
                  <a:lnTo>
                    <a:pt x="24" y="56"/>
                  </a:lnTo>
                  <a:lnTo>
                    <a:pt x="28" y="56"/>
                  </a:lnTo>
                  <a:lnTo>
                    <a:pt x="31" y="55"/>
                  </a:lnTo>
                  <a:lnTo>
                    <a:pt x="34" y="54"/>
                  </a:lnTo>
                  <a:lnTo>
                    <a:pt x="36" y="53"/>
                  </a:lnTo>
                  <a:lnTo>
                    <a:pt x="40" y="50"/>
                  </a:lnTo>
                  <a:lnTo>
                    <a:pt x="41" y="48"/>
                  </a:lnTo>
                  <a:lnTo>
                    <a:pt x="41" y="47"/>
                  </a:lnTo>
                  <a:lnTo>
                    <a:pt x="40" y="47"/>
                  </a:lnTo>
                  <a:lnTo>
                    <a:pt x="39" y="47"/>
                  </a:lnTo>
                  <a:lnTo>
                    <a:pt x="37" y="48"/>
                  </a:lnTo>
                  <a:lnTo>
                    <a:pt x="34" y="49"/>
                  </a:lnTo>
                  <a:lnTo>
                    <a:pt x="29"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29" y="3"/>
                  </a:lnTo>
                  <a:lnTo>
                    <a:pt x="31" y="4"/>
                  </a:lnTo>
                  <a:lnTo>
                    <a:pt x="33" y="6"/>
                  </a:lnTo>
                  <a:lnTo>
                    <a:pt x="36" y="9"/>
                  </a:lnTo>
                  <a:lnTo>
                    <a:pt x="37" y="10"/>
                  </a:lnTo>
                  <a:lnTo>
                    <a:pt x="39" y="10"/>
                  </a:lnTo>
                  <a:lnTo>
                    <a:pt x="41" y="10"/>
                  </a:lnTo>
                  <a:lnTo>
                    <a:pt x="42" y="9"/>
                  </a:lnTo>
                  <a:lnTo>
                    <a:pt x="43" y="8"/>
                  </a:lnTo>
                  <a:lnTo>
                    <a:pt x="43" y="6"/>
                  </a:lnTo>
                  <a:lnTo>
                    <a:pt x="42" y="5"/>
                  </a:lnTo>
                  <a:lnTo>
                    <a:pt x="41" y="3"/>
                  </a:lnTo>
                  <a:lnTo>
                    <a:pt x="40" y="2"/>
                  </a:lnTo>
                  <a:lnTo>
                    <a:pt x="39" y="1"/>
                  </a:lnTo>
                  <a:lnTo>
                    <a:pt x="38" y="1"/>
                  </a:lnTo>
                  <a:lnTo>
                    <a:pt x="33" y="0"/>
                  </a:lnTo>
                  <a:lnTo>
                    <a:pt x="29" y="0"/>
                  </a:lnTo>
                  <a:lnTo>
                    <a:pt x="22" y="0"/>
                  </a:lnTo>
                  <a:lnTo>
                    <a:pt x="16" y="2"/>
                  </a:lnTo>
                  <a:lnTo>
                    <a:pt x="11" y="5"/>
                  </a:lnTo>
                  <a:lnTo>
                    <a:pt x="9" y="7"/>
                  </a:lnTo>
                  <a:lnTo>
                    <a:pt x="7" y="9"/>
                  </a:lnTo>
                  <a:lnTo>
                    <a:pt x="4" y="14"/>
                  </a:lnTo>
                  <a:lnTo>
                    <a:pt x="2" y="19"/>
                  </a:lnTo>
                  <a:lnTo>
                    <a:pt x="0"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7" name="Freeform 193"/>
            <p:cNvSpPr>
              <a:spLocks noEditPoints="1"/>
            </p:cNvSpPr>
            <p:nvPr/>
          </p:nvSpPr>
          <p:spPr bwMode="auto">
            <a:xfrm>
              <a:off x="2453546" y="6228567"/>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0 h 56"/>
                <a:gd name="T12" fmla="*/ 2147483647 w 44"/>
                <a:gd name="T13" fmla="*/ 0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1" y="22"/>
                  </a:moveTo>
                  <a:lnTo>
                    <a:pt x="42" y="22"/>
                  </a:lnTo>
                  <a:lnTo>
                    <a:pt x="43" y="21"/>
                  </a:lnTo>
                  <a:lnTo>
                    <a:pt x="44" y="19"/>
                  </a:lnTo>
                  <a:lnTo>
                    <a:pt x="43" y="16"/>
                  </a:lnTo>
                  <a:lnTo>
                    <a:pt x="43" y="13"/>
                  </a:lnTo>
                  <a:lnTo>
                    <a:pt x="41" y="10"/>
                  </a:lnTo>
                  <a:lnTo>
                    <a:pt x="39" y="7"/>
                  </a:lnTo>
                  <a:lnTo>
                    <a:pt x="37" y="4"/>
                  </a:lnTo>
                  <a:lnTo>
                    <a:pt x="33" y="2"/>
                  </a:lnTo>
                  <a:lnTo>
                    <a:pt x="31" y="1"/>
                  </a:lnTo>
                  <a:lnTo>
                    <a:pt x="29" y="0"/>
                  </a:lnTo>
                  <a:lnTo>
                    <a:pt x="24" y="0"/>
                  </a:lnTo>
                  <a:lnTo>
                    <a:pt x="18" y="0"/>
                  </a:lnTo>
                  <a:lnTo>
                    <a:pt x="13" y="2"/>
                  </a:lnTo>
                  <a:lnTo>
                    <a:pt x="11" y="4"/>
                  </a:lnTo>
                  <a:lnTo>
                    <a:pt x="9" y="5"/>
                  </a:lnTo>
                  <a:lnTo>
                    <a:pt x="6" y="9"/>
                  </a:lnTo>
                  <a:lnTo>
                    <a:pt x="3" y="14"/>
                  </a:lnTo>
                  <a:lnTo>
                    <a:pt x="1" y="19"/>
                  </a:lnTo>
                  <a:lnTo>
                    <a:pt x="0" y="23"/>
                  </a:lnTo>
                  <a:lnTo>
                    <a:pt x="0" y="28"/>
                  </a:lnTo>
                  <a:lnTo>
                    <a:pt x="0" y="35"/>
                  </a:lnTo>
                  <a:lnTo>
                    <a:pt x="1" y="40"/>
                  </a:lnTo>
                  <a:lnTo>
                    <a:pt x="3" y="45"/>
                  </a:lnTo>
                  <a:lnTo>
                    <a:pt x="6" y="49"/>
                  </a:lnTo>
                  <a:lnTo>
                    <a:pt x="7" y="50"/>
                  </a:lnTo>
                  <a:lnTo>
                    <a:pt x="9" y="52"/>
                  </a:lnTo>
                  <a:lnTo>
                    <a:pt x="13" y="54"/>
                  </a:lnTo>
                  <a:lnTo>
                    <a:pt x="17" y="55"/>
                  </a:lnTo>
                  <a:lnTo>
                    <a:pt x="22" y="56"/>
                  </a:lnTo>
                  <a:lnTo>
                    <a:pt x="27" y="55"/>
                  </a:lnTo>
                  <a:lnTo>
                    <a:pt x="31" y="54"/>
                  </a:lnTo>
                  <a:lnTo>
                    <a:pt x="34" y="52"/>
                  </a:lnTo>
                  <a:lnTo>
                    <a:pt x="37" y="51"/>
                  </a:lnTo>
                  <a:lnTo>
                    <a:pt x="41" y="47"/>
                  </a:lnTo>
                  <a:lnTo>
                    <a:pt x="41" y="45"/>
                  </a:lnTo>
                  <a:lnTo>
                    <a:pt x="41" y="44"/>
                  </a:lnTo>
                  <a:lnTo>
                    <a:pt x="40" y="44"/>
                  </a:lnTo>
                  <a:lnTo>
                    <a:pt x="39" y="45"/>
                  </a:lnTo>
                  <a:lnTo>
                    <a:pt x="37" y="47"/>
                  </a:lnTo>
                  <a:lnTo>
                    <a:pt x="36" y="48"/>
                  </a:lnTo>
                  <a:lnTo>
                    <a:pt x="34" y="48"/>
                  </a:lnTo>
                  <a:lnTo>
                    <a:pt x="31" y="49"/>
                  </a:lnTo>
                  <a:lnTo>
                    <a:pt x="28" y="49"/>
                  </a:lnTo>
                  <a:lnTo>
                    <a:pt x="22" y="49"/>
                  </a:lnTo>
                  <a:lnTo>
                    <a:pt x="20" y="48"/>
                  </a:lnTo>
                  <a:lnTo>
                    <a:pt x="18" y="47"/>
                  </a:lnTo>
                  <a:lnTo>
                    <a:pt x="15" y="45"/>
                  </a:lnTo>
                  <a:lnTo>
                    <a:pt x="14" y="44"/>
                  </a:lnTo>
                  <a:lnTo>
                    <a:pt x="12" y="42"/>
                  </a:lnTo>
                  <a:lnTo>
                    <a:pt x="11" y="39"/>
                  </a:lnTo>
                  <a:lnTo>
                    <a:pt x="10" y="35"/>
                  </a:lnTo>
                  <a:lnTo>
                    <a:pt x="9" y="31"/>
                  </a:lnTo>
                  <a:lnTo>
                    <a:pt x="9" y="27"/>
                  </a:lnTo>
                  <a:lnTo>
                    <a:pt x="9" y="24"/>
                  </a:lnTo>
                  <a:lnTo>
                    <a:pt x="9" y="22"/>
                  </a:lnTo>
                  <a:lnTo>
                    <a:pt x="41" y="22"/>
                  </a:lnTo>
                  <a:close/>
                  <a:moveTo>
                    <a:pt x="22" y="18"/>
                  </a:moveTo>
                  <a:lnTo>
                    <a:pt x="15" y="18"/>
                  </a:lnTo>
                  <a:lnTo>
                    <a:pt x="12" y="18"/>
                  </a:lnTo>
                  <a:lnTo>
                    <a:pt x="10" y="17"/>
                  </a:lnTo>
                  <a:lnTo>
                    <a:pt x="10" y="15"/>
                  </a:lnTo>
                  <a:lnTo>
                    <a:pt x="11" y="13"/>
                  </a:lnTo>
                  <a:lnTo>
                    <a:pt x="14" y="8"/>
                  </a:lnTo>
                  <a:lnTo>
                    <a:pt x="16" y="6"/>
                  </a:lnTo>
                  <a:lnTo>
                    <a:pt x="19" y="4"/>
                  </a:lnTo>
                  <a:lnTo>
                    <a:pt x="22" y="3"/>
                  </a:lnTo>
                  <a:lnTo>
                    <a:pt x="25" y="3"/>
                  </a:lnTo>
                  <a:lnTo>
                    <a:pt x="29" y="3"/>
                  </a:lnTo>
                  <a:lnTo>
                    <a:pt x="32" y="5"/>
                  </a:lnTo>
                  <a:lnTo>
                    <a:pt x="33" y="6"/>
                  </a:lnTo>
                  <a:lnTo>
                    <a:pt x="34" y="8"/>
                  </a:lnTo>
                  <a:lnTo>
                    <a:pt x="35" y="10"/>
                  </a:lnTo>
                  <a:lnTo>
                    <a:pt x="35" y="11"/>
                  </a:lnTo>
                  <a:lnTo>
                    <a:pt x="35" y="13"/>
                  </a:lnTo>
                  <a:lnTo>
                    <a:pt x="35" y="14"/>
                  </a:lnTo>
                  <a:lnTo>
                    <a:pt x="34" y="15"/>
                  </a:lnTo>
                  <a:lnTo>
                    <a:pt x="33" y="16"/>
                  </a:lnTo>
                  <a:lnTo>
                    <a:pt x="31"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8" name="Freeform 194"/>
            <p:cNvSpPr>
              <a:spLocks/>
            </p:cNvSpPr>
            <p:nvPr/>
          </p:nvSpPr>
          <p:spPr bwMode="auto">
            <a:xfrm>
              <a:off x="2535636" y="6228567"/>
              <a:ext cx="54144" cy="87903"/>
            </a:xfrm>
            <a:custGeom>
              <a:avLst/>
              <a:gdLst>
                <a:gd name="T0" fmla="*/ 0 w 34"/>
                <a:gd name="T1" fmla="*/ 2147483647 h 56"/>
                <a:gd name="T2" fmla="*/ 2147483647 w 34"/>
                <a:gd name="T3" fmla="*/ 2147483647 h 56"/>
                <a:gd name="T4" fmla="*/ 2147483647 w 34"/>
                <a:gd name="T5" fmla="*/ 2147483647 h 56"/>
                <a:gd name="T6" fmla="*/ 2147483647 w 34"/>
                <a:gd name="T7" fmla="*/ 2147483647 h 56"/>
                <a:gd name="T8" fmla="*/ 2147483647 w 34"/>
                <a:gd name="T9" fmla="*/ 2147483647 h 56"/>
                <a:gd name="T10" fmla="*/ 2147483647 w 34"/>
                <a:gd name="T11" fmla="*/ 2147483647 h 56"/>
                <a:gd name="T12" fmla="*/ 2147483647 w 34"/>
                <a:gd name="T13" fmla="*/ 2147483647 h 56"/>
                <a:gd name="T14" fmla="*/ 2147483647 w 34"/>
                <a:gd name="T15" fmla="*/ 2147483647 h 56"/>
                <a:gd name="T16" fmla="*/ 2147483647 w 34"/>
                <a:gd name="T17" fmla="*/ 2147483647 h 56"/>
                <a:gd name="T18" fmla="*/ 2147483647 w 34"/>
                <a:gd name="T19" fmla="*/ 2147483647 h 56"/>
                <a:gd name="T20" fmla="*/ 2147483647 w 34"/>
                <a:gd name="T21" fmla="*/ 2147483647 h 56"/>
                <a:gd name="T22" fmla="*/ 2147483647 w 34"/>
                <a:gd name="T23" fmla="*/ 2147483647 h 56"/>
                <a:gd name="T24" fmla="*/ 2147483647 w 34"/>
                <a:gd name="T25" fmla="*/ 2147483647 h 56"/>
                <a:gd name="T26" fmla="*/ 2147483647 w 34"/>
                <a:gd name="T27" fmla="*/ 2147483647 h 56"/>
                <a:gd name="T28" fmla="*/ 2147483647 w 34"/>
                <a:gd name="T29" fmla="*/ 2147483647 h 56"/>
                <a:gd name="T30" fmla="*/ 2147483647 w 34"/>
                <a:gd name="T31" fmla="*/ 2147483647 h 56"/>
                <a:gd name="T32" fmla="*/ 2147483647 w 34"/>
                <a:gd name="T33" fmla="*/ 2147483647 h 56"/>
                <a:gd name="T34" fmla="*/ 2147483647 w 34"/>
                <a:gd name="T35" fmla="*/ 2147483647 h 56"/>
                <a:gd name="T36" fmla="*/ 2147483647 w 34"/>
                <a:gd name="T37" fmla="*/ 2147483647 h 56"/>
                <a:gd name="T38" fmla="*/ 2147483647 w 34"/>
                <a:gd name="T39" fmla="*/ 2147483647 h 56"/>
                <a:gd name="T40" fmla="*/ 2147483647 w 34"/>
                <a:gd name="T41" fmla="*/ 2147483647 h 56"/>
                <a:gd name="T42" fmla="*/ 2147483647 w 34"/>
                <a:gd name="T43" fmla="*/ 0 h 56"/>
                <a:gd name="T44" fmla="*/ 2147483647 w 34"/>
                <a:gd name="T45" fmla="*/ 2147483647 h 56"/>
                <a:gd name="T46" fmla="*/ 2147483647 w 34"/>
                <a:gd name="T47" fmla="*/ 2147483647 h 56"/>
                <a:gd name="T48" fmla="*/ 2147483647 w 34"/>
                <a:gd name="T49" fmla="*/ 2147483647 h 56"/>
                <a:gd name="T50" fmla="*/ 2147483647 w 34"/>
                <a:gd name="T51" fmla="*/ 2147483647 h 56"/>
                <a:gd name="T52" fmla="*/ 2147483647 w 34"/>
                <a:gd name="T53" fmla="*/ 2147483647 h 56"/>
                <a:gd name="T54" fmla="*/ 2147483647 w 34"/>
                <a:gd name="T55" fmla="*/ 2147483647 h 56"/>
                <a:gd name="T56" fmla="*/ 2147483647 w 34"/>
                <a:gd name="T57" fmla="*/ 2147483647 h 56"/>
                <a:gd name="T58" fmla="*/ 2147483647 w 34"/>
                <a:gd name="T59" fmla="*/ 2147483647 h 56"/>
                <a:gd name="T60" fmla="*/ 2147483647 w 34"/>
                <a:gd name="T61" fmla="*/ 2147483647 h 56"/>
                <a:gd name="T62" fmla="*/ 2147483647 w 34"/>
                <a:gd name="T63" fmla="*/ 2147483647 h 56"/>
                <a:gd name="T64" fmla="*/ 2147483647 w 34"/>
                <a:gd name="T65" fmla="*/ 2147483647 h 56"/>
                <a:gd name="T66" fmla="*/ 2147483647 w 34"/>
                <a:gd name="T67" fmla="*/ 2147483647 h 56"/>
                <a:gd name="T68" fmla="*/ 2147483647 w 34"/>
                <a:gd name="T69" fmla="*/ 2147483647 h 56"/>
                <a:gd name="T70" fmla="*/ 2147483647 w 34"/>
                <a:gd name="T71" fmla="*/ 2147483647 h 56"/>
                <a:gd name="T72" fmla="*/ 2147483647 w 34"/>
                <a:gd name="T73" fmla="*/ 2147483647 h 56"/>
                <a:gd name="T74" fmla="*/ 2147483647 w 34"/>
                <a:gd name="T75" fmla="*/ 2147483647 h 56"/>
                <a:gd name="T76" fmla="*/ 2147483647 w 34"/>
                <a:gd name="T77" fmla="*/ 2147483647 h 56"/>
                <a:gd name="T78" fmla="*/ 0 w 34"/>
                <a:gd name="T79" fmla="*/ 2147483647 h 56"/>
                <a:gd name="T80" fmla="*/ 0 w 3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56"/>
                <a:gd name="T125" fmla="*/ 34 w 3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56">
                  <a:moveTo>
                    <a:pt x="0" y="51"/>
                  </a:moveTo>
                  <a:lnTo>
                    <a:pt x="0" y="52"/>
                  </a:lnTo>
                  <a:lnTo>
                    <a:pt x="2" y="53"/>
                  </a:lnTo>
                  <a:lnTo>
                    <a:pt x="4" y="54"/>
                  </a:lnTo>
                  <a:lnTo>
                    <a:pt x="6" y="55"/>
                  </a:lnTo>
                  <a:lnTo>
                    <a:pt x="16" y="56"/>
                  </a:lnTo>
                  <a:lnTo>
                    <a:pt x="21" y="55"/>
                  </a:lnTo>
                  <a:lnTo>
                    <a:pt x="25" y="54"/>
                  </a:lnTo>
                  <a:lnTo>
                    <a:pt x="28" y="52"/>
                  </a:lnTo>
                  <a:lnTo>
                    <a:pt x="30" y="50"/>
                  </a:lnTo>
                  <a:lnTo>
                    <a:pt x="32" y="48"/>
                  </a:lnTo>
                  <a:lnTo>
                    <a:pt x="33" y="45"/>
                  </a:lnTo>
                  <a:lnTo>
                    <a:pt x="34" y="40"/>
                  </a:lnTo>
                  <a:lnTo>
                    <a:pt x="34" y="37"/>
                  </a:lnTo>
                  <a:lnTo>
                    <a:pt x="33" y="35"/>
                  </a:lnTo>
                  <a:lnTo>
                    <a:pt x="32" y="33"/>
                  </a:lnTo>
                  <a:lnTo>
                    <a:pt x="30" y="31"/>
                  </a:lnTo>
                  <a:lnTo>
                    <a:pt x="26" y="27"/>
                  </a:lnTo>
                  <a:lnTo>
                    <a:pt x="21" y="24"/>
                  </a:lnTo>
                  <a:lnTo>
                    <a:pt x="12" y="18"/>
                  </a:lnTo>
                  <a:lnTo>
                    <a:pt x="9" y="15"/>
                  </a:lnTo>
                  <a:lnTo>
                    <a:pt x="8" y="13"/>
                  </a:lnTo>
                  <a:lnTo>
                    <a:pt x="8" y="12"/>
                  </a:lnTo>
                  <a:lnTo>
                    <a:pt x="8" y="10"/>
                  </a:lnTo>
                  <a:lnTo>
                    <a:pt x="9" y="8"/>
                  </a:lnTo>
                  <a:lnTo>
                    <a:pt x="9" y="7"/>
                  </a:lnTo>
                  <a:lnTo>
                    <a:pt x="11" y="5"/>
                  </a:lnTo>
                  <a:lnTo>
                    <a:pt x="12" y="5"/>
                  </a:lnTo>
                  <a:lnTo>
                    <a:pt x="13" y="4"/>
                  </a:lnTo>
                  <a:lnTo>
                    <a:pt x="17" y="3"/>
                  </a:lnTo>
                  <a:lnTo>
                    <a:pt x="20" y="4"/>
                  </a:lnTo>
                  <a:lnTo>
                    <a:pt x="23" y="5"/>
                  </a:lnTo>
                  <a:lnTo>
                    <a:pt x="24" y="7"/>
                  </a:lnTo>
                  <a:lnTo>
                    <a:pt x="26" y="9"/>
                  </a:lnTo>
                  <a:lnTo>
                    <a:pt x="28" y="12"/>
                  </a:lnTo>
                  <a:lnTo>
                    <a:pt x="28" y="14"/>
                  </a:lnTo>
                  <a:lnTo>
                    <a:pt x="30" y="14"/>
                  </a:lnTo>
                  <a:lnTo>
                    <a:pt x="31" y="13"/>
                  </a:lnTo>
                  <a:lnTo>
                    <a:pt x="31" y="8"/>
                  </a:lnTo>
                  <a:lnTo>
                    <a:pt x="30" y="4"/>
                  </a:lnTo>
                  <a:lnTo>
                    <a:pt x="29" y="2"/>
                  </a:lnTo>
                  <a:lnTo>
                    <a:pt x="27" y="1"/>
                  </a:lnTo>
                  <a:lnTo>
                    <a:pt x="25" y="0"/>
                  </a:lnTo>
                  <a:lnTo>
                    <a:pt x="17" y="0"/>
                  </a:lnTo>
                  <a:lnTo>
                    <a:pt x="13" y="0"/>
                  </a:lnTo>
                  <a:lnTo>
                    <a:pt x="9" y="1"/>
                  </a:lnTo>
                  <a:lnTo>
                    <a:pt x="6" y="3"/>
                  </a:lnTo>
                  <a:lnTo>
                    <a:pt x="4" y="5"/>
                  </a:lnTo>
                  <a:lnTo>
                    <a:pt x="3" y="7"/>
                  </a:lnTo>
                  <a:lnTo>
                    <a:pt x="1" y="10"/>
                  </a:lnTo>
                  <a:lnTo>
                    <a:pt x="1" y="12"/>
                  </a:lnTo>
                  <a:lnTo>
                    <a:pt x="1" y="15"/>
                  </a:lnTo>
                  <a:lnTo>
                    <a:pt x="1" y="18"/>
                  </a:lnTo>
                  <a:lnTo>
                    <a:pt x="2" y="21"/>
                  </a:lnTo>
                  <a:lnTo>
                    <a:pt x="3" y="23"/>
                  </a:lnTo>
                  <a:lnTo>
                    <a:pt x="4" y="24"/>
                  </a:lnTo>
                  <a:lnTo>
                    <a:pt x="9" y="28"/>
                  </a:lnTo>
                  <a:lnTo>
                    <a:pt x="13" y="31"/>
                  </a:lnTo>
                  <a:lnTo>
                    <a:pt x="18" y="33"/>
                  </a:lnTo>
                  <a:lnTo>
                    <a:pt x="22" y="36"/>
                  </a:lnTo>
                  <a:lnTo>
                    <a:pt x="23" y="37"/>
                  </a:lnTo>
                  <a:lnTo>
                    <a:pt x="24" y="39"/>
                  </a:lnTo>
                  <a:lnTo>
                    <a:pt x="25" y="41"/>
                  </a:lnTo>
                  <a:lnTo>
                    <a:pt x="25" y="43"/>
                  </a:lnTo>
                  <a:lnTo>
                    <a:pt x="25" y="45"/>
                  </a:lnTo>
                  <a:lnTo>
                    <a:pt x="25" y="47"/>
                  </a:lnTo>
                  <a:lnTo>
                    <a:pt x="23" y="49"/>
                  </a:lnTo>
                  <a:lnTo>
                    <a:pt x="22" y="50"/>
                  </a:lnTo>
                  <a:lnTo>
                    <a:pt x="19" y="52"/>
                  </a:lnTo>
                  <a:lnTo>
                    <a:pt x="15" y="52"/>
                  </a:lnTo>
                  <a:lnTo>
                    <a:pt x="12" y="52"/>
                  </a:lnTo>
                  <a:lnTo>
                    <a:pt x="10" y="51"/>
                  </a:lnTo>
                  <a:lnTo>
                    <a:pt x="8" y="50"/>
                  </a:lnTo>
                  <a:lnTo>
                    <a:pt x="6" y="48"/>
                  </a:lnTo>
                  <a:lnTo>
                    <a:pt x="3" y="43"/>
                  </a:lnTo>
                  <a:lnTo>
                    <a:pt x="2"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29" name="Freeform 195"/>
            <p:cNvSpPr>
              <a:spLocks noEditPoints="1"/>
            </p:cNvSpPr>
            <p:nvPr/>
          </p:nvSpPr>
          <p:spPr bwMode="auto">
            <a:xfrm>
              <a:off x="462439" y="5964856"/>
              <a:ext cx="132740" cy="138135"/>
            </a:xfrm>
            <a:custGeom>
              <a:avLst/>
              <a:gdLst>
                <a:gd name="T0" fmla="*/ 2147483647 w 84"/>
                <a:gd name="T1" fmla="*/ 2147483647 h 87"/>
                <a:gd name="T2" fmla="*/ 2147483647 w 84"/>
                <a:gd name="T3" fmla="*/ 2147483647 h 87"/>
                <a:gd name="T4" fmla="*/ 2147483647 w 84"/>
                <a:gd name="T5" fmla="*/ 2147483647 h 87"/>
                <a:gd name="T6" fmla="*/ 2147483647 w 84"/>
                <a:gd name="T7" fmla="*/ 2147483647 h 87"/>
                <a:gd name="T8" fmla="*/ 2147483647 w 84"/>
                <a:gd name="T9" fmla="*/ 2147483647 h 87"/>
                <a:gd name="T10" fmla="*/ 2147483647 w 84"/>
                <a:gd name="T11" fmla="*/ 2147483647 h 87"/>
                <a:gd name="T12" fmla="*/ 2147483647 w 84"/>
                <a:gd name="T13" fmla="*/ 2147483647 h 87"/>
                <a:gd name="T14" fmla="*/ 2147483647 w 84"/>
                <a:gd name="T15" fmla="*/ 2147483647 h 87"/>
                <a:gd name="T16" fmla="*/ 2147483647 w 84"/>
                <a:gd name="T17" fmla="*/ 2147483647 h 87"/>
                <a:gd name="T18" fmla="*/ 2147483647 w 84"/>
                <a:gd name="T19" fmla="*/ 2147483647 h 87"/>
                <a:gd name="T20" fmla="*/ 2147483647 w 84"/>
                <a:gd name="T21" fmla="*/ 2147483647 h 87"/>
                <a:gd name="T22" fmla="*/ 2147483647 w 84"/>
                <a:gd name="T23" fmla="*/ 2147483647 h 87"/>
                <a:gd name="T24" fmla="*/ 2147483647 w 84"/>
                <a:gd name="T25" fmla="*/ 2147483647 h 87"/>
                <a:gd name="T26" fmla="*/ 2147483647 w 84"/>
                <a:gd name="T27" fmla="*/ 2147483647 h 87"/>
                <a:gd name="T28" fmla="*/ 2147483647 w 84"/>
                <a:gd name="T29" fmla="*/ 2147483647 h 87"/>
                <a:gd name="T30" fmla="*/ 0 w 84"/>
                <a:gd name="T31" fmla="*/ 2147483647 h 87"/>
                <a:gd name="T32" fmla="*/ 0 w 84"/>
                <a:gd name="T33" fmla="*/ 2147483647 h 87"/>
                <a:gd name="T34" fmla="*/ 2147483647 w 84"/>
                <a:gd name="T35" fmla="*/ 2147483647 h 87"/>
                <a:gd name="T36" fmla="*/ 2147483647 w 84"/>
                <a:gd name="T37" fmla="*/ 2147483647 h 87"/>
                <a:gd name="T38" fmla="*/ 2147483647 w 84"/>
                <a:gd name="T39" fmla="*/ 2147483647 h 87"/>
                <a:gd name="T40" fmla="*/ 2147483647 w 84"/>
                <a:gd name="T41" fmla="*/ 2147483647 h 87"/>
                <a:gd name="T42" fmla="*/ 2147483647 w 84"/>
                <a:gd name="T43" fmla="*/ 2147483647 h 87"/>
                <a:gd name="T44" fmla="*/ 2147483647 w 84"/>
                <a:gd name="T45" fmla="*/ 2147483647 h 87"/>
                <a:gd name="T46" fmla="*/ 2147483647 w 84"/>
                <a:gd name="T47" fmla="*/ 2147483647 h 87"/>
                <a:gd name="T48" fmla="*/ 2147483647 w 84"/>
                <a:gd name="T49" fmla="*/ 2147483647 h 87"/>
                <a:gd name="T50" fmla="*/ 2147483647 w 84"/>
                <a:gd name="T51" fmla="*/ 2147483647 h 87"/>
                <a:gd name="T52" fmla="*/ 2147483647 w 84"/>
                <a:gd name="T53" fmla="*/ 2147483647 h 87"/>
                <a:gd name="T54" fmla="*/ 2147483647 w 84"/>
                <a:gd name="T55" fmla="*/ 2147483647 h 87"/>
                <a:gd name="T56" fmla="*/ 2147483647 w 84"/>
                <a:gd name="T57" fmla="*/ 2147483647 h 87"/>
                <a:gd name="T58" fmla="*/ 2147483647 w 84"/>
                <a:gd name="T59" fmla="*/ 2147483647 h 87"/>
                <a:gd name="T60" fmla="*/ 2147483647 w 84"/>
                <a:gd name="T61" fmla="*/ 2147483647 h 87"/>
                <a:gd name="T62" fmla="*/ 2147483647 w 84"/>
                <a:gd name="T63" fmla="*/ 2147483647 h 87"/>
                <a:gd name="T64" fmla="*/ 2147483647 w 84"/>
                <a:gd name="T65" fmla="*/ 2147483647 h 87"/>
                <a:gd name="T66" fmla="*/ 2147483647 w 84"/>
                <a:gd name="T67" fmla="*/ 2147483647 h 87"/>
                <a:gd name="T68" fmla="*/ 2147483647 w 84"/>
                <a:gd name="T69" fmla="*/ 2147483647 h 87"/>
                <a:gd name="T70" fmla="*/ 2147483647 w 84"/>
                <a:gd name="T71" fmla="*/ 2147483647 h 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87"/>
                <a:gd name="T110" fmla="*/ 84 w 84"/>
                <a:gd name="T111" fmla="*/ 87 h 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87">
                  <a:moveTo>
                    <a:pt x="60" y="76"/>
                  </a:moveTo>
                  <a:lnTo>
                    <a:pt x="60" y="79"/>
                  </a:lnTo>
                  <a:lnTo>
                    <a:pt x="60" y="81"/>
                  </a:lnTo>
                  <a:lnTo>
                    <a:pt x="59" y="82"/>
                  </a:lnTo>
                  <a:lnTo>
                    <a:pt x="58" y="83"/>
                  </a:lnTo>
                  <a:lnTo>
                    <a:pt x="57" y="83"/>
                  </a:lnTo>
                  <a:lnTo>
                    <a:pt x="52" y="84"/>
                  </a:lnTo>
                  <a:lnTo>
                    <a:pt x="50" y="85"/>
                  </a:lnTo>
                  <a:lnTo>
                    <a:pt x="50" y="86"/>
                  </a:lnTo>
                  <a:lnTo>
                    <a:pt x="50" y="87"/>
                  </a:lnTo>
                  <a:lnTo>
                    <a:pt x="52" y="87"/>
                  </a:lnTo>
                  <a:lnTo>
                    <a:pt x="66" y="87"/>
                  </a:lnTo>
                  <a:lnTo>
                    <a:pt x="81" y="87"/>
                  </a:lnTo>
                  <a:lnTo>
                    <a:pt x="83" y="87"/>
                  </a:lnTo>
                  <a:lnTo>
                    <a:pt x="84" y="86"/>
                  </a:lnTo>
                  <a:lnTo>
                    <a:pt x="84" y="84"/>
                  </a:lnTo>
                  <a:lnTo>
                    <a:pt x="82" y="84"/>
                  </a:lnTo>
                  <a:lnTo>
                    <a:pt x="78" y="83"/>
                  </a:lnTo>
                  <a:lnTo>
                    <a:pt x="77" y="82"/>
                  </a:lnTo>
                  <a:lnTo>
                    <a:pt x="75" y="80"/>
                  </a:lnTo>
                  <a:lnTo>
                    <a:pt x="73" y="78"/>
                  </a:lnTo>
                  <a:lnTo>
                    <a:pt x="71" y="73"/>
                  </a:lnTo>
                  <a:lnTo>
                    <a:pt x="47" y="1"/>
                  </a:lnTo>
                  <a:lnTo>
                    <a:pt x="46" y="1"/>
                  </a:lnTo>
                  <a:lnTo>
                    <a:pt x="45" y="0"/>
                  </a:lnTo>
                  <a:lnTo>
                    <a:pt x="44" y="1"/>
                  </a:lnTo>
                  <a:lnTo>
                    <a:pt x="10" y="79"/>
                  </a:lnTo>
                  <a:lnTo>
                    <a:pt x="9" y="81"/>
                  </a:lnTo>
                  <a:lnTo>
                    <a:pt x="7" y="83"/>
                  </a:lnTo>
                  <a:lnTo>
                    <a:pt x="2" y="84"/>
                  </a:lnTo>
                  <a:lnTo>
                    <a:pt x="1" y="84"/>
                  </a:lnTo>
                  <a:lnTo>
                    <a:pt x="0" y="85"/>
                  </a:lnTo>
                  <a:lnTo>
                    <a:pt x="0" y="86"/>
                  </a:lnTo>
                  <a:lnTo>
                    <a:pt x="0" y="87"/>
                  </a:lnTo>
                  <a:lnTo>
                    <a:pt x="1" y="87"/>
                  </a:lnTo>
                  <a:lnTo>
                    <a:pt x="16" y="87"/>
                  </a:lnTo>
                  <a:lnTo>
                    <a:pt x="28" y="87"/>
                  </a:lnTo>
                  <a:lnTo>
                    <a:pt x="29" y="87"/>
                  </a:lnTo>
                  <a:lnTo>
                    <a:pt x="30" y="87"/>
                  </a:lnTo>
                  <a:lnTo>
                    <a:pt x="31" y="86"/>
                  </a:lnTo>
                  <a:lnTo>
                    <a:pt x="30" y="85"/>
                  </a:lnTo>
                  <a:lnTo>
                    <a:pt x="29" y="84"/>
                  </a:lnTo>
                  <a:lnTo>
                    <a:pt x="27" y="84"/>
                  </a:lnTo>
                  <a:lnTo>
                    <a:pt x="24" y="83"/>
                  </a:lnTo>
                  <a:lnTo>
                    <a:pt x="22" y="82"/>
                  </a:lnTo>
                  <a:lnTo>
                    <a:pt x="21" y="81"/>
                  </a:lnTo>
                  <a:lnTo>
                    <a:pt x="20" y="79"/>
                  </a:lnTo>
                  <a:lnTo>
                    <a:pt x="21" y="75"/>
                  </a:lnTo>
                  <a:lnTo>
                    <a:pt x="24" y="67"/>
                  </a:lnTo>
                  <a:lnTo>
                    <a:pt x="27" y="59"/>
                  </a:lnTo>
                  <a:lnTo>
                    <a:pt x="29" y="52"/>
                  </a:lnTo>
                  <a:lnTo>
                    <a:pt x="30" y="51"/>
                  </a:lnTo>
                  <a:lnTo>
                    <a:pt x="32" y="51"/>
                  </a:lnTo>
                  <a:lnTo>
                    <a:pt x="41" y="51"/>
                  </a:lnTo>
                  <a:lnTo>
                    <a:pt x="47" y="51"/>
                  </a:lnTo>
                  <a:lnTo>
                    <a:pt x="51" y="51"/>
                  </a:lnTo>
                  <a:lnTo>
                    <a:pt x="52" y="51"/>
                  </a:lnTo>
                  <a:lnTo>
                    <a:pt x="52" y="52"/>
                  </a:lnTo>
                  <a:lnTo>
                    <a:pt x="53" y="53"/>
                  </a:lnTo>
                  <a:lnTo>
                    <a:pt x="53" y="54"/>
                  </a:lnTo>
                  <a:lnTo>
                    <a:pt x="60" y="76"/>
                  </a:lnTo>
                  <a:close/>
                  <a:moveTo>
                    <a:pt x="41" y="20"/>
                  </a:moveTo>
                  <a:lnTo>
                    <a:pt x="42" y="19"/>
                  </a:lnTo>
                  <a:lnTo>
                    <a:pt x="42" y="20"/>
                  </a:lnTo>
                  <a:lnTo>
                    <a:pt x="49" y="41"/>
                  </a:lnTo>
                  <a:lnTo>
                    <a:pt x="50" y="44"/>
                  </a:lnTo>
                  <a:lnTo>
                    <a:pt x="46" y="45"/>
                  </a:lnTo>
                  <a:lnTo>
                    <a:pt x="41" y="45"/>
                  </a:lnTo>
                  <a:lnTo>
                    <a:pt x="36" y="45"/>
                  </a:lnTo>
                  <a:lnTo>
                    <a:pt x="33" y="44"/>
                  </a:lnTo>
                  <a:lnTo>
                    <a:pt x="31" y="44"/>
                  </a:lnTo>
                  <a:lnTo>
                    <a:pt x="32" y="42"/>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0" name="Freeform 196"/>
            <p:cNvSpPr>
              <a:spLocks/>
            </p:cNvSpPr>
            <p:nvPr/>
          </p:nvSpPr>
          <p:spPr bwMode="auto">
            <a:xfrm>
              <a:off x="605659" y="6020469"/>
              <a:ext cx="97809" cy="84315"/>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2147483647 h 54"/>
                <a:gd name="T56" fmla="*/ 2147483647 w 62"/>
                <a:gd name="T57" fmla="*/ 0 h 54"/>
                <a:gd name="T58" fmla="*/ 2147483647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4"/>
                  </a:lnTo>
                  <a:lnTo>
                    <a:pt x="30" y="53"/>
                  </a:lnTo>
                  <a:lnTo>
                    <a:pt x="36" y="50"/>
                  </a:lnTo>
                  <a:lnTo>
                    <a:pt x="39" y="47"/>
                  </a:lnTo>
                  <a:lnTo>
                    <a:pt x="41" y="46"/>
                  </a:lnTo>
                  <a:lnTo>
                    <a:pt x="42" y="47"/>
                  </a:lnTo>
                  <a:lnTo>
                    <a:pt x="42" y="48"/>
                  </a:lnTo>
                  <a:lnTo>
                    <a:pt x="42" y="51"/>
                  </a:lnTo>
                  <a:lnTo>
                    <a:pt x="43" y="52"/>
                  </a:lnTo>
                  <a:lnTo>
                    <a:pt x="43" y="53"/>
                  </a:lnTo>
                  <a:lnTo>
                    <a:pt x="59" y="50"/>
                  </a:lnTo>
                  <a:lnTo>
                    <a:pt x="61" y="50"/>
                  </a:lnTo>
                  <a:lnTo>
                    <a:pt x="62" y="49"/>
                  </a:lnTo>
                  <a:lnTo>
                    <a:pt x="61" y="48"/>
                  </a:lnTo>
                  <a:lnTo>
                    <a:pt x="60" y="48"/>
                  </a:lnTo>
                  <a:lnTo>
                    <a:pt x="55" y="47"/>
                  </a:lnTo>
                  <a:lnTo>
                    <a:pt x="53" y="47"/>
                  </a:lnTo>
                  <a:lnTo>
                    <a:pt x="52" y="46"/>
                  </a:lnTo>
                  <a:lnTo>
                    <a:pt x="51" y="44"/>
                  </a:lnTo>
                  <a:lnTo>
                    <a:pt x="52" y="3"/>
                  </a:lnTo>
                  <a:lnTo>
                    <a:pt x="52" y="2"/>
                  </a:lnTo>
                  <a:lnTo>
                    <a:pt x="51" y="1"/>
                  </a:lnTo>
                  <a:lnTo>
                    <a:pt x="49" y="0"/>
                  </a:lnTo>
                  <a:lnTo>
                    <a:pt x="41" y="1"/>
                  </a:lnTo>
                  <a:lnTo>
                    <a:pt x="35" y="0"/>
                  </a:lnTo>
                  <a:lnTo>
                    <a:pt x="33" y="0"/>
                  </a:lnTo>
                  <a:lnTo>
                    <a:pt x="32" y="1"/>
                  </a:lnTo>
                  <a:lnTo>
                    <a:pt x="32" y="2"/>
                  </a:lnTo>
                  <a:lnTo>
                    <a:pt x="34" y="3"/>
                  </a:lnTo>
                  <a:lnTo>
                    <a:pt x="36" y="3"/>
                  </a:lnTo>
                  <a:lnTo>
                    <a:pt x="42" y="5"/>
                  </a:lnTo>
                  <a:lnTo>
                    <a:pt x="42" y="6"/>
                  </a:lnTo>
                  <a:lnTo>
                    <a:pt x="43" y="7"/>
                  </a:lnTo>
                  <a:lnTo>
                    <a:pt x="42" y="36"/>
                  </a:lnTo>
                  <a:lnTo>
                    <a:pt x="42" y="38"/>
                  </a:lnTo>
                  <a:lnTo>
                    <a:pt x="42" y="40"/>
                  </a:lnTo>
                  <a:lnTo>
                    <a:pt x="41" y="42"/>
                  </a:lnTo>
                  <a:lnTo>
                    <a:pt x="40" y="44"/>
                  </a:lnTo>
                  <a:lnTo>
                    <a:pt x="38" y="45"/>
                  </a:lnTo>
                  <a:lnTo>
                    <a:pt x="35" y="47"/>
                  </a:lnTo>
                  <a:lnTo>
                    <a:pt x="31" y="47"/>
                  </a:lnTo>
                  <a:lnTo>
                    <a:pt x="27" y="48"/>
                  </a:lnTo>
                  <a:lnTo>
                    <a:pt x="22" y="47"/>
                  </a:lnTo>
                  <a:lnTo>
                    <a:pt x="20" y="46"/>
                  </a:lnTo>
                  <a:lnTo>
                    <a:pt x="19" y="45"/>
                  </a:lnTo>
                  <a:lnTo>
                    <a:pt x="18" y="44"/>
                  </a:lnTo>
                  <a:lnTo>
                    <a:pt x="17" y="43"/>
                  </a:lnTo>
                  <a:lnTo>
                    <a:pt x="16" y="41"/>
                  </a:lnTo>
                  <a:lnTo>
                    <a:pt x="16" y="39"/>
                  </a:lnTo>
                  <a:lnTo>
                    <a:pt x="16" y="3"/>
                  </a:lnTo>
                  <a:lnTo>
                    <a:pt x="16" y="2"/>
                  </a:lnTo>
                  <a:lnTo>
                    <a:pt x="16" y="1"/>
                  </a:lnTo>
                  <a:lnTo>
                    <a:pt x="15" y="0"/>
                  </a:lnTo>
                  <a:lnTo>
                    <a:pt x="14" y="0"/>
                  </a:lnTo>
                  <a:lnTo>
                    <a:pt x="9" y="1"/>
                  </a:lnTo>
                  <a:lnTo>
                    <a:pt x="3" y="0"/>
                  </a:lnTo>
                  <a:lnTo>
                    <a:pt x="1" y="0"/>
                  </a:lnTo>
                  <a:lnTo>
                    <a:pt x="0" y="1"/>
                  </a:lnTo>
                  <a:lnTo>
                    <a:pt x="1" y="2"/>
                  </a:lnTo>
                  <a:lnTo>
                    <a:pt x="4" y="3"/>
                  </a:lnTo>
                  <a:lnTo>
                    <a:pt x="6" y="4"/>
                  </a:lnTo>
                  <a:lnTo>
                    <a:pt x="7" y="5"/>
                  </a:lnTo>
                  <a:lnTo>
                    <a:pt x="8" y="6"/>
                  </a:lnTo>
                  <a:lnTo>
                    <a:pt x="7" y="35"/>
                  </a:lnTo>
                  <a:lnTo>
                    <a:pt x="7" y="39"/>
                  </a:lnTo>
                  <a:lnTo>
                    <a:pt x="8" y="43"/>
                  </a:lnTo>
                  <a:lnTo>
                    <a:pt x="9" y="46"/>
                  </a:lnTo>
                  <a:lnTo>
                    <a:pt x="11" y="49"/>
                  </a:lnTo>
                  <a:lnTo>
                    <a:pt x="12" y="50"/>
                  </a:lnTo>
                  <a:lnTo>
                    <a:pt x="13"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1" name="Freeform 197"/>
            <p:cNvSpPr>
              <a:spLocks noEditPoints="1"/>
            </p:cNvSpPr>
            <p:nvPr/>
          </p:nvSpPr>
          <p:spPr bwMode="auto">
            <a:xfrm>
              <a:off x="710454" y="5964856"/>
              <a:ext cx="92570" cy="139928"/>
            </a:xfrm>
            <a:custGeom>
              <a:avLst/>
              <a:gdLst>
                <a:gd name="T0" fmla="*/ 2147483647 w 59"/>
                <a:gd name="T1" fmla="*/ 2147483647 h 89"/>
                <a:gd name="T2" fmla="*/ 2147483647 w 59"/>
                <a:gd name="T3" fmla="*/ 0 h 89"/>
                <a:gd name="T4" fmla="*/ 2147483647 w 59"/>
                <a:gd name="T5" fmla="*/ 0 h 89"/>
                <a:gd name="T6" fmla="*/ 2147483647 w 59"/>
                <a:gd name="T7" fmla="*/ 2147483647 h 89"/>
                <a:gd name="T8" fmla="*/ 2147483647 w 59"/>
                <a:gd name="T9" fmla="*/ 2147483647 h 89"/>
                <a:gd name="T10" fmla="*/ 2147483647 w 59"/>
                <a:gd name="T11" fmla="*/ 2147483647 h 89"/>
                <a:gd name="T12" fmla="*/ 2147483647 w 59"/>
                <a:gd name="T13" fmla="*/ 2147483647 h 89"/>
                <a:gd name="T14" fmla="*/ 2147483647 w 59"/>
                <a:gd name="T15" fmla="*/ 2147483647 h 89"/>
                <a:gd name="T16" fmla="*/ 2147483647 w 59"/>
                <a:gd name="T17" fmla="*/ 2147483647 h 89"/>
                <a:gd name="T18" fmla="*/ 2147483647 w 59"/>
                <a:gd name="T19" fmla="*/ 2147483647 h 89"/>
                <a:gd name="T20" fmla="*/ 2147483647 w 59"/>
                <a:gd name="T21" fmla="*/ 2147483647 h 89"/>
                <a:gd name="T22" fmla="*/ 2147483647 w 59"/>
                <a:gd name="T23" fmla="*/ 2147483647 h 89"/>
                <a:gd name="T24" fmla="*/ 2147483647 w 59"/>
                <a:gd name="T25" fmla="*/ 2147483647 h 89"/>
                <a:gd name="T26" fmla="*/ 2147483647 w 59"/>
                <a:gd name="T27" fmla="*/ 2147483647 h 89"/>
                <a:gd name="T28" fmla="*/ 0 w 59"/>
                <a:gd name="T29" fmla="*/ 2147483647 h 89"/>
                <a:gd name="T30" fmla="*/ 2147483647 w 59"/>
                <a:gd name="T31" fmla="*/ 2147483647 h 89"/>
                <a:gd name="T32" fmla="*/ 2147483647 w 59"/>
                <a:gd name="T33" fmla="*/ 2147483647 h 89"/>
                <a:gd name="T34" fmla="*/ 2147483647 w 59"/>
                <a:gd name="T35" fmla="*/ 2147483647 h 89"/>
                <a:gd name="T36" fmla="*/ 2147483647 w 59"/>
                <a:gd name="T37" fmla="*/ 2147483647 h 89"/>
                <a:gd name="T38" fmla="*/ 2147483647 w 59"/>
                <a:gd name="T39" fmla="*/ 2147483647 h 89"/>
                <a:gd name="T40" fmla="*/ 2147483647 w 59"/>
                <a:gd name="T41" fmla="*/ 2147483647 h 89"/>
                <a:gd name="T42" fmla="*/ 2147483647 w 59"/>
                <a:gd name="T43" fmla="*/ 2147483647 h 89"/>
                <a:gd name="T44" fmla="*/ 2147483647 w 59"/>
                <a:gd name="T45" fmla="*/ 2147483647 h 89"/>
                <a:gd name="T46" fmla="*/ 2147483647 w 59"/>
                <a:gd name="T47" fmla="*/ 2147483647 h 89"/>
                <a:gd name="T48" fmla="*/ 2147483647 w 59"/>
                <a:gd name="T49" fmla="*/ 2147483647 h 89"/>
                <a:gd name="T50" fmla="*/ 2147483647 w 59"/>
                <a:gd name="T51" fmla="*/ 2147483647 h 89"/>
                <a:gd name="T52" fmla="*/ 2147483647 w 59"/>
                <a:gd name="T53" fmla="*/ 2147483647 h 89"/>
                <a:gd name="T54" fmla="*/ 2147483647 w 59"/>
                <a:gd name="T55" fmla="*/ 2147483647 h 89"/>
                <a:gd name="T56" fmla="*/ 2147483647 w 59"/>
                <a:gd name="T57" fmla="*/ 2147483647 h 89"/>
                <a:gd name="T58" fmla="*/ 2147483647 w 59"/>
                <a:gd name="T59" fmla="*/ 2147483647 h 89"/>
                <a:gd name="T60" fmla="*/ 2147483647 w 59"/>
                <a:gd name="T61" fmla="*/ 2147483647 h 89"/>
                <a:gd name="T62" fmla="*/ 2147483647 w 59"/>
                <a:gd name="T63" fmla="*/ 2147483647 h 89"/>
                <a:gd name="T64" fmla="*/ 2147483647 w 59"/>
                <a:gd name="T65" fmla="*/ 2147483647 h 89"/>
                <a:gd name="T66" fmla="*/ 2147483647 w 59"/>
                <a:gd name="T67" fmla="*/ 2147483647 h 89"/>
                <a:gd name="T68" fmla="*/ 2147483647 w 59"/>
                <a:gd name="T69" fmla="*/ 2147483647 h 89"/>
                <a:gd name="T70" fmla="*/ 2147483647 w 59"/>
                <a:gd name="T71" fmla="*/ 2147483647 h 89"/>
                <a:gd name="T72" fmla="*/ 2147483647 w 59"/>
                <a:gd name="T73" fmla="*/ 2147483647 h 89"/>
                <a:gd name="T74" fmla="*/ 2147483647 w 59"/>
                <a:gd name="T75" fmla="*/ 2147483647 h 89"/>
                <a:gd name="T76" fmla="*/ 2147483647 w 59"/>
                <a:gd name="T77" fmla="*/ 2147483647 h 89"/>
                <a:gd name="T78" fmla="*/ 2147483647 w 59"/>
                <a:gd name="T79" fmla="*/ 2147483647 h 89"/>
                <a:gd name="T80" fmla="*/ 2147483647 w 59"/>
                <a:gd name="T81" fmla="*/ 2147483647 h 89"/>
                <a:gd name="T82" fmla="*/ 2147483647 w 59"/>
                <a:gd name="T83" fmla="*/ 2147483647 h 89"/>
                <a:gd name="T84" fmla="*/ 2147483647 w 59"/>
                <a:gd name="T85" fmla="*/ 2147483647 h 89"/>
                <a:gd name="T86" fmla="*/ 2147483647 w 59"/>
                <a:gd name="T87" fmla="*/ 2147483647 h 89"/>
                <a:gd name="T88" fmla="*/ 2147483647 w 59"/>
                <a:gd name="T89" fmla="*/ 2147483647 h 89"/>
                <a:gd name="T90" fmla="*/ 2147483647 w 59"/>
                <a:gd name="T91" fmla="*/ 2147483647 h 89"/>
                <a:gd name="T92" fmla="*/ 2147483647 w 59"/>
                <a:gd name="T93" fmla="*/ 2147483647 h 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9"/>
                <a:gd name="T142" fmla="*/ 0 h 89"/>
                <a:gd name="T143" fmla="*/ 59 w 59"/>
                <a:gd name="T144" fmla="*/ 89 h 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9" h="89">
                  <a:moveTo>
                    <a:pt x="51" y="20"/>
                  </a:moveTo>
                  <a:lnTo>
                    <a:pt x="51" y="2"/>
                  </a:lnTo>
                  <a:lnTo>
                    <a:pt x="51" y="0"/>
                  </a:lnTo>
                  <a:lnTo>
                    <a:pt x="50" y="0"/>
                  </a:lnTo>
                  <a:lnTo>
                    <a:pt x="38" y="0"/>
                  </a:lnTo>
                  <a:lnTo>
                    <a:pt x="35" y="0"/>
                  </a:lnTo>
                  <a:lnTo>
                    <a:pt x="35" y="1"/>
                  </a:lnTo>
                  <a:lnTo>
                    <a:pt x="34" y="2"/>
                  </a:lnTo>
                  <a:lnTo>
                    <a:pt x="35" y="3"/>
                  </a:lnTo>
                  <a:lnTo>
                    <a:pt x="36" y="4"/>
                  </a:lnTo>
                  <a:lnTo>
                    <a:pt x="38" y="5"/>
                  </a:lnTo>
                  <a:lnTo>
                    <a:pt x="41" y="6"/>
                  </a:lnTo>
                  <a:lnTo>
                    <a:pt x="42" y="7"/>
                  </a:lnTo>
                  <a:lnTo>
                    <a:pt x="42" y="9"/>
                  </a:lnTo>
                  <a:lnTo>
                    <a:pt x="42" y="37"/>
                  </a:lnTo>
                  <a:lnTo>
                    <a:pt x="42" y="39"/>
                  </a:lnTo>
                  <a:lnTo>
                    <a:pt x="40" y="40"/>
                  </a:lnTo>
                  <a:lnTo>
                    <a:pt x="36" y="38"/>
                  </a:lnTo>
                  <a:lnTo>
                    <a:pt x="32" y="37"/>
                  </a:lnTo>
                  <a:lnTo>
                    <a:pt x="27" y="37"/>
                  </a:lnTo>
                  <a:lnTo>
                    <a:pt x="22" y="37"/>
                  </a:lnTo>
                  <a:lnTo>
                    <a:pt x="17" y="39"/>
                  </a:lnTo>
                  <a:lnTo>
                    <a:pt x="12" y="41"/>
                  </a:lnTo>
                  <a:lnTo>
                    <a:pt x="8" y="44"/>
                  </a:lnTo>
                  <a:lnTo>
                    <a:pt x="5" y="48"/>
                  </a:lnTo>
                  <a:lnTo>
                    <a:pt x="3" y="50"/>
                  </a:lnTo>
                  <a:lnTo>
                    <a:pt x="2" y="53"/>
                  </a:lnTo>
                  <a:lnTo>
                    <a:pt x="1" y="55"/>
                  </a:lnTo>
                  <a:lnTo>
                    <a:pt x="1" y="58"/>
                  </a:lnTo>
                  <a:lnTo>
                    <a:pt x="0" y="63"/>
                  </a:lnTo>
                  <a:lnTo>
                    <a:pt x="1" y="69"/>
                  </a:lnTo>
                  <a:lnTo>
                    <a:pt x="1" y="71"/>
                  </a:lnTo>
                  <a:lnTo>
                    <a:pt x="2" y="74"/>
                  </a:lnTo>
                  <a:lnTo>
                    <a:pt x="4" y="78"/>
                  </a:lnTo>
                  <a:lnTo>
                    <a:pt x="6" y="80"/>
                  </a:lnTo>
                  <a:lnTo>
                    <a:pt x="8" y="81"/>
                  </a:lnTo>
                  <a:lnTo>
                    <a:pt x="12" y="84"/>
                  </a:lnTo>
                  <a:lnTo>
                    <a:pt x="16" y="86"/>
                  </a:lnTo>
                  <a:lnTo>
                    <a:pt x="20" y="87"/>
                  </a:lnTo>
                  <a:lnTo>
                    <a:pt x="25" y="88"/>
                  </a:lnTo>
                  <a:lnTo>
                    <a:pt x="29" y="87"/>
                  </a:lnTo>
                  <a:lnTo>
                    <a:pt x="32" y="87"/>
                  </a:lnTo>
                  <a:lnTo>
                    <a:pt x="37" y="85"/>
                  </a:lnTo>
                  <a:lnTo>
                    <a:pt x="41" y="83"/>
                  </a:lnTo>
                  <a:lnTo>
                    <a:pt x="42" y="84"/>
                  </a:lnTo>
                  <a:lnTo>
                    <a:pt x="42" y="87"/>
                  </a:lnTo>
                  <a:lnTo>
                    <a:pt x="42" y="88"/>
                  </a:lnTo>
                  <a:lnTo>
                    <a:pt x="43" y="89"/>
                  </a:lnTo>
                  <a:lnTo>
                    <a:pt x="44" y="89"/>
                  </a:lnTo>
                  <a:lnTo>
                    <a:pt x="52" y="88"/>
                  </a:lnTo>
                  <a:lnTo>
                    <a:pt x="57" y="87"/>
                  </a:lnTo>
                  <a:lnTo>
                    <a:pt x="58" y="86"/>
                  </a:lnTo>
                  <a:lnTo>
                    <a:pt x="59" y="85"/>
                  </a:lnTo>
                  <a:lnTo>
                    <a:pt x="59" y="84"/>
                  </a:lnTo>
                  <a:lnTo>
                    <a:pt x="58" y="83"/>
                  </a:lnTo>
                  <a:lnTo>
                    <a:pt x="53" y="84"/>
                  </a:lnTo>
                  <a:lnTo>
                    <a:pt x="52" y="84"/>
                  </a:lnTo>
                  <a:lnTo>
                    <a:pt x="51" y="83"/>
                  </a:lnTo>
                  <a:lnTo>
                    <a:pt x="51" y="81"/>
                  </a:lnTo>
                  <a:lnTo>
                    <a:pt x="51" y="20"/>
                  </a:lnTo>
                  <a:close/>
                  <a:moveTo>
                    <a:pt x="43" y="66"/>
                  </a:moveTo>
                  <a:lnTo>
                    <a:pt x="43" y="74"/>
                  </a:lnTo>
                  <a:lnTo>
                    <a:pt x="42" y="77"/>
                  </a:lnTo>
                  <a:lnTo>
                    <a:pt x="41" y="79"/>
                  </a:lnTo>
                  <a:lnTo>
                    <a:pt x="40" y="81"/>
                  </a:lnTo>
                  <a:lnTo>
                    <a:pt x="38" y="81"/>
                  </a:lnTo>
                  <a:lnTo>
                    <a:pt x="35" y="82"/>
                  </a:lnTo>
                  <a:lnTo>
                    <a:pt x="32" y="82"/>
                  </a:lnTo>
                  <a:lnTo>
                    <a:pt x="26" y="82"/>
                  </a:lnTo>
                  <a:lnTo>
                    <a:pt x="21" y="80"/>
                  </a:lnTo>
                  <a:lnTo>
                    <a:pt x="17" y="78"/>
                  </a:lnTo>
                  <a:lnTo>
                    <a:pt x="15" y="77"/>
                  </a:lnTo>
                  <a:lnTo>
                    <a:pt x="14" y="75"/>
                  </a:lnTo>
                  <a:lnTo>
                    <a:pt x="12" y="72"/>
                  </a:lnTo>
                  <a:lnTo>
                    <a:pt x="10" y="68"/>
                  </a:lnTo>
                  <a:lnTo>
                    <a:pt x="10" y="65"/>
                  </a:lnTo>
                  <a:lnTo>
                    <a:pt x="9" y="61"/>
                  </a:lnTo>
                  <a:lnTo>
                    <a:pt x="10" y="57"/>
                  </a:lnTo>
                  <a:lnTo>
                    <a:pt x="10" y="53"/>
                  </a:lnTo>
                  <a:lnTo>
                    <a:pt x="12" y="50"/>
                  </a:lnTo>
                  <a:lnTo>
                    <a:pt x="13" y="48"/>
                  </a:lnTo>
                  <a:lnTo>
                    <a:pt x="14" y="46"/>
                  </a:lnTo>
                  <a:lnTo>
                    <a:pt x="17" y="44"/>
                  </a:lnTo>
                  <a:lnTo>
                    <a:pt x="20" y="42"/>
                  </a:lnTo>
                  <a:lnTo>
                    <a:pt x="24" y="40"/>
                  </a:lnTo>
                  <a:lnTo>
                    <a:pt x="28" y="40"/>
                  </a:lnTo>
                  <a:lnTo>
                    <a:pt x="33" y="40"/>
                  </a:lnTo>
                  <a:lnTo>
                    <a:pt x="35" y="41"/>
                  </a:lnTo>
                  <a:lnTo>
                    <a:pt x="36" y="42"/>
                  </a:lnTo>
                  <a:lnTo>
                    <a:pt x="39" y="44"/>
                  </a:lnTo>
                  <a:lnTo>
                    <a:pt x="41" y="47"/>
                  </a:lnTo>
                  <a:lnTo>
                    <a:pt x="42" y="51"/>
                  </a:lnTo>
                  <a:lnTo>
                    <a:pt x="42" y="56"/>
                  </a:lnTo>
                  <a:lnTo>
                    <a:pt x="43" y="6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2" name="Freeform 198"/>
            <p:cNvSpPr>
              <a:spLocks noEditPoints="1"/>
            </p:cNvSpPr>
            <p:nvPr/>
          </p:nvSpPr>
          <p:spPr bwMode="auto">
            <a:xfrm>
              <a:off x="815249" y="5968444"/>
              <a:ext cx="43665"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0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0 h 84"/>
                <a:gd name="T76" fmla="*/ 2147483647 w 27"/>
                <a:gd name="T77" fmla="*/ 2147483647 h 84"/>
                <a:gd name="T78" fmla="*/ 2147483647 w 27"/>
                <a:gd name="T79" fmla="*/ 2147483647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
                <a:gd name="T169" fmla="*/ 0 h 84"/>
                <a:gd name="T170" fmla="*/ 27 w 27"/>
                <a:gd name="T171" fmla="*/ 84 h 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 h="84">
                  <a:moveTo>
                    <a:pt x="18" y="38"/>
                  </a:moveTo>
                  <a:lnTo>
                    <a:pt x="19" y="31"/>
                  </a:lnTo>
                  <a:lnTo>
                    <a:pt x="19" y="30"/>
                  </a:lnTo>
                  <a:lnTo>
                    <a:pt x="18" y="30"/>
                  </a:lnTo>
                  <a:lnTo>
                    <a:pt x="10" y="36"/>
                  </a:lnTo>
                  <a:lnTo>
                    <a:pt x="8" y="37"/>
                  </a:lnTo>
                  <a:lnTo>
                    <a:pt x="6" y="37"/>
                  </a:lnTo>
                  <a:lnTo>
                    <a:pt x="4" y="38"/>
                  </a:lnTo>
                  <a:lnTo>
                    <a:pt x="3" y="39"/>
                  </a:lnTo>
                  <a:lnTo>
                    <a:pt x="4" y="40"/>
                  </a:lnTo>
                  <a:lnTo>
                    <a:pt x="7" y="41"/>
                  </a:lnTo>
                  <a:lnTo>
                    <a:pt x="8" y="41"/>
                  </a:lnTo>
                  <a:lnTo>
                    <a:pt x="9" y="42"/>
                  </a:lnTo>
                  <a:lnTo>
                    <a:pt x="9" y="43"/>
                  </a:lnTo>
                  <a:lnTo>
                    <a:pt x="10" y="45"/>
                  </a:lnTo>
                  <a:lnTo>
                    <a:pt x="10" y="74"/>
                  </a:lnTo>
                  <a:lnTo>
                    <a:pt x="9" y="77"/>
                  </a:lnTo>
                  <a:lnTo>
                    <a:pt x="9" y="78"/>
                  </a:lnTo>
                  <a:lnTo>
                    <a:pt x="8" y="79"/>
                  </a:lnTo>
                  <a:lnTo>
                    <a:pt x="6" y="80"/>
                  </a:lnTo>
                  <a:lnTo>
                    <a:pt x="2" y="81"/>
                  </a:lnTo>
                  <a:lnTo>
                    <a:pt x="1" y="82"/>
                  </a:lnTo>
                  <a:lnTo>
                    <a:pt x="0" y="82"/>
                  </a:lnTo>
                  <a:lnTo>
                    <a:pt x="0" y="83"/>
                  </a:lnTo>
                  <a:lnTo>
                    <a:pt x="0" y="84"/>
                  </a:lnTo>
                  <a:lnTo>
                    <a:pt x="1" y="84"/>
                  </a:lnTo>
                  <a:lnTo>
                    <a:pt x="3" y="84"/>
                  </a:lnTo>
                  <a:lnTo>
                    <a:pt x="13" y="84"/>
                  </a:lnTo>
                  <a:lnTo>
                    <a:pt x="23" y="84"/>
                  </a:lnTo>
                  <a:lnTo>
                    <a:pt x="26" y="84"/>
                  </a:lnTo>
                  <a:lnTo>
                    <a:pt x="27" y="83"/>
                  </a:lnTo>
                  <a:lnTo>
                    <a:pt x="26" y="82"/>
                  </a:lnTo>
                  <a:lnTo>
                    <a:pt x="24" y="81"/>
                  </a:lnTo>
                  <a:lnTo>
                    <a:pt x="20" y="80"/>
                  </a:lnTo>
                  <a:lnTo>
                    <a:pt x="19" y="78"/>
                  </a:lnTo>
                  <a:lnTo>
                    <a:pt x="18" y="76"/>
                  </a:lnTo>
                  <a:lnTo>
                    <a:pt x="18"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3" name="Freeform 199"/>
            <p:cNvSpPr>
              <a:spLocks/>
            </p:cNvSpPr>
            <p:nvPr/>
          </p:nvSpPr>
          <p:spPr bwMode="auto">
            <a:xfrm>
              <a:off x="872887" y="6006118"/>
              <a:ext cx="55891" cy="98667"/>
            </a:xfrm>
            <a:custGeom>
              <a:avLst/>
              <a:gdLst>
                <a:gd name="T0" fmla="*/ 2147483647 w 35"/>
                <a:gd name="T1" fmla="*/ 2147483647 h 62"/>
                <a:gd name="T2" fmla="*/ 2147483647 w 35"/>
                <a:gd name="T3" fmla="*/ 2147483647 h 62"/>
                <a:gd name="T4" fmla="*/ 2147483647 w 35"/>
                <a:gd name="T5" fmla="*/ 2147483647 h 62"/>
                <a:gd name="T6" fmla="*/ 2147483647 w 35"/>
                <a:gd name="T7" fmla="*/ 2147483647 h 62"/>
                <a:gd name="T8" fmla="*/ 2147483647 w 35"/>
                <a:gd name="T9" fmla="*/ 2147483647 h 62"/>
                <a:gd name="T10" fmla="*/ 2147483647 w 35"/>
                <a:gd name="T11" fmla="*/ 2147483647 h 62"/>
                <a:gd name="T12" fmla="*/ 2147483647 w 35"/>
                <a:gd name="T13" fmla="*/ 2147483647 h 62"/>
                <a:gd name="T14" fmla="*/ 2147483647 w 35"/>
                <a:gd name="T15" fmla="*/ 2147483647 h 62"/>
                <a:gd name="T16" fmla="*/ 2147483647 w 35"/>
                <a:gd name="T17" fmla="*/ 2147483647 h 62"/>
                <a:gd name="T18" fmla="*/ 2147483647 w 35"/>
                <a:gd name="T19" fmla="*/ 2147483647 h 62"/>
                <a:gd name="T20" fmla="*/ 2147483647 w 35"/>
                <a:gd name="T21" fmla="*/ 2147483647 h 62"/>
                <a:gd name="T22" fmla="*/ 2147483647 w 35"/>
                <a:gd name="T23" fmla="*/ 2147483647 h 62"/>
                <a:gd name="T24" fmla="*/ 2147483647 w 35"/>
                <a:gd name="T25" fmla="*/ 0 h 62"/>
                <a:gd name="T26" fmla="*/ 2147483647 w 35"/>
                <a:gd name="T27" fmla="*/ 0 h 62"/>
                <a:gd name="T28" fmla="*/ 2147483647 w 35"/>
                <a:gd name="T29" fmla="*/ 2147483647 h 62"/>
                <a:gd name="T30" fmla="*/ 2147483647 w 35"/>
                <a:gd name="T31" fmla="*/ 2147483647 h 62"/>
                <a:gd name="T32" fmla="*/ 2147483647 w 35"/>
                <a:gd name="T33" fmla="*/ 2147483647 h 62"/>
                <a:gd name="T34" fmla="*/ 2147483647 w 35"/>
                <a:gd name="T35" fmla="*/ 2147483647 h 62"/>
                <a:gd name="T36" fmla="*/ 2147483647 w 35"/>
                <a:gd name="T37" fmla="*/ 2147483647 h 62"/>
                <a:gd name="T38" fmla="*/ 0 w 35"/>
                <a:gd name="T39" fmla="*/ 2147483647 h 62"/>
                <a:gd name="T40" fmla="*/ 0 w 35"/>
                <a:gd name="T41" fmla="*/ 2147483647 h 62"/>
                <a:gd name="T42" fmla="*/ 0 w 35"/>
                <a:gd name="T43" fmla="*/ 2147483647 h 62"/>
                <a:gd name="T44" fmla="*/ 2147483647 w 35"/>
                <a:gd name="T45" fmla="*/ 2147483647 h 62"/>
                <a:gd name="T46" fmla="*/ 2147483647 w 35"/>
                <a:gd name="T47" fmla="*/ 2147483647 h 62"/>
                <a:gd name="T48" fmla="*/ 2147483647 w 35"/>
                <a:gd name="T49" fmla="*/ 2147483647 h 62"/>
                <a:gd name="T50" fmla="*/ 2147483647 w 35"/>
                <a:gd name="T51" fmla="*/ 2147483647 h 62"/>
                <a:gd name="T52" fmla="*/ 2147483647 w 35"/>
                <a:gd name="T53" fmla="*/ 2147483647 h 62"/>
                <a:gd name="T54" fmla="*/ 2147483647 w 35"/>
                <a:gd name="T55" fmla="*/ 2147483647 h 62"/>
                <a:gd name="T56" fmla="*/ 2147483647 w 35"/>
                <a:gd name="T57" fmla="*/ 2147483647 h 62"/>
                <a:gd name="T58" fmla="*/ 2147483647 w 35"/>
                <a:gd name="T59" fmla="*/ 2147483647 h 62"/>
                <a:gd name="T60" fmla="*/ 2147483647 w 35"/>
                <a:gd name="T61" fmla="*/ 2147483647 h 62"/>
                <a:gd name="T62" fmla="*/ 2147483647 w 35"/>
                <a:gd name="T63" fmla="*/ 2147483647 h 62"/>
                <a:gd name="T64" fmla="*/ 2147483647 w 35"/>
                <a:gd name="T65" fmla="*/ 2147483647 h 62"/>
                <a:gd name="T66" fmla="*/ 2147483647 w 35"/>
                <a:gd name="T67" fmla="*/ 2147483647 h 62"/>
                <a:gd name="T68" fmla="*/ 2147483647 w 35"/>
                <a:gd name="T69" fmla="*/ 2147483647 h 62"/>
                <a:gd name="T70" fmla="*/ 2147483647 w 35"/>
                <a:gd name="T71" fmla="*/ 2147483647 h 62"/>
                <a:gd name="T72" fmla="*/ 2147483647 w 35"/>
                <a:gd name="T73" fmla="*/ 2147483647 h 62"/>
                <a:gd name="T74" fmla="*/ 2147483647 w 35"/>
                <a:gd name="T75" fmla="*/ 2147483647 h 62"/>
                <a:gd name="T76" fmla="*/ 2147483647 w 35"/>
                <a:gd name="T77" fmla="*/ 2147483647 h 62"/>
                <a:gd name="T78" fmla="*/ 2147483647 w 35"/>
                <a:gd name="T79" fmla="*/ 2147483647 h 62"/>
                <a:gd name="T80" fmla="*/ 2147483647 w 35"/>
                <a:gd name="T81" fmla="*/ 2147483647 h 62"/>
                <a:gd name="T82" fmla="*/ 2147483647 w 35"/>
                <a:gd name="T83" fmla="*/ 2147483647 h 62"/>
                <a:gd name="T84" fmla="*/ 2147483647 w 35"/>
                <a:gd name="T85" fmla="*/ 2147483647 h 62"/>
                <a:gd name="T86" fmla="*/ 2147483647 w 35"/>
                <a:gd name="T87" fmla="*/ 2147483647 h 62"/>
                <a:gd name="T88" fmla="*/ 2147483647 w 35"/>
                <a:gd name="T89" fmla="*/ 2147483647 h 62"/>
                <a:gd name="T90" fmla="*/ 2147483647 w 35"/>
                <a:gd name="T91" fmla="*/ 2147483647 h 62"/>
                <a:gd name="T92" fmla="*/ 2147483647 w 35"/>
                <a:gd name="T93" fmla="*/ 2147483647 h 62"/>
                <a:gd name="T94" fmla="*/ 2147483647 w 35"/>
                <a:gd name="T95" fmla="*/ 2147483647 h 62"/>
                <a:gd name="T96" fmla="*/ 2147483647 w 35"/>
                <a:gd name="T97" fmla="*/ 2147483647 h 62"/>
                <a:gd name="T98" fmla="*/ 2147483647 w 35"/>
                <a:gd name="T99" fmla="*/ 2147483647 h 62"/>
                <a:gd name="T100" fmla="*/ 2147483647 w 35"/>
                <a:gd name="T101" fmla="*/ 2147483647 h 62"/>
                <a:gd name="T102" fmla="*/ 2147483647 w 35"/>
                <a:gd name="T103" fmla="*/ 2147483647 h 62"/>
                <a:gd name="T104" fmla="*/ 2147483647 w 35"/>
                <a:gd name="T105" fmla="*/ 2147483647 h 62"/>
                <a:gd name="T106" fmla="*/ 2147483647 w 35"/>
                <a:gd name="T107" fmla="*/ 2147483647 h 62"/>
                <a:gd name="T108" fmla="*/ 2147483647 w 35"/>
                <a:gd name="T109" fmla="*/ 2147483647 h 62"/>
                <a:gd name="T110" fmla="*/ 2147483647 w 35"/>
                <a:gd name="T111" fmla="*/ 2147483647 h 62"/>
                <a:gd name="T112" fmla="*/ 2147483647 w 35"/>
                <a:gd name="T113" fmla="*/ 2147483647 h 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
                <a:gd name="T172" fmla="*/ 0 h 62"/>
                <a:gd name="T173" fmla="*/ 35 w 35"/>
                <a:gd name="T174" fmla="*/ 62 h 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 h="62">
                  <a:moveTo>
                    <a:pt x="33" y="16"/>
                  </a:moveTo>
                  <a:lnTo>
                    <a:pt x="34" y="15"/>
                  </a:lnTo>
                  <a:lnTo>
                    <a:pt x="35" y="15"/>
                  </a:lnTo>
                  <a:lnTo>
                    <a:pt x="35" y="13"/>
                  </a:lnTo>
                  <a:lnTo>
                    <a:pt x="35" y="11"/>
                  </a:lnTo>
                  <a:lnTo>
                    <a:pt x="34" y="10"/>
                  </a:lnTo>
                  <a:lnTo>
                    <a:pt x="33" y="10"/>
                  </a:lnTo>
                  <a:lnTo>
                    <a:pt x="19" y="10"/>
                  </a:lnTo>
                  <a:lnTo>
                    <a:pt x="17" y="9"/>
                  </a:lnTo>
                  <a:lnTo>
                    <a:pt x="16" y="8"/>
                  </a:lnTo>
                  <a:lnTo>
                    <a:pt x="16" y="3"/>
                  </a:lnTo>
                  <a:lnTo>
                    <a:pt x="16" y="1"/>
                  </a:lnTo>
                  <a:lnTo>
                    <a:pt x="16" y="0"/>
                  </a:lnTo>
                  <a:lnTo>
                    <a:pt x="15" y="0"/>
                  </a:lnTo>
                  <a:lnTo>
                    <a:pt x="13" y="2"/>
                  </a:lnTo>
                  <a:lnTo>
                    <a:pt x="9" y="8"/>
                  </a:lnTo>
                  <a:lnTo>
                    <a:pt x="6" y="11"/>
                  </a:lnTo>
                  <a:lnTo>
                    <a:pt x="3" y="12"/>
                  </a:lnTo>
                  <a:lnTo>
                    <a:pt x="1" y="14"/>
                  </a:lnTo>
                  <a:lnTo>
                    <a:pt x="0" y="14"/>
                  </a:lnTo>
                  <a:lnTo>
                    <a:pt x="0" y="15"/>
                  </a:lnTo>
                  <a:lnTo>
                    <a:pt x="0" y="16"/>
                  </a:lnTo>
                  <a:lnTo>
                    <a:pt x="1" y="16"/>
                  </a:lnTo>
                  <a:lnTo>
                    <a:pt x="3" y="16"/>
                  </a:lnTo>
                  <a:lnTo>
                    <a:pt x="6" y="17"/>
                  </a:lnTo>
                  <a:lnTo>
                    <a:pt x="6" y="19"/>
                  </a:lnTo>
                  <a:lnTo>
                    <a:pt x="6" y="48"/>
                  </a:lnTo>
                  <a:lnTo>
                    <a:pt x="6" y="51"/>
                  </a:lnTo>
                  <a:lnTo>
                    <a:pt x="7" y="53"/>
                  </a:lnTo>
                  <a:lnTo>
                    <a:pt x="7" y="54"/>
                  </a:lnTo>
                  <a:lnTo>
                    <a:pt x="8" y="56"/>
                  </a:lnTo>
                  <a:lnTo>
                    <a:pt x="10" y="58"/>
                  </a:lnTo>
                  <a:lnTo>
                    <a:pt x="12" y="60"/>
                  </a:lnTo>
                  <a:lnTo>
                    <a:pt x="14" y="61"/>
                  </a:lnTo>
                  <a:lnTo>
                    <a:pt x="17" y="62"/>
                  </a:lnTo>
                  <a:lnTo>
                    <a:pt x="20" y="62"/>
                  </a:lnTo>
                  <a:lnTo>
                    <a:pt x="24" y="61"/>
                  </a:lnTo>
                  <a:lnTo>
                    <a:pt x="27" y="61"/>
                  </a:lnTo>
                  <a:lnTo>
                    <a:pt x="31" y="59"/>
                  </a:lnTo>
                  <a:lnTo>
                    <a:pt x="33" y="57"/>
                  </a:lnTo>
                  <a:lnTo>
                    <a:pt x="34" y="56"/>
                  </a:lnTo>
                  <a:lnTo>
                    <a:pt x="33" y="55"/>
                  </a:lnTo>
                  <a:lnTo>
                    <a:pt x="32" y="54"/>
                  </a:lnTo>
                  <a:lnTo>
                    <a:pt x="29" y="55"/>
                  </a:lnTo>
                  <a:lnTo>
                    <a:pt x="27" y="56"/>
                  </a:lnTo>
                  <a:lnTo>
                    <a:pt x="24" y="56"/>
                  </a:lnTo>
                  <a:lnTo>
                    <a:pt x="20" y="55"/>
                  </a:lnTo>
                  <a:lnTo>
                    <a:pt x="17" y="53"/>
                  </a:lnTo>
                  <a:lnTo>
                    <a:pt x="16" y="52"/>
                  </a:lnTo>
                  <a:lnTo>
                    <a:pt x="16" y="51"/>
                  </a:lnTo>
                  <a:lnTo>
                    <a:pt x="15" y="47"/>
                  </a:lnTo>
                  <a:lnTo>
                    <a:pt x="15" y="21"/>
                  </a:lnTo>
                  <a:lnTo>
                    <a:pt x="16" y="18"/>
                  </a:lnTo>
                  <a:lnTo>
                    <a:pt x="16" y="17"/>
                  </a:lnTo>
                  <a:lnTo>
                    <a:pt x="17"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4" name="Freeform 200"/>
            <p:cNvSpPr>
              <a:spLocks/>
            </p:cNvSpPr>
            <p:nvPr/>
          </p:nvSpPr>
          <p:spPr bwMode="auto">
            <a:xfrm>
              <a:off x="2078031" y="5966651"/>
              <a:ext cx="113527" cy="138133"/>
            </a:xfrm>
            <a:custGeom>
              <a:avLst/>
              <a:gdLst>
                <a:gd name="T0" fmla="*/ 0 w 72"/>
                <a:gd name="T1" fmla="*/ 2147483647 h 87"/>
                <a:gd name="T2" fmla="*/ 2147483647 w 72"/>
                <a:gd name="T3" fmla="*/ 2147483647 h 87"/>
                <a:gd name="T4" fmla="*/ 2147483647 w 72"/>
                <a:gd name="T5" fmla="*/ 2147483647 h 87"/>
                <a:gd name="T6" fmla="*/ 2147483647 w 72"/>
                <a:gd name="T7" fmla="*/ 2147483647 h 87"/>
                <a:gd name="T8" fmla="*/ 2147483647 w 72"/>
                <a:gd name="T9" fmla="*/ 2147483647 h 87"/>
                <a:gd name="T10" fmla="*/ 2147483647 w 72"/>
                <a:gd name="T11" fmla="*/ 2147483647 h 87"/>
                <a:gd name="T12" fmla="*/ 2147483647 w 72"/>
                <a:gd name="T13" fmla="*/ 2147483647 h 87"/>
                <a:gd name="T14" fmla="*/ 2147483647 w 72"/>
                <a:gd name="T15" fmla="*/ 2147483647 h 87"/>
                <a:gd name="T16" fmla="*/ 2147483647 w 72"/>
                <a:gd name="T17" fmla="*/ 2147483647 h 87"/>
                <a:gd name="T18" fmla="*/ 2147483647 w 72"/>
                <a:gd name="T19" fmla="*/ 2147483647 h 87"/>
                <a:gd name="T20" fmla="*/ 2147483647 w 72"/>
                <a:gd name="T21" fmla="*/ 2147483647 h 87"/>
                <a:gd name="T22" fmla="*/ 2147483647 w 72"/>
                <a:gd name="T23" fmla="*/ 2147483647 h 87"/>
                <a:gd name="T24" fmla="*/ 2147483647 w 72"/>
                <a:gd name="T25" fmla="*/ 2147483647 h 87"/>
                <a:gd name="T26" fmla="*/ 2147483647 w 72"/>
                <a:gd name="T27" fmla="*/ 2147483647 h 87"/>
                <a:gd name="T28" fmla="*/ 2147483647 w 72"/>
                <a:gd name="T29" fmla="*/ 2147483647 h 87"/>
                <a:gd name="T30" fmla="*/ 2147483647 w 72"/>
                <a:gd name="T31" fmla="*/ 2147483647 h 87"/>
                <a:gd name="T32" fmla="*/ 2147483647 w 72"/>
                <a:gd name="T33" fmla="*/ 2147483647 h 87"/>
                <a:gd name="T34" fmla="*/ 2147483647 w 72"/>
                <a:gd name="T35" fmla="*/ 2147483647 h 87"/>
                <a:gd name="T36" fmla="*/ 2147483647 w 72"/>
                <a:gd name="T37" fmla="*/ 2147483647 h 87"/>
                <a:gd name="T38" fmla="*/ 2147483647 w 72"/>
                <a:gd name="T39" fmla="*/ 2147483647 h 87"/>
                <a:gd name="T40" fmla="*/ 2147483647 w 72"/>
                <a:gd name="T41" fmla="*/ 2147483647 h 87"/>
                <a:gd name="T42" fmla="*/ 2147483647 w 72"/>
                <a:gd name="T43" fmla="*/ 2147483647 h 87"/>
                <a:gd name="T44" fmla="*/ 2147483647 w 72"/>
                <a:gd name="T45" fmla="*/ 2147483647 h 87"/>
                <a:gd name="T46" fmla="*/ 2147483647 w 72"/>
                <a:gd name="T47" fmla="*/ 2147483647 h 87"/>
                <a:gd name="T48" fmla="*/ 2147483647 w 72"/>
                <a:gd name="T49" fmla="*/ 2147483647 h 87"/>
                <a:gd name="T50" fmla="*/ 2147483647 w 72"/>
                <a:gd name="T51" fmla="*/ 2147483647 h 87"/>
                <a:gd name="T52" fmla="*/ 2147483647 w 72"/>
                <a:gd name="T53" fmla="*/ 2147483647 h 87"/>
                <a:gd name="T54" fmla="*/ 2147483647 w 72"/>
                <a:gd name="T55" fmla="*/ 2147483647 h 87"/>
                <a:gd name="T56" fmla="*/ 2147483647 w 72"/>
                <a:gd name="T57" fmla="*/ 2147483647 h 87"/>
                <a:gd name="T58" fmla="*/ 2147483647 w 72"/>
                <a:gd name="T59" fmla="*/ 2147483647 h 87"/>
                <a:gd name="T60" fmla="*/ 2147483647 w 72"/>
                <a:gd name="T61" fmla="*/ 2147483647 h 87"/>
                <a:gd name="T62" fmla="*/ 2147483647 w 72"/>
                <a:gd name="T63" fmla="*/ 2147483647 h 87"/>
                <a:gd name="T64" fmla="*/ 2147483647 w 72"/>
                <a:gd name="T65" fmla="*/ 2147483647 h 87"/>
                <a:gd name="T66" fmla="*/ 2147483647 w 72"/>
                <a:gd name="T67" fmla="*/ 2147483647 h 87"/>
                <a:gd name="T68" fmla="*/ 2147483647 w 72"/>
                <a:gd name="T69" fmla="*/ 2147483647 h 87"/>
                <a:gd name="T70" fmla="*/ 2147483647 w 72"/>
                <a:gd name="T71" fmla="*/ 2147483647 h 87"/>
                <a:gd name="T72" fmla="*/ 2147483647 w 72"/>
                <a:gd name="T73" fmla="*/ 2147483647 h 87"/>
                <a:gd name="T74" fmla="*/ 2147483647 w 72"/>
                <a:gd name="T75" fmla="*/ 2147483647 h 87"/>
                <a:gd name="T76" fmla="*/ 2147483647 w 72"/>
                <a:gd name="T77" fmla="*/ 0 h 87"/>
                <a:gd name="T78" fmla="*/ 2147483647 w 72"/>
                <a:gd name="T79" fmla="*/ 2147483647 h 87"/>
                <a:gd name="T80" fmla="*/ 2147483647 w 72"/>
                <a:gd name="T81" fmla="*/ 2147483647 h 87"/>
                <a:gd name="T82" fmla="*/ 2147483647 w 72"/>
                <a:gd name="T83" fmla="*/ 2147483647 h 87"/>
                <a:gd name="T84" fmla="*/ 2147483647 w 72"/>
                <a:gd name="T85" fmla="*/ 2147483647 h 87"/>
                <a:gd name="T86" fmla="*/ 2147483647 w 72"/>
                <a:gd name="T87" fmla="*/ 2147483647 h 87"/>
                <a:gd name="T88" fmla="*/ 2147483647 w 72"/>
                <a:gd name="T89" fmla="*/ 2147483647 h 87"/>
                <a:gd name="T90" fmla="*/ 2147483647 w 72"/>
                <a:gd name="T91" fmla="*/ 2147483647 h 87"/>
                <a:gd name="T92" fmla="*/ 0 w 72"/>
                <a:gd name="T93" fmla="*/ 2147483647 h 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2"/>
                <a:gd name="T142" fmla="*/ 0 h 87"/>
                <a:gd name="T143" fmla="*/ 72 w 72"/>
                <a:gd name="T144" fmla="*/ 87 h 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2" h="87">
                  <a:moveTo>
                    <a:pt x="0" y="45"/>
                  </a:moveTo>
                  <a:lnTo>
                    <a:pt x="0" y="49"/>
                  </a:lnTo>
                  <a:lnTo>
                    <a:pt x="1" y="54"/>
                  </a:lnTo>
                  <a:lnTo>
                    <a:pt x="2" y="58"/>
                  </a:lnTo>
                  <a:lnTo>
                    <a:pt x="4" y="63"/>
                  </a:lnTo>
                  <a:lnTo>
                    <a:pt x="5" y="66"/>
                  </a:lnTo>
                  <a:lnTo>
                    <a:pt x="8" y="70"/>
                  </a:lnTo>
                  <a:lnTo>
                    <a:pt x="11" y="73"/>
                  </a:lnTo>
                  <a:lnTo>
                    <a:pt x="14" y="76"/>
                  </a:lnTo>
                  <a:lnTo>
                    <a:pt x="17" y="79"/>
                  </a:lnTo>
                  <a:lnTo>
                    <a:pt x="21" y="81"/>
                  </a:lnTo>
                  <a:lnTo>
                    <a:pt x="25" y="83"/>
                  </a:lnTo>
                  <a:lnTo>
                    <a:pt x="29" y="84"/>
                  </a:lnTo>
                  <a:lnTo>
                    <a:pt x="33" y="85"/>
                  </a:lnTo>
                  <a:lnTo>
                    <a:pt x="37" y="86"/>
                  </a:lnTo>
                  <a:lnTo>
                    <a:pt x="46" y="87"/>
                  </a:lnTo>
                  <a:lnTo>
                    <a:pt x="55" y="86"/>
                  </a:lnTo>
                  <a:lnTo>
                    <a:pt x="62" y="85"/>
                  </a:lnTo>
                  <a:lnTo>
                    <a:pt x="68" y="83"/>
                  </a:lnTo>
                  <a:lnTo>
                    <a:pt x="70" y="81"/>
                  </a:lnTo>
                  <a:lnTo>
                    <a:pt x="71" y="77"/>
                  </a:lnTo>
                  <a:lnTo>
                    <a:pt x="72" y="73"/>
                  </a:lnTo>
                  <a:lnTo>
                    <a:pt x="72" y="68"/>
                  </a:lnTo>
                  <a:lnTo>
                    <a:pt x="71" y="67"/>
                  </a:lnTo>
                  <a:lnTo>
                    <a:pt x="70" y="68"/>
                  </a:lnTo>
                  <a:lnTo>
                    <a:pt x="69" y="69"/>
                  </a:lnTo>
                  <a:lnTo>
                    <a:pt x="65" y="74"/>
                  </a:lnTo>
                  <a:lnTo>
                    <a:pt x="62" y="77"/>
                  </a:lnTo>
                  <a:lnTo>
                    <a:pt x="59" y="80"/>
                  </a:lnTo>
                  <a:lnTo>
                    <a:pt x="56" y="81"/>
                  </a:lnTo>
                  <a:lnTo>
                    <a:pt x="53" y="82"/>
                  </a:lnTo>
                  <a:lnTo>
                    <a:pt x="45" y="83"/>
                  </a:lnTo>
                  <a:lnTo>
                    <a:pt x="38" y="82"/>
                  </a:lnTo>
                  <a:lnTo>
                    <a:pt x="35" y="81"/>
                  </a:lnTo>
                  <a:lnTo>
                    <a:pt x="32" y="80"/>
                  </a:lnTo>
                  <a:lnTo>
                    <a:pt x="29" y="78"/>
                  </a:lnTo>
                  <a:lnTo>
                    <a:pt x="26" y="76"/>
                  </a:lnTo>
                  <a:lnTo>
                    <a:pt x="24" y="74"/>
                  </a:lnTo>
                  <a:lnTo>
                    <a:pt x="22" y="71"/>
                  </a:lnTo>
                  <a:lnTo>
                    <a:pt x="18" y="66"/>
                  </a:lnTo>
                  <a:lnTo>
                    <a:pt x="16" y="59"/>
                  </a:lnTo>
                  <a:lnTo>
                    <a:pt x="15" y="56"/>
                  </a:lnTo>
                  <a:lnTo>
                    <a:pt x="14" y="53"/>
                  </a:lnTo>
                  <a:lnTo>
                    <a:pt x="14" y="46"/>
                  </a:lnTo>
                  <a:lnTo>
                    <a:pt x="14" y="41"/>
                  </a:lnTo>
                  <a:lnTo>
                    <a:pt x="14" y="36"/>
                  </a:lnTo>
                  <a:lnTo>
                    <a:pt x="15" y="32"/>
                  </a:lnTo>
                  <a:lnTo>
                    <a:pt x="16" y="28"/>
                  </a:lnTo>
                  <a:lnTo>
                    <a:pt x="18" y="25"/>
                  </a:lnTo>
                  <a:lnTo>
                    <a:pt x="20" y="21"/>
                  </a:lnTo>
                  <a:lnTo>
                    <a:pt x="22" y="18"/>
                  </a:lnTo>
                  <a:lnTo>
                    <a:pt x="24" y="15"/>
                  </a:lnTo>
                  <a:lnTo>
                    <a:pt x="26" y="13"/>
                  </a:lnTo>
                  <a:lnTo>
                    <a:pt x="29" y="10"/>
                  </a:lnTo>
                  <a:lnTo>
                    <a:pt x="32" y="8"/>
                  </a:lnTo>
                  <a:lnTo>
                    <a:pt x="34" y="7"/>
                  </a:lnTo>
                  <a:lnTo>
                    <a:pt x="37" y="6"/>
                  </a:lnTo>
                  <a:lnTo>
                    <a:pt x="40" y="5"/>
                  </a:lnTo>
                  <a:lnTo>
                    <a:pt x="46" y="4"/>
                  </a:lnTo>
                  <a:lnTo>
                    <a:pt x="52" y="5"/>
                  </a:lnTo>
                  <a:lnTo>
                    <a:pt x="55" y="5"/>
                  </a:lnTo>
                  <a:lnTo>
                    <a:pt x="57" y="6"/>
                  </a:lnTo>
                  <a:lnTo>
                    <a:pt x="61" y="8"/>
                  </a:lnTo>
                  <a:lnTo>
                    <a:pt x="62" y="9"/>
                  </a:lnTo>
                  <a:lnTo>
                    <a:pt x="63" y="10"/>
                  </a:lnTo>
                  <a:lnTo>
                    <a:pt x="67" y="15"/>
                  </a:lnTo>
                  <a:lnTo>
                    <a:pt x="69" y="16"/>
                  </a:lnTo>
                  <a:lnTo>
                    <a:pt x="70" y="17"/>
                  </a:lnTo>
                  <a:lnTo>
                    <a:pt x="71" y="17"/>
                  </a:lnTo>
                  <a:lnTo>
                    <a:pt x="71" y="15"/>
                  </a:lnTo>
                  <a:lnTo>
                    <a:pt x="70" y="9"/>
                  </a:lnTo>
                  <a:lnTo>
                    <a:pt x="70" y="6"/>
                  </a:lnTo>
                  <a:lnTo>
                    <a:pt x="69" y="5"/>
                  </a:lnTo>
                  <a:lnTo>
                    <a:pt x="68" y="4"/>
                  </a:lnTo>
                  <a:lnTo>
                    <a:pt x="66" y="3"/>
                  </a:lnTo>
                  <a:lnTo>
                    <a:pt x="59" y="1"/>
                  </a:lnTo>
                  <a:lnTo>
                    <a:pt x="52" y="0"/>
                  </a:lnTo>
                  <a:lnTo>
                    <a:pt x="46" y="0"/>
                  </a:lnTo>
                  <a:lnTo>
                    <a:pt x="41" y="0"/>
                  </a:lnTo>
                  <a:lnTo>
                    <a:pt x="35" y="1"/>
                  </a:lnTo>
                  <a:lnTo>
                    <a:pt x="30" y="2"/>
                  </a:lnTo>
                  <a:lnTo>
                    <a:pt x="26" y="4"/>
                  </a:lnTo>
                  <a:lnTo>
                    <a:pt x="22" y="6"/>
                  </a:lnTo>
                  <a:lnTo>
                    <a:pt x="18" y="8"/>
                  </a:lnTo>
                  <a:lnTo>
                    <a:pt x="14" y="11"/>
                  </a:lnTo>
                  <a:lnTo>
                    <a:pt x="11" y="14"/>
                  </a:lnTo>
                  <a:lnTo>
                    <a:pt x="9" y="17"/>
                  </a:lnTo>
                  <a:lnTo>
                    <a:pt x="6" y="21"/>
                  </a:lnTo>
                  <a:lnTo>
                    <a:pt x="4" y="25"/>
                  </a:lnTo>
                  <a:lnTo>
                    <a:pt x="3" y="28"/>
                  </a:lnTo>
                  <a:lnTo>
                    <a:pt x="1" y="32"/>
                  </a:lnTo>
                  <a:lnTo>
                    <a:pt x="1" y="36"/>
                  </a:lnTo>
                  <a:lnTo>
                    <a:pt x="0" y="40"/>
                  </a:lnTo>
                  <a:lnTo>
                    <a:pt x="0" y="4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5" name="Freeform 201"/>
            <p:cNvSpPr>
              <a:spLocks noEditPoints="1"/>
            </p:cNvSpPr>
            <p:nvPr/>
          </p:nvSpPr>
          <p:spPr bwMode="auto">
            <a:xfrm>
              <a:off x="2205531" y="6016881"/>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2147483647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3" y="52"/>
                  </a:lnTo>
                  <a:lnTo>
                    <a:pt x="20" y="51"/>
                  </a:lnTo>
                  <a:lnTo>
                    <a:pt x="17" y="48"/>
                  </a:lnTo>
                  <a:lnTo>
                    <a:pt x="15" y="45"/>
                  </a:lnTo>
                  <a:lnTo>
                    <a:pt x="13" y="41"/>
                  </a:lnTo>
                  <a:lnTo>
                    <a:pt x="11" y="37"/>
                  </a:lnTo>
                  <a:lnTo>
                    <a:pt x="11" y="33"/>
                  </a:lnTo>
                  <a:lnTo>
                    <a:pt x="10" y="29"/>
                  </a:lnTo>
                  <a:lnTo>
                    <a:pt x="11" y="23"/>
                  </a:lnTo>
                  <a:lnTo>
                    <a:pt x="11" y="19"/>
                  </a:lnTo>
                  <a:lnTo>
                    <a:pt x="13" y="14"/>
                  </a:lnTo>
                  <a:lnTo>
                    <a:pt x="15" y="10"/>
                  </a:lnTo>
                  <a:lnTo>
                    <a:pt x="17" y="7"/>
                  </a:lnTo>
                  <a:lnTo>
                    <a:pt x="18" y="6"/>
                  </a:lnTo>
                  <a:lnTo>
                    <a:pt x="20" y="5"/>
                  </a:lnTo>
                  <a:lnTo>
                    <a:pt x="23" y="4"/>
                  </a:lnTo>
                  <a:lnTo>
                    <a:pt x="26" y="3"/>
                  </a:lnTo>
                  <a:lnTo>
                    <a:pt x="30" y="4"/>
                  </a:lnTo>
                  <a:lnTo>
                    <a:pt x="33" y="5"/>
                  </a:lnTo>
                  <a:lnTo>
                    <a:pt x="36" y="8"/>
                  </a:lnTo>
                  <a:lnTo>
                    <a:pt x="38" y="11"/>
                  </a:lnTo>
                  <a:lnTo>
                    <a:pt x="41" y="19"/>
                  </a:lnTo>
                  <a:lnTo>
                    <a:pt x="42" y="23"/>
                  </a:lnTo>
                  <a:lnTo>
                    <a:pt x="42" y="28"/>
                  </a:lnTo>
                  <a:lnTo>
                    <a:pt x="42" y="33"/>
                  </a:lnTo>
                  <a:lnTo>
                    <a:pt x="41" y="38"/>
                  </a:lnTo>
                  <a:lnTo>
                    <a:pt x="40" y="42"/>
                  </a:lnTo>
                  <a:lnTo>
                    <a:pt x="38" y="46"/>
                  </a:lnTo>
                  <a:lnTo>
                    <a:pt x="35" y="49"/>
                  </a:lnTo>
                  <a:lnTo>
                    <a:pt x="34" y="50"/>
                  </a:lnTo>
                  <a:lnTo>
                    <a:pt x="33" y="51"/>
                  </a:lnTo>
                  <a:lnTo>
                    <a:pt x="30" y="53"/>
                  </a:lnTo>
                  <a:lnTo>
                    <a:pt x="26" y="53"/>
                  </a:lnTo>
                  <a:close/>
                  <a:moveTo>
                    <a:pt x="26" y="0"/>
                  </a:moveTo>
                  <a:lnTo>
                    <a:pt x="23" y="0"/>
                  </a:lnTo>
                  <a:lnTo>
                    <a:pt x="20" y="1"/>
                  </a:lnTo>
                  <a:lnTo>
                    <a:pt x="15" y="2"/>
                  </a:lnTo>
                  <a:lnTo>
                    <a:pt x="10" y="5"/>
                  </a:lnTo>
                  <a:lnTo>
                    <a:pt x="8" y="7"/>
                  </a:lnTo>
                  <a:lnTo>
                    <a:pt x="7" y="9"/>
                  </a:lnTo>
                  <a:lnTo>
                    <a:pt x="4" y="13"/>
                  </a:lnTo>
                  <a:lnTo>
                    <a:pt x="2" y="18"/>
                  </a:lnTo>
                  <a:lnTo>
                    <a:pt x="1" y="23"/>
                  </a:lnTo>
                  <a:lnTo>
                    <a:pt x="0" y="28"/>
                  </a:lnTo>
                  <a:lnTo>
                    <a:pt x="1" y="34"/>
                  </a:lnTo>
                  <a:lnTo>
                    <a:pt x="2" y="39"/>
                  </a:lnTo>
                  <a:lnTo>
                    <a:pt x="4" y="43"/>
                  </a:lnTo>
                  <a:lnTo>
                    <a:pt x="7" y="48"/>
                  </a:lnTo>
                  <a:lnTo>
                    <a:pt x="8" y="50"/>
                  </a:lnTo>
                  <a:lnTo>
                    <a:pt x="10" y="51"/>
                  </a:lnTo>
                  <a:lnTo>
                    <a:pt x="14" y="54"/>
                  </a:lnTo>
                  <a:lnTo>
                    <a:pt x="20" y="56"/>
                  </a:lnTo>
                  <a:lnTo>
                    <a:pt x="26" y="56"/>
                  </a:lnTo>
                  <a:lnTo>
                    <a:pt x="32" y="55"/>
                  </a:lnTo>
                  <a:lnTo>
                    <a:pt x="38" y="54"/>
                  </a:lnTo>
                  <a:lnTo>
                    <a:pt x="42" y="51"/>
                  </a:lnTo>
                  <a:lnTo>
                    <a:pt x="46" y="47"/>
                  </a:lnTo>
                  <a:lnTo>
                    <a:pt x="48" y="43"/>
                  </a:lnTo>
                  <a:lnTo>
                    <a:pt x="50" y="38"/>
                  </a:lnTo>
                  <a:lnTo>
                    <a:pt x="51" y="33"/>
                  </a:lnTo>
                  <a:lnTo>
                    <a:pt x="52" y="28"/>
                  </a:lnTo>
                  <a:lnTo>
                    <a:pt x="51" y="22"/>
                  </a:lnTo>
                  <a:lnTo>
                    <a:pt x="50" y="17"/>
                  </a:lnTo>
                  <a:lnTo>
                    <a:pt x="48" y="13"/>
                  </a:lnTo>
                  <a:lnTo>
                    <a:pt x="45" y="9"/>
                  </a:lnTo>
                  <a:lnTo>
                    <a:pt x="41" y="5"/>
                  </a:lnTo>
                  <a:lnTo>
                    <a:pt x="39" y="3"/>
                  </a:lnTo>
                  <a:lnTo>
                    <a:pt x="37" y="2"/>
                  </a:lnTo>
                  <a:lnTo>
                    <a:pt x="32" y="1"/>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6" name="Freeform 202"/>
            <p:cNvSpPr>
              <a:spLocks/>
            </p:cNvSpPr>
            <p:nvPr/>
          </p:nvSpPr>
          <p:spPr bwMode="auto">
            <a:xfrm>
              <a:off x="2298101" y="6013293"/>
              <a:ext cx="94316" cy="89697"/>
            </a:xfrm>
            <a:custGeom>
              <a:avLst/>
              <a:gdLst>
                <a:gd name="T0" fmla="*/ 2147483647 w 59"/>
                <a:gd name="T1" fmla="*/ 2147483647 h 56"/>
                <a:gd name="T2" fmla="*/ 2147483647 w 59"/>
                <a:gd name="T3" fmla="*/ 2147483647 h 56"/>
                <a:gd name="T4" fmla="*/ 2147483647 w 59"/>
                <a:gd name="T5" fmla="*/ 2147483647 h 56"/>
                <a:gd name="T6" fmla="*/ 2147483647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5" y="52"/>
                  </a:lnTo>
                  <a:lnTo>
                    <a:pt x="2" y="53"/>
                  </a:lnTo>
                  <a:lnTo>
                    <a:pt x="1" y="54"/>
                  </a:lnTo>
                  <a:lnTo>
                    <a:pt x="0" y="55"/>
                  </a:lnTo>
                  <a:lnTo>
                    <a:pt x="1" y="56"/>
                  </a:lnTo>
                  <a:lnTo>
                    <a:pt x="2" y="56"/>
                  </a:lnTo>
                  <a:lnTo>
                    <a:pt x="5"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7" y="49"/>
                  </a:lnTo>
                  <a:lnTo>
                    <a:pt x="16" y="48"/>
                  </a:lnTo>
                  <a:lnTo>
                    <a:pt x="16" y="45"/>
                  </a:lnTo>
                  <a:lnTo>
                    <a:pt x="16" y="24"/>
                  </a:lnTo>
                  <a:lnTo>
                    <a:pt x="17" y="14"/>
                  </a:lnTo>
                  <a:lnTo>
                    <a:pt x="17" y="13"/>
                  </a:lnTo>
                  <a:lnTo>
                    <a:pt x="18" y="12"/>
                  </a:lnTo>
                  <a:lnTo>
                    <a:pt x="21" y="10"/>
                  </a:lnTo>
                  <a:lnTo>
                    <a:pt x="23" y="9"/>
                  </a:lnTo>
                  <a:lnTo>
                    <a:pt x="25" y="9"/>
                  </a:lnTo>
                  <a:lnTo>
                    <a:pt x="28" y="8"/>
                  </a:lnTo>
                  <a:lnTo>
                    <a:pt x="31" y="8"/>
                  </a:lnTo>
                  <a:lnTo>
                    <a:pt x="35" y="8"/>
                  </a:lnTo>
                  <a:lnTo>
                    <a:pt x="37" y="9"/>
                  </a:lnTo>
                  <a:lnTo>
                    <a:pt x="39" y="11"/>
                  </a:lnTo>
                  <a:lnTo>
                    <a:pt x="41" y="13"/>
                  </a:lnTo>
                  <a:lnTo>
                    <a:pt x="42" y="18"/>
                  </a:lnTo>
                  <a:lnTo>
                    <a:pt x="42" y="22"/>
                  </a:lnTo>
                  <a:lnTo>
                    <a:pt x="42" y="45"/>
                  </a:lnTo>
                  <a:lnTo>
                    <a:pt x="42" y="49"/>
                  </a:lnTo>
                  <a:lnTo>
                    <a:pt x="40" y="51"/>
                  </a:lnTo>
                  <a:lnTo>
                    <a:pt x="38" y="52"/>
                  </a:lnTo>
                  <a:lnTo>
                    <a:pt x="36" y="53"/>
                  </a:lnTo>
                  <a:lnTo>
                    <a:pt x="34" y="54"/>
                  </a:lnTo>
                  <a:lnTo>
                    <a:pt x="34" y="55"/>
                  </a:lnTo>
                  <a:lnTo>
                    <a:pt x="34" y="56"/>
                  </a:lnTo>
                  <a:lnTo>
                    <a:pt x="35" y="56"/>
                  </a:lnTo>
                  <a:lnTo>
                    <a:pt x="37" y="56"/>
                  </a:lnTo>
                  <a:lnTo>
                    <a:pt x="46" y="56"/>
                  </a:lnTo>
                  <a:lnTo>
                    <a:pt x="56" y="56"/>
                  </a:lnTo>
                  <a:lnTo>
                    <a:pt x="59" y="56"/>
                  </a:lnTo>
                  <a:lnTo>
                    <a:pt x="59" y="55"/>
                  </a:lnTo>
                  <a:lnTo>
                    <a:pt x="59" y="54"/>
                  </a:lnTo>
                  <a:lnTo>
                    <a:pt x="58" y="54"/>
                  </a:lnTo>
                  <a:lnTo>
                    <a:pt x="55" y="53"/>
                  </a:lnTo>
                  <a:lnTo>
                    <a:pt x="53" y="52"/>
                  </a:lnTo>
                  <a:lnTo>
                    <a:pt x="52" y="51"/>
                  </a:lnTo>
                  <a:lnTo>
                    <a:pt x="51" y="49"/>
                  </a:lnTo>
                  <a:lnTo>
                    <a:pt x="51" y="47"/>
                  </a:lnTo>
                  <a:lnTo>
                    <a:pt x="51" y="22"/>
                  </a:lnTo>
                  <a:lnTo>
                    <a:pt x="51" y="19"/>
                  </a:lnTo>
                  <a:lnTo>
                    <a:pt x="51" y="16"/>
                  </a:lnTo>
                  <a:lnTo>
                    <a:pt x="50" y="13"/>
                  </a:lnTo>
                  <a:lnTo>
                    <a:pt x="49" y="10"/>
                  </a:lnTo>
                  <a:lnTo>
                    <a:pt x="47" y="7"/>
                  </a:lnTo>
                  <a:lnTo>
                    <a:pt x="43" y="4"/>
                  </a:lnTo>
                  <a:lnTo>
                    <a:pt x="39" y="3"/>
                  </a:lnTo>
                  <a:lnTo>
                    <a:pt x="33" y="2"/>
                  </a:lnTo>
                  <a:lnTo>
                    <a:pt x="28" y="3"/>
                  </a:lnTo>
                  <a:lnTo>
                    <a:pt x="26" y="3"/>
                  </a:lnTo>
                  <a:lnTo>
                    <a:pt x="24" y="4"/>
                  </a:lnTo>
                  <a:lnTo>
                    <a:pt x="20" y="6"/>
                  </a:lnTo>
                  <a:lnTo>
                    <a:pt x="16" y="9"/>
                  </a:lnTo>
                  <a:lnTo>
                    <a:pt x="16" y="2"/>
                  </a:lnTo>
                  <a:lnTo>
                    <a:pt x="16" y="1"/>
                  </a:lnTo>
                  <a:lnTo>
                    <a:pt x="15" y="0"/>
                  </a:lnTo>
                  <a:lnTo>
                    <a:pt x="14" y="1"/>
                  </a:lnTo>
                  <a:lnTo>
                    <a:pt x="12" y="3"/>
                  </a:lnTo>
                  <a:lnTo>
                    <a:pt x="7" y="8"/>
                  </a:lnTo>
                  <a:lnTo>
                    <a:pt x="3" y="10"/>
                  </a:lnTo>
                  <a:lnTo>
                    <a:pt x="2" y="11"/>
                  </a:lnTo>
                  <a:lnTo>
                    <a:pt x="2" y="12"/>
                  </a:lnTo>
                  <a:lnTo>
                    <a:pt x="2" y="13"/>
                  </a:lnTo>
                  <a:lnTo>
                    <a:pt x="3" y="13"/>
                  </a:lnTo>
                  <a:lnTo>
                    <a:pt x="5" y="14"/>
                  </a:lnTo>
                  <a:lnTo>
                    <a:pt x="6" y="14"/>
                  </a:lnTo>
                  <a:lnTo>
                    <a:pt x="7"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7" name="Freeform 203"/>
            <p:cNvSpPr>
              <a:spLocks/>
            </p:cNvSpPr>
            <p:nvPr/>
          </p:nvSpPr>
          <p:spPr bwMode="auto">
            <a:xfrm>
              <a:off x="2402896" y="6016881"/>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4"/>
                  </a:lnTo>
                  <a:lnTo>
                    <a:pt x="4" y="54"/>
                  </a:lnTo>
                  <a:lnTo>
                    <a:pt x="6" y="55"/>
                  </a:lnTo>
                  <a:lnTo>
                    <a:pt x="16" y="56"/>
                  </a:lnTo>
                  <a:lnTo>
                    <a:pt x="21" y="56"/>
                  </a:lnTo>
                  <a:lnTo>
                    <a:pt x="25" y="54"/>
                  </a:lnTo>
                  <a:lnTo>
                    <a:pt x="28" y="53"/>
                  </a:lnTo>
                  <a:lnTo>
                    <a:pt x="32" y="51"/>
                  </a:lnTo>
                  <a:lnTo>
                    <a:pt x="33" y="48"/>
                  </a:lnTo>
                  <a:lnTo>
                    <a:pt x="35" y="45"/>
                  </a:lnTo>
                  <a:lnTo>
                    <a:pt x="35" y="40"/>
                  </a:lnTo>
                  <a:lnTo>
                    <a:pt x="35" y="38"/>
                  </a:lnTo>
                  <a:lnTo>
                    <a:pt x="34" y="35"/>
                  </a:lnTo>
                  <a:lnTo>
                    <a:pt x="33" y="33"/>
                  </a:lnTo>
                  <a:lnTo>
                    <a:pt x="30" y="31"/>
                  </a:lnTo>
                  <a:lnTo>
                    <a:pt x="26" y="28"/>
                  </a:lnTo>
                  <a:lnTo>
                    <a:pt x="21" y="25"/>
                  </a:lnTo>
                  <a:lnTo>
                    <a:pt x="12" y="19"/>
                  </a:lnTo>
                  <a:lnTo>
                    <a:pt x="10" y="15"/>
                  </a:lnTo>
                  <a:lnTo>
                    <a:pt x="9" y="14"/>
                  </a:lnTo>
                  <a:lnTo>
                    <a:pt x="8" y="12"/>
                  </a:lnTo>
                  <a:lnTo>
                    <a:pt x="8" y="10"/>
                  </a:lnTo>
                  <a:lnTo>
                    <a:pt x="9" y="9"/>
                  </a:lnTo>
                  <a:lnTo>
                    <a:pt x="10" y="7"/>
                  </a:lnTo>
                  <a:lnTo>
                    <a:pt x="11" y="6"/>
                  </a:lnTo>
                  <a:lnTo>
                    <a:pt x="12" y="5"/>
                  </a:lnTo>
                  <a:lnTo>
                    <a:pt x="13" y="4"/>
                  </a:lnTo>
                  <a:lnTo>
                    <a:pt x="17" y="4"/>
                  </a:lnTo>
                  <a:lnTo>
                    <a:pt x="20" y="4"/>
                  </a:lnTo>
                  <a:lnTo>
                    <a:pt x="23" y="5"/>
                  </a:lnTo>
                  <a:lnTo>
                    <a:pt x="25" y="7"/>
                  </a:lnTo>
                  <a:lnTo>
                    <a:pt x="26" y="9"/>
                  </a:lnTo>
                  <a:lnTo>
                    <a:pt x="28" y="13"/>
                  </a:lnTo>
                  <a:lnTo>
                    <a:pt x="29" y="14"/>
                  </a:lnTo>
                  <a:lnTo>
                    <a:pt x="30" y="15"/>
                  </a:lnTo>
                  <a:lnTo>
                    <a:pt x="30" y="14"/>
                  </a:lnTo>
                  <a:lnTo>
                    <a:pt x="32" y="13"/>
                  </a:lnTo>
                  <a:lnTo>
                    <a:pt x="32" y="8"/>
                  </a:lnTo>
                  <a:lnTo>
                    <a:pt x="32" y="4"/>
                  </a:lnTo>
                  <a:lnTo>
                    <a:pt x="29" y="2"/>
                  </a:lnTo>
                  <a:lnTo>
                    <a:pt x="28" y="1"/>
                  </a:lnTo>
                  <a:lnTo>
                    <a:pt x="25" y="1"/>
                  </a:lnTo>
                  <a:lnTo>
                    <a:pt x="17" y="0"/>
                  </a:lnTo>
                  <a:lnTo>
                    <a:pt x="13" y="0"/>
                  </a:lnTo>
                  <a:lnTo>
                    <a:pt x="9" y="1"/>
                  </a:lnTo>
                  <a:lnTo>
                    <a:pt x="7" y="3"/>
                  </a:lnTo>
                  <a:lnTo>
                    <a:pt x="4" y="5"/>
                  </a:lnTo>
                  <a:lnTo>
                    <a:pt x="3" y="7"/>
                  </a:lnTo>
                  <a:lnTo>
                    <a:pt x="2" y="10"/>
                  </a:lnTo>
                  <a:lnTo>
                    <a:pt x="1" y="13"/>
                  </a:lnTo>
                  <a:lnTo>
                    <a:pt x="1" y="16"/>
                  </a:lnTo>
                  <a:lnTo>
                    <a:pt x="1" y="18"/>
                  </a:lnTo>
                  <a:lnTo>
                    <a:pt x="2" y="21"/>
                  </a:lnTo>
                  <a:lnTo>
                    <a:pt x="3" y="23"/>
                  </a:lnTo>
                  <a:lnTo>
                    <a:pt x="5" y="25"/>
                  </a:lnTo>
                  <a:lnTo>
                    <a:pt x="9" y="28"/>
                  </a:lnTo>
                  <a:lnTo>
                    <a:pt x="13" y="31"/>
                  </a:lnTo>
                  <a:lnTo>
                    <a:pt x="18" y="33"/>
                  </a:lnTo>
                  <a:lnTo>
                    <a:pt x="22" y="36"/>
                  </a:lnTo>
                  <a:lnTo>
                    <a:pt x="23" y="38"/>
                  </a:lnTo>
                  <a:lnTo>
                    <a:pt x="25" y="39"/>
                  </a:lnTo>
                  <a:lnTo>
                    <a:pt x="25" y="41"/>
                  </a:lnTo>
                  <a:lnTo>
                    <a:pt x="26" y="43"/>
                  </a:lnTo>
                  <a:lnTo>
                    <a:pt x="25" y="46"/>
                  </a:lnTo>
                  <a:lnTo>
                    <a:pt x="25" y="47"/>
                  </a:lnTo>
                  <a:lnTo>
                    <a:pt x="24" y="49"/>
                  </a:lnTo>
                  <a:lnTo>
                    <a:pt x="22" y="50"/>
                  </a:lnTo>
                  <a:lnTo>
                    <a:pt x="19" y="52"/>
                  </a:lnTo>
                  <a:lnTo>
                    <a:pt x="15" y="52"/>
                  </a:lnTo>
                  <a:lnTo>
                    <a:pt x="12" y="52"/>
                  </a:lnTo>
                  <a:lnTo>
                    <a:pt x="10" y="51"/>
                  </a:lnTo>
                  <a:lnTo>
                    <a:pt x="8" y="50"/>
                  </a:lnTo>
                  <a:lnTo>
                    <a:pt x="7" y="48"/>
                  </a:lnTo>
                  <a:lnTo>
                    <a:pt x="3" y="43"/>
                  </a:lnTo>
                  <a:lnTo>
                    <a:pt x="3" y="41"/>
                  </a:lnTo>
                  <a:lnTo>
                    <a:pt x="2" y="40"/>
                  </a:lnTo>
                  <a:lnTo>
                    <a:pt x="1" y="40"/>
                  </a:lnTo>
                  <a:lnTo>
                    <a:pt x="0"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8" name="Freeform 204"/>
            <p:cNvSpPr>
              <a:spLocks/>
            </p:cNvSpPr>
            <p:nvPr/>
          </p:nvSpPr>
          <p:spPr bwMode="auto">
            <a:xfrm>
              <a:off x="2471012" y="6020469"/>
              <a:ext cx="97809" cy="84315"/>
            </a:xfrm>
            <a:custGeom>
              <a:avLst/>
              <a:gdLst>
                <a:gd name="T0" fmla="*/ 2147483647 w 61"/>
                <a:gd name="T1" fmla="*/ 2147483647 h 54"/>
                <a:gd name="T2" fmla="*/ 2147483647 w 61"/>
                <a:gd name="T3" fmla="*/ 2147483647 h 54"/>
                <a:gd name="T4" fmla="*/ 2147483647 w 61"/>
                <a:gd name="T5" fmla="*/ 2147483647 h 54"/>
                <a:gd name="T6" fmla="*/ 2147483647 w 61"/>
                <a:gd name="T7" fmla="*/ 2147483647 h 54"/>
                <a:gd name="T8" fmla="*/ 2147483647 w 61"/>
                <a:gd name="T9" fmla="*/ 2147483647 h 54"/>
                <a:gd name="T10" fmla="*/ 2147483647 w 61"/>
                <a:gd name="T11" fmla="*/ 2147483647 h 54"/>
                <a:gd name="T12" fmla="*/ 2147483647 w 61"/>
                <a:gd name="T13" fmla="*/ 2147483647 h 54"/>
                <a:gd name="T14" fmla="*/ 2147483647 w 61"/>
                <a:gd name="T15" fmla="*/ 2147483647 h 54"/>
                <a:gd name="T16" fmla="*/ 2147483647 w 61"/>
                <a:gd name="T17" fmla="*/ 2147483647 h 54"/>
                <a:gd name="T18" fmla="*/ 2147483647 w 61"/>
                <a:gd name="T19" fmla="*/ 2147483647 h 54"/>
                <a:gd name="T20" fmla="*/ 2147483647 w 61"/>
                <a:gd name="T21" fmla="*/ 2147483647 h 54"/>
                <a:gd name="T22" fmla="*/ 2147483647 w 61"/>
                <a:gd name="T23" fmla="*/ 2147483647 h 54"/>
                <a:gd name="T24" fmla="*/ 2147483647 w 61"/>
                <a:gd name="T25" fmla="*/ 2147483647 h 54"/>
                <a:gd name="T26" fmla="*/ 2147483647 w 61"/>
                <a:gd name="T27" fmla="*/ 0 h 54"/>
                <a:gd name="T28" fmla="*/ 2147483647 w 61"/>
                <a:gd name="T29" fmla="*/ 2147483647 h 54"/>
                <a:gd name="T30" fmla="*/ 2147483647 w 61"/>
                <a:gd name="T31" fmla="*/ 2147483647 h 54"/>
                <a:gd name="T32" fmla="*/ 2147483647 w 61"/>
                <a:gd name="T33" fmla="*/ 2147483647 h 54"/>
                <a:gd name="T34" fmla="*/ 2147483647 w 61"/>
                <a:gd name="T35" fmla="*/ 2147483647 h 54"/>
                <a:gd name="T36" fmla="*/ 2147483647 w 61"/>
                <a:gd name="T37" fmla="*/ 2147483647 h 54"/>
                <a:gd name="T38" fmla="*/ 2147483647 w 61"/>
                <a:gd name="T39" fmla="*/ 2147483647 h 54"/>
                <a:gd name="T40" fmla="*/ 2147483647 w 61"/>
                <a:gd name="T41" fmla="*/ 2147483647 h 54"/>
                <a:gd name="T42" fmla="*/ 2147483647 w 61"/>
                <a:gd name="T43" fmla="*/ 2147483647 h 54"/>
                <a:gd name="T44" fmla="*/ 2147483647 w 61"/>
                <a:gd name="T45" fmla="*/ 2147483647 h 54"/>
                <a:gd name="T46" fmla="*/ 2147483647 w 61"/>
                <a:gd name="T47" fmla="*/ 2147483647 h 54"/>
                <a:gd name="T48" fmla="*/ 2147483647 w 61"/>
                <a:gd name="T49" fmla="*/ 2147483647 h 54"/>
                <a:gd name="T50" fmla="*/ 2147483647 w 61"/>
                <a:gd name="T51" fmla="*/ 2147483647 h 54"/>
                <a:gd name="T52" fmla="*/ 2147483647 w 61"/>
                <a:gd name="T53" fmla="*/ 2147483647 h 54"/>
                <a:gd name="T54" fmla="*/ 2147483647 w 61"/>
                <a:gd name="T55" fmla="*/ 0 h 54"/>
                <a:gd name="T56" fmla="*/ 2147483647 w 61"/>
                <a:gd name="T57" fmla="*/ 0 h 54"/>
                <a:gd name="T58" fmla="*/ 0 w 61"/>
                <a:gd name="T59" fmla="*/ 2147483647 h 54"/>
                <a:gd name="T60" fmla="*/ 2147483647 w 61"/>
                <a:gd name="T61" fmla="*/ 2147483647 h 54"/>
                <a:gd name="T62" fmla="*/ 2147483647 w 61"/>
                <a:gd name="T63" fmla="*/ 2147483647 h 54"/>
                <a:gd name="T64" fmla="*/ 2147483647 w 61"/>
                <a:gd name="T65" fmla="*/ 2147483647 h 54"/>
                <a:gd name="T66" fmla="*/ 2147483647 w 61"/>
                <a:gd name="T67" fmla="*/ 2147483647 h 54"/>
                <a:gd name="T68" fmla="*/ 2147483647 w 61"/>
                <a:gd name="T69" fmla="*/ 2147483647 h 54"/>
                <a:gd name="T70" fmla="*/ 2147483647 w 61"/>
                <a:gd name="T71" fmla="*/ 2147483647 h 54"/>
                <a:gd name="T72" fmla="*/ 2147483647 w 61"/>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
                <a:gd name="T112" fmla="*/ 0 h 54"/>
                <a:gd name="T113" fmla="*/ 61 w 61"/>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 h="54">
                  <a:moveTo>
                    <a:pt x="23" y="54"/>
                  </a:moveTo>
                  <a:lnTo>
                    <a:pt x="27" y="54"/>
                  </a:lnTo>
                  <a:lnTo>
                    <a:pt x="30" y="53"/>
                  </a:lnTo>
                  <a:lnTo>
                    <a:pt x="35" y="50"/>
                  </a:lnTo>
                  <a:lnTo>
                    <a:pt x="39" y="47"/>
                  </a:lnTo>
                  <a:lnTo>
                    <a:pt x="40" y="46"/>
                  </a:lnTo>
                  <a:lnTo>
                    <a:pt x="41" y="46"/>
                  </a:lnTo>
                  <a:lnTo>
                    <a:pt x="42" y="47"/>
                  </a:lnTo>
                  <a:lnTo>
                    <a:pt x="42" y="48"/>
                  </a:lnTo>
                  <a:lnTo>
                    <a:pt x="42" y="51"/>
                  </a:lnTo>
                  <a:lnTo>
                    <a:pt x="42" y="52"/>
                  </a:lnTo>
                  <a:lnTo>
                    <a:pt x="43" y="53"/>
                  </a:lnTo>
                  <a:lnTo>
                    <a:pt x="59" y="50"/>
                  </a:lnTo>
                  <a:lnTo>
                    <a:pt x="61" y="50"/>
                  </a:lnTo>
                  <a:lnTo>
                    <a:pt x="61" y="49"/>
                  </a:lnTo>
                  <a:lnTo>
                    <a:pt x="61" y="48"/>
                  </a:lnTo>
                  <a:lnTo>
                    <a:pt x="60" y="48"/>
                  </a:lnTo>
                  <a:lnTo>
                    <a:pt x="55" y="47"/>
                  </a:lnTo>
                  <a:lnTo>
                    <a:pt x="53" y="47"/>
                  </a:lnTo>
                  <a:lnTo>
                    <a:pt x="51" y="46"/>
                  </a:lnTo>
                  <a:lnTo>
                    <a:pt x="51" y="44"/>
                  </a:lnTo>
                  <a:lnTo>
                    <a:pt x="52" y="3"/>
                  </a:lnTo>
                  <a:lnTo>
                    <a:pt x="51" y="2"/>
                  </a:lnTo>
                  <a:lnTo>
                    <a:pt x="51" y="1"/>
                  </a:lnTo>
                  <a:lnTo>
                    <a:pt x="49" y="0"/>
                  </a:lnTo>
                  <a:lnTo>
                    <a:pt x="41" y="1"/>
                  </a:lnTo>
                  <a:lnTo>
                    <a:pt x="35" y="0"/>
                  </a:lnTo>
                  <a:lnTo>
                    <a:pt x="33" y="0"/>
                  </a:lnTo>
                  <a:lnTo>
                    <a:pt x="32" y="1"/>
                  </a:lnTo>
                  <a:lnTo>
                    <a:pt x="32" y="2"/>
                  </a:lnTo>
                  <a:lnTo>
                    <a:pt x="33" y="3"/>
                  </a:lnTo>
                  <a:lnTo>
                    <a:pt x="35" y="3"/>
                  </a:lnTo>
                  <a:lnTo>
                    <a:pt x="41" y="5"/>
                  </a:lnTo>
                  <a:lnTo>
                    <a:pt x="42" y="6"/>
                  </a:lnTo>
                  <a:lnTo>
                    <a:pt x="42" y="7"/>
                  </a:lnTo>
                  <a:lnTo>
                    <a:pt x="42" y="36"/>
                  </a:lnTo>
                  <a:lnTo>
                    <a:pt x="42" y="38"/>
                  </a:lnTo>
                  <a:lnTo>
                    <a:pt x="42" y="40"/>
                  </a:lnTo>
                  <a:lnTo>
                    <a:pt x="41" y="42"/>
                  </a:lnTo>
                  <a:lnTo>
                    <a:pt x="40" y="44"/>
                  </a:lnTo>
                  <a:lnTo>
                    <a:pt x="38" y="45"/>
                  </a:lnTo>
                  <a:lnTo>
                    <a:pt x="35" y="47"/>
                  </a:lnTo>
                  <a:lnTo>
                    <a:pt x="31" y="47"/>
                  </a:lnTo>
                  <a:lnTo>
                    <a:pt x="26" y="48"/>
                  </a:lnTo>
                  <a:lnTo>
                    <a:pt x="22" y="47"/>
                  </a:lnTo>
                  <a:lnTo>
                    <a:pt x="20" y="46"/>
                  </a:lnTo>
                  <a:lnTo>
                    <a:pt x="19" y="45"/>
                  </a:lnTo>
                  <a:lnTo>
                    <a:pt x="17" y="44"/>
                  </a:lnTo>
                  <a:lnTo>
                    <a:pt x="17" y="43"/>
                  </a:lnTo>
                  <a:lnTo>
                    <a:pt x="16" y="41"/>
                  </a:lnTo>
                  <a:lnTo>
                    <a:pt x="16" y="39"/>
                  </a:lnTo>
                  <a:lnTo>
                    <a:pt x="16" y="3"/>
                  </a:lnTo>
                  <a:lnTo>
                    <a:pt x="16" y="2"/>
                  </a:lnTo>
                  <a:lnTo>
                    <a:pt x="16" y="1"/>
                  </a:lnTo>
                  <a:lnTo>
                    <a:pt x="15" y="0"/>
                  </a:lnTo>
                  <a:lnTo>
                    <a:pt x="14" y="0"/>
                  </a:lnTo>
                  <a:lnTo>
                    <a:pt x="8" y="1"/>
                  </a:lnTo>
                  <a:lnTo>
                    <a:pt x="3" y="0"/>
                  </a:lnTo>
                  <a:lnTo>
                    <a:pt x="1" y="0"/>
                  </a:lnTo>
                  <a:lnTo>
                    <a:pt x="0" y="1"/>
                  </a:lnTo>
                  <a:lnTo>
                    <a:pt x="0" y="2"/>
                  </a:lnTo>
                  <a:lnTo>
                    <a:pt x="3" y="3"/>
                  </a:lnTo>
                  <a:lnTo>
                    <a:pt x="6" y="4"/>
                  </a:lnTo>
                  <a:lnTo>
                    <a:pt x="7" y="5"/>
                  </a:lnTo>
                  <a:lnTo>
                    <a:pt x="7" y="6"/>
                  </a:lnTo>
                  <a:lnTo>
                    <a:pt x="7" y="35"/>
                  </a:lnTo>
                  <a:lnTo>
                    <a:pt x="7" y="39"/>
                  </a:lnTo>
                  <a:lnTo>
                    <a:pt x="8" y="43"/>
                  </a:lnTo>
                  <a:lnTo>
                    <a:pt x="9" y="46"/>
                  </a:lnTo>
                  <a:lnTo>
                    <a:pt x="10" y="49"/>
                  </a:lnTo>
                  <a:lnTo>
                    <a:pt x="11" y="50"/>
                  </a:lnTo>
                  <a:lnTo>
                    <a:pt x="12" y="51"/>
                  </a:lnTo>
                  <a:lnTo>
                    <a:pt x="15" y="53"/>
                  </a:lnTo>
                  <a:lnTo>
                    <a:pt x="19" y="54"/>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39" name="Freeform 205"/>
            <p:cNvSpPr>
              <a:spLocks/>
            </p:cNvSpPr>
            <p:nvPr/>
          </p:nvSpPr>
          <p:spPr bwMode="auto">
            <a:xfrm>
              <a:off x="2575807" y="5964856"/>
              <a:ext cx="47158"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2147483647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0 w 29"/>
                <a:gd name="T41" fmla="*/ 2147483647 h 87"/>
                <a:gd name="T42" fmla="*/ 0 w 29"/>
                <a:gd name="T43" fmla="*/ 2147483647 h 87"/>
                <a:gd name="T44" fmla="*/ 2147483647 w 29"/>
                <a:gd name="T45" fmla="*/ 2147483647 h 87"/>
                <a:gd name="T46" fmla="*/ 2147483647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9"/>
                <a:gd name="T106" fmla="*/ 0 h 87"/>
                <a:gd name="T107" fmla="*/ 29 w 29"/>
                <a:gd name="T108" fmla="*/ 87 h 8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9" h="87">
                  <a:moveTo>
                    <a:pt x="19" y="12"/>
                  </a:moveTo>
                  <a:lnTo>
                    <a:pt x="19" y="3"/>
                  </a:lnTo>
                  <a:lnTo>
                    <a:pt x="19" y="1"/>
                  </a:lnTo>
                  <a:lnTo>
                    <a:pt x="18" y="0"/>
                  </a:lnTo>
                  <a:lnTo>
                    <a:pt x="15" y="0"/>
                  </a:lnTo>
                  <a:lnTo>
                    <a:pt x="5" y="4"/>
                  </a:lnTo>
                  <a:lnTo>
                    <a:pt x="4" y="5"/>
                  </a:lnTo>
                  <a:lnTo>
                    <a:pt x="4" y="6"/>
                  </a:lnTo>
                  <a:lnTo>
                    <a:pt x="7" y="7"/>
                  </a:lnTo>
                  <a:lnTo>
                    <a:pt x="9" y="9"/>
                  </a:lnTo>
                  <a:lnTo>
                    <a:pt x="10" y="10"/>
                  </a:lnTo>
                  <a:lnTo>
                    <a:pt x="10" y="11"/>
                  </a:lnTo>
                  <a:lnTo>
                    <a:pt x="10" y="74"/>
                  </a:lnTo>
                  <a:lnTo>
                    <a:pt x="9" y="79"/>
                  </a:lnTo>
                  <a:lnTo>
                    <a:pt x="8" y="82"/>
                  </a:lnTo>
                  <a:lnTo>
                    <a:pt x="7" y="83"/>
                  </a:lnTo>
                  <a:lnTo>
                    <a:pt x="6" y="84"/>
                  </a:lnTo>
                  <a:lnTo>
                    <a:pt x="4" y="84"/>
                  </a:lnTo>
                  <a:lnTo>
                    <a:pt x="3" y="84"/>
                  </a:lnTo>
                  <a:lnTo>
                    <a:pt x="1" y="84"/>
                  </a:lnTo>
                  <a:lnTo>
                    <a:pt x="0" y="85"/>
                  </a:lnTo>
                  <a:lnTo>
                    <a:pt x="0" y="86"/>
                  </a:lnTo>
                  <a:lnTo>
                    <a:pt x="1" y="87"/>
                  </a:lnTo>
                  <a:lnTo>
                    <a:pt x="2" y="87"/>
                  </a:lnTo>
                  <a:lnTo>
                    <a:pt x="15" y="87"/>
                  </a:lnTo>
                  <a:lnTo>
                    <a:pt x="27" y="87"/>
                  </a:lnTo>
                  <a:lnTo>
                    <a:pt x="28" y="87"/>
                  </a:lnTo>
                  <a:lnTo>
                    <a:pt x="29" y="86"/>
                  </a:lnTo>
                  <a:lnTo>
                    <a:pt x="28" y="85"/>
                  </a:lnTo>
                  <a:lnTo>
                    <a:pt x="27" y="84"/>
                  </a:lnTo>
                  <a:lnTo>
                    <a:pt x="23"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0" name="Freeform 206"/>
            <p:cNvSpPr>
              <a:spLocks/>
            </p:cNvSpPr>
            <p:nvPr/>
          </p:nvSpPr>
          <p:spPr bwMode="auto">
            <a:xfrm>
              <a:off x="2633445" y="6006118"/>
              <a:ext cx="57637" cy="98667"/>
            </a:xfrm>
            <a:custGeom>
              <a:avLst/>
              <a:gdLst>
                <a:gd name="T0" fmla="*/ 2147483647 w 36"/>
                <a:gd name="T1" fmla="*/ 2147483647 h 62"/>
                <a:gd name="T2" fmla="*/ 2147483647 w 36"/>
                <a:gd name="T3" fmla="*/ 2147483647 h 62"/>
                <a:gd name="T4" fmla="*/ 2147483647 w 36"/>
                <a:gd name="T5" fmla="*/ 2147483647 h 62"/>
                <a:gd name="T6" fmla="*/ 2147483647 w 36"/>
                <a:gd name="T7" fmla="*/ 2147483647 h 62"/>
                <a:gd name="T8" fmla="*/ 2147483647 w 36"/>
                <a:gd name="T9" fmla="*/ 2147483647 h 62"/>
                <a:gd name="T10" fmla="*/ 2147483647 w 36"/>
                <a:gd name="T11" fmla="*/ 2147483647 h 62"/>
                <a:gd name="T12" fmla="*/ 2147483647 w 36"/>
                <a:gd name="T13" fmla="*/ 2147483647 h 62"/>
                <a:gd name="T14" fmla="*/ 2147483647 w 36"/>
                <a:gd name="T15" fmla="*/ 2147483647 h 62"/>
                <a:gd name="T16" fmla="*/ 2147483647 w 36"/>
                <a:gd name="T17" fmla="*/ 2147483647 h 62"/>
                <a:gd name="T18" fmla="*/ 2147483647 w 36"/>
                <a:gd name="T19" fmla="*/ 2147483647 h 62"/>
                <a:gd name="T20" fmla="*/ 2147483647 w 36"/>
                <a:gd name="T21" fmla="*/ 2147483647 h 62"/>
                <a:gd name="T22" fmla="*/ 2147483647 w 36"/>
                <a:gd name="T23" fmla="*/ 0 h 62"/>
                <a:gd name="T24" fmla="*/ 2147483647 w 36"/>
                <a:gd name="T25" fmla="*/ 0 h 62"/>
                <a:gd name="T26" fmla="*/ 2147483647 w 36"/>
                <a:gd name="T27" fmla="*/ 2147483647 h 62"/>
                <a:gd name="T28" fmla="*/ 2147483647 w 36"/>
                <a:gd name="T29" fmla="*/ 2147483647 h 62"/>
                <a:gd name="T30" fmla="*/ 2147483647 w 36"/>
                <a:gd name="T31" fmla="*/ 2147483647 h 62"/>
                <a:gd name="T32" fmla="*/ 2147483647 w 36"/>
                <a:gd name="T33" fmla="*/ 2147483647 h 62"/>
                <a:gd name="T34" fmla="*/ 2147483647 w 36"/>
                <a:gd name="T35" fmla="*/ 2147483647 h 62"/>
                <a:gd name="T36" fmla="*/ 0 w 36"/>
                <a:gd name="T37" fmla="*/ 2147483647 h 62"/>
                <a:gd name="T38" fmla="*/ 0 w 36"/>
                <a:gd name="T39" fmla="*/ 2147483647 h 62"/>
                <a:gd name="T40" fmla="*/ 0 w 36"/>
                <a:gd name="T41" fmla="*/ 2147483647 h 62"/>
                <a:gd name="T42" fmla="*/ 2147483647 w 36"/>
                <a:gd name="T43" fmla="*/ 2147483647 h 62"/>
                <a:gd name="T44" fmla="*/ 2147483647 w 36"/>
                <a:gd name="T45" fmla="*/ 2147483647 h 62"/>
                <a:gd name="T46" fmla="*/ 2147483647 w 36"/>
                <a:gd name="T47" fmla="*/ 2147483647 h 62"/>
                <a:gd name="T48" fmla="*/ 2147483647 w 36"/>
                <a:gd name="T49" fmla="*/ 2147483647 h 62"/>
                <a:gd name="T50" fmla="*/ 2147483647 w 36"/>
                <a:gd name="T51" fmla="*/ 2147483647 h 62"/>
                <a:gd name="T52" fmla="*/ 2147483647 w 36"/>
                <a:gd name="T53" fmla="*/ 2147483647 h 62"/>
                <a:gd name="T54" fmla="*/ 2147483647 w 36"/>
                <a:gd name="T55" fmla="*/ 2147483647 h 62"/>
                <a:gd name="T56" fmla="*/ 2147483647 w 36"/>
                <a:gd name="T57" fmla="*/ 2147483647 h 62"/>
                <a:gd name="T58" fmla="*/ 2147483647 w 36"/>
                <a:gd name="T59" fmla="*/ 2147483647 h 62"/>
                <a:gd name="T60" fmla="*/ 2147483647 w 36"/>
                <a:gd name="T61" fmla="*/ 2147483647 h 62"/>
                <a:gd name="T62" fmla="*/ 2147483647 w 36"/>
                <a:gd name="T63" fmla="*/ 2147483647 h 62"/>
                <a:gd name="T64" fmla="*/ 2147483647 w 36"/>
                <a:gd name="T65" fmla="*/ 2147483647 h 62"/>
                <a:gd name="T66" fmla="*/ 2147483647 w 36"/>
                <a:gd name="T67" fmla="*/ 2147483647 h 62"/>
                <a:gd name="T68" fmla="*/ 2147483647 w 36"/>
                <a:gd name="T69" fmla="*/ 2147483647 h 62"/>
                <a:gd name="T70" fmla="*/ 2147483647 w 36"/>
                <a:gd name="T71" fmla="*/ 2147483647 h 62"/>
                <a:gd name="T72" fmla="*/ 2147483647 w 36"/>
                <a:gd name="T73" fmla="*/ 2147483647 h 62"/>
                <a:gd name="T74" fmla="*/ 2147483647 w 36"/>
                <a:gd name="T75" fmla="*/ 2147483647 h 62"/>
                <a:gd name="T76" fmla="*/ 2147483647 w 36"/>
                <a:gd name="T77" fmla="*/ 2147483647 h 62"/>
                <a:gd name="T78" fmla="*/ 2147483647 w 36"/>
                <a:gd name="T79" fmla="*/ 2147483647 h 62"/>
                <a:gd name="T80" fmla="*/ 2147483647 w 36"/>
                <a:gd name="T81" fmla="*/ 2147483647 h 62"/>
                <a:gd name="T82" fmla="*/ 2147483647 w 36"/>
                <a:gd name="T83" fmla="*/ 2147483647 h 62"/>
                <a:gd name="T84" fmla="*/ 2147483647 w 36"/>
                <a:gd name="T85" fmla="*/ 2147483647 h 62"/>
                <a:gd name="T86" fmla="*/ 2147483647 w 36"/>
                <a:gd name="T87" fmla="*/ 2147483647 h 62"/>
                <a:gd name="T88" fmla="*/ 2147483647 w 36"/>
                <a:gd name="T89" fmla="*/ 2147483647 h 62"/>
                <a:gd name="T90" fmla="*/ 2147483647 w 36"/>
                <a:gd name="T91" fmla="*/ 2147483647 h 62"/>
                <a:gd name="T92" fmla="*/ 2147483647 w 36"/>
                <a:gd name="T93" fmla="*/ 2147483647 h 62"/>
                <a:gd name="T94" fmla="*/ 2147483647 w 36"/>
                <a:gd name="T95" fmla="*/ 2147483647 h 62"/>
                <a:gd name="T96" fmla="*/ 2147483647 w 36"/>
                <a:gd name="T97" fmla="*/ 2147483647 h 62"/>
                <a:gd name="T98" fmla="*/ 2147483647 w 36"/>
                <a:gd name="T99" fmla="*/ 2147483647 h 62"/>
                <a:gd name="T100" fmla="*/ 2147483647 w 36"/>
                <a:gd name="T101" fmla="*/ 2147483647 h 62"/>
                <a:gd name="T102" fmla="*/ 2147483647 w 36"/>
                <a:gd name="T103" fmla="*/ 2147483647 h 62"/>
                <a:gd name="T104" fmla="*/ 2147483647 w 36"/>
                <a:gd name="T105" fmla="*/ 2147483647 h 62"/>
                <a:gd name="T106" fmla="*/ 2147483647 w 36"/>
                <a:gd name="T107" fmla="*/ 2147483647 h 62"/>
                <a:gd name="T108" fmla="*/ 2147483647 w 36"/>
                <a:gd name="T109" fmla="*/ 2147483647 h 62"/>
                <a:gd name="T110" fmla="*/ 2147483647 w 36"/>
                <a:gd name="T111" fmla="*/ 2147483647 h 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2"/>
                <a:gd name="T170" fmla="*/ 36 w 36"/>
                <a:gd name="T171" fmla="*/ 62 h 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2">
                  <a:moveTo>
                    <a:pt x="33" y="16"/>
                  </a:moveTo>
                  <a:lnTo>
                    <a:pt x="35" y="15"/>
                  </a:lnTo>
                  <a:lnTo>
                    <a:pt x="36" y="13"/>
                  </a:lnTo>
                  <a:lnTo>
                    <a:pt x="35" y="11"/>
                  </a:lnTo>
                  <a:lnTo>
                    <a:pt x="35" y="10"/>
                  </a:lnTo>
                  <a:lnTo>
                    <a:pt x="33" y="10"/>
                  </a:lnTo>
                  <a:lnTo>
                    <a:pt x="19" y="10"/>
                  </a:lnTo>
                  <a:lnTo>
                    <a:pt x="17" y="9"/>
                  </a:lnTo>
                  <a:lnTo>
                    <a:pt x="17" y="8"/>
                  </a:lnTo>
                  <a:lnTo>
                    <a:pt x="17" y="3"/>
                  </a:lnTo>
                  <a:lnTo>
                    <a:pt x="17" y="1"/>
                  </a:lnTo>
                  <a:lnTo>
                    <a:pt x="16" y="0"/>
                  </a:lnTo>
                  <a:lnTo>
                    <a:pt x="15" y="0"/>
                  </a:lnTo>
                  <a:lnTo>
                    <a:pt x="14" y="2"/>
                  </a:lnTo>
                  <a:lnTo>
                    <a:pt x="10" y="8"/>
                  </a:lnTo>
                  <a:lnTo>
                    <a:pt x="7" y="11"/>
                  </a:lnTo>
                  <a:lnTo>
                    <a:pt x="4" y="12"/>
                  </a:lnTo>
                  <a:lnTo>
                    <a:pt x="1" y="14"/>
                  </a:lnTo>
                  <a:lnTo>
                    <a:pt x="0" y="14"/>
                  </a:lnTo>
                  <a:lnTo>
                    <a:pt x="0" y="15"/>
                  </a:lnTo>
                  <a:lnTo>
                    <a:pt x="0" y="16"/>
                  </a:lnTo>
                  <a:lnTo>
                    <a:pt x="1" y="16"/>
                  </a:lnTo>
                  <a:lnTo>
                    <a:pt x="4" y="16"/>
                  </a:lnTo>
                  <a:lnTo>
                    <a:pt x="6" y="17"/>
                  </a:lnTo>
                  <a:lnTo>
                    <a:pt x="7" y="19"/>
                  </a:lnTo>
                  <a:lnTo>
                    <a:pt x="7" y="48"/>
                  </a:lnTo>
                  <a:lnTo>
                    <a:pt x="7" y="51"/>
                  </a:lnTo>
                  <a:lnTo>
                    <a:pt x="7" y="53"/>
                  </a:lnTo>
                  <a:lnTo>
                    <a:pt x="8" y="54"/>
                  </a:lnTo>
                  <a:lnTo>
                    <a:pt x="9" y="56"/>
                  </a:lnTo>
                  <a:lnTo>
                    <a:pt x="10" y="58"/>
                  </a:lnTo>
                  <a:lnTo>
                    <a:pt x="12" y="60"/>
                  </a:lnTo>
                  <a:lnTo>
                    <a:pt x="15" y="61"/>
                  </a:lnTo>
                  <a:lnTo>
                    <a:pt x="18" y="62"/>
                  </a:lnTo>
                  <a:lnTo>
                    <a:pt x="21" y="62"/>
                  </a:lnTo>
                  <a:lnTo>
                    <a:pt x="24" y="61"/>
                  </a:lnTo>
                  <a:lnTo>
                    <a:pt x="27" y="61"/>
                  </a:lnTo>
                  <a:lnTo>
                    <a:pt x="31" y="59"/>
                  </a:lnTo>
                  <a:lnTo>
                    <a:pt x="34" y="57"/>
                  </a:lnTo>
                  <a:lnTo>
                    <a:pt x="34" y="56"/>
                  </a:lnTo>
                  <a:lnTo>
                    <a:pt x="34" y="55"/>
                  </a:lnTo>
                  <a:lnTo>
                    <a:pt x="33" y="54"/>
                  </a:lnTo>
                  <a:lnTo>
                    <a:pt x="30" y="55"/>
                  </a:lnTo>
                  <a:lnTo>
                    <a:pt x="28" y="56"/>
                  </a:lnTo>
                  <a:lnTo>
                    <a:pt x="25" y="56"/>
                  </a:lnTo>
                  <a:lnTo>
                    <a:pt x="21" y="55"/>
                  </a:lnTo>
                  <a:lnTo>
                    <a:pt x="18" y="53"/>
                  </a:lnTo>
                  <a:lnTo>
                    <a:pt x="17" y="52"/>
                  </a:lnTo>
                  <a:lnTo>
                    <a:pt x="16" y="51"/>
                  </a:lnTo>
                  <a:lnTo>
                    <a:pt x="16" y="47"/>
                  </a:lnTo>
                  <a:lnTo>
                    <a:pt x="16" y="21"/>
                  </a:lnTo>
                  <a:lnTo>
                    <a:pt x="16" y="18"/>
                  </a:lnTo>
                  <a:lnTo>
                    <a:pt x="17" y="17"/>
                  </a:lnTo>
                  <a:lnTo>
                    <a:pt x="18" y="16"/>
                  </a:lnTo>
                  <a:lnTo>
                    <a:pt x="20" y="16"/>
                  </a:lnTo>
                  <a:lnTo>
                    <a:pt x="33" y="1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1" name="Freeform 207"/>
            <p:cNvSpPr>
              <a:spLocks noEditPoints="1"/>
            </p:cNvSpPr>
            <p:nvPr/>
          </p:nvSpPr>
          <p:spPr bwMode="auto">
            <a:xfrm>
              <a:off x="2703308" y="5968444"/>
              <a:ext cx="41918" cy="134547"/>
            </a:xfrm>
            <a:custGeom>
              <a:avLst/>
              <a:gdLst>
                <a:gd name="T0" fmla="*/ 2147483647 w 26"/>
                <a:gd name="T1" fmla="*/ 2147483647 h 84"/>
                <a:gd name="T2" fmla="*/ 2147483647 w 26"/>
                <a:gd name="T3" fmla="*/ 2147483647 h 84"/>
                <a:gd name="T4" fmla="*/ 2147483647 w 26"/>
                <a:gd name="T5" fmla="*/ 2147483647 h 84"/>
                <a:gd name="T6" fmla="*/ 2147483647 w 26"/>
                <a:gd name="T7" fmla="*/ 2147483647 h 84"/>
                <a:gd name="T8" fmla="*/ 2147483647 w 26"/>
                <a:gd name="T9" fmla="*/ 2147483647 h 84"/>
                <a:gd name="T10" fmla="*/ 2147483647 w 26"/>
                <a:gd name="T11" fmla="*/ 2147483647 h 84"/>
                <a:gd name="T12" fmla="*/ 2147483647 w 26"/>
                <a:gd name="T13" fmla="*/ 2147483647 h 84"/>
                <a:gd name="T14" fmla="*/ 2147483647 w 26"/>
                <a:gd name="T15" fmla="*/ 2147483647 h 84"/>
                <a:gd name="T16" fmla="*/ 2147483647 w 26"/>
                <a:gd name="T17" fmla="*/ 2147483647 h 84"/>
                <a:gd name="T18" fmla="*/ 2147483647 w 26"/>
                <a:gd name="T19" fmla="*/ 2147483647 h 84"/>
                <a:gd name="T20" fmla="*/ 2147483647 w 26"/>
                <a:gd name="T21" fmla="*/ 2147483647 h 84"/>
                <a:gd name="T22" fmla="*/ 2147483647 w 26"/>
                <a:gd name="T23" fmla="*/ 2147483647 h 84"/>
                <a:gd name="T24" fmla="*/ 2147483647 w 26"/>
                <a:gd name="T25" fmla="*/ 2147483647 h 84"/>
                <a:gd name="T26" fmla="*/ 2147483647 w 26"/>
                <a:gd name="T27" fmla="*/ 2147483647 h 84"/>
                <a:gd name="T28" fmla="*/ 2147483647 w 26"/>
                <a:gd name="T29" fmla="*/ 2147483647 h 84"/>
                <a:gd name="T30" fmla="*/ 2147483647 w 26"/>
                <a:gd name="T31" fmla="*/ 2147483647 h 84"/>
                <a:gd name="T32" fmla="*/ 2147483647 w 26"/>
                <a:gd name="T33" fmla="*/ 2147483647 h 84"/>
                <a:gd name="T34" fmla="*/ 2147483647 w 26"/>
                <a:gd name="T35" fmla="*/ 2147483647 h 84"/>
                <a:gd name="T36" fmla="*/ 2147483647 w 26"/>
                <a:gd name="T37" fmla="*/ 2147483647 h 84"/>
                <a:gd name="T38" fmla="*/ 2147483647 w 26"/>
                <a:gd name="T39" fmla="*/ 2147483647 h 84"/>
                <a:gd name="T40" fmla="*/ 2147483647 w 26"/>
                <a:gd name="T41" fmla="*/ 2147483647 h 84"/>
                <a:gd name="T42" fmla="*/ 0 w 26"/>
                <a:gd name="T43" fmla="*/ 2147483647 h 84"/>
                <a:gd name="T44" fmla="*/ 0 w 26"/>
                <a:gd name="T45" fmla="*/ 2147483647 h 84"/>
                <a:gd name="T46" fmla="*/ 0 w 26"/>
                <a:gd name="T47" fmla="*/ 2147483647 h 84"/>
                <a:gd name="T48" fmla="*/ 2147483647 w 26"/>
                <a:gd name="T49" fmla="*/ 2147483647 h 84"/>
                <a:gd name="T50" fmla="*/ 2147483647 w 26"/>
                <a:gd name="T51" fmla="*/ 2147483647 h 84"/>
                <a:gd name="T52" fmla="*/ 2147483647 w 26"/>
                <a:gd name="T53" fmla="*/ 2147483647 h 84"/>
                <a:gd name="T54" fmla="*/ 2147483647 w 26"/>
                <a:gd name="T55" fmla="*/ 2147483647 h 84"/>
                <a:gd name="T56" fmla="*/ 2147483647 w 26"/>
                <a:gd name="T57" fmla="*/ 2147483647 h 84"/>
                <a:gd name="T58" fmla="*/ 2147483647 w 26"/>
                <a:gd name="T59" fmla="*/ 2147483647 h 84"/>
                <a:gd name="T60" fmla="*/ 2147483647 w 26"/>
                <a:gd name="T61" fmla="*/ 2147483647 h 84"/>
                <a:gd name="T62" fmla="*/ 2147483647 w 26"/>
                <a:gd name="T63" fmla="*/ 2147483647 h 84"/>
                <a:gd name="T64" fmla="*/ 2147483647 w 26"/>
                <a:gd name="T65" fmla="*/ 2147483647 h 84"/>
                <a:gd name="T66" fmla="*/ 2147483647 w 26"/>
                <a:gd name="T67" fmla="*/ 2147483647 h 84"/>
                <a:gd name="T68" fmla="*/ 2147483647 w 26"/>
                <a:gd name="T69" fmla="*/ 2147483647 h 84"/>
                <a:gd name="T70" fmla="*/ 2147483647 w 26"/>
                <a:gd name="T71" fmla="*/ 2147483647 h 84"/>
                <a:gd name="T72" fmla="*/ 2147483647 w 26"/>
                <a:gd name="T73" fmla="*/ 2147483647 h 84"/>
                <a:gd name="T74" fmla="*/ 2147483647 w 26"/>
                <a:gd name="T75" fmla="*/ 2147483647 h 84"/>
                <a:gd name="T76" fmla="*/ 2147483647 w 26"/>
                <a:gd name="T77" fmla="*/ 0 h 84"/>
                <a:gd name="T78" fmla="*/ 2147483647 w 26"/>
                <a:gd name="T79" fmla="*/ 2147483647 h 84"/>
                <a:gd name="T80" fmla="*/ 2147483647 w 26"/>
                <a:gd name="T81" fmla="*/ 2147483647 h 84"/>
                <a:gd name="T82" fmla="*/ 2147483647 w 26"/>
                <a:gd name="T83" fmla="*/ 2147483647 h 84"/>
                <a:gd name="T84" fmla="*/ 2147483647 w 26"/>
                <a:gd name="T85" fmla="*/ 2147483647 h 84"/>
                <a:gd name="T86" fmla="*/ 2147483647 w 26"/>
                <a:gd name="T87" fmla="*/ 2147483647 h 84"/>
                <a:gd name="T88" fmla="*/ 2147483647 w 26"/>
                <a:gd name="T89" fmla="*/ 2147483647 h 84"/>
                <a:gd name="T90" fmla="*/ 2147483647 w 26"/>
                <a:gd name="T91" fmla="*/ 2147483647 h 84"/>
                <a:gd name="T92" fmla="*/ 2147483647 w 26"/>
                <a:gd name="T93" fmla="*/ 2147483647 h 84"/>
                <a:gd name="T94" fmla="*/ 2147483647 w 26"/>
                <a:gd name="T95" fmla="*/ 2147483647 h 84"/>
                <a:gd name="T96" fmla="*/ 2147483647 w 26"/>
                <a:gd name="T97" fmla="*/ 2147483647 h 84"/>
                <a:gd name="T98" fmla="*/ 2147483647 w 26"/>
                <a:gd name="T99" fmla="*/ 2147483647 h 84"/>
                <a:gd name="T100" fmla="*/ 2147483647 w 26"/>
                <a:gd name="T101" fmla="*/ 2147483647 h 84"/>
                <a:gd name="T102" fmla="*/ 2147483647 w 26"/>
                <a:gd name="T103" fmla="*/ 2147483647 h 84"/>
                <a:gd name="T104" fmla="*/ 2147483647 w 26"/>
                <a:gd name="T105" fmla="*/ 2147483647 h 84"/>
                <a:gd name="T106" fmla="*/ 2147483647 w 26"/>
                <a:gd name="T107" fmla="*/ 2147483647 h 84"/>
                <a:gd name="T108" fmla="*/ 2147483647 w 26"/>
                <a:gd name="T109" fmla="*/ 2147483647 h 84"/>
                <a:gd name="T110" fmla="*/ 2147483647 w 26"/>
                <a:gd name="T111" fmla="*/ 2147483647 h 84"/>
                <a:gd name="T112" fmla="*/ 2147483647 w 26"/>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6"/>
                <a:gd name="T172" fmla="*/ 0 h 84"/>
                <a:gd name="T173" fmla="*/ 26 w 26"/>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6" h="84">
                  <a:moveTo>
                    <a:pt x="18" y="38"/>
                  </a:moveTo>
                  <a:lnTo>
                    <a:pt x="19" y="31"/>
                  </a:lnTo>
                  <a:lnTo>
                    <a:pt x="18" y="30"/>
                  </a:lnTo>
                  <a:lnTo>
                    <a:pt x="10" y="36"/>
                  </a:lnTo>
                  <a:lnTo>
                    <a:pt x="7" y="37"/>
                  </a:lnTo>
                  <a:lnTo>
                    <a:pt x="5" y="37"/>
                  </a:lnTo>
                  <a:lnTo>
                    <a:pt x="4" y="38"/>
                  </a:lnTo>
                  <a:lnTo>
                    <a:pt x="3" y="39"/>
                  </a:lnTo>
                  <a:lnTo>
                    <a:pt x="3" y="40"/>
                  </a:lnTo>
                  <a:lnTo>
                    <a:pt x="4" y="40"/>
                  </a:lnTo>
                  <a:lnTo>
                    <a:pt x="6" y="41"/>
                  </a:lnTo>
                  <a:lnTo>
                    <a:pt x="7" y="41"/>
                  </a:lnTo>
                  <a:lnTo>
                    <a:pt x="8" y="42"/>
                  </a:lnTo>
                  <a:lnTo>
                    <a:pt x="9" y="43"/>
                  </a:lnTo>
                  <a:lnTo>
                    <a:pt x="9" y="45"/>
                  </a:lnTo>
                  <a:lnTo>
                    <a:pt x="9" y="74"/>
                  </a:lnTo>
                  <a:lnTo>
                    <a:pt x="9" y="77"/>
                  </a:lnTo>
                  <a:lnTo>
                    <a:pt x="8" y="78"/>
                  </a:lnTo>
                  <a:lnTo>
                    <a:pt x="8" y="79"/>
                  </a:lnTo>
                  <a:lnTo>
                    <a:pt x="5" y="80"/>
                  </a:lnTo>
                  <a:lnTo>
                    <a:pt x="2" y="81"/>
                  </a:lnTo>
                  <a:lnTo>
                    <a:pt x="0" y="82"/>
                  </a:lnTo>
                  <a:lnTo>
                    <a:pt x="0" y="83"/>
                  </a:lnTo>
                  <a:lnTo>
                    <a:pt x="0" y="84"/>
                  </a:lnTo>
                  <a:lnTo>
                    <a:pt x="1" y="84"/>
                  </a:lnTo>
                  <a:lnTo>
                    <a:pt x="2" y="84"/>
                  </a:lnTo>
                  <a:lnTo>
                    <a:pt x="13" y="84"/>
                  </a:lnTo>
                  <a:lnTo>
                    <a:pt x="23" y="84"/>
                  </a:lnTo>
                  <a:lnTo>
                    <a:pt x="25" y="84"/>
                  </a:lnTo>
                  <a:lnTo>
                    <a:pt x="26" y="84"/>
                  </a:lnTo>
                  <a:lnTo>
                    <a:pt x="26" y="83"/>
                  </a:lnTo>
                  <a:lnTo>
                    <a:pt x="26" y="82"/>
                  </a:lnTo>
                  <a:lnTo>
                    <a:pt x="25" y="82"/>
                  </a:lnTo>
                  <a:lnTo>
                    <a:pt x="23" y="81"/>
                  </a:lnTo>
                  <a:lnTo>
                    <a:pt x="19" y="80"/>
                  </a:lnTo>
                  <a:lnTo>
                    <a:pt x="18" y="78"/>
                  </a:lnTo>
                  <a:lnTo>
                    <a:pt x="18" y="76"/>
                  </a:lnTo>
                  <a:lnTo>
                    <a:pt x="18" y="38"/>
                  </a:lnTo>
                  <a:close/>
                  <a:moveTo>
                    <a:pt x="13" y="0"/>
                  </a:moveTo>
                  <a:lnTo>
                    <a:pt x="11" y="1"/>
                  </a:lnTo>
                  <a:lnTo>
                    <a:pt x="9" y="2"/>
                  </a:lnTo>
                  <a:lnTo>
                    <a:pt x="8" y="4"/>
                  </a:lnTo>
                  <a:lnTo>
                    <a:pt x="8" y="6"/>
                  </a:lnTo>
                  <a:lnTo>
                    <a:pt x="8" y="8"/>
                  </a:lnTo>
                  <a:lnTo>
                    <a:pt x="9" y="9"/>
                  </a:lnTo>
                  <a:lnTo>
                    <a:pt x="9" y="10"/>
                  </a:lnTo>
                  <a:lnTo>
                    <a:pt x="11" y="12"/>
                  </a:lnTo>
                  <a:lnTo>
                    <a:pt x="13" y="12"/>
                  </a:lnTo>
                  <a:lnTo>
                    <a:pt x="16" y="12"/>
                  </a:lnTo>
                  <a:lnTo>
                    <a:pt x="17" y="11"/>
                  </a:lnTo>
                  <a:lnTo>
                    <a:pt x="17" y="10"/>
                  </a:lnTo>
                  <a:lnTo>
                    <a:pt x="19" y="8"/>
                  </a:lnTo>
                  <a:lnTo>
                    <a:pt x="19" y="6"/>
                  </a:lnTo>
                  <a:lnTo>
                    <a:pt x="19" y="4"/>
                  </a:lnTo>
                  <a:lnTo>
                    <a:pt x="17" y="2"/>
                  </a:lnTo>
                  <a:lnTo>
                    <a:pt x="16" y="1"/>
                  </a:lnTo>
                  <a:lnTo>
                    <a:pt x="13"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2" name="Freeform 208"/>
            <p:cNvSpPr>
              <a:spLocks/>
            </p:cNvSpPr>
            <p:nvPr/>
          </p:nvSpPr>
          <p:spPr bwMode="auto">
            <a:xfrm>
              <a:off x="2759199" y="6013293"/>
              <a:ext cx="92568" cy="89697"/>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2147483647 h 56"/>
                <a:gd name="T76" fmla="*/ 2147483647 w 59"/>
                <a:gd name="T77" fmla="*/ 0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4"/>
                  </a:lnTo>
                  <a:lnTo>
                    <a:pt x="0" y="54"/>
                  </a:lnTo>
                  <a:lnTo>
                    <a:pt x="0" y="55"/>
                  </a:lnTo>
                  <a:lnTo>
                    <a:pt x="1" y="56"/>
                  </a:lnTo>
                  <a:lnTo>
                    <a:pt x="2" y="56"/>
                  </a:lnTo>
                  <a:lnTo>
                    <a:pt x="4" y="56"/>
                  </a:lnTo>
                  <a:lnTo>
                    <a:pt x="14" y="56"/>
                  </a:lnTo>
                  <a:lnTo>
                    <a:pt x="23" y="56"/>
                  </a:lnTo>
                  <a:lnTo>
                    <a:pt x="25" y="56"/>
                  </a:lnTo>
                  <a:lnTo>
                    <a:pt x="26"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9"/>
                  </a:lnTo>
                  <a:lnTo>
                    <a:pt x="28" y="8"/>
                  </a:lnTo>
                  <a:lnTo>
                    <a:pt x="31" y="8"/>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4"/>
                  </a:lnTo>
                  <a:lnTo>
                    <a:pt x="34" y="55"/>
                  </a:lnTo>
                  <a:lnTo>
                    <a:pt x="34" y="56"/>
                  </a:lnTo>
                  <a:lnTo>
                    <a:pt x="36" y="56"/>
                  </a:lnTo>
                  <a:lnTo>
                    <a:pt x="46" y="56"/>
                  </a:lnTo>
                  <a:lnTo>
                    <a:pt x="56" y="56"/>
                  </a:lnTo>
                  <a:lnTo>
                    <a:pt x="58" y="56"/>
                  </a:lnTo>
                  <a:lnTo>
                    <a:pt x="59" y="56"/>
                  </a:lnTo>
                  <a:lnTo>
                    <a:pt x="59" y="55"/>
                  </a:lnTo>
                  <a:lnTo>
                    <a:pt x="58" y="54"/>
                  </a:lnTo>
                  <a:lnTo>
                    <a:pt x="57" y="54"/>
                  </a:lnTo>
                  <a:lnTo>
                    <a:pt x="54" y="53"/>
                  </a:lnTo>
                  <a:lnTo>
                    <a:pt x="52" y="52"/>
                  </a:lnTo>
                  <a:lnTo>
                    <a:pt x="51" y="51"/>
                  </a:lnTo>
                  <a:lnTo>
                    <a:pt x="51" y="49"/>
                  </a:lnTo>
                  <a:lnTo>
                    <a:pt x="51" y="47"/>
                  </a:lnTo>
                  <a:lnTo>
                    <a:pt x="51" y="22"/>
                  </a:lnTo>
                  <a:lnTo>
                    <a:pt x="51" y="19"/>
                  </a:lnTo>
                  <a:lnTo>
                    <a:pt x="50" y="16"/>
                  </a:lnTo>
                  <a:lnTo>
                    <a:pt x="50" y="13"/>
                  </a:lnTo>
                  <a:lnTo>
                    <a:pt x="48" y="10"/>
                  </a:lnTo>
                  <a:lnTo>
                    <a:pt x="46" y="7"/>
                  </a:lnTo>
                  <a:lnTo>
                    <a:pt x="43" y="4"/>
                  </a:lnTo>
                  <a:lnTo>
                    <a:pt x="39" y="3"/>
                  </a:lnTo>
                  <a:lnTo>
                    <a:pt x="33" y="2"/>
                  </a:lnTo>
                  <a:lnTo>
                    <a:pt x="28" y="3"/>
                  </a:lnTo>
                  <a:lnTo>
                    <a:pt x="26" y="3"/>
                  </a:lnTo>
                  <a:lnTo>
                    <a:pt x="24" y="4"/>
                  </a:lnTo>
                  <a:lnTo>
                    <a:pt x="20" y="6"/>
                  </a:lnTo>
                  <a:lnTo>
                    <a:pt x="16" y="9"/>
                  </a:lnTo>
                  <a:lnTo>
                    <a:pt x="16" y="2"/>
                  </a:lnTo>
                  <a:lnTo>
                    <a:pt x="16" y="1"/>
                  </a:lnTo>
                  <a:lnTo>
                    <a:pt x="15" y="0"/>
                  </a:lnTo>
                  <a:lnTo>
                    <a:pt x="13" y="1"/>
                  </a:lnTo>
                  <a:lnTo>
                    <a:pt x="11" y="3"/>
                  </a:lnTo>
                  <a:lnTo>
                    <a:pt x="7" y="8"/>
                  </a:lnTo>
                  <a:lnTo>
                    <a:pt x="3" y="10"/>
                  </a:lnTo>
                  <a:lnTo>
                    <a:pt x="2" y="11"/>
                  </a:lnTo>
                  <a:lnTo>
                    <a:pt x="1" y="12"/>
                  </a:lnTo>
                  <a:lnTo>
                    <a:pt x="2" y="13"/>
                  </a:lnTo>
                  <a:lnTo>
                    <a:pt x="4" y="14"/>
                  </a:lnTo>
                  <a:lnTo>
                    <a:pt x="5" y="14"/>
                  </a:lnTo>
                  <a:lnTo>
                    <a:pt x="6" y="15"/>
                  </a:lnTo>
                  <a:lnTo>
                    <a:pt x="7" y="17"/>
                  </a:lnTo>
                  <a:lnTo>
                    <a:pt x="7" y="20"/>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3" name="Freeform 209"/>
            <p:cNvSpPr>
              <a:spLocks noEditPoints="1"/>
            </p:cNvSpPr>
            <p:nvPr/>
          </p:nvSpPr>
          <p:spPr bwMode="auto">
            <a:xfrm>
              <a:off x="2857008" y="6016881"/>
              <a:ext cx="96062"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2147483647 w 60"/>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0"/>
                <a:gd name="T154" fmla="*/ 0 h 83"/>
                <a:gd name="T155" fmla="*/ 60 w 60"/>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0" h="83">
                  <a:moveTo>
                    <a:pt x="58" y="12"/>
                  </a:moveTo>
                  <a:lnTo>
                    <a:pt x="60" y="12"/>
                  </a:lnTo>
                  <a:lnTo>
                    <a:pt x="60" y="10"/>
                  </a:lnTo>
                  <a:lnTo>
                    <a:pt x="60" y="7"/>
                  </a:lnTo>
                  <a:lnTo>
                    <a:pt x="60" y="6"/>
                  </a:lnTo>
                  <a:lnTo>
                    <a:pt x="59" y="6"/>
                  </a:lnTo>
                  <a:lnTo>
                    <a:pt x="54" y="6"/>
                  </a:lnTo>
                  <a:lnTo>
                    <a:pt x="50" y="6"/>
                  </a:lnTo>
                  <a:lnTo>
                    <a:pt x="47" y="5"/>
                  </a:lnTo>
                  <a:lnTo>
                    <a:pt x="42" y="3"/>
                  </a:lnTo>
                  <a:lnTo>
                    <a:pt x="37" y="1"/>
                  </a:lnTo>
                  <a:lnTo>
                    <a:pt x="34" y="0"/>
                  </a:lnTo>
                  <a:lnTo>
                    <a:pt x="30" y="0"/>
                  </a:lnTo>
                  <a:lnTo>
                    <a:pt x="26" y="1"/>
                  </a:lnTo>
                  <a:lnTo>
                    <a:pt x="23" y="1"/>
                  </a:lnTo>
                  <a:lnTo>
                    <a:pt x="19" y="3"/>
                  </a:lnTo>
                  <a:lnTo>
                    <a:pt x="18" y="4"/>
                  </a:lnTo>
                  <a:lnTo>
                    <a:pt x="17" y="5"/>
                  </a:lnTo>
                  <a:lnTo>
                    <a:pt x="15" y="7"/>
                  </a:lnTo>
                  <a:lnTo>
                    <a:pt x="14" y="8"/>
                  </a:lnTo>
                  <a:lnTo>
                    <a:pt x="13" y="11"/>
                  </a:lnTo>
                  <a:lnTo>
                    <a:pt x="12" y="15"/>
                  </a:lnTo>
                  <a:lnTo>
                    <a:pt x="11" y="19"/>
                  </a:lnTo>
                  <a:lnTo>
                    <a:pt x="11" y="22"/>
                  </a:lnTo>
                  <a:lnTo>
                    <a:pt x="12" y="24"/>
                  </a:lnTo>
                  <a:lnTo>
                    <a:pt x="14" y="29"/>
                  </a:lnTo>
                  <a:lnTo>
                    <a:pt x="17" y="33"/>
                  </a:lnTo>
                  <a:lnTo>
                    <a:pt x="21" y="37"/>
                  </a:lnTo>
                  <a:lnTo>
                    <a:pt x="18" y="37"/>
                  </a:lnTo>
                  <a:lnTo>
                    <a:pt x="14" y="39"/>
                  </a:lnTo>
                  <a:lnTo>
                    <a:pt x="11" y="39"/>
                  </a:lnTo>
                  <a:lnTo>
                    <a:pt x="9" y="41"/>
                  </a:lnTo>
                  <a:lnTo>
                    <a:pt x="8" y="42"/>
                  </a:lnTo>
                  <a:lnTo>
                    <a:pt x="8" y="44"/>
                  </a:lnTo>
                  <a:lnTo>
                    <a:pt x="8" y="45"/>
                  </a:lnTo>
                  <a:lnTo>
                    <a:pt x="9" y="46"/>
                  </a:lnTo>
                  <a:lnTo>
                    <a:pt x="12" y="49"/>
                  </a:lnTo>
                  <a:lnTo>
                    <a:pt x="17" y="54"/>
                  </a:lnTo>
                  <a:lnTo>
                    <a:pt x="12" y="57"/>
                  </a:lnTo>
                  <a:lnTo>
                    <a:pt x="6" y="60"/>
                  </a:lnTo>
                  <a:lnTo>
                    <a:pt x="4" y="62"/>
                  </a:lnTo>
                  <a:lnTo>
                    <a:pt x="2" y="64"/>
                  </a:lnTo>
                  <a:lnTo>
                    <a:pt x="1" y="67"/>
                  </a:lnTo>
                  <a:lnTo>
                    <a:pt x="0" y="70"/>
                  </a:lnTo>
                  <a:lnTo>
                    <a:pt x="1" y="73"/>
                  </a:lnTo>
                  <a:lnTo>
                    <a:pt x="1" y="75"/>
                  </a:lnTo>
                  <a:lnTo>
                    <a:pt x="2" y="76"/>
                  </a:lnTo>
                  <a:lnTo>
                    <a:pt x="3" y="77"/>
                  </a:lnTo>
                  <a:lnTo>
                    <a:pt x="5" y="79"/>
                  </a:lnTo>
                  <a:lnTo>
                    <a:pt x="8" y="81"/>
                  </a:lnTo>
                  <a:lnTo>
                    <a:pt x="11" y="82"/>
                  </a:lnTo>
                  <a:lnTo>
                    <a:pt x="16" y="83"/>
                  </a:lnTo>
                  <a:lnTo>
                    <a:pt x="22" y="83"/>
                  </a:lnTo>
                  <a:lnTo>
                    <a:pt x="26" y="83"/>
                  </a:lnTo>
                  <a:lnTo>
                    <a:pt x="31" y="82"/>
                  </a:lnTo>
                  <a:lnTo>
                    <a:pt x="36" y="81"/>
                  </a:lnTo>
                  <a:lnTo>
                    <a:pt x="42" y="79"/>
                  </a:lnTo>
                  <a:lnTo>
                    <a:pt x="48" y="76"/>
                  </a:lnTo>
                  <a:lnTo>
                    <a:pt x="50" y="74"/>
                  </a:lnTo>
                  <a:lnTo>
                    <a:pt x="52" y="73"/>
                  </a:lnTo>
                  <a:lnTo>
                    <a:pt x="54" y="70"/>
                  </a:lnTo>
                  <a:lnTo>
                    <a:pt x="55" y="68"/>
                  </a:lnTo>
                  <a:lnTo>
                    <a:pt x="56" y="65"/>
                  </a:lnTo>
                  <a:lnTo>
                    <a:pt x="57" y="62"/>
                  </a:lnTo>
                  <a:lnTo>
                    <a:pt x="56" y="58"/>
                  </a:lnTo>
                  <a:lnTo>
                    <a:pt x="55" y="54"/>
                  </a:lnTo>
                  <a:lnTo>
                    <a:pt x="54" y="53"/>
                  </a:lnTo>
                  <a:lnTo>
                    <a:pt x="53" y="52"/>
                  </a:lnTo>
                  <a:lnTo>
                    <a:pt x="50" y="50"/>
                  </a:lnTo>
                  <a:lnTo>
                    <a:pt x="46" y="48"/>
                  </a:lnTo>
                  <a:lnTo>
                    <a:pt x="42" y="47"/>
                  </a:lnTo>
                  <a:lnTo>
                    <a:pt x="32" y="47"/>
                  </a:lnTo>
                  <a:lnTo>
                    <a:pt x="24" y="47"/>
                  </a:lnTo>
                  <a:lnTo>
                    <a:pt x="20" y="46"/>
                  </a:lnTo>
                  <a:lnTo>
                    <a:pt x="19" y="46"/>
                  </a:lnTo>
                  <a:lnTo>
                    <a:pt x="18" y="45"/>
                  </a:lnTo>
                  <a:lnTo>
                    <a:pt x="17" y="43"/>
                  </a:lnTo>
                  <a:lnTo>
                    <a:pt x="18" y="41"/>
                  </a:lnTo>
                  <a:lnTo>
                    <a:pt x="19" y="40"/>
                  </a:lnTo>
                  <a:lnTo>
                    <a:pt x="21" y="39"/>
                  </a:lnTo>
                  <a:lnTo>
                    <a:pt x="23" y="38"/>
                  </a:lnTo>
                  <a:lnTo>
                    <a:pt x="30" y="38"/>
                  </a:lnTo>
                  <a:lnTo>
                    <a:pt x="37" y="36"/>
                  </a:lnTo>
                  <a:lnTo>
                    <a:pt x="40" y="35"/>
                  </a:lnTo>
                  <a:lnTo>
                    <a:pt x="42" y="34"/>
                  </a:lnTo>
                  <a:lnTo>
                    <a:pt x="45" y="31"/>
                  </a:lnTo>
                  <a:lnTo>
                    <a:pt x="47" y="30"/>
                  </a:lnTo>
                  <a:lnTo>
                    <a:pt x="48" y="28"/>
                  </a:lnTo>
                  <a:lnTo>
                    <a:pt x="49" y="25"/>
                  </a:lnTo>
                  <a:lnTo>
                    <a:pt x="50" y="22"/>
                  </a:lnTo>
                  <a:lnTo>
                    <a:pt x="50" y="18"/>
                  </a:lnTo>
                  <a:lnTo>
                    <a:pt x="51" y="13"/>
                  </a:lnTo>
                  <a:lnTo>
                    <a:pt x="51" y="12"/>
                  </a:lnTo>
                  <a:lnTo>
                    <a:pt x="52" y="12"/>
                  </a:lnTo>
                  <a:lnTo>
                    <a:pt x="58" y="12"/>
                  </a:lnTo>
                  <a:close/>
                  <a:moveTo>
                    <a:pt x="9" y="68"/>
                  </a:moveTo>
                  <a:lnTo>
                    <a:pt x="10" y="66"/>
                  </a:lnTo>
                  <a:lnTo>
                    <a:pt x="12" y="62"/>
                  </a:lnTo>
                  <a:lnTo>
                    <a:pt x="16" y="58"/>
                  </a:lnTo>
                  <a:lnTo>
                    <a:pt x="19" y="56"/>
                  </a:lnTo>
                  <a:lnTo>
                    <a:pt x="21" y="55"/>
                  </a:lnTo>
                  <a:lnTo>
                    <a:pt x="27" y="55"/>
                  </a:lnTo>
                  <a:lnTo>
                    <a:pt x="37" y="56"/>
                  </a:lnTo>
                  <a:lnTo>
                    <a:pt x="45" y="57"/>
                  </a:lnTo>
                  <a:lnTo>
                    <a:pt x="47" y="58"/>
                  </a:lnTo>
                  <a:lnTo>
                    <a:pt x="49" y="60"/>
                  </a:lnTo>
                  <a:lnTo>
                    <a:pt x="50" y="62"/>
                  </a:lnTo>
                  <a:lnTo>
                    <a:pt x="51" y="65"/>
                  </a:lnTo>
                  <a:lnTo>
                    <a:pt x="51" y="66"/>
                  </a:lnTo>
                  <a:lnTo>
                    <a:pt x="50" y="68"/>
                  </a:lnTo>
                  <a:lnTo>
                    <a:pt x="48" y="71"/>
                  </a:lnTo>
                  <a:lnTo>
                    <a:pt x="46" y="73"/>
                  </a:lnTo>
                  <a:lnTo>
                    <a:pt x="42" y="75"/>
                  </a:lnTo>
                  <a:lnTo>
                    <a:pt x="38" y="77"/>
                  </a:lnTo>
                  <a:lnTo>
                    <a:pt x="31" y="79"/>
                  </a:lnTo>
                  <a:lnTo>
                    <a:pt x="24" y="79"/>
                  </a:lnTo>
                  <a:lnTo>
                    <a:pt x="18" y="78"/>
                  </a:lnTo>
                  <a:lnTo>
                    <a:pt x="15" y="78"/>
                  </a:lnTo>
                  <a:lnTo>
                    <a:pt x="13" y="76"/>
                  </a:lnTo>
                  <a:lnTo>
                    <a:pt x="11" y="75"/>
                  </a:lnTo>
                  <a:lnTo>
                    <a:pt x="10" y="73"/>
                  </a:lnTo>
                  <a:lnTo>
                    <a:pt x="9" y="71"/>
                  </a:lnTo>
                  <a:lnTo>
                    <a:pt x="9" y="68"/>
                  </a:lnTo>
                  <a:close/>
                  <a:moveTo>
                    <a:pt x="42" y="20"/>
                  </a:moveTo>
                  <a:lnTo>
                    <a:pt x="41" y="26"/>
                  </a:lnTo>
                  <a:lnTo>
                    <a:pt x="41" y="28"/>
                  </a:lnTo>
                  <a:lnTo>
                    <a:pt x="40" y="31"/>
                  </a:lnTo>
                  <a:lnTo>
                    <a:pt x="38" y="32"/>
                  </a:lnTo>
                  <a:lnTo>
                    <a:pt x="36" y="34"/>
                  </a:lnTo>
                  <a:lnTo>
                    <a:pt x="34" y="35"/>
                  </a:lnTo>
                  <a:lnTo>
                    <a:pt x="31" y="35"/>
                  </a:lnTo>
                  <a:lnTo>
                    <a:pt x="27" y="35"/>
                  </a:lnTo>
                  <a:lnTo>
                    <a:pt x="26" y="34"/>
                  </a:lnTo>
                  <a:lnTo>
                    <a:pt x="25" y="33"/>
                  </a:lnTo>
                  <a:lnTo>
                    <a:pt x="23" y="31"/>
                  </a:lnTo>
                  <a:lnTo>
                    <a:pt x="22" y="29"/>
                  </a:lnTo>
                  <a:lnTo>
                    <a:pt x="21" y="23"/>
                  </a:lnTo>
                  <a:lnTo>
                    <a:pt x="20" y="18"/>
                  </a:lnTo>
                  <a:lnTo>
                    <a:pt x="20" y="15"/>
                  </a:lnTo>
                  <a:lnTo>
                    <a:pt x="21" y="12"/>
                  </a:lnTo>
                  <a:lnTo>
                    <a:pt x="22" y="8"/>
                  </a:lnTo>
                  <a:lnTo>
                    <a:pt x="23" y="6"/>
                  </a:lnTo>
                  <a:lnTo>
                    <a:pt x="24" y="5"/>
                  </a:lnTo>
                  <a:lnTo>
                    <a:pt x="25" y="4"/>
                  </a:lnTo>
                  <a:lnTo>
                    <a:pt x="28" y="3"/>
                  </a:lnTo>
                  <a:lnTo>
                    <a:pt x="31" y="3"/>
                  </a:lnTo>
                  <a:lnTo>
                    <a:pt x="34" y="3"/>
                  </a:lnTo>
                  <a:lnTo>
                    <a:pt x="37" y="4"/>
                  </a:lnTo>
                  <a:lnTo>
                    <a:pt x="39" y="6"/>
                  </a:lnTo>
                  <a:lnTo>
                    <a:pt x="40" y="8"/>
                  </a:lnTo>
                  <a:lnTo>
                    <a:pt x="41" y="11"/>
                  </a:lnTo>
                  <a:lnTo>
                    <a:pt x="42" y="14"/>
                  </a:lnTo>
                  <a:lnTo>
                    <a:pt x="42"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4" name="Freeform 210"/>
            <p:cNvSpPr>
              <a:spLocks/>
            </p:cNvSpPr>
            <p:nvPr/>
          </p:nvSpPr>
          <p:spPr bwMode="auto">
            <a:xfrm>
              <a:off x="1059771" y="5966651"/>
              <a:ext cx="120515" cy="136340"/>
            </a:xfrm>
            <a:custGeom>
              <a:avLst/>
              <a:gdLst>
                <a:gd name="T0" fmla="*/ 2147483647 w 76"/>
                <a:gd name="T1" fmla="*/ 2147483647 h 86"/>
                <a:gd name="T2" fmla="*/ 2147483647 w 76"/>
                <a:gd name="T3" fmla="*/ 2147483647 h 86"/>
                <a:gd name="T4" fmla="*/ 2147483647 w 76"/>
                <a:gd name="T5" fmla="*/ 2147483647 h 86"/>
                <a:gd name="T6" fmla="*/ 2147483647 w 76"/>
                <a:gd name="T7" fmla="*/ 0 h 86"/>
                <a:gd name="T8" fmla="*/ 2147483647 w 76"/>
                <a:gd name="T9" fmla="*/ 0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0 h 86"/>
                <a:gd name="T74" fmla="*/ 2147483647 w 76"/>
                <a:gd name="T75" fmla="*/ 2147483647 h 86"/>
                <a:gd name="T76" fmla="*/ 2147483647 w 76"/>
                <a:gd name="T77" fmla="*/ 2147483647 h 86"/>
                <a:gd name="T78" fmla="*/ 2147483647 w 76"/>
                <a:gd name="T79" fmla="*/ 2147483647 h 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6"/>
                <a:gd name="T121" fmla="*/ 0 h 86"/>
                <a:gd name="T122" fmla="*/ 76 w 76"/>
                <a:gd name="T123" fmla="*/ 86 h 8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6" h="86">
                  <a:moveTo>
                    <a:pt x="34" y="6"/>
                  </a:moveTo>
                  <a:lnTo>
                    <a:pt x="24" y="6"/>
                  </a:lnTo>
                  <a:lnTo>
                    <a:pt x="14" y="5"/>
                  </a:lnTo>
                  <a:lnTo>
                    <a:pt x="13" y="4"/>
                  </a:lnTo>
                  <a:lnTo>
                    <a:pt x="12" y="4"/>
                  </a:lnTo>
                  <a:lnTo>
                    <a:pt x="11" y="2"/>
                  </a:lnTo>
                  <a:lnTo>
                    <a:pt x="11" y="0"/>
                  </a:lnTo>
                  <a:lnTo>
                    <a:pt x="10" y="0"/>
                  </a:lnTo>
                  <a:lnTo>
                    <a:pt x="9" y="0"/>
                  </a:lnTo>
                  <a:lnTo>
                    <a:pt x="8" y="0"/>
                  </a:lnTo>
                  <a:lnTo>
                    <a:pt x="7" y="1"/>
                  </a:lnTo>
                  <a:lnTo>
                    <a:pt x="6" y="6"/>
                  </a:lnTo>
                  <a:lnTo>
                    <a:pt x="3" y="15"/>
                  </a:lnTo>
                  <a:lnTo>
                    <a:pt x="1" y="19"/>
                  </a:lnTo>
                  <a:lnTo>
                    <a:pt x="0" y="22"/>
                  </a:lnTo>
                  <a:lnTo>
                    <a:pt x="1" y="23"/>
                  </a:lnTo>
                  <a:lnTo>
                    <a:pt x="2" y="24"/>
                  </a:lnTo>
                  <a:lnTo>
                    <a:pt x="3" y="23"/>
                  </a:lnTo>
                  <a:lnTo>
                    <a:pt x="5" y="22"/>
                  </a:lnTo>
                  <a:lnTo>
                    <a:pt x="8" y="17"/>
                  </a:lnTo>
                  <a:lnTo>
                    <a:pt x="11" y="15"/>
                  </a:lnTo>
                  <a:lnTo>
                    <a:pt x="14" y="13"/>
                  </a:lnTo>
                  <a:lnTo>
                    <a:pt x="16" y="12"/>
                  </a:lnTo>
                  <a:lnTo>
                    <a:pt x="18" y="11"/>
                  </a:lnTo>
                  <a:lnTo>
                    <a:pt x="22" y="10"/>
                  </a:lnTo>
                  <a:lnTo>
                    <a:pt x="28" y="11"/>
                  </a:lnTo>
                  <a:lnTo>
                    <a:pt x="32" y="11"/>
                  </a:lnTo>
                  <a:lnTo>
                    <a:pt x="33" y="13"/>
                  </a:lnTo>
                  <a:lnTo>
                    <a:pt x="33" y="14"/>
                  </a:lnTo>
                  <a:lnTo>
                    <a:pt x="33" y="16"/>
                  </a:lnTo>
                  <a:lnTo>
                    <a:pt x="33" y="71"/>
                  </a:lnTo>
                  <a:lnTo>
                    <a:pt x="33" y="76"/>
                  </a:lnTo>
                  <a:lnTo>
                    <a:pt x="32" y="79"/>
                  </a:lnTo>
                  <a:lnTo>
                    <a:pt x="31" y="80"/>
                  </a:lnTo>
                  <a:lnTo>
                    <a:pt x="30" y="81"/>
                  </a:lnTo>
                  <a:lnTo>
                    <a:pt x="26" y="82"/>
                  </a:lnTo>
                  <a:lnTo>
                    <a:pt x="21" y="83"/>
                  </a:lnTo>
                  <a:lnTo>
                    <a:pt x="19" y="84"/>
                  </a:lnTo>
                  <a:lnTo>
                    <a:pt x="19" y="85"/>
                  </a:lnTo>
                  <a:lnTo>
                    <a:pt x="19" y="86"/>
                  </a:lnTo>
                  <a:lnTo>
                    <a:pt x="21" y="86"/>
                  </a:lnTo>
                  <a:lnTo>
                    <a:pt x="39" y="86"/>
                  </a:lnTo>
                  <a:lnTo>
                    <a:pt x="57" y="86"/>
                  </a:lnTo>
                  <a:lnTo>
                    <a:pt x="58" y="86"/>
                  </a:lnTo>
                  <a:lnTo>
                    <a:pt x="59" y="85"/>
                  </a:lnTo>
                  <a:lnTo>
                    <a:pt x="59" y="83"/>
                  </a:lnTo>
                  <a:lnTo>
                    <a:pt x="57" y="82"/>
                  </a:lnTo>
                  <a:lnTo>
                    <a:pt x="52" y="82"/>
                  </a:lnTo>
                  <a:lnTo>
                    <a:pt x="49" y="81"/>
                  </a:lnTo>
                  <a:lnTo>
                    <a:pt x="47" y="80"/>
                  </a:lnTo>
                  <a:lnTo>
                    <a:pt x="45" y="77"/>
                  </a:lnTo>
                  <a:lnTo>
                    <a:pt x="45" y="74"/>
                  </a:lnTo>
                  <a:lnTo>
                    <a:pt x="45" y="19"/>
                  </a:lnTo>
                  <a:lnTo>
                    <a:pt x="45" y="14"/>
                  </a:lnTo>
                  <a:lnTo>
                    <a:pt x="46" y="12"/>
                  </a:lnTo>
                  <a:lnTo>
                    <a:pt x="48" y="11"/>
                  </a:lnTo>
                  <a:lnTo>
                    <a:pt x="51" y="10"/>
                  </a:lnTo>
                  <a:lnTo>
                    <a:pt x="59" y="11"/>
                  </a:lnTo>
                  <a:lnTo>
                    <a:pt x="65" y="12"/>
                  </a:lnTo>
                  <a:lnTo>
                    <a:pt x="69" y="13"/>
                  </a:lnTo>
                  <a:lnTo>
                    <a:pt x="70" y="14"/>
                  </a:lnTo>
                  <a:lnTo>
                    <a:pt x="71" y="17"/>
                  </a:lnTo>
                  <a:lnTo>
                    <a:pt x="72" y="20"/>
                  </a:lnTo>
                  <a:lnTo>
                    <a:pt x="73" y="22"/>
                  </a:lnTo>
                  <a:lnTo>
                    <a:pt x="73" y="23"/>
                  </a:lnTo>
                  <a:lnTo>
                    <a:pt x="74" y="23"/>
                  </a:lnTo>
                  <a:lnTo>
                    <a:pt x="75" y="23"/>
                  </a:lnTo>
                  <a:lnTo>
                    <a:pt x="75" y="22"/>
                  </a:lnTo>
                  <a:lnTo>
                    <a:pt x="76" y="20"/>
                  </a:lnTo>
                  <a:lnTo>
                    <a:pt x="76" y="19"/>
                  </a:lnTo>
                  <a:lnTo>
                    <a:pt x="76" y="10"/>
                  </a:lnTo>
                  <a:lnTo>
                    <a:pt x="76" y="3"/>
                  </a:lnTo>
                  <a:lnTo>
                    <a:pt x="76" y="0"/>
                  </a:lnTo>
                  <a:lnTo>
                    <a:pt x="74" y="0"/>
                  </a:lnTo>
                  <a:lnTo>
                    <a:pt x="73" y="0"/>
                  </a:lnTo>
                  <a:lnTo>
                    <a:pt x="72" y="2"/>
                  </a:lnTo>
                  <a:lnTo>
                    <a:pt x="71" y="4"/>
                  </a:lnTo>
                  <a:lnTo>
                    <a:pt x="70" y="5"/>
                  </a:lnTo>
                  <a:lnTo>
                    <a:pt x="68" y="6"/>
                  </a:lnTo>
                  <a:lnTo>
                    <a:pt x="63" y="6"/>
                  </a:lnTo>
                  <a:lnTo>
                    <a:pt x="34" y="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5" name="Freeform 211"/>
            <p:cNvSpPr>
              <a:spLocks noEditPoints="1"/>
            </p:cNvSpPr>
            <p:nvPr/>
          </p:nvSpPr>
          <p:spPr bwMode="auto">
            <a:xfrm>
              <a:off x="1173300"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2147483647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2147483647 w 48"/>
                <a:gd name="T45" fmla="*/ 2147483647 h 54"/>
                <a:gd name="T46" fmla="*/ 2147483647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7" y="12"/>
                  </a:moveTo>
                  <a:lnTo>
                    <a:pt x="37" y="8"/>
                  </a:lnTo>
                  <a:lnTo>
                    <a:pt x="36" y="6"/>
                  </a:lnTo>
                  <a:lnTo>
                    <a:pt x="35" y="5"/>
                  </a:lnTo>
                  <a:lnTo>
                    <a:pt x="34" y="3"/>
                  </a:lnTo>
                  <a:lnTo>
                    <a:pt x="32" y="1"/>
                  </a:lnTo>
                  <a:lnTo>
                    <a:pt x="29" y="0"/>
                  </a:lnTo>
                  <a:lnTo>
                    <a:pt x="25" y="0"/>
                  </a:lnTo>
                  <a:lnTo>
                    <a:pt x="19" y="1"/>
                  </a:lnTo>
                  <a:lnTo>
                    <a:pt x="16" y="1"/>
                  </a:lnTo>
                  <a:lnTo>
                    <a:pt x="14" y="2"/>
                  </a:lnTo>
                  <a:lnTo>
                    <a:pt x="10" y="4"/>
                  </a:lnTo>
                  <a:lnTo>
                    <a:pt x="7" y="7"/>
                  </a:lnTo>
                  <a:lnTo>
                    <a:pt x="4" y="10"/>
                  </a:lnTo>
                  <a:lnTo>
                    <a:pt x="2" y="13"/>
                  </a:lnTo>
                  <a:lnTo>
                    <a:pt x="1" y="15"/>
                  </a:lnTo>
                  <a:lnTo>
                    <a:pt x="0" y="17"/>
                  </a:lnTo>
                  <a:lnTo>
                    <a:pt x="0" y="18"/>
                  </a:lnTo>
                  <a:lnTo>
                    <a:pt x="1" y="19"/>
                  </a:lnTo>
                  <a:lnTo>
                    <a:pt x="3" y="20"/>
                  </a:lnTo>
                  <a:lnTo>
                    <a:pt x="6" y="19"/>
                  </a:lnTo>
                  <a:lnTo>
                    <a:pt x="7" y="18"/>
                  </a:lnTo>
                  <a:lnTo>
                    <a:pt x="8" y="17"/>
                  </a:lnTo>
                  <a:lnTo>
                    <a:pt x="10" y="12"/>
                  </a:lnTo>
                  <a:lnTo>
                    <a:pt x="11" y="9"/>
                  </a:lnTo>
                  <a:lnTo>
                    <a:pt x="13" y="6"/>
                  </a:lnTo>
                  <a:lnTo>
                    <a:pt x="16" y="5"/>
                  </a:lnTo>
                  <a:lnTo>
                    <a:pt x="20" y="4"/>
                  </a:lnTo>
                  <a:lnTo>
                    <a:pt x="23" y="4"/>
                  </a:lnTo>
                  <a:lnTo>
                    <a:pt x="25" y="5"/>
                  </a:lnTo>
                  <a:lnTo>
                    <a:pt x="27" y="6"/>
                  </a:lnTo>
                  <a:lnTo>
                    <a:pt x="28" y="7"/>
                  </a:lnTo>
                  <a:lnTo>
                    <a:pt x="28" y="9"/>
                  </a:lnTo>
                  <a:lnTo>
                    <a:pt x="29" y="12"/>
                  </a:lnTo>
                  <a:lnTo>
                    <a:pt x="29" y="18"/>
                  </a:lnTo>
                  <a:lnTo>
                    <a:pt x="29" y="20"/>
                  </a:lnTo>
                  <a:lnTo>
                    <a:pt x="28" y="22"/>
                  </a:lnTo>
                  <a:lnTo>
                    <a:pt x="24" y="23"/>
                  </a:lnTo>
                  <a:lnTo>
                    <a:pt x="19" y="25"/>
                  </a:lnTo>
                  <a:lnTo>
                    <a:pt x="15" y="26"/>
                  </a:lnTo>
                  <a:lnTo>
                    <a:pt x="9" y="29"/>
                  </a:lnTo>
                  <a:lnTo>
                    <a:pt x="6" y="32"/>
                  </a:lnTo>
                  <a:lnTo>
                    <a:pt x="4" y="35"/>
                  </a:lnTo>
                  <a:lnTo>
                    <a:pt x="2" y="37"/>
                  </a:lnTo>
                  <a:lnTo>
                    <a:pt x="1" y="39"/>
                  </a:lnTo>
                  <a:lnTo>
                    <a:pt x="1" y="42"/>
                  </a:lnTo>
                  <a:lnTo>
                    <a:pt x="1" y="44"/>
                  </a:lnTo>
                  <a:lnTo>
                    <a:pt x="1" y="46"/>
                  </a:lnTo>
                  <a:lnTo>
                    <a:pt x="1" y="48"/>
                  </a:lnTo>
                  <a:lnTo>
                    <a:pt x="2" y="50"/>
                  </a:lnTo>
                  <a:lnTo>
                    <a:pt x="4" y="52"/>
                  </a:lnTo>
                  <a:lnTo>
                    <a:pt x="7" y="53"/>
                  </a:lnTo>
                  <a:lnTo>
                    <a:pt x="11" y="54"/>
                  </a:lnTo>
                  <a:lnTo>
                    <a:pt x="14" y="54"/>
                  </a:lnTo>
                  <a:lnTo>
                    <a:pt x="16" y="53"/>
                  </a:lnTo>
                  <a:lnTo>
                    <a:pt x="20" y="52"/>
                  </a:lnTo>
                  <a:lnTo>
                    <a:pt x="24" y="49"/>
                  </a:lnTo>
                  <a:lnTo>
                    <a:pt x="27" y="46"/>
                  </a:lnTo>
                  <a:lnTo>
                    <a:pt x="31" y="50"/>
                  </a:lnTo>
                  <a:lnTo>
                    <a:pt x="34" y="52"/>
                  </a:lnTo>
                  <a:lnTo>
                    <a:pt x="35" y="52"/>
                  </a:lnTo>
                  <a:lnTo>
                    <a:pt x="37" y="53"/>
                  </a:lnTo>
                  <a:lnTo>
                    <a:pt x="40" y="52"/>
                  </a:lnTo>
                  <a:lnTo>
                    <a:pt x="42" y="52"/>
                  </a:lnTo>
                  <a:lnTo>
                    <a:pt x="44" y="51"/>
                  </a:lnTo>
                  <a:lnTo>
                    <a:pt x="46" y="49"/>
                  </a:lnTo>
                  <a:lnTo>
                    <a:pt x="48" y="46"/>
                  </a:lnTo>
                  <a:lnTo>
                    <a:pt x="48" y="45"/>
                  </a:lnTo>
                  <a:lnTo>
                    <a:pt x="48" y="44"/>
                  </a:lnTo>
                  <a:lnTo>
                    <a:pt x="47" y="43"/>
                  </a:lnTo>
                  <a:lnTo>
                    <a:pt x="46" y="44"/>
                  </a:lnTo>
                  <a:lnTo>
                    <a:pt x="45" y="45"/>
                  </a:lnTo>
                  <a:lnTo>
                    <a:pt x="43" y="45"/>
                  </a:lnTo>
                  <a:lnTo>
                    <a:pt x="42" y="46"/>
                  </a:lnTo>
                  <a:lnTo>
                    <a:pt x="41" y="46"/>
                  </a:lnTo>
                  <a:lnTo>
                    <a:pt x="39" y="46"/>
                  </a:lnTo>
                  <a:lnTo>
                    <a:pt x="38" y="44"/>
                  </a:lnTo>
                  <a:lnTo>
                    <a:pt x="37" y="43"/>
                  </a:lnTo>
                  <a:lnTo>
                    <a:pt x="37" y="42"/>
                  </a:lnTo>
                  <a:lnTo>
                    <a:pt x="37" y="12"/>
                  </a:lnTo>
                  <a:close/>
                  <a:moveTo>
                    <a:pt x="28" y="36"/>
                  </a:moveTo>
                  <a:lnTo>
                    <a:pt x="28" y="40"/>
                  </a:lnTo>
                  <a:lnTo>
                    <a:pt x="26" y="44"/>
                  </a:lnTo>
                  <a:lnTo>
                    <a:pt x="25" y="45"/>
                  </a:lnTo>
                  <a:lnTo>
                    <a:pt x="23" y="47"/>
                  </a:lnTo>
                  <a:lnTo>
                    <a:pt x="20" y="48"/>
                  </a:lnTo>
                  <a:lnTo>
                    <a:pt x="17" y="48"/>
                  </a:lnTo>
                  <a:lnTo>
                    <a:pt x="16" y="48"/>
                  </a:lnTo>
                  <a:lnTo>
                    <a:pt x="14" y="47"/>
                  </a:lnTo>
                  <a:lnTo>
                    <a:pt x="12" y="45"/>
                  </a:lnTo>
                  <a:lnTo>
                    <a:pt x="11" y="43"/>
                  </a:lnTo>
                  <a:lnTo>
                    <a:pt x="10" y="41"/>
                  </a:lnTo>
                  <a:lnTo>
                    <a:pt x="10" y="38"/>
                  </a:lnTo>
                  <a:lnTo>
                    <a:pt x="11" y="36"/>
                  </a:lnTo>
                  <a:lnTo>
                    <a:pt x="12" y="35"/>
                  </a:lnTo>
                  <a:lnTo>
                    <a:pt x="13" y="33"/>
                  </a:lnTo>
                  <a:lnTo>
                    <a:pt x="15" y="30"/>
                  </a:lnTo>
                  <a:lnTo>
                    <a:pt x="18" y="28"/>
                  </a:lnTo>
                  <a:lnTo>
                    <a:pt x="24" y="26"/>
                  </a:lnTo>
                  <a:lnTo>
                    <a:pt x="27" y="25"/>
                  </a:lnTo>
                  <a:lnTo>
                    <a:pt x="28"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6" name="Freeform 212"/>
            <p:cNvSpPr>
              <a:spLocks/>
            </p:cNvSpPr>
            <p:nvPr/>
          </p:nvSpPr>
          <p:spPr bwMode="auto">
            <a:xfrm>
              <a:off x="1253643" y="6020469"/>
              <a:ext cx="90822" cy="82522"/>
            </a:xfrm>
            <a:custGeom>
              <a:avLst/>
              <a:gdLst>
                <a:gd name="T0" fmla="*/ 2147483647 w 57"/>
                <a:gd name="T1" fmla="*/ 2147483647 h 52"/>
                <a:gd name="T2" fmla="*/ 2147483647 w 57"/>
                <a:gd name="T3" fmla="*/ 2147483647 h 52"/>
                <a:gd name="T4" fmla="*/ 2147483647 w 57"/>
                <a:gd name="T5" fmla="*/ 2147483647 h 52"/>
                <a:gd name="T6" fmla="*/ 2147483647 w 57"/>
                <a:gd name="T7" fmla="*/ 2147483647 h 52"/>
                <a:gd name="T8" fmla="*/ 2147483647 w 57"/>
                <a:gd name="T9" fmla="*/ 2147483647 h 52"/>
                <a:gd name="T10" fmla="*/ 0 w 57"/>
                <a:gd name="T11" fmla="*/ 2147483647 h 52"/>
                <a:gd name="T12" fmla="*/ 2147483647 w 57"/>
                <a:gd name="T13" fmla="*/ 2147483647 h 52"/>
                <a:gd name="T14" fmla="*/ 2147483647 w 57"/>
                <a:gd name="T15" fmla="*/ 2147483647 h 52"/>
                <a:gd name="T16" fmla="*/ 2147483647 w 57"/>
                <a:gd name="T17" fmla="*/ 2147483647 h 52"/>
                <a:gd name="T18" fmla="*/ 2147483647 w 57"/>
                <a:gd name="T19" fmla="*/ 2147483647 h 52"/>
                <a:gd name="T20" fmla="*/ 2147483647 w 57"/>
                <a:gd name="T21" fmla="*/ 2147483647 h 52"/>
                <a:gd name="T22" fmla="*/ 2147483647 w 57"/>
                <a:gd name="T23" fmla="*/ 2147483647 h 52"/>
                <a:gd name="T24" fmla="*/ 2147483647 w 57"/>
                <a:gd name="T25" fmla="*/ 2147483647 h 52"/>
                <a:gd name="T26" fmla="*/ 2147483647 w 57"/>
                <a:gd name="T27" fmla="*/ 2147483647 h 52"/>
                <a:gd name="T28" fmla="*/ 2147483647 w 57"/>
                <a:gd name="T29" fmla="*/ 2147483647 h 52"/>
                <a:gd name="T30" fmla="*/ 2147483647 w 57"/>
                <a:gd name="T31" fmla="*/ 2147483647 h 52"/>
                <a:gd name="T32" fmla="*/ 2147483647 w 57"/>
                <a:gd name="T33" fmla="*/ 2147483647 h 52"/>
                <a:gd name="T34" fmla="*/ 2147483647 w 57"/>
                <a:gd name="T35" fmla="*/ 2147483647 h 52"/>
                <a:gd name="T36" fmla="*/ 2147483647 w 57"/>
                <a:gd name="T37" fmla="*/ 2147483647 h 52"/>
                <a:gd name="T38" fmla="*/ 2147483647 w 57"/>
                <a:gd name="T39" fmla="*/ 2147483647 h 52"/>
                <a:gd name="T40" fmla="*/ 2147483647 w 57"/>
                <a:gd name="T41" fmla="*/ 2147483647 h 52"/>
                <a:gd name="T42" fmla="*/ 2147483647 w 57"/>
                <a:gd name="T43" fmla="*/ 2147483647 h 52"/>
                <a:gd name="T44" fmla="*/ 2147483647 w 57"/>
                <a:gd name="T45" fmla="*/ 2147483647 h 52"/>
                <a:gd name="T46" fmla="*/ 2147483647 w 57"/>
                <a:gd name="T47" fmla="*/ 2147483647 h 52"/>
                <a:gd name="T48" fmla="*/ 2147483647 w 57"/>
                <a:gd name="T49" fmla="*/ 2147483647 h 52"/>
                <a:gd name="T50" fmla="*/ 2147483647 w 57"/>
                <a:gd name="T51" fmla="*/ 2147483647 h 52"/>
                <a:gd name="T52" fmla="*/ 2147483647 w 57"/>
                <a:gd name="T53" fmla="*/ 2147483647 h 52"/>
                <a:gd name="T54" fmla="*/ 2147483647 w 57"/>
                <a:gd name="T55" fmla="*/ 2147483647 h 52"/>
                <a:gd name="T56" fmla="*/ 2147483647 w 57"/>
                <a:gd name="T57" fmla="*/ 2147483647 h 52"/>
                <a:gd name="T58" fmla="*/ 2147483647 w 57"/>
                <a:gd name="T59" fmla="*/ 2147483647 h 52"/>
                <a:gd name="T60" fmla="*/ 2147483647 w 57"/>
                <a:gd name="T61" fmla="*/ 2147483647 h 52"/>
                <a:gd name="T62" fmla="*/ 2147483647 w 57"/>
                <a:gd name="T63" fmla="*/ 0 h 52"/>
                <a:gd name="T64" fmla="*/ 2147483647 w 57"/>
                <a:gd name="T65" fmla="*/ 2147483647 h 52"/>
                <a:gd name="T66" fmla="*/ 2147483647 w 57"/>
                <a:gd name="T67" fmla="*/ 2147483647 h 52"/>
                <a:gd name="T68" fmla="*/ 2147483647 w 57"/>
                <a:gd name="T69" fmla="*/ 2147483647 h 52"/>
                <a:gd name="T70" fmla="*/ 2147483647 w 57"/>
                <a:gd name="T71" fmla="*/ 2147483647 h 52"/>
                <a:gd name="T72" fmla="*/ 2147483647 w 57"/>
                <a:gd name="T73" fmla="*/ 2147483647 h 52"/>
                <a:gd name="T74" fmla="*/ 2147483647 w 57"/>
                <a:gd name="T75" fmla="*/ 2147483647 h 52"/>
                <a:gd name="T76" fmla="*/ 2147483647 w 57"/>
                <a:gd name="T77" fmla="*/ 2147483647 h 52"/>
                <a:gd name="T78" fmla="*/ 2147483647 w 57"/>
                <a:gd name="T79" fmla="*/ 2147483647 h 52"/>
                <a:gd name="T80" fmla="*/ 2147483647 w 57"/>
                <a:gd name="T81" fmla="*/ 2147483647 h 52"/>
                <a:gd name="T82" fmla="*/ 2147483647 w 57"/>
                <a:gd name="T83" fmla="*/ 2147483647 h 52"/>
                <a:gd name="T84" fmla="*/ 2147483647 w 57"/>
                <a:gd name="T85" fmla="*/ 2147483647 h 52"/>
                <a:gd name="T86" fmla="*/ 2147483647 w 57"/>
                <a:gd name="T87" fmla="*/ 2147483647 h 52"/>
                <a:gd name="T88" fmla="*/ 2147483647 w 57"/>
                <a:gd name="T89" fmla="*/ 2147483647 h 52"/>
                <a:gd name="T90" fmla="*/ 2147483647 w 57"/>
                <a:gd name="T91" fmla="*/ 2147483647 h 52"/>
                <a:gd name="T92" fmla="*/ 2147483647 w 57"/>
                <a:gd name="T93" fmla="*/ 0 h 52"/>
                <a:gd name="T94" fmla="*/ 2147483647 w 57"/>
                <a:gd name="T95" fmla="*/ 0 h 52"/>
                <a:gd name="T96" fmla="*/ 0 w 57"/>
                <a:gd name="T97" fmla="*/ 2147483647 h 52"/>
                <a:gd name="T98" fmla="*/ 0 w 57"/>
                <a:gd name="T99" fmla="*/ 2147483647 h 52"/>
                <a:gd name="T100" fmla="*/ 2147483647 w 57"/>
                <a:gd name="T101" fmla="*/ 2147483647 h 52"/>
                <a:gd name="T102" fmla="*/ 2147483647 w 57"/>
                <a:gd name="T103" fmla="*/ 2147483647 h 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7"/>
                <a:gd name="T157" fmla="*/ 0 h 52"/>
                <a:gd name="T158" fmla="*/ 57 w 57"/>
                <a:gd name="T159" fmla="*/ 52 h 5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7" h="52">
                  <a:moveTo>
                    <a:pt x="23" y="26"/>
                  </a:moveTo>
                  <a:lnTo>
                    <a:pt x="23" y="27"/>
                  </a:lnTo>
                  <a:lnTo>
                    <a:pt x="24" y="28"/>
                  </a:lnTo>
                  <a:lnTo>
                    <a:pt x="22" y="31"/>
                  </a:lnTo>
                  <a:lnTo>
                    <a:pt x="17" y="37"/>
                  </a:lnTo>
                  <a:lnTo>
                    <a:pt x="12" y="42"/>
                  </a:lnTo>
                  <a:lnTo>
                    <a:pt x="9" y="46"/>
                  </a:lnTo>
                  <a:lnTo>
                    <a:pt x="6" y="48"/>
                  </a:lnTo>
                  <a:lnTo>
                    <a:pt x="2" y="49"/>
                  </a:lnTo>
                  <a:lnTo>
                    <a:pt x="1" y="50"/>
                  </a:lnTo>
                  <a:lnTo>
                    <a:pt x="0" y="50"/>
                  </a:lnTo>
                  <a:lnTo>
                    <a:pt x="0" y="51"/>
                  </a:lnTo>
                  <a:lnTo>
                    <a:pt x="0" y="52"/>
                  </a:lnTo>
                  <a:lnTo>
                    <a:pt x="1" y="52"/>
                  </a:lnTo>
                  <a:lnTo>
                    <a:pt x="4" y="52"/>
                  </a:lnTo>
                  <a:lnTo>
                    <a:pt x="13" y="52"/>
                  </a:lnTo>
                  <a:lnTo>
                    <a:pt x="22" y="52"/>
                  </a:lnTo>
                  <a:lnTo>
                    <a:pt x="24" y="52"/>
                  </a:lnTo>
                  <a:lnTo>
                    <a:pt x="24" y="51"/>
                  </a:lnTo>
                  <a:lnTo>
                    <a:pt x="24" y="50"/>
                  </a:lnTo>
                  <a:lnTo>
                    <a:pt x="21" y="49"/>
                  </a:lnTo>
                  <a:lnTo>
                    <a:pt x="20" y="48"/>
                  </a:lnTo>
                  <a:lnTo>
                    <a:pt x="19" y="47"/>
                  </a:lnTo>
                  <a:lnTo>
                    <a:pt x="18" y="45"/>
                  </a:lnTo>
                  <a:lnTo>
                    <a:pt x="19" y="41"/>
                  </a:lnTo>
                  <a:lnTo>
                    <a:pt x="22" y="37"/>
                  </a:lnTo>
                  <a:lnTo>
                    <a:pt x="25" y="33"/>
                  </a:lnTo>
                  <a:lnTo>
                    <a:pt x="27" y="32"/>
                  </a:lnTo>
                  <a:lnTo>
                    <a:pt x="28" y="32"/>
                  </a:lnTo>
                  <a:lnTo>
                    <a:pt x="34" y="41"/>
                  </a:lnTo>
                  <a:lnTo>
                    <a:pt x="36" y="44"/>
                  </a:lnTo>
                  <a:lnTo>
                    <a:pt x="38" y="46"/>
                  </a:lnTo>
                  <a:lnTo>
                    <a:pt x="37" y="47"/>
                  </a:lnTo>
                  <a:lnTo>
                    <a:pt x="37" y="48"/>
                  </a:lnTo>
                  <a:lnTo>
                    <a:pt x="34" y="49"/>
                  </a:lnTo>
                  <a:lnTo>
                    <a:pt x="33" y="50"/>
                  </a:lnTo>
                  <a:lnTo>
                    <a:pt x="32" y="50"/>
                  </a:lnTo>
                  <a:lnTo>
                    <a:pt x="32" y="51"/>
                  </a:lnTo>
                  <a:lnTo>
                    <a:pt x="32" y="52"/>
                  </a:lnTo>
                  <a:lnTo>
                    <a:pt x="33" y="52"/>
                  </a:lnTo>
                  <a:lnTo>
                    <a:pt x="35" y="52"/>
                  </a:lnTo>
                  <a:lnTo>
                    <a:pt x="43" y="52"/>
                  </a:lnTo>
                  <a:lnTo>
                    <a:pt x="50" y="52"/>
                  </a:lnTo>
                  <a:lnTo>
                    <a:pt x="54" y="52"/>
                  </a:lnTo>
                  <a:lnTo>
                    <a:pt x="57" y="52"/>
                  </a:lnTo>
                  <a:lnTo>
                    <a:pt x="57" y="51"/>
                  </a:lnTo>
                  <a:lnTo>
                    <a:pt x="57" y="50"/>
                  </a:lnTo>
                  <a:lnTo>
                    <a:pt x="54" y="49"/>
                  </a:lnTo>
                  <a:lnTo>
                    <a:pt x="52" y="47"/>
                  </a:lnTo>
                  <a:lnTo>
                    <a:pt x="49" y="46"/>
                  </a:lnTo>
                  <a:lnTo>
                    <a:pt x="45" y="41"/>
                  </a:lnTo>
                  <a:lnTo>
                    <a:pt x="39" y="32"/>
                  </a:lnTo>
                  <a:lnTo>
                    <a:pt x="35" y="27"/>
                  </a:lnTo>
                  <a:lnTo>
                    <a:pt x="33" y="24"/>
                  </a:lnTo>
                  <a:lnTo>
                    <a:pt x="33" y="22"/>
                  </a:lnTo>
                  <a:lnTo>
                    <a:pt x="44" y="9"/>
                  </a:lnTo>
                  <a:lnTo>
                    <a:pt x="46" y="6"/>
                  </a:lnTo>
                  <a:lnTo>
                    <a:pt x="49" y="5"/>
                  </a:lnTo>
                  <a:lnTo>
                    <a:pt x="54" y="3"/>
                  </a:lnTo>
                  <a:lnTo>
                    <a:pt x="56" y="3"/>
                  </a:lnTo>
                  <a:lnTo>
                    <a:pt x="57" y="3"/>
                  </a:lnTo>
                  <a:lnTo>
                    <a:pt x="57" y="2"/>
                  </a:lnTo>
                  <a:lnTo>
                    <a:pt x="57" y="1"/>
                  </a:lnTo>
                  <a:lnTo>
                    <a:pt x="56" y="0"/>
                  </a:lnTo>
                  <a:lnTo>
                    <a:pt x="53" y="0"/>
                  </a:lnTo>
                  <a:lnTo>
                    <a:pt x="45" y="1"/>
                  </a:lnTo>
                  <a:lnTo>
                    <a:pt x="36" y="0"/>
                  </a:lnTo>
                  <a:lnTo>
                    <a:pt x="34" y="1"/>
                  </a:lnTo>
                  <a:lnTo>
                    <a:pt x="33" y="1"/>
                  </a:lnTo>
                  <a:lnTo>
                    <a:pt x="33" y="2"/>
                  </a:lnTo>
                  <a:lnTo>
                    <a:pt x="34" y="3"/>
                  </a:lnTo>
                  <a:lnTo>
                    <a:pt x="36" y="3"/>
                  </a:lnTo>
                  <a:lnTo>
                    <a:pt x="38" y="4"/>
                  </a:lnTo>
                  <a:lnTo>
                    <a:pt x="39" y="4"/>
                  </a:lnTo>
                  <a:lnTo>
                    <a:pt x="39" y="5"/>
                  </a:lnTo>
                  <a:lnTo>
                    <a:pt x="38" y="8"/>
                  </a:lnTo>
                  <a:lnTo>
                    <a:pt x="37" y="10"/>
                  </a:lnTo>
                  <a:lnTo>
                    <a:pt x="33" y="17"/>
                  </a:lnTo>
                  <a:lnTo>
                    <a:pt x="31" y="19"/>
                  </a:lnTo>
                  <a:lnTo>
                    <a:pt x="31" y="20"/>
                  </a:lnTo>
                  <a:lnTo>
                    <a:pt x="30" y="20"/>
                  </a:lnTo>
                  <a:lnTo>
                    <a:pt x="29" y="20"/>
                  </a:lnTo>
                  <a:lnTo>
                    <a:pt x="28" y="18"/>
                  </a:lnTo>
                  <a:lnTo>
                    <a:pt x="24" y="14"/>
                  </a:lnTo>
                  <a:lnTo>
                    <a:pt x="21" y="9"/>
                  </a:lnTo>
                  <a:lnTo>
                    <a:pt x="19" y="6"/>
                  </a:lnTo>
                  <a:lnTo>
                    <a:pt x="19" y="5"/>
                  </a:lnTo>
                  <a:lnTo>
                    <a:pt x="20" y="4"/>
                  </a:lnTo>
                  <a:lnTo>
                    <a:pt x="22" y="3"/>
                  </a:lnTo>
                  <a:lnTo>
                    <a:pt x="24" y="3"/>
                  </a:lnTo>
                  <a:lnTo>
                    <a:pt x="25" y="2"/>
                  </a:lnTo>
                  <a:lnTo>
                    <a:pt x="25" y="1"/>
                  </a:lnTo>
                  <a:lnTo>
                    <a:pt x="24" y="0"/>
                  </a:lnTo>
                  <a:lnTo>
                    <a:pt x="22" y="0"/>
                  </a:lnTo>
                  <a:lnTo>
                    <a:pt x="13" y="1"/>
                  </a:lnTo>
                  <a:lnTo>
                    <a:pt x="3" y="0"/>
                  </a:lnTo>
                  <a:lnTo>
                    <a:pt x="1" y="0"/>
                  </a:lnTo>
                  <a:lnTo>
                    <a:pt x="0" y="1"/>
                  </a:lnTo>
                  <a:lnTo>
                    <a:pt x="0" y="2"/>
                  </a:lnTo>
                  <a:lnTo>
                    <a:pt x="0" y="3"/>
                  </a:lnTo>
                  <a:lnTo>
                    <a:pt x="2" y="3"/>
                  </a:lnTo>
                  <a:lnTo>
                    <a:pt x="4" y="4"/>
                  </a:lnTo>
                  <a:lnTo>
                    <a:pt x="6" y="6"/>
                  </a:lnTo>
                  <a:lnTo>
                    <a:pt x="23" y="2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7" name="Freeform 213"/>
            <p:cNvSpPr>
              <a:spLocks noEditPoints="1"/>
            </p:cNvSpPr>
            <p:nvPr/>
          </p:nvSpPr>
          <p:spPr bwMode="auto">
            <a:xfrm>
              <a:off x="1379397" y="5989972"/>
              <a:ext cx="129247" cy="114813"/>
            </a:xfrm>
            <a:custGeom>
              <a:avLst/>
              <a:gdLst>
                <a:gd name="T0" fmla="*/ 2147483647 w 82"/>
                <a:gd name="T1" fmla="*/ 2147483647 h 73"/>
                <a:gd name="T2" fmla="*/ 2147483647 w 82"/>
                <a:gd name="T3" fmla="*/ 2147483647 h 73"/>
                <a:gd name="T4" fmla="*/ 2147483647 w 82"/>
                <a:gd name="T5" fmla="*/ 2147483647 h 73"/>
                <a:gd name="T6" fmla="*/ 2147483647 w 82"/>
                <a:gd name="T7" fmla="*/ 2147483647 h 73"/>
                <a:gd name="T8" fmla="*/ 2147483647 w 82"/>
                <a:gd name="T9" fmla="*/ 2147483647 h 73"/>
                <a:gd name="T10" fmla="*/ 2147483647 w 82"/>
                <a:gd name="T11" fmla="*/ 2147483647 h 73"/>
                <a:gd name="T12" fmla="*/ 2147483647 w 82"/>
                <a:gd name="T13" fmla="*/ 2147483647 h 73"/>
                <a:gd name="T14" fmla="*/ 2147483647 w 82"/>
                <a:gd name="T15" fmla="*/ 2147483647 h 73"/>
                <a:gd name="T16" fmla="*/ 2147483647 w 82"/>
                <a:gd name="T17" fmla="*/ 2147483647 h 73"/>
                <a:gd name="T18" fmla="*/ 2147483647 w 82"/>
                <a:gd name="T19" fmla="*/ 2147483647 h 73"/>
                <a:gd name="T20" fmla="*/ 2147483647 w 82"/>
                <a:gd name="T21" fmla="*/ 2147483647 h 73"/>
                <a:gd name="T22" fmla="*/ 2147483647 w 82"/>
                <a:gd name="T23" fmla="*/ 2147483647 h 73"/>
                <a:gd name="T24" fmla="*/ 2147483647 w 82"/>
                <a:gd name="T25" fmla="*/ 2147483647 h 73"/>
                <a:gd name="T26" fmla="*/ 2147483647 w 82"/>
                <a:gd name="T27" fmla="*/ 2147483647 h 73"/>
                <a:gd name="T28" fmla="*/ 2147483647 w 82"/>
                <a:gd name="T29" fmla="*/ 0 h 73"/>
                <a:gd name="T30" fmla="*/ 2147483647 w 82"/>
                <a:gd name="T31" fmla="*/ 2147483647 h 73"/>
                <a:gd name="T32" fmla="*/ 2147483647 w 82"/>
                <a:gd name="T33" fmla="*/ 2147483647 h 73"/>
                <a:gd name="T34" fmla="*/ 2147483647 w 82"/>
                <a:gd name="T35" fmla="*/ 2147483647 h 73"/>
                <a:gd name="T36" fmla="*/ 2147483647 w 82"/>
                <a:gd name="T37" fmla="*/ 2147483647 h 73"/>
                <a:gd name="T38" fmla="*/ 2147483647 w 82"/>
                <a:gd name="T39" fmla="*/ 2147483647 h 73"/>
                <a:gd name="T40" fmla="*/ 2147483647 w 82"/>
                <a:gd name="T41" fmla="*/ 2147483647 h 73"/>
                <a:gd name="T42" fmla="*/ 2147483647 w 82"/>
                <a:gd name="T43" fmla="*/ 2147483647 h 73"/>
                <a:gd name="T44" fmla="*/ 0 w 82"/>
                <a:gd name="T45" fmla="*/ 2147483647 h 73"/>
                <a:gd name="T46" fmla="*/ 2147483647 w 82"/>
                <a:gd name="T47" fmla="*/ 2147483647 h 73"/>
                <a:gd name="T48" fmla="*/ 2147483647 w 82"/>
                <a:gd name="T49" fmla="*/ 2147483647 h 73"/>
                <a:gd name="T50" fmla="*/ 2147483647 w 82"/>
                <a:gd name="T51" fmla="*/ 2147483647 h 73"/>
                <a:gd name="T52" fmla="*/ 2147483647 w 82"/>
                <a:gd name="T53" fmla="*/ 2147483647 h 73"/>
                <a:gd name="T54" fmla="*/ 2147483647 w 82"/>
                <a:gd name="T55" fmla="*/ 2147483647 h 73"/>
                <a:gd name="T56" fmla="*/ 2147483647 w 82"/>
                <a:gd name="T57" fmla="*/ 2147483647 h 73"/>
                <a:gd name="T58" fmla="*/ 2147483647 w 82"/>
                <a:gd name="T59" fmla="*/ 2147483647 h 73"/>
                <a:gd name="T60" fmla="*/ 2147483647 w 82"/>
                <a:gd name="T61" fmla="*/ 2147483647 h 73"/>
                <a:gd name="T62" fmla="*/ 2147483647 w 82"/>
                <a:gd name="T63" fmla="*/ 2147483647 h 73"/>
                <a:gd name="T64" fmla="*/ 2147483647 w 82"/>
                <a:gd name="T65" fmla="*/ 2147483647 h 73"/>
                <a:gd name="T66" fmla="*/ 2147483647 w 82"/>
                <a:gd name="T67" fmla="*/ 2147483647 h 73"/>
                <a:gd name="T68" fmla="*/ 2147483647 w 82"/>
                <a:gd name="T69" fmla="*/ 2147483647 h 73"/>
                <a:gd name="T70" fmla="*/ 2147483647 w 82"/>
                <a:gd name="T71" fmla="*/ 2147483647 h 73"/>
                <a:gd name="T72" fmla="*/ 2147483647 w 82"/>
                <a:gd name="T73" fmla="*/ 2147483647 h 73"/>
                <a:gd name="T74" fmla="*/ 2147483647 w 82"/>
                <a:gd name="T75" fmla="*/ 2147483647 h 73"/>
                <a:gd name="T76" fmla="*/ 2147483647 w 82"/>
                <a:gd name="T77" fmla="*/ 2147483647 h 73"/>
                <a:gd name="T78" fmla="*/ 2147483647 w 82"/>
                <a:gd name="T79" fmla="*/ 2147483647 h 73"/>
                <a:gd name="T80" fmla="*/ 2147483647 w 82"/>
                <a:gd name="T81" fmla="*/ 2147483647 h 73"/>
                <a:gd name="T82" fmla="*/ 2147483647 w 82"/>
                <a:gd name="T83" fmla="*/ 2147483647 h 73"/>
                <a:gd name="T84" fmla="*/ 2147483647 w 82"/>
                <a:gd name="T85" fmla="*/ 2147483647 h 73"/>
                <a:gd name="T86" fmla="*/ 2147483647 w 82"/>
                <a:gd name="T87" fmla="*/ 2147483647 h 73"/>
                <a:gd name="T88" fmla="*/ 2147483647 w 82"/>
                <a:gd name="T89" fmla="*/ 2147483647 h 73"/>
                <a:gd name="T90" fmla="*/ 2147483647 w 82"/>
                <a:gd name="T91" fmla="*/ 2147483647 h 73"/>
                <a:gd name="T92" fmla="*/ 2147483647 w 82"/>
                <a:gd name="T93" fmla="*/ 2147483647 h 73"/>
                <a:gd name="T94" fmla="*/ 2147483647 w 82"/>
                <a:gd name="T95" fmla="*/ 2147483647 h 73"/>
                <a:gd name="T96" fmla="*/ 2147483647 w 82"/>
                <a:gd name="T97" fmla="*/ 2147483647 h 73"/>
                <a:gd name="T98" fmla="*/ 2147483647 w 82"/>
                <a:gd name="T99" fmla="*/ 2147483647 h 7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2"/>
                <a:gd name="T151" fmla="*/ 0 h 73"/>
                <a:gd name="T152" fmla="*/ 82 w 82"/>
                <a:gd name="T153" fmla="*/ 73 h 7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2" h="73">
                  <a:moveTo>
                    <a:pt x="22" y="11"/>
                  </a:moveTo>
                  <a:lnTo>
                    <a:pt x="23" y="9"/>
                  </a:lnTo>
                  <a:lnTo>
                    <a:pt x="23" y="7"/>
                  </a:lnTo>
                  <a:lnTo>
                    <a:pt x="24" y="5"/>
                  </a:lnTo>
                  <a:lnTo>
                    <a:pt x="25" y="4"/>
                  </a:lnTo>
                  <a:lnTo>
                    <a:pt x="28" y="3"/>
                  </a:lnTo>
                  <a:lnTo>
                    <a:pt x="32" y="3"/>
                  </a:lnTo>
                  <a:lnTo>
                    <a:pt x="34" y="3"/>
                  </a:lnTo>
                  <a:lnTo>
                    <a:pt x="36" y="4"/>
                  </a:lnTo>
                  <a:lnTo>
                    <a:pt x="38" y="4"/>
                  </a:lnTo>
                  <a:lnTo>
                    <a:pt x="39" y="6"/>
                  </a:lnTo>
                  <a:lnTo>
                    <a:pt x="40" y="9"/>
                  </a:lnTo>
                  <a:lnTo>
                    <a:pt x="41" y="12"/>
                  </a:lnTo>
                  <a:lnTo>
                    <a:pt x="40" y="15"/>
                  </a:lnTo>
                  <a:lnTo>
                    <a:pt x="40" y="18"/>
                  </a:lnTo>
                  <a:lnTo>
                    <a:pt x="37" y="22"/>
                  </a:lnTo>
                  <a:lnTo>
                    <a:pt x="35" y="24"/>
                  </a:lnTo>
                  <a:lnTo>
                    <a:pt x="34" y="25"/>
                  </a:lnTo>
                  <a:lnTo>
                    <a:pt x="32" y="26"/>
                  </a:lnTo>
                  <a:lnTo>
                    <a:pt x="31" y="26"/>
                  </a:lnTo>
                  <a:lnTo>
                    <a:pt x="30" y="25"/>
                  </a:lnTo>
                  <a:lnTo>
                    <a:pt x="28" y="23"/>
                  </a:lnTo>
                  <a:lnTo>
                    <a:pt x="27" y="21"/>
                  </a:lnTo>
                  <a:lnTo>
                    <a:pt x="24" y="17"/>
                  </a:lnTo>
                  <a:lnTo>
                    <a:pt x="23" y="14"/>
                  </a:lnTo>
                  <a:lnTo>
                    <a:pt x="22" y="11"/>
                  </a:lnTo>
                  <a:close/>
                  <a:moveTo>
                    <a:pt x="54" y="46"/>
                  </a:moveTo>
                  <a:lnTo>
                    <a:pt x="53" y="47"/>
                  </a:lnTo>
                  <a:lnTo>
                    <a:pt x="52" y="47"/>
                  </a:lnTo>
                  <a:lnTo>
                    <a:pt x="51" y="46"/>
                  </a:lnTo>
                  <a:lnTo>
                    <a:pt x="35" y="29"/>
                  </a:lnTo>
                  <a:lnTo>
                    <a:pt x="34" y="28"/>
                  </a:lnTo>
                  <a:lnTo>
                    <a:pt x="36" y="26"/>
                  </a:lnTo>
                  <a:lnTo>
                    <a:pt x="41" y="24"/>
                  </a:lnTo>
                  <a:lnTo>
                    <a:pt x="43" y="22"/>
                  </a:lnTo>
                  <a:lnTo>
                    <a:pt x="46" y="19"/>
                  </a:lnTo>
                  <a:lnTo>
                    <a:pt x="47" y="16"/>
                  </a:lnTo>
                  <a:lnTo>
                    <a:pt x="47" y="13"/>
                  </a:lnTo>
                  <a:lnTo>
                    <a:pt x="47" y="10"/>
                  </a:lnTo>
                  <a:lnTo>
                    <a:pt x="46" y="7"/>
                  </a:lnTo>
                  <a:lnTo>
                    <a:pt x="45" y="5"/>
                  </a:lnTo>
                  <a:lnTo>
                    <a:pt x="43" y="3"/>
                  </a:lnTo>
                  <a:lnTo>
                    <a:pt x="41" y="2"/>
                  </a:lnTo>
                  <a:lnTo>
                    <a:pt x="38" y="1"/>
                  </a:lnTo>
                  <a:lnTo>
                    <a:pt x="35" y="0"/>
                  </a:lnTo>
                  <a:lnTo>
                    <a:pt x="32" y="0"/>
                  </a:lnTo>
                  <a:lnTo>
                    <a:pt x="28" y="0"/>
                  </a:lnTo>
                  <a:lnTo>
                    <a:pt x="24" y="1"/>
                  </a:lnTo>
                  <a:lnTo>
                    <a:pt x="21" y="3"/>
                  </a:lnTo>
                  <a:lnTo>
                    <a:pt x="20" y="4"/>
                  </a:lnTo>
                  <a:lnTo>
                    <a:pt x="19" y="5"/>
                  </a:lnTo>
                  <a:lnTo>
                    <a:pt x="17" y="7"/>
                  </a:lnTo>
                  <a:lnTo>
                    <a:pt x="16" y="10"/>
                  </a:lnTo>
                  <a:lnTo>
                    <a:pt x="15" y="13"/>
                  </a:lnTo>
                  <a:lnTo>
                    <a:pt x="15" y="16"/>
                  </a:lnTo>
                  <a:lnTo>
                    <a:pt x="15" y="19"/>
                  </a:lnTo>
                  <a:lnTo>
                    <a:pt x="16" y="22"/>
                  </a:lnTo>
                  <a:lnTo>
                    <a:pt x="17" y="24"/>
                  </a:lnTo>
                  <a:lnTo>
                    <a:pt x="18" y="26"/>
                  </a:lnTo>
                  <a:lnTo>
                    <a:pt x="21" y="30"/>
                  </a:lnTo>
                  <a:lnTo>
                    <a:pt x="20" y="31"/>
                  </a:lnTo>
                  <a:lnTo>
                    <a:pt x="18" y="32"/>
                  </a:lnTo>
                  <a:lnTo>
                    <a:pt x="10" y="36"/>
                  </a:lnTo>
                  <a:lnTo>
                    <a:pt x="6" y="39"/>
                  </a:lnTo>
                  <a:lnTo>
                    <a:pt x="3" y="43"/>
                  </a:lnTo>
                  <a:lnTo>
                    <a:pt x="1" y="45"/>
                  </a:lnTo>
                  <a:lnTo>
                    <a:pt x="0" y="48"/>
                  </a:lnTo>
                  <a:lnTo>
                    <a:pt x="0" y="51"/>
                  </a:lnTo>
                  <a:lnTo>
                    <a:pt x="0" y="54"/>
                  </a:lnTo>
                  <a:lnTo>
                    <a:pt x="0" y="59"/>
                  </a:lnTo>
                  <a:lnTo>
                    <a:pt x="2" y="64"/>
                  </a:lnTo>
                  <a:lnTo>
                    <a:pt x="4" y="67"/>
                  </a:lnTo>
                  <a:lnTo>
                    <a:pt x="8" y="70"/>
                  </a:lnTo>
                  <a:lnTo>
                    <a:pt x="11" y="71"/>
                  </a:lnTo>
                  <a:lnTo>
                    <a:pt x="15" y="72"/>
                  </a:lnTo>
                  <a:lnTo>
                    <a:pt x="21" y="73"/>
                  </a:lnTo>
                  <a:lnTo>
                    <a:pt x="28" y="73"/>
                  </a:lnTo>
                  <a:lnTo>
                    <a:pt x="31" y="72"/>
                  </a:lnTo>
                  <a:lnTo>
                    <a:pt x="33" y="71"/>
                  </a:lnTo>
                  <a:lnTo>
                    <a:pt x="38" y="69"/>
                  </a:lnTo>
                  <a:lnTo>
                    <a:pt x="41" y="67"/>
                  </a:lnTo>
                  <a:lnTo>
                    <a:pt x="47" y="60"/>
                  </a:lnTo>
                  <a:lnTo>
                    <a:pt x="50" y="63"/>
                  </a:lnTo>
                  <a:lnTo>
                    <a:pt x="56" y="69"/>
                  </a:lnTo>
                  <a:lnTo>
                    <a:pt x="61" y="72"/>
                  </a:lnTo>
                  <a:lnTo>
                    <a:pt x="64" y="73"/>
                  </a:lnTo>
                  <a:lnTo>
                    <a:pt x="67" y="73"/>
                  </a:lnTo>
                  <a:lnTo>
                    <a:pt x="72" y="72"/>
                  </a:lnTo>
                  <a:lnTo>
                    <a:pt x="77" y="71"/>
                  </a:lnTo>
                  <a:lnTo>
                    <a:pt x="80" y="68"/>
                  </a:lnTo>
                  <a:lnTo>
                    <a:pt x="81" y="67"/>
                  </a:lnTo>
                  <a:lnTo>
                    <a:pt x="81" y="65"/>
                  </a:lnTo>
                  <a:lnTo>
                    <a:pt x="81" y="64"/>
                  </a:lnTo>
                  <a:lnTo>
                    <a:pt x="79" y="64"/>
                  </a:lnTo>
                  <a:lnTo>
                    <a:pt x="76" y="65"/>
                  </a:lnTo>
                  <a:lnTo>
                    <a:pt x="71" y="65"/>
                  </a:lnTo>
                  <a:lnTo>
                    <a:pt x="69" y="65"/>
                  </a:lnTo>
                  <a:lnTo>
                    <a:pt x="67" y="63"/>
                  </a:lnTo>
                  <a:lnTo>
                    <a:pt x="61" y="59"/>
                  </a:lnTo>
                  <a:lnTo>
                    <a:pt x="57" y="54"/>
                  </a:lnTo>
                  <a:lnTo>
                    <a:pt x="55" y="52"/>
                  </a:lnTo>
                  <a:lnTo>
                    <a:pt x="55" y="50"/>
                  </a:lnTo>
                  <a:lnTo>
                    <a:pt x="74" y="27"/>
                  </a:lnTo>
                  <a:lnTo>
                    <a:pt x="75" y="25"/>
                  </a:lnTo>
                  <a:lnTo>
                    <a:pt x="77" y="24"/>
                  </a:lnTo>
                  <a:lnTo>
                    <a:pt x="78" y="24"/>
                  </a:lnTo>
                  <a:lnTo>
                    <a:pt x="79" y="24"/>
                  </a:lnTo>
                  <a:lnTo>
                    <a:pt x="82" y="23"/>
                  </a:lnTo>
                  <a:lnTo>
                    <a:pt x="82" y="22"/>
                  </a:lnTo>
                  <a:lnTo>
                    <a:pt x="82" y="21"/>
                  </a:lnTo>
                  <a:lnTo>
                    <a:pt x="80" y="21"/>
                  </a:lnTo>
                  <a:lnTo>
                    <a:pt x="70" y="21"/>
                  </a:lnTo>
                  <a:lnTo>
                    <a:pt x="60" y="21"/>
                  </a:lnTo>
                  <a:lnTo>
                    <a:pt x="58" y="21"/>
                  </a:lnTo>
                  <a:lnTo>
                    <a:pt x="58" y="22"/>
                  </a:lnTo>
                  <a:lnTo>
                    <a:pt x="58" y="23"/>
                  </a:lnTo>
                  <a:lnTo>
                    <a:pt x="59" y="23"/>
                  </a:lnTo>
                  <a:lnTo>
                    <a:pt x="62" y="24"/>
                  </a:lnTo>
                  <a:lnTo>
                    <a:pt x="66" y="24"/>
                  </a:lnTo>
                  <a:lnTo>
                    <a:pt x="67" y="25"/>
                  </a:lnTo>
                  <a:lnTo>
                    <a:pt x="67" y="26"/>
                  </a:lnTo>
                  <a:lnTo>
                    <a:pt x="66" y="29"/>
                  </a:lnTo>
                  <a:lnTo>
                    <a:pt x="65" y="32"/>
                  </a:lnTo>
                  <a:lnTo>
                    <a:pt x="63" y="34"/>
                  </a:lnTo>
                  <a:lnTo>
                    <a:pt x="54" y="46"/>
                  </a:lnTo>
                  <a:close/>
                  <a:moveTo>
                    <a:pt x="24" y="33"/>
                  </a:moveTo>
                  <a:lnTo>
                    <a:pt x="45" y="55"/>
                  </a:lnTo>
                  <a:lnTo>
                    <a:pt x="45" y="56"/>
                  </a:lnTo>
                  <a:lnTo>
                    <a:pt x="46" y="56"/>
                  </a:lnTo>
                  <a:lnTo>
                    <a:pt x="44" y="59"/>
                  </a:lnTo>
                  <a:lnTo>
                    <a:pt x="40" y="62"/>
                  </a:lnTo>
                  <a:lnTo>
                    <a:pt x="38" y="64"/>
                  </a:lnTo>
                  <a:lnTo>
                    <a:pt x="34" y="65"/>
                  </a:lnTo>
                  <a:lnTo>
                    <a:pt x="31" y="66"/>
                  </a:lnTo>
                  <a:lnTo>
                    <a:pt x="26" y="67"/>
                  </a:lnTo>
                  <a:lnTo>
                    <a:pt x="23" y="66"/>
                  </a:lnTo>
                  <a:lnTo>
                    <a:pt x="19" y="65"/>
                  </a:lnTo>
                  <a:lnTo>
                    <a:pt x="17" y="64"/>
                  </a:lnTo>
                  <a:lnTo>
                    <a:pt x="15" y="63"/>
                  </a:lnTo>
                  <a:lnTo>
                    <a:pt x="14" y="62"/>
                  </a:lnTo>
                  <a:lnTo>
                    <a:pt x="12" y="59"/>
                  </a:lnTo>
                  <a:lnTo>
                    <a:pt x="11" y="56"/>
                  </a:lnTo>
                  <a:lnTo>
                    <a:pt x="10" y="53"/>
                  </a:lnTo>
                  <a:lnTo>
                    <a:pt x="10" y="50"/>
                  </a:lnTo>
                  <a:lnTo>
                    <a:pt x="10" y="46"/>
                  </a:lnTo>
                  <a:lnTo>
                    <a:pt x="11" y="43"/>
                  </a:lnTo>
                  <a:lnTo>
                    <a:pt x="13" y="40"/>
                  </a:lnTo>
                  <a:lnTo>
                    <a:pt x="15" y="38"/>
                  </a:lnTo>
                  <a:lnTo>
                    <a:pt x="20" y="35"/>
                  </a:lnTo>
                  <a:lnTo>
                    <a:pt x="24" y="3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8" name="Freeform 214"/>
            <p:cNvSpPr>
              <a:spLocks/>
            </p:cNvSpPr>
            <p:nvPr/>
          </p:nvSpPr>
          <p:spPr bwMode="auto">
            <a:xfrm>
              <a:off x="1538336" y="5970239"/>
              <a:ext cx="99556" cy="132752"/>
            </a:xfrm>
            <a:custGeom>
              <a:avLst/>
              <a:gdLst>
                <a:gd name="T0" fmla="*/ 2147483647 w 62"/>
                <a:gd name="T1" fmla="*/ 2147483647 h 83"/>
                <a:gd name="T2" fmla="*/ 2147483647 w 62"/>
                <a:gd name="T3" fmla="*/ 2147483647 h 83"/>
                <a:gd name="T4" fmla="*/ 2147483647 w 62"/>
                <a:gd name="T5" fmla="*/ 2147483647 h 83"/>
                <a:gd name="T6" fmla="*/ 2147483647 w 62"/>
                <a:gd name="T7" fmla="*/ 2147483647 h 83"/>
                <a:gd name="T8" fmla="*/ 0 w 62"/>
                <a:gd name="T9" fmla="*/ 2147483647 h 83"/>
                <a:gd name="T10" fmla="*/ 2147483647 w 62"/>
                <a:gd name="T11" fmla="*/ 2147483647 h 83"/>
                <a:gd name="T12" fmla="*/ 2147483647 w 62"/>
                <a:gd name="T13" fmla="*/ 2147483647 h 83"/>
                <a:gd name="T14" fmla="*/ 2147483647 w 62"/>
                <a:gd name="T15" fmla="*/ 2147483647 h 83"/>
                <a:gd name="T16" fmla="*/ 2147483647 w 62"/>
                <a:gd name="T17" fmla="*/ 2147483647 h 83"/>
                <a:gd name="T18" fmla="*/ 2147483647 w 62"/>
                <a:gd name="T19" fmla="*/ 2147483647 h 83"/>
                <a:gd name="T20" fmla="*/ 2147483647 w 62"/>
                <a:gd name="T21" fmla="*/ 2147483647 h 83"/>
                <a:gd name="T22" fmla="*/ 2147483647 w 62"/>
                <a:gd name="T23" fmla="*/ 2147483647 h 83"/>
                <a:gd name="T24" fmla="*/ 2147483647 w 62"/>
                <a:gd name="T25" fmla="*/ 2147483647 h 83"/>
                <a:gd name="T26" fmla="*/ 2147483647 w 62"/>
                <a:gd name="T27" fmla="*/ 2147483647 h 83"/>
                <a:gd name="T28" fmla="*/ 2147483647 w 62"/>
                <a:gd name="T29" fmla="*/ 2147483647 h 83"/>
                <a:gd name="T30" fmla="*/ 2147483647 w 62"/>
                <a:gd name="T31" fmla="*/ 2147483647 h 83"/>
                <a:gd name="T32" fmla="*/ 2147483647 w 62"/>
                <a:gd name="T33" fmla="*/ 2147483647 h 83"/>
                <a:gd name="T34" fmla="*/ 2147483647 w 62"/>
                <a:gd name="T35" fmla="*/ 2147483647 h 83"/>
                <a:gd name="T36" fmla="*/ 2147483647 w 62"/>
                <a:gd name="T37" fmla="*/ 2147483647 h 83"/>
                <a:gd name="T38" fmla="*/ 2147483647 w 62"/>
                <a:gd name="T39" fmla="*/ 2147483647 h 83"/>
                <a:gd name="T40" fmla="*/ 2147483647 w 62"/>
                <a:gd name="T41" fmla="*/ 2147483647 h 83"/>
                <a:gd name="T42" fmla="*/ 2147483647 w 62"/>
                <a:gd name="T43" fmla="*/ 2147483647 h 83"/>
                <a:gd name="T44" fmla="*/ 2147483647 w 62"/>
                <a:gd name="T45" fmla="*/ 2147483647 h 83"/>
                <a:gd name="T46" fmla="*/ 2147483647 w 62"/>
                <a:gd name="T47" fmla="*/ 0 h 83"/>
                <a:gd name="T48" fmla="*/ 2147483647 w 62"/>
                <a:gd name="T49" fmla="*/ 0 h 83"/>
                <a:gd name="T50" fmla="*/ 2147483647 w 62"/>
                <a:gd name="T51" fmla="*/ 0 h 83"/>
                <a:gd name="T52" fmla="*/ 0 w 62"/>
                <a:gd name="T53" fmla="*/ 2147483647 h 83"/>
                <a:gd name="T54" fmla="*/ 2147483647 w 62"/>
                <a:gd name="T55" fmla="*/ 2147483647 h 83"/>
                <a:gd name="T56" fmla="*/ 2147483647 w 62"/>
                <a:gd name="T57" fmla="*/ 2147483647 h 83"/>
                <a:gd name="T58" fmla="*/ 2147483647 w 62"/>
                <a:gd name="T59" fmla="*/ 2147483647 h 83"/>
                <a:gd name="T60" fmla="*/ 2147483647 w 62"/>
                <a:gd name="T61" fmla="*/ 2147483647 h 83"/>
                <a:gd name="T62" fmla="*/ 2147483647 w 62"/>
                <a:gd name="T63" fmla="*/ 2147483647 h 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83"/>
                <a:gd name="T98" fmla="*/ 62 w 62"/>
                <a:gd name="T99" fmla="*/ 83 h 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83">
                  <a:moveTo>
                    <a:pt x="14" y="70"/>
                  </a:moveTo>
                  <a:lnTo>
                    <a:pt x="13" y="74"/>
                  </a:lnTo>
                  <a:lnTo>
                    <a:pt x="12" y="76"/>
                  </a:lnTo>
                  <a:lnTo>
                    <a:pt x="12" y="77"/>
                  </a:lnTo>
                  <a:lnTo>
                    <a:pt x="10" y="78"/>
                  </a:lnTo>
                  <a:lnTo>
                    <a:pt x="8" y="78"/>
                  </a:lnTo>
                  <a:lnTo>
                    <a:pt x="3" y="79"/>
                  </a:lnTo>
                  <a:lnTo>
                    <a:pt x="1" y="79"/>
                  </a:lnTo>
                  <a:lnTo>
                    <a:pt x="1" y="80"/>
                  </a:lnTo>
                  <a:lnTo>
                    <a:pt x="0" y="81"/>
                  </a:lnTo>
                  <a:lnTo>
                    <a:pt x="1" y="82"/>
                  </a:lnTo>
                  <a:lnTo>
                    <a:pt x="1" y="83"/>
                  </a:lnTo>
                  <a:lnTo>
                    <a:pt x="2" y="83"/>
                  </a:lnTo>
                  <a:lnTo>
                    <a:pt x="4" y="83"/>
                  </a:lnTo>
                  <a:lnTo>
                    <a:pt x="23" y="83"/>
                  </a:lnTo>
                  <a:lnTo>
                    <a:pt x="58" y="83"/>
                  </a:lnTo>
                  <a:lnTo>
                    <a:pt x="59" y="83"/>
                  </a:lnTo>
                  <a:lnTo>
                    <a:pt x="60" y="82"/>
                  </a:lnTo>
                  <a:lnTo>
                    <a:pt x="60" y="81"/>
                  </a:lnTo>
                  <a:lnTo>
                    <a:pt x="62" y="72"/>
                  </a:lnTo>
                  <a:lnTo>
                    <a:pt x="62" y="67"/>
                  </a:lnTo>
                  <a:lnTo>
                    <a:pt x="62" y="65"/>
                  </a:lnTo>
                  <a:lnTo>
                    <a:pt x="61" y="65"/>
                  </a:lnTo>
                  <a:lnTo>
                    <a:pt x="60" y="65"/>
                  </a:lnTo>
                  <a:lnTo>
                    <a:pt x="59" y="66"/>
                  </a:lnTo>
                  <a:lnTo>
                    <a:pt x="56" y="70"/>
                  </a:lnTo>
                  <a:lnTo>
                    <a:pt x="54" y="72"/>
                  </a:lnTo>
                  <a:lnTo>
                    <a:pt x="51" y="74"/>
                  </a:lnTo>
                  <a:lnTo>
                    <a:pt x="48" y="76"/>
                  </a:lnTo>
                  <a:lnTo>
                    <a:pt x="45" y="77"/>
                  </a:lnTo>
                  <a:lnTo>
                    <a:pt x="37" y="78"/>
                  </a:lnTo>
                  <a:lnTo>
                    <a:pt x="30" y="78"/>
                  </a:lnTo>
                  <a:lnTo>
                    <a:pt x="28" y="78"/>
                  </a:lnTo>
                  <a:lnTo>
                    <a:pt x="27" y="77"/>
                  </a:lnTo>
                  <a:lnTo>
                    <a:pt x="26" y="76"/>
                  </a:lnTo>
                  <a:lnTo>
                    <a:pt x="25" y="73"/>
                  </a:lnTo>
                  <a:lnTo>
                    <a:pt x="25" y="12"/>
                  </a:lnTo>
                  <a:lnTo>
                    <a:pt x="26" y="8"/>
                  </a:lnTo>
                  <a:lnTo>
                    <a:pt x="26" y="7"/>
                  </a:lnTo>
                  <a:lnTo>
                    <a:pt x="27" y="6"/>
                  </a:lnTo>
                  <a:lnTo>
                    <a:pt x="29" y="5"/>
                  </a:lnTo>
                  <a:lnTo>
                    <a:pt x="32" y="4"/>
                  </a:lnTo>
                  <a:lnTo>
                    <a:pt x="36" y="4"/>
                  </a:lnTo>
                  <a:lnTo>
                    <a:pt x="38" y="3"/>
                  </a:lnTo>
                  <a:lnTo>
                    <a:pt x="38" y="2"/>
                  </a:lnTo>
                  <a:lnTo>
                    <a:pt x="38" y="1"/>
                  </a:lnTo>
                  <a:lnTo>
                    <a:pt x="37" y="0"/>
                  </a:lnTo>
                  <a:lnTo>
                    <a:pt x="36" y="0"/>
                  </a:lnTo>
                  <a:lnTo>
                    <a:pt x="34" y="0"/>
                  </a:lnTo>
                  <a:lnTo>
                    <a:pt x="19" y="0"/>
                  </a:lnTo>
                  <a:lnTo>
                    <a:pt x="3" y="0"/>
                  </a:lnTo>
                  <a:lnTo>
                    <a:pt x="1" y="0"/>
                  </a:lnTo>
                  <a:lnTo>
                    <a:pt x="0" y="1"/>
                  </a:lnTo>
                  <a:lnTo>
                    <a:pt x="0" y="2"/>
                  </a:lnTo>
                  <a:lnTo>
                    <a:pt x="0" y="3"/>
                  </a:lnTo>
                  <a:lnTo>
                    <a:pt x="1" y="4"/>
                  </a:lnTo>
                  <a:lnTo>
                    <a:pt x="5" y="4"/>
                  </a:lnTo>
                  <a:lnTo>
                    <a:pt x="8" y="5"/>
                  </a:lnTo>
                  <a:lnTo>
                    <a:pt x="11" y="5"/>
                  </a:lnTo>
                  <a:lnTo>
                    <a:pt x="12" y="6"/>
                  </a:lnTo>
                  <a:lnTo>
                    <a:pt x="13" y="7"/>
                  </a:lnTo>
                  <a:lnTo>
                    <a:pt x="14" y="8"/>
                  </a:lnTo>
                  <a:lnTo>
                    <a:pt x="14" y="10"/>
                  </a:lnTo>
                  <a:lnTo>
                    <a:pt x="14" y="7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49" name="Freeform 215"/>
            <p:cNvSpPr>
              <a:spLocks noEditPoints="1"/>
            </p:cNvSpPr>
            <p:nvPr/>
          </p:nvSpPr>
          <p:spPr bwMode="auto">
            <a:xfrm>
              <a:off x="1639637" y="6016881"/>
              <a:ext cx="69863" cy="87903"/>
            </a:xfrm>
            <a:custGeom>
              <a:avLst/>
              <a:gdLst>
                <a:gd name="T0" fmla="*/ 2147483647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0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2147483647 h 56"/>
                <a:gd name="T54" fmla="*/ 2147483647 w 44"/>
                <a:gd name="T55" fmla="*/ 2147483647 h 56"/>
                <a:gd name="T56" fmla="*/ 2147483647 w 44"/>
                <a:gd name="T57" fmla="*/ 2147483647 h 56"/>
                <a:gd name="T58" fmla="*/ 2147483647 w 44"/>
                <a:gd name="T59" fmla="*/ 2147483647 h 56"/>
                <a:gd name="T60" fmla="*/ 2147483647 w 44"/>
                <a:gd name="T61" fmla="*/ 2147483647 h 56"/>
                <a:gd name="T62" fmla="*/ 2147483647 w 44"/>
                <a:gd name="T63" fmla="*/ 2147483647 h 56"/>
                <a:gd name="T64" fmla="*/ 2147483647 w 44"/>
                <a:gd name="T65" fmla="*/ 2147483647 h 56"/>
                <a:gd name="T66" fmla="*/ 2147483647 w 44"/>
                <a:gd name="T67" fmla="*/ 2147483647 h 56"/>
                <a:gd name="T68" fmla="*/ 2147483647 w 44"/>
                <a:gd name="T69" fmla="*/ 2147483647 h 56"/>
                <a:gd name="T70" fmla="*/ 2147483647 w 44"/>
                <a:gd name="T71" fmla="*/ 2147483647 h 56"/>
                <a:gd name="T72" fmla="*/ 2147483647 w 44"/>
                <a:gd name="T73" fmla="*/ 2147483647 h 56"/>
                <a:gd name="T74" fmla="*/ 2147483647 w 44"/>
                <a:gd name="T75" fmla="*/ 2147483647 h 56"/>
                <a:gd name="T76" fmla="*/ 2147483647 w 44"/>
                <a:gd name="T77" fmla="*/ 2147483647 h 56"/>
                <a:gd name="T78" fmla="*/ 2147483647 w 44"/>
                <a:gd name="T79" fmla="*/ 2147483647 h 56"/>
                <a:gd name="T80" fmla="*/ 2147483647 w 44"/>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
                <a:gd name="T124" fmla="*/ 0 h 56"/>
                <a:gd name="T125" fmla="*/ 44 w 44"/>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 h="56">
                  <a:moveTo>
                    <a:pt x="42" y="22"/>
                  </a:moveTo>
                  <a:lnTo>
                    <a:pt x="43" y="22"/>
                  </a:lnTo>
                  <a:lnTo>
                    <a:pt x="44" y="21"/>
                  </a:lnTo>
                  <a:lnTo>
                    <a:pt x="44" y="19"/>
                  </a:lnTo>
                  <a:lnTo>
                    <a:pt x="44" y="16"/>
                  </a:lnTo>
                  <a:lnTo>
                    <a:pt x="43" y="14"/>
                  </a:lnTo>
                  <a:lnTo>
                    <a:pt x="42" y="11"/>
                  </a:lnTo>
                  <a:lnTo>
                    <a:pt x="40" y="7"/>
                  </a:lnTo>
                  <a:lnTo>
                    <a:pt x="37" y="5"/>
                  </a:lnTo>
                  <a:lnTo>
                    <a:pt x="34" y="2"/>
                  </a:lnTo>
                  <a:lnTo>
                    <a:pt x="32" y="1"/>
                  </a:lnTo>
                  <a:lnTo>
                    <a:pt x="29" y="1"/>
                  </a:lnTo>
                  <a:lnTo>
                    <a:pt x="24" y="0"/>
                  </a:lnTo>
                  <a:lnTo>
                    <a:pt x="19" y="1"/>
                  </a:lnTo>
                  <a:lnTo>
                    <a:pt x="14" y="3"/>
                  </a:lnTo>
                  <a:lnTo>
                    <a:pt x="12" y="4"/>
                  </a:lnTo>
                  <a:lnTo>
                    <a:pt x="10" y="6"/>
                  </a:lnTo>
                  <a:lnTo>
                    <a:pt x="6" y="10"/>
                  </a:lnTo>
                  <a:lnTo>
                    <a:pt x="4" y="14"/>
                  </a:lnTo>
                  <a:lnTo>
                    <a:pt x="2" y="19"/>
                  </a:lnTo>
                  <a:lnTo>
                    <a:pt x="1" y="24"/>
                  </a:lnTo>
                  <a:lnTo>
                    <a:pt x="0" y="29"/>
                  </a:lnTo>
                  <a:lnTo>
                    <a:pt x="1" y="35"/>
                  </a:lnTo>
                  <a:lnTo>
                    <a:pt x="2" y="40"/>
                  </a:lnTo>
                  <a:lnTo>
                    <a:pt x="4" y="45"/>
                  </a:lnTo>
                  <a:lnTo>
                    <a:pt x="6" y="49"/>
                  </a:lnTo>
                  <a:lnTo>
                    <a:pt x="8" y="51"/>
                  </a:lnTo>
                  <a:lnTo>
                    <a:pt x="9" y="52"/>
                  </a:lnTo>
                  <a:lnTo>
                    <a:pt x="13" y="54"/>
                  </a:lnTo>
                  <a:lnTo>
                    <a:pt x="18" y="56"/>
                  </a:lnTo>
                  <a:lnTo>
                    <a:pt x="23" y="56"/>
                  </a:lnTo>
                  <a:lnTo>
                    <a:pt x="28" y="56"/>
                  </a:lnTo>
                  <a:lnTo>
                    <a:pt x="32" y="54"/>
                  </a:lnTo>
                  <a:lnTo>
                    <a:pt x="35" y="53"/>
                  </a:lnTo>
                  <a:lnTo>
                    <a:pt x="38" y="51"/>
                  </a:lnTo>
                  <a:lnTo>
                    <a:pt x="41" y="47"/>
                  </a:lnTo>
                  <a:lnTo>
                    <a:pt x="42" y="45"/>
                  </a:lnTo>
                  <a:lnTo>
                    <a:pt x="42" y="44"/>
                  </a:lnTo>
                  <a:lnTo>
                    <a:pt x="41" y="44"/>
                  </a:lnTo>
                  <a:lnTo>
                    <a:pt x="39" y="45"/>
                  </a:lnTo>
                  <a:lnTo>
                    <a:pt x="38" y="47"/>
                  </a:lnTo>
                  <a:lnTo>
                    <a:pt x="36" y="48"/>
                  </a:lnTo>
                  <a:lnTo>
                    <a:pt x="34" y="49"/>
                  </a:lnTo>
                  <a:lnTo>
                    <a:pt x="32" y="49"/>
                  </a:lnTo>
                  <a:lnTo>
                    <a:pt x="28" y="50"/>
                  </a:lnTo>
                  <a:lnTo>
                    <a:pt x="23" y="49"/>
                  </a:lnTo>
                  <a:lnTo>
                    <a:pt x="21" y="48"/>
                  </a:lnTo>
                  <a:lnTo>
                    <a:pt x="19" y="48"/>
                  </a:lnTo>
                  <a:lnTo>
                    <a:pt x="15" y="45"/>
                  </a:lnTo>
                  <a:lnTo>
                    <a:pt x="14" y="44"/>
                  </a:lnTo>
                  <a:lnTo>
                    <a:pt x="13" y="42"/>
                  </a:lnTo>
                  <a:lnTo>
                    <a:pt x="11" y="39"/>
                  </a:lnTo>
                  <a:lnTo>
                    <a:pt x="10" y="35"/>
                  </a:lnTo>
                  <a:lnTo>
                    <a:pt x="10" y="31"/>
                  </a:lnTo>
                  <a:lnTo>
                    <a:pt x="9" y="27"/>
                  </a:lnTo>
                  <a:lnTo>
                    <a:pt x="10" y="24"/>
                  </a:lnTo>
                  <a:lnTo>
                    <a:pt x="10" y="22"/>
                  </a:lnTo>
                  <a:lnTo>
                    <a:pt x="42" y="22"/>
                  </a:lnTo>
                  <a:close/>
                  <a:moveTo>
                    <a:pt x="22" y="18"/>
                  </a:moveTo>
                  <a:lnTo>
                    <a:pt x="16" y="18"/>
                  </a:lnTo>
                  <a:lnTo>
                    <a:pt x="12" y="18"/>
                  </a:lnTo>
                  <a:lnTo>
                    <a:pt x="10" y="17"/>
                  </a:lnTo>
                  <a:lnTo>
                    <a:pt x="11" y="15"/>
                  </a:lnTo>
                  <a:lnTo>
                    <a:pt x="12" y="13"/>
                  </a:lnTo>
                  <a:lnTo>
                    <a:pt x="15" y="8"/>
                  </a:lnTo>
                  <a:lnTo>
                    <a:pt x="17" y="6"/>
                  </a:lnTo>
                  <a:lnTo>
                    <a:pt x="20" y="5"/>
                  </a:lnTo>
                  <a:lnTo>
                    <a:pt x="23" y="4"/>
                  </a:lnTo>
                  <a:lnTo>
                    <a:pt x="26" y="3"/>
                  </a:lnTo>
                  <a:lnTo>
                    <a:pt x="30" y="4"/>
                  </a:lnTo>
                  <a:lnTo>
                    <a:pt x="33" y="6"/>
                  </a:lnTo>
                  <a:lnTo>
                    <a:pt x="34" y="7"/>
                  </a:lnTo>
                  <a:lnTo>
                    <a:pt x="35" y="8"/>
                  </a:lnTo>
                  <a:lnTo>
                    <a:pt x="35" y="10"/>
                  </a:lnTo>
                  <a:lnTo>
                    <a:pt x="36" y="12"/>
                  </a:lnTo>
                  <a:lnTo>
                    <a:pt x="36" y="13"/>
                  </a:lnTo>
                  <a:lnTo>
                    <a:pt x="35" y="15"/>
                  </a:lnTo>
                  <a:lnTo>
                    <a:pt x="34" y="16"/>
                  </a:lnTo>
                  <a:lnTo>
                    <a:pt x="33" y="17"/>
                  </a:lnTo>
                  <a:lnTo>
                    <a:pt x="32" y="17"/>
                  </a:lnTo>
                  <a:lnTo>
                    <a:pt x="29" y="18"/>
                  </a:lnTo>
                  <a:lnTo>
                    <a:pt x="22" y="1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0" name="Freeform 216"/>
            <p:cNvSpPr>
              <a:spLocks noEditPoints="1"/>
            </p:cNvSpPr>
            <p:nvPr/>
          </p:nvSpPr>
          <p:spPr bwMode="auto">
            <a:xfrm>
              <a:off x="1709501" y="6016881"/>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0 w 60"/>
                <a:gd name="T27" fmla="*/ 2147483647 h 83"/>
                <a:gd name="T28" fmla="*/ 2147483647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59" y="12"/>
                  </a:lnTo>
                  <a:lnTo>
                    <a:pt x="60" y="10"/>
                  </a:lnTo>
                  <a:lnTo>
                    <a:pt x="60" y="7"/>
                  </a:lnTo>
                  <a:lnTo>
                    <a:pt x="59" y="6"/>
                  </a:lnTo>
                  <a:lnTo>
                    <a:pt x="53" y="6"/>
                  </a:lnTo>
                  <a:lnTo>
                    <a:pt x="50" y="6"/>
                  </a:lnTo>
                  <a:lnTo>
                    <a:pt x="47" y="5"/>
                  </a:lnTo>
                  <a:lnTo>
                    <a:pt x="41" y="3"/>
                  </a:lnTo>
                  <a:lnTo>
                    <a:pt x="36" y="1"/>
                  </a:lnTo>
                  <a:lnTo>
                    <a:pt x="33" y="0"/>
                  </a:lnTo>
                  <a:lnTo>
                    <a:pt x="30" y="0"/>
                  </a:lnTo>
                  <a:lnTo>
                    <a:pt x="26" y="1"/>
                  </a:lnTo>
                  <a:lnTo>
                    <a:pt x="22" y="1"/>
                  </a:lnTo>
                  <a:lnTo>
                    <a:pt x="19" y="3"/>
                  </a:lnTo>
                  <a:lnTo>
                    <a:pt x="17" y="4"/>
                  </a:lnTo>
                  <a:lnTo>
                    <a:pt x="16" y="5"/>
                  </a:lnTo>
                  <a:lnTo>
                    <a:pt x="15" y="7"/>
                  </a:lnTo>
                  <a:lnTo>
                    <a:pt x="14" y="8"/>
                  </a:lnTo>
                  <a:lnTo>
                    <a:pt x="12" y="11"/>
                  </a:lnTo>
                  <a:lnTo>
                    <a:pt x="11" y="15"/>
                  </a:lnTo>
                  <a:lnTo>
                    <a:pt x="11" y="19"/>
                  </a:lnTo>
                  <a:lnTo>
                    <a:pt x="11" y="22"/>
                  </a:lnTo>
                  <a:lnTo>
                    <a:pt x="11" y="24"/>
                  </a:lnTo>
                  <a:lnTo>
                    <a:pt x="13" y="29"/>
                  </a:lnTo>
                  <a:lnTo>
                    <a:pt x="16" y="33"/>
                  </a:lnTo>
                  <a:lnTo>
                    <a:pt x="21" y="37"/>
                  </a:lnTo>
                  <a:lnTo>
                    <a:pt x="18" y="37"/>
                  </a:lnTo>
                  <a:lnTo>
                    <a:pt x="13" y="39"/>
                  </a:lnTo>
                  <a:lnTo>
                    <a:pt x="11" y="39"/>
                  </a:lnTo>
                  <a:lnTo>
                    <a:pt x="9" y="41"/>
                  </a:lnTo>
                  <a:lnTo>
                    <a:pt x="7" y="42"/>
                  </a:lnTo>
                  <a:lnTo>
                    <a:pt x="7" y="44"/>
                  </a:lnTo>
                  <a:lnTo>
                    <a:pt x="7" y="45"/>
                  </a:lnTo>
                  <a:lnTo>
                    <a:pt x="8" y="46"/>
                  </a:lnTo>
                  <a:lnTo>
                    <a:pt x="11" y="49"/>
                  </a:lnTo>
                  <a:lnTo>
                    <a:pt x="17" y="54"/>
                  </a:lnTo>
                  <a:lnTo>
                    <a:pt x="11" y="57"/>
                  </a:lnTo>
                  <a:lnTo>
                    <a:pt x="6" y="60"/>
                  </a:lnTo>
                  <a:lnTo>
                    <a:pt x="3" y="62"/>
                  </a:lnTo>
                  <a:lnTo>
                    <a:pt x="1" y="64"/>
                  </a:lnTo>
                  <a:lnTo>
                    <a:pt x="0" y="67"/>
                  </a:lnTo>
                  <a:lnTo>
                    <a:pt x="0" y="70"/>
                  </a:lnTo>
                  <a:lnTo>
                    <a:pt x="0" y="73"/>
                  </a:lnTo>
                  <a:lnTo>
                    <a:pt x="1" y="75"/>
                  </a:lnTo>
                  <a:lnTo>
                    <a:pt x="1" y="76"/>
                  </a:lnTo>
                  <a:lnTo>
                    <a:pt x="2" y="77"/>
                  </a:lnTo>
                  <a:lnTo>
                    <a:pt x="4" y="79"/>
                  </a:lnTo>
                  <a:lnTo>
                    <a:pt x="7" y="81"/>
                  </a:lnTo>
                  <a:lnTo>
                    <a:pt x="11" y="82"/>
                  </a:lnTo>
                  <a:lnTo>
                    <a:pt x="15" y="83"/>
                  </a:lnTo>
                  <a:lnTo>
                    <a:pt x="21" y="83"/>
                  </a:lnTo>
                  <a:lnTo>
                    <a:pt x="25" y="83"/>
                  </a:lnTo>
                  <a:lnTo>
                    <a:pt x="30" y="82"/>
                  </a:lnTo>
                  <a:lnTo>
                    <a:pt x="36" y="81"/>
                  </a:lnTo>
                  <a:lnTo>
                    <a:pt x="42" y="79"/>
                  </a:lnTo>
                  <a:lnTo>
                    <a:pt x="47" y="76"/>
                  </a:lnTo>
                  <a:lnTo>
                    <a:pt x="50" y="74"/>
                  </a:lnTo>
                  <a:lnTo>
                    <a:pt x="52" y="73"/>
                  </a:lnTo>
                  <a:lnTo>
                    <a:pt x="54" y="70"/>
                  </a:lnTo>
                  <a:lnTo>
                    <a:pt x="55" y="68"/>
                  </a:lnTo>
                  <a:lnTo>
                    <a:pt x="56" y="65"/>
                  </a:lnTo>
                  <a:lnTo>
                    <a:pt x="56" y="62"/>
                  </a:lnTo>
                  <a:lnTo>
                    <a:pt x="56" y="58"/>
                  </a:lnTo>
                  <a:lnTo>
                    <a:pt x="54" y="54"/>
                  </a:lnTo>
                  <a:lnTo>
                    <a:pt x="53" y="53"/>
                  </a:lnTo>
                  <a:lnTo>
                    <a:pt x="52" y="52"/>
                  </a:lnTo>
                  <a:lnTo>
                    <a:pt x="49" y="50"/>
                  </a:lnTo>
                  <a:lnTo>
                    <a:pt x="45" y="48"/>
                  </a:lnTo>
                  <a:lnTo>
                    <a:pt x="41" y="47"/>
                  </a:lnTo>
                  <a:lnTo>
                    <a:pt x="31" y="47"/>
                  </a:lnTo>
                  <a:lnTo>
                    <a:pt x="24" y="47"/>
                  </a:lnTo>
                  <a:lnTo>
                    <a:pt x="19" y="46"/>
                  </a:lnTo>
                  <a:lnTo>
                    <a:pt x="18" y="46"/>
                  </a:lnTo>
                  <a:lnTo>
                    <a:pt x="17" y="45"/>
                  </a:lnTo>
                  <a:lnTo>
                    <a:pt x="17" y="43"/>
                  </a:lnTo>
                  <a:lnTo>
                    <a:pt x="17" y="41"/>
                  </a:lnTo>
                  <a:lnTo>
                    <a:pt x="18" y="40"/>
                  </a:lnTo>
                  <a:lnTo>
                    <a:pt x="20" y="39"/>
                  </a:lnTo>
                  <a:lnTo>
                    <a:pt x="22" y="38"/>
                  </a:lnTo>
                  <a:lnTo>
                    <a:pt x="30" y="38"/>
                  </a:lnTo>
                  <a:lnTo>
                    <a:pt x="36" y="36"/>
                  </a:lnTo>
                  <a:lnTo>
                    <a:pt x="39" y="35"/>
                  </a:lnTo>
                  <a:lnTo>
                    <a:pt x="41" y="34"/>
                  </a:lnTo>
                  <a:lnTo>
                    <a:pt x="45" y="31"/>
                  </a:lnTo>
                  <a:lnTo>
                    <a:pt x="46" y="30"/>
                  </a:lnTo>
                  <a:lnTo>
                    <a:pt x="47" y="28"/>
                  </a:lnTo>
                  <a:lnTo>
                    <a:pt x="49" y="25"/>
                  </a:lnTo>
                  <a:lnTo>
                    <a:pt x="49" y="22"/>
                  </a:lnTo>
                  <a:lnTo>
                    <a:pt x="50" y="18"/>
                  </a:lnTo>
                  <a:lnTo>
                    <a:pt x="50" y="13"/>
                  </a:lnTo>
                  <a:lnTo>
                    <a:pt x="51" y="12"/>
                  </a:lnTo>
                  <a:lnTo>
                    <a:pt x="57" y="12"/>
                  </a:lnTo>
                  <a:close/>
                  <a:moveTo>
                    <a:pt x="8" y="68"/>
                  </a:moveTo>
                  <a:lnTo>
                    <a:pt x="9" y="66"/>
                  </a:lnTo>
                  <a:lnTo>
                    <a:pt x="12" y="62"/>
                  </a:lnTo>
                  <a:lnTo>
                    <a:pt x="15" y="58"/>
                  </a:lnTo>
                  <a:lnTo>
                    <a:pt x="18" y="56"/>
                  </a:lnTo>
                  <a:lnTo>
                    <a:pt x="21" y="55"/>
                  </a:lnTo>
                  <a:lnTo>
                    <a:pt x="27" y="55"/>
                  </a:lnTo>
                  <a:lnTo>
                    <a:pt x="36" y="56"/>
                  </a:lnTo>
                  <a:lnTo>
                    <a:pt x="44" y="57"/>
                  </a:lnTo>
                  <a:lnTo>
                    <a:pt x="47" y="58"/>
                  </a:lnTo>
                  <a:lnTo>
                    <a:pt x="49" y="60"/>
                  </a:lnTo>
                  <a:lnTo>
                    <a:pt x="50" y="62"/>
                  </a:lnTo>
                  <a:lnTo>
                    <a:pt x="50" y="65"/>
                  </a:lnTo>
                  <a:lnTo>
                    <a:pt x="50" y="66"/>
                  </a:lnTo>
                  <a:lnTo>
                    <a:pt x="49" y="68"/>
                  </a:lnTo>
                  <a:lnTo>
                    <a:pt x="48" y="71"/>
                  </a:lnTo>
                  <a:lnTo>
                    <a:pt x="45" y="73"/>
                  </a:lnTo>
                  <a:lnTo>
                    <a:pt x="42" y="75"/>
                  </a:lnTo>
                  <a:lnTo>
                    <a:pt x="37" y="77"/>
                  </a:lnTo>
                  <a:lnTo>
                    <a:pt x="31" y="79"/>
                  </a:lnTo>
                  <a:lnTo>
                    <a:pt x="23" y="79"/>
                  </a:lnTo>
                  <a:lnTo>
                    <a:pt x="17" y="78"/>
                  </a:lnTo>
                  <a:lnTo>
                    <a:pt x="15" y="78"/>
                  </a:lnTo>
                  <a:lnTo>
                    <a:pt x="12" y="76"/>
                  </a:lnTo>
                  <a:lnTo>
                    <a:pt x="11" y="75"/>
                  </a:lnTo>
                  <a:lnTo>
                    <a:pt x="9" y="73"/>
                  </a:lnTo>
                  <a:lnTo>
                    <a:pt x="8" y="71"/>
                  </a:lnTo>
                  <a:lnTo>
                    <a:pt x="8" y="68"/>
                  </a:lnTo>
                  <a:close/>
                  <a:moveTo>
                    <a:pt x="41" y="20"/>
                  </a:moveTo>
                  <a:lnTo>
                    <a:pt x="41" y="26"/>
                  </a:lnTo>
                  <a:lnTo>
                    <a:pt x="40" y="28"/>
                  </a:lnTo>
                  <a:lnTo>
                    <a:pt x="39" y="31"/>
                  </a:lnTo>
                  <a:lnTo>
                    <a:pt x="38" y="32"/>
                  </a:lnTo>
                  <a:lnTo>
                    <a:pt x="36" y="34"/>
                  </a:lnTo>
                  <a:lnTo>
                    <a:pt x="33" y="35"/>
                  </a:lnTo>
                  <a:lnTo>
                    <a:pt x="30" y="35"/>
                  </a:lnTo>
                  <a:lnTo>
                    <a:pt x="27" y="35"/>
                  </a:lnTo>
                  <a:lnTo>
                    <a:pt x="26" y="34"/>
                  </a:lnTo>
                  <a:lnTo>
                    <a:pt x="24" y="33"/>
                  </a:lnTo>
                  <a:lnTo>
                    <a:pt x="23" y="31"/>
                  </a:lnTo>
                  <a:lnTo>
                    <a:pt x="21" y="29"/>
                  </a:lnTo>
                  <a:lnTo>
                    <a:pt x="20" y="23"/>
                  </a:lnTo>
                  <a:lnTo>
                    <a:pt x="20" y="18"/>
                  </a:lnTo>
                  <a:lnTo>
                    <a:pt x="20" y="15"/>
                  </a:lnTo>
                  <a:lnTo>
                    <a:pt x="20" y="12"/>
                  </a:lnTo>
                  <a:lnTo>
                    <a:pt x="22" y="8"/>
                  </a:lnTo>
                  <a:lnTo>
                    <a:pt x="22" y="6"/>
                  </a:lnTo>
                  <a:lnTo>
                    <a:pt x="23" y="5"/>
                  </a:lnTo>
                  <a:lnTo>
                    <a:pt x="25" y="4"/>
                  </a:lnTo>
                  <a:lnTo>
                    <a:pt x="27" y="3"/>
                  </a:lnTo>
                  <a:lnTo>
                    <a:pt x="30" y="3"/>
                  </a:lnTo>
                  <a:lnTo>
                    <a:pt x="34" y="3"/>
                  </a:lnTo>
                  <a:lnTo>
                    <a:pt x="36" y="4"/>
                  </a:lnTo>
                  <a:lnTo>
                    <a:pt x="38" y="6"/>
                  </a:lnTo>
                  <a:lnTo>
                    <a:pt x="39" y="8"/>
                  </a:lnTo>
                  <a:lnTo>
                    <a:pt x="40" y="11"/>
                  </a:lnTo>
                  <a:lnTo>
                    <a:pt x="41" y="14"/>
                  </a:lnTo>
                  <a:lnTo>
                    <a:pt x="41" y="2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1" name="Freeform 217"/>
            <p:cNvSpPr>
              <a:spLocks noEditPoints="1"/>
            </p:cNvSpPr>
            <p:nvPr/>
          </p:nvSpPr>
          <p:spPr bwMode="auto">
            <a:xfrm>
              <a:off x="1809057" y="6018675"/>
              <a:ext cx="76850" cy="86110"/>
            </a:xfrm>
            <a:custGeom>
              <a:avLst/>
              <a:gdLst>
                <a:gd name="T0" fmla="*/ 2147483647 w 48"/>
                <a:gd name="T1" fmla="*/ 2147483647 h 54"/>
                <a:gd name="T2" fmla="*/ 2147483647 w 48"/>
                <a:gd name="T3" fmla="*/ 2147483647 h 54"/>
                <a:gd name="T4" fmla="*/ 2147483647 w 48"/>
                <a:gd name="T5" fmla="*/ 2147483647 h 54"/>
                <a:gd name="T6" fmla="*/ 2147483647 w 48"/>
                <a:gd name="T7" fmla="*/ 0 h 54"/>
                <a:gd name="T8" fmla="*/ 2147483647 w 48"/>
                <a:gd name="T9" fmla="*/ 2147483647 h 54"/>
                <a:gd name="T10" fmla="*/ 2147483647 w 48"/>
                <a:gd name="T11" fmla="*/ 2147483647 h 54"/>
                <a:gd name="T12" fmla="*/ 2147483647 w 48"/>
                <a:gd name="T13" fmla="*/ 2147483647 h 54"/>
                <a:gd name="T14" fmla="*/ 0 w 48"/>
                <a:gd name="T15" fmla="*/ 2147483647 h 54"/>
                <a:gd name="T16" fmla="*/ 0 w 48"/>
                <a:gd name="T17" fmla="*/ 2147483647 h 54"/>
                <a:gd name="T18" fmla="*/ 2147483647 w 48"/>
                <a:gd name="T19" fmla="*/ 2147483647 h 54"/>
                <a:gd name="T20" fmla="*/ 2147483647 w 48"/>
                <a:gd name="T21" fmla="*/ 2147483647 h 54"/>
                <a:gd name="T22" fmla="*/ 2147483647 w 48"/>
                <a:gd name="T23" fmla="*/ 2147483647 h 54"/>
                <a:gd name="T24" fmla="*/ 2147483647 w 48"/>
                <a:gd name="T25" fmla="*/ 2147483647 h 54"/>
                <a:gd name="T26" fmla="*/ 2147483647 w 48"/>
                <a:gd name="T27" fmla="*/ 2147483647 h 54"/>
                <a:gd name="T28" fmla="*/ 2147483647 w 48"/>
                <a:gd name="T29" fmla="*/ 2147483647 h 54"/>
                <a:gd name="T30" fmla="*/ 2147483647 w 48"/>
                <a:gd name="T31" fmla="*/ 2147483647 h 54"/>
                <a:gd name="T32" fmla="*/ 2147483647 w 48"/>
                <a:gd name="T33" fmla="*/ 2147483647 h 54"/>
                <a:gd name="T34" fmla="*/ 2147483647 w 48"/>
                <a:gd name="T35" fmla="*/ 2147483647 h 54"/>
                <a:gd name="T36" fmla="*/ 2147483647 w 48"/>
                <a:gd name="T37" fmla="*/ 2147483647 h 54"/>
                <a:gd name="T38" fmla="*/ 2147483647 w 48"/>
                <a:gd name="T39" fmla="*/ 2147483647 h 54"/>
                <a:gd name="T40" fmla="*/ 2147483647 w 48"/>
                <a:gd name="T41" fmla="*/ 2147483647 h 54"/>
                <a:gd name="T42" fmla="*/ 2147483647 w 48"/>
                <a:gd name="T43" fmla="*/ 2147483647 h 54"/>
                <a:gd name="T44" fmla="*/ 0 w 48"/>
                <a:gd name="T45" fmla="*/ 2147483647 h 54"/>
                <a:gd name="T46" fmla="*/ 0 w 48"/>
                <a:gd name="T47" fmla="*/ 2147483647 h 54"/>
                <a:gd name="T48" fmla="*/ 2147483647 w 48"/>
                <a:gd name="T49" fmla="*/ 2147483647 h 54"/>
                <a:gd name="T50" fmla="*/ 2147483647 w 48"/>
                <a:gd name="T51" fmla="*/ 2147483647 h 54"/>
                <a:gd name="T52" fmla="*/ 2147483647 w 48"/>
                <a:gd name="T53" fmla="*/ 2147483647 h 54"/>
                <a:gd name="T54" fmla="*/ 2147483647 w 48"/>
                <a:gd name="T55" fmla="*/ 2147483647 h 54"/>
                <a:gd name="T56" fmla="*/ 2147483647 w 48"/>
                <a:gd name="T57" fmla="*/ 2147483647 h 54"/>
                <a:gd name="T58" fmla="*/ 2147483647 w 48"/>
                <a:gd name="T59" fmla="*/ 2147483647 h 54"/>
                <a:gd name="T60" fmla="*/ 2147483647 w 48"/>
                <a:gd name="T61" fmla="*/ 2147483647 h 54"/>
                <a:gd name="T62" fmla="*/ 2147483647 w 48"/>
                <a:gd name="T63" fmla="*/ 2147483647 h 54"/>
                <a:gd name="T64" fmla="*/ 2147483647 w 48"/>
                <a:gd name="T65" fmla="*/ 2147483647 h 54"/>
                <a:gd name="T66" fmla="*/ 2147483647 w 48"/>
                <a:gd name="T67" fmla="*/ 2147483647 h 54"/>
                <a:gd name="T68" fmla="*/ 2147483647 w 48"/>
                <a:gd name="T69" fmla="*/ 2147483647 h 54"/>
                <a:gd name="T70" fmla="*/ 2147483647 w 48"/>
                <a:gd name="T71" fmla="*/ 2147483647 h 54"/>
                <a:gd name="T72" fmla="*/ 2147483647 w 48"/>
                <a:gd name="T73" fmla="*/ 2147483647 h 54"/>
                <a:gd name="T74" fmla="*/ 2147483647 w 48"/>
                <a:gd name="T75" fmla="*/ 2147483647 h 54"/>
                <a:gd name="T76" fmla="*/ 2147483647 w 48"/>
                <a:gd name="T77" fmla="*/ 2147483647 h 54"/>
                <a:gd name="T78" fmla="*/ 2147483647 w 48"/>
                <a:gd name="T79" fmla="*/ 2147483647 h 54"/>
                <a:gd name="T80" fmla="*/ 2147483647 w 48"/>
                <a:gd name="T81" fmla="*/ 2147483647 h 54"/>
                <a:gd name="T82" fmla="*/ 2147483647 w 48"/>
                <a:gd name="T83" fmla="*/ 2147483647 h 54"/>
                <a:gd name="T84" fmla="*/ 2147483647 w 48"/>
                <a:gd name="T85" fmla="*/ 2147483647 h 54"/>
                <a:gd name="T86" fmla="*/ 2147483647 w 48"/>
                <a:gd name="T87" fmla="*/ 2147483647 h 54"/>
                <a:gd name="T88" fmla="*/ 2147483647 w 48"/>
                <a:gd name="T89" fmla="*/ 2147483647 h 54"/>
                <a:gd name="T90" fmla="*/ 2147483647 w 48"/>
                <a:gd name="T91" fmla="*/ 2147483647 h 54"/>
                <a:gd name="T92" fmla="*/ 2147483647 w 48"/>
                <a:gd name="T93" fmla="*/ 2147483647 h 54"/>
                <a:gd name="T94" fmla="*/ 2147483647 w 48"/>
                <a:gd name="T95" fmla="*/ 2147483647 h 54"/>
                <a:gd name="T96" fmla="*/ 2147483647 w 48"/>
                <a:gd name="T97" fmla="*/ 2147483647 h 54"/>
                <a:gd name="T98" fmla="*/ 2147483647 w 48"/>
                <a:gd name="T99" fmla="*/ 2147483647 h 54"/>
                <a:gd name="T100" fmla="*/ 2147483647 w 48"/>
                <a:gd name="T101" fmla="*/ 2147483647 h 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
                <a:gd name="T154" fmla="*/ 0 h 54"/>
                <a:gd name="T155" fmla="*/ 48 w 48"/>
                <a:gd name="T156" fmla="*/ 54 h 5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 h="54">
                  <a:moveTo>
                    <a:pt x="36" y="12"/>
                  </a:moveTo>
                  <a:lnTo>
                    <a:pt x="36" y="8"/>
                  </a:lnTo>
                  <a:lnTo>
                    <a:pt x="36" y="6"/>
                  </a:lnTo>
                  <a:lnTo>
                    <a:pt x="35" y="5"/>
                  </a:lnTo>
                  <a:lnTo>
                    <a:pt x="33" y="3"/>
                  </a:lnTo>
                  <a:lnTo>
                    <a:pt x="31" y="1"/>
                  </a:lnTo>
                  <a:lnTo>
                    <a:pt x="28" y="0"/>
                  </a:lnTo>
                  <a:lnTo>
                    <a:pt x="24" y="0"/>
                  </a:lnTo>
                  <a:lnTo>
                    <a:pt x="18" y="1"/>
                  </a:lnTo>
                  <a:lnTo>
                    <a:pt x="16" y="1"/>
                  </a:lnTo>
                  <a:lnTo>
                    <a:pt x="14" y="2"/>
                  </a:lnTo>
                  <a:lnTo>
                    <a:pt x="10" y="4"/>
                  </a:lnTo>
                  <a:lnTo>
                    <a:pt x="6" y="7"/>
                  </a:lnTo>
                  <a:lnTo>
                    <a:pt x="3" y="10"/>
                  </a:lnTo>
                  <a:lnTo>
                    <a:pt x="1" y="13"/>
                  </a:lnTo>
                  <a:lnTo>
                    <a:pt x="0" y="15"/>
                  </a:lnTo>
                  <a:lnTo>
                    <a:pt x="0" y="17"/>
                  </a:lnTo>
                  <a:lnTo>
                    <a:pt x="0" y="18"/>
                  </a:lnTo>
                  <a:lnTo>
                    <a:pt x="0" y="19"/>
                  </a:lnTo>
                  <a:lnTo>
                    <a:pt x="3" y="20"/>
                  </a:lnTo>
                  <a:lnTo>
                    <a:pt x="5" y="19"/>
                  </a:lnTo>
                  <a:lnTo>
                    <a:pt x="6" y="18"/>
                  </a:lnTo>
                  <a:lnTo>
                    <a:pt x="7" y="17"/>
                  </a:lnTo>
                  <a:lnTo>
                    <a:pt x="10" y="12"/>
                  </a:lnTo>
                  <a:lnTo>
                    <a:pt x="11" y="9"/>
                  </a:lnTo>
                  <a:lnTo>
                    <a:pt x="13" y="6"/>
                  </a:lnTo>
                  <a:lnTo>
                    <a:pt x="16" y="5"/>
                  </a:lnTo>
                  <a:lnTo>
                    <a:pt x="20" y="4"/>
                  </a:lnTo>
                  <a:lnTo>
                    <a:pt x="23" y="4"/>
                  </a:lnTo>
                  <a:lnTo>
                    <a:pt x="25" y="5"/>
                  </a:lnTo>
                  <a:lnTo>
                    <a:pt x="26" y="6"/>
                  </a:lnTo>
                  <a:lnTo>
                    <a:pt x="27" y="7"/>
                  </a:lnTo>
                  <a:lnTo>
                    <a:pt x="28" y="9"/>
                  </a:lnTo>
                  <a:lnTo>
                    <a:pt x="28" y="12"/>
                  </a:lnTo>
                  <a:lnTo>
                    <a:pt x="28" y="18"/>
                  </a:lnTo>
                  <a:lnTo>
                    <a:pt x="28" y="20"/>
                  </a:lnTo>
                  <a:lnTo>
                    <a:pt x="28" y="22"/>
                  </a:lnTo>
                  <a:lnTo>
                    <a:pt x="23" y="23"/>
                  </a:lnTo>
                  <a:lnTo>
                    <a:pt x="18" y="25"/>
                  </a:lnTo>
                  <a:lnTo>
                    <a:pt x="15" y="26"/>
                  </a:lnTo>
                  <a:lnTo>
                    <a:pt x="9" y="29"/>
                  </a:lnTo>
                  <a:lnTo>
                    <a:pt x="6" y="32"/>
                  </a:lnTo>
                  <a:lnTo>
                    <a:pt x="3" y="35"/>
                  </a:lnTo>
                  <a:lnTo>
                    <a:pt x="2" y="37"/>
                  </a:lnTo>
                  <a:lnTo>
                    <a:pt x="1" y="39"/>
                  </a:lnTo>
                  <a:lnTo>
                    <a:pt x="0" y="42"/>
                  </a:lnTo>
                  <a:lnTo>
                    <a:pt x="0" y="44"/>
                  </a:lnTo>
                  <a:lnTo>
                    <a:pt x="0" y="46"/>
                  </a:lnTo>
                  <a:lnTo>
                    <a:pt x="1" y="48"/>
                  </a:lnTo>
                  <a:lnTo>
                    <a:pt x="2" y="50"/>
                  </a:lnTo>
                  <a:lnTo>
                    <a:pt x="3" y="52"/>
                  </a:lnTo>
                  <a:lnTo>
                    <a:pt x="6" y="53"/>
                  </a:lnTo>
                  <a:lnTo>
                    <a:pt x="10" y="54"/>
                  </a:lnTo>
                  <a:lnTo>
                    <a:pt x="13" y="54"/>
                  </a:lnTo>
                  <a:lnTo>
                    <a:pt x="16" y="53"/>
                  </a:lnTo>
                  <a:lnTo>
                    <a:pt x="20" y="52"/>
                  </a:lnTo>
                  <a:lnTo>
                    <a:pt x="23" y="49"/>
                  </a:lnTo>
                  <a:lnTo>
                    <a:pt x="27" y="46"/>
                  </a:lnTo>
                  <a:lnTo>
                    <a:pt x="30" y="50"/>
                  </a:lnTo>
                  <a:lnTo>
                    <a:pt x="33" y="52"/>
                  </a:lnTo>
                  <a:lnTo>
                    <a:pt x="35" y="52"/>
                  </a:lnTo>
                  <a:lnTo>
                    <a:pt x="37" y="53"/>
                  </a:lnTo>
                  <a:lnTo>
                    <a:pt x="39" y="52"/>
                  </a:lnTo>
                  <a:lnTo>
                    <a:pt x="42" y="52"/>
                  </a:lnTo>
                  <a:lnTo>
                    <a:pt x="43" y="51"/>
                  </a:lnTo>
                  <a:lnTo>
                    <a:pt x="45" y="49"/>
                  </a:lnTo>
                  <a:lnTo>
                    <a:pt x="47" y="46"/>
                  </a:lnTo>
                  <a:lnTo>
                    <a:pt x="48" y="45"/>
                  </a:lnTo>
                  <a:lnTo>
                    <a:pt x="47" y="44"/>
                  </a:lnTo>
                  <a:lnTo>
                    <a:pt x="46" y="43"/>
                  </a:lnTo>
                  <a:lnTo>
                    <a:pt x="45" y="44"/>
                  </a:lnTo>
                  <a:lnTo>
                    <a:pt x="44" y="45"/>
                  </a:lnTo>
                  <a:lnTo>
                    <a:pt x="43" y="45"/>
                  </a:lnTo>
                  <a:lnTo>
                    <a:pt x="42" y="46"/>
                  </a:lnTo>
                  <a:lnTo>
                    <a:pt x="41" y="46"/>
                  </a:lnTo>
                  <a:lnTo>
                    <a:pt x="39" y="46"/>
                  </a:lnTo>
                  <a:lnTo>
                    <a:pt x="37" y="44"/>
                  </a:lnTo>
                  <a:lnTo>
                    <a:pt x="37" y="43"/>
                  </a:lnTo>
                  <a:lnTo>
                    <a:pt x="36" y="42"/>
                  </a:lnTo>
                  <a:lnTo>
                    <a:pt x="36" y="12"/>
                  </a:lnTo>
                  <a:close/>
                  <a:moveTo>
                    <a:pt x="28" y="36"/>
                  </a:moveTo>
                  <a:lnTo>
                    <a:pt x="27" y="40"/>
                  </a:lnTo>
                  <a:lnTo>
                    <a:pt x="26" y="44"/>
                  </a:lnTo>
                  <a:lnTo>
                    <a:pt x="24" y="45"/>
                  </a:lnTo>
                  <a:lnTo>
                    <a:pt x="22" y="47"/>
                  </a:lnTo>
                  <a:lnTo>
                    <a:pt x="20" y="48"/>
                  </a:lnTo>
                  <a:lnTo>
                    <a:pt x="17" y="48"/>
                  </a:lnTo>
                  <a:lnTo>
                    <a:pt x="15" y="48"/>
                  </a:lnTo>
                  <a:lnTo>
                    <a:pt x="14" y="47"/>
                  </a:lnTo>
                  <a:lnTo>
                    <a:pt x="11" y="45"/>
                  </a:lnTo>
                  <a:lnTo>
                    <a:pt x="10" y="43"/>
                  </a:lnTo>
                  <a:lnTo>
                    <a:pt x="10" y="41"/>
                  </a:lnTo>
                  <a:lnTo>
                    <a:pt x="10" y="38"/>
                  </a:lnTo>
                  <a:lnTo>
                    <a:pt x="10" y="36"/>
                  </a:lnTo>
                  <a:lnTo>
                    <a:pt x="11" y="35"/>
                  </a:lnTo>
                  <a:lnTo>
                    <a:pt x="12" y="33"/>
                  </a:lnTo>
                  <a:lnTo>
                    <a:pt x="15" y="30"/>
                  </a:lnTo>
                  <a:lnTo>
                    <a:pt x="18" y="28"/>
                  </a:lnTo>
                  <a:lnTo>
                    <a:pt x="24" y="26"/>
                  </a:lnTo>
                  <a:lnTo>
                    <a:pt x="26" y="25"/>
                  </a:lnTo>
                  <a:lnTo>
                    <a:pt x="27" y="26"/>
                  </a:lnTo>
                  <a:lnTo>
                    <a:pt x="28" y="30"/>
                  </a:lnTo>
                  <a:lnTo>
                    <a:pt x="28" y="36"/>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2" name="Freeform 218"/>
            <p:cNvSpPr>
              <a:spLocks/>
            </p:cNvSpPr>
            <p:nvPr/>
          </p:nvSpPr>
          <p:spPr bwMode="auto">
            <a:xfrm>
              <a:off x="1882413" y="5964856"/>
              <a:ext cx="45411" cy="138135"/>
            </a:xfrm>
            <a:custGeom>
              <a:avLst/>
              <a:gdLst>
                <a:gd name="T0" fmla="*/ 2147483647 w 29"/>
                <a:gd name="T1" fmla="*/ 2147483647 h 87"/>
                <a:gd name="T2" fmla="*/ 2147483647 w 29"/>
                <a:gd name="T3" fmla="*/ 2147483647 h 87"/>
                <a:gd name="T4" fmla="*/ 2147483647 w 29"/>
                <a:gd name="T5" fmla="*/ 2147483647 h 87"/>
                <a:gd name="T6" fmla="*/ 2147483647 w 29"/>
                <a:gd name="T7" fmla="*/ 0 h 87"/>
                <a:gd name="T8" fmla="*/ 2147483647 w 29"/>
                <a:gd name="T9" fmla="*/ 0 h 87"/>
                <a:gd name="T10" fmla="*/ 2147483647 w 29"/>
                <a:gd name="T11" fmla="*/ 0 h 87"/>
                <a:gd name="T12" fmla="*/ 2147483647 w 29"/>
                <a:gd name="T13" fmla="*/ 2147483647 h 87"/>
                <a:gd name="T14" fmla="*/ 2147483647 w 29"/>
                <a:gd name="T15" fmla="*/ 2147483647 h 87"/>
                <a:gd name="T16" fmla="*/ 2147483647 w 29"/>
                <a:gd name="T17" fmla="*/ 2147483647 h 87"/>
                <a:gd name="T18" fmla="*/ 2147483647 w 29"/>
                <a:gd name="T19" fmla="*/ 2147483647 h 87"/>
                <a:gd name="T20" fmla="*/ 2147483647 w 29"/>
                <a:gd name="T21" fmla="*/ 2147483647 h 87"/>
                <a:gd name="T22" fmla="*/ 2147483647 w 29"/>
                <a:gd name="T23" fmla="*/ 2147483647 h 87"/>
                <a:gd name="T24" fmla="*/ 2147483647 w 29"/>
                <a:gd name="T25" fmla="*/ 2147483647 h 87"/>
                <a:gd name="T26" fmla="*/ 2147483647 w 29"/>
                <a:gd name="T27" fmla="*/ 2147483647 h 87"/>
                <a:gd name="T28" fmla="*/ 2147483647 w 29"/>
                <a:gd name="T29" fmla="*/ 2147483647 h 87"/>
                <a:gd name="T30" fmla="*/ 2147483647 w 29"/>
                <a:gd name="T31" fmla="*/ 2147483647 h 87"/>
                <a:gd name="T32" fmla="*/ 2147483647 w 29"/>
                <a:gd name="T33" fmla="*/ 2147483647 h 87"/>
                <a:gd name="T34" fmla="*/ 2147483647 w 29"/>
                <a:gd name="T35" fmla="*/ 2147483647 h 87"/>
                <a:gd name="T36" fmla="*/ 2147483647 w 29"/>
                <a:gd name="T37" fmla="*/ 2147483647 h 87"/>
                <a:gd name="T38" fmla="*/ 2147483647 w 29"/>
                <a:gd name="T39" fmla="*/ 2147483647 h 87"/>
                <a:gd name="T40" fmla="*/ 2147483647 w 29"/>
                <a:gd name="T41" fmla="*/ 2147483647 h 87"/>
                <a:gd name="T42" fmla="*/ 2147483647 w 29"/>
                <a:gd name="T43" fmla="*/ 2147483647 h 87"/>
                <a:gd name="T44" fmla="*/ 2147483647 w 29"/>
                <a:gd name="T45" fmla="*/ 2147483647 h 87"/>
                <a:gd name="T46" fmla="*/ 0 w 29"/>
                <a:gd name="T47" fmla="*/ 2147483647 h 87"/>
                <a:gd name="T48" fmla="*/ 2147483647 w 29"/>
                <a:gd name="T49" fmla="*/ 2147483647 h 87"/>
                <a:gd name="T50" fmla="*/ 2147483647 w 29"/>
                <a:gd name="T51" fmla="*/ 2147483647 h 87"/>
                <a:gd name="T52" fmla="*/ 2147483647 w 29"/>
                <a:gd name="T53" fmla="*/ 2147483647 h 87"/>
                <a:gd name="T54" fmla="*/ 2147483647 w 29"/>
                <a:gd name="T55" fmla="*/ 2147483647 h 87"/>
                <a:gd name="T56" fmla="*/ 2147483647 w 29"/>
                <a:gd name="T57" fmla="*/ 2147483647 h 87"/>
                <a:gd name="T58" fmla="*/ 2147483647 w 29"/>
                <a:gd name="T59" fmla="*/ 2147483647 h 87"/>
                <a:gd name="T60" fmla="*/ 2147483647 w 29"/>
                <a:gd name="T61" fmla="*/ 2147483647 h 87"/>
                <a:gd name="T62" fmla="*/ 2147483647 w 29"/>
                <a:gd name="T63" fmla="*/ 2147483647 h 87"/>
                <a:gd name="T64" fmla="*/ 2147483647 w 29"/>
                <a:gd name="T65" fmla="*/ 2147483647 h 87"/>
                <a:gd name="T66" fmla="*/ 2147483647 w 29"/>
                <a:gd name="T67" fmla="*/ 2147483647 h 87"/>
                <a:gd name="T68" fmla="*/ 2147483647 w 29"/>
                <a:gd name="T69" fmla="*/ 2147483647 h 87"/>
                <a:gd name="T70" fmla="*/ 2147483647 w 29"/>
                <a:gd name="T71" fmla="*/ 2147483647 h 87"/>
                <a:gd name="T72" fmla="*/ 2147483647 w 29"/>
                <a:gd name="T73" fmla="*/ 2147483647 h 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
                <a:gd name="T112" fmla="*/ 0 h 87"/>
                <a:gd name="T113" fmla="*/ 29 w 29"/>
                <a:gd name="T114" fmla="*/ 87 h 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 h="87">
                  <a:moveTo>
                    <a:pt x="19" y="12"/>
                  </a:moveTo>
                  <a:lnTo>
                    <a:pt x="19" y="3"/>
                  </a:lnTo>
                  <a:lnTo>
                    <a:pt x="19" y="1"/>
                  </a:lnTo>
                  <a:lnTo>
                    <a:pt x="19" y="0"/>
                  </a:lnTo>
                  <a:lnTo>
                    <a:pt x="18" y="0"/>
                  </a:lnTo>
                  <a:lnTo>
                    <a:pt x="15" y="0"/>
                  </a:lnTo>
                  <a:lnTo>
                    <a:pt x="5" y="4"/>
                  </a:lnTo>
                  <a:lnTo>
                    <a:pt x="4" y="5"/>
                  </a:lnTo>
                  <a:lnTo>
                    <a:pt x="4" y="6"/>
                  </a:lnTo>
                  <a:lnTo>
                    <a:pt x="5" y="6"/>
                  </a:lnTo>
                  <a:lnTo>
                    <a:pt x="7" y="7"/>
                  </a:lnTo>
                  <a:lnTo>
                    <a:pt x="9" y="9"/>
                  </a:lnTo>
                  <a:lnTo>
                    <a:pt x="10" y="10"/>
                  </a:lnTo>
                  <a:lnTo>
                    <a:pt x="10" y="11"/>
                  </a:lnTo>
                  <a:lnTo>
                    <a:pt x="10" y="74"/>
                  </a:lnTo>
                  <a:lnTo>
                    <a:pt x="10" y="79"/>
                  </a:lnTo>
                  <a:lnTo>
                    <a:pt x="8" y="82"/>
                  </a:lnTo>
                  <a:lnTo>
                    <a:pt x="7" y="83"/>
                  </a:lnTo>
                  <a:lnTo>
                    <a:pt x="6" y="84"/>
                  </a:lnTo>
                  <a:lnTo>
                    <a:pt x="5" y="84"/>
                  </a:lnTo>
                  <a:lnTo>
                    <a:pt x="3" y="84"/>
                  </a:lnTo>
                  <a:lnTo>
                    <a:pt x="2" y="84"/>
                  </a:lnTo>
                  <a:lnTo>
                    <a:pt x="1" y="85"/>
                  </a:lnTo>
                  <a:lnTo>
                    <a:pt x="0" y="86"/>
                  </a:lnTo>
                  <a:lnTo>
                    <a:pt x="1" y="87"/>
                  </a:lnTo>
                  <a:lnTo>
                    <a:pt x="2" y="87"/>
                  </a:lnTo>
                  <a:lnTo>
                    <a:pt x="16" y="87"/>
                  </a:lnTo>
                  <a:lnTo>
                    <a:pt x="28" y="87"/>
                  </a:lnTo>
                  <a:lnTo>
                    <a:pt x="29" y="87"/>
                  </a:lnTo>
                  <a:lnTo>
                    <a:pt x="29" y="86"/>
                  </a:lnTo>
                  <a:lnTo>
                    <a:pt x="29" y="85"/>
                  </a:lnTo>
                  <a:lnTo>
                    <a:pt x="27" y="84"/>
                  </a:lnTo>
                  <a:lnTo>
                    <a:pt x="24" y="83"/>
                  </a:lnTo>
                  <a:lnTo>
                    <a:pt x="21" y="82"/>
                  </a:lnTo>
                  <a:lnTo>
                    <a:pt x="19" y="81"/>
                  </a:lnTo>
                  <a:lnTo>
                    <a:pt x="19" y="79"/>
                  </a:lnTo>
                  <a:lnTo>
                    <a:pt x="19" y="12"/>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3" name="Freeform 219"/>
            <p:cNvSpPr>
              <a:spLocks noEditPoints="1"/>
            </p:cNvSpPr>
            <p:nvPr/>
          </p:nvSpPr>
          <p:spPr bwMode="auto">
            <a:xfrm>
              <a:off x="3089303" y="5970239"/>
              <a:ext cx="127501" cy="132752"/>
            </a:xfrm>
            <a:custGeom>
              <a:avLst/>
              <a:gdLst>
                <a:gd name="T0" fmla="*/ 2147483647 w 81"/>
                <a:gd name="T1" fmla="*/ 2147483647 h 83"/>
                <a:gd name="T2" fmla="*/ 2147483647 w 81"/>
                <a:gd name="T3" fmla="*/ 2147483647 h 83"/>
                <a:gd name="T4" fmla="*/ 2147483647 w 81"/>
                <a:gd name="T5" fmla="*/ 2147483647 h 83"/>
                <a:gd name="T6" fmla="*/ 2147483647 w 81"/>
                <a:gd name="T7" fmla="*/ 2147483647 h 83"/>
                <a:gd name="T8" fmla="*/ 2147483647 w 81"/>
                <a:gd name="T9" fmla="*/ 2147483647 h 83"/>
                <a:gd name="T10" fmla="*/ 2147483647 w 81"/>
                <a:gd name="T11" fmla="*/ 2147483647 h 83"/>
                <a:gd name="T12" fmla="*/ 2147483647 w 81"/>
                <a:gd name="T13" fmla="*/ 2147483647 h 83"/>
                <a:gd name="T14" fmla="*/ 2147483647 w 81"/>
                <a:gd name="T15" fmla="*/ 2147483647 h 83"/>
                <a:gd name="T16" fmla="*/ 2147483647 w 81"/>
                <a:gd name="T17" fmla="*/ 2147483647 h 83"/>
                <a:gd name="T18" fmla="*/ 2147483647 w 81"/>
                <a:gd name="T19" fmla="*/ 2147483647 h 83"/>
                <a:gd name="T20" fmla="*/ 2147483647 w 81"/>
                <a:gd name="T21" fmla="*/ 2147483647 h 83"/>
                <a:gd name="T22" fmla="*/ 2147483647 w 81"/>
                <a:gd name="T23" fmla="*/ 2147483647 h 83"/>
                <a:gd name="T24" fmla="*/ 2147483647 w 81"/>
                <a:gd name="T25" fmla="*/ 2147483647 h 83"/>
                <a:gd name="T26" fmla="*/ 2147483647 w 81"/>
                <a:gd name="T27" fmla="*/ 2147483647 h 83"/>
                <a:gd name="T28" fmla="*/ 2147483647 w 81"/>
                <a:gd name="T29" fmla="*/ 2147483647 h 83"/>
                <a:gd name="T30" fmla="*/ 2147483647 w 81"/>
                <a:gd name="T31" fmla="*/ 2147483647 h 83"/>
                <a:gd name="T32" fmla="*/ 2147483647 w 81"/>
                <a:gd name="T33" fmla="*/ 2147483647 h 83"/>
                <a:gd name="T34" fmla="*/ 2147483647 w 81"/>
                <a:gd name="T35" fmla="*/ 2147483647 h 83"/>
                <a:gd name="T36" fmla="*/ 2147483647 w 81"/>
                <a:gd name="T37" fmla="*/ 2147483647 h 83"/>
                <a:gd name="T38" fmla="*/ 2147483647 w 81"/>
                <a:gd name="T39" fmla="*/ 2147483647 h 83"/>
                <a:gd name="T40" fmla="*/ 2147483647 w 81"/>
                <a:gd name="T41" fmla="*/ 2147483647 h 83"/>
                <a:gd name="T42" fmla="*/ 2147483647 w 81"/>
                <a:gd name="T43" fmla="*/ 2147483647 h 83"/>
                <a:gd name="T44" fmla="*/ 2147483647 w 81"/>
                <a:gd name="T45" fmla="*/ 2147483647 h 83"/>
                <a:gd name="T46" fmla="*/ 2147483647 w 81"/>
                <a:gd name="T47" fmla="*/ 2147483647 h 83"/>
                <a:gd name="T48" fmla="*/ 2147483647 w 81"/>
                <a:gd name="T49" fmla="*/ 2147483647 h 83"/>
                <a:gd name="T50" fmla="*/ 2147483647 w 81"/>
                <a:gd name="T51" fmla="*/ 2147483647 h 83"/>
                <a:gd name="T52" fmla="*/ 2147483647 w 81"/>
                <a:gd name="T53" fmla="*/ 2147483647 h 83"/>
                <a:gd name="T54" fmla="*/ 2147483647 w 81"/>
                <a:gd name="T55" fmla="*/ 2147483647 h 83"/>
                <a:gd name="T56" fmla="*/ 2147483647 w 81"/>
                <a:gd name="T57" fmla="*/ 2147483647 h 83"/>
                <a:gd name="T58" fmla="*/ 2147483647 w 81"/>
                <a:gd name="T59" fmla="*/ 2147483647 h 83"/>
                <a:gd name="T60" fmla="*/ 2147483647 w 81"/>
                <a:gd name="T61" fmla="*/ 2147483647 h 83"/>
                <a:gd name="T62" fmla="*/ 2147483647 w 81"/>
                <a:gd name="T63" fmla="*/ 2147483647 h 83"/>
                <a:gd name="T64" fmla="*/ 2147483647 w 81"/>
                <a:gd name="T65" fmla="*/ 0 h 83"/>
                <a:gd name="T66" fmla="*/ 2147483647 w 81"/>
                <a:gd name="T67" fmla="*/ 0 h 83"/>
                <a:gd name="T68" fmla="*/ 0 w 81"/>
                <a:gd name="T69" fmla="*/ 2147483647 h 83"/>
                <a:gd name="T70" fmla="*/ 2147483647 w 81"/>
                <a:gd name="T71" fmla="*/ 2147483647 h 83"/>
                <a:gd name="T72" fmla="*/ 2147483647 w 81"/>
                <a:gd name="T73" fmla="*/ 2147483647 h 83"/>
                <a:gd name="T74" fmla="*/ 2147483647 w 81"/>
                <a:gd name="T75" fmla="*/ 2147483647 h 83"/>
                <a:gd name="T76" fmla="*/ 2147483647 w 81"/>
                <a:gd name="T77" fmla="*/ 2147483647 h 83"/>
                <a:gd name="T78" fmla="*/ 2147483647 w 81"/>
                <a:gd name="T79" fmla="*/ 2147483647 h 83"/>
                <a:gd name="T80" fmla="*/ 2147483647 w 81"/>
                <a:gd name="T81" fmla="*/ 2147483647 h 83"/>
                <a:gd name="T82" fmla="*/ 2147483647 w 81"/>
                <a:gd name="T83" fmla="*/ 2147483647 h 83"/>
                <a:gd name="T84" fmla="*/ 2147483647 w 81"/>
                <a:gd name="T85" fmla="*/ 2147483647 h 83"/>
                <a:gd name="T86" fmla="*/ 2147483647 w 81"/>
                <a:gd name="T87" fmla="*/ 2147483647 h 83"/>
                <a:gd name="T88" fmla="*/ 2147483647 w 81"/>
                <a:gd name="T89" fmla="*/ 2147483647 h 83"/>
                <a:gd name="T90" fmla="*/ 2147483647 w 81"/>
                <a:gd name="T91" fmla="*/ 2147483647 h 83"/>
                <a:gd name="T92" fmla="*/ 2147483647 w 81"/>
                <a:gd name="T93" fmla="*/ 2147483647 h 83"/>
                <a:gd name="T94" fmla="*/ 2147483647 w 81"/>
                <a:gd name="T95" fmla="*/ 2147483647 h 83"/>
                <a:gd name="T96" fmla="*/ 2147483647 w 81"/>
                <a:gd name="T97" fmla="*/ 2147483647 h 83"/>
                <a:gd name="T98" fmla="*/ 2147483647 w 81"/>
                <a:gd name="T99" fmla="*/ 2147483647 h 83"/>
                <a:gd name="T100" fmla="*/ 2147483647 w 81"/>
                <a:gd name="T101" fmla="*/ 2147483647 h 8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
                <a:gd name="T154" fmla="*/ 0 h 83"/>
                <a:gd name="T155" fmla="*/ 81 w 81"/>
                <a:gd name="T156" fmla="*/ 83 h 8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 h="83">
                  <a:moveTo>
                    <a:pt x="13" y="73"/>
                  </a:moveTo>
                  <a:lnTo>
                    <a:pt x="12" y="76"/>
                  </a:lnTo>
                  <a:lnTo>
                    <a:pt x="12" y="77"/>
                  </a:lnTo>
                  <a:lnTo>
                    <a:pt x="11" y="77"/>
                  </a:lnTo>
                  <a:lnTo>
                    <a:pt x="9" y="78"/>
                  </a:lnTo>
                  <a:lnTo>
                    <a:pt x="6" y="79"/>
                  </a:lnTo>
                  <a:lnTo>
                    <a:pt x="2" y="79"/>
                  </a:lnTo>
                  <a:lnTo>
                    <a:pt x="1" y="80"/>
                  </a:lnTo>
                  <a:lnTo>
                    <a:pt x="0" y="82"/>
                  </a:lnTo>
                  <a:lnTo>
                    <a:pt x="1" y="83"/>
                  </a:lnTo>
                  <a:lnTo>
                    <a:pt x="2" y="83"/>
                  </a:lnTo>
                  <a:lnTo>
                    <a:pt x="20" y="83"/>
                  </a:lnTo>
                  <a:lnTo>
                    <a:pt x="35" y="83"/>
                  </a:lnTo>
                  <a:lnTo>
                    <a:pt x="37" y="83"/>
                  </a:lnTo>
                  <a:lnTo>
                    <a:pt x="38" y="82"/>
                  </a:lnTo>
                  <a:lnTo>
                    <a:pt x="39" y="82"/>
                  </a:lnTo>
                  <a:lnTo>
                    <a:pt x="38" y="80"/>
                  </a:lnTo>
                  <a:lnTo>
                    <a:pt x="37" y="80"/>
                  </a:lnTo>
                  <a:lnTo>
                    <a:pt x="33" y="79"/>
                  </a:lnTo>
                  <a:lnTo>
                    <a:pt x="28" y="77"/>
                  </a:lnTo>
                  <a:lnTo>
                    <a:pt x="26" y="76"/>
                  </a:lnTo>
                  <a:lnTo>
                    <a:pt x="25" y="73"/>
                  </a:lnTo>
                  <a:lnTo>
                    <a:pt x="24" y="69"/>
                  </a:lnTo>
                  <a:lnTo>
                    <a:pt x="24" y="46"/>
                  </a:lnTo>
                  <a:lnTo>
                    <a:pt x="24" y="44"/>
                  </a:lnTo>
                  <a:lnTo>
                    <a:pt x="25" y="43"/>
                  </a:lnTo>
                  <a:lnTo>
                    <a:pt x="26" y="42"/>
                  </a:lnTo>
                  <a:lnTo>
                    <a:pt x="28" y="42"/>
                  </a:lnTo>
                  <a:lnTo>
                    <a:pt x="31" y="42"/>
                  </a:lnTo>
                  <a:lnTo>
                    <a:pt x="33" y="43"/>
                  </a:lnTo>
                  <a:lnTo>
                    <a:pt x="35" y="44"/>
                  </a:lnTo>
                  <a:lnTo>
                    <a:pt x="37" y="46"/>
                  </a:lnTo>
                  <a:lnTo>
                    <a:pt x="56" y="81"/>
                  </a:lnTo>
                  <a:lnTo>
                    <a:pt x="57" y="82"/>
                  </a:lnTo>
                  <a:lnTo>
                    <a:pt x="58" y="82"/>
                  </a:lnTo>
                  <a:lnTo>
                    <a:pt x="62" y="82"/>
                  </a:lnTo>
                  <a:lnTo>
                    <a:pt x="68" y="82"/>
                  </a:lnTo>
                  <a:lnTo>
                    <a:pt x="80" y="83"/>
                  </a:lnTo>
                  <a:lnTo>
                    <a:pt x="81" y="82"/>
                  </a:lnTo>
                  <a:lnTo>
                    <a:pt x="81" y="81"/>
                  </a:lnTo>
                  <a:lnTo>
                    <a:pt x="81" y="80"/>
                  </a:lnTo>
                  <a:lnTo>
                    <a:pt x="79" y="80"/>
                  </a:lnTo>
                  <a:lnTo>
                    <a:pt x="75" y="79"/>
                  </a:lnTo>
                  <a:lnTo>
                    <a:pt x="71" y="77"/>
                  </a:lnTo>
                  <a:lnTo>
                    <a:pt x="67" y="75"/>
                  </a:lnTo>
                  <a:lnTo>
                    <a:pt x="65" y="73"/>
                  </a:lnTo>
                  <a:lnTo>
                    <a:pt x="63" y="70"/>
                  </a:lnTo>
                  <a:lnTo>
                    <a:pt x="47" y="44"/>
                  </a:lnTo>
                  <a:lnTo>
                    <a:pt x="46" y="42"/>
                  </a:lnTo>
                  <a:lnTo>
                    <a:pt x="47" y="41"/>
                  </a:lnTo>
                  <a:lnTo>
                    <a:pt x="49" y="39"/>
                  </a:lnTo>
                  <a:lnTo>
                    <a:pt x="54" y="35"/>
                  </a:lnTo>
                  <a:lnTo>
                    <a:pt x="56" y="33"/>
                  </a:lnTo>
                  <a:lnTo>
                    <a:pt x="59" y="29"/>
                  </a:lnTo>
                  <a:lnTo>
                    <a:pt x="60" y="27"/>
                  </a:lnTo>
                  <a:lnTo>
                    <a:pt x="60" y="25"/>
                  </a:lnTo>
                  <a:lnTo>
                    <a:pt x="61" y="21"/>
                  </a:lnTo>
                  <a:lnTo>
                    <a:pt x="60" y="15"/>
                  </a:lnTo>
                  <a:lnTo>
                    <a:pt x="60" y="12"/>
                  </a:lnTo>
                  <a:lnTo>
                    <a:pt x="59" y="10"/>
                  </a:lnTo>
                  <a:lnTo>
                    <a:pt x="56" y="7"/>
                  </a:lnTo>
                  <a:lnTo>
                    <a:pt x="53" y="4"/>
                  </a:lnTo>
                  <a:lnTo>
                    <a:pt x="49" y="2"/>
                  </a:lnTo>
                  <a:lnTo>
                    <a:pt x="45" y="1"/>
                  </a:lnTo>
                  <a:lnTo>
                    <a:pt x="36" y="0"/>
                  </a:lnTo>
                  <a:lnTo>
                    <a:pt x="19" y="0"/>
                  </a:lnTo>
                  <a:lnTo>
                    <a:pt x="3" y="0"/>
                  </a:lnTo>
                  <a:lnTo>
                    <a:pt x="1" y="0"/>
                  </a:lnTo>
                  <a:lnTo>
                    <a:pt x="1" y="1"/>
                  </a:lnTo>
                  <a:lnTo>
                    <a:pt x="0" y="2"/>
                  </a:lnTo>
                  <a:lnTo>
                    <a:pt x="1" y="3"/>
                  </a:lnTo>
                  <a:lnTo>
                    <a:pt x="2" y="4"/>
                  </a:lnTo>
                  <a:lnTo>
                    <a:pt x="5" y="4"/>
                  </a:lnTo>
                  <a:lnTo>
                    <a:pt x="8" y="4"/>
                  </a:lnTo>
                  <a:lnTo>
                    <a:pt x="11" y="5"/>
                  </a:lnTo>
                  <a:lnTo>
                    <a:pt x="12" y="6"/>
                  </a:lnTo>
                  <a:lnTo>
                    <a:pt x="13" y="8"/>
                  </a:lnTo>
                  <a:lnTo>
                    <a:pt x="13" y="73"/>
                  </a:lnTo>
                  <a:close/>
                  <a:moveTo>
                    <a:pt x="24" y="8"/>
                  </a:moveTo>
                  <a:lnTo>
                    <a:pt x="25" y="7"/>
                  </a:lnTo>
                  <a:lnTo>
                    <a:pt x="25" y="5"/>
                  </a:lnTo>
                  <a:lnTo>
                    <a:pt x="26" y="4"/>
                  </a:lnTo>
                  <a:lnTo>
                    <a:pt x="29" y="4"/>
                  </a:lnTo>
                  <a:lnTo>
                    <a:pt x="36" y="5"/>
                  </a:lnTo>
                  <a:lnTo>
                    <a:pt x="40" y="6"/>
                  </a:lnTo>
                  <a:lnTo>
                    <a:pt x="43" y="7"/>
                  </a:lnTo>
                  <a:lnTo>
                    <a:pt x="44" y="8"/>
                  </a:lnTo>
                  <a:lnTo>
                    <a:pt x="46" y="9"/>
                  </a:lnTo>
                  <a:lnTo>
                    <a:pt x="48" y="12"/>
                  </a:lnTo>
                  <a:lnTo>
                    <a:pt x="49" y="16"/>
                  </a:lnTo>
                  <a:lnTo>
                    <a:pt x="49" y="21"/>
                  </a:lnTo>
                  <a:lnTo>
                    <a:pt x="49" y="26"/>
                  </a:lnTo>
                  <a:lnTo>
                    <a:pt x="48" y="30"/>
                  </a:lnTo>
                  <a:lnTo>
                    <a:pt x="46" y="34"/>
                  </a:lnTo>
                  <a:lnTo>
                    <a:pt x="43" y="36"/>
                  </a:lnTo>
                  <a:lnTo>
                    <a:pt x="41" y="37"/>
                  </a:lnTo>
                  <a:lnTo>
                    <a:pt x="38" y="38"/>
                  </a:lnTo>
                  <a:lnTo>
                    <a:pt x="32" y="39"/>
                  </a:lnTo>
                  <a:lnTo>
                    <a:pt x="26" y="38"/>
                  </a:lnTo>
                  <a:lnTo>
                    <a:pt x="25" y="38"/>
                  </a:lnTo>
                  <a:lnTo>
                    <a:pt x="24" y="37"/>
                  </a:lnTo>
                  <a:lnTo>
                    <a:pt x="24" y="8"/>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4" name="Freeform 220"/>
            <p:cNvSpPr>
              <a:spLocks noEditPoints="1"/>
            </p:cNvSpPr>
            <p:nvPr/>
          </p:nvSpPr>
          <p:spPr bwMode="auto">
            <a:xfrm>
              <a:off x="3227284" y="5968444"/>
              <a:ext cx="41918" cy="134547"/>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2147483647 w 27"/>
                <a:gd name="T45" fmla="*/ 2147483647 h 84"/>
                <a:gd name="T46" fmla="*/ 0 w 27"/>
                <a:gd name="T47" fmla="*/ 2147483647 h 84"/>
                <a:gd name="T48" fmla="*/ 0 w 27"/>
                <a:gd name="T49" fmla="*/ 2147483647 h 84"/>
                <a:gd name="T50" fmla="*/ 0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2147483647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2147483647 h 84"/>
                <a:gd name="T112" fmla="*/ 2147483647 w 27"/>
                <a:gd name="T113" fmla="*/ 2147483647 h 84"/>
                <a:gd name="T114" fmla="*/ 2147483647 w 27"/>
                <a:gd name="T115" fmla="*/ 0 h 8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
                <a:gd name="T175" fmla="*/ 0 h 84"/>
                <a:gd name="T176" fmla="*/ 27 w 27"/>
                <a:gd name="T177" fmla="*/ 84 h 8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 h="84">
                  <a:moveTo>
                    <a:pt x="19" y="38"/>
                  </a:moveTo>
                  <a:lnTo>
                    <a:pt x="19" y="31"/>
                  </a:lnTo>
                  <a:lnTo>
                    <a:pt x="19" y="30"/>
                  </a:lnTo>
                  <a:lnTo>
                    <a:pt x="18" y="30"/>
                  </a:lnTo>
                  <a:lnTo>
                    <a:pt x="10" y="36"/>
                  </a:lnTo>
                  <a:lnTo>
                    <a:pt x="8" y="37"/>
                  </a:lnTo>
                  <a:lnTo>
                    <a:pt x="6" y="37"/>
                  </a:lnTo>
                  <a:lnTo>
                    <a:pt x="4" y="38"/>
                  </a:lnTo>
                  <a:lnTo>
                    <a:pt x="4" y="39"/>
                  </a:lnTo>
                  <a:lnTo>
                    <a:pt x="4" y="40"/>
                  </a:lnTo>
                  <a:lnTo>
                    <a:pt x="5" y="40"/>
                  </a:lnTo>
                  <a:lnTo>
                    <a:pt x="7" y="41"/>
                  </a:lnTo>
                  <a:lnTo>
                    <a:pt x="8" y="41"/>
                  </a:lnTo>
                  <a:lnTo>
                    <a:pt x="9" y="42"/>
                  </a:lnTo>
                  <a:lnTo>
                    <a:pt x="10" y="43"/>
                  </a:lnTo>
                  <a:lnTo>
                    <a:pt x="10" y="45"/>
                  </a:lnTo>
                  <a:lnTo>
                    <a:pt x="10" y="74"/>
                  </a:lnTo>
                  <a:lnTo>
                    <a:pt x="9" y="77"/>
                  </a:lnTo>
                  <a:lnTo>
                    <a:pt x="9" y="78"/>
                  </a:lnTo>
                  <a:lnTo>
                    <a:pt x="8" y="79"/>
                  </a:lnTo>
                  <a:lnTo>
                    <a:pt x="6" y="80"/>
                  </a:lnTo>
                  <a:lnTo>
                    <a:pt x="3" y="81"/>
                  </a:lnTo>
                  <a:lnTo>
                    <a:pt x="1" y="82"/>
                  </a:lnTo>
                  <a:lnTo>
                    <a:pt x="0" y="82"/>
                  </a:lnTo>
                  <a:lnTo>
                    <a:pt x="0" y="83"/>
                  </a:lnTo>
                  <a:lnTo>
                    <a:pt x="0" y="84"/>
                  </a:lnTo>
                  <a:lnTo>
                    <a:pt x="1" y="84"/>
                  </a:lnTo>
                  <a:lnTo>
                    <a:pt x="3" y="84"/>
                  </a:lnTo>
                  <a:lnTo>
                    <a:pt x="13" y="84"/>
                  </a:lnTo>
                  <a:lnTo>
                    <a:pt x="24" y="84"/>
                  </a:lnTo>
                  <a:lnTo>
                    <a:pt x="26" y="84"/>
                  </a:lnTo>
                  <a:lnTo>
                    <a:pt x="27" y="83"/>
                  </a:lnTo>
                  <a:lnTo>
                    <a:pt x="27" y="82"/>
                  </a:lnTo>
                  <a:lnTo>
                    <a:pt x="26" y="82"/>
                  </a:lnTo>
                  <a:lnTo>
                    <a:pt x="24" y="81"/>
                  </a:lnTo>
                  <a:lnTo>
                    <a:pt x="20" y="80"/>
                  </a:lnTo>
                  <a:lnTo>
                    <a:pt x="19" y="78"/>
                  </a:lnTo>
                  <a:lnTo>
                    <a:pt x="19" y="76"/>
                  </a:lnTo>
                  <a:lnTo>
                    <a:pt x="19" y="38"/>
                  </a:lnTo>
                  <a:close/>
                  <a:moveTo>
                    <a:pt x="14" y="0"/>
                  </a:moveTo>
                  <a:lnTo>
                    <a:pt x="12" y="1"/>
                  </a:lnTo>
                  <a:lnTo>
                    <a:pt x="10" y="2"/>
                  </a:lnTo>
                  <a:lnTo>
                    <a:pt x="9" y="4"/>
                  </a:lnTo>
                  <a:lnTo>
                    <a:pt x="8" y="6"/>
                  </a:lnTo>
                  <a:lnTo>
                    <a:pt x="9" y="8"/>
                  </a:lnTo>
                  <a:lnTo>
                    <a:pt x="9" y="9"/>
                  </a:lnTo>
                  <a:lnTo>
                    <a:pt x="10" y="10"/>
                  </a:lnTo>
                  <a:lnTo>
                    <a:pt x="12" y="12"/>
                  </a:lnTo>
                  <a:lnTo>
                    <a:pt x="14" y="12"/>
                  </a:lnTo>
                  <a:lnTo>
                    <a:pt x="16" y="12"/>
                  </a:lnTo>
                  <a:lnTo>
                    <a:pt x="17" y="11"/>
                  </a:lnTo>
                  <a:lnTo>
                    <a:pt x="18" y="10"/>
                  </a:lnTo>
                  <a:lnTo>
                    <a:pt x="19" y="8"/>
                  </a:lnTo>
                  <a:lnTo>
                    <a:pt x="20" y="6"/>
                  </a:lnTo>
                  <a:lnTo>
                    <a:pt x="19" y="4"/>
                  </a:lnTo>
                  <a:lnTo>
                    <a:pt x="18" y="2"/>
                  </a:lnTo>
                  <a:lnTo>
                    <a:pt x="16" y="1"/>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5" name="Freeform 221"/>
            <p:cNvSpPr>
              <a:spLocks/>
            </p:cNvSpPr>
            <p:nvPr/>
          </p:nvSpPr>
          <p:spPr bwMode="auto">
            <a:xfrm>
              <a:off x="3281427" y="6016881"/>
              <a:ext cx="55891" cy="87903"/>
            </a:xfrm>
            <a:custGeom>
              <a:avLst/>
              <a:gdLst>
                <a:gd name="T0" fmla="*/ 2147483647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2147483647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1" y="52"/>
                  </a:lnTo>
                  <a:lnTo>
                    <a:pt x="2" y="54"/>
                  </a:lnTo>
                  <a:lnTo>
                    <a:pt x="4" y="54"/>
                  </a:lnTo>
                  <a:lnTo>
                    <a:pt x="7" y="55"/>
                  </a:lnTo>
                  <a:lnTo>
                    <a:pt x="16" y="56"/>
                  </a:lnTo>
                  <a:lnTo>
                    <a:pt x="21" y="56"/>
                  </a:lnTo>
                  <a:lnTo>
                    <a:pt x="25" y="54"/>
                  </a:lnTo>
                  <a:lnTo>
                    <a:pt x="28" y="53"/>
                  </a:lnTo>
                  <a:lnTo>
                    <a:pt x="31" y="51"/>
                  </a:lnTo>
                  <a:lnTo>
                    <a:pt x="33" y="48"/>
                  </a:lnTo>
                  <a:lnTo>
                    <a:pt x="34" y="45"/>
                  </a:lnTo>
                  <a:lnTo>
                    <a:pt x="35" y="40"/>
                  </a:lnTo>
                  <a:lnTo>
                    <a:pt x="34" y="38"/>
                  </a:lnTo>
                  <a:lnTo>
                    <a:pt x="34" y="35"/>
                  </a:lnTo>
                  <a:lnTo>
                    <a:pt x="32" y="33"/>
                  </a:lnTo>
                  <a:lnTo>
                    <a:pt x="31" y="31"/>
                  </a:lnTo>
                  <a:lnTo>
                    <a:pt x="27" y="28"/>
                  </a:lnTo>
                  <a:lnTo>
                    <a:pt x="22" y="25"/>
                  </a:lnTo>
                  <a:lnTo>
                    <a:pt x="13" y="19"/>
                  </a:lnTo>
                  <a:lnTo>
                    <a:pt x="10" y="15"/>
                  </a:lnTo>
                  <a:lnTo>
                    <a:pt x="9" y="14"/>
                  </a:lnTo>
                  <a:lnTo>
                    <a:pt x="9" y="12"/>
                  </a:lnTo>
                  <a:lnTo>
                    <a:pt x="9" y="10"/>
                  </a:lnTo>
                  <a:lnTo>
                    <a:pt x="9" y="9"/>
                  </a:lnTo>
                  <a:lnTo>
                    <a:pt x="10" y="7"/>
                  </a:lnTo>
                  <a:lnTo>
                    <a:pt x="11" y="6"/>
                  </a:lnTo>
                  <a:lnTo>
                    <a:pt x="12" y="5"/>
                  </a:lnTo>
                  <a:lnTo>
                    <a:pt x="14" y="4"/>
                  </a:lnTo>
                  <a:lnTo>
                    <a:pt x="17" y="4"/>
                  </a:lnTo>
                  <a:lnTo>
                    <a:pt x="21" y="4"/>
                  </a:lnTo>
                  <a:lnTo>
                    <a:pt x="23" y="5"/>
                  </a:lnTo>
                  <a:lnTo>
                    <a:pt x="25" y="7"/>
                  </a:lnTo>
                  <a:lnTo>
                    <a:pt x="26" y="9"/>
                  </a:lnTo>
                  <a:lnTo>
                    <a:pt x="28" y="13"/>
                  </a:lnTo>
                  <a:lnTo>
                    <a:pt x="29" y="14"/>
                  </a:lnTo>
                  <a:lnTo>
                    <a:pt x="30" y="15"/>
                  </a:lnTo>
                  <a:lnTo>
                    <a:pt x="31" y="14"/>
                  </a:lnTo>
                  <a:lnTo>
                    <a:pt x="31" y="13"/>
                  </a:lnTo>
                  <a:lnTo>
                    <a:pt x="31" y="8"/>
                  </a:lnTo>
                  <a:lnTo>
                    <a:pt x="31" y="4"/>
                  </a:lnTo>
                  <a:lnTo>
                    <a:pt x="30" y="2"/>
                  </a:lnTo>
                  <a:lnTo>
                    <a:pt x="28" y="1"/>
                  </a:lnTo>
                  <a:lnTo>
                    <a:pt x="25" y="1"/>
                  </a:lnTo>
                  <a:lnTo>
                    <a:pt x="17" y="0"/>
                  </a:lnTo>
                  <a:lnTo>
                    <a:pt x="13" y="0"/>
                  </a:lnTo>
                  <a:lnTo>
                    <a:pt x="10" y="1"/>
                  </a:lnTo>
                  <a:lnTo>
                    <a:pt x="7" y="3"/>
                  </a:lnTo>
                  <a:lnTo>
                    <a:pt x="5" y="5"/>
                  </a:lnTo>
                  <a:lnTo>
                    <a:pt x="3" y="7"/>
                  </a:lnTo>
                  <a:lnTo>
                    <a:pt x="2" y="10"/>
                  </a:lnTo>
                  <a:lnTo>
                    <a:pt x="1" y="13"/>
                  </a:lnTo>
                  <a:lnTo>
                    <a:pt x="1" y="16"/>
                  </a:lnTo>
                  <a:lnTo>
                    <a:pt x="1" y="18"/>
                  </a:lnTo>
                  <a:lnTo>
                    <a:pt x="2" y="21"/>
                  </a:lnTo>
                  <a:lnTo>
                    <a:pt x="3" y="23"/>
                  </a:lnTo>
                  <a:lnTo>
                    <a:pt x="5" y="25"/>
                  </a:lnTo>
                  <a:lnTo>
                    <a:pt x="9" y="28"/>
                  </a:lnTo>
                  <a:lnTo>
                    <a:pt x="14" y="31"/>
                  </a:lnTo>
                  <a:lnTo>
                    <a:pt x="18" y="33"/>
                  </a:lnTo>
                  <a:lnTo>
                    <a:pt x="22" y="36"/>
                  </a:lnTo>
                  <a:lnTo>
                    <a:pt x="24" y="38"/>
                  </a:lnTo>
                  <a:lnTo>
                    <a:pt x="25" y="39"/>
                  </a:lnTo>
                  <a:lnTo>
                    <a:pt x="26" y="41"/>
                  </a:lnTo>
                  <a:lnTo>
                    <a:pt x="26" y="43"/>
                  </a:lnTo>
                  <a:lnTo>
                    <a:pt x="26" y="46"/>
                  </a:lnTo>
                  <a:lnTo>
                    <a:pt x="25" y="47"/>
                  </a:lnTo>
                  <a:lnTo>
                    <a:pt x="24" y="49"/>
                  </a:lnTo>
                  <a:lnTo>
                    <a:pt x="23"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6" name="Freeform 222"/>
            <p:cNvSpPr>
              <a:spLocks/>
            </p:cNvSpPr>
            <p:nvPr/>
          </p:nvSpPr>
          <p:spPr bwMode="auto">
            <a:xfrm>
              <a:off x="3346051" y="5959475"/>
              <a:ext cx="96062" cy="143516"/>
            </a:xfrm>
            <a:custGeom>
              <a:avLst/>
              <a:gdLst>
                <a:gd name="T0" fmla="*/ 2147483647 w 61"/>
                <a:gd name="T1" fmla="*/ 2147483647 h 90"/>
                <a:gd name="T2" fmla="*/ 2147483647 w 61"/>
                <a:gd name="T3" fmla="*/ 2147483647 h 90"/>
                <a:gd name="T4" fmla="*/ 0 w 61"/>
                <a:gd name="T5" fmla="*/ 2147483647 h 90"/>
                <a:gd name="T6" fmla="*/ 2147483647 w 61"/>
                <a:gd name="T7" fmla="*/ 2147483647 h 90"/>
                <a:gd name="T8" fmla="*/ 2147483647 w 61"/>
                <a:gd name="T9" fmla="*/ 2147483647 h 90"/>
                <a:gd name="T10" fmla="*/ 2147483647 w 61"/>
                <a:gd name="T11" fmla="*/ 2147483647 h 90"/>
                <a:gd name="T12" fmla="*/ 2147483647 w 61"/>
                <a:gd name="T13" fmla="*/ 2147483647 h 90"/>
                <a:gd name="T14" fmla="*/ 2147483647 w 61"/>
                <a:gd name="T15" fmla="*/ 2147483647 h 90"/>
                <a:gd name="T16" fmla="*/ 2147483647 w 61"/>
                <a:gd name="T17" fmla="*/ 2147483647 h 90"/>
                <a:gd name="T18" fmla="*/ 2147483647 w 61"/>
                <a:gd name="T19" fmla="*/ 2147483647 h 90"/>
                <a:gd name="T20" fmla="*/ 2147483647 w 61"/>
                <a:gd name="T21" fmla="*/ 2147483647 h 90"/>
                <a:gd name="T22" fmla="*/ 2147483647 w 61"/>
                <a:gd name="T23" fmla="*/ 2147483647 h 90"/>
                <a:gd name="T24" fmla="*/ 2147483647 w 61"/>
                <a:gd name="T25" fmla="*/ 2147483647 h 90"/>
                <a:gd name="T26" fmla="*/ 2147483647 w 61"/>
                <a:gd name="T27" fmla="*/ 2147483647 h 90"/>
                <a:gd name="T28" fmla="*/ 2147483647 w 61"/>
                <a:gd name="T29" fmla="*/ 2147483647 h 90"/>
                <a:gd name="T30" fmla="*/ 2147483647 w 61"/>
                <a:gd name="T31" fmla="*/ 2147483647 h 90"/>
                <a:gd name="T32" fmla="*/ 2147483647 w 61"/>
                <a:gd name="T33" fmla="*/ 2147483647 h 90"/>
                <a:gd name="T34" fmla="*/ 2147483647 w 61"/>
                <a:gd name="T35" fmla="*/ 2147483647 h 90"/>
                <a:gd name="T36" fmla="*/ 2147483647 w 61"/>
                <a:gd name="T37" fmla="*/ 2147483647 h 90"/>
                <a:gd name="T38" fmla="*/ 2147483647 w 61"/>
                <a:gd name="T39" fmla="*/ 2147483647 h 90"/>
                <a:gd name="T40" fmla="*/ 2147483647 w 61"/>
                <a:gd name="T41" fmla="*/ 2147483647 h 90"/>
                <a:gd name="T42" fmla="*/ 2147483647 w 61"/>
                <a:gd name="T43" fmla="*/ 2147483647 h 90"/>
                <a:gd name="T44" fmla="*/ 2147483647 w 61"/>
                <a:gd name="T45" fmla="*/ 2147483647 h 90"/>
                <a:gd name="T46" fmla="*/ 2147483647 w 61"/>
                <a:gd name="T47" fmla="*/ 2147483647 h 90"/>
                <a:gd name="T48" fmla="*/ 2147483647 w 61"/>
                <a:gd name="T49" fmla="*/ 2147483647 h 90"/>
                <a:gd name="T50" fmla="*/ 2147483647 w 61"/>
                <a:gd name="T51" fmla="*/ 2147483647 h 90"/>
                <a:gd name="T52" fmla="*/ 2147483647 w 61"/>
                <a:gd name="T53" fmla="*/ 2147483647 h 90"/>
                <a:gd name="T54" fmla="*/ 2147483647 w 61"/>
                <a:gd name="T55" fmla="*/ 2147483647 h 90"/>
                <a:gd name="T56" fmla="*/ 2147483647 w 61"/>
                <a:gd name="T57" fmla="*/ 2147483647 h 90"/>
                <a:gd name="T58" fmla="*/ 2147483647 w 61"/>
                <a:gd name="T59" fmla="*/ 2147483647 h 90"/>
                <a:gd name="T60" fmla="*/ 2147483647 w 61"/>
                <a:gd name="T61" fmla="*/ 2147483647 h 90"/>
                <a:gd name="T62" fmla="*/ 2147483647 w 61"/>
                <a:gd name="T63" fmla="*/ 2147483647 h 90"/>
                <a:gd name="T64" fmla="*/ 2147483647 w 61"/>
                <a:gd name="T65" fmla="*/ 2147483647 h 90"/>
                <a:gd name="T66" fmla="*/ 2147483647 w 61"/>
                <a:gd name="T67" fmla="*/ 2147483647 h 90"/>
                <a:gd name="T68" fmla="*/ 2147483647 w 61"/>
                <a:gd name="T69" fmla="*/ 2147483647 h 90"/>
                <a:gd name="T70" fmla="*/ 2147483647 w 61"/>
                <a:gd name="T71" fmla="*/ 2147483647 h 90"/>
                <a:gd name="T72" fmla="*/ 2147483647 w 61"/>
                <a:gd name="T73" fmla="*/ 0 h 90"/>
                <a:gd name="T74" fmla="*/ 2147483647 w 61"/>
                <a:gd name="T75" fmla="*/ 0 h 90"/>
                <a:gd name="T76" fmla="*/ 2147483647 w 61"/>
                <a:gd name="T77" fmla="*/ 2147483647 h 90"/>
                <a:gd name="T78" fmla="*/ 2147483647 w 61"/>
                <a:gd name="T79" fmla="*/ 2147483647 h 90"/>
                <a:gd name="T80" fmla="*/ 2147483647 w 61"/>
                <a:gd name="T81" fmla="*/ 2147483647 h 90"/>
                <a:gd name="T82" fmla="*/ 2147483647 w 61"/>
                <a:gd name="T83" fmla="*/ 2147483647 h 90"/>
                <a:gd name="T84" fmla="*/ 2147483647 w 61"/>
                <a:gd name="T85" fmla="*/ 2147483647 h 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1"/>
                <a:gd name="T130" fmla="*/ 0 h 90"/>
                <a:gd name="T131" fmla="*/ 61 w 61"/>
                <a:gd name="T132" fmla="*/ 90 h 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1" h="90">
                  <a:moveTo>
                    <a:pt x="8" y="81"/>
                  </a:moveTo>
                  <a:lnTo>
                    <a:pt x="8" y="84"/>
                  </a:lnTo>
                  <a:lnTo>
                    <a:pt x="7" y="85"/>
                  </a:lnTo>
                  <a:lnTo>
                    <a:pt x="2" y="87"/>
                  </a:lnTo>
                  <a:lnTo>
                    <a:pt x="0" y="88"/>
                  </a:lnTo>
                  <a:lnTo>
                    <a:pt x="0" y="89"/>
                  </a:lnTo>
                  <a:lnTo>
                    <a:pt x="0" y="90"/>
                  </a:lnTo>
                  <a:lnTo>
                    <a:pt x="1" y="90"/>
                  </a:lnTo>
                  <a:lnTo>
                    <a:pt x="3" y="90"/>
                  </a:lnTo>
                  <a:lnTo>
                    <a:pt x="12" y="90"/>
                  </a:lnTo>
                  <a:lnTo>
                    <a:pt x="21" y="90"/>
                  </a:lnTo>
                  <a:lnTo>
                    <a:pt x="23" y="90"/>
                  </a:lnTo>
                  <a:lnTo>
                    <a:pt x="24" y="90"/>
                  </a:lnTo>
                  <a:lnTo>
                    <a:pt x="24" y="89"/>
                  </a:lnTo>
                  <a:lnTo>
                    <a:pt x="24" y="88"/>
                  </a:lnTo>
                  <a:lnTo>
                    <a:pt x="23" y="88"/>
                  </a:lnTo>
                  <a:lnTo>
                    <a:pt x="20" y="87"/>
                  </a:lnTo>
                  <a:lnTo>
                    <a:pt x="18" y="86"/>
                  </a:lnTo>
                  <a:lnTo>
                    <a:pt x="17" y="85"/>
                  </a:lnTo>
                  <a:lnTo>
                    <a:pt x="17" y="83"/>
                  </a:lnTo>
                  <a:lnTo>
                    <a:pt x="17" y="64"/>
                  </a:lnTo>
                  <a:lnTo>
                    <a:pt x="17" y="63"/>
                  </a:lnTo>
                  <a:lnTo>
                    <a:pt x="18" y="63"/>
                  </a:lnTo>
                  <a:lnTo>
                    <a:pt x="19" y="64"/>
                  </a:lnTo>
                  <a:lnTo>
                    <a:pt x="39" y="83"/>
                  </a:lnTo>
                  <a:lnTo>
                    <a:pt x="40" y="84"/>
                  </a:lnTo>
                  <a:lnTo>
                    <a:pt x="40" y="85"/>
                  </a:lnTo>
                  <a:lnTo>
                    <a:pt x="40" y="86"/>
                  </a:lnTo>
                  <a:lnTo>
                    <a:pt x="38" y="87"/>
                  </a:lnTo>
                  <a:lnTo>
                    <a:pt x="35" y="88"/>
                  </a:lnTo>
                  <a:lnTo>
                    <a:pt x="34" y="88"/>
                  </a:lnTo>
                  <a:lnTo>
                    <a:pt x="34" y="89"/>
                  </a:lnTo>
                  <a:lnTo>
                    <a:pt x="34" y="90"/>
                  </a:lnTo>
                  <a:lnTo>
                    <a:pt x="35" y="90"/>
                  </a:lnTo>
                  <a:lnTo>
                    <a:pt x="38" y="90"/>
                  </a:lnTo>
                  <a:lnTo>
                    <a:pt x="48" y="90"/>
                  </a:lnTo>
                  <a:lnTo>
                    <a:pt x="58" y="90"/>
                  </a:lnTo>
                  <a:lnTo>
                    <a:pt x="60" y="90"/>
                  </a:lnTo>
                  <a:lnTo>
                    <a:pt x="61" y="89"/>
                  </a:lnTo>
                  <a:lnTo>
                    <a:pt x="60" y="88"/>
                  </a:lnTo>
                  <a:lnTo>
                    <a:pt x="58" y="87"/>
                  </a:lnTo>
                  <a:lnTo>
                    <a:pt x="55" y="85"/>
                  </a:lnTo>
                  <a:lnTo>
                    <a:pt x="51" y="82"/>
                  </a:lnTo>
                  <a:lnTo>
                    <a:pt x="28" y="61"/>
                  </a:lnTo>
                  <a:lnTo>
                    <a:pt x="28" y="60"/>
                  </a:lnTo>
                  <a:lnTo>
                    <a:pt x="27" y="59"/>
                  </a:lnTo>
                  <a:lnTo>
                    <a:pt x="28" y="58"/>
                  </a:lnTo>
                  <a:lnTo>
                    <a:pt x="31" y="56"/>
                  </a:lnTo>
                  <a:lnTo>
                    <a:pt x="38" y="51"/>
                  </a:lnTo>
                  <a:lnTo>
                    <a:pt x="52" y="43"/>
                  </a:lnTo>
                  <a:lnTo>
                    <a:pt x="57" y="42"/>
                  </a:lnTo>
                  <a:lnTo>
                    <a:pt x="58" y="41"/>
                  </a:lnTo>
                  <a:lnTo>
                    <a:pt x="59" y="40"/>
                  </a:lnTo>
                  <a:lnTo>
                    <a:pt x="59" y="39"/>
                  </a:lnTo>
                  <a:lnTo>
                    <a:pt x="58" y="39"/>
                  </a:lnTo>
                  <a:lnTo>
                    <a:pt x="56" y="38"/>
                  </a:lnTo>
                  <a:lnTo>
                    <a:pt x="47" y="39"/>
                  </a:lnTo>
                  <a:lnTo>
                    <a:pt x="36" y="38"/>
                  </a:lnTo>
                  <a:lnTo>
                    <a:pt x="35" y="39"/>
                  </a:lnTo>
                  <a:lnTo>
                    <a:pt x="35" y="40"/>
                  </a:lnTo>
                  <a:lnTo>
                    <a:pt x="36" y="41"/>
                  </a:lnTo>
                  <a:lnTo>
                    <a:pt x="37" y="42"/>
                  </a:lnTo>
                  <a:lnTo>
                    <a:pt x="39" y="43"/>
                  </a:lnTo>
                  <a:lnTo>
                    <a:pt x="40" y="44"/>
                  </a:lnTo>
                  <a:lnTo>
                    <a:pt x="40" y="45"/>
                  </a:lnTo>
                  <a:lnTo>
                    <a:pt x="39" y="46"/>
                  </a:lnTo>
                  <a:lnTo>
                    <a:pt x="37" y="48"/>
                  </a:lnTo>
                  <a:lnTo>
                    <a:pt x="30" y="53"/>
                  </a:lnTo>
                  <a:lnTo>
                    <a:pt x="22" y="58"/>
                  </a:lnTo>
                  <a:lnTo>
                    <a:pt x="18" y="60"/>
                  </a:lnTo>
                  <a:lnTo>
                    <a:pt x="17" y="59"/>
                  </a:lnTo>
                  <a:lnTo>
                    <a:pt x="17" y="58"/>
                  </a:lnTo>
                  <a:lnTo>
                    <a:pt x="17" y="2"/>
                  </a:lnTo>
                  <a:lnTo>
                    <a:pt x="17" y="0"/>
                  </a:lnTo>
                  <a:lnTo>
                    <a:pt x="16" y="0"/>
                  </a:lnTo>
                  <a:lnTo>
                    <a:pt x="14" y="0"/>
                  </a:lnTo>
                  <a:lnTo>
                    <a:pt x="5" y="3"/>
                  </a:lnTo>
                  <a:lnTo>
                    <a:pt x="3" y="4"/>
                  </a:lnTo>
                  <a:lnTo>
                    <a:pt x="2" y="5"/>
                  </a:lnTo>
                  <a:lnTo>
                    <a:pt x="2" y="6"/>
                  </a:lnTo>
                  <a:lnTo>
                    <a:pt x="3" y="6"/>
                  </a:lnTo>
                  <a:lnTo>
                    <a:pt x="5" y="7"/>
                  </a:lnTo>
                  <a:lnTo>
                    <a:pt x="7" y="9"/>
                  </a:lnTo>
                  <a:lnTo>
                    <a:pt x="8" y="10"/>
                  </a:lnTo>
                  <a:lnTo>
                    <a:pt x="8" y="13"/>
                  </a:lnTo>
                  <a:lnTo>
                    <a:pt x="8" y="8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7" name="Freeform 233"/>
            <p:cNvSpPr>
              <a:spLocks noEditPoints="1"/>
            </p:cNvSpPr>
            <p:nvPr/>
          </p:nvSpPr>
          <p:spPr bwMode="auto">
            <a:xfrm>
              <a:off x="2705054" y="6178337"/>
              <a:ext cx="137981" cy="138133"/>
            </a:xfrm>
            <a:custGeom>
              <a:avLst/>
              <a:gdLst>
                <a:gd name="T0" fmla="*/ 0 w 87"/>
                <a:gd name="T1" fmla="*/ 2147483647 h 87"/>
                <a:gd name="T2" fmla="*/ 2147483647 w 87"/>
                <a:gd name="T3" fmla="*/ 2147483647 h 87"/>
                <a:gd name="T4" fmla="*/ 2147483647 w 87"/>
                <a:gd name="T5" fmla="*/ 2147483647 h 87"/>
                <a:gd name="T6" fmla="*/ 2147483647 w 87"/>
                <a:gd name="T7" fmla="*/ 2147483647 h 87"/>
                <a:gd name="T8" fmla="*/ 2147483647 w 87"/>
                <a:gd name="T9" fmla="*/ 2147483647 h 87"/>
                <a:gd name="T10" fmla="*/ 2147483647 w 87"/>
                <a:gd name="T11" fmla="*/ 2147483647 h 87"/>
                <a:gd name="T12" fmla="*/ 2147483647 w 87"/>
                <a:gd name="T13" fmla="*/ 2147483647 h 87"/>
                <a:gd name="T14" fmla="*/ 2147483647 w 87"/>
                <a:gd name="T15" fmla="*/ 2147483647 h 87"/>
                <a:gd name="T16" fmla="*/ 2147483647 w 87"/>
                <a:gd name="T17" fmla="*/ 2147483647 h 87"/>
                <a:gd name="T18" fmla="*/ 2147483647 w 87"/>
                <a:gd name="T19" fmla="*/ 2147483647 h 87"/>
                <a:gd name="T20" fmla="*/ 2147483647 w 87"/>
                <a:gd name="T21" fmla="*/ 2147483647 h 87"/>
                <a:gd name="T22" fmla="*/ 2147483647 w 87"/>
                <a:gd name="T23" fmla="*/ 2147483647 h 87"/>
                <a:gd name="T24" fmla="*/ 2147483647 w 87"/>
                <a:gd name="T25" fmla="*/ 2147483647 h 87"/>
                <a:gd name="T26" fmla="*/ 2147483647 w 87"/>
                <a:gd name="T27" fmla="*/ 2147483647 h 87"/>
                <a:gd name="T28" fmla="*/ 2147483647 w 87"/>
                <a:gd name="T29" fmla="*/ 2147483647 h 87"/>
                <a:gd name="T30" fmla="*/ 2147483647 w 87"/>
                <a:gd name="T31" fmla="*/ 2147483647 h 87"/>
                <a:gd name="T32" fmla="*/ 2147483647 w 87"/>
                <a:gd name="T33" fmla="*/ 2147483647 h 87"/>
                <a:gd name="T34" fmla="*/ 2147483647 w 87"/>
                <a:gd name="T35" fmla="*/ 2147483647 h 87"/>
                <a:gd name="T36" fmla="*/ 2147483647 w 87"/>
                <a:gd name="T37" fmla="*/ 2147483647 h 87"/>
                <a:gd name="T38" fmla="*/ 2147483647 w 87"/>
                <a:gd name="T39" fmla="*/ 2147483647 h 87"/>
                <a:gd name="T40" fmla="*/ 2147483647 w 87"/>
                <a:gd name="T41" fmla="*/ 2147483647 h 87"/>
                <a:gd name="T42" fmla="*/ 2147483647 w 87"/>
                <a:gd name="T43" fmla="*/ 2147483647 h 87"/>
                <a:gd name="T44" fmla="*/ 2147483647 w 87"/>
                <a:gd name="T45" fmla="*/ 0 h 87"/>
                <a:gd name="T46" fmla="*/ 2147483647 w 87"/>
                <a:gd name="T47" fmla="*/ 0 h 87"/>
                <a:gd name="T48" fmla="*/ 2147483647 w 87"/>
                <a:gd name="T49" fmla="*/ 2147483647 h 87"/>
                <a:gd name="T50" fmla="*/ 2147483647 w 87"/>
                <a:gd name="T51" fmla="*/ 2147483647 h 87"/>
                <a:gd name="T52" fmla="*/ 2147483647 w 87"/>
                <a:gd name="T53" fmla="*/ 2147483647 h 87"/>
                <a:gd name="T54" fmla="*/ 2147483647 w 87"/>
                <a:gd name="T55" fmla="*/ 2147483647 h 87"/>
                <a:gd name="T56" fmla="*/ 2147483647 w 87"/>
                <a:gd name="T57" fmla="*/ 2147483647 h 87"/>
                <a:gd name="T58" fmla="*/ 2147483647 w 87"/>
                <a:gd name="T59" fmla="*/ 2147483647 h 87"/>
                <a:gd name="T60" fmla="*/ 0 w 87"/>
                <a:gd name="T61" fmla="*/ 2147483647 h 87"/>
                <a:gd name="T62" fmla="*/ 2147483647 w 87"/>
                <a:gd name="T63" fmla="*/ 2147483647 h 87"/>
                <a:gd name="T64" fmla="*/ 2147483647 w 87"/>
                <a:gd name="T65" fmla="*/ 2147483647 h 87"/>
                <a:gd name="T66" fmla="*/ 2147483647 w 87"/>
                <a:gd name="T67" fmla="*/ 2147483647 h 87"/>
                <a:gd name="T68" fmla="*/ 2147483647 w 87"/>
                <a:gd name="T69" fmla="*/ 2147483647 h 87"/>
                <a:gd name="T70" fmla="*/ 2147483647 w 87"/>
                <a:gd name="T71" fmla="*/ 2147483647 h 87"/>
                <a:gd name="T72" fmla="*/ 2147483647 w 87"/>
                <a:gd name="T73" fmla="*/ 2147483647 h 87"/>
                <a:gd name="T74" fmla="*/ 2147483647 w 87"/>
                <a:gd name="T75" fmla="*/ 2147483647 h 87"/>
                <a:gd name="T76" fmla="*/ 2147483647 w 87"/>
                <a:gd name="T77" fmla="*/ 2147483647 h 87"/>
                <a:gd name="T78" fmla="*/ 2147483647 w 87"/>
                <a:gd name="T79" fmla="*/ 2147483647 h 87"/>
                <a:gd name="T80" fmla="*/ 2147483647 w 87"/>
                <a:gd name="T81" fmla="*/ 2147483647 h 87"/>
                <a:gd name="T82" fmla="*/ 2147483647 w 87"/>
                <a:gd name="T83" fmla="*/ 2147483647 h 87"/>
                <a:gd name="T84" fmla="*/ 2147483647 w 87"/>
                <a:gd name="T85" fmla="*/ 2147483647 h 87"/>
                <a:gd name="T86" fmla="*/ 2147483647 w 87"/>
                <a:gd name="T87" fmla="*/ 2147483647 h 87"/>
                <a:gd name="T88" fmla="*/ 2147483647 w 87"/>
                <a:gd name="T89" fmla="*/ 2147483647 h 87"/>
                <a:gd name="T90" fmla="*/ 2147483647 w 87"/>
                <a:gd name="T91" fmla="*/ 2147483647 h 87"/>
                <a:gd name="T92" fmla="*/ 2147483647 w 87"/>
                <a:gd name="T93" fmla="*/ 2147483647 h 87"/>
                <a:gd name="T94" fmla="*/ 2147483647 w 87"/>
                <a:gd name="T95" fmla="*/ 2147483647 h 87"/>
                <a:gd name="T96" fmla="*/ 2147483647 w 87"/>
                <a:gd name="T97" fmla="*/ 2147483647 h 87"/>
                <a:gd name="T98" fmla="*/ 2147483647 w 87"/>
                <a:gd name="T99" fmla="*/ 2147483647 h 87"/>
                <a:gd name="T100" fmla="*/ 2147483647 w 87"/>
                <a:gd name="T101" fmla="*/ 2147483647 h 87"/>
                <a:gd name="T102" fmla="*/ 2147483647 w 87"/>
                <a:gd name="T103" fmla="*/ 2147483647 h 87"/>
                <a:gd name="T104" fmla="*/ 2147483647 w 87"/>
                <a:gd name="T105" fmla="*/ 2147483647 h 87"/>
                <a:gd name="T106" fmla="*/ 2147483647 w 87"/>
                <a:gd name="T107" fmla="*/ 2147483647 h 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87"/>
                <a:gd name="T163" fmla="*/ 0 h 87"/>
                <a:gd name="T164" fmla="*/ 87 w 87"/>
                <a:gd name="T165" fmla="*/ 87 h 8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87" h="87">
                  <a:moveTo>
                    <a:pt x="0" y="43"/>
                  </a:moveTo>
                  <a:lnTo>
                    <a:pt x="0" y="48"/>
                  </a:lnTo>
                  <a:lnTo>
                    <a:pt x="1" y="53"/>
                  </a:lnTo>
                  <a:lnTo>
                    <a:pt x="2" y="57"/>
                  </a:lnTo>
                  <a:lnTo>
                    <a:pt x="3" y="61"/>
                  </a:lnTo>
                  <a:lnTo>
                    <a:pt x="5" y="65"/>
                  </a:lnTo>
                  <a:lnTo>
                    <a:pt x="6" y="66"/>
                  </a:lnTo>
                  <a:lnTo>
                    <a:pt x="7" y="68"/>
                  </a:lnTo>
                  <a:lnTo>
                    <a:pt x="9" y="72"/>
                  </a:lnTo>
                  <a:lnTo>
                    <a:pt x="12" y="75"/>
                  </a:lnTo>
                  <a:lnTo>
                    <a:pt x="15" y="77"/>
                  </a:lnTo>
                  <a:lnTo>
                    <a:pt x="19" y="80"/>
                  </a:lnTo>
                  <a:lnTo>
                    <a:pt x="22" y="82"/>
                  </a:lnTo>
                  <a:lnTo>
                    <a:pt x="26" y="84"/>
                  </a:lnTo>
                  <a:lnTo>
                    <a:pt x="30" y="85"/>
                  </a:lnTo>
                  <a:lnTo>
                    <a:pt x="34" y="86"/>
                  </a:lnTo>
                  <a:lnTo>
                    <a:pt x="38" y="87"/>
                  </a:lnTo>
                  <a:lnTo>
                    <a:pt x="43" y="87"/>
                  </a:lnTo>
                  <a:lnTo>
                    <a:pt x="48" y="86"/>
                  </a:lnTo>
                  <a:lnTo>
                    <a:pt x="54" y="86"/>
                  </a:lnTo>
                  <a:lnTo>
                    <a:pt x="59" y="84"/>
                  </a:lnTo>
                  <a:lnTo>
                    <a:pt x="63" y="82"/>
                  </a:lnTo>
                  <a:lnTo>
                    <a:pt x="67" y="80"/>
                  </a:lnTo>
                  <a:lnTo>
                    <a:pt x="71" y="78"/>
                  </a:lnTo>
                  <a:lnTo>
                    <a:pt x="74" y="75"/>
                  </a:lnTo>
                  <a:lnTo>
                    <a:pt x="77" y="72"/>
                  </a:lnTo>
                  <a:lnTo>
                    <a:pt x="82" y="65"/>
                  </a:lnTo>
                  <a:lnTo>
                    <a:pt x="84" y="61"/>
                  </a:lnTo>
                  <a:lnTo>
                    <a:pt x="85" y="58"/>
                  </a:lnTo>
                  <a:lnTo>
                    <a:pt x="87" y="50"/>
                  </a:lnTo>
                  <a:lnTo>
                    <a:pt x="87" y="43"/>
                  </a:lnTo>
                  <a:lnTo>
                    <a:pt x="87" y="39"/>
                  </a:lnTo>
                  <a:lnTo>
                    <a:pt x="87" y="35"/>
                  </a:lnTo>
                  <a:lnTo>
                    <a:pt x="86" y="32"/>
                  </a:lnTo>
                  <a:lnTo>
                    <a:pt x="85" y="28"/>
                  </a:lnTo>
                  <a:lnTo>
                    <a:pt x="83" y="25"/>
                  </a:lnTo>
                  <a:lnTo>
                    <a:pt x="81" y="21"/>
                  </a:lnTo>
                  <a:lnTo>
                    <a:pt x="77" y="14"/>
                  </a:lnTo>
                  <a:lnTo>
                    <a:pt x="74" y="11"/>
                  </a:lnTo>
                  <a:lnTo>
                    <a:pt x="71" y="8"/>
                  </a:lnTo>
                  <a:lnTo>
                    <a:pt x="67" y="6"/>
                  </a:lnTo>
                  <a:lnTo>
                    <a:pt x="63" y="4"/>
                  </a:lnTo>
                  <a:lnTo>
                    <a:pt x="61" y="3"/>
                  </a:lnTo>
                  <a:lnTo>
                    <a:pt x="59" y="2"/>
                  </a:lnTo>
                  <a:lnTo>
                    <a:pt x="54" y="1"/>
                  </a:lnTo>
                  <a:lnTo>
                    <a:pt x="49" y="0"/>
                  </a:lnTo>
                  <a:lnTo>
                    <a:pt x="43" y="0"/>
                  </a:lnTo>
                  <a:lnTo>
                    <a:pt x="39" y="0"/>
                  </a:lnTo>
                  <a:lnTo>
                    <a:pt x="34" y="1"/>
                  </a:lnTo>
                  <a:lnTo>
                    <a:pt x="30" y="2"/>
                  </a:lnTo>
                  <a:lnTo>
                    <a:pt x="26" y="3"/>
                  </a:lnTo>
                  <a:lnTo>
                    <a:pt x="22" y="5"/>
                  </a:lnTo>
                  <a:lnTo>
                    <a:pt x="20" y="6"/>
                  </a:lnTo>
                  <a:lnTo>
                    <a:pt x="19" y="7"/>
                  </a:lnTo>
                  <a:lnTo>
                    <a:pt x="15" y="9"/>
                  </a:lnTo>
                  <a:lnTo>
                    <a:pt x="12" y="12"/>
                  </a:lnTo>
                  <a:lnTo>
                    <a:pt x="7" y="19"/>
                  </a:lnTo>
                  <a:lnTo>
                    <a:pt x="3" y="26"/>
                  </a:lnTo>
                  <a:lnTo>
                    <a:pt x="2" y="30"/>
                  </a:lnTo>
                  <a:lnTo>
                    <a:pt x="1" y="34"/>
                  </a:lnTo>
                  <a:lnTo>
                    <a:pt x="0" y="39"/>
                  </a:lnTo>
                  <a:lnTo>
                    <a:pt x="0" y="43"/>
                  </a:lnTo>
                  <a:close/>
                  <a:moveTo>
                    <a:pt x="14" y="44"/>
                  </a:moveTo>
                  <a:lnTo>
                    <a:pt x="14" y="38"/>
                  </a:lnTo>
                  <a:lnTo>
                    <a:pt x="14" y="34"/>
                  </a:lnTo>
                  <a:lnTo>
                    <a:pt x="16" y="25"/>
                  </a:lnTo>
                  <a:lnTo>
                    <a:pt x="17" y="21"/>
                  </a:lnTo>
                  <a:lnTo>
                    <a:pt x="19" y="18"/>
                  </a:lnTo>
                  <a:lnTo>
                    <a:pt x="23" y="13"/>
                  </a:lnTo>
                  <a:lnTo>
                    <a:pt x="27" y="9"/>
                  </a:lnTo>
                  <a:lnTo>
                    <a:pt x="32" y="6"/>
                  </a:lnTo>
                  <a:lnTo>
                    <a:pt x="37" y="4"/>
                  </a:lnTo>
                  <a:lnTo>
                    <a:pt x="43" y="4"/>
                  </a:lnTo>
                  <a:lnTo>
                    <a:pt x="47" y="4"/>
                  </a:lnTo>
                  <a:lnTo>
                    <a:pt x="50" y="5"/>
                  </a:lnTo>
                  <a:lnTo>
                    <a:pt x="53" y="6"/>
                  </a:lnTo>
                  <a:lnTo>
                    <a:pt x="56" y="7"/>
                  </a:lnTo>
                  <a:lnTo>
                    <a:pt x="59" y="9"/>
                  </a:lnTo>
                  <a:lnTo>
                    <a:pt x="62" y="11"/>
                  </a:lnTo>
                  <a:lnTo>
                    <a:pt x="66" y="16"/>
                  </a:lnTo>
                  <a:lnTo>
                    <a:pt x="69" y="21"/>
                  </a:lnTo>
                  <a:lnTo>
                    <a:pt x="71" y="28"/>
                  </a:lnTo>
                  <a:lnTo>
                    <a:pt x="73" y="34"/>
                  </a:lnTo>
                  <a:lnTo>
                    <a:pt x="73" y="41"/>
                  </a:lnTo>
                  <a:lnTo>
                    <a:pt x="73" y="50"/>
                  </a:lnTo>
                  <a:lnTo>
                    <a:pt x="72" y="53"/>
                  </a:lnTo>
                  <a:lnTo>
                    <a:pt x="72" y="57"/>
                  </a:lnTo>
                  <a:lnTo>
                    <a:pt x="69" y="64"/>
                  </a:lnTo>
                  <a:lnTo>
                    <a:pt x="68" y="68"/>
                  </a:lnTo>
                  <a:lnTo>
                    <a:pt x="65" y="71"/>
                  </a:lnTo>
                  <a:lnTo>
                    <a:pt x="63" y="74"/>
                  </a:lnTo>
                  <a:lnTo>
                    <a:pt x="60" y="77"/>
                  </a:lnTo>
                  <a:lnTo>
                    <a:pt x="57" y="80"/>
                  </a:lnTo>
                  <a:lnTo>
                    <a:pt x="53" y="81"/>
                  </a:lnTo>
                  <a:lnTo>
                    <a:pt x="48" y="82"/>
                  </a:lnTo>
                  <a:lnTo>
                    <a:pt x="43" y="83"/>
                  </a:lnTo>
                  <a:lnTo>
                    <a:pt x="39" y="82"/>
                  </a:lnTo>
                  <a:lnTo>
                    <a:pt x="34" y="81"/>
                  </a:lnTo>
                  <a:lnTo>
                    <a:pt x="32" y="80"/>
                  </a:lnTo>
                  <a:lnTo>
                    <a:pt x="29" y="79"/>
                  </a:lnTo>
                  <a:lnTo>
                    <a:pt x="24" y="75"/>
                  </a:lnTo>
                  <a:lnTo>
                    <a:pt x="22" y="72"/>
                  </a:lnTo>
                  <a:lnTo>
                    <a:pt x="20" y="70"/>
                  </a:lnTo>
                  <a:lnTo>
                    <a:pt x="17" y="63"/>
                  </a:lnTo>
                  <a:lnTo>
                    <a:pt x="15" y="59"/>
                  </a:lnTo>
                  <a:lnTo>
                    <a:pt x="14" y="54"/>
                  </a:lnTo>
                  <a:lnTo>
                    <a:pt x="14" y="49"/>
                  </a:lnTo>
                  <a:lnTo>
                    <a:pt x="14" y="4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8" name="Freeform 234"/>
            <p:cNvSpPr>
              <a:spLocks/>
            </p:cNvSpPr>
            <p:nvPr/>
          </p:nvSpPr>
          <p:spPr bwMode="auto">
            <a:xfrm>
              <a:off x="2855261" y="6230361"/>
              <a:ext cx="99556"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2147483647 h 54"/>
                <a:gd name="T22" fmla="*/ 2147483647 w 62"/>
                <a:gd name="T23" fmla="*/ 0 h 54"/>
                <a:gd name="T24" fmla="*/ 2147483647 w 62"/>
                <a:gd name="T25" fmla="*/ 0 h 54"/>
                <a:gd name="T26" fmla="*/ 2147483647 w 62"/>
                <a:gd name="T27" fmla="*/ 0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0" y="52"/>
                  </a:lnTo>
                  <a:lnTo>
                    <a:pt x="35" y="50"/>
                  </a:lnTo>
                  <a:lnTo>
                    <a:pt x="39" y="47"/>
                  </a:lnTo>
                  <a:lnTo>
                    <a:pt x="40" y="46"/>
                  </a:lnTo>
                  <a:lnTo>
                    <a:pt x="41" y="46"/>
                  </a:lnTo>
                  <a:lnTo>
                    <a:pt x="42" y="46"/>
                  </a:lnTo>
                  <a:lnTo>
                    <a:pt x="42" y="47"/>
                  </a:lnTo>
                  <a:lnTo>
                    <a:pt x="42" y="51"/>
                  </a:lnTo>
                  <a:lnTo>
                    <a:pt x="42" y="52"/>
                  </a:lnTo>
                  <a:lnTo>
                    <a:pt x="43" y="53"/>
                  </a:lnTo>
                  <a:lnTo>
                    <a:pt x="59" y="50"/>
                  </a:lnTo>
                  <a:lnTo>
                    <a:pt x="61" y="49"/>
                  </a:lnTo>
                  <a:lnTo>
                    <a:pt x="62" y="48"/>
                  </a:lnTo>
                  <a:lnTo>
                    <a:pt x="61" y="48"/>
                  </a:lnTo>
                  <a:lnTo>
                    <a:pt x="60" y="47"/>
                  </a:lnTo>
                  <a:lnTo>
                    <a:pt x="55" y="47"/>
                  </a:lnTo>
                  <a:lnTo>
                    <a:pt x="53" y="46"/>
                  </a:lnTo>
                  <a:lnTo>
                    <a:pt x="52" y="45"/>
                  </a:lnTo>
                  <a:lnTo>
                    <a:pt x="51" y="44"/>
                  </a:lnTo>
                  <a:lnTo>
                    <a:pt x="52" y="3"/>
                  </a:lnTo>
                  <a:lnTo>
                    <a:pt x="52" y="1"/>
                  </a:lnTo>
                  <a:lnTo>
                    <a:pt x="51" y="0"/>
                  </a:lnTo>
                  <a:lnTo>
                    <a:pt x="49" y="0"/>
                  </a:lnTo>
                  <a:lnTo>
                    <a:pt x="41" y="0"/>
                  </a:lnTo>
                  <a:lnTo>
                    <a:pt x="35" y="0"/>
                  </a:lnTo>
                  <a:lnTo>
                    <a:pt x="33" y="0"/>
                  </a:lnTo>
                  <a:lnTo>
                    <a:pt x="32" y="1"/>
                  </a:lnTo>
                  <a:lnTo>
                    <a:pt x="32" y="2"/>
                  </a:lnTo>
                  <a:lnTo>
                    <a:pt x="33" y="2"/>
                  </a:lnTo>
                  <a:lnTo>
                    <a:pt x="36" y="3"/>
                  </a:lnTo>
                  <a:lnTo>
                    <a:pt x="41" y="5"/>
                  </a:lnTo>
                  <a:lnTo>
                    <a:pt x="42" y="5"/>
                  </a:lnTo>
                  <a:lnTo>
                    <a:pt x="43" y="6"/>
                  </a:lnTo>
                  <a:lnTo>
                    <a:pt x="42" y="35"/>
                  </a:lnTo>
                  <a:lnTo>
                    <a:pt x="42" y="37"/>
                  </a:lnTo>
                  <a:lnTo>
                    <a:pt x="42" y="40"/>
                  </a:lnTo>
                  <a:lnTo>
                    <a:pt x="41" y="41"/>
                  </a:lnTo>
                  <a:lnTo>
                    <a:pt x="40" y="43"/>
                  </a:lnTo>
                  <a:lnTo>
                    <a:pt x="38" y="45"/>
                  </a:lnTo>
                  <a:lnTo>
                    <a:pt x="35" y="46"/>
                  </a:lnTo>
                  <a:lnTo>
                    <a:pt x="31" y="47"/>
                  </a:lnTo>
                  <a:lnTo>
                    <a:pt x="26" y="47"/>
                  </a:lnTo>
                  <a:lnTo>
                    <a:pt x="22" y="47"/>
                  </a:lnTo>
                  <a:lnTo>
                    <a:pt x="20" y="46"/>
                  </a:lnTo>
                  <a:lnTo>
                    <a:pt x="19" y="45"/>
                  </a:lnTo>
                  <a:lnTo>
                    <a:pt x="18" y="44"/>
                  </a:lnTo>
                  <a:lnTo>
                    <a:pt x="17" y="42"/>
                  </a:lnTo>
                  <a:lnTo>
                    <a:pt x="16" y="41"/>
                  </a:lnTo>
                  <a:lnTo>
                    <a:pt x="16" y="39"/>
                  </a:lnTo>
                  <a:lnTo>
                    <a:pt x="16" y="3"/>
                  </a:lnTo>
                  <a:lnTo>
                    <a:pt x="16" y="1"/>
                  </a:lnTo>
                  <a:lnTo>
                    <a:pt x="15" y="0"/>
                  </a:lnTo>
                  <a:lnTo>
                    <a:pt x="14" y="0"/>
                  </a:lnTo>
                  <a:lnTo>
                    <a:pt x="9" y="0"/>
                  </a:lnTo>
                  <a:lnTo>
                    <a:pt x="3" y="0"/>
                  </a:lnTo>
                  <a:lnTo>
                    <a:pt x="1" y="0"/>
                  </a:lnTo>
                  <a:lnTo>
                    <a:pt x="0" y="0"/>
                  </a:lnTo>
                  <a:lnTo>
                    <a:pt x="0" y="1"/>
                  </a:lnTo>
                  <a:lnTo>
                    <a:pt x="1" y="2"/>
                  </a:lnTo>
                  <a:lnTo>
                    <a:pt x="4" y="3"/>
                  </a:lnTo>
                  <a:lnTo>
                    <a:pt x="6" y="4"/>
                  </a:lnTo>
                  <a:lnTo>
                    <a:pt x="7" y="4"/>
                  </a:lnTo>
                  <a:lnTo>
                    <a:pt x="7" y="6"/>
                  </a:lnTo>
                  <a:lnTo>
                    <a:pt x="7" y="35"/>
                  </a:lnTo>
                  <a:lnTo>
                    <a:pt x="7" y="39"/>
                  </a:lnTo>
                  <a:lnTo>
                    <a:pt x="8" y="42"/>
                  </a:lnTo>
                  <a:lnTo>
                    <a:pt x="9" y="46"/>
                  </a:lnTo>
                  <a:lnTo>
                    <a:pt x="10" y="48"/>
                  </a:lnTo>
                  <a:lnTo>
                    <a:pt x="11" y="50"/>
                  </a:lnTo>
                  <a:lnTo>
                    <a:pt x="13" y="51"/>
                  </a:lnTo>
                  <a:lnTo>
                    <a:pt x="15"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59" name="Freeform 235"/>
            <p:cNvSpPr>
              <a:spLocks/>
            </p:cNvSpPr>
            <p:nvPr/>
          </p:nvSpPr>
          <p:spPr bwMode="auto">
            <a:xfrm>
              <a:off x="2960056" y="6216009"/>
              <a:ext cx="57638" cy="96873"/>
            </a:xfrm>
            <a:custGeom>
              <a:avLst/>
              <a:gdLst>
                <a:gd name="T0" fmla="*/ 2147483647 w 36"/>
                <a:gd name="T1" fmla="*/ 2147483647 h 61"/>
                <a:gd name="T2" fmla="*/ 2147483647 w 36"/>
                <a:gd name="T3" fmla="*/ 2147483647 h 61"/>
                <a:gd name="T4" fmla="*/ 2147483647 w 36"/>
                <a:gd name="T5" fmla="*/ 2147483647 h 61"/>
                <a:gd name="T6" fmla="*/ 2147483647 w 36"/>
                <a:gd name="T7" fmla="*/ 2147483647 h 61"/>
                <a:gd name="T8" fmla="*/ 2147483647 w 36"/>
                <a:gd name="T9" fmla="*/ 2147483647 h 61"/>
                <a:gd name="T10" fmla="*/ 2147483647 w 36"/>
                <a:gd name="T11" fmla="*/ 2147483647 h 61"/>
                <a:gd name="T12" fmla="*/ 2147483647 w 36"/>
                <a:gd name="T13" fmla="*/ 2147483647 h 61"/>
                <a:gd name="T14" fmla="*/ 2147483647 w 36"/>
                <a:gd name="T15" fmla="*/ 2147483647 h 61"/>
                <a:gd name="T16" fmla="*/ 2147483647 w 36"/>
                <a:gd name="T17" fmla="*/ 2147483647 h 61"/>
                <a:gd name="T18" fmla="*/ 2147483647 w 36"/>
                <a:gd name="T19" fmla="*/ 2147483647 h 61"/>
                <a:gd name="T20" fmla="*/ 2147483647 w 36"/>
                <a:gd name="T21" fmla="*/ 2147483647 h 61"/>
                <a:gd name="T22" fmla="*/ 2147483647 w 36"/>
                <a:gd name="T23" fmla="*/ 2147483647 h 61"/>
                <a:gd name="T24" fmla="*/ 2147483647 w 36"/>
                <a:gd name="T25" fmla="*/ 0 h 61"/>
                <a:gd name="T26" fmla="*/ 2147483647 w 36"/>
                <a:gd name="T27" fmla="*/ 0 h 61"/>
                <a:gd name="T28" fmla="*/ 2147483647 w 36"/>
                <a:gd name="T29" fmla="*/ 2147483647 h 61"/>
                <a:gd name="T30" fmla="*/ 2147483647 w 36"/>
                <a:gd name="T31" fmla="*/ 2147483647 h 61"/>
                <a:gd name="T32" fmla="*/ 2147483647 w 36"/>
                <a:gd name="T33" fmla="*/ 2147483647 h 61"/>
                <a:gd name="T34" fmla="*/ 2147483647 w 36"/>
                <a:gd name="T35" fmla="*/ 2147483647 h 61"/>
                <a:gd name="T36" fmla="*/ 2147483647 w 36"/>
                <a:gd name="T37" fmla="*/ 2147483647 h 61"/>
                <a:gd name="T38" fmla="*/ 2147483647 w 36"/>
                <a:gd name="T39" fmla="*/ 2147483647 h 61"/>
                <a:gd name="T40" fmla="*/ 0 w 36"/>
                <a:gd name="T41" fmla="*/ 2147483647 h 61"/>
                <a:gd name="T42" fmla="*/ 2147483647 w 36"/>
                <a:gd name="T43" fmla="*/ 2147483647 h 61"/>
                <a:gd name="T44" fmla="*/ 2147483647 w 36"/>
                <a:gd name="T45" fmla="*/ 2147483647 h 61"/>
                <a:gd name="T46" fmla="*/ 2147483647 w 36"/>
                <a:gd name="T47" fmla="*/ 2147483647 h 61"/>
                <a:gd name="T48" fmla="*/ 2147483647 w 36"/>
                <a:gd name="T49" fmla="*/ 2147483647 h 61"/>
                <a:gd name="T50" fmla="*/ 2147483647 w 36"/>
                <a:gd name="T51" fmla="*/ 2147483647 h 61"/>
                <a:gd name="T52" fmla="*/ 2147483647 w 36"/>
                <a:gd name="T53" fmla="*/ 2147483647 h 61"/>
                <a:gd name="T54" fmla="*/ 2147483647 w 36"/>
                <a:gd name="T55" fmla="*/ 2147483647 h 61"/>
                <a:gd name="T56" fmla="*/ 2147483647 w 36"/>
                <a:gd name="T57" fmla="*/ 2147483647 h 61"/>
                <a:gd name="T58" fmla="*/ 2147483647 w 36"/>
                <a:gd name="T59" fmla="*/ 2147483647 h 61"/>
                <a:gd name="T60" fmla="*/ 2147483647 w 36"/>
                <a:gd name="T61" fmla="*/ 2147483647 h 61"/>
                <a:gd name="T62" fmla="*/ 2147483647 w 36"/>
                <a:gd name="T63" fmla="*/ 2147483647 h 61"/>
                <a:gd name="T64" fmla="*/ 2147483647 w 36"/>
                <a:gd name="T65" fmla="*/ 2147483647 h 61"/>
                <a:gd name="T66" fmla="*/ 2147483647 w 36"/>
                <a:gd name="T67" fmla="*/ 2147483647 h 61"/>
                <a:gd name="T68" fmla="*/ 2147483647 w 36"/>
                <a:gd name="T69" fmla="*/ 2147483647 h 61"/>
                <a:gd name="T70" fmla="*/ 2147483647 w 36"/>
                <a:gd name="T71" fmla="*/ 2147483647 h 61"/>
                <a:gd name="T72" fmla="*/ 2147483647 w 36"/>
                <a:gd name="T73" fmla="*/ 2147483647 h 61"/>
                <a:gd name="T74" fmla="*/ 2147483647 w 36"/>
                <a:gd name="T75" fmla="*/ 2147483647 h 61"/>
                <a:gd name="T76" fmla="*/ 2147483647 w 36"/>
                <a:gd name="T77" fmla="*/ 2147483647 h 61"/>
                <a:gd name="T78" fmla="*/ 2147483647 w 36"/>
                <a:gd name="T79" fmla="*/ 2147483647 h 61"/>
                <a:gd name="T80" fmla="*/ 2147483647 w 36"/>
                <a:gd name="T81" fmla="*/ 2147483647 h 61"/>
                <a:gd name="T82" fmla="*/ 2147483647 w 36"/>
                <a:gd name="T83" fmla="*/ 2147483647 h 61"/>
                <a:gd name="T84" fmla="*/ 2147483647 w 36"/>
                <a:gd name="T85" fmla="*/ 2147483647 h 61"/>
                <a:gd name="T86" fmla="*/ 2147483647 w 36"/>
                <a:gd name="T87" fmla="*/ 2147483647 h 61"/>
                <a:gd name="T88" fmla="*/ 2147483647 w 36"/>
                <a:gd name="T89" fmla="*/ 2147483647 h 61"/>
                <a:gd name="T90" fmla="*/ 2147483647 w 36"/>
                <a:gd name="T91" fmla="*/ 2147483647 h 61"/>
                <a:gd name="T92" fmla="*/ 2147483647 w 36"/>
                <a:gd name="T93" fmla="*/ 2147483647 h 61"/>
                <a:gd name="T94" fmla="*/ 2147483647 w 36"/>
                <a:gd name="T95" fmla="*/ 2147483647 h 61"/>
                <a:gd name="T96" fmla="*/ 2147483647 w 36"/>
                <a:gd name="T97" fmla="*/ 2147483647 h 61"/>
                <a:gd name="T98" fmla="*/ 2147483647 w 36"/>
                <a:gd name="T99" fmla="*/ 2147483647 h 61"/>
                <a:gd name="T100" fmla="*/ 2147483647 w 36"/>
                <a:gd name="T101" fmla="*/ 2147483647 h 61"/>
                <a:gd name="T102" fmla="*/ 2147483647 w 36"/>
                <a:gd name="T103" fmla="*/ 2147483647 h 61"/>
                <a:gd name="T104" fmla="*/ 2147483647 w 36"/>
                <a:gd name="T105" fmla="*/ 2147483647 h 61"/>
                <a:gd name="T106" fmla="*/ 2147483647 w 36"/>
                <a:gd name="T107" fmla="*/ 2147483647 h 61"/>
                <a:gd name="T108" fmla="*/ 2147483647 w 36"/>
                <a:gd name="T109" fmla="*/ 2147483647 h 61"/>
                <a:gd name="T110" fmla="*/ 2147483647 w 36"/>
                <a:gd name="T111" fmla="*/ 2147483647 h 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6"/>
                <a:gd name="T169" fmla="*/ 0 h 61"/>
                <a:gd name="T170" fmla="*/ 36 w 36"/>
                <a:gd name="T171" fmla="*/ 61 h 6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6" h="61">
                  <a:moveTo>
                    <a:pt x="34" y="15"/>
                  </a:moveTo>
                  <a:lnTo>
                    <a:pt x="35" y="15"/>
                  </a:lnTo>
                  <a:lnTo>
                    <a:pt x="36" y="14"/>
                  </a:lnTo>
                  <a:lnTo>
                    <a:pt x="36" y="12"/>
                  </a:lnTo>
                  <a:lnTo>
                    <a:pt x="36" y="11"/>
                  </a:lnTo>
                  <a:lnTo>
                    <a:pt x="35" y="10"/>
                  </a:lnTo>
                  <a:lnTo>
                    <a:pt x="33" y="9"/>
                  </a:lnTo>
                  <a:lnTo>
                    <a:pt x="19" y="9"/>
                  </a:lnTo>
                  <a:lnTo>
                    <a:pt x="18" y="9"/>
                  </a:lnTo>
                  <a:lnTo>
                    <a:pt x="17" y="7"/>
                  </a:lnTo>
                  <a:lnTo>
                    <a:pt x="17" y="3"/>
                  </a:lnTo>
                  <a:lnTo>
                    <a:pt x="17" y="1"/>
                  </a:lnTo>
                  <a:lnTo>
                    <a:pt x="17" y="0"/>
                  </a:lnTo>
                  <a:lnTo>
                    <a:pt x="16" y="0"/>
                  </a:lnTo>
                  <a:lnTo>
                    <a:pt x="14" y="2"/>
                  </a:lnTo>
                  <a:lnTo>
                    <a:pt x="10" y="8"/>
                  </a:lnTo>
                  <a:lnTo>
                    <a:pt x="7" y="10"/>
                  </a:lnTo>
                  <a:lnTo>
                    <a:pt x="4" y="12"/>
                  </a:lnTo>
                  <a:lnTo>
                    <a:pt x="1" y="13"/>
                  </a:lnTo>
                  <a:lnTo>
                    <a:pt x="1" y="14"/>
                  </a:lnTo>
                  <a:lnTo>
                    <a:pt x="0" y="15"/>
                  </a:lnTo>
                  <a:lnTo>
                    <a:pt x="1" y="16"/>
                  </a:lnTo>
                  <a:lnTo>
                    <a:pt x="4" y="16"/>
                  </a:lnTo>
                  <a:lnTo>
                    <a:pt x="7" y="16"/>
                  </a:lnTo>
                  <a:lnTo>
                    <a:pt x="7" y="18"/>
                  </a:lnTo>
                  <a:lnTo>
                    <a:pt x="7" y="48"/>
                  </a:lnTo>
                  <a:lnTo>
                    <a:pt x="7" y="51"/>
                  </a:lnTo>
                  <a:lnTo>
                    <a:pt x="7" y="52"/>
                  </a:lnTo>
                  <a:lnTo>
                    <a:pt x="8" y="54"/>
                  </a:lnTo>
                  <a:lnTo>
                    <a:pt x="9" y="56"/>
                  </a:lnTo>
                  <a:lnTo>
                    <a:pt x="10" y="58"/>
                  </a:lnTo>
                  <a:lnTo>
                    <a:pt x="12" y="60"/>
                  </a:lnTo>
                  <a:lnTo>
                    <a:pt x="15" y="61"/>
                  </a:lnTo>
                  <a:lnTo>
                    <a:pt x="18" y="61"/>
                  </a:lnTo>
                  <a:lnTo>
                    <a:pt x="21" y="61"/>
                  </a:lnTo>
                  <a:lnTo>
                    <a:pt x="25" y="61"/>
                  </a:lnTo>
                  <a:lnTo>
                    <a:pt x="27" y="61"/>
                  </a:lnTo>
                  <a:lnTo>
                    <a:pt x="32" y="59"/>
                  </a:lnTo>
                  <a:lnTo>
                    <a:pt x="34" y="57"/>
                  </a:lnTo>
                  <a:lnTo>
                    <a:pt x="34" y="55"/>
                  </a:lnTo>
                  <a:lnTo>
                    <a:pt x="34" y="54"/>
                  </a:lnTo>
                  <a:lnTo>
                    <a:pt x="33" y="54"/>
                  </a:lnTo>
                  <a:lnTo>
                    <a:pt x="30" y="55"/>
                  </a:lnTo>
                  <a:lnTo>
                    <a:pt x="28" y="55"/>
                  </a:lnTo>
                  <a:lnTo>
                    <a:pt x="25" y="56"/>
                  </a:lnTo>
                  <a:lnTo>
                    <a:pt x="21" y="55"/>
                  </a:lnTo>
                  <a:lnTo>
                    <a:pt x="18" y="53"/>
                  </a:lnTo>
                  <a:lnTo>
                    <a:pt x="17" y="52"/>
                  </a:lnTo>
                  <a:lnTo>
                    <a:pt x="16" y="50"/>
                  </a:lnTo>
                  <a:lnTo>
                    <a:pt x="16" y="47"/>
                  </a:lnTo>
                  <a:lnTo>
                    <a:pt x="16" y="21"/>
                  </a:lnTo>
                  <a:lnTo>
                    <a:pt x="16" y="18"/>
                  </a:lnTo>
                  <a:lnTo>
                    <a:pt x="17" y="16"/>
                  </a:lnTo>
                  <a:lnTo>
                    <a:pt x="18" y="15"/>
                  </a:lnTo>
                  <a:lnTo>
                    <a:pt x="20" y="15"/>
                  </a:lnTo>
                  <a:lnTo>
                    <a:pt x="34" y="15"/>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0" name="Freeform 236"/>
            <p:cNvSpPr>
              <a:spLocks/>
            </p:cNvSpPr>
            <p:nvPr/>
          </p:nvSpPr>
          <p:spPr bwMode="auto">
            <a:xfrm>
              <a:off x="3028173" y="6228567"/>
              <a:ext cx="55891" cy="87903"/>
            </a:xfrm>
            <a:custGeom>
              <a:avLst/>
              <a:gdLst>
                <a:gd name="T0" fmla="*/ 0 w 35"/>
                <a:gd name="T1" fmla="*/ 2147483647 h 56"/>
                <a:gd name="T2" fmla="*/ 2147483647 w 35"/>
                <a:gd name="T3" fmla="*/ 2147483647 h 56"/>
                <a:gd name="T4" fmla="*/ 2147483647 w 35"/>
                <a:gd name="T5" fmla="*/ 2147483647 h 56"/>
                <a:gd name="T6" fmla="*/ 2147483647 w 35"/>
                <a:gd name="T7" fmla="*/ 2147483647 h 56"/>
                <a:gd name="T8" fmla="*/ 2147483647 w 35"/>
                <a:gd name="T9" fmla="*/ 2147483647 h 56"/>
                <a:gd name="T10" fmla="*/ 2147483647 w 35"/>
                <a:gd name="T11" fmla="*/ 2147483647 h 56"/>
                <a:gd name="T12" fmla="*/ 2147483647 w 35"/>
                <a:gd name="T13" fmla="*/ 2147483647 h 56"/>
                <a:gd name="T14" fmla="*/ 2147483647 w 35"/>
                <a:gd name="T15" fmla="*/ 2147483647 h 56"/>
                <a:gd name="T16" fmla="*/ 2147483647 w 35"/>
                <a:gd name="T17" fmla="*/ 2147483647 h 56"/>
                <a:gd name="T18" fmla="*/ 2147483647 w 35"/>
                <a:gd name="T19" fmla="*/ 2147483647 h 56"/>
                <a:gd name="T20" fmla="*/ 2147483647 w 35"/>
                <a:gd name="T21" fmla="*/ 2147483647 h 56"/>
                <a:gd name="T22" fmla="*/ 2147483647 w 35"/>
                <a:gd name="T23" fmla="*/ 2147483647 h 56"/>
                <a:gd name="T24" fmla="*/ 2147483647 w 35"/>
                <a:gd name="T25" fmla="*/ 2147483647 h 56"/>
                <a:gd name="T26" fmla="*/ 2147483647 w 35"/>
                <a:gd name="T27" fmla="*/ 2147483647 h 56"/>
                <a:gd name="T28" fmla="*/ 2147483647 w 35"/>
                <a:gd name="T29" fmla="*/ 2147483647 h 56"/>
                <a:gd name="T30" fmla="*/ 2147483647 w 35"/>
                <a:gd name="T31" fmla="*/ 2147483647 h 56"/>
                <a:gd name="T32" fmla="*/ 2147483647 w 35"/>
                <a:gd name="T33" fmla="*/ 2147483647 h 56"/>
                <a:gd name="T34" fmla="*/ 2147483647 w 35"/>
                <a:gd name="T35" fmla="*/ 2147483647 h 56"/>
                <a:gd name="T36" fmla="*/ 2147483647 w 35"/>
                <a:gd name="T37" fmla="*/ 2147483647 h 56"/>
                <a:gd name="T38" fmla="*/ 2147483647 w 35"/>
                <a:gd name="T39" fmla="*/ 2147483647 h 56"/>
                <a:gd name="T40" fmla="*/ 2147483647 w 35"/>
                <a:gd name="T41" fmla="*/ 2147483647 h 56"/>
                <a:gd name="T42" fmla="*/ 2147483647 w 35"/>
                <a:gd name="T43" fmla="*/ 0 h 56"/>
                <a:gd name="T44" fmla="*/ 2147483647 w 35"/>
                <a:gd name="T45" fmla="*/ 0 h 56"/>
                <a:gd name="T46" fmla="*/ 2147483647 w 35"/>
                <a:gd name="T47" fmla="*/ 2147483647 h 56"/>
                <a:gd name="T48" fmla="*/ 2147483647 w 35"/>
                <a:gd name="T49" fmla="*/ 2147483647 h 56"/>
                <a:gd name="T50" fmla="*/ 2147483647 w 35"/>
                <a:gd name="T51" fmla="*/ 2147483647 h 56"/>
                <a:gd name="T52" fmla="*/ 2147483647 w 35"/>
                <a:gd name="T53" fmla="*/ 2147483647 h 56"/>
                <a:gd name="T54" fmla="*/ 2147483647 w 35"/>
                <a:gd name="T55" fmla="*/ 2147483647 h 56"/>
                <a:gd name="T56" fmla="*/ 2147483647 w 35"/>
                <a:gd name="T57" fmla="*/ 2147483647 h 56"/>
                <a:gd name="T58" fmla="*/ 2147483647 w 35"/>
                <a:gd name="T59" fmla="*/ 2147483647 h 56"/>
                <a:gd name="T60" fmla="*/ 2147483647 w 35"/>
                <a:gd name="T61" fmla="*/ 2147483647 h 56"/>
                <a:gd name="T62" fmla="*/ 2147483647 w 35"/>
                <a:gd name="T63" fmla="*/ 2147483647 h 56"/>
                <a:gd name="T64" fmla="*/ 2147483647 w 35"/>
                <a:gd name="T65" fmla="*/ 2147483647 h 56"/>
                <a:gd name="T66" fmla="*/ 2147483647 w 35"/>
                <a:gd name="T67" fmla="*/ 2147483647 h 56"/>
                <a:gd name="T68" fmla="*/ 2147483647 w 35"/>
                <a:gd name="T69" fmla="*/ 2147483647 h 56"/>
                <a:gd name="T70" fmla="*/ 2147483647 w 35"/>
                <a:gd name="T71" fmla="*/ 2147483647 h 56"/>
                <a:gd name="T72" fmla="*/ 2147483647 w 35"/>
                <a:gd name="T73" fmla="*/ 2147483647 h 56"/>
                <a:gd name="T74" fmla="*/ 2147483647 w 35"/>
                <a:gd name="T75" fmla="*/ 2147483647 h 56"/>
                <a:gd name="T76" fmla="*/ 2147483647 w 35"/>
                <a:gd name="T77" fmla="*/ 2147483647 h 56"/>
                <a:gd name="T78" fmla="*/ 0 w 35"/>
                <a:gd name="T79" fmla="*/ 2147483647 h 56"/>
                <a:gd name="T80" fmla="*/ 0 w 3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5"/>
                <a:gd name="T124" fmla="*/ 0 h 56"/>
                <a:gd name="T125" fmla="*/ 35 w 3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5" h="56">
                  <a:moveTo>
                    <a:pt x="0" y="51"/>
                  </a:moveTo>
                  <a:lnTo>
                    <a:pt x="0" y="52"/>
                  </a:lnTo>
                  <a:lnTo>
                    <a:pt x="2" y="53"/>
                  </a:lnTo>
                  <a:lnTo>
                    <a:pt x="4" y="54"/>
                  </a:lnTo>
                  <a:lnTo>
                    <a:pt x="7" y="55"/>
                  </a:lnTo>
                  <a:lnTo>
                    <a:pt x="16" y="56"/>
                  </a:lnTo>
                  <a:lnTo>
                    <a:pt x="21" y="55"/>
                  </a:lnTo>
                  <a:lnTo>
                    <a:pt x="25" y="54"/>
                  </a:lnTo>
                  <a:lnTo>
                    <a:pt x="28" y="52"/>
                  </a:lnTo>
                  <a:lnTo>
                    <a:pt x="31" y="50"/>
                  </a:lnTo>
                  <a:lnTo>
                    <a:pt x="33" y="48"/>
                  </a:lnTo>
                  <a:lnTo>
                    <a:pt x="34" y="45"/>
                  </a:lnTo>
                  <a:lnTo>
                    <a:pt x="35" y="40"/>
                  </a:lnTo>
                  <a:lnTo>
                    <a:pt x="34" y="37"/>
                  </a:lnTo>
                  <a:lnTo>
                    <a:pt x="34" y="35"/>
                  </a:lnTo>
                  <a:lnTo>
                    <a:pt x="32" y="33"/>
                  </a:lnTo>
                  <a:lnTo>
                    <a:pt x="31" y="31"/>
                  </a:lnTo>
                  <a:lnTo>
                    <a:pt x="26" y="27"/>
                  </a:lnTo>
                  <a:lnTo>
                    <a:pt x="22" y="24"/>
                  </a:lnTo>
                  <a:lnTo>
                    <a:pt x="13" y="18"/>
                  </a:lnTo>
                  <a:lnTo>
                    <a:pt x="10" y="15"/>
                  </a:lnTo>
                  <a:lnTo>
                    <a:pt x="9" y="13"/>
                  </a:lnTo>
                  <a:lnTo>
                    <a:pt x="8" y="12"/>
                  </a:lnTo>
                  <a:lnTo>
                    <a:pt x="9" y="10"/>
                  </a:lnTo>
                  <a:lnTo>
                    <a:pt x="9" y="8"/>
                  </a:lnTo>
                  <a:lnTo>
                    <a:pt x="10" y="7"/>
                  </a:lnTo>
                  <a:lnTo>
                    <a:pt x="11" y="5"/>
                  </a:lnTo>
                  <a:lnTo>
                    <a:pt x="12" y="5"/>
                  </a:lnTo>
                  <a:lnTo>
                    <a:pt x="14" y="4"/>
                  </a:lnTo>
                  <a:lnTo>
                    <a:pt x="17" y="3"/>
                  </a:lnTo>
                  <a:lnTo>
                    <a:pt x="20" y="4"/>
                  </a:lnTo>
                  <a:lnTo>
                    <a:pt x="23" y="5"/>
                  </a:lnTo>
                  <a:lnTo>
                    <a:pt x="25" y="7"/>
                  </a:lnTo>
                  <a:lnTo>
                    <a:pt x="26" y="9"/>
                  </a:lnTo>
                  <a:lnTo>
                    <a:pt x="28" y="12"/>
                  </a:lnTo>
                  <a:lnTo>
                    <a:pt x="29" y="14"/>
                  </a:lnTo>
                  <a:lnTo>
                    <a:pt x="30" y="14"/>
                  </a:lnTo>
                  <a:lnTo>
                    <a:pt x="31" y="14"/>
                  </a:lnTo>
                  <a:lnTo>
                    <a:pt x="31" y="13"/>
                  </a:lnTo>
                  <a:lnTo>
                    <a:pt x="31" y="8"/>
                  </a:lnTo>
                  <a:lnTo>
                    <a:pt x="31" y="4"/>
                  </a:lnTo>
                  <a:lnTo>
                    <a:pt x="29" y="2"/>
                  </a:lnTo>
                  <a:lnTo>
                    <a:pt x="28" y="1"/>
                  </a:lnTo>
                  <a:lnTo>
                    <a:pt x="25" y="0"/>
                  </a:lnTo>
                  <a:lnTo>
                    <a:pt x="17" y="0"/>
                  </a:lnTo>
                  <a:lnTo>
                    <a:pt x="13" y="0"/>
                  </a:lnTo>
                  <a:lnTo>
                    <a:pt x="10" y="1"/>
                  </a:lnTo>
                  <a:lnTo>
                    <a:pt x="7" y="3"/>
                  </a:lnTo>
                  <a:lnTo>
                    <a:pt x="5" y="5"/>
                  </a:lnTo>
                  <a:lnTo>
                    <a:pt x="3" y="7"/>
                  </a:lnTo>
                  <a:lnTo>
                    <a:pt x="2" y="10"/>
                  </a:lnTo>
                  <a:lnTo>
                    <a:pt x="1" y="12"/>
                  </a:lnTo>
                  <a:lnTo>
                    <a:pt x="1" y="15"/>
                  </a:lnTo>
                  <a:lnTo>
                    <a:pt x="1" y="18"/>
                  </a:lnTo>
                  <a:lnTo>
                    <a:pt x="2" y="21"/>
                  </a:lnTo>
                  <a:lnTo>
                    <a:pt x="3" y="23"/>
                  </a:lnTo>
                  <a:lnTo>
                    <a:pt x="5" y="24"/>
                  </a:lnTo>
                  <a:lnTo>
                    <a:pt x="9" y="28"/>
                  </a:lnTo>
                  <a:lnTo>
                    <a:pt x="13" y="31"/>
                  </a:lnTo>
                  <a:lnTo>
                    <a:pt x="18" y="33"/>
                  </a:lnTo>
                  <a:lnTo>
                    <a:pt x="22" y="36"/>
                  </a:lnTo>
                  <a:lnTo>
                    <a:pt x="24" y="37"/>
                  </a:lnTo>
                  <a:lnTo>
                    <a:pt x="25" y="39"/>
                  </a:lnTo>
                  <a:lnTo>
                    <a:pt x="26" y="41"/>
                  </a:lnTo>
                  <a:lnTo>
                    <a:pt x="26" y="43"/>
                  </a:lnTo>
                  <a:lnTo>
                    <a:pt x="26" y="45"/>
                  </a:lnTo>
                  <a:lnTo>
                    <a:pt x="25" y="47"/>
                  </a:lnTo>
                  <a:lnTo>
                    <a:pt x="24" y="49"/>
                  </a:lnTo>
                  <a:lnTo>
                    <a:pt x="22" y="50"/>
                  </a:lnTo>
                  <a:lnTo>
                    <a:pt x="19" y="52"/>
                  </a:lnTo>
                  <a:lnTo>
                    <a:pt x="15" y="52"/>
                  </a:lnTo>
                  <a:lnTo>
                    <a:pt x="13" y="52"/>
                  </a:lnTo>
                  <a:lnTo>
                    <a:pt x="10" y="51"/>
                  </a:lnTo>
                  <a:lnTo>
                    <a:pt x="8" y="50"/>
                  </a:lnTo>
                  <a:lnTo>
                    <a:pt x="7" y="48"/>
                  </a:lnTo>
                  <a:lnTo>
                    <a:pt x="4" y="43"/>
                  </a:lnTo>
                  <a:lnTo>
                    <a:pt x="3" y="41"/>
                  </a:lnTo>
                  <a:lnTo>
                    <a:pt x="2" y="40"/>
                  </a:lnTo>
                  <a:lnTo>
                    <a:pt x="1" y="40"/>
                  </a:lnTo>
                  <a:lnTo>
                    <a:pt x="0" y="41"/>
                  </a:lnTo>
                  <a:lnTo>
                    <a:pt x="0" y="44"/>
                  </a:lnTo>
                  <a:lnTo>
                    <a:pt x="0" y="51"/>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1" name="Freeform 237"/>
            <p:cNvSpPr>
              <a:spLocks noEditPoints="1"/>
            </p:cNvSpPr>
            <p:nvPr/>
          </p:nvSpPr>
          <p:spPr bwMode="auto">
            <a:xfrm>
              <a:off x="3096289" y="6228567"/>
              <a:ext cx="82090" cy="87903"/>
            </a:xfrm>
            <a:custGeom>
              <a:avLst/>
              <a:gdLst>
                <a:gd name="T0" fmla="*/ 2147483647 w 52"/>
                <a:gd name="T1" fmla="*/ 2147483647 h 56"/>
                <a:gd name="T2" fmla="*/ 2147483647 w 52"/>
                <a:gd name="T3" fmla="*/ 2147483647 h 56"/>
                <a:gd name="T4" fmla="*/ 2147483647 w 52"/>
                <a:gd name="T5" fmla="*/ 2147483647 h 56"/>
                <a:gd name="T6" fmla="*/ 2147483647 w 52"/>
                <a:gd name="T7" fmla="*/ 2147483647 h 56"/>
                <a:gd name="T8" fmla="*/ 2147483647 w 52"/>
                <a:gd name="T9" fmla="*/ 2147483647 h 56"/>
                <a:gd name="T10" fmla="*/ 2147483647 w 52"/>
                <a:gd name="T11" fmla="*/ 2147483647 h 56"/>
                <a:gd name="T12" fmla="*/ 2147483647 w 52"/>
                <a:gd name="T13" fmla="*/ 2147483647 h 56"/>
                <a:gd name="T14" fmla="*/ 2147483647 w 52"/>
                <a:gd name="T15" fmla="*/ 2147483647 h 56"/>
                <a:gd name="T16" fmla="*/ 2147483647 w 52"/>
                <a:gd name="T17" fmla="*/ 2147483647 h 56"/>
                <a:gd name="T18" fmla="*/ 2147483647 w 52"/>
                <a:gd name="T19" fmla="*/ 2147483647 h 56"/>
                <a:gd name="T20" fmla="*/ 2147483647 w 52"/>
                <a:gd name="T21" fmla="*/ 2147483647 h 56"/>
                <a:gd name="T22" fmla="*/ 2147483647 w 52"/>
                <a:gd name="T23" fmla="*/ 2147483647 h 56"/>
                <a:gd name="T24" fmla="*/ 2147483647 w 52"/>
                <a:gd name="T25" fmla="*/ 2147483647 h 56"/>
                <a:gd name="T26" fmla="*/ 2147483647 w 52"/>
                <a:gd name="T27" fmla="*/ 2147483647 h 56"/>
                <a:gd name="T28" fmla="*/ 2147483647 w 52"/>
                <a:gd name="T29" fmla="*/ 2147483647 h 56"/>
                <a:gd name="T30" fmla="*/ 2147483647 w 52"/>
                <a:gd name="T31" fmla="*/ 2147483647 h 56"/>
                <a:gd name="T32" fmla="*/ 2147483647 w 52"/>
                <a:gd name="T33" fmla="*/ 2147483647 h 56"/>
                <a:gd name="T34" fmla="*/ 2147483647 w 52"/>
                <a:gd name="T35" fmla="*/ 0 h 56"/>
                <a:gd name="T36" fmla="*/ 2147483647 w 52"/>
                <a:gd name="T37" fmla="*/ 2147483647 h 56"/>
                <a:gd name="T38" fmla="*/ 2147483647 w 52"/>
                <a:gd name="T39" fmla="*/ 2147483647 h 56"/>
                <a:gd name="T40" fmla="*/ 2147483647 w 52"/>
                <a:gd name="T41" fmla="*/ 2147483647 h 56"/>
                <a:gd name="T42" fmla="*/ 2147483647 w 52"/>
                <a:gd name="T43" fmla="*/ 2147483647 h 56"/>
                <a:gd name="T44" fmla="*/ 2147483647 w 52"/>
                <a:gd name="T45" fmla="*/ 2147483647 h 56"/>
                <a:gd name="T46" fmla="*/ 2147483647 w 52"/>
                <a:gd name="T47" fmla="*/ 2147483647 h 56"/>
                <a:gd name="T48" fmla="*/ 2147483647 w 52"/>
                <a:gd name="T49" fmla="*/ 2147483647 h 56"/>
                <a:gd name="T50" fmla="*/ 2147483647 w 52"/>
                <a:gd name="T51" fmla="*/ 2147483647 h 56"/>
                <a:gd name="T52" fmla="*/ 2147483647 w 52"/>
                <a:gd name="T53" fmla="*/ 2147483647 h 56"/>
                <a:gd name="T54" fmla="*/ 2147483647 w 52"/>
                <a:gd name="T55" fmla="*/ 2147483647 h 56"/>
                <a:gd name="T56" fmla="*/ 2147483647 w 52"/>
                <a:gd name="T57" fmla="*/ 2147483647 h 56"/>
                <a:gd name="T58" fmla="*/ 2147483647 w 52"/>
                <a:gd name="T59" fmla="*/ 2147483647 h 56"/>
                <a:gd name="T60" fmla="*/ 2147483647 w 52"/>
                <a:gd name="T61" fmla="*/ 2147483647 h 56"/>
                <a:gd name="T62" fmla="*/ 2147483647 w 52"/>
                <a:gd name="T63" fmla="*/ 2147483647 h 56"/>
                <a:gd name="T64" fmla="*/ 2147483647 w 52"/>
                <a:gd name="T65" fmla="*/ 2147483647 h 56"/>
                <a:gd name="T66" fmla="*/ 2147483647 w 52"/>
                <a:gd name="T67" fmla="*/ 2147483647 h 56"/>
                <a:gd name="T68" fmla="*/ 2147483647 w 52"/>
                <a:gd name="T69" fmla="*/ 0 h 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2"/>
                <a:gd name="T106" fmla="*/ 0 h 56"/>
                <a:gd name="T107" fmla="*/ 52 w 52"/>
                <a:gd name="T108" fmla="*/ 56 h 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2" h="56">
                  <a:moveTo>
                    <a:pt x="26" y="53"/>
                  </a:moveTo>
                  <a:lnTo>
                    <a:pt x="22" y="52"/>
                  </a:lnTo>
                  <a:lnTo>
                    <a:pt x="19" y="50"/>
                  </a:lnTo>
                  <a:lnTo>
                    <a:pt x="17" y="48"/>
                  </a:lnTo>
                  <a:lnTo>
                    <a:pt x="14" y="44"/>
                  </a:lnTo>
                  <a:lnTo>
                    <a:pt x="12" y="41"/>
                  </a:lnTo>
                  <a:lnTo>
                    <a:pt x="11" y="37"/>
                  </a:lnTo>
                  <a:lnTo>
                    <a:pt x="10" y="33"/>
                  </a:lnTo>
                  <a:lnTo>
                    <a:pt x="10" y="29"/>
                  </a:lnTo>
                  <a:lnTo>
                    <a:pt x="10" y="23"/>
                  </a:lnTo>
                  <a:lnTo>
                    <a:pt x="11" y="18"/>
                  </a:lnTo>
                  <a:lnTo>
                    <a:pt x="12" y="14"/>
                  </a:lnTo>
                  <a:lnTo>
                    <a:pt x="14" y="10"/>
                  </a:lnTo>
                  <a:lnTo>
                    <a:pt x="17" y="7"/>
                  </a:lnTo>
                  <a:lnTo>
                    <a:pt x="18" y="6"/>
                  </a:lnTo>
                  <a:lnTo>
                    <a:pt x="19" y="5"/>
                  </a:lnTo>
                  <a:lnTo>
                    <a:pt x="22" y="3"/>
                  </a:lnTo>
                  <a:lnTo>
                    <a:pt x="26" y="3"/>
                  </a:lnTo>
                  <a:lnTo>
                    <a:pt x="30" y="3"/>
                  </a:lnTo>
                  <a:lnTo>
                    <a:pt x="33" y="5"/>
                  </a:lnTo>
                  <a:lnTo>
                    <a:pt x="35" y="8"/>
                  </a:lnTo>
                  <a:lnTo>
                    <a:pt x="38" y="11"/>
                  </a:lnTo>
                  <a:lnTo>
                    <a:pt x="41" y="19"/>
                  </a:lnTo>
                  <a:lnTo>
                    <a:pt x="41" y="23"/>
                  </a:lnTo>
                  <a:lnTo>
                    <a:pt x="42" y="27"/>
                  </a:lnTo>
                  <a:lnTo>
                    <a:pt x="41" y="33"/>
                  </a:lnTo>
                  <a:lnTo>
                    <a:pt x="41" y="37"/>
                  </a:lnTo>
                  <a:lnTo>
                    <a:pt x="39" y="42"/>
                  </a:lnTo>
                  <a:lnTo>
                    <a:pt x="38" y="45"/>
                  </a:lnTo>
                  <a:lnTo>
                    <a:pt x="35" y="49"/>
                  </a:lnTo>
                  <a:lnTo>
                    <a:pt x="34" y="50"/>
                  </a:lnTo>
                  <a:lnTo>
                    <a:pt x="32" y="51"/>
                  </a:lnTo>
                  <a:lnTo>
                    <a:pt x="29" y="52"/>
                  </a:lnTo>
                  <a:lnTo>
                    <a:pt x="26" y="53"/>
                  </a:lnTo>
                  <a:close/>
                  <a:moveTo>
                    <a:pt x="26" y="0"/>
                  </a:moveTo>
                  <a:lnTo>
                    <a:pt x="23" y="0"/>
                  </a:lnTo>
                  <a:lnTo>
                    <a:pt x="20" y="0"/>
                  </a:lnTo>
                  <a:lnTo>
                    <a:pt x="14" y="2"/>
                  </a:lnTo>
                  <a:lnTo>
                    <a:pt x="10" y="5"/>
                  </a:lnTo>
                  <a:lnTo>
                    <a:pt x="8" y="7"/>
                  </a:lnTo>
                  <a:lnTo>
                    <a:pt x="6" y="9"/>
                  </a:lnTo>
                  <a:lnTo>
                    <a:pt x="4" y="13"/>
                  </a:lnTo>
                  <a:lnTo>
                    <a:pt x="2" y="18"/>
                  </a:lnTo>
                  <a:lnTo>
                    <a:pt x="1" y="23"/>
                  </a:lnTo>
                  <a:lnTo>
                    <a:pt x="0" y="28"/>
                  </a:lnTo>
                  <a:lnTo>
                    <a:pt x="1" y="33"/>
                  </a:lnTo>
                  <a:lnTo>
                    <a:pt x="2" y="38"/>
                  </a:lnTo>
                  <a:lnTo>
                    <a:pt x="4" y="43"/>
                  </a:lnTo>
                  <a:lnTo>
                    <a:pt x="6" y="47"/>
                  </a:lnTo>
                  <a:lnTo>
                    <a:pt x="8" y="49"/>
                  </a:lnTo>
                  <a:lnTo>
                    <a:pt x="10" y="51"/>
                  </a:lnTo>
                  <a:lnTo>
                    <a:pt x="14" y="54"/>
                  </a:lnTo>
                  <a:lnTo>
                    <a:pt x="19" y="55"/>
                  </a:lnTo>
                  <a:lnTo>
                    <a:pt x="26" y="56"/>
                  </a:lnTo>
                  <a:lnTo>
                    <a:pt x="32" y="55"/>
                  </a:lnTo>
                  <a:lnTo>
                    <a:pt x="38" y="53"/>
                  </a:lnTo>
                  <a:lnTo>
                    <a:pt x="42" y="51"/>
                  </a:lnTo>
                  <a:lnTo>
                    <a:pt x="46" y="47"/>
                  </a:lnTo>
                  <a:lnTo>
                    <a:pt x="48" y="42"/>
                  </a:lnTo>
                  <a:lnTo>
                    <a:pt x="50" y="38"/>
                  </a:lnTo>
                  <a:lnTo>
                    <a:pt x="51" y="33"/>
                  </a:lnTo>
                  <a:lnTo>
                    <a:pt x="52" y="28"/>
                  </a:lnTo>
                  <a:lnTo>
                    <a:pt x="51" y="22"/>
                  </a:lnTo>
                  <a:lnTo>
                    <a:pt x="50" y="17"/>
                  </a:lnTo>
                  <a:lnTo>
                    <a:pt x="47" y="12"/>
                  </a:lnTo>
                  <a:lnTo>
                    <a:pt x="44" y="8"/>
                  </a:lnTo>
                  <a:lnTo>
                    <a:pt x="41" y="5"/>
                  </a:lnTo>
                  <a:lnTo>
                    <a:pt x="38" y="3"/>
                  </a:lnTo>
                  <a:lnTo>
                    <a:pt x="36" y="2"/>
                  </a:lnTo>
                  <a:lnTo>
                    <a:pt x="31" y="0"/>
                  </a:lnTo>
                  <a:lnTo>
                    <a:pt x="26"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2" name="Freeform 238"/>
            <p:cNvSpPr>
              <a:spLocks/>
            </p:cNvSpPr>
            <p:nvPr/>
          </p:nvSpPr>
          <p:spPr bwMode="auto">
            <a:xfrm>
              <a:off x="3185366" y="6230361"/>
              <a:ext cx="99555" cy="86110"/>
            </a:xfrm>
            <a:custGeom>
              <a:avLst/>
              <a:gdLst>
                <a:gd name="T0" fmla="*/ 2147483647 w 62"/>
                <a:gd name="T1" fmla="*/ 2147483647 h 54"/>
                <a:gd name="T2" fmla="*/ 2147483647 w 62"/>
                <a:gd name="T3" fmla="*/ 2147483647 h 54"/>
                <a:gd name="T4" fmla="*/ 2147483647 w 62"/>
                <a:gd name="T5" fmla="*/ 2147483647 h 54"/>
                <a:gd name="T6" fmla="*/ 2147483647 w 62"/>
                <a:gd name="T7" fmla="*/ 2147483647 h 54"/>
                <a:gd name="T8" fmla="*/ 2147483647 w 62"/>
                <a:gd name="T9" fmla="*/ 2147483647 h 54"/>
                <a:gd name="T10" fmla="*/ 2147483647 w 62"/>
                <a:gd name="T11" fmla="*/ 2147483647 h 54"/>
                <a:gd name="T12" fmla="*/ 2147483647 w 62"/>
                <a:gd name="T13" fmla="*/ 2147483647 h 54"/>
                <a:gd name="T14" fmla="*/ 2147483647 w 62"/>
                <a:gd name="T15" fmla="*/ 2147483647 h 54"/>
                <a:gd name="T16" fmla="*/ 2147483647 w 62"/>
                <a:gd name="T17" fmla="*/ 2147483647 h 54"/>
                <a:gd name="T18" fmla="*/ 2147483647 w 62"/>
                <a:gd name="T19" fmla="*/ 2147483647 h 54"/>
                <a:gd name="T20" fmla="*/ 2147483647 w 62"/>
                <a:gd name="T21" fmla="*/ 0 h 54"/>
                <a:gd name="T22" fmla="*/ 2147483647 w 62"/>
                <a:gd name="T23" fmla="*/ 0 h 54"/>
                <a:gd name="T24" fmla="*/ 2147483647 w 62"/>
                <a:gd name="T25" fmla="*/ 0 h 54"/>
                <a:gd name="T26" fmla="*/ 2147483647 w 62"/>
                <a:gd name="T27" fmla="*/ 2147483647 h 54"/>
                <a:gd name="T28" fmla="*/ 2147483647 w 62"/>
                <a:gd name="T29" fmla="*/ 2147483647 h 54"/>
                <a:gd name="T30" fmla="*/ 2147483647 w 62"/>
                <a:gd name="T31" fmla="*/ 2147483647 h 54"/>
                <a:gd name="T32" fmla="*/ 2147483647 w 62"/>
                <a:gd name="T33" fmla="*/ 2147483647 h 54"/>
                <a:gd name="T34" fmla="*/ 2147483647 w 62"/>
                <a:gd name="T35" fmla="*/ 2147483647 h 54"/>
                <a:gd name="T36" fmla="*/ 2147483647 w 62"/>
                <a:gd name="T37" fmla="*/ 2147483647 h 54"/>
                <a:gd name="T38" fmla="*/ 2147483647 w 62"/>
                <a:gd name="T39" fmla="*/ 2147483647 h 54"/>
                <a:gd name="T40" fmla="*/ 2147483647 w 62"/>
                <a:gd name="T41" fmla="*/ 2147483647 h 54"/>
                <a:gd name="T42" fmla="*/ 2147483647 w 62"/>
                <a:gd name="T43" fmla="*/ 2147483647 h 54"/>
                <a:gd name="T44" fmla="*/ 2147483647 w 62"/>
                <a:gd name="T45" fmla="*/ 2147483647 h 54"/>
                <a:gd name="T46" fmla="*/ 2147483647 w 62"/>
                <a:gd name="T47" fmla="*/ 2147483647 h 54"/>
                <a:gd name="T48" fmla="*/ 2147483647 w 62"/>
                <a:gd name="T49" fmla="*/ 2147483647 h 54"/>
                <a:gd name="T50" fmla="*/ 2147483647 w 62"/>
                <a:gd name="T51" fmla="*/ 2147483647 h 54"/>
                <a:gd name="T52" fmla="*/ 2147483647 w 62"/>
                <a:gd name="T53" fmla="*/ 0 h 54"/>
                <a:gd name="T54" fmla="*/ 2147483647 w 62"/>
                <a:gd name="T55" fmla="*/ 0 h 54"/>
                <a:gd name="T56" fmla="*/ 2147483647 w 62"/>
                <a:gd name="T57" fmla="*/ 0 h 54"/>
                <a:gd name="T58" fmla="*/ 0 w 62"/>
                <a:gd name="T59" fmla="*/ 2147483647 h 54"/>
                <a:gd name="T60" fmla="*/ 2147483647 w 62"/>
                <a:gd name="T61" fmla="*/ 2147483647 h 54"/>
                <a:gd name="T62" fmla="*/ 2147483647 w 62"/>
                <a:gd name="T63" fmla="*/ 2147483647 h 54"/>
                <a:gd name="T64" fmla="*/ 2147483647 w 62"/>
                <a:gd name="T65" fmla="*/ 2147483647 h 54"/>
                <a:gd name="T66" fmla="*/ 2147483647 w 62"/>
                <a:gd name="T67" fmla="*/ 2147483647 h 54"/>
                <a:gd name="T68" fmla="*/ 2147483647 w 62"/>
                <a:gd name="T69" fmla="*/ 2147483647 h 54"/>
                <a:gd name="T70" fmla="*/ 2147483647 w 62"/>
                <a:gd name="T71" fmla="*/ 2147483647 h 54"/>
                <a:gd name="T72" fmla="*/ 2147483647 w 62"/>
                <a:gd name="T73" fmla="*/ 2147483647 h 5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54"/>
                <a:gd name="T113" fmla="*/ 62 w 62"/>
                <a:gd name="T114" fmla="*/ 54 h 5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54">
                  <a:moveTo>
                    <a:pt x="23" y="54"/>
                  </a:moveTo>
                  <a:lnTo>
                    <a:pt x="27" y="53"/>
                  </a:lnTo>
                  <a:lnTo>
                    <a:pt x="31" y="52"/>
                  </a:lnTo>
                  <a:lnTo>
                    <a:pt x="36" y="50"/>
                  </a:lnTo>
                  <a:lnTo>
                    <a:pt x="40" y="47"/>
                  </a:lnTo>
                  <a:lnTo>
                    <a:pt x="41" y="46"/>
                  </a:lnTo>
                  <a:lnTo>
                    <a:pt x="42" y="46"/>
                  </a:lnTo>
                  <a:lnTo>
                    <a:pt x="43" y="47"/>
                  </a:lnTo>
                  <a:lnTo>
                    <a:pt x="43" y="51"/>
                  </a:lnTo>
                  <a:lnTo>
                    <a:pt x="43" y="52"/>
                  </a:lnTo>
                  <a:lnTo>
                    <a:pt x="44" y="53"/>
                  </a:lnTo>
                  <a:lnTo>
                    <a:pt x="59" y="50"/>
                  </a:lnTo>
                  <a:lnTo>
                    <a:pt x="61" y="49"/>
                  </a:lnTo>
                  <a:lnTo>
                    <a:pt x="62" y="48"/>
                  </a:lnTo>
                  <a:lnTo>
                    <a:pt x="61" y="47"/>
                  </a:lnTo>
                  <a:lnTo>
                    <a:pt x="55" y="47"/>
                  </a:lnTo>
                  <a:lnTo>
                    <a:pt x="53" y="46"/>
                  </a:lnTo>
                  <a:lnTo>
                    <a:pt x="52" y="45"/>
                  </a:lnTo>
                  <a:lnTo>
                    <a:pt x="52" y="44"/>
                  </a:lnTo>
                  <a:lnTo>
                    <a:pt x="52" y="3"/>
                  </a:lnTo>
                  <a:lnTo>
                    <a:pt x="52" y="1"/>
                  </a:lnTo>
                  <a:lnTo>
                    <a:pt x="51" y="0"/>
                  </a:lnTo>
                  <a:lnTo>
                    <a:pt x="50" y="0"/>
                  </a:lnTo>
                  <a:lnTo>
                    <a:pt x="42" y="0"/>
                  </a:lnTo>
                  <a:lnTo>
                    <a:pt x="35" y="0"/>
                  </a:lnTo>
                  <a:lnTo>
                    <a:pt x="33" y="0"/>
                  </a:lnTo>
                  <a:lnTo>
                    <a:pt x="33" y="1"/>
                  </a:lnTo>
                  <a:lnTo>
                    <a:pt x="32" y="1"/>
                  </a:lnTo>
                  <a:lnTo>
                    <a:pt x="33" y="2"/>
                  </a:lnTo>
                  <a:lnTo>
                    <a:pt x="34" y="2"/>
                  </a:lnTo>
                  <a:lnTo>
                    <a:pt x="36" y="3"/>
                  </a:lnTo>
                  <a:lnTo>
                    <a:pt x="42" y="5"/>
                  </a:lnTo>
                  <a:lnTo>
                    <a:pt x="43" y="5"/>
                  </a:lnTo>
                  <a:lnTo>
                    <a:pt x="43" y="6"/>
                  </a:lnTo>
                  <a:lnTo>
                    <a:pt x="43" y="35"/>
                  </a:lnTo>
                  <a:lnTo>
                    <a:pt x="43" y="37"/>
                  </a:lnTo>
                  <a:lnTo>
                    <a:pt x="42" y="40"/>
                  </a:lnTo>
                  <a:lnTo>
                    <a:pt x="41" y="41"/>
                  </a:lnTo>
                  <a:lnTo>
                    <a:pt x="40" y="43"/>
                  </a:lnTo>
                  <a:lnTo>
                    <a:pt x="38" y="45"/>
                  </a:lnTo>
                  <a:lnTo>
                    <a:pt x="36" y="46"/>
                  </a:lnTo>
                  <a:lnTo>
                    <a:pt x="32" y="47"/>
                  </a:lnTo>
                  <a:lnTo>
                    <a:pt x="27" y="47"/>
                  </a:lnTo>
                  <a:lnTo>
                    <a:pt x="22" y="47"/>
                  </a:lnTo>
                  <a:lnTo>
                    <a:pt x="21" y="46"/>
                  </a:lnTo>
                  <a:lnTo>
                    <a:pt x="19" y="45"/>
                  </a:lnTo>
                  <a:lnTo>
                    <a:pt x="18" y="44"/>
                  </a:lnTo>
                  <a:lnTo>
                    <a:pt x="17" y="42"/>
                  </a:lnTo>
                  <a:lnTo>
                    <a:pt x="17" y="41"/>
                  </a:lnTo>
                  <a:lnTo>
                    <a:pt x="16" y="39"/>
                  </a:lnTo>
                  <a:lnTo>
                    <a:pt x="17" y="3"/>
                  </a:lnTo>
                  <a:lnTo>
                    <a:pt x="17" y="1"/>
                  </a:lnTo>
                  <a:lnTo>
                    <a:pt x="16" y="1"/>
                  </a:lnTo>
                  <a:lnTo>
                    <a:pt x="16" y="0"/>
                  </a:lnTo>
                  <a:lnTo>
                    <a:pt x="15" y="0"/>
                  </a:lnTo>
                  <a:lnTo>
                    <a:pt x="9" y="0"/>
                  </a:lnTo>
                  <a:lnTo>
                    <a:pt x="3" y="0"/>
                  </a:lnTo>
                  <a:lnTo>
                    <a:pt x="1" y="0"/>
                  </a:lnTo>
                  <a:lnTo>
                    <a:pt x="0" y="0"/>
                  </a:lnTo>
                  <a:lnTo>
                    <a:pt x="0" y="1"/>
                  </a:lnTo>
                  <a:lnTo>
                    <a:pt x="1" y="2"/>
                  </a:lnTo>
                  <a:lnTo>
                    <a:pt x="4" y="3"/>
                  </a:lnTo>
                  <a:lnTo>
                    <a:pt x="7" y="4"/>
                  </a:lnTo>
                  <a:lnTo>
                    <a:pt x="8" y="4"/>
                  </a:lnTo>
                  <a:lnTo>
                    <a:pt x="8" y="6"/>
                  </a:lnTo>
                  <a:lnTo>
                    <a:pt x="8" y="35"/>
                  </a:lnTo>
                  <a:lnTo>
                    <a:pt x="8" y="39"/>
                  </a:lnTo>
                  <a:lnTo>
                    <a:pt x="8" y="42"/>
                  </a:lnTo>
                  <a:lnTo>
                    <a:pt x="9" y="46"/>
                  </a:lnTo>
                  <a:lnTo>
                    <a:pt x="11" y="48"/>
                  </a:lnTo>
                  <a:lnTo>
                    <a:pt x="12" y="50"/>
                  </a:lnTo>
                  <a:lnTo>
                    <a:pt x="13" y="51"/>
                  </a:lnTo>
                  <a:lnTo>
                    <a:pt x="16" y="52"/>
                  </a:lnTo>
                  <a:lnTo>
                    <a:pt x="19" y="53"/>
                  </a:lnTo>
                  <a:lnTo>
                    <a:pt x="23" y="54"/>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3" name="Freeform 239"/>
            <p:cNvSpPr>
              <a:spLocks/>
            </p:cNvSpPr>
            <p:nvPr/>
          </p:nvSpPr>
          <p:spPr bwMode="auto">
            <a:xfrm>
              <a:off x="3291907" y="6224979"/>
              <a:ext cx="61131" cy="87903"/>
            </a:xfrm>
            <a:custGeom>
              <a:avLst/>
              <a:gdLst>
                <a:gd name="T0" fmla="*/ 2147483647 w 38"/>
                <a:gd name="T1" fmla="*/ 2147483647 h 56"/>
                <a:gd name="T2" fmla="*/ 2147483647 w 38"/>
                <a:gd name="T3" fmla="*/ 2147483647 h 56"/>
                <a:gd name="T4" fmla="*/ 2147483647 w 38"/>
                <a:gd name="T5" fmla="*/ 2147483647 h 56"/>
                <a:gd name="T6" fmla="*/ 2147483647 w 38"/>
                <a:gd name="T7" fmla="*/ 2147483647 h 56"/>
                <a:gd name="T8" fmla="*/ 2147483647 w 38"/>
                <a:gd name="T9" fmla="*/ 2147483647 h 56"/>
                <a:gd name="T10" fmla="*/ 2147483647 w 38"/>
                <a:gd name="T11" fmla="*/ 2147483647 h 56"/>
                <a:gd name="T12" fmla="*/ 2147483647 w 38"/>
                <a:gd name="T13" fmla="*/ 2147483647 h 56"/>
                <a:gd name="T14" fmla="*/ 2147483647 w 38"/>
                <a:gd name="T15" fmla="*/ 2147483647 h 56"/>
                <a:gd name="T16" fmla="*/ 2147483647 w 38"/>
                <a:gd name="T17" fmla="*/ 2147483647 h 56"/>
                <a:gd name="T18" fmla="*/ 2147483647 w 38"/>
                <a:gd name="T19" fmla="*/ 2147483647 h 56"/>
                <a:gd name="T20" fmla="*/ 2147483647 w 38"/>
                <a:gd name="T21" fmla="*/ 2147483647 h 56"/>
                <a:gd name="T22" fmla="*/ 2147483647 w 38"/>
                <a:gd name="T23" fmla="*/ 2147483647 h 56"/>
                <a:gd name="T24" fmla="*/ 2147483647 w 38"/>
                <a:gd name="T25" fmla="*/ 2147483647 h 56"/>
                <a:gd name="T26" fmla="*/ 2147483647 w 38"/>
                <a:gd name="T27" fmla="*/ 2147483647 h 56"/>
                <a:gd name="T28" fmla="*/ 2147483647 w 38"/>
                <a:gd name="T29" fmla="*/ 0 h 56"/>
                <a:gd name="T30" fmla="*/ 2147483647 w 38"/>
                <a:gd name="T31" fmla="*/ 0 h 56"/>
                <a:gd name="T32" fmla="*/ 2147483647 w 38"/>
                <a:gd name="T33" fmla="*/ 2147483647 h 56"/>
                <a:gd name="T34" fmla="*/ 2147483647 w 38"/>
                <a:gd name="T35" fmla="*/ 2147483647 h 56"/>
                <a:gd name="T36" fmla="*/ 2147483647 w 38"/>
                <a:gd name="T37" fmla="*/ 2147483647 h 56"/>
                <a:gd name="T38" fmla="*/ 2147483647 w 38"/>
                <a:gd name="T39" fmla="*/ 2147483647 h 56"/>
                <a:gd name="T40" fmla="*/ 2147483647 w 38"/>
                <a:gd name="T41" fmla="*/ 2147483647 h 56"/>
                <a:gd name="T42" fmla="*/ 2147483647 w 38"/>
                <a:gd name="T43" fmla="*/ 2147483647 h 56"/>
                <a:gd name="T44" fmla="*/ 2147483647 w 38"/>
                <a:gd name="T45" fmla="*/ 2147483647 h 56"/>
                <a:gd name="T46" fmla="*/ 2147483647 w 38"/>
                <a:gd name="T47" fmla="*/ 2147483647 h 56"/>
                <a:gd name="T48" fmla="*/ 0 w 38"/>
                <a:gd name="T49" fmla="*/ 2147483647 h 56"/>
                <a:gd name="T50" fmla="*/ 0 w 38"/>
                <a:gd name="T51" fmla="*/ 2147483647 h 56"/>
                <a:gd name="T52" fmla="*/ 2147483647 w 38"/>
                <a:gd name="T53" fmla="*/ 2147483647 h 56"/>
                <a:gd name="T54" fmla="*/ 2147483647 w 38"/>
                <a:gd name="T55" fmla="*/ 2147483647 h 56"/>
                <a:gd name="T56" fmla="*/ 2147483647 w 38"/>
                <a:gd name="T57" fmla="*/ 2147483647 h 56"/>
                <a:gd name="T58" fmla="*/ 2147483647 w 38"/>
                <a:gd name="T59" fmla="*/ 2147483647 h 56"/>
                <a:gd name="T60" fmla="*/ 2147483647 w 38"/>
                <a:gd name="T61" fmla="*/ 2147483647 h 56"/>
                <a:gd name="T62" fmla="*/ 2147483647 w 38"/>
                <a:gd name="T63" fmla="*/ 2147483647 h 56"/>
                <a:gd name="T64" fmla="*/ 2147483647 w 38"/>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8"/>
                <a:gd name="T100" fmla="*/ 0 h 56"/>
                <a:gd name="T101" fmla="*/ 38 w 38"/>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8" h="56">
                  <a:moveTo>
                    <a:pt x="17" y="19"/>
                  </a:moveTo>
                  <a:lnTo>
                    <a:pt x="17" y="16"/>
                  </a:lnTo>
                  <a:lnTo>
                    <a:pt x="18" y="14"/>
                  </a:lnTo>
                  <a:lnTo>
                    <a:pt x="20" y="12"/>
                  </a:lnTo>
                  <a:lnTo>
                    <a:pt x="23" y="11"/>
                  </a:lnTo>
                  <a:lnTo>
                    <a:pt x="25" y="11"/>
                  </a:lnTo>
                  <a:lnTo>
                    <a:pt x="27" y="12"/>
                  </a:lnTo>
                  <a:lnTo>
                    <a:pt x="29" y="13"/>
                  </a:lnTo>
                  <a:lnTo>
                    <a:pt x="31" y="14"/>
                  </a:lnTo>
                  <a:lnTo>
                    <a:pt x="34" y="14"/>
                  </a:lnTo>
                  <a:lnTo>
                    <a:pt x="36" y="13"/>
                  </a:lnTo>
                  <a:lnTo>
                    <a:pt x="38" y="11"/>
                  </a:lnTo>
                  <a:lnTo>
                    <a:pt x="38" y="10"/>
                  </a:lnTo>
                  <a:lnTo>
                    <a:pt x="38" y="8"/>
                  </a:lnTo>
                  <a:lnTo>
                    <a:pt x="38" y="6"/>
                  </a:lnTo>
                  <a:lnTo>
                    <a:pt x="38" y="5"/>
                  </a:lnTo>
                  <a:lnTo>
                    <a:pt x="37" y="4"/>
                  </a:lnTo>
                  <a:lnTo>
                    <a:pt x="36" y="3"/>
                  </a:lnTo>
                  <a:lnTo>
                    <a:pt x="33" y="2"/>
                  </a:lnTo>
                  <a:lnTo>
                    <a:pt x="31" y="2"/>
                  </a:lnTo>
                  <a:lnTo>
                    <a:pt x="28" y="2"/>
                  </a:lnTo>
                  <a:lnTo>
                    <a:pt x="26" y="3"/>
                  </a:lnTo>
                  <a:lnTo>
                    <a:pt x="24" y="4"/>
                  </a:lnTo>
                  <a:lnTo>
                    <a:pt x="22" y="5"/>
                  </a:lnTo>
                  <a:lnTo>
                    <a:pt x="20" y="8"/>
                  </a:lnTo>
                  <a:lnTo>
                    <a:pt x="18" y="9"/>
                  </a:lnTo>
                  <a:lnTo>
                    <a:pt x="17" y="8"/>
                  </a:lnTo>
                  <a:lnTo>
                    <a:pt x="17" y="5"/>
                  </a:lnTo>
                  <a:lnTo>
                    <a:pt x="17" y="1"/>
                  </a:lnTo>
                  <a:lnTo>
                    <a:pt x="16" y="0"/>
                  </a:lnTo>
                  <a:lnTo>
                    <a:pt x="15" y="0"/>
                  </a:lnTo>
                  <a:lnTo>
                    <a:pt x="14" y="0"/>
                  </a:lnTo>
                  <a:lnTo>
                    <a:pt x="12" y="2"/>
                  </a:lnTo>
                  <a:lnTo>
                    <a:pt x="8" y="7"/>
                  </a:lnTo>
                  <a:lnTo>
                    <a:pt x="5" y="9"/>
                  </a:lnTo>
                  <a:lnTo>
                    <a:pt x="3" y="10"/>
                  </a:lnTo>
                  <a:lnTo>
                    <a:pt x="3" y="11"/>
                  </a:lnTo>
                  <a:lnTo>
                    <a:pt x="4" y="12"/>
                  </a:lnTo>
                  <a:lnTo>
                    <a:pt x="5" y="13"/>
                  </a:lnTo>
                  <a:lnTo>
                    <a:pt x="7" y="16"/>
                  </a:lnTo>
                  <a:lnTo>
                    <a:pt x="8" y="18"/>
                  </a:lnTo>
                  <a:lnTo>
                    <a:pt x="8" y="21"/>
                  </a:lnTo>
                  <a:lnTo>
                    <a:pt x="8" y="42"/>
                  </a:lnTo>
                  <a:lnTo>
                    <a:pt x="8" y="47"/>
                  </a:lnTo>
                  <a:lnTo>
                    <a:pt x="7" y="49"/>
                  </a:lnTo>
                  <a:lnTo>
                    <a:pt x="6" y="50"/>
                  </a:lnTo>
                  <a:lnTo>
                    <a:pt x="5" y="51"/>
                  </a:lnTo>
                  <a:lnTo>
                    <a:pt x="4" y="52"/>
                  </a:lnTo>
                  <a:lnTo>
                    <a:pt x="1" y="53"/>
                  </a:lnTo>
                  <a:lnTo>
                    <a:pt x="0" y="53"/>
                  </a:lnTo>
                  <a:lnTo>
                    <a:pt x="0" y="54"/>
                  </a:lnTo>
                  <a:lnTo>
                    <a:pt x="0" y="55"/>
                  </a:lnTo>
                  <a:lnTo>
                    <a:pt x="1" y="56"/>
                  </a:lnTo>
                  <a:lnTo>
                    <a:pt x="3" y="56"/>
                  </a:lnTo>
                  <a:lnTo>
                    <a:pt x="15" y="55"/>
                  </a:lnTo>
                  <a:lnTo>
                    <a:pt x="27" y="56"/>
                  </a:lnTo>
                  <a:lnTo>
                    <a:pt x="29" y="56"/>
                  </a:lnTo>
                  <a:lnTo>
                    <a:pt x="29" y="55"/>
                  </a:lnTo>
                  <a:lnTo>
                    <a:pt x="30" y="55"/>
                  </a:lnTo>
                  <a:lnTo>
                    <a:pt x="29" y="53"/>
                  </a:lnTo>
                  <a:lnTo>
                    <a:pt x="28" y="53"/>
                  </a:lnTo>
                  <a:lnTo>
                    <a:pt x="22" y="52"/>
                  </a:lnTo>
                  <a:lnTo>
                    <a:pt x="19" y="51"/>
                  </a:lnTo>
                  <a:lnTo>
                    <a:pt x="18" y="50"/>
                  </a:lnTo>
                  <a:lnTo>
                    <a:pt x="17" y="49"/>
                  </a:lnTo>
                  <a:lnTo>
                    <a:pt x="17" y="46"/>
                  </a:lnTo>
                  <a:lnTo>
                    <a:pt x="17"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4" name="Freeform 240"/>
            <p:cNvSpPr>
              <a:spLocks/>
            </p:cNvSpPr>
            <p:nvPr/>
          </p:nvSpPr>
          <p:spPr bwMode="auto">
            <a:xfrm>
              <a:off x="3358277" y="6228567"/>
              <a:ext cx="69863" cy="87903"/>
            </a:xfrm>
            <a:custGeom>
              <a:avLst/>
              <a:gdLst>
                <a:gd name="T0" fmla="*/ 0 w 44"/>
                <a:gd name="T1" fmla="*/ 2147483647 h 56"/>
                <a:gd name="T2" fmla="*/ 2147483647 w 44"/>
                <a:gd name="T3" fmla="*/ 2147483647 h 56"/>
                <a:gd name="T4" fmla="*/ 2147483647 w 44"/>
                <a:gd name="T5" fmla="*/ 2147483647 h 56"/>
                <a:gd name="T6" fmla="*/ 2147483647 w 44"/>
                <a:gd name="T7" fmla="*/ 2147483647 h 56"/>
                <a:gd name="T8" fmla="*/ 2147483647 w 44"/>
                <a:gd name="T9" fmla="*/ 2147483647 h 56"/>
                <a:gd name="T10" fmla="*/ 2147483647 w 44"/>
                <a:gd name="T11" fmla="*/ 2147483647 h 56"/>
                <a:gd name="T12" fmla="*/ 2147483647 w 44"/>
                <a:gd name="T13" fmla="*/ 2147483647 h 56"/>
                <a:gd name="T14" fmla="*/ 2147483647 w 44"/>
                <a:gd name="T15" fmla="*/ 2147483647 h 56"/>
                <a:gd name="T16" fmla="*/ 2147483647 w 44"/>
                <a:gd name="T17" fmla="*/ 2147483647 h 56"/>
                <a:gd name="T18" fmla="*/ 2147483647 w 44"/>
                <a:gd name="T19" fmla="*/ 2147483647 h 56"/>
                <a:gd name="T20" fmla="*/ 2147483647 w 44"/>
                <a:gd name="T21" fmla="*/ 2147483647 h 56"/>
                <a:gd name="T22" fmla="*/ 2147483647 w 44"/>
                <a:gd name="T23" fmla="*/ 2147483647 h 56"/>
                <a:gd name="T24" fmla="*/ 2147483647 w 44"/>
                <a:gd name="T25" fmla="*/ 2147483647 h 56"/>
                <a:gd name="T26" fmla="*/ 2147483647 w 44"/>
                <a:gd name="T27" fmla="*/ 2147483647 h 56"/>
                <a:gd name="T28" fmla="*/ 2147483647 w 44"/>
                <a:gd name="T29" fmla="*/ 2147483647 h 56"/>
                <a:gd name="T30" fmla="*/ 2147483647 w 44"/>
                <a:gd name="T31" fmla="*/ 2147483647 h 56"/>
                <a:gd name="T32" fmla="*/ 2147483647 w 44"/>
                <a:gd name="T33" fmla="*/ 2147483647 h 56"/>
                <a:gd name="T34" fmla="*/ 2147483647 w 44"/>
                <a:gd name="T35" fmla="*/ 2147483647 h 56"/>
                <a:gd name="T36" fmla="*/ 2147483647 w 44"/>
                <a:gd name="T37" fmla="*/ 2147483647 h 56"/>
                <a:gd name="T38" fmla="*/ 2147483647 w 44"/>
                <a:gd name="T39" fmla="*/ 2147483647 h 56"/>
                <a:gd name="T40" fmla="*/ 2147483647 w 44"/>
                <a:gd name="T41" fmla="*/ 2147483647 h 56"/>
                <a:gd name="T42" fmla="*/ 2147483647 w 44"/>
                <a:gd name="T43" fmla="*/ 2147483647 h 56"/>
                <a:gd name="T44" fmla="*/ 2147483647 w 44"/>
                <a:gd name="T45" fmla="*/ 2147483647 h 56"/>
                <a:gd name="T46" fmla="*/ 2147483647 w 44"/>
                <a:gd name="T47" fmla="*/ 2147483647 h 56"/>
                <a:gd name="T48" fmla="*/ 2147483647 w 44"/>
                <a:gd name="T49" fmla="*/ 2147483647 h 56"/>
                <a:gd name="T50" fmla="*/ 2147483647 w 44"/>
                <a:gd name="T51" fmla="*/ 2147483647 h 56"/>
                <a:gd name="T52" fmla="*/ 2147483647 w 44"/>
                <a:gd name="T53" fmla="*/ 0 h 56"/>
                <a:gd name="T54" fmla="*/ 2147483647 w 44"/>
                <a:gd name="T55" fmla="*/ 0 h 56"/>
                <a:gd name="T56" fmla="*/ 2147483647 w 44"/>
                <a:gd name="T57" fmla="*/ 2147483647 h 56"/>
                <a:gd name="T58" fmla="*/ 2147483647 w 44"/>
                <a:gd name="T59" fmla="*/ 2147483647 h 56"/>
                <a:gd name="T60" fmla="*/ 2147483647 w 44"/>
                <a:gd name="T61" fmla="*/ 2147483647 h 56"/>
                <a:gd name="T62" fmla="*/ 0 w 44"/>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4"/>
                <a:gd name="T97" fmla="*/ 0 h 56"/>
                <a:gd name="T98" fmla="*/ 44 w 44"/>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4" h="56">
                  <a:moveTo>
                    <a:pt x="0" y="29"/>
                  </a:moveTo>
                  <a:lnTo>
                    <a:pt x="0" y="34"/>
                  </a:lnTo>
                  <a:lnTo>
                    <a:pt x="2" y="39"/>
                  </a:lnTo>
                  <a:lnTo>
                    <a:pt x="4" y="43"/>
                  </a:lnTo>
                  <a:lnTo>
                    <a:pt x="6" y="47"/>
                  </a:lnTo>
                  <a:lnTo>
                    <a:pt x="8" y="49"/>
                  </a:lnTo>
                  <a:lnTo>
                    <a:pt x="10" y="51"/>
                  </a:lnTo>
                  <a:lnTo>
                    <a:pt x="14" y="54"/>
                  </a:lnTo>
                  <a:lnTo>
                    <a:pt x="19" y="55"/>
                  </a:lnTo>
                  <a:lnTo>
                    <a:pt x="25" y="56"/>
                  </a:lnTo>
                  <a:lnTo>
                    <a:pt x="29" y="56"/>
                  </a:lnTo>
                  <a:lnTo>
                    <a:pt x="32" y="55"/>
                  </a:lnTo>
                  <a:lnTo>
                    <a:pt x="35" y="54"/>
                  </a:lnTo>
                  <a:lnTo>
                    <a:pt x="37" y="53"/>
                  </a:lnTo>
                  <a:lnTo>
                    <a:pt x="41" y="50"/>
                  </a:lnTo>
                  <a:lnTo>
                    <a:pt x="42" y="48"/>
                  </a:lnTo>
                  <a:lnTo>
                    <a:pt x="42" y="47"/>
                  </a:lnTo>
                  <a:lnTo>
                    <a:pt x="40" y="47"/>
                  </a:lnTo>
                  <a:lnTo>
                    <a:pt x="38" y="48"/>
                  </a:lnTo>
                  <a:lnTo>
                    <a:pt x="35" y="49"/>
                  </a:lnTo>
                  <a:lnTo>
                    <a:pt x="30" y="50"/>
                  </a:lnTo>
                  <a:lnTo>
                    <a:pt x="25" y="50"/>
                  </a:lnTo>
                  <a:lnTo>
                    <a:pt x="21" y="49"/>
                  </a:lnTo>
                  <a:lnTo>
                    <a:pt x="18" y="47"/>
                  </a:lnTo>
                  <a:lnTo>
                    <a:pt x="15" y="45"/>
                  </a:lnTo>
                  <a:lnTo>
                    <a:pt x="12" y="42"/>
                  </a:lnTo>
                  <a:lnTo>
                    <a:pt x="10" y="39"/>
                  </a:lnTo>
                  <a:lnTo>
                    <a:pt x="9" y="34"/>
                  </a:lnTo>
                  <a:lnTo>
                    <a:pt x="9" y="29"/>
                  </a:lnTo>
                  <a:lnTo>
                    <a:pt x="9" y="22"/>
                  </a:lnTo>
                  <a:lnTo>
                    <a:pt x="10" y="20"/>
                  </a:lnTo>
                  <a:lnTo>
                    <a:pt x="11" y="17"/>
                  </a:lnTo>
                  <a:lnTo>
                    <a:pt x="13" y="12"/>
                  </a:lnTo>
                  <a:lnTo>
                    <a:pt x="15" y="9"/>
                  </a:lnTo>
                  <a:lnTo>
                    <a:pt x="18" y="6"/>
                  </a:lnTo>
                  <a:lnTo>
                    <a:pt x="21" y="4"/>
                  </a:lnTo>
                  <a:lnTo>
                    <a:pt x="24" y="3"/>
                  </a:lnTo>
                  <a:lnTo>
                    <a:pt x="26" y="3"/>
                  </a:lnTo>
                  <a:lnTo>
                    <a:pt x="30" y="3"/>
                  </a:lnTo>
                  <a:lnTo>
                    <a:pt x="32" y="4"/>
                  </a:lnTo>
                  <a:lnTo>
                    <a:pt x="35" y="6"/>
                  </a:lnTo>
                  <a:lnTo>
                    <a:pt x="37" y="9"/>
                  </a:lnTo>
                  <a:lnTo>
                    <a:pt x="39" y="10"/>
                  </a:lnTo>
                  <a:lnTo>
                    <a:pt x="40" y="10"/>
                  </a:lnTo>
                  <a:lnTo>
                    <a:pt x="42" y="10"/>
                  </a:lnTo>
                  <a:lnTo>
                    <a:pt x="43" y="9"/>
                  </a:lnTo>
                  <a:lnTo>
                    <a:pt x="44" y="8"/>
                  </a:lnTo>
                  <a:lnTo>
                    <a:pt x="44" y="6"/>
                  </a:lnTo>
                  <a:lnTo>
                    <a:pt x="44" y="5"/>
                  </a:lnTo>
                  <a:lnTo>
                    <a:pt x="43" y="3"/>
                  </a:lnTo>
                  <a:lnTo>
                    <a:pt x="41" y="2"/>
                  </a:lnTo>
                  <a:lnTo>
                    <a:pt x="40" y="1"/>
                  </a:lnTo>
                  <a:lnTo>
                    <a:pt x="39" y="1"/>
                  </a:lnTo>
                  <a:lnTo>
                    <a:pt x="34" y="0"/>
                  </a:lnTo>
                  <a:lnTo>
                    <a:pt x="30" y="0"/>
                  </a:lnTo>
                  <a:lnTo>
                    <a:pt x="22" y="0"/>
                  </a:lnTo>
                  <a:lnTo>
                    <a:pt x="16" y="2"/>
                  </a:lnTo>
                  <a:lnTo>
                    <a:pt x="11" y="5"/>
                  </a:lnTo>
                  <a:lnTo>
                    <a:pt x="9" y="7"/>
                  </a:lnTo>
                  <a:lnTo>
                    <a:pt x="7" y="9"/>
                  </a:lnTo>
                  <a:lnTo>
                    <a:pt x="4" y="14"/>
                  </a:lnTo>
                  <a:lnTo>
                    <a:pt x="2" y="19"/>
                  </a:lnTo>
                  <a:lnTo>
                    <a:pt x="1" y="24"/>
                  </a:lnTo>
                  <a:lnTo>
                    <a:pt x="0" y="2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5" name="Freeform 241"/>
            <p:cNvSpPr>
              <a:spLocks noEditPoints="1"/>
            </p:cNvSpPr>
            <p:nvPr/>
          </p:nvSpPr>
          <p:spPr bwMode="auto">
            <a:xfrm>
              <a:off x="3442113" y="6180130"/>
              <a:ext cx="41918" cy="132752"/>
            </a:xfrm>
            <a:custGeom>
              <a:avLst/>
              <a:gdLst>
                <a:gd name="T0" fmla="*/ 2147483647 w 27"/>
                <a:gd name="T1" fmla="*/ 2147483647 h 84"/>
                <a:gd name="T2" fmla="*/ 2147483647 w 27"/>
                <a:gd name="T3" fmla="*/ 2147483647 h 84"/>
                <a:gd name="T4" fmla="*/ 2147483647 w 27"/>
                <a:gd name="T5" fmla="*/ 2147483647 h 84"/>
                <a:gd name="T6" fmla="*/ 2147483647 w 27"/>
                <a:gd name="T7" fmla="*/ 2147483647 h 84"/>
                <a:gd name="T8" fmla="*/ 2147483647 w 27"/>
                <a:gd name="T9" fmla="*/ 2147483647 h 84"/>
                <a:gd name="T10" fmla="*/ 2147483647 w 27"/>
                <a:gd name="T11" fmla="*/ 2147483647 h 84"/>
                <a:gd name="T12" fmla="*/ 2147483647 w 27"/>
                <a:gd name="T13" fmla="*/ 2147483647 h 84"/>
                <a:gd name="T14" fmla="*/ 2147483647 w 27"/>
                <a:gd name="T15" fmla="*/ 2147483647 h 84"/>
                <a:gd name="T16" fmla="*/ 2147483647 w 27"/>
                <a:gd name="T17" fmla="*/ 2147483647 h 84"/>
                <a:gd name="T18" fmla="*/ 2147483647 w 27"/>
                <a:gd name="T19" fmla="*/ 2147483647 h 84"/>
                <a:gd name="T20" fmla="*/ 2147483647 w 27"/>
                <a:gd name="T21" fmla="*/ 2147483647 h 84"/>
                <a:gd name="T22" fmla="*/ 2147483647 w 27"/>
                <a:gd name="T23" fmla="*/ 2147483647 h 84"/>
                <a:gd name="T24" fmla="*/ 2147483647 w 27"/>
                <a:gd name="T25" fmla="*/ 2147483647 h 84"/>
                <a:gd name="T26" fmla="*/ 2147483647 w 27"/>
                <a:gd name="T27" fmla="*/ 2147483647 h 84"/>
                <a:gd name="T28" fmla="*/ 2147483647 w 27"/>
                <a:gd name="T29" fmla="*/ 2147483647 h 84"/>
                <a:gd name="T30" fmla="*/ 2147483647 w 27"/>
                <a:gd name="T31" fmla="*/ 2147483647 h 84"/>
                <a:gd name="T32" fmla="*/ 2147483647 w 27"/>
                <a:gd name="T33" fmla="*/ 2147483647 h 84"/>
                <a:gd name="T34" fmla="*/ 2147483647 w 27"/>
                <a:gd name="T35" fmla="*/ 2147483647 h 84"/>
                <a:gd name="T36" fmla="*/ 2147483647 w 27"/>
                <a:gd name="T37" fmla="*/ 2147483647 h 84"/>
                <a:gd name="T38" fmla="*/ 2147483647 w 27"/>
                <a:gd name="T39" fmla="*/ 2147483647 h 84"/>
                <a:gd name="T40" fmla="*/ 2147483647 w 27"/>
                <a:gd name="T41" fmla="*/ 2147483647 h 84"/>
                <a:gd name="T42" fmla="*/ 2147483647 w 27"/>
                <a:gd name="T43" fmla="*/ 2147483647 h 84"/>
                <a:gd name="T44" fmla="*/ 0 w 27"/>
                <a:gd name="T45" fmla="*/ 2147483647 h 84"/>
                <a:gd name="T46" fmla="*/ 0 w 27"/>
                <a:gd name="T47" fmla="*/ 2147483647 h 84"/>
                <a:gd name="T48" fmla="*/ 2147483647 w 27"/>
                <a:gd name="T49" fmla="*/ 2147483647 h 84"/>
                <a:gd name="T50" fmla="*/ 2147483647 w 27"/>
                <a:gd name="T51" fmla="*/ 2147483647 h 84"/>
                <a:gd name="T52" fmla="*/ 2147483647 w 27"/>
                <a:gd name="T53" fmla="*/ 2147483647 h 84"/>
                <a:gd name="T54" fmla="*/ 2147483647 w 27"/>
                <a:gd name="T55" fmla="*/ 2147483647 h 84"/>
                <a:gd name="T56" fmla="*/ 2147483647 w 27"/>
                <a:gd name="T57" fmla="*/ 2147483647 h 84"/>
                <a:gd name="T58" fmla="*/ 2147483647 w 27"/>
                <a:gd name="T59" fmla="*/ 2147483647 h 84"/>
                <a:gd name="T60" fmla="*/ 2147483647 w 27"/>
                <a:gd name="T61" fmla="*/ 2147483647 h 84"/>
                <a:gd name="T62" fmla="*/ 2147483647 w 27"/>
                <a:gd name="T63" fmla="*/ 2147483647 h 84"/>
                <a:gd name="T64" fmla="*/ 2147483647 w 27"/>
                <a:gd name="T65" fmla="*/ 2147483647 h 84"/>
                <a:gd name="T66" fmla="*/ 2147483647 w 27"/>
                <a:gd name="T67" fmla="*/ 2147483647 h 84"/>
                <a:gd name="T68" fmla="*/ 2147483647 w 27"/>
                <a:gd name="T69" fmla="*/ 2147483647 h 84"/>
                <a:gd name="T70" fmla="*/ 2147483647 w 27"/>
                <a:gd name="T71" fmla="*/ 2147483647 h 84"/>
                <a:gd name="T72" fmla="*/ 2147483647 w 27"/>
                <a:gd name="T73" fmla="*/ 2147483647 h 84"/>
                <a:gd name="T74" fmla="*/ 2147483647 w 27"/>
                <a:gd name="T75" fmla="*/ 2147483647 h 84"/>
                <a:gd name="T76" fmla="*/ 2147483647 w 27"/>
                <a:gd name="T77" fmla="*/ 0 h 84"/>
                <a:gd name="T78" fmla="*/ 2147483647 w 27"/>
                <a:gd name="T79" fmla="*/ 0 h 84"/>
                <a:gd name="T80" fmla="*/ 2147483647 w 27"/>
                <a:gd name="T81" fmla="*/ 2147483647 h 84"/>
                <a:gd name="T82" fmla="*/ 2147483647 w 27"/>
                <a:gd name="T83" fmla="*/ 2147483647 h 84"/>
                <a:gd name="T84" fmla="*/ 2147483647 w 27"/>
                <a:gd name="T85" fmla="*/ 2147483647 h 84"/>
                <a:gd name="T86" fmla="*/ 2147483647 w 27"/>
                <a:gd name="T87" fmla="*/ 2147483647 h 84"/>
                <a:gd name="T88" fmla="*/ 2147483647 w 27"/>
                <a:gd name="T89" fmla="*/ 2147483647 h 84"/>
                <a:gd name="T90" fmla="*/ 2147483647 w 27"/>
                <a:gd name="T91" fmla="*/ 2147483647 h 84"/>
                <a:gd name="T92" fmla="*/ 2147483647 w 27"/>
                <a:gd name="T93" fmla="*/ 2147483647 h 84"/>
                <a:gd name="T94" fmla="*/ 2147483647 w 27"/>
                <a:gd name="T95" fmla="*/ 2147483647 h 84"/>
                <a:gd name="T96" fmla="*/ 2147483647 w 27"/>
                <a:gd name="T97" fmla="*/ 2147483647 h 84"/>
                <a:gd name="T98" fmla="*/ 2147483647 w 27"/>
                <a:gd name="T99" fmla="*/ 2147483647 h 84"/>
                <a:gd name="T100" fmla="*/ 2147483647 w 27"/>
                <a:gd name="T101" fmla="*/ 2147483647 h 84"/>
                <a:gd name="T102" fmla="*/ 2147483647 w 27"/>
                <a:gd name="T103" fmla="*/ 2147483647 h 84"/>
                <a:gd name="T104" fmla="*/ 2147483647 w 27"/>
                <a:gd name="T105" fmla="*/ 2147483647 h 84"/>
                <a:gd name="T106" fmla="*/ 2147483647 w 27"/>
                <a:gd name="T107" fmla="*/ 2147483647 h 84"/>
                <a:gd name="T108" fmla="*/ 2147483647 w 27"/>
                <a:gd name="T109" fmla="*/ 2147483647 h 84"/>
                <a:gd name="T110" fmla="*/ 2147483647 w 27"/>
                <a:gd name="T111" fmla="*/ 0 h 84"/>
                <a:gd name="T112" fmla="*/ 2147483647 w 27"/>
                <a:gd name="T113" fmla="*/ 0 h 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7"/>
                <a:gd name="T172" fmla="*/ 0 h 84"/>
                <a:gd name="T173" fmla="*/ 27 w 27"/>
                <a:gd name="T174" fmla="*/ 84 h 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7" h="84">
                  <a:moveTo>
                    <a:pt x="18" y="38"/>
                  </a:moveTo>
                  <a:lnTo>
                    <a:pt x="19" y="31"/>
                  </a:lnTo>
                  <a:lnTo>
                    <a:pt x="19" y="30"/>
                  </a:lnTo>
                  <a:lnTo>
                    <a:pt x="18" y="30"/>
                  </a:lnTo>
                  <a:lnTo>
                    <a:pt x="10" y="35"/>
                  </a:lnTo>
                  <a:lnTo>
                    <a:pt x="8" y="36"/>
                  </a:lnTo>
                  <a:lnTo>
                    <a:pt x="6" y="37"/>
                  </a:lnTo>
                  <a:lnTo>
                    <a:pt x="4" y="38"/>
                  </a:lnTo>
                  <a:lnTo>
                    <a:pt x="3" y="39"/>
                  </a:lnTo>
                  <a:lnTo>
                    <a:pt x="4" y="40"/>
                  </a:lnTo>
                  <a:lnTo>
                    <a:pt x="6" y="41"/>
                  </a:lnTo>
                  <a:lnTo>
                    <a:pt x="8" y="41"/>
                  </a:lnTo>
                  <a:lnTo>
                    <a:pt x="9" y="42"/>
                  </a:lnTo>
                  <a:lnTo>
                    <a:pt x="9" y="43"/>
                  </a:lnTo>
                  <a:lnTo>
                    <a:pt x="10" y="44"/>
                  </a:lnTo>
                  <a:lnTo>
                    <a:pt x="10" y="73"/>
                  </a:lnTo>
                  <a:lnTo>
                    <a:pt x="9" y="76"/>
                  </a:lnTo>
                  <a:lnTo>
                    <a:pt x="9" y="78"/>
                  </a:lnTo>
                  <a:lnTo>
                    <a:pt x="8" y="78"/>
                  </a:lnTo>
                  <a:lnTo>
                    <a:pt x="6" y="80"/>
                  </a:lnTo>
                  <a:lnTo>
                    <a:pt x="2" y="81"/>
                  </a:lnTo>
                  <a:lnTo>
                    <a:pt x="1" y="82"/>
                  </a:lnTo>
                  <a:lnTo>
                    <a:pt x="0" y="82"/>
                  </a:lnTo>
                  <a:lnTo>
                    <a:pt x="0" y="83"/>
                  </a:lnTo>
                  <a:lnTo>
                    <a:pt x="1" y="84"/>
                  </a:lnTo>
                  <a:lnTo>
                    <a:pt x="3" y="84"/>
                  </a:lnTo>
                  <a:lnTo>
                    <a:pt x="13" y="83"/>
                  </a:lnTo>
                  <a:lnTo>
                    <a:pt x="23" y="84"/>
                  </a:lnTo>
                  <a:lnTo>
                    <a:pt x="25" y="84"/>
                  </a:lnTo>
                  <a:lnTo>
                    <a:pt x="26" y="83"/>
                  </a:lnTo>
                  <a:lnTo>
                    <a:pt x="27" y="83"/>
                  </a:lnTo>
                  <a:lnTo>
                    <a:pt x="26" y="82"/>
                  </a:lnTo>
                  <a:lnTo>
                    <a:pt x="26" y="81"/>
                  </a:lnTo>
                  <a:lnTo>
                    <a:pt x="24" y="81"/>
                  </a:lnTo>
                  <a:lnTo>
                    <a:pt x="20" y="79"/>
                  </a:lnTo>
                  <a:lnTo>
                    <a:pt x="19" y="78"/>
                  </a:lnTo>
                  <a:lnTo>
                    <a:pt x="18" y="76"/>
                  </a:lnTo>
                  <a:lnTo>
                    <a:pt x="18" y="38"/>
                  </a:lnTo>
                  <a:close/>
                  <a:moveTo>
                    <a:pt x="14" y="0"/>
                  </a:moveTo>
                  <a:lnTo>
                    <a:pt x="12" y="0"/>
                  </a:lnTo>
                  <a:lnTo>
                    <a:pt x="10" y="2"/>
                  </a:lnTo>
                  <a:lnTo>
                    <a:pt x="8" y="4"/>
                  </a:lnTo>
                  <a:lnTo>
                    <a:pt x="8" y="6"/>
                  </a:lnTo>
                  <a:lnTo>
                    <a:pt x="8" y="8"/>
                  </a:lnTo>
                  <a:lnTo>
                    <a:pt x="9" y="9"/>
                  </a:lnTo>
                  <a:lnTo>
                    <a:pt x="10" y="10"/>
                  </a:lnTo>
                  <a:lnTo>
                    <a:pt x="12" y="11"/>
                  </a:lnTo>
                  <a:lnTo>
                    <a:pt x="14" y="12"/>
                  </a:lnTo>
                  <a:lnTo>
                    <a:pt x="16" y="11"/>
                  </a:lnTo>
                  <a:lnTo>
                    <a:pt x="17" y="11"/>
                  </a:lnTo>
                  <a:lnTo>
                    <a:pt x="18" y="10"/>
                  </a:lnTo>
                  <a:lnTo>
                    <a:pt x="19" y="8"/>
                  </a:lnTo>
                  <a:lnTo>
                    <a:pt x="20" y="6"/>
                  </a:lnTo>
                  <a:lnTo>
                    <a:pt x="19" y="4"/>
                  </a:lnTo>
                  <a:lnTo>
                    <a:pt x="18" y="2"/>
                  </a:lnTo>
                  <a:lnTo>
                    <a:pt x="16" y="0"/>
                  </a:lnTo>
                  <a:lnTo>
                    <a:pt x="14" y="0"/>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6" name="Freeform 242"/>
            <p:cNvSpPr>
              <a:spLocks/>
            </p:cNvSpPr>
            <p:nvPr/>
          </p:nvSpPr>
          <p:spPr bwMode="auto">
            <a:xfrm>
              <a:off x="3498004" y="6224979"/>
              <a:ext cx="92570" cy="87903"/>
            </a:xfrm>
            <a:custGeom>
              <a:avLst/>
              <a:gdLst>
                <a:gd name="T0" fmla="*/ 2147483647 w 59"/>
                <a:gd name="T1" fmla="*/ 2147483647 h 56"/>
                <a:gd name="T2" fmla="*/ 2147483647 w 59"/>
                <a:gd name="T3" fmla="*/ 2147483647 h 56"/>
                <a:gd name="T4" fmla="*/ 2147483647 w 59"/>
                <a:gd name="T5" fmla="*/ 2147483647 h 56"/>
                <a:gd name="T6" fmla="*/ 0 w 59"/>
                <a:gd name="T7" fmla="*/ 2147483647 h 56"/>
                <a:gd name="T8" fmla="*/ 2147483647 w 59"/>
                <a:gd name="T9" fmla="*/ 2147483647 h 56"/>
                <a:gd name="T10" fmla="*/ 2147483647 w 59"/>
                <a:gd name="T11" fmla="*/ 2147483647 h 56"/>
                <a:gd name="T12" fmla="*/ 2147483647 w 59"/>
                <a:gd name="T13" fmla="*/ 2147483647 h 56"/>
                <a:gd name="T14" fmla="*/ 2147483647 w 59"/>
                <a:gd name="T15" fmla="*/ 2147483647 h 56"/>
                <a:gd name="T16" fmla="*/ 2147483647 w 59"/>
                <a:gd name="T17" fmla="*/ 2147483647 h 56"/>
                <a:gd name="T18" fmla="*/ 2147483647 w 59"/>
                <a:gd name="T19" fmla="*/ 2147483647 h 56"/>
                <a:gd name="T20" fmla="*/ 2147483647 w 59"/>
                <a:gd name="T21" fmla="*/ 2147483647 h 56"/>
                <a:gd name="T22" fmla="*/ 2147483647 w 59"/>
                <a:gd name="T23" fmla="*/ 2147483647 h 56"/>
                <a:gd name="T24" fmla="*/ 2147483647 w 59"/>
                <a:gd name="T25" fmla="*/ 2147483647 h 56"/>
                <a:gd name="T26" fmla="*/ 2147483647 w 59"/>
                <a:gd name="T27" fmla="*/ 2147483647 h 56"/>
                <a:gd name="T28" fmla="*/ 2147483647 w 59"/>
                <a:gd name="T29" fmla="*/ 2147483647 h 56"/>
                <a:gd name="T30" fmla="*/ 2147483647 w 59"/>
                <a:gd name="T31" fmla="*/ 2147483647 h 56"/>
                <a:gd name="T32" fmla="*/ 2147483647 w 59"/>
                <a:gd name="T33" fmla="*/ 2147483647 h 56"/>
                <a:gd name="T34" fmla="*/ 2147483647 w 59"/>
                <a:gd name="T35" fmla="*/ 2147483647 h 56"/>
                <a:gd name="T36" fmla="*/ 2147483647 w 59"/>
                <a:gd name="T37" fmla="*/ 2147483647 h 56"/>
                <a:gd name="T38" fmla="*/ 2147483647 w 59"/>
                <a:gd name="T39" fmla="*/ 2147483647 h 56"/>
                <a:gd name="T40" fmla="*/ 2147483647 w 59"/>
                <a:gd name="T41" fmla="*/ 2147483647 h 56"/>
                <a:gd name="T42" fmla="*/ 2147483647 w 59"/>
                <a:gd name="T43" fmla="*/ 2147483647 h 56"/>
                <a:gd name="T44" fmla="*/ 2147483647 w 59"/>
                <a:gd name="T45" fmla="*/ 2147483647 h 56"/>
                <a:gd name="T46" fmla="*/ 2147483647 w 59"/>
                <a:gd name="T47" fmla="*/ 2147483647 h 56"/>
                <a:gd name="T48" fmla="*/ 2147483647 w 59"/>
                <a:gd name="T49" fmla="*/ 2147483647 h 56"/>
                <a:gd name="T50" fmla="*/ 2147483647 w 59"/>
                <a:gd name="T51" fmla="*/ 2147483647 h 56"/>
                <a:gd name="T52" fmla="*/ 2147483647 w 59"/>
                <a:gd name="T53" fmla="*/ 2147483647 h 56"/>
                <a:gd name="T54" fmla="*/ 2147483647 w 59"/>
                <a:gd name="T55" fmla="*/ 2147483647 h 56"/>
                <a:gd name="T56" fmla="*/ 2147483647 w 59"/>
                <a:gd name="T57" fmla="*/ 2147483647 h 56"/>
                <a:gd name="T58" fmla="*/ 2147483647 w 59"/>
                <a:gd name="T59" fmla="*/ 2147483647 h 56"/>
                <a:gd name="T60" fmla="*/ 2147483647 w 59"/>
                <a:gd name="T61" fmla="*/ 2147483647 h 56"/>
                <a:gd name="T62" fmla="*/ 2147483647 w 59"/>
                <a:gd name="T63" fmla="*/ 2147483647 h 56"/>
                <a:gd name="T64" fmla="*/ 2147483647 w 59"/>
                <a:gd name="T65" fmla="*/ 2147483647 h 56"/>
                <a:gd name="T66" fmla="*/ 2147483647 w 59"/>
                <a:gd name="T67" fmla="*/ 2147483647 h 56"/>
                <a:gd name="T68" fmla="*/ 2147483647 w 59"/>
                <a:gd name="T69" fmla="*/ 2147483647 h 56"/>
                <a:gd name="T70" fmla="*/ 2147483647 w 59"/>
                <a:gd name="T71" fmla="*/ 2147483647 h 56"/>
                <a:gd name="T72" fmla="*/ 2147483647 w 59"/>
                <a:gd name="T73" fmla="*/ 2147483647 h 56"/>
                <a:gd name="T74" fmla="*/ 2147483647 w 59"/>
                <a:gd name="T75" fmla="*/ 0 h 56"/>
                <a:gd name="T76" fmla="*/ 2147483647 w 59"/>
                <a:gd name="T77" fmla="*/ 2147483647 h 56"/>
                <a:gd name="T78" fmla="*/ 2147483647 w 59"/>
                <a:gd name="T79" fmla="*/ 2147483647 h 56"/>
                <a:gd name="T80" fmla="*/ 2147483647 w 59"/>
                <a:gd name="T81" fmla="*/ 2147483647 h 56"/>
                <a:gd name="T82" fmla="*/ 2147483647 w 59"/>
                <a:gd name="T83" fmla="*/ 2147483647 h 56"/>
                <a:gd name="T84" fmla="*/ 2147483647 w 59"/>
                <a:gd name="T85" fmla="*/ 2147483647 h 56"/>
                <a:gd name="T86" fmla="*/ 2147483647 w 59"/>
                <a:gd name="T87" fmla="*/ 2147483647 h 56"/>
                <a:gd name="T88" fmla="*/ 2147483647 w 59"/>
                <a:gd name="T89" fmla="*/ 2147483647 h 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9"/>
                <a:gd name="T136" fmla="*/ 0 h 56"/>
                <a:gd name="T137" fmla="*/ 59 w 59"/>
                <a:gd name="T138" fmla="*/ 56 h 5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9" h="56">
                  <a:moveTo>
                    <a:pt x="7" y="43"/>
                  </a:moveTo>
                  <a:lnTo>
                    <a:pt x="7" y="47"/>
                  </a:lnTo>
                  <a:lnTo>
                    <a:pt x="6" y="50"/>
                  </a:lnTo>
                  <a:lnTo>
                    <a:pt x="4" y="52"/>
                  </a:lnTo>
                  <a:lnTo>
                    <a:pt x="2" y="53"/>
                  </a:lnTo>
                  <a:lnTo>
                    <a:pt x="1" y="53"/>
                  </a:lnTo>
                  <a:lnTo>
                    <a:pt x="0" y="54"/>
                  </a:lnTo>
                  <a:lnTo>
                    <a:pt x="0" y="55"/>
                  </a:lnTo>
                  <a:lnTo>
                    <a:pt x="1" y="55"/>
                  </a:lnTo>
                  <a:lnTo>
                    <a:pt x="2" y="56"/>
                  </a:lnTo>
                  <a:lnTo>
                    <a:pt x="4" y="56"/>
                  </a:lnTo>
                  <a:lnTo>
                    <a:pt x="14" y="55"/>
                  </a:lnTo>
                  <a:lnTo>
                    <a:pt x="23" y="56"/>
                  </a:lnTo>
                  <a:lnTo>
                    <a:pt x="25" y="56"/>
                  </a:lnTo>
                  <a:lnTo>
                    <a:pt x="26" y="55"/>
                  </a:lnTo>
                  <a:lnTo>
                    <a:pt x="26" y="54"/>
                  </a:lnTo>
                  <a:lnTo>
                    <a:pt x="25" y="53"/>
                  </a:lnTo>
                  <a:lnTo>
                    <a:pt x="22" y="53"/>
                  </a:lnTo>
                  <a:lnTo>
                    <a:pt x="19" y="52"/>
                  </a:lnTo>
                  <a:lnTo>
                    <a:pt x="18" y="51"/>
                  </a:lnTo>
                  <a:lnTo>
                    <a:pt x="17" y="50"/>
                  </a:lnTo>
                  <a:lnTo>
                    <a:pt x="16" y="49"/>
                  </a:lnTo>
                  <a:lnTo>
                    <a:pt x="16" y="48"/>
                  </a:lnTo>
                  <a:lnTo>
                    <a:pt x="16" y="45"/>
                  </a:lnTo>
                  <a:lnTo>
                    <a:pt x="16" y="24"/>
                  </a:lnTo>
                  <a:lnTo>
                    <a:pt x="16" y="14"/>
                  </a:lnTo>
                  <a:lnTo>
                    <a:pt x="17" y="13"/>
                  </a:lnTo>
                  <a:lnTo>
                    <a:pt x="17" y="12"/>
                  </a:lnTo>
                  <a:lnTo>
                    <a:pt x="21" y="10"/>
                  </a:lnTo>
                  <a:lnTo>
                    <a:pt x="23" y="9"/>
                  </a:lnTo>
                  <a:lnTo>
                    <a:pt x="25" y="8"/>
                  </a:lnTo>
                  <a:lnTo>
                    <a:pt x="28" y="8"/>
                  </a:lnTo>
                  <a:lnTo>
                    <a:pt x="31" y="7"/>
                  </a:lnTo>
                  <a:lnTo>
                    <a:pt x="34" y="8"/>
                  </a:lnTo>
                  <a:lnTo>
                    <a:pt x="37" y="9"/>
                  </a:lnTo>
                  <a:lnTo>
                    <a:pt x="39" y="11"/>
                  </a:lnTo>
                  <a:lnTo>
                    <a:pt x="40" y="13"/>
                  </a:lnTo>
                  <a:lnTo>
                    <a:pt x="42" y="18"/>
                  </a:lnTo>
                  <a:lnTo>
                    <a:pt x="42" y="22"/>
                  </a:lnTo>
                  <a:lnTo>
                    <a:pt x="42" y="45"/>
                  </a:lnTo>
                  <a:lnTo>
                    <a:pt x="42" y="49"/>
                  </a:lnTo>
                  <a:lnTo>
                    <a:pt x="40" y="51"/>
                  </a:lnTo>
                  <a:lnTo>
                    <a:pt x="38" y="52"/>
                  </a:lnTo>
                  <a:lnTo>
                    <a:pt x="35" y="53"/>
                  </a:lnTo>
                  <a:lnTo>
                    <a:pt x="34" y="53"/>
                  </a:lnTo>
                  <a:lnTo>
                    <a:pt x="34" y="55"/>
                  </a:lnTo>
                  <a:lnTo>
                    <a:pt x="34" y="56"/>
                  </a:lnTo>
                  <a:lnTo>
                    <a:pt x="36" y="56"/>
                  </a:lnTo>
                  <a:lnTo>
                    <a:pt x="46" y="55"/>
                  </a:lnTo>
                  <a:lnTo>
                    <a:pt x="56" y="56"/>
                  </a:lnTo>
                  <a:lnTo>
                    <a:pt x="58" y="56"/>
                  </a:lnTo>
                  <a:lnTo>
                    <a:pt x="59" y="55"/>
                  </a:lnTo>
                  <a:lnTo>
                    <a:pt x="58" y="54"/>
                  </a:lnTo>
                  <a:lnTo>
                    <a:pt x="57" y="53"/>
                  </a:lnTo>
                  <a:lnTo>
                    <a:pt x="54" y="53"/>
                  </a:lnTo>
                  <a:lnTo>
                    <a:pt x="52" y="52"/>
                  </a:lnTo>
                  <a:lnTo>
                    <a:pt x="51" y="51"/>
                  </a:lnTo>
                  <a:lnTo>
                    <a:pt x="51" y="49"/>
                  </a:lnTo>
                  <a:lnTo>
                    <a:pt x="51" y="47"/>
                  </a:lnTo>
                  <a:lnTo>
                    <a:pt x="51" y="21"/>
                  </a:lnTo>
                  <a:lnTo>
                    <a:pt x="51" y="19"/>
                  </a:lnTo>
                  <a:lnTo>
                    <a:pt x="50" y="16"/>
                  </a:lnTo>
                  <a:lnTo>
                    <a:pt x="50" y="12"/>
                  </a:lnTo>
                  <a:lnTo>
                    <a:pt x="48" y="9"/>
                  </a:lnTo>
                  <a:lnTo>
                    <a:pt x="46" y="6"/>
                  </a:lnTo>
                  <a:lnTo>
                    <a:pt x="43" y="4"/>
                  </a:lnTo>
                  <a:lnTo>
                    <a:pt x="39" y="2"/>
                  </a:lnTo>
                  <a:lnTo>
                    <a:pt x="33" y="2"/>
                  </a:lnTo>
                  <a:lnTo>
                    <a:pt x="28" y="2"/>
                  </a:lnTo>
                  <a:lnTo>
                    <a:pt x="26" y="3"/>
                  </a:lnTo>
                  <a:lnTo>
                    <a:pt x="24" y="4"/>
                  </a:lnTo>
                  <a:lnTo>
                    <a:pt x="20" y="6"/>
                  </a:lnTo>
                  <a:lnTo>
                    <a:pt x="16" y="9"/>
                  </a:lnTo>
                  <a:lnTo>
                    <a:pt x="16" y="2"/>
                  </a:lnTo>
                  <a:lnTo>
                    <a:pt x="16" y="0"/>
                  </a:lnTo>
                  <a:lnTo>
                    <a:pt x="15" y="0"/>
                  </a:lnTo>
                  <a:lnTo>
                    <a:pt x="13" y="1"/>
                  </a:lnTo>
                  <a:lnTo>
                    <a:pt x="11" y="2"/>
                  </a:lnTo>
                  <a:lnTo>
                    <a:pt x="7" y="7"/>
                  </a:lnTo>
                  <a:lnTo>
                    <a:pt x="3" y="10"/>
                  </a:lnTo>
                  <a:lnTo>
                    <a:pt x="2" y="11"/>
                  </a:lnTo>
                  <a:lnTo>
                    <a:pt x="1" y="12"/>
                  </a:lnTo>
                  <a:lnTo>
                    <a:pt x="2" y="12"/>
                  </a:lnTo>
                  <a:lnTo>
                    <a:pt x="2" y="13"/>
                  </a:lnTo>
                  <a:lnTo>
                    <a:pt x="4" y="14"/>
                  </a:lnTo>
                  <a:lnTo>
                    <a:pt x="5" y="14"/>
                  </a:lnTo>
                  <a:lnTo>
                    <a:pt x="6" y="15"/>
                  </a:lnTo>
                  <a:lnTo>
                    <a:pt x="7" y="17"/>
                  </a:lnTo>
                  <a:lnTo>
                    <a:pt x="7" y="19"/>
                  </a:lnTo>
                  <a:lnTo>
                    <a:pt x="7" y="43"/>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7" name="Freeform 243"/>
            <p:cNvSpPr>
              <a:spLocks noEditPoints="1"/>
            </p:cNvSpPr>
            <p:nvPr/>
          </p:nvSpPr>
          <p:spPr bwMode="auto">
            <a:xfrm>
              <a:off x="3595813" y="6228567"/>
              <a:ext cx="94316" cy="130958"/>
            </a:xfrm>
            <a:custGeom>
              <a:avLst/>
              <a:gdLst>
                <a:gd name="T0" fmla="*/ 2147483647 w 60"/>
                <a:gd name="T1" fmla="*/ 2147483647 h 83"/>
                <a:gd name="T2" fmla="*/ 2147483647 w 60"/>
                <a:gd name="T3" fmla="*/ 2147483647 h 83"/>
                <a:gd name="T4" fmla="*/ 2147483647 w 60"/>
                <a:gd name="T5" fmla="*/ 2147483647 h 83"/>
                <a:gd name="T6" fmla="*/ 2147483647 w 60"/>
                <a:gd name="T7" fmla="*/ 0 h 83"/>
                <a:gd name="T8" fmla="*/ 2147483647 w 60"/>
                <a:gd name="T9" fmla="*/ 2147483647 h 83"/>
                <a:gd name="T10" fmla="*/ 2147483647 w 60"/>
                <a:gd name="T11" fmla="*/ 2147483647 h 83"/>
                <a:gd name="T12" fmla="*/ 2147483647 w 60"/>
                <a:gd name="T13" fmla="*/ 2147483647 h 83"/>
                <a:gd name="T14" fmla="*/ 2147483647 w 60"/>
                <a:gd name="T15" fmla="*/ 2147483647 h 83"/>
                <a:gd name="T16" fmla="*/ 2147483647 w 60"/>
                <a:gd name="T17" fmla="*/ 2147483647 h 83"/>
                <a:gd name="T18" fmla="*/ 2147483647 w 60"/>
                <a:gd name="T19" fmla="*/ 2147483647 h 83"/>
                <a:gd name="T20" fmla="*/ 2147483647 w 60"/>
                <a:gd name="T21" fmla="*/ 2147483647 h 83"/>
                <a:gd name="T22" fmla="*/ 2147483647 w 60"/>
                <a:gd name="T23" fmla="*/ 2147483647 h 83"/>
                <a:gd name="T24" fmla="*/ 2147483647 w 60"/>
                <a:gd name="T25" fmla="*/ 2147483647 h 83"/>
                <a:gd name="T26" fmla="*/ 2147483647 w 60"/>
                <a:gd name="T27" fmla="*/ 2147483647 h 83"/>
                <a:gd name="T28" fmla="*/ 0 w 60"/>
                <a:gd name="T29" fmla="*/ 2147483647 h 83"/>
                <a:gd name="T30" fmla="*/ 2147483647 w 60"/>
                <a:gd name="T31" fmla="*/ 2147483647 h 83"/>
                <a:gd name="T32" fmla="*/ 2147483647 w 60"/>
                <a:gd name="T33" fmla="*/ 2147483647 h 83"/>
                <a:gd name="T34" fmla="*/ 2147483647 w 60"/>
                <a:gd name="T35" fmla="*/ 2147483647 h 83"/>
                <a:gd name="T36" fmla="*/ 2147483647 w 60"/>
                <a:gd name="T37" fmla="*/ 2147483647 h 83"/>
                <a:gd name="T38" fmla="*/ 2147483647 w 60"/>
                <a:gd name="T39" fmla="*/ 2147483647 h 83"/>
                <a:gd name="T40" fmla="*/ 2147483647 w 60"/>
                <a:gd name="T41" fmla="*/ 2147483647 h 83"/>
                <a:gd name="T42" fmla="*/ 2147483647 w 60"/>
                <a:gd name="T43" fmla="*/ 2147483647 h 83"/>
                <a:gd name="T44" fmla="*/ 2147483647 w 60"/>
                <a:gd name="T45" fmla="*/ 2147483647 h 83"/>
                <a:gd name="T46" fmla="*/ 2147483647 w 60"/>
                <a:gd name="T47" fmla="*/ 2147483647 h 83"/>
                <a:gd name="T48" fmla="*/ 2147483647 w 60"/>
                <a:gd name="T49" fmla="*/ 2147483647 h 83"/>
                <a:gd name="T50" fmla="*/ 2147483647 w 60"/>
                <a:gd name="T51" fmla="*/ 2147483647 h 83"/>
                <a:gd name="T52" fmla="*/ 2147483647 w 60"/>
                <a:gd name="T53" fmla="*/ 2147483647 h 83"/>
                <a:gd name="T54" fmla="*/ 2147483647 w 60"/>
                <a:gd name="T55" fmla="*/ 2147483647 h 83"/>
                <a:gd name="T56" fmla="*/ 2147483647 w 60"/>
                <a:gd name="T57" fmla="*/ 2147483647 h 83"/>
                <a:gd name="T58" fmla="*/ 2147483647 w 60"/>
                <a:gd name="T59" fmla="*/ 2147483647 h 83"/>
                <a:gd name="T60" fmla="*/ 2147483647 w 60"/>
                <a:gd name="T61" fmla="*/ 2147483647 h 83"/>
                <a:gd name="T62" fmla="*/ 2147483647 w 60"/>
                <a:gd name="T63" fmla="*/ 2147483647 h 83"/>
                <a:gd name="T64" fmla="*/ 2147483647 w 60"/>
                <a:gd name="T65" fmla="*/ 2147483647 h 83"/>
                <a:gd name="T66" fmla="*/ 2147483647 w 60"/>
                <a:gd name="T67" fmla="*/ 2147483647 h 83"/>
                <a:gd name="T68" fmla="*/ 2147483647 w 60"/>
                <a:gd name="T69" fmla="*/ 2147483647 h 83"/>
                <a:gd name="T70" fmla="*/ 2147483647 w 60"/>
                <a:gd name="T71" fmla="*/ 2147483647 h 83"/>
                <a:gd name="T72" fmla="*/ 2147483647 w 60"/>
                <a:gd name="T73" fmla="*/ 2147483647 h 83"/>
                <a:gd name="T74" fmla="*/ 2147483647 w 60"/>
                <a:gd name="T75" fmla="*/ 2147483647 h 83"/>
                <a:gd name="T76" fmla="*/ 2147483647 w 60"/>
                <a:gd name="T77" fmla="*/ 2147483647 h 83"/>
                <a:gd name="T78" fmla="*/ 2147483647 w 60"/>
                <a:gd name="T79" fmla="*/ 2147483647 h 83"/>
                <a:gd name="T80" fmla="*/ 2147483647 w 60"/>
                <a:gd name="T81" fmla="*/ 2147483647 h 83"/>
                <a:gd name="T82" fmla="*/ 2147483647 w 60"/>
                <a:gd name="T83" fmla="*/ 2147483647 h 83"/>
                <a:gd name="T84" fmla="*/ 2147483647 w 60"/>
                <a:gd name="T85" fmla="*/ 2147483647 h 83"/>
                <a:gd name="T86" fmla="*/ 2147483647 w 60"/>
                <a:gd name="T87" fmla="*/ 2147483647 h 83"/>
                <a:gd name="T88" fmla="*/ 2147483647 w 60"/>
                <a:gd name="T89" fmla="*/ 2147483647 h 83"/>
                <a:gd name="T90" fmla="*/ 2147483647 w 60"/>
                <a:gd name="T91" fmla="*/ 2147483647 h 83"/>
                <a:gd name="T92" fmla="*/ 2147483647 w 60"/>
                <a:gd name="T93" fmla="*/ 2147483647 h 83"/>
                <a:gd name="T94" fmla="*/ 2147483647 w 60"/>
                <a:gd name="T95" fmla="*/ 2147483647 h 83"/>
                <a:gd name="T96" fmla="*/ 2147483647 w 60"/>
                <a:gd name="T97" fmla="*/ 2147483647 h 83"/>
                <a:gd name="T98" fmla="*/ 2147483647 w 60"/>
                <a:gd name="T99" fmla="*/ 2147483647 h 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
                <a:gd name="T151" fmla="*/ 0 h 83"/>
                <a:gd name="T152" fmla="*/ 60 w 60"/>
                <a:gd name="T153" fmla="*/ 83 h 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 h="83">
                  <a:moveTo>
                    <a:pt x="57" y="12"/>
                  </a:moveTo>
                  <a:lnTo>
                    <a:pt x="60" y="11"/>
                  </a:lnTo>
                  <a:lnTo>
                    <a:pt x="60" y="9"/>
                  </a:lnTo>
                  <a:lnTo>
                    <a:pt x="60" y="7"/>
                  </a:lnTo>
                  <a:lnTo>
                    <a:pt x="60" y="6"/>
                  </a:lnTo>
                  <a:lnTo>
                    <a:pt x="59" y="6"/>
                  </a:lnTo>
                  <a:lnTo>
                    <a:pt x="54" y="6"/>
                  </a:lnTo>
                  <a:lnTo>
                    <a:pt x="50" y="6"/>
                  </a:lnTo>
                  <a:lnTo>
                    <a:pt x="47" y="5"/>
                  </a:lnTo>
                  <a:lnTo>
                    <a:pt x="41" y="3"/>
                  </a:lnTo>
                  <a:lnTo>
                    <a:pt x="36" y="1"/>
                  </a:lnTo>
                  <a:lnTo>
                    <a:pt x="33" y="0"/>
                  </a:lnTo>
                  <a:lnTo>
                    <a:pt x="30" y="0"/>
                  </a:lnTo>
                  <a:lnTo>
                    <a:pt x="26" y="0"/>
                  </a:lnTo>
                  <a:lnTo>
                    <a:pt x="22" y="1"/>
                  </a:lnTo>
                  <a:lnTo>
                    <a:pt x="19" y="3"/>
                  </a:lnTo>
                  <a:lnTo>
                    <a:pt x="18" y="4"/>
                  </a:lnTo>
                  <a:lnTo>
                    <a:pt x="16" y="5"/>
                  </a:lnTo>
                  <a:lnTo>
                    <a:pt x="15" y="6"/>
                  </a:lnTo>
                  <a:lnTo>
                    <a:pt x="14" y="8"/>
                  </a:lnTo>
                  <a:lnTo>
                    <a:pt x="12" y="11"/>
                  </a:lnTo>
                  <a:lnTo>
                    <a:pt x="11" y="14"/>
                  </a:lnTo>
                  <a:lnTo>
                    <a:pt x="11" y="18"/>
                  </a:lnTo>
                  <a:lnTo>
                    <a:pt x="11" y="21"/>
                  </a:lnTo>
                  <a:lnTo>
                    <a:pt x="11" y="24"/>
                  </a:lnTo>
                  <a:lnTo>
                    <a:pt x="14" y="29"/>
                  </a:lnTo>
                  <a:lnTo>
                    <a:pt x="17" y="33"/>
                  </a:lnTo>
                  <a:lnTo>
                    <a:pt x="21" y="36"/>
                  </a:lnTo>
                  <a:lnTo>
                    <a:pt x="18" y="37"/>
                  </a:lnTo>
                  <a:lnTo>
                    <a:pt x="13" y="38"/>
                  </a:lnTo>
                  <a:lnTo>
                    <a:pt x="11" y="39"/>
                  </a:lnTo>
                  <a:lnTo>
                    <a:pt x="9" y="40"/>
                  </a:lnTo>
                  <a:lnTo>
                    <a:pt x="8" y="42"/>
                  </a:lnTo>
                  <a:lnTo>
                    <a:pt x="7" y="43"/>
                  </a:lnTo>
                  <a:lnTo>
                    <a:pt x="7" y="45"/>
                  </a:lnTo>
                  <a:lnTo>
                    <a:pt x="8" y="46"/>
                  </a:lnTo>
                  <a:lnTo>
                    <a:pt x="11" y="49"/>
                  </a:lnTo>
                  <a:lnTo>
                    <a:pt x="17" y="54"/>
                  </a:lnTo>
                  <a:lnTo>
                    <a:pt x="11" y="56"/>
                  </a:lnTo>
                  <a:lnTo>
                    <a:pt x="6" y="60"/>
                  </a:lnTo>
                  <a:lnTo>
                    <a:pt x="4" y="62"/>
                  </a:lnTo>
                  <a:lnTo>
                    <a:pt x="2" y="64"/>
                  </a:lnTo>
                  <a:lnTo>
                    <a:pt x="0" y="67"/>
                  </a:lnTo>
                  <a:lnTo>
                    <a:pt x="0" y="70"/>
                  </a:lnTo>
                  <a:lnTo>
                    <a:pt x="0" y="72"/>
                  </a:lnTo>
                  <a:lnTo>
                    <a:pt x="1" y="74"/>
                  </a:lnTo>
                  <a:lnTo>
                    <a:pt x="2" y="75"/>
                  </a:lnTo>
                  <a:lnTo>
                    <a:pt x="2" y="76"/>
                  </a:lnTo>
                  <a:lnTo>
                    <a:pt x="4" y="79"/>
                  </a:lnTo>
                  <a:lnTo>
                    <a:pt x="7" y="80"/>
                  </a:lnTo>
                  <a:lnTo>
                    <a:pt x="11" y="82"/>
                  </a:lnTo>
                  <a:lnTo>
                    <a:pt x="16" y="83"/>
                  </a:lnTo>
                  <a:lnTo>
                    <a:pt x="21" y="83"/>
                  </a:lnTo>
                  <a:lnTo>
                    <a:pt x="25" y="83"/>
                  </a:lnTo>
                  <a:lnTo>
                    <a:pt x="30" y="82"/>
                  </a:lnTo>
                  <a:lnTo>
                    <a:pt x="36" y="81"/>
                  </a:lnTo>
                  <a:lnTo>
                    <a:pt x="42" y="79"/>
                  </a:lnTo>
                  <a:lnTo>
                    <a:pt x="47" y="76"/>
                  </a:lnTo>
                  <a:lnTo>
                    <a:pt x="50" y="74"/>
                  </a:lnTo>
                  <a:lnTo>
                    <a:pt x="52" y="72"/>
                  </a:lnTo>
                  <a:lnTo>
                    <a:pt x="54" y="70"/>
                  </a:lnTo>
                  <a:lnTo>
                    <a:pt x="55" y="67"/>
                  </a:lnTo>
                  <a:lnTo>
                    <a:pt x="56" y="65"/>
                  </a:lnTo>
                  <a:lnTo>
                    <a:pt x="56" y="62"/>
                  </a:lnTo>
                  <a:lnTo>
                    <a:pt x="56" y="57"/>
                  </a:lnTo>
                  <a:lnTo>
                    <a:pt x="54" y="54"/>
                  </a:lnTo>
                  <a:lnTo>
                    <a:pt x="53" y="52"/>
                  </a:lnTo>
                  <a:lnTo>
                    <a:pt x="52" y="51"/>
                  </a:lnTo>
                  <a:lnTo>
                    <a:pt x="49" y="49"/>
                  </a:lnTo>
                  <a:lnTo>
                    <a:pt x="46" y="48"/>
                  </a:lnTo>
                  <a:lnTo>
                    <a:pt x="42" y="47"/>
                  </a:lnTo>
                  <a:lnTo>
                    <a:pt x="32" y="47"/>
                  </a:lnTo>
                  <a:lnTo>
                    <a:pt x="24" y="47"/>
                  </a:lnTo>
                  <a:lnTo>
                    <a:pt x="19" y="46"/>
                  </a:lnTo>
                  <a:lnTo>
                    <a:pt x="18" y="45"/>
                  </a:lnTo>
                  <a:lnTo>
                    <a:pt x="17" y="45"/>
                  </a:lnTo>
                  <a:lnTo>
                    <a:pt x="17" y="43"/>
                  </a:lnTo>
                  <a:lnTo>
                    <a:pt x="17" y="41"/>
                  </a:lnTo>
                  <a:lnTo>
                    <a:pt x="19" y="40"/>
                  </a:lnTo>
                  <a:lnTo>
                    <a:pt x="20" y="39"/>
                  </a:lnTo>
                  <a:lnTo>
                    <a:pt x="23" y="38"/>
                  </a:lnTo>
                  <a:lnTo>
                    <a:pt x="30" y="37"/>
                  </a:lnTo>
                  <a:lnTo>
                    <a:pt x="37" y="36"/>
                  </a:lnTo>
                  <a:lnTo>
                    <a:pt x="39" y="35"/>
                  </a:lnTo>
                  <a:lnTo>
                    <a:pt x="42" y="34"/>
                  </a:lnTo>
                  <a:lnTo>
                    <a:pt x="45" y="31"/>
                  </a:lnTo>
                  <a:lnTo>
                    <a:pt x="46" y="29"/>
                  </a:lnTo>
                  <a:lnTo>
                    <a:pt x="47" y="28"/>
                  </a:lnTo>
                  <a:lnTo>
                    <a:pt x="49" y="24"/>
                  </a:lnTo>
                  <a:lnTo>
                    <a:pt x="50" y="21"/>
                  </a:lnTo>
                  <a:lnTo>
                    <a:pt x="50" y="18"/>
                  </a:lnTo>
                  <a:lnTo>
                    <a:pt x="50" y="13"/>
                  </a:lnTo>
                  <a:lnTo>
                    <a:pt x="51" y="12"/>
                  </a:lnTo>
                  <a:lnTo>
                    <a:pt x="57" y="12"/>
                  </a:lnTo>
                  <a:close/>
                  <a:moveTo>
                    <a:pt x="8" y="68"/>
                  </a:moveTo>
                  <a:lnTo>
                    <a:pt x="9" y="65"/>
                  </a:lnTo>
                  <a:lnTo>
                    <a:pt x="12" y="62"/>
                  </a:lnTo>
                  <a:lnTo>
                    <a:pt x="15" y="58"/>
                  </a:lnTo>
                  <a:lnTo>
                    <a:pt x="18" y="56"/>
                  </a:lnTo>
                  <a:lnTo>
                    <a:pt x="21" y="55"/>
                  </a:lnTo>
                  <a:lnTo>
                    <a:pt x="27" y="55"/>
                  </a:lnTo>
                  <a:lnTo>
                    <a:pt x="37" y="55"/>
                  </a:lnTo>
                  <a:lnTo>
                    <a:pt x="44" y="56"/>
                  </a:lnTo>
                  <a:lnTo>
                    <a:pt x="47" y="58"/>
                  </a:lnTo>
                  <a:lnTo>
                    <a:pt x="49" y="59"/>
                  </a:lnTo>
                  <a:lnTo>
                    <a:pt x="50" y="61"/>
                  </a:lnTo>
                  <a:lnTo>
                    <a:pt x="51" y="64"/>
                  </a:lnTo>
                  <a:lnTo>
                    <a:pt x="50" y="66"/>
                  </a:lnTo>
                  <a:lnTo>
                    <a:pt x="50" y="68"/>
                  </a:lnTo>
                  <a:lnTo>
                    <a:pt x="48" y="70"/>
                  </a:lnTo>
                  <a:lnTo>
                    <a:pt x="45" y="73"/>
                  </a:lnTo>
                  <a:lnTo>
                    <a:pt x="42" y="75"/>
                  </a:lnTo>
                  <a:lnTo>
                    <a:pt x="37" y="77"/>
                  </a:lnTo>
                  <a:lnTo>
                    <a:pt x="31" y="78"/>
                  </a:lnTo>
                  <a:lnTo>
                    <a:pt x="23" y="79"/>
                  </a:lnTo>
                  <a:lnTo>
                    <a:pt x="17" y="78"/>
                  </a:lnTo>
                  <a:lnTo>
                    <a:pt x="15" y="77"/>
                  </a:lnTo>
                  <a:lnTo>
                    <a:pt x="13" y="76"/>
                  </a:lnTo>
                  <a:lnTo>
                    <a:pt x="11" y="74"/>
                  </a:lnTo>
                  <a:lnTo>
                    <a:pt x="10" y="73"/>
                  </a:lnTo>
                  <a:lnTo>
                    <a:pt x="9" y="71"/>
                  </a:lnTo>
                  <a:lnTo>
                    <a:pt x="8" y="68"/>
                  </a:lnTo>
                  <a:close/>
                  <a:moveTo>
                    <a:pt x="41" y="19"/>
                  </a:moveTo>
                  <a:lnTo>
                    <a:pt x="41" y="25"/>
                  </a:lnTo>
                  <a:lnTo>
                    <a:pt x="40" y="28"/>
                  </a:lnTo>
                  <a:lnTo>
                    <a:pt x="39" y="30"/>
                  </a:lnTo>
                  <a:lnTo>
                    <a:pt x="38" y="32"/>
                  </a:lnTo>
                  <a:lnTo>
                    <a:pt x="36" y="34"/>
                  </a:lnTo>
                  <a:lnTo>
                    <a:pt x="33" y="35"/>
                  </a:lnTo>
                  <a:lnTo>
                    <a:pt x="30" y="35"/>
                  </a:lnTo>
                  <a:lnTo>
                    <a:pt x="27" y="34"/>
                  </a:lnTo>
                  <a:lnTo>
                    <a:pt x="26" y="34"/>
                  </a:lnTo>
                  <a:lnTo>
                    <a:pt x="25" y="33"/>
                  </a:lnTo>
                  <a:lnTo>
                    <a:pt x="23" y="31"/>
                  </a:lnTo>
                  <a:lnTo>
                    <a:pt x="21" y="28"/>
                  </a:lnTo>
                  <a:lnTo>
                    <a:pt x="20" y="23"/>
                  </a:lnTo>
                  <a:lnTo>
                    <a:pt x="20" y="17"/>
                  </a:lnTo>
                  <a:lnTo>
                    <a:pt x="20" y="15"/>
                  </a:lnTo>
                  <a:lnTo>
                    <a:pt x="20" y="12"/>
                  </a:lnTo>
                  <a:lnTo>
                    <a:pt x="22" y="7"/>
                  </a:lnTo>
                  <a:lnTo>
                    <a:pt x="22" y="6"/>
                  </a:lnTo>
                  <a:lnTo>
                    <a:pt x="23" y="5"/>
                  </a:lnTo>
                  <a:lnTo>
                    <a:pt x="25" y="3"/>
                  </a:lnTo>
                  <a:lnTo>
                    <a:pt x="27" y="3"/>
                  </a:lnTo>
                  <a:lnTo>
                    <a:pt x="30" y="2"/>
                  </a:lnTo>
                  <a:lnTo>
                    <a:pt x="34" y="3"/>
                  </a:lnTo>
                  <a:lnTo>
                    <a:pt x="36" y="4"/>
                  </a:lnTo>
                  <a:lnTo>
                    <a:pt x="38" y="6"/>
                  </a:lnTo>
                  <a:lnTo>
                    <a:pt x="40" y="8"/>
                  </a:lnTo>
                  <a:lnTo>
                    <a:pt x="41" y="11"/>
                  </a:lnTo>
                  <a:lnTo>
                    <a:pt x="41" y="13"/>
                  </a:lnTo>
                  <a:lnTo>
                    <a:pt x="41" y="19"/>
                  </a:lnTo>
                  <a:close/>
                </a:path>
              </a:pathLst>
            </a:custGeom>
            <a:solidFill>
              <a:srgbClr val="002D68"/>
            </a:solidFill>
            <a:ln w="9525">
              <a:noFill/>
              <a:round/>
              <a:headEnd/>
              <a:tailEnd/>
            </a:ln>
          </p:spPr>
          <p:txBody>
            <a:bodyPr/>
            <a:lstStyle/>
            <a:p>
              <a:pPr algn="ctr" defTabSz="906687" eaLnBrk="0" hangingPunct="0">
                <a:spcBef>
                  <a:spcPct val="50000"/>
                </a:spcBef>
                <a:defRPr/>
              </a:pPr>
              <a:endParaRPr lang="es-CL" sz="1200" dirty="0">
                <a:solidFill>
                  <a:srgbClr val="000000"/>
                </a:solidFill>
                <a:latin typeface="Arial"/>
                <a:cs typeface="Arial" pitchFamily="34" charset="0"/>
              </a:endParaRPr>
            </a:p>
          </p:txBody>
        </p:sp>
        <p:sp>
          <p:nvSpPr>
            <p:cNvPr id="68" name="Oval 244"/>
            <p:cNvSpPr>
              <a:spLocks noChangeArrowheads="1"/>
            </p:cNvSpPr>
            <p:nvPr/>
          </p:nvSpPr>
          <p:spPr bwMode="auto">
            <a:xfrm>
              <a:off x="1970088"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69" name="Oval 245"/>
            <p:cNvSpPr>
              <a:spLocks noChangeArrowheads="1"/>
            </p:cNvSpPr>
            <p:nvPr/>
          </p:nvSpPr>
          <p:spPr bwMode="auto">
            <a:xfrm>
              <a:off x="2994106"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0" name="Oval 246"/>
            <p:cNvSpPr>
              <a:spLocks noChangeArrowheads="1"/>
            </p:cNvSpPr>
            <p:nvPr/>
          </p:nvSpPr>
          <p:spPr bwMode="auto">
            <a:xfrm>
              <a:off x="3476138" y="6065838"/>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1" name="Oval 247"/>
            <p:cNvSpPr>
              <a:spLocks noChangeArrowheads="1"/>
            </p:cNvSpPr>
            <p:nvPr/>
          </p:nvSpPr>
          <p:spPr bwMode="auto">
            <a:xfrm>
              <a:off x="2630488"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2" name="Oval 248"/>
            <p:cNvSpPr>
              <a:spLocks noChangeArrowheads="1"/>
            </p:cNvSpPr>
            <p:nvPr/>
          </p:nvSpPr>
          <p:spPr bwMode="auto">
            <a:xfrm>
              <a:off x="963613" y="6065838"/>
              <a:ext cx="42863"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sp>
          <p:nvSpPr>
            <p:cNvPr id="73" name="Oval 249"/>
            <p:cNvSpPr>
              <a:spLocks noChangeArrowheads="1"/>
            </p:cNvSpPr>
            <p:nvPr/>
          </p:nvSpPr>
          <p:spPr bwMode="auto">
            <a:xfrm>
              <a:off x="3727450" y="6270624"/>
              <a:ext cx="41275" cy="41275"/>
            </a:xfrm>
            <a:prstGeom prst="ellipse">
              <a:avLst/>
            </a:prstGeom>
            <a:solidFill>
              <a:srgbClr val="002D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05606"/>
              <a:endParaRPr lang="es-CL" sz="1800" dirty="0">
                <a:solidFill>
                  <a:srgbClr val="000000"/>
                </a:solidFill>
                <a:latin typeface="Arial"/>
                <a:cs typeface="Arial" pitchFamily="34" charset="0"/>
              </a:endParaRPr>
            </a:p>
          </p:txBody>
        </p:sp>
      </p:grpSp>
      <p:sp>
        <p:nvSpPr>
          <p:cNvPr id="74" name="Rectangle 76"/>
          <p:cNvSpPr>
            <a:spLocks noChangeArrowheads="1"/>
          </p:cNvSpPr>
          <p:nvPr userDrawn="1"/>
        </p:nvSpPr>
        <p:spPr bwMode="auto">
          <a:xfrm>
            <a:off x="7740212" y="7230926"/>
            <a:ext cx="1943870"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p>
            <a:pPr algn="r" defTabSz="907020">
              <a:lnSpc>
                <a:spcPts val="1074"/>
              </a:lnSpc>
            </a:pPr>
            <a:r>
              <a:rPr lang="en-US" sz="700" dirty="0">
                <a:solidFill>
                  <a:srgbClr val="002776"/>
                </a:solidFill>
                <a:latin typeface="Arial"/>
                <a:cs typeface="Arial" pitchFamily="34" charset="0"/>
              </a:rPr>
              <a:t>© 2014 Deloitte Global Services Limited </a:t>
            </a:r>
          </a:p>
        </p:txBody>
      </p:sp>
      <p:sp>
        <p:nvSpPr>
          <p:cNvPr id="75" name="Text Box 7"/>
          <p:cNvSpPr txBox="1">
            <a:spLocks noChangeArrowheads="1"/>
          </p:cNvSpPr>
          <p:nvPr userDrawn="1"/>
        </p:nvSpPr>
        <p:spPr bwMode="auto">
          <a:xfrm>
            <a:off x="8273266" y="466839"/>
            <a:ext cx="1662110" cy="5296322"/>
          </a:xfrm>
          <a:prstGeom prst="rect">
            <a:avLst/>
          </a:prstGeom>
          <a:noFill/>
          <a:ln w="9525">
            <a:noFill/>
            <a:miter lim="800000"/>
            <a:headEnd/>
            <a:tailEnd/>
          </a:ln>
        </p:spPr>
        <p:txBody>
          <a:bodyPr lIns="0" tIns="0" rIns="0" bIns="0">
            <a:spAutoFit/>
          </a:bodyPr>
          <a:lstStyle/>
          <a:p>
            <a:pPr defTabSz="906687">
              <a:lnSpc>
                <a:spcPts val="718"/>
              </a:lnSpc>
              <a:defRPr/>
            </a:pPr>
            <a:r>
              <a:rPr lang="es-CL" sz="700" b="1" dirty="0">
                <a:solidFill>
                  <a:srgbClr val="000000"/>
                </a:solidFill>
                <a:latin typeface="Arial"/>
                <a:ea typeface="Arial Unicode MS" pitchFamily="34" charset="-128"/>
                <a:cs typeface="Arial Unicode MS" pitchFamily="34" charset="-128"/>
              </a:rPr>
              <a:t>Oficina Central</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dirty="0">
                <a:solidFill>
                  <a:srgbClr val="000000"/>
                </a:solidFill>
                <a:latin typeface="Arial"/>
                <a:ea typeface="Arial Unicode MS" pitchFamily="34" charset="-128"/>
                <a:cs typeface="Arial Unicode MS" pitchFamily="34" charset="-128"/>
              </a:rPr>
              <a:t>Rosario Norte 407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Piso 9</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Las Condes, Santiago</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Chile</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Fono: (56-2) 729 7000 </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Fax: (56-2) 374 9177</a:t>
            </a:r>
          </a:p>
          <a:p>
            <a:pPr defTabSz="906687">
              <a:lnSpc>
                <a:spcPts val="718"/>
              </a:lnSpc>
              <a:defRPr/>
            </a:pPr>
            <a:r>
              <a:rPr lang="es-CL" sz="700" dirty="0">
                <a:solidFill>
                  <a:srgbClr val="000000"/>
                </a:solidFill>
                <a:latin typeface="Arial"/>
                <a:ea typeface="Arial Unicode MS" pitchFamily="34" charset="-128"/>
                <a:cs typeface="Arial Unicode MS" pitchFamily="34" charset="-128"/>
              </a:rPr>
              <a:t>e-mail: deloittechile@deloitte.com</a:t>
            </a:r>
          </a:p>
          <a:p>
            <a:pPr defTabSz="906687">
              <a:lnSpc>
                <a:spcPts val="718"/>
              </a:lnSpc>
              <a:defRPr/>
            </a:pPr>
            <a:endParaRPr lang="es-CL" sz="700" dirty="0">
              <a:solidFill>
                <a:srgbClr val="000000"/>
              </a:solidFill>
              <a:latin typeface="Arial"/>
              <a:ea typeface="Arial Unicode MS" pitchFamily="34" charset="-128"/>
              <a:cs typeface="Arial Unicode MS" pitchFamily="34" charset="-128"/>
            </a:endParaRPr>
          </a:p>
          <a:p>
            <a:pPr defTabSz="906687">
              <a:lnSpc>
                <a:spcPts val="718"/>
              </a:lnSpc>
              <a:defRPr/>
            </a:pPr>
            <a:r>
              <a:rPr lang="es-CL" sz="700" b="1" dirty="0">
                <a:solidFill>
                  <a:srgbClr val="000000"/>
                </a:solidFill>
                <a:latin typeface="Arial"/>
                <a:ea typeface="Arial Unicode MS" pitchFamily="34" charset="-128"/>
                <a:cs typeface="Arial Unicode MS" pitchFamily="34" charset="-128"/>
              </a:rPr>
              <a:t>Regiones</a:t>
            </a:r>
          </a:p>
          <a:p>
            <a:pPr defTabSz="906687">
              <a:lnSpc>
                <a:spcPts val="718"/>
              </a:lnSpc>
              <a:defRPr/>
            </a:pPr>
            <a:endParaRPr lang="es-CL" sz="700" b="1" dirty="0">
              <a:solidFill>
                <a:srgbClr val="000000"/>
              </a:solidFill>
              <a:latin typeface="Arial"/>
              <a:ea typeface="Arial Unicode MS" pitchFamily="34" charset="-128"/>
              <a:cs typeface="Arial Unicode MS" pitchFamily="34" charset="-128"/>
            </a:endParaRPr>
          </a:p>
          <a:p>
            <a:pPr defTabSz="908430">
              <a:lnSpc>
                <a:spcPts val="718"/>
              </a:lnSpc>
              <a:defRPr/>
            </a:pPr>
            <a:r>
              <a:rPr lang="es-CL" sz="700" dirty="0">
                <a:solidFill>
                  <a:srgbClr val="000000"/>
                </a:solidFill>
                <a:latin typeface="Arial"/>
              </a:rPr>
              <a:t>Simón Bolívar 202,</a:t>
            </a:r>
          </a:p>
          <a:p>
            <a:pPr defTabSz="908430">
              <a:lnSpc>
                <a:spcPts val="718"/>
              </a:lnSpc>
              <a:defRPr/>
            </a:pPr>
            <a:r>
              <a:rPr lang="es-CL" sz="700" dirty="0">
                <a:solidFill>
                  <a:srgbClr val="000000"/>
                </a:solidFill>
                <a:latin typeface="Arial"/>
              </a:rPr>
              <a:t>Oficina 1403</a:t>
            </a:r>
          </a:p>
          <a:p>
            <a:pPr defTabSz="908430">
              <a:lnSpc>
                <a:spcPts val="718"/>
              </a:lnSpc>
              <a:defRPr/>
            </a:pPr>
            <a:r>
              <a:rPr lang="es-CL" sz="700" dirty="0">
                <a:solidFill>
                  <a:srgbClr val="000000"/>
                </a:solidFill>
                <a:latin typeface="Arial"/>
              </a:rPr>
              <a:t>Iquique</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(56-57) 54 65 91 </a:t>
            </a:r>
          </a:p>
          <a:p>
            <a:pPr defTabSz="908430">
              <a:lnSpc>
                <a:spcPts val="718"/>
              </a:lnSpc>
              <a:defRPr/>
            </a:pPr>
            <a:r>
              <a:rPr lang="es-CL" sz="700" dirty="0">
                <a:solidFill>
                  <a:srgbClr val="000000"/>
                </a:solidFill>
                <a:latin typeface="Arial"/>
              </a:rPr>
              <a:t>Fax: (56-57) 54 65 95 </a:t>
            </a:r>
          </a:p>
          <a:p>
            <a:pPr defTabSz="908430">
              <a:lnSpc>
                <a:spcPts val="718"/>
              </a:lnSpc>
              <a:defRPr/>
            </a:pPr>
            <a:r>
              <a:rPr lang="es-CL" sz="700" dirty="0">
                <a:solidFill>
                  <a:srgbClr val="000000"/>
                </a:solidFill>
                <a:latin typeface="Arial"/>
              </a:rPr>
              <a:t>iquique@deloitte.com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Av. Grecia 860</a:t>
            </a:r>
          </a:p>
          <a:p>
            <a:pPr defTabSz="908430">
              <a:lnSpc>
                <a:spcPts val="718"/>
              </a:lnSpc>
              <a:defRPr/>
            </a:pPr>
            <a:r>
              <a:rPr lang="es-CL" sz="700" dirty="0">
                <a:solidFill>
                  <a:srgbClr val="000000"/>
                </a:solidFill>
                <a:latin typeface="Arial"/>
              </a:rPr>
              <a:t>Piso 3</a:t>
            </a:r>
          </a:p>
          <a:p>
            <a:pPr defTabSz="908430">
              <a:lnSpc>
                <a:spcPts val="718"/>
              </a:lnSpc>
              <a:defRPr/>
            </a:pPr>
            <a:r>
              <a:rPr lang="es-CL" sz="700" dirty="0">
                <a:solidFill>
                  <a:srgbClr val="000000"/>
                </a:solidFill>
                <a:latin typeface="Arial"/>
              </a:rPr>
              <a:t>Antofagasta</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 </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antofagasta@deloitte.com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Los Carrera 831</a:t>
            </a:r>
          </a:p>
          <a:p>
            <a:pPr defTabSz="908430">
              <a:lnSpc>
                <a:spcPts val="718"/>
              </a:lnSpc>
              <a:defRPr/>
            </a:pPr>
            <a:r>
              <a:rPr lang="es-CL" sz="700" dirty="0">
                <a:solidFill>
                  <a:srgbClr val="000000"/>
                </a:solidFill>
                <a:latin typeface="Arial"/>
              </a:rPr>
              <a:t>Oficina 501</a:t>
            </a:r>
          </a:p>
          <a:p>
            <a:pPr defTabSz="908430">
              <a:lnSpc>
                <a:spcPts val="718"/>
              </a:lnSpc>
              <a:defRPr/>
            </a:pPr>
            <a:r>
              <a:rPr lang="es-CL" sz="700" dirty="0">
                <a:solidFill>
                  <a:srgbClr val="000000"/>
                </a:solidFill>
                <a:latin typeface="Arial"/>
              </a:rPr>
              <a:t>Copiapó</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(56-55) 44 9660</a:t>
            </a:r>
          </a:p>
          <a:p>
            <a:pPr defTabSz="908430">
              <a:lnSpc>
                <a:spcPts val="718"/>
              </a:lnSpc>
              <a:defRPr/>
            </a:pPr>
            <a:r>
              <a:rPr lang="es-CL" sz="700" dirty="0">
                <a:solidFill>
                  <a:srgbClr val="000000"/>
                </a:solidFill>
                <a:latin typeface="Arial"/>
              </a:rPr>
              <a:t>Fax: (56-55) 44 9662 </a:t>
            </a:r>
          </a:p>
          <a:p>
            <a:pPr defTabSz="908430">
              <a:lnSpc>
                <a:spcPts val="718"/>
              </a:lnSpc>
              <a:defRPr/>
            </a:pPr>
            <a:r>
              <a:rPr lang="es-CL" sz="700" dirty="0">
                <a:solidFill>
                  <a:srgbClr val="000000"/>
                </a:solidFill>
                <a:latin typeface="Arial"/>
              </a:rPr>
              <a:t>copiapo@deloitte.com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Alvares 646</a:t>
            </a:r>
          </a:p>
          <a:p>
            <a:pPr defTabSz="908430">
              <a:lnSpc>
                <a:spcPts val="718"/>
              </a:lnSpc>
              <a:defRPr/>
            </a:pPr>
            <a:r>
              <a:rPr lang="es-CL" sz="700" dirty="0">
                <a:solidFill>
                  <a:srgbClr val="000000"/>
                </a:solidFill>
                <a:latin typeface="Arial"/>
              </a:rPr>
              <a:t>Oficina 906</a:t>
            </a:r>
          </a:p>
          <a:p>
            <a:pPr defTabSz="908430">
              <a:lnSpc>
                <a:spcPts val="718"/>
              </a:lnSpc>
              <a:defRPr/>
            </a:pPr>
            <a:r>
              <a:rPr lang="es-CL" sz="700" dirty="0">
                <a:solidFill>
                  <a:srgbClr val="000000"/>
                </a:solidFill>
                <a:latin typeface="Arial"/>
              </a:rPr>
              <a:t>Viña del Mar</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(56-32) 246 6111 </a:t>
            </a:r>
          </a:p>
          <a:p>
            <a:pPr defTabSz="908430">
              <a:lnSpc>
                <a:spcPts val="718"/>
              </a:lnSpc>
              <a:defRPr/>
            </a:pPr>
            <a:r>
              <a:rPr lang="es-CL" sz="700" dirty="0">
                <a:solidFill>
                  <a:srgbClr val="000000"/>
                </a:solidFill>
                <a:latin typeface="Arial"/>
              </a:rPr>
              <a:t>Fax: (56-32) 246 6086 </a:t>
            </a:r>
          </a:p>
          <a:p>
            <a:pPr defTabSz="908430">
              <a:lnSpc>
                <a:spcPts val="718"/>
              </a:lnSpc>
              <a:defRPr/>
            </a:pPr>
            <a:r>
              <a:rPr lang="es-CL" sz="700" dirty="0">
                <a:solidFill>
                  <a:srgbClr val="000000"/>
                </a:solidFill>
                <a:latin typeface="Arial"/>
              </a:rPr>
              <a:t>vregionchile@deloitte.com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O’Higgins 940</a:t>
            </a:r>
          </a:p>
          <a:p>
            <a:pPr defTabSz="908430">
              <a:lnSpc>
                <a:spcPts val="718"/>
              </a:lnSpc>
              <a:defRPr/>
            </a:pPr>
            <a:r>
              <a:rPr lang="es-CL" sz="700" dirty="0">
                <a:solidFill>
                  <a:srgbClr val="000000"/>
                </a:solidFill>
                <a:latin typeface="Arial"/>
              </a:rPr>
              <a:t>Piso 6</a:t>
            </a:r>
          </a:p>
          <a:p>
            <a:pPr defTabSz="908430">
              <a:lnSpc>
                <a:spcPts val="718"/>
              </a:lnSpc>
              <a:defRPr/>
            </a:pPr>
            <a:r>
              <a:rPr lang="es-CL" sz="700" dirty="0">
                <a:solidFill>
                  <a:srgbClr val="000000"/>
                </a:solidFill>
                <a:latin typeface="Arial"/>
              </a:rPr>
              <a:t>Concepción</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(56-41) 291 4055 </a:t>
            </a:r>
          </a:p>
          <a:p>
            <a:pPr defTabSz="908430">
              <a:lnSpc>
                <a:spcPts val="718"/>
              </a:lnSpc>
              <a:defRPr/>
            </a:pPr>
            <a:r>
              <a:rPr lang="es-CL" sz="700" dirty="0">
                <a:solidFill>
                  <a:srgbClr val="000000"/>
                </a:solidFill>
                <a:latin typeface="Arial"/>
              </a:rPr>
              <a:t>Fax: (56-41) 291 4066</a:t>
            </a:r>
          </a:p>
          <a:p>
            <a:pPr defTabSz="908430">
              <a:lnSpc>
                <a:spcPts val="718"/>
              </a:lnSpc>
              <a:defRPr/>
            </a:pPr>
            <a:r>
              <a:rPr lang="es-CL" sz="700" dirty="0">
                <a:solidFill>
                  <a:srgbClr val="000000"/>
                </a:solidFill>
                <a:latin typeface="Arial"/>
              </a:rPr>
              <a:t>concepcionchile@deloitte.com</a:t>
            </a:r>
          </a:p>
          <a:p>
            <a:pPr defTabSz="908430">
              <a:lnSpc>
                <a:spcPts val="718"/>
              </a:lnSpc>
              <a:defRPr/>
            </a:pPr>
            <a:r>
              <a:rPr lang="es-CL" sz="700" dirty="0">
                <a:solidFill>
                  <a:srgbClr val="000000"/>
                </a:solidFill>
                <a:latin typeface="Arial"/>
              </a:rPr>
              <a:t> </a:t>
            </a:r>
          </a:p>
          <a:p>
            <a:pPr defTabSz="908430">
              <a:lnSpc>
                <a:spcPts val="718"/>
              </a:lnSpc>
              <a:defRPr/>
            </a:pPr>
            <a:r>
              <a:rPr lang="es-CL" sz="700" dirty="0">
                <a:solidFill>
                  <a:srgbClr val="000000"/>
                </a:solidFill>
                <a:latin typeface="Arial"/>
              </a:rPr>
              <a:t>Quillota 175</a:t>
            </a:r>
          </a:p>
          <a:p>
            <a:pPr defTabSz="908430">
              <a:lnSpc>
                <a:spcPts val="718"/>
              </a:lnSpc>
              <a:defRPr/>
            </a:pPr>
            <a:r>
              <a:rPr lang="es-CL" sz="700" dirty="0">
                <a:solidFill>
                  <a:srgbClr val="000000"/>
                </a:solidFill>
                <a:latin typeface="Arial"/>
              </a:rPr>
              <a:t>Oficina 1107</a:t>
            </a:r>
          </a:p>
          <a:p>
            <a:pPr defTabSz="908430">
              <a:lnSpc>
                <a:spcPts val="718"/>
              </a:lnSpc>
              <a:defRPr/>
            </a:pPr>
            <a:r>
              <a:rPr lang="es-CL" sz="700" dirty="0">
                <a:solidFill>
                  <a:srgbClr val="000000"/>
                </a:solidFill>
                <a:latin typeface="Arial"/>
              </a:rPr>
              <a:t>Puerto Montt</a:t>
            </a:r>
          </a:p>
          <a:p>
            <a:pPr defTabSz="908430">
              <a:lnSpc>
                <a:spcPts val="718"/>
              </a:lnSpc>
              <a:defRPr/>
            </a:pPr>
            <a:r>
              <a:rPr lang="es-CL" sz="700" dirty="0">
                <a:solidFill>
                  <a:srgbClr val="000000"/>
                </a:solidFill>
                <a:latin typeface="Arial"/>
              </a:rPr>
              <a:t>Chile</a:t>
            </a:r>
          </a:p>
          <a:p>
            <a:pPr defTabSz="908430">
              <a:lnSpc>
                <a:spcPts val="718"/>
              </a:lnSpc>
              <a:defRPr/>
            </a:pPr>
            <a:r>
              <a:rPr lang="es-CL" sz="700" dirty="0">
                <a:solidFill>
                  <a:srgbClr val="000000"/>
                </a:solidFill>
                <a:latin typeface="Arial"/>
              </a:rPr>
              <a:t>Fono: (56-65) 268 600 </a:t>
            </a:r>
          </a:p>
          <a:p>
            <a:pPr defTabSz="908430">
              <a:lnSpc>
                <a:spcPts val="718"/>
              </a:lnSpc>
              <a:defRPr/>
            </a:pPr>
            <a:r>
              <a:rPr lang="es-CL" sz="700" dirty="0">
                <a:solidFill>
                  <a:srgbClr val="000000"/>
                </a:solidFill>
                <a:latin typeface="Arial"/>
              </a:rPr>
              <a:t>Fax: (56-65) 288 600</a:t>
            </a:r>
          </a:p>
          <a:p>
            <a:pPr defTabSz="908430">
              <a:lnSpc>
                <a:spcPts val="718"/>
              </a:lnSpc>
              <a:defRPr/>
            </a:pPr>
            <a:r>
              <a:rPr lang="es-CL" sz="700" dirty="0">
                <a:solidFill>
                  <a:srgbClr val="000000"/>
                </a:solidFill>
                <a:latin typeface="Arial"/>
              </a:rPr>
              <a:t>puertomontt@deloitte.com</a:t>
            </a:r>
          </a:p>
        </p:txBody>
      </p:sp>
      <p:sp>
        <p:nvSpPr>
          <p:cNvPr id="76" name="Text Box 6"/>
          <p:cNvSpPr txBox="1">
            <a:spLocks noChangeArrowheads="1"/>
          </p:cNvSpPr>
          <p:nvPr userDrawn="1"/>
        </p:nvSpPr>
        <p:spPr bwMode="auto">
          <a:xfrm>
            <a:off x="382829" y="6722627"/>
            <a:ext cx="6264276" cy="718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16000" eaLnBrk="0" hangingPunct="0">
              <a:defRPr sz="2000">
                <a:solidFill>
                  <a:schemeClr val="tx1"/>
                </a:solidFill>
                <a:latin typeface="Arial" pitchFamily="34" charset="0"/>
                <a:cs typeface="Arial" pitchFamily="34" charset="0"/>
              </a:defRPr>
            </a:lvl1pPr>
            <a:lvl2pPr marL="742950" indent="-285750" defTabSz="1016000" eaLnBrk="0" hangingPunct="0">
              <a:defRPr sz="2000">
                <a:solidFill>
                  <a:schemeClr val="tx1"/>
                </a:solidFill>
                <a:latin typeface="Arial" pitchFamily="34" charset="0"/>
                <a:cs typeface="Arial" pitchFamily="34" charset="0"/>
              </a:defRPr>
            </a:lvl2pPr>
            <a:lvl3pPr marL="1143000" indent="-228600" defTabSz="1016000" eaLnBrk="0" hangingPunct="0">
              <a:defRPr sz="2000">
                <a:solidFill>
                  <a:schemeClr val="tx1"/>
                </a:solidFill>
                <a:latin typeface="Arial" pitchFamily="34" charset="0"/>
                <a:cs typeface="Arial" pitchFamily="34" charset="0"/>
              </a:defRPr>
            </a:lvl3pPr>
            <a:lvl4pPr marL="1600200" indent="-228600" defTabSz="1016000" eaLnBrk="0" hangingPunct="0">
              <a:defRPr sz="2000">
                <a:solidFill>
                  <a:schemeClr val="tx1"/>
                </a:solidFill>
                <a:latin typeface="Arial" pitchFamily="34" charset="0"/>
                <a:cs typeface="Arial" pitchFamily="34" charset="0"/>
              </a:defRPr>
            </a:lvl4pPr>
            <a:lvl5pPr marL="2057400" indent="-228600" defTabSz="1016000" eaLnBrk="0" hangingPunct="0">
              <a:defRPr sz="2000">
                <a:solidFill>
                  <a:schemeClr val="tx1"/>
                </a:solidFill>
                <a:latin typeface="Arial" pitchFamily="34" charset="0"/>
                <a:cs typeface="Arial" pitchFamily="34" charset="0"/>
              </a:defRPr>
            </a:lvl5pPr>
            <a:lvl6pPr marL="2514600" indent="-228600" defTabSz="1016000" eaLnBrk="0" fontAlgn="base" hangingPunct="0">
              <a:spcBef>
                <a:spcPct val="0"/>
              </a:spcBef>
              <a:spcAft>
                <a:spcPct val="0"/>
              </a:spcAft>
              <a:defRPr sz="2000">
                <a:solidFill>
                  <a:schemeClr val="tx1"/>
                </a:solidFill>
                <a:latin typeface="Arial" pitchFamily="34" charset="0"/>
                <a:cs typeface="Arial" pitchFamily="34" charset="0"/>
              </a:defRPr>
            </a:lvl6pPr>
            <a:lvl7pPr marL="2971800" indent="-228600" defTabSz="1016000" eaLnBrk="0" fontAlgn="base" hangingPunct="0">
              <a:spcBef>
                <a:spcPct val="0"/>
              </a:spcBef>
              <a:spcAft>
                <a:spcPct val="0"/>
              </a:spcAft>
              <a:defRPr sz="2000">
                <a:solidFill>
                  <a:schemeClr val="tx1"/>
                </a:solidFill>
                <a:latin typeface="Arial" pitchFamily="34" charset="0"/>
                <a:cs typeface="Arial" pitchFamily="34" charset="0"/>
              </a:defRPr>
            </a:lvl7pPr>
            <a:lvl8pPr marL="3429000" indent="-228600" defTabSz="1016000" eaLnBrk="0" fontAlgn="base" hangingPunct="0">
              <a:spcBef>
                <a:spcPct val="0"/>
              </a:spcBef>
              <a:spcAft>
                <a:spcPct val="0"/>
              </a:spcAft>
              <a:defRPr sz="2000">
                <a:solidFill>
                  <a:schemeClr val="tx1"/>
                </a:solidFill>
                <a:latin typeface="Arial" pitchFamily="34" charset="0"/>
                <a:cs typeface="Arial" pitchFamily="34" charset="0"/>
              </a:defRPr>
            </a:lvl8pPr>
            <a:lvl9pPr marL="3886200" indent="-228600" defTabSz="1016000" eaLnBrk="0" fontAlgn="base" hangingPunct="0">
              <a:spcBef>
                <a:spcPct val="0"/>
              </a:spcBef>
              <a:spcAft>
                <a:spcPct val="0"/>
              </a:spcAft>
              <a:defRPr sz="2000">
                <a:solidFill>
                  <a:schemeClr val="tx1"/>
                </a:solidFill>
                <a:latin typeface="Arial" pitchFamily="34" charset="0"/>
                <a:cs typeface="Arial" pitchFamily="34" charset="0"/>
              </a:defRPr>
            </a:lvl9pPr>
          </a:lstStyle>
          <a:p>
            <a:pPr algn="just" eaLnBrk="1" hangingPunct="1">
              <a:lnSpc>
                <a:spcPts val="718"/>
              </a:lnSpc>
            </a:pPr>
            <a:r>
              <a:rPr lang="es-CL" sz="700" b="1" dirty="0">
                <a:solidFill>
                  <a:srgbClr val="000000"/>
                </a:solidFill>
                <a:ea typeface="Arial Unicode MS" pitchFamily="34" charset="-128"/>
                <a:cs typeface="Arial Unicode MS" pitchFamily="34" charset="-128"/>
              </a:rPr>
              <a:t>www.deloitte.cl</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 se refiere a Deloitte Touche Tohmatsu Limited, una compañía privada limitada por garantía, de Reino Unido, y a su red de firmas miembro, cada una de las cuales es una entidad legal separada e independiente. Por favor, vea en www.deloitte.cl/acercade la descripción detallada de la estructura legal de Deloitte Touche Tohmatsu Limited y sus firmas miembro.</a:t>
            </a:r>
          </a:p>
          <a:p>
            <a:pPr algn="just" eaLnBrk="1" hangingPunct="1">
              <a:lnSpc>
                <a:spcPts val="718"/>
              </a:lnSpc>
            </a:pPr>
            <a:endParaRPr lang="es-CL" sz="700" dirty="0">
              <a:solidFill>
                <a:srgbClr val="000000"/>
              </a:solidFill>
              <a:ea typeface="Arial Unicode MS" pitchFamily="34" charset="-128"/>
              <a:cs typeface="Arial Unicode MS" pitchFamily="34" charset="-128"/>
            </a:endParaRPr>
          </a:p>
          <a:p>
            <a:pPr algn="just" eaLnBrk="1" hangingPunct="1">
              <a:lnSpc>
                <a:spcPts val="718"/>
              </a:lnSpc>
            </a:pPr>
            <a:r>
              <a:rPr lang="es-CL" sz="700" dirty="0">
                <a:solidFill>
                  <a:srgbClr val="000000"/>
                </a:solidFill>
                <a:ea typeface="Arial Unicode MS" pitchFamily="34" charset="-128"/>
                <a:cs typeface="Arial Unicode MS" pitchFamily="34" charset="-128"/>
              </a:rPr>
              <a:t>Deloitte Touche Tohmatsu Limited es una compañía privada limitada por garantía constituida en Inglaterra &amp; Gales bajo el número 07271800, y su domicilio registrado: Hill House, 1 Little New Street, London, EC4A 3TR, Reino Unido.</a:t>
            </a:r>
          </a:p>
        </p:txBody>
      </p:sp>
      <p:pic>
        <p:nvPicPr>
          <p:cNvPr id="77" name="Picture 5" descr="DEL_PRI_RGB"/>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8425" y="419949"/>
            <a:ext cx="234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593199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Content Placeholder 2"/>
          <p:cNvSpPr>
            <a:spLocks noGrp="1"/>
          </p:cNvSpPr>
          <p:nvPr>
            <p:ph sz="half" idx="1"/>
          </p:nvPr>
        </p:nvSpPr>
        <p:spPr>
          <a:xfrm>
            <a:off x="492133"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5105407" y="1314455"/>
            <a:ext cx="4460875" cy="6100763"/>
          </a:xfrm>
        </p:spPr>
        <p:txBody>
          <a:bodyPr/>
          <a:lstStyle>
            <a:lvl1pPr>
              <a:defRPr sz="2800"/>
            </a:lvl1pPr>
            <a:lvl2pPr>
              <a:defRPr sz="25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Slide Number Placeholder 9"/>
          <p:cNvSpPr>
            <a:spLocks noGrp="1"/>
          </p:cNvSpPr>
          <p:nvPr>
            <p:ph type="sldNum" sz="quarter" idx="10"/>
          </p:nvPr>
        </p:nvSpPr>
        <p:spPr/>
        <p:txBody>
          <a:bodyPr/>
          <a:lstStyle>
            <a:lvl1pPr>
              <a:defRPr/>
            </a:lvl1pPr>
          </a:lstStyle>
          <a:p>
            <a:pPr>
              <a:defRPr/>
            </a:pPr>
            <a:fld id="{31880911-99AE-4CB7-A071-1760C35551F7}"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190028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466" y="214586"/>
            <a:ext cx="9468000" cy="1295401"/>
          </a:xfrm>
        </p:spPr>
        <p:txBody>
          <a:bodyPr/>
          <a:lstStyle>
            <a:lvl1pPr>
              <a:defRPr/>
            </a:lvl1pPr>
          </a:lstStyle>
          <a:p>
            <a:r>
              <a:rPr lang="en-US" dirty="0" smtClean="0"/>
              <a:t>Click to edit Master title style</a:t>
            </a:r>
            <a:endParaRPr lang="es-CL" dirty="0"/>
          </a:p>
        </p:txBody>
      </p:sp>
      <p:sp>
        <p:nvSpPr>
          <p:cNvPr id="3" name="Text Placeholder 2"/>
          <p:cNvSpPr>
            <a:spLocks noGrp="1"/>
          </p:cNvSpPr>
          <p:nvPr>
            <p:ph type="body" idx="1"/>
          </p:nvPr>
        </p:nvSpPr>
        <p:spPr>
          <a:xfrm>
            <a:off x="503243" y="1739900"/>
            <a:ext cx="4445000"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43" y="2465396"/>
            <a:ext cx="4445000"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5" name="Text Placeholder 4"/>
          <p:cNvSpPr>
            <a:spLocks noGrp="1"/>
          </p:cNvSpPr>
          <p:nvPr>
            <p:ph type="body" sz="quarter" idx="3"/>
          </p:nvPr>
        </p:nvSpPr>
        <p:spPr>
          <a:xfrm>
            <a:off x="5110166" y="1739900"/>
            <a:ext cx="4446587" cy="725488"/>
          </a:xfrm>
        </p:spPr>
        <p:txBody>
          <a:bodyPr anchor="b"/>
          <a:lstStyle>
            <a:lvl1pPr marL="0" indent="0">
              <a:buNone/>
              <a:defRPr sz="2500" b="1"/>
            </a:lvl1pPr>
            <a:lvl2pPr marL="456697" indent="0">
              <a:buNone/>
              <a:defRPr sz="2000" b="1"/>
            </a:lvl2pPr>
            <a:lvl3pPr marL="913399" indent="0">
              <a:buNone/>
              <a:defRPr sz="1800" b="1"/>
            </a:lvl3pPr>
            <a:lvl4pPr marL="1370096" indent="0">
              <a:buNone/>
              <a:defRPr sz="1600" b="1"/>
            </a:lvl4pPr>
            <a:lvl5pPr marL="1826794" indent="0">
              <a:buNone/>
              <a:defRPr sz="1600" b="1"/>
            </a:lvl5pPr>
            <a:lvl6pPr marL="2283491" indent="0">
              <a:buNone/>
              <a:defRPr sz="1600" b="1"/>
            </a:lvl6pPr>
            <a:lvl7pPr marL="2740191" indent="0">
              <a:buNone/>
              <a:defRPr sz="1600" b="1"/>
            </a:lvl7pPr>
            <a:lvl8pPr marL="3196890" indent="0">
              <a:buNone/>
              <a:defRPr sz="1600" b="1"/>
            </a:lvl8pPr>
            <a:lvl9pPr marL="3653587"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6" y="2465396"/>
            <a:ext cx="4446587" cy="4478337"/>
          </a:xfrm>
        </p:spPr>
        <p:txBody>
          <a:bodyPr/>
          <a:lstStyle>
            <a:lvl1pPr>
              <a:defRPr sz="25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7" name="Slide Number Placeholder 9"/>
          <p:cNvSpPr>
            <a:spLocks noGrp="1"/>
          </p:cNvSpPr>
          <p:nvPr>
            <p:ph type="sldNum" sz="quarter" idx="10"/>
          </p:nvPr>
        </p:nvSpPr>
        <p:spPr/>
        <p:txBody>
          <a:bodyPr/>
          <a:lstStyle>
            <a:lvl1pPr>
              <a:defRPr/>
            </a:lvl1pPr>
          </a:lstStyle>
          <a:p>
            <a:pPr>
              <a:defRPr/>
            </a:pPr>
            <a:fld id="{25280786-EB74-40C5-82A4-C6868B1A696E}" type="slidenum">
              <a:rPr lang="en-US"/>
              <a:pPr>
                <a:defRPr/>
              </a:pPr>
              <a:t>‹#›</a:t>
            </a:fld>
            <a:endParaRPr lang="en-US" dirty="0"/>
          </a:p>
        </p:txBody>
      </p:sp>
      <p:sp>
        <p:nvSpPr>
          <p:cNvPr id="8"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544603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s-CL" dirty="0"/>
          </a:p>
        </p:txBody>
      </p:sp>
      <p:sp>
        <p:nvSpPr>
          <p:cNvPr id="3" name="Slide Number Placeholder 9"/>
          <p:cNvSpPr>
            <a:spLocks noGrp="1"/>
          </p:cNvSpPr>
          <p:nvPr>
            <p:ph type="sldNum" sz="quarter" idx="10"/>
          </p:nvPr>
        </p:nvSpPr>
        <p:spPr/>
        <p:txBody>
          <a:bodyPr/>
          <a:lstStyle>
            <a:lvl1pPr>
              <a:defRPr/>
            </a:lvl1pPr>
          </a:lstStyle>
          <a:p>
            <a:pPr>
              <a:defRPr/>
            </a:pPr>
            <a:fld id="{86812F57-7A5F-4E8D-A60F-218CCB32CE6C}" type="slidenum">
              <a:rPr lang="en-US"/>
              <a:pPr>
                <a:defRPr/>
              </a:pPr>
              <a:t>‹#›</a:t>
            </a:fld>
            <a:endParaRPr lang="en-US" dirty="0"/>
          </a:p>
        </p:txBody>
      </p:sp>
      <p:sp>
        <p:nvSpPr>
          <p:cNvPr id="4"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2587591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45" y="309570"/>
            <a:ext cx="3309937" cy="1317625"/>
          </a:xfrm>
        </p:spPr>
        <p:txBody>
          <a:bodyPr anchor="b"/>
          <a:lstStyle>
            <a:lvl1pPr algn="l">
              <a:defRPr sz="2000" b="1"/>
            </a:lvl1pPr>
          </a:lstStyle>
          <a:p>
            <a:r>
              <a:rPr lang="en-US" smtClean="0"/>
              <a:t>Click to edit Master title style</a:t>
            </a:r>
            <a:endParaRPr lang="es-CL"/>
          </a:p>
        </p:txBody>
      </p:sp>
      <p:sp>
        <p:nvSpPr>
          <p:cNvPr id="3" name="Content Placeholder 2"/>
          <p:cNvSpPr>
            <a:spLocks noGrp="1"/>
          </p:cNvSpPr>
          <p:nvPr>
            <p:ph idx="1"/>
          </p:nvPr>
        </p:nvSpPr>
        <p:spPr>
          <a:xfrm>
            <a:off x="3933833" y="309566"/>
            <a:ext cx="5622925" cy="6634162"/>
          </a:xfrm>
        </p:spPr>
        <p:txBody>
          <a:bodyPr/>
          <a:lstStyle>
            <a:lvl1pPr>
              <a:defRPr sz="32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Text Placeholder 3"/>
          <p:cNvSpPr>
            <a:spLocks noGrp="1"/>
          </p:cNvSpPr>
          <p:nvPr>
            <p:ph type="body" sz="half" idx="2"/>
          </p:nvPr>
        </p:nvSpPr>
        <p:spPr>
          <a:xfrm>
            <a:off x="503245" y="1627194"/>
            <a:ext cx="3309937" cy="5316537"/>
          </a:xfrm>
        </p:spPr>
        <p:txBody>
          <a:bodyPr/>
          <a:lstStyle>
            <a:lvl1pPr marL="0" indent="0">
              <a:buNone/>
              <a:defRPr sz="1400"/>
            </a:lvl1pPr>
            <a:lvl2pPr marL="456697" indent="0">
              <a:buNone/>
              <a:defRPr sz="1200"/>
            </a:lvl2pPr>
            <a:lvl3pPr marL="913399" indent="0">
              <a:buNone/>
              <a:defRPr sz="1000"/>
            </a:lvl3pPr>
            <a:lvl4pPr marL="1370096" indent="0">
              <a:buNone/>
              <a:defRPr sz="900"/>
            </a:lvl4pPr>
            <a:lvl5pPr marL="1826794" indent="0">
              <a:buNone/>
              <a:defRPr sz="900"/>
            </a:lvl5pPr>
            <a:lvl6pPr marL="2283491" indent="0">
              <a:buNone/>
              <a:defRPr sz="900"/>
            </a:lvl6pPr>
            <a:lvl7pPr marL="2740191" indent="0">
              <a:buNone/>
              <a:defRPr sz="900"/>
            </a:lvl7pPr>
            <a:lvl8pPr marL="3196890" indent="0">
              <a:buNone/>
              <a:defRPr sz="900"/>
            </a:lvl8pPr>
            <a:lvl9pPr marL="3653587" indent="0">
              <a:buNone/>
              <a:defRPr sz="900"/>
            </a:lvl9pPr>
          </a:lstStyle>
          <a:p>
            <a:pPr lvl="0"/>
            <a:r>
              <a:rPr lang="en-US" smtClean="0"/>
              <a:t>Click to edit Master text styles</a:t>
            </a:r>
          </a:p>
        </p:txBody>
      </p:sp>
      <p:sp>
        <p:nvSpPr>
          <p:cNvPr id="5" name="Slide Number Placeholder 9"/>
          <p:cNvSpPr>
            <a:spLocks noGrp="1"/>
          </p:cNvSpPr>
          <p:nvPr>
            <p:ph type="sldNum" sz="quarter" idx="10"/>
          </p:nvPr>
        </p:nvSpPr>
        <p:spPr/>
        <p:txBody>
          <a:bodyPr/>
          <a:lstStyle>
            <a:lvl1pPr>
              <a:defRPr/>
            </a:lvl1pPr>
          </a:lstStyle>
          <a:p>
            <a:pPr>
              <a:defRPr/>
            </a:pPr>
            <a:fld id="{10B2FFDA-8459-4AAB-8339-1E05B01561E7}"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220020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82" y="5441950"/>
            <a:ext cx="6035675" cy="642938"/>
          </a:xfrm>
        </p:spPr>
        <p:txBody>
          <a:bodyPr anchor="b"/>
          <a:lstStyle>
            <a:lvl1pPr algn="l">
              <a:defRPr sz="2000" b="1"/>
            </a:lvl1pPr>
          </a:lstStyle>
          <a:p>
            <a:r>
              <a:rPr lang="en-US" smtClean="0"/>
              <a:t>Click to edit Master title style</a:t>
            </a:r>
            <a:endParaRPr lang="es-CL"/>
          </a:p>
        </p:txBody>
      </p:sp>
      <p:sp>
        <p:nvSpPr>
          <p:cNvPr id="3" name="Picture Placeholder 2"/>
          <p:cNvSpPr>
            <a:spLocks noGrp="1"/>
          </p:cNvSpPr>
          <p:nvPr>
            <p:ph type="pic" idx="1"/>
          </p:nvPr>
        </p:nvSpPr>
        <p:spPr>
          <a:xfrm>
            <a:off x="1971682" y="695330"/>
            <a:ext cx="6035675" cy="4664075"/>
          </a:xfrm>
        </p:spPr>
        <p:txBody>
          <a:bodyPr/>
          <a:lstStyle>
            <a:lvl1pPr marL="0" indent="0">
              <a:buNone/>
              <a:defRPr sz="3200"/>
            </a:lvl1pPr>
            <a:lvl2pPr marL="456697" indent="0">
              <a:buNone/>
              <a:defRPr sz="2800"/>
            </a:lvl2pPr>
            <a:lvl3pPr marL="913399" indent="0">
              <a:buNone/>
              <a:defRPr sz="2500"/>
            </a:lvl3pPr>
            <a:lvl4pPr marL="1370096" indent="0">
              <a:buNone/>
              <a:defRPr sz="2000"/>
            </a:lvl4pPr>
            <a:lvl5pPr marL="1826794" indent="0">
              <a:buNone/>
              <a:defRPr sz="2000"/>
            </a:lvl5pPr>
            <a:lvl6pPr marL="2283491" indent="0">
              <a:buNone/>
              <a:defRPr sz="2000"/>
            </a:lvl6pPr>
            <a:lvl7pPr marL="2740191" indent="0">
              <a:buNone/>
              <a:defRPr sz="2000"/>
            </a:lvl7pPr>
            <a:lvl8pPr marL="3196890" indent="0">
              <a:buNone/>
              <a:defRPr sz="2000"/>
            </a:lvl8pPr>
            <a:lvl9pPr marL="3653587" indent="0">
              <a:buNone/>
              <a:defRPr sz="2000"/>
            </a:lvl9pPr>
          </a:lstStyle>
          <a:p>
            <a:pPr lvl="0"/>
            <a:endParaRPr lang="es-CL" noProof="0" dirty="0" smtClean="0"/>
          </a:p>
        </p:txBody>
      </p:sp>
      <p:sp>
        <p:nvSpPr>
          <p:cNvPr id="4" name="Text Placeholder 3"/>
          <p:cNvSpPr>
            <a:spLocks noGrp="1"/>
          </p:cNvSpPr>
          <p:nvPr>
            <p:ph type="body" sz="half" idx="2"/>
          </p:nvPr>
        </p:nvSpPr>
        <p:spPr>
          <a:xfrm>
            <a:off x="1971682" y="6084888"/>
            <a:ext cx="6035675" cy="911225"/>
          </a:xfrm>
        </p:spPr>
        <p:txBody>
          <a:bodyPr/>
          <a:lstStyle>
            <a:lvl1pPr marL="0" indent="0">
              <a:buNone/>
              <a:defRPr sz="1400"/>
            </a:lvl1pPr>
            <a:lvl2pPr marL="456697" indent="0">
              <a:buNone/>
              <a:defRPr sz="1200"/>
            </a:lvl2pPr>
            <a:lvl3pPr marL="913399" indent="0">
              <a:buNone/>
              <a:defRPr sz="1000"/>
            </a:lvl3pPr>
            <a:lvl4pPr marL="1370096" indent="0">
              <a:buNone/>
              <a:defRPr sz="900"/>
            </a:lvl4pPr>
            <a:lvl5pPr marL="1826794" indent="0">
              <a:buNone/>
              <a:defRPr sz="900"/>
            </a:lvl5pPr>
            <a:lvl6pPr marL="2283491" indent="0">
              <a:buNone/>
              <a:defRPr sz="900"/>
            </a:lvl6pPr>
            <a:lvl7pPr marL="2740191" indent="0">
              <a:buNone/>
              <a:defRPr sz="900"/>
            </a:lvl7pPr>
            <a:lvl8pPr marL="3196890" indent="0">
              <a:buNone/>
              <a:defRPr sz="900"/>
            </a:lvl8pPr>
            <a:lvl9pPr marL="3653587" indent="0">
              <a:buNone/>
              <a:defRPr sz="900"/>
            </a:lvl9pPr>
          </a:lstStyle>
          <a:p>
            <a:pPr lvl="0"/>
            <a:r>
              <a:rPr lang="en-US" smtClean="0"/>
              <a:t>Click to edit Master text styles</a:t>
            </a:r>
          </a:p>
        </p:txBody>
      </p:sp>
      <p:sp>
        <p:nvSpPr>
          <p:cNvPr id="5" name="Slide Number Placeholder 9"/>
          <p:cNvSpPr>
            <a:spLocks noGrp="1"/>
          </p:cNvSpPr>
          <p:nvPr>
            <p:ph type="sldNum" sz="quarter" idx="10"/>
          </p:nvPr>
        </p:nvSpPr>
        <p:spPr/>
        <p:txBody>
          <a:bodyPr/>
          <a:lstStyle>
            <a:lvl1pPr>
              <a:defRPr/>
            </a:lvl1pPr>
          </a:lstStyle>
          <a:p>
            <a:pPr>
              <a:defRPr/>
            </a:pPr>
            <a:fld id="{B57B7E75-A3C7-41F0-AA13-DD8A38F673CC}" type="slidenum">
              <a:rPr lang="en-US"/>
              <a:pPr>
                <a:defRPr/>
              </a:pPr>
              <a:t>‹#›</a:t>
            </a:fld>
            <a:endParaRPr lang="en-US" dirty="0"/>
          </a:p>
        </p:txBody>
      </p:sp>
      <p:sp>
        <p:nvSpPr>
          <p:cNvPr id="6"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1714000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C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Slide Number Placeholder 9"/>
          <p:cNvSpPr>
            <a:spLocks noGrp="1"/>
          </p:cNvSpPr>
          <p:nvPr>
            <p:ph type="sldNum" sz="quarter" idx="10"/>
          </p:nvPr>
        </p:nvSpPr>
        <p:spPr/>
        <p:txBody>
          <a:bodyPr/>
          <a:lstStyle>
            <a:lvl1pPr>
              <a:defRPr/>
            </a:lvl1pPr>
          </a:lstStyle>
          <a:p>
            <a:pPr>
              <a:defRPr/>
            </a:pPr>
            <a:fld id="{0445FC04-BCE8-4F81-A310-FA9F81E23A8D}" type="slidenum">
              <a:rPr lang="en-US"/>
              <a:pPr>
                <a:defRPr/>
              </a:pPr>
              <a:t>‹#›</a:t>
            </a:fld>
            <a:endParaRPr lang="en-US" dirty="0"/>
          </a:p>
        </p:txBody>
      </p:sp>
      <p:sp>
        <p:nvSpPr>
          <p:cNvPr id="5" name="Footer Placeholder 10"/>
          <p:cNvSpPr>
            <a:spLocks noGrp="1"/>
          </p:cNvSpPr>
          <p:nvPr>
            <p:ph type="ftr" sz="quarter" idx="11"/>
          </p:nvPr>
        </p:nvSpPr>
        <p:spPr/>
        <p:txBody>
          <a:bodyPr/>
          <a:lstStyle>
            <a:lvl1pPr>
              <a:defRPr/>
            </a:lvl1pPr>
          </a:lstStyle>
          <a:p>
            <a:pPr>
              <a:defRPr/>
            </a:pPr>
            <a:r>
              <a:rPr lang="en-US" dirty="0"/>
              <a:t>Footer</a:t>
            </a:r>
          </a:p>
        </p:txBody>
      </p:sp>
    </p:spTree>
    <p:extLst>
      <p:ext uri="{BB962C8B-B14F-4D97-AF65-F5344CB8AC3E}">
        <p14:creationId xmlns:p14="http://schemas.microsoft.com/office/powerpoint/2010/main" val="388338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2.png"/><Relationship Id="rId5" Type="http://schemas.openxmlformats.org/officeDocument/2006/relationships/slideLayout" Target="../slideLayouts/slideLayout32.xml"/><Relationship Id="rId10" Type="http://schemas.openxmlformats.org/officeDocument/2006/relationships/image" Target="../media/image1.jpeg"/><Relationship Id="rId4" Type="http://schemas.openxmlformats.org/officeDocument/2006/relationships/slideLayout" Target="../slideLayouts/slideLayout31.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pPr>
                <a:defRPr/>
              </a:pPr>
              <a:t>‹#›</a:t>
            </a:fld>
            <a:endParaRPr lang="en-US" dirty="0"/>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t>Footer</a:t>
            </a:r>
          </a:p>
        </p:txBody>
      </p:sp>
      <p:pic>
        <p:nvPicPr>
          <p:cNvPr id="1030" name="Picture 5" descr="DEL_PRI_RGB"/>
          <p:cNvPicPr>
            <a:picLocks noChangeArrowheads="1"/>
          </p:cNvPicPr>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771" r:id="rId1"/>
    <p:sldLayoutId id="2147484725" r:id="rId2"/>
    <p:sldLayoutId id="2147484726" r:id="rId3"/>
    <p:sldLayoutId id="2147484727" r:id="rId4"/>
    <p:sldLayoutId id="2147484728" r:id="rId5"/>
    <p:sldLayoutId id="2147484729" r:id="rId6"/>
    <p:sldLayoutId id="2147484731" r:id="rId7"/>
    <p:sldLayoutId id="2147484732" r:id="rId8"/>
    <p:sldLayoutId id="2147484733" r:id="rId9"/>
    <p:sldLayoutId id="2147484734" r:id="rId10"/>
    <p:sldLayoutId id="2147484933" r:id="rId11"/>
    <p:sldLayoutId id="2147484940" r:id="rId12"/>
    <p:sldLayoutId id="2147484985" r:id="rId13"/>
    <p:sldLayoutId id="2147484988" r:id="rId14"/>
  </p:sldLayoutIdLst>
  <p:timing>
    <p:tnLst>
      <p:par>
        <p:cTn id="1" dur="indefinite" restart="never" nodeType="tmRoot"/>
      </p:par>
    </p:tnLst>
  </p:timing>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solidFill>
                  <a:srgbClr val="002776"/>
                </a:solidFill>
              </a:rPr>
              <a:pPr>
                <a:defRPr/>
              </a:pPr>
              <a:t>‹#›</a:t>
            </a:fld>
            <a:endParaRPr lang="en-US" dirty="0">
              <a:solidFill>
                <a:srgbClr val="002776"/>
              </a:solidFill>
            </a:endParaRPr>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solidFill>
                  <a:srgbClr val="002776"/>
                </a:solidFill>
              </a:rPr>
              <a:t>Footer</a:t>
            </a:r>
          </a:p>
        </p:txBody>
      </p:sp>
      <p:pic>
        <p:nvPicPr>
          <p:cNvPr id="1030" name="Picture 5" descr="DEL_PRI_RGB"/>
          <p:cNvPicPr>
            <a:picLocks noChangeArrowheads="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3559588911"/>
      </p:ext>
    </p:extLst>
  </p:cSld>
  <p:clrMap bg1="lt1" tx1="dk1" bg2="lt2" tx2="dk2" accent1="accent1" accent2="accent2" accent3="accent3" accent4="accent4" accent5="accent5" accent6="accent6" hlink="hlink" folHlink="folHlink"/>
  <p:sldLayoutIdLst>
    <p:sldLayoutId id="2147484952" r:id="rId1"/>
    <p:sldLayoutId id="2147484953" r:id="rId2"/>
    <p:sldLayoutId id="2147484954" r:id="rId3"/>
    <p:sldLayoutId id="2147484955" r:id="rId4"/>
    <p:sldLayoutId id="2147484956" r:id="rId5"/>
    <p:sldLayoutId id="2147484957" r:id="rId6"/>
    <p:sldLayoutId id="2147484961" r:id="rId7"/>
    <p:sldLayoutId id="2147484963" r:id="rId8"/>
    <p:sldLayoutId id="2147484964" r:id="rId9"/>
    <p:sldLayoutId id="2147484965" r:id="rId10"/>
    <p:sldLayoutId id="2147484967" r:id="rId11"/>
    <p:sldLayoutId id="2147484968" r:id="rId12"/>
    <p:sldLayoutId id="2147484969" r:id="rId13"/>
  </p:sldLayoutIdLst>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77466" y="214586"/>
            <a:ext cx="946800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92129" y="1314454"/>
            <a:ext cx="90741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7" name="Slide Number Placeholder 9"/>
          <p:cNvSpPr>
            <a:spLocks noGrp="1"/>
          </p:cNvSpPr>
          <p:nvPr>
            <p:ph type="sldNum" sz="quarter" idx="4"/>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b="1">
                <a:solidFill>
                  <a:schemeClr val="tx2"/>
                </a:solidFill>
              </a:defRPr>
            </a:lvl1pPr>
          </a:lstStyle>
          <a:p>
            <a:pPr>
              <a:defRPr/>
            </a:pPr>
            <a:fld id="{BEB0F5FB-1EB5-48D3-A794-3795454A5502}" type="slidenum">
              <a:rPr lang="en-US">
                <a:solidFill>
                  <a:srgbClr val="002776"/>
                </a:solidFill>
              </a:rPr>
              <a:pPr>
                <a:defRPr/>
              </a:pPr>
              <a:t>‹#›</a:t>
            </a:fld>
            <a:endParaRPr lang="en-US" dirty="0">
              <a:solidFill>
                <a:srgbClr val="002776"/>
              </a:solidFill>
            </a:endParaRPr>
          </a:p>
        </p:txBody>
      </p:sp>
      <p:sp>
        <p:nvSpPr>
          <p:cNvPr id="10" name="Footer Placeholder 10"/>
          <p:cNvSpPr>
            <a:spLocks noGrp="1"/>
          </p:cNvSpPr>
          <p:nvPr>
            <p:ph type="ftr" sz="quarter" idx="3"/>
          </p:nvPr>
        </p:nvSpPr>
        <p:spPr>
          <a:xfrm>
            <a:off x="849313" y="7429506"/>
            <a:ext cx="4749800" cy="163513"/>
          </a:xfrm>
          <a:prstGeom prst="rect">
            <a:avLst/>
          </a:prstGeom>
        </p:spPr>
        <p:txBody>
          <a:bodyPr vert="horz" wrap="square" lIns="0" tIns="0" rIns="0" bIns="0" numCol="1" anchor="t" anchorCtr="0" compatLnSpc="1">
            <a:prstTxWarp prst="textNoShape">
              <a:avLst/>
            </a:prstTxWarp>
            <a:noAutofit/>
          </a:bodyPr>
          <a:lstStyle>
            <a:lvl1pPr>
              <a:lnSpc>
                <a:spcPts val="1200"/>
              </a:lnSpc>
              <a:defRPr sz="1000">
                <a:solidFill>
                  <a:schemeClr val="tx2"/>
                </a:solidFill>
              </a:defRPr>
            </a:lvl1pPr>
          </a:lstStyle>
          <a:p>
            <a:pPr>
              <a:defRPr/>
            </a:pPr>
            <a:r>
              <a:rPr lang="en-US" dirty="0">
                <a:solidFill>
                  <a:srgbClr val="002776"/>
                </a:solidFill>
              </a:rPr>
              <a:t>Footer</a:t>
            </a:r>
          </a:p>
        </p:txBody>
      </p:sp>
      <p:pic>
        <p:nvPicPr>
          <p:cNvPr id="1030" name="Picture 5" descr="DEL_PRI_RGB"/>
          <p:cNvPicPr>
            <a:picLocks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7785" t="27351" r="9871" b="25598"/>
          <a:stretch>
            <a:fillRect/>
          </a:stretch>
        </p:blipFill>
        <p:spPr bwMode="auto">
          <a:xfrm>
            <a:off x="8846506" y="7487394"/>
            <a:ext cx="792000"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759196" y="116632"/>
            <a:ext cx="815406" cy="407610"/>
          </a:xfrm>
          <a:prstGeom prst="rect">
            <a:avLst/>
          </a:prstGeom>
          <a:noFill/>
          <a:ln>
            <a:noFill/>
          </a:ln>
        </p:spPr>
      </p:pic>
    </p:spTree>
    <p:extLst>
      <p:ext uri="{BB962C8B-B14F-4D97-AF65-F5344CB8AC3E}">
        <p14:creationId xmlns:p14="http://schemas.microsoft.com/office/powerpoint/2010/main" val="3559588911"/>
      </p:ext>
    </p:extLst>
  </p:cSld>
  <p:clrMap bg1="lt1" tx1="dk1" bg2="lt2" tx2="dk2" accent1="accent1" accent2="accent2" accent3="accent3" accent4="accent4" accent5="accent5" accent6="accent6" hlink="hlink" folHlink="folHlink"/>
  <p:sldLayoutIdLst>
    <p:sldLayoutId id="2147484971" r:id="rId1"/>
    <p:sldLayoutId id="2147484972" r:id="rId2"/>
    <p:sldLayoutId id="2147484973" r:id="rId3"/>
    <p:sldLayoutId id="2147484974" r:id="rId4"/>
    <p:sldLayoutId id="2147484976" r:id="rId5"/>
    <p:sldLayoutId id="2147484982" r:id="rId6"/>
    <p:sldLayoutId id="2147484983" r:id="rId7"/>
    <p:sldLayoutId id="2147484984" r:id="rId8"/>
  </p:sldLayoutIdLst>
  <p:hf hdr="0" dt="0"/>
  <p:txStyles>
    <p:titleStyle>
      <a:lvl1pPr algn="l" defTabSz="1016636" rtl="0" eaLnBrk="0" fontAlgn="base" hangingPunct="0">
        <a:lnSpc>
          <a:spcPct val="100000"/>
        </a:lnSpc>
        <a:spcBef>
          <a:spcPct val="0"/>
        </a:spcBef>
        <a:spcAft>
          <a:spcPct val="0"/>
        </a:spcAft>
        <a:defRPr sz="2200" b="1">
          <a:solidFill>
            <a:schemeClr val="tx2"/>
          </a:solidFill>
          <a:latin typeface="+mj-lt"/>
          <a:ea typeface="+mj-ea"/>
          <a:cs typeface="+mj-cs"/>
        </a:defRPr>
      </a:lvl1pPr>
      <a:lvl2pPr algn="l" defTabSz="1016636" rtl="0" eaLnBrk="0" fontAlgn="base" hangingPunct="0">
        <a:lnSpc>
          <a:spcPts val="3398"/>
        </a:lnSpc>
        <a:spcBef>
          <a:spcPct val="0"/>
        </a:spcBef>
        <a:spcAft>
          <a:spcPct val="0"/>
        </a:spcAft>
        <a:defRPr sz="2600" b="1">
          <a:solidFill>
            <a:schemeClr val="tx2"/>
          </a:solidFill>
          <a:latin typeface="Arial" charset="0"/>
        </a:defRPr>
      </a:lvl2pPr>
      <a:lvl3pPr algn="l" defTabSz="1016636" rtl="0" eaLnBrk="0" fontAlgn="base" hangingPunct="0">
        <a:lnSpc>
          <a:spcPts val="3398"/>
        </a:lnSpc>
        <a:spcBef>
          <a:spcPct val="0"/>
        </a:spcBef>
        <a:spcAft>
          <a:spcPct val="0"/>
        </a:spcAft>
        <a:defRPr sz="2600" b="1">
          <a:solidFill>
            <a:schemeClr val="tx2"/>
          </a:solidFill>
          <a:latin typeface="Arial" charset="0"/>
        </a:defRPr>
      </a:lvl3pPr>
      <a:lvl4pPr algn="l" defTabSz="1016636" rtl="0" eaLnBrk="0" fontAlgn="base" hangingPunct="0">
        <a:lnSpc>
          <a:spcPts val="3398"/>
        </a:lnSpc>
        <a:spcBef>
          <a:spcPct val="0"/>
        </a:spcBef>
        <a:spcAft>
          <a:spcPct val="0"/>
        </a:spcAft>
        <a:defRPr sz="2600" b="1">
          <a:solidFill>
            <a:schemeClr val="tx2"/>
          </a:solidFill>
          <a:latin typeface="Arial" charset="0"/>
        </a:defRPr>
      </a:lvl4pPr>
      <a:lvl5pPr algn="l" defTabSz="1016636" rtl="0" eaLnBrk="0" fontAlgn="base" hangingPunct="0">
        <a:lnSpc>
          <a:spcPts val="3398"/>
        </a:lnSpc>
        <a:spcBef>
          <a:spcPct val="0"/>
        </a:spcBef>
        <a:spcAft>
          <a:spcPct val="0"/>
        </a:spcAft>
        <a:defRPr sz="2600" b="1">
          <a:solidFill>
            <a:schemeClr val="tx2"/>
          </a:solidFill>
          <a:latin typeface="Arial" charset="0"/>
        </a:defRPr>
      </a:lvl5pPr>
      <a:lvl6pPr marL="456697" algn="l" defTabSz="1018056" rtl="0" eaLnBrk="0" fontAlgn="base" hangingPunct="0">
        <a:lnSpc>
          <a:spcPts val="3398"/>
        </a:lnSpc>
        <a:spcBef>
          <a:spcPct val="0"/>
        </a:spcBef>
        <a:spcAft>
          <a:spcPct val="0"/>
        </a:spcAft>
        <a:defRPr sz="2600" b="1">
          <a:solidFill>
            <a:schemeClr val="tx2"/>
          </a:solidFill>
          <a:latin typeface="Arial" charset="0"/>
        </a:defRPr>
      </a:lvl6pPr>
      <a:lvl7pPr marL="913399" algn="l" defTabSz="1018056" rtl="0" eaLnBrk="0" fontAlgn="base" hangingPunct="0">
        <a:lnSpc>
          <a:spcPts val="3398"/>
        </a:lnSpc>
        <a:spcBef>
          <a:spcPct val="0"/>
        </a:spcBef>
        <a:spcAft>
          <a:spcPct val="0"/>
        </a:spcAft>
        <a:defRPr sz="2600" b="1">
          <a:solidFill>
            <a:schemeClr val="tx2"/>
          </a:solidFill>
          <a:latin typeface="Arial" charset="0"/>
        </a:defRPr>
      </a:lvl7pPr>
      <a:lvl8pPr marL="1370096" algn="l" defTabSz="1018056" rtl="0" eaLnBrk="0" fontAlgn="base" hangingPunct="0">
        <a:lnSpc>
          <a:spcPts val="3398"/>
        </a:lnSpc>
        <a:spcBef>
          <a:spcPct val="0"/>
        </a:spcBef>
        <a:spcAft>
          <a:spcPct val="0"/>
        </a:spcAft>
        <a:defRPr sz="2600" b="1">
          <a:solidFill>
            <a:schemeClr val="tx2"/>
          </a:solidFill>
          <a:latin typeface="Arial" charset="0"/>
        </a:defRPr>
      </a:lvl8pPr>
      <a:lvl9pPr marL="1826794" algn="l" defTabSz="1018056" rtl="0" eaLnBrk="0" fontAlgn="base" hangingPunct="0">
        <a:lnSpc>
          <a:spcPts val="3398"/>
        </a:lnSpc>
        <a:spcBef>
          <a:spcPct val="0"/>
        </a:spcBef>
        <a:spcAft>
          <a:spcPct val="0"/>
        </a:spcAft>
        <a:defRPr sz="2600" b="1">
          <a:solidFill>
            <a:schemeClr val="tx2"/>
          </a:solidFill>
          <a:latin typeface="Arial" charset="0"/>
        </a:defRPr>
      </a:lvl9pPr>
    </p:titleStyle>
    <p:body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p:bodyStyle>
    <p:otherStyle>
      <a:defPPr>
        <a:defRPr lang="es-CL"/>
      </a:defPPr>
      <a:lvl1pPr marL="0" algn="l" defTabSz="913399" rtl="0" eaLnBrk="1" latinLnBrk="0" hangingPunct="1">
        <a:defRPr sz="1800" kern="1200">
          <a:solidFill>
            <a:schemeClr val="tx1"/>
          </a:solidFill>
          <a:latin typeface="+mn-lt"/>
          <a:ea typeface="+mn-ea"/>
          <a:cs typeface="+mn-cs"/>
        </a:defRPr>
      </a:lvl1pPr>
      <a:lvl2pPr marL="456697" algn="l" defTabSz="913399" rtl="0" eaLnBrk="1" latinLnBrk="0" hangingPunct="1">
        <a:defRPr sz="1800" kern="1200">
          <a:solidFill>
            <a:schemeClr val="tx1"/>
          </a:solidFill>
          <a:latin typeface="+mn-lt"/>
          <a:ea typeface="+mn-ea"/>
          <a:cs typeface="+mn-cs"/>
        </a:defRPr>
      </a:lvl2pPr>
      <a:lvl3pPr marL="913399" algn="l" defTabSz="913399" rtl="0" eaLnBrk="1" latinLnBrk="0" hangingPunct="1">
        <a:defRPr sz="1800" kern="1200">
          <a:solidFill>
            <a:schemeClr val="tx1"/>
          </a:solidFill>
          <a:latin typeface="+mn-lt"/>
          <a:ea typeface="+mn-ea"/>
          <a:cs typeface="+mn-cs"/>
        </a:defRPr>
      </a:lvl3pPr>
      <a:lvl4pPr marL="1370096" algn="l" defTabSz="913399" rtl="0" eaLnBrk="1" latinLnBrk="0" hangingPunct="1">
        <a:defRPr sz="1800" kern="1200">
          <a:solidFill>
            <a:schemeClr val="tx1"/>
          </a:solidFill>
          <a:latin typeface="+mn-lt"/>
          <a:ea typeface="+mn-ea"/>
          <a:cs typeface="+mn-cs"/>
        </a:defRPr>
      </a:lvl4pPr>
      <a:lvl5pPr marL="1826794" algn="l" defTabSz="913399" rtl="0" eaLnBrk="1" latinLnBrk="0" hangingPunct="1">
        <a:defRPr sz="1800" kern="1200">
          <a:solidFill>
            <a:schemeClr val="tx1"/>
          </a:solidFill>
          <a:latin typeface="+mn-lt"/>
          <a:ea typeface="+mn-ea"/>
          <a:cs typeface="+mn-cs"/>
        </a:defRPr>
      </a:lvl5pPr>
      <a:lvl6pPr marL="2283491" algn="l" defTabSz="913399" rtl="0" eaLnBrk="1" latinLnBrk="0" hangingPunct="1">
        <a:defRPr sz="1800" kern="1200">
          <a:solidFill>
            <a:schemeClr val="tx1"/>
          </a:solidFill>
          <a:latin typeface="+mn-lt"/>
          <a:ea typeface="+mn-ea"/>
          <a:cs typeface="+mn-cs"/>
        </a:defRPr>
      </a:lvl6pPr>
      <a:lvl7pPr marL="2740191" algn="l" defTabSz="913399" rtl="0" eaLnBrk="1" latinLnBrk="0" hangingPunct="1">
        <a:defRPr sz="1800" kern="1200">
          <a:solidFill>
            <a:schemeClr val="tx1"/>
          </a:solidFill>
          <a:latin typeface="+mn-lt"/>
          <a:ea typeface="+mn-ea"/>
          <a:cs typeface="+mn-cs"/>
        </a:defRPr>
      </a:lvl7pPr>
      <a:lvl8pPr marL="3196890" algn="l" defTabSz="913399" rtl="0" eaLnBrk="1" latinLnBrk="0" hangingPunct="1">
        <a:defRPr sz="1800" kern="1200">
          <a:solidFill>
            <a:schemeClr val="tx1"/>
          </a:solidFill>
          <a:latin typeface="+mn-lt"/>
          <a:ea typeface="+mn-ea"/>
          <a:cs typeface="+mn-cs"/>
        </a:defRPr>
      </a:lvl8pPr>
      <a:lvl9pPr marL="3653587" algn="l" defTabSz="9133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slideLayout" Target="../slideLayouts/slideLayout13.xml"/><Relationship Id="rId7" Type="http://schemas.openxmlformats.org/officeDocument/2006/relationships/image" Target="../media/image7.emf"/><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8.jpeg"/><Relationship Id="rId4" Type="http://schemas.openxmlformats.org/officeDocument/2006/relationships/notesSlide" Target="../notesSlides/notesSlide1.xml"/><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4.jpg"/><Relationship Id="rId5" Type="http://schemas.openxmlformats.org/officeDocument/2006/relationships/notesSlide" Target="../notesSlides/notesSlide7.xml"/><Relationship Id="rId4"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tags" Target="../tags/tag80.xml"/><Relationship Id="rId18" Type="http://schemas.openxmlformats.org/officeDocument/2006/relationships/tags" Target="../tags/tag85.xml"/><Relationship Id="rId26" Type="http://schemas.openxmlformats.org/officeDocument/2006/relationships/tags" Target="../tags/tag93.xml"/><Relationship Id="rId3" Type="http://schemas.openxmlformats.org/officeDocument/2006/relationships/tags" Target="../tags/tag70.xml"/><Relationship Id="rId21" Type="http://schemas.openxmlformats.org/officeDocument/2006/relationships/tags" Target="../tags/tag88.xml"/><Relationship Id="rId7" Type="http://schemas.openxmlformats.org/officeDocument/2006/relationships/tags" Target="../tags/tag74.xml"/><Relationship Id="rId12" Type="http://schemas.openxmlformats.org/officeDocument/2006/relationships/tags" Target="../tags/tag79.xml"/><Relationship Id="rId17" Type="http://schemas.openxmlformats.org/officeDocument/2006/relationships/tags" Target="../tags/tag84.xml"/><Relationship Id="rId25" Type="http://schemas.openxmlformats.org/officeDocument/2006/relationships/tags" Target="../tags/tag92.xml"/><Relationship Id="rId33" Type="http://schemas.openxmlformats.org/officeDocument/2006/relationships/image" Target="../media/image11.emf"/><Relationship Id="rId2" Type="http://schemas.openxmlformats.org/officeDocument/2006/relationships/tags" Target="../tags/tag69.xml"/><Relationship Id="rId16" Type="http://schemas.openxmlformats.org/officeDocument/2006/relationships/tags" Target="../tags/tag83.xml"/><Relationship Id="rId20" Type="http://schemas.openxmlformats.org/officeDocument/2006/relationships/tags" Target="../tags/tag87.xml"/><Relationship Id="rId29" Type="http://schemas.openxmlformats.org/officeDocument/2006/relationships/tags" Target="../tags/tag96.xml"/><Relationship Id="rId1" Type="http://schemas.openxmlformats.org/officeDocument/2006/relationships/vmlDrawing" Target="../drawings/vmlDrawing4.vml"/><Relationship Id="rId6" Type="http://schemas.openxmlformats.org/officeDocument/2006/relationships/tags" Target="../tags/tag73.xml"/><Relationship Id="rId11" Type="http://schemas.openxmlformats.org/officeDocument/2006/relationships/tags" Target="../tags/tag78.xml"/><Relationship Id="rId24" Type="http://schemas.openxmlformats.org/officeDocument/2006/relationships/tags" Target="../tags/tag91.xml"/><Relationship Id="rId32" Type="http://schemas.openxmlformats.org/officeDocument/2006/relationships/oleObject" Target="../embeddings/oleObject4.bin"/><Relationship Id="rId5" Type="http://schemas.openxmlformats.org/officeDocument/2006/relationships/tags" Target="../tags/tag72.xml"/><Relationship Id="rId15" Type="http://schemas.openxmlformats.org/officeDocument/2006/relationships/tags" Target="../tags/tag82.xml"/><Relationship Id="rId23" Type="http://schemas.openxmlformats.org/officeDocument/2006/relationships/tags" Target="../tags/tag90.xml"/><Relationship Id="rId28" Type="http://schemas.openxmlformats.org/officeDocument/2006/relationships/tags" Target="../tags/tag95.xml"/><Relationship Id="rId10" Type="http://schemas.openxmlformats.org/officeDocument/2006/relationships/tags" Target="../tags/tag77.xml"/><Relationship Id="rId19" Type="http://schemas.openxmlformats.org/officeDocument/2006/relationships/tags" Target="../tags/tag86.xml"/><Relationship Id="rId31" Type="http://schemas.openxmlformats.org/officeDocument/2006/relationships/notesSlide" Target="../notesSlides/notesSlide8.xml"/><Relationship Id="rId4" Type="http://schemas.openxmlformats.org/officeDocument/2006/relationships/tags" Target="../tags/tag71.xml"/><Relationship Id="rId9" Type="http://schemas.openxmlformats.org/officeDocument/2006/relationships/tags" Target="../tags/tag76.xml"/><Relationship Id="rId14" Type="http://schemas.openxmlformats.org/officeDocument/2006/relationships/tags" Target="../tags/tag81.xml"/><Relationship Id="rId22" Type="http://schemas.openxmlformats.org/officeDocument/2006/relationships/tags" Target="../tags/tag89.xml"/><Relationship Id="rId27" Type="http://schemas.openxmlformats.org/officeDocument/2006/relationships/tags" Target="../tags/tag94.xml"/><Relationship Id="rId30"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15.tiff"/><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notesSlide" Target="../notesSlides/notesSlide9.xml"/><Relationship Id="rId5" Type="http://schemas.openxmlformats.org/officeDocument/2006/relationships/slideLayout" Target="../slideLayouts/slideLayout6.xml"/><Relationship Id="rId4" Type="http://schemas.openxmlformats.org/officeDocument/2006/relationships/tags" Target="../tags/tag100.xml"/></Relationships>
</file>

<file path=ppt/slides/_rels/slide13.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16.png"/><Relationship Id="rId5" Type="http://schemas.openxmlformats.org/officeDocument/2006/relationships/notesSlide" Target="../notesSlides/notesSlide10.xml"/><Relationship Id="rId4"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tags" Target="../tags/tag115.xml"/><Relationship Id="rId18" Type="http://schemas.openxmlformats.org/officeDocument/2006/relationships/tags" Target="../tags/tag120.xml"/><Relationship Id="rId26" Type="http://schemas.openxmlformats.org/officeDocument/2006/relationships/tags" Target="../tags/tag128.xml"/><Relationship Id="rId3" Type="http://schemas.openxmlformats.org/officeDocument/2006/relationships/tags" Target="../tags/tag105.xml"/><Relationship Id="rId21" Type="http://schemas.openxmlformats.org/officeDocument/2006/relationships/tags" Target="../tags/tag123.xml"/><Relationship Id="rId7" Type="http://schemas.openxmlformats.org/officeDocument/2006/relationships/tags" Target="../tags/tag109.xml"/><Relationship Id="rId12" Type="http://schemas.openxmlformats.org/officeDocument/2006/relationships/tags" Target="../tags/tag114.xml"/><Relationship Id="rId17" Type="http://schemas.openxmlformats.org/officeDocument/2006/relationships/tags" Target="../tags/tag119.xml"/><Relationship Id="rId25" Type="http://schemas.openxmlformats.org/officeDocument/2006/relationships/tags" Target="../tags/tag127.xml"/><Relationship Id="rId33" Type="http://schemas.openxmlformats.org/officeDocument/2006/relationships/image" Target="../media/image11.emf"/><Relationship Id="rId2" Type="http://schemas.openxmlformats.org/officeDocument/2006/relationships/tags" Target="../tags/tag104.xml"/><Relationship Id="rId16" Type="http://schemas.openxmlformats.org/officeDocument/2006/relationships/tags" Target="../tags/tag118.xml"/><Relationship Id="rId20" Type="http://schemas.openxmlformats.org/officeDocument/2006/relationships/tags" Target="../tags/tag122.xml"/><Relationship Id="rId29" Type="http://schemas.openxmlformats.org/officeDocument/2006/relationships/tags" Target="../tags/tag131.xml"/><Relationship Id="rId1" Type="http://schemas.openxmlformats.org/officeDocument/2006/relationships/vmlDrawing" Target="../drawings/vmlDrawing5.vml"/><Relationship Id="rId6" Type="http://schemas.openxmlformats.org/officeDocument/2006/relationships/tags" Target="../tags/tag108.xml"/><Relationship Id="rId11" Type="http://schemas.openxmlformats.org/officeDocument/2006/relationships/tags" Target="../tags/tag113.xml"/><Relationship Id="rId24" Type="http://schemas.openxmlformats.org/officeDocument/2006/relationships/tags" Target="../tags/tag126.xml"/><Relationship Id="rId32" Type="http://schemas.openxmlformats.org/officeDocument/2006/relationships/oleObject" Target="../embeddings/oleObject5.bin"/><Relationship Id="rId5" Type="http://schemas.openxmlformats.org/officeDocument/2006/relationships/tags" Target="../tags/tag107.xml"/><Relationship Id="rId15" Type="http://schemas.openxmlformats.org/officeDocument/2006/relationships/tags" Target="../tags/tag117.xml"/><Relationship Id="rId23" Type="http://schemas.openxmlformats.org/officeDocument/2006/relationships/tags" Target="../tags/tag125.xml"/><Relationship Id="rId28" Type="http://schemas.openxmlformats.org/officeDocument/2006/relationships/tags" Target="../tags/tag130.xml"/><Relationship Id="rId10" Type="http://schemas.openxmlformats.org/officeDocument/2006/relationships/tags" Target="../tags/tag112.xml"/><Relationship Id="rId19" Type="http://schemas.openxmlformats.org/officeDocument/2006/relationships/tags" Target="../tags/tag121.xml"/><Relationship Id="rId31" Type="http://schemas.openxmlformats.org/officeDocument/2006/relationships/notesSlide" Target="../notesSlides/notesSlide11.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tags" Target="../tags/tag116.xml"/><Relationship Id="rId22" Type="http://schemas.openxmlformats.org/officeDocument/2006/relationships/tags" Target="../tags/tag124.xml"/><Relationship Id="rId27" Type="http://schemas.openxmlformats.org/officeDocument/2006/relationships/tags" Target="../tags/tag129.xml"/><Relationship Id="rId30"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notesSlide" Target="../notesSlides/notesSlide12.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tags" Target="../tags/tag141.xml"/><Relationship Id="rId13" Type="http://schemas.openxmlformats.org/officeDocument/2006/relationships/tags" Target="../tags/tag146.xml"/><Relationship Id="rId18" Type="http://schemas.openxmlformats.org/officeDocument/2006/relationships/tags" Target="../tags/tag151.xml"/><Relationship Id="rId26" Type="http://schemas.openxmlformats.org/officeDocument/2006/relationships/tags" Target="../tags/tag159.xml"/><Relationship Id="rId3" Type="http://schemas.openxmlformats.org/officeDocument/2006/relationships/tags" Target="../tags/tag136.xml"/><Relationship Id="rId21" Type="http://schemas.openxmlformats.org/officeDocument/2006/relationships/tags" Target="../tags/tag154.xml"/><Relationship Id="rId7" Type="http://schemas.openxmlformats.org/officeDocument/2006/relationships/tags" Target="../tags/tag140.xml"/><Relationship Id="rId12" Type="http://schemas.openxmlformats.org/officeDocument/2006/relationships/tags" Target="../tags/tag145.xml"/><Relationship Id="rId17" Type="http://schemas.openxmlformats.org/officeDocument/2006/relationships/tags" Target="../tags/tag150.xml"/><Relationship Id="rId25" Type="http://schemas.openxmlformats.org/officeDocument/2006/relationships/tags" Target="../tags/tag158.xml"/><Relationship Id="rId33" Type="http://schemas.openxmlformats.org/officeDocument/2006/relationships/image" Target="../media/image11.emf"/><Relationship Id="rId2" Type="http://schemas.openxmlformats.org/officeDocument/2006/relationships/tags" Target="../tags/tag135.xml"/><Relationship Id="rId16" Type="http://schemas.openxmlformats.org/officeDocument/2006/relationships/tags" Target="../tags/tag149.xml"/><Relationship Id="rId20" Type="http://schemas.openxmlformats.org/officeDocument/2006/relationships/tags" Target="../tags/tag153.xml"/><Relationship Id="rId29" Type="http://schemas.openxmlformats.org/officeDocument/2006/relationships/tags" Target="../tags/tag162.xml"/><Relationship Id="rId1" Type="http://schemas.openxmlformats.org/officeDocument/2006/relationships/vmlDrawing" Target="../drawings/vmlDrawing6.vml"/><Relationship Id="rId6" Type="http://schemas.openxmlformats.org/officeDocument/2006/relationships/tags" Target="../tags/tag139.xml"/><Relationship Id="rId11" Type="http://schemas.openxmlformats.org/officeDocument/2006/relationships/tags" Target="../tags/tag144.xml"/><Relationship Id="rId24" Type="http://schemas.openxmlformats.org/officeDocument/2006/relationships/tags" Target="../tags/tag157.xml"/><Relationship Id="rId32" Type="http://schemas.openxmlformats.org/officeDocument/2006/relationships/oleObject" Target="../embeddings/oleObject6.bin"/><Relationship Id="rId5" Type="http://schemas.openxmlformats.org/officeDocument/2006/relationships/tags" Target="../tags/tag138.xml"/><Relationship Id="rId15" Type="http://schemas.openxmlformats.org/officeDocument/2006/relationships/tags" Target="../tags/tag148.xml"/><Relationship Id="rId23" Type="http://schemas.openxmlformats.org/officeDocument/2006/relationships/tags" Target="../tags/tag156.xml"/><Relationship Id="rId28" Type="http://schemas.openxmlformats.org/officeDocument/2006/relationships/tags" Target="../tags/tag161.xml"/><Relationship Id="rId10" Type="http://schemas.openxmlformats.org/officeDocument/2006/relationships/tags" Target="../tags/tag143.xml"/><Relationship Id="rId19" Type="http://schemas.openxmlformats.org/officeDocument/2006/relationships/tags" Target="../tags/tag152.xml"/><Relationship Id="rId31" Type="http://schemas.openxmlformats.org/officeDocument/2006/relationships/notesSlide" Target="../notesSlides/notesSlide13.xml"/><Relationship Id="rId4" Type="http://schemas.openxmlformats.org/officeDocument/2006/relationships/tags" Target="../tags/tag137.xml"/><Relationship Id="rId9" Type="http://schemas.openxmlformats.org/officeDocument/2006/relationships/tags" Target="../tags/tag142.xml"/><Relationship Id="rId14" Type="http://schemas.openxmlformats.org/officeDocument/2006/relationships/tags" Target="../tags/tag147.xml"/><Relationship Id="rId22" Type="http://schemas.openxmlformats.org/officeDocument/2006/relationships/tags" Target="../tags/tag155.xml"/><Relationship Id="rId27" Type="http://schemas.openxmlformats.org/officeDocument/2006/relationships/tags" Target="../tags/tag160.xml"/><Relationship Id="rId30"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tags" Target="../tags/tag169.xml"/><Relationship Id="rId13" Type="http://schemas.openxmlformats.org/officeDocument/2006/relationships/tags" Target="../tags/tag174.xml"/><Relationship Id="rId18" Type="http://schemas.openxmlformats.org/officeDocument/2006/relationships/tags" Target="../tags/tag179.xml"/><Relationship Id="rId26" Type="http://schemas.openxmlformats.org/officeDocument/2006/relationships/tags" Target="../tags/tag187.xml"/><Relationship Id="rId3" Type="http://schemas.openxmlformats.org/officeDocument/2006/relationships/tags" Target="../tags/tag164.xml"/><Relationship Id="rId21" Type="http://schemas.openxmlformats.org/officeDocument/2006/relationships/tags" Target="../tags/tag182.xml"/><Relationship Id="rId7" Type="http://schemas.openxmlformats.org/officeDocument/2006/relationships/tags" Target="../tags/tag168.xml"/><Relationship Id="rId12" Type="http://schemas.openxmlformats.org/officeDocument/2006/relationships/tags" Target="../tags/tag173.xml"/><Relationship Id="rId17" Type="http://schemas.openxmlformats.org/officeDocument/2006/relationships/tags" Target="../tags/tag178.xml"/><Relationship Id="rId25" Type="http://schemas.openxmlformats.org/officeDocument/2006/relationships/tags" Target="../tags/tag186.xml"/><Relationship Id="rId33" Type="http://schemas.openxmlformats.org/officeDocument/2006/relationships/image" Target="../media/image11.emf"/><Relationship Id="rId2" Type="http://schemas.openxmlformats.org/officeDocument/2006/relationships/tags" Target="../tags/tag163.xml"/><Relationship Id="rId16" Type="http://schemas.openxmlformats.org/officeDocument/2006/relationships/tags" Target="../tags/tag177.xml"/><Relationship Id="rId20" Type="http://schemas.openxmlformats.org/officeDocument/2006/relationships/tags" Target="../tags/tag181.xml"/><Relationship Id="rId29" Type="http://schemas.openxmlformats.org/officeDocument/2006/relationships/tags" Target="../tags/tag190.xml"/><Relationship Id="rId1" Type="http://schemas.openxmlformats.org/officeDocument/2006/relationships/vmlDrawing" Target="../drawings/vmlDrawing7.vml"/><Relationship Id="rId6" Type="http://schemas.openxmlformats.org/officeDocument/2006/relationships/tags" Target="../tags/tag167.xml"/><Relationship Id="rId11" Type="http://schemas.openxmlformats.org/officeDocument/2006/relationships/tags" Target="../tags/tag172.xml"/><Relationship Id="rId24" Type="http://schemas.openxmlformats.org/officeDocument/2006/relationships/tags" Target="../tags/tag185.xml"/><Relationship Id="rId32" Type="http://schemas.openxmlformats.org/officeDocument/2006/relationships/oleObject" Target="../embeddings/oleObject7.bin"/><Relationship Id="rId5" Type="http://schemas.openxmlformats.org/officeDocument/2006/relationships/tags" Target="../tags/tag166.xml"/><Relationship Id="rId15" Type="http://schemas.openxmlformats.org/officeDocument/2006/relationships/tags" Target="../tags/tag176.xml"/><Relationship Id="rId23" Type="http://schemas.openxmlformats.org/officeDocument/2006/relationships/tags" Target="../tags/tag184.xml"/><Relationship Id="rId28" Type="http://schemas.openxmlformats.org/officeDocument/2006/relationships/tags" Target="../tags/tag189.xml"/><Relationship Id="rId10" Type="http://schemas.openxmlformats.org/officeDocument/2006/relationships/tags" Target="../tags/tag171.xml"/><Relationship Id="rId19" Type="http://schemas.openxmlformats.org/officeDocument/2006/relationships/tags" Target="../tags/tag180.xml"/><Relationship Id="rId31" Type="http://schemas.openxmlformats.org/officeDocument/2006/relationships/notesSlide" Target="../notesSlides/notesSlide14.xml"/><Relationship Id="rId4" Type="http://schemas.openxmlformats.org/officeDocument/2006/relationships/tags" Target="../tags/tag165.xml"/><Relationship Id="rId9" Type="http://schemas.openxmlformats.org/officeDocument/2006/relationships/tags" Target="../tags/tag170.xml"/><Relationship Id="rId14" Type="http://schemas.openxmlformats.org/officeDocument/2006/relationships/tags" Target="../tags/tag175.xml"/><Relationship Id="rId22" Type="http://schemas.openxmlformats.org/officeDocument/2006/relationships/tags" Target="../tags/tag183.xml"/><Relationship Id="rId27" Type="http://schemas.openxmlformats.org/officeDocument/2006/relationships/tags" Target="../tags/tag188.xml"/><Relationship Id="rId30"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tags" Target="../tags/tag193.xml"/><Relationship Id="rId7" Type="http://schemas.openxmlformats.org/officeDocument/2006/relationships/image" Target="../media/image19.jpeg"/><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image" Target="../media/image18.jpeg"/><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tags" Target="../tags/tag200.xml"/><Relationship Id="rId13" Type="http://schemas.openxmlformats.org/officeDocument/2006/relationships/tags" Target="../tags/tag205.xml"/><Relationship Id="rId18" Type="http://schemas.openxmlformats.org/officeDocument/2006/relationships/tags" Target="../tags/tag210.xml"/><Relationship Id="rId26" Type="http://schemas.openxmlformats.org/officeDocument/2006/relationships/tags" Target="../tags/tag218.xml"/><Relationship Id="rId3" Type="http://schemas.openxmlformats.org/officeDocument/2006/relationships/tags" Target="../tags/tag195.xml"/><Relationship Id="rId21" Type="http://schemas.openxmlformats.org/officeDocument/2006/relationships/tags" Target="../tags/tag213.xml"/><Relationship Id="rId7" Type="http://schemas.openxmlformats.org/officeDocument/2006/relationships/tags" Target="../tags/tag199.xml"/><Relationship Id="rId12" Type="http://schemas.openxmlformats.org/officeDocument/2006/relationships/tags" Target="../tags/tag204.xml"/><Relationship Id="rId17" Type="http://schemas.openxmlformats.org/officeDocument/2006/relationships/tags" Target="../tags/tag209.xml"/><Relationship Id="rId25" Type="http://schemas.openxmlformats.org/officeDocument/2006/relationships/tags" Target="../tags/tag217.xml"/><Relationship Id="rId33" Type="http://schemas.openxmlformats.org/officeDocument/2006/relationships/image" Target="../media/image11.emf"/><Relationship Id="rId2" Type="http://schemas.openxmlformats.org/officeDocument/2006/relationships/tags" Target="../tags/tag194.xml"/><Relationship Id="rId16" Type="http://schemas.openxmlformats.org/officeDocument/2006/relationships/tags" Target="../tags/tag208.xml"/><Relationship Id="rId20" Type="http://schemas.openxmlformats.org/officeDocument/2006/relationships/tags" Target="../tags/tag212.xml"/><Relationship Id="rId29" Type="http://schemas.openxmlformats.org/officeDocument/2006/relationships/tags" Target="../tags/tag221.xml"/><Relationship Id="rId1" Type="http://schemas.openxmlformats.org/officeDocument/2006/relationships/vmlDrawing" Target="../drawings/vmlDrawing8.vml"/><Relationship Id="rId6" Type="http://schemas.openxmlformats.org/officeDocument/2006/relationships/tags" Target="../tags/tag198.xml"/><Relationship Id="rId11" Type="http://schemas.openxmlformats.org/officeDocument/2006/relationships/tags" Target="../tags/tag203.xml"/><Relationship Id="rId24" Type="http://schemas.openxmlformats.org/officeDocument/2006/relationships/tags" Target="../tags/tag216.xml"/><Relationship Id="rId32" Type="http://schemas.openxmlformats.org/officeDocument/2006/relationships/oleObject" Target="../embeddings/oleObject8.bin"/><Relationship Id="rId5" Type="http://schemas.openxmlformats.org/officeDocument/2006/relationships/tags" Target="../tags/tag197.xml"/><Relationship Id="rId15" Type="http://schemas.openxmlformats.org/officeDocument/2006/relationships/tags" Target="../tags/tag207.xml"/><Relationship Id="rId23" Type="http://schemas.openxmlformats.org/officeDocument/2006/relationships/tags" Target="../tags/tag215.xml"/><Relationship Id="rId28" Type="http://schemas.openxmlformats.org/officeDocument/2006/relationships/tags" Target="../tags/tag220.xml"/><Relationship Id="rId10" Type="http://schemas.openxmlformats.org/officeDocument/2006/relationships/tags" Target="../tags/tag202.xml"/><Relationship Id="rId19" Type="http://schemas.openxmlformats.org/officeDocument/2006/relationships/tags" Target="../tags/tag211.xml"/><Relationship Id="rId31" Type="http://schemas.openxmlformats.org/officeDocument/2006/relationships/notesSlide" Target="../notesSlides/notesSlide16.xml"/><Relationship Id="rId4" Type="http://schemas.openxmlformats.org/officeDocument/2006/relationships/tags" Target="../tags/tag196.xml"/><Relationship Id="rId9" Type="http://schemas.openxmlformats.org/officeDocument/2006/relationships/tags" Target="../tags/tag201.xml"/><Relationship Id="rId14" Type="http://schemas.openxmlformats.org/officeDocument/2006/relationships/tags" Target="../tags/tag206.xml"/><Relationship Id="rId22" Type="http://schemas.openxmlformats.org/officeDocument/2006/relationships/tags" Target="../tags/tag214.xml"/><Relationship Id="rId27" Type="http://schemas.openxmlformats.org/officeDocument/2006/relationships/tags" Target="../tags/tag219.xml"/><Relationship Id="rId30"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tags" Target="../tags/tag233.xml"/><Relationship Id="rId18" Type="http://schemas.openxmlformats.org/officeDocument/2006/relationships/tags" Target="../tags/tag238.xml"/><Relationship Id="rId26" Type="http://schemas.openxmlformats.org/officeDocument/2006/relationships/tags" Target="../tags/tag246.xml"/><Relationship Id="rId3" Type="http://schemas.openxmlformats.org/officeDocument/2006/relationships/tags" Target="../tags/tag223.xml"/><Relationship Id="rId21" Type="http://schemas.openxmlformats.org/officeDocument/2006/relationships/tags" Target="../tags/tag241.xml"/><Relationship Id="rId7" Type="http://schemas.openxmlformats.org/officeDocument/2006/relationships/tags" Target="../tags/tag227.xml"/><Relationship Id="rId12" Type="http://schemas.openxmlformats.org/officeDocument/2006/relationships/tags" Target="../tags/tag232.xml"/><Relationship Id="rId17" Type="http://schemas.openxmlformats.org/officeDocument/2006/relationships/tags" Target="../tags/tag237.xml"/><Relationship Id="rId25" Type="http://schemas.openxmlformats.org/officeDocument/2006/relationships/tags" Target="../tags/tag245.xml"/><Relationship Id="rId33" Type="http://schemas.openxmlformats.org/officeDocument/2006/relationships/image" Target="../media/image11.emf"/><Relationship Id="rId2" Type="http://schemas.openxmlformats.org/officeDocument/2006/relationships/tags" Target="../tags/tag222.xml"/><Relationship Id="rId16" Type="http://schemas.openxmlformats.org/officeDocument/2006/relationships/tags" Target="../tags/tag236.xml"/><Relationship Id="rId20" Type="http://schemas.openxmlformats.org/officeDocument/2006/relationships/tags" Target="../tags/tag240.xml"/><Relationship Id="rId29" Type="http://schemas.openxmlformats.org/officeDocument/2006/relationships/tags" Target="../tags/tag249.xml"/><Relationship Id="rId1" Type="http://schemas.openxmlformats.org/officeDocument/2006/relationships/vmlDrawing" Target="../drawings/vmlDrawing9.vml"/><Relationship Id="rId6" Type="http://schemas.openxmlformats.org/officeDocument/2006/relationships/tags" Target="../tags/tag226.xml"/><Relationship Id="rId11" Type="http://schemas.openxmlformats.org/officeDocument/2006/relationships/tags" Target="../tags/tag231.xml"/><Relationship Id="rId24" Type="http://schemas.openxmlformats.org/officeDocument/2006/relationships/tags" Target="../tags/tag244.xml"/><Relationship Id="rId32" Type="http://schemas.openxmlformats.org/officeDocument/2006/relationships/oleObject" Target="../embeddings/oleObject9.bin"/><Relationship Id="rId5" Type="http://schemas.openxmlformats.org/officeDocument/2006/relationships/tags" Target="../tags/tag225.xml"/><Relationship Id="rId15" Type="http://schemas.openxmlformats.org/officeDocument/2006/relationships/tags" Target="../tags/tag235.xml"/><Relationship Id="rId23" Type="http://schemas.openxmlformats.org/officeDocument/2006/relationships/tags" Target="../tags/tag243.xml"/><Relationship Id="rId28" Type="http://schemas.openxmlformats.org/officeDocument/2006/relationships/tags" Target="../tags/tag248.xml"/><Relationship Id="rId10" Type="http://schemas.openxmlformats.org/officeDocument/2006/relationships/tags" Target="../tags/tag230.xml"/><Relationship Id="rId19" Type="http://schemas.openxmlformats.org/officeDocument/2006/relationships/tags" Target="../tags/tag239.xml"/><Relationship Id="rId31" Type="http://schemas.openxmlformats.org/officeDocument/2006/relationships/notesSlide" Target="../notesSlides/notesSlide17.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tags" Target="../tags/tag234.xml"/><Relationship Id="rId22" Type="http://schemas.openxmlformats.org/officeDocument/2006/relationships/tags" Target="../tags/tag242.xml"/><Relationship Id="rId27" Type="http://schemas.openxmlformats.org/officeDocument/2006/relationships/tags" Target="../tags/tag247.xml"/><Relationship Id="rId30"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0.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tags" Target="../tags/tag20.xml"/><Relationship Id="rId26" Type="http://schemas.openxmlformats.org/officeDocument/2006/relationships/tags" Target="../tags/tag28.xml"/><Relationship Id="rId3" Type="http://schemas.openxmlformats.org/officeDocument/2006/relationships/tags" Target="../tags/tag5.xml"/><Relationship Id="rId21" Type="http://schemas.openxmlformats.org/officeDocument/2006/relationships/tags" Target="../tags/tag23.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tags" Target="../tags/tag27.xml"/><Relationship Id="rId33" Type="http://schemas.openxmlformats.org/officeDocument/2006/relationships/image" Target="../media/image11.emf"/><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tags" Target="../tags/tag22.xml"/><Relationship Id="rId29" Type="http://schemas.openxmlformats.org/officeDocument/2006/relationships/tags" Target="../tags/tag31.xml"/><Relationship Id="rId1" Type="http://schemas.openxmlformats.org/officeDocument/2006/relationships/vmlDrawing" Target="../drawings/vmlDrawing2.v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tags" Target="../tags/tag26.xml"/><Relationship Id="rId32" Type="http://schemas.openxmlformats.org/officeDocument/2006/relationships/oleObject" Target="../embeddings/oleObject2.bin"/><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tags" Target="../tags/tag25.xml"/><Relationship Id="rId28" Type="http://schemas.openxmlformats.org/officeDocument/2006/relationships/tags" Target="../tags/tag30.xml"/><Relationship Id="rId10" Type="http://schemas.openxmlformats.org/officeDocument/2006/relationships/tags" Target="../tags/tag12.xml"/><Relationship Id="rId19" Type="http://schemas.openxmlformats.org/officeDocument/2006/relationships/tags" Target="../tags/tag21.xml"/><Relationship Id="rId31" Type="http://schemas.openxmlformats.org/officeDocument/2006/relationships/notesSlide" Target="../notesSlides/notesSlide3.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tags" Target="../tags/tag24.xml"/><Relationship Id="rId27" Type="http://schemas.openxmlformats.org/officeDocument/2006/relationships/tags" Target="../tags/tag29.xml"/><Relationship Id="rId30"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tags" Target="../tags/tag51.xml"/><Relationship Id="rId26" Type="http://schemas.openxmlformats.org/officeDocument/2006/relationships/tags" Target="../tags/tag59.xml"/><Relationship Id="rId3" Type="http://schemas.openxmlformats.org/officeDocument/2006/relationships/tags" Target="../tags/tag36.xml"/><Relationship Id="rId21" Type="http://schemas.openxmlformats.org/officeDocument/2006/relationships/tags" Target="../tags/tag54.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5" Type="http://schemas.openxmlformats.org/officeDocument/2006/relationships/tags" Target="../tags/tag58.xml"/><Relationship Id="rId33" Type="http://schemas.openxmlformats.org/officeDocument/2006/relationships/image" Target="../media/image11.emf"/><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tags" Target="../tags/tag53.xml"/><Relationship Id="rId29" Type="http://schemas.openxmlformats.org/officeDocument/2006/relationships/tags" Target="../tags/tag62.xml"/><Relationship Id="rId1" Type="http://schemas.openxmlformats.org/officeDocument/2006/relationships/vmlDrawing" Target="../drawings/vmlDrawing3.v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tags" Target="../tags/tag57.xml"/><Relationship Id="rId32" Type="http://schemas.openxmlformats.org/officeDocument/2006/relationships/oleObject" Target="../embeddings/oleObject3.bin"/><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tags" Target="../tags/tag56.xml"/><Relationship Id="rId28" Type="http://schemas.openxmlformats.org/officeDocument/2006/relationships/tags" Target="../tags/tag61.xml"/><Relationship Id="rId10" Type="http://schemas.openxmlformats.org/officeDocument/2006/relationships/tags" Target="../tags/tag43.xml"/><Relationship Id="rId19" Type="http://schemas.openxmlformats.org/officeDocument/2006/relationships/tags" Target="../tags/tag52.xml"/><Relationship Id="rId31" Type="http://schemas.openxmlformats.org/officeDocument/2006/relationships/notesSlide" Target="../notesSlides/notesSlide5.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tags" Target="../tags/tag55.xml"/><Relationship Id="rId27" Type="http://schemas.openxmlformats.org/officeDocument/2006/relationships/tags" Target="../tags/tag60.xml"/><Relationship Id="rId30"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image" Target="../media/image13.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12.png"/><Relationship Id="rId5" Type="http://schemas.openxmlformats.org/officeDocument/2006/relationships/notesSlide" Target="../notesSlides/notesSlide6.xml"/><Relationship Id="rId4"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38" name="Picture 74" descr="http://www.elciudadano.gob.ec/wp-content/uploads/2015/08/Quito-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1" y="404691"/>
            <a:ext cx="10075781" cy="70655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hidden="1"/>
          <p:cNvGraphicFramePr>
            <a:graphicFrameLocks noChangeAspect="1"/>
          </p:cNvGraphicFramePr>
          <p:nvPr>
            <p:custDataLst>
              <p:tags r:id="rId2"/>
            </p:custDataLst>
            <p:extLst/>
          </p:nvPr>
        </p:nvGraphicFramePr>
        <p:xfrm>
          <a:off x="523693" y="404691"/>
          <a:ext cx="142222" cy="142222"/>
        </p:xfrm>
        <a:graphic>
          <a:graphicData uri="http://schemas.openxmlformats.org/presentationml/2006/ole">
            <mc:AlternateContent xmlns:mc="http://schemas.openxmlformats.org/markup-compatibility/2006">
              <mc:Choice xmlns:v="urn:schemas-microsoft-com:vml" Requires="v">
                <p:oleObj spid="_x0000_s281798" name="think-cell Slide" r:id="rId6" imgW="270" imgH="270" progId="TCLayout.ActiveDocument.1">
                  <p:embed/>
                </p:oleObj>
              </mc:Choice>
              <mc:Fallback>
                <p:oleObj name="think-cell Slide" r:id="rId6" imgW="270" imgH="270" progId="TCLayout.ActiveDocument.1">
                  <p:embed/>
                  <p:pic>
                    <p:nvPicPr>
                      <p:cNvPr id="4" name="Object 3" hidden="1"/>
                      <p:cNvPicPr/>
                      <p:nvPr/>
                    </p:nvPicPr>
                    <p:blipFill>
                      <a:blip r:embed="rId7"/>
                      <a:stretch>
                        <a:fillRect/>
                      </a:stretch>
                    </p:blipFill>
                    <p:spPr>
                      <a:xfrm>
                        <a:off x="523693" y="404691"/>
                        <a:ext cx="142222" cy="142222"/>
                      </a:xfrm>
                      <a:prstGeom prst="rect">
                        <a:avLst/>
                      </a:prstGeom>
                    </p:spPr>
                  </p:pic>
                </p:oleObj>
              </mc:Fallback>
            </mc:AlternateContent>
          </a:graphicData>
        </a:graphic>
      </p:graphicFrame>
      <p:sp>
        <p:nvSpPr>
          <p:cNvPr id="9" name="Title 1"/>
          <p:cNvSpPr txBox="1">
            <a:spLocks/>
          </p:cNvSpPr>
          <p:nvPr/>
        </p:nvSpPr>
        <p:spPr>
          <a:xfrm>
            <a:off x="-1729313" y="3103217"/>
            <a:ext cx="7778116" cy="969644"/>
          </a:xfrm>
          <a:prstGeom prst="rect">
            <a:avLst/>
          </a:prstGeom>
        </p:spPr>
        <p:txBody>
          <a:bodyPr/>
          <a:lstStyle>
            <a:lvl1pPr algn="l" defTabSz="1019012" rtl="0" eaLnBrk="1" fontAlgn="base" hangingPunct="1">
              <a:spcBef>
                <a:spcPct val="0"/>
              </a:spcBef>
              <a:spcAft>
                <a:spcPct val="0"/>
              </a:spcAft>
              <a:defRPr sz="2800" b="1">
                <a:solidFill>
                  <a:srgbClr val="000000"/>
                </a:solidFill>
                <a:latin typeface="Calibri" pitchFamily="34" charset="0"/>
                <a:ea typeface="+mj-ea"/>
                <a:cs typeface="+mj-cs"/>
              </a:defRPr>
            </a:lvl1pPr>
            <a:lvl2pPr algn="l" defTabSz="1019012" rtl="0" eaLnBrk="1" fontAlgn="base" hangingPunct="1">
              <a:spcBef>
                <a:spcPct val="0"/>
              </a:spcBef>
              <a:spcAft>
                <a:spcPct val="0"/>
              </a:spcAft>
              <a:defRPr sz="2500" b="1">
                <a:solidFill>
                  <a:schemeClr val="tx2"/>
                </a:solidFill>
                <a:latin typeface="Arial" charset="0"/>
              </a:defRPr>
            </a:lvl2pPr>
            <a:lvl3pPr algn="l" defTabSz="1019012" rtl="0" eaLnBrk="1" fontAlgn="base" hangingPunct="1">
              <a:spcBef>
                <a:spcPct val="0"/>
              </a:spcBef>
              <a:spcAft>
                <a:spcPct val="0"/>
              </a:spcAft>
              <a:defRPr sz="2500" b="1">
                <a:solidFill>
                  <a:schemeClr val="tx2"/>
                </a:solidFill>
                <a:latin typeface="Arial" charset="0"/>
              </a:defRPr>
            </a:lvl3pPr>
            <a:lvl4pPr algn="l" defTabSz="1019012" rtl="0" eaLnBrk="1" fontAlgn="base" hangingPunct="1">
              <a:spcBef>
                <a:spcPct val="0"/>
              </a:spcBef>
              <a:spcAft>
                <a:spcPct val="0"/>
              </a:spcAft>
              <a:defRPr sz="2500" b="1">
                <a:solidFill>
                  <a:schemeClr val="tx2"/>
                </a:solidFill>
                <a:latin typeface="Arial" charset="0"/>
              </a:defRPr>
            </a:lvl4pPr>
            <a:lvl5pPr algn="l" defTabSz="1019012" rtl="0" eaLnBrk="1" fontAlgn="base" hangingPunct="1">
              <a:spcBef>
                <a:spcPct val="0"/>
              </a:spcBef>
              <a:spcAft>
                <a:spcPct val="0"/>
              </a:spcAft>
              <a:defRPr sz="2500" b="1">
                <a:solidFill>
                  <a:schemeClr val="tx2"/>
                </a:solidFill>
                <a:latin typeface="Arial" charset="0"/>
              </a:defRPr>
            </a:lvl5pPr>
            <a:lvl6pPr marL="457127" algn="l" defTabSz="1019012" rtl="0" eaLnBrk="1" fontAlgn="base" hangingPunct="1">
              <a:spcBef>
                <a:spcPct val="0"/>
              </a:spcBef>
              <a:spcAft>
                <a:spcPct val="0"/>
              </a:spcAft>
              <a:defRPr sz="2500" b="1">
                <a:solidFill>
                  <a:schemeClr val="tx2"/>
                </a:solidFill>
                <a:latin typeface="Arial" charset="0"/>
              </a:defRPr>
            </a:lvl6pPr>
            <a:lvl7pPr marL="914254" algn="l" defTabSz="1019012" rtl="0" eaLnBrk="1" fontAlgn="base" hangingPunct="1">
              <a:spcBef>
                <a:spcPct val="0"/>
              </a:spcBef>
              <a:spcAft>
                <a:spcPct val="0"/>
              </a:spcAft>
              <a:defRPr sz="2500" b="1">
                <a:solidFill>
                  <a:schemeClr val="tx2"/>
                </a:solidFill>
                <a:latin typeface="Arial" charset="0"/>
              </a:defRPr>
            </a:lvl7pPr>
            <a:lvl8pPr marL="1371381" algn="l" defTabSz="1019012" rtl="0" eaLnBrk="1" fontAlgn="base" hangingPunct="1">
              <a:spcBef>
                <a:spcPct val="0"/>
              </a:spcBef>
              <a:spcAft>
                <a:spcPct val="0"/>
              </a:spcAft>
              <a:defRPr sz="2500" b="1">
                <a:solidFill>
                  <a:schemeClr val="tx2"/>
                </a:solidFill>
                <a:latin typeface="Arial" charset="0"/>
              </a:defRPr>
            </a:lvl8pPr>
            <a:lvl9pPr marL="1828506" algn="l" defTabSz="1019012" rtl="0" eaLnBrk="1" fontAlgn="base" hangingPunct="1">
              <a:spcBef>
                <a:spcPct val="0"/>
              </a:spcBef>
              <a:spcAft>
                <a:spcPct val="0"/>
              </a:spcAft>
              <a:defRPr sz="2500" b="1">
                <a:solidFill>
                  <a:schemeClr val="tx2"/>
                </a:solidFill>
                <a:latin typeface="Arial" charset="0"/>
              </a:defRPr>
            </a:lvl9pPr>
          </a:lstStyle>
          <a:p>
            <a:pPr>
              <a:lnSpc>
                <a:spcPct val="83000"/>
              </a:lnSpc>
              <a:spcAft>
                <a:spcPts val="269"/>
              </a:spcAft>
            </a:pPr>
            <a:r>
              <a:rPr lang="es-ES_tradnl" sz="2150" b="0" kern="0" dirty="0"/>
              <a:t>	</a:t>
            </a:r>
          </a:p>
        </p:txBody>
      </p:sp>
      <p:sp>
        <p:nvSpPr>
          <p:cNvPr id="3" name="AutoShape 2" descr="https://encrypted-tbn3.gstatic.com/images?q=tbn:ANd9GcR9ZUt4RiXNGyBmiSvMVLnOrzPfGfeHlxsTAZJtVDruCwHwjwIwig"/>
          <p:cNvSpPr>
            <a:spLocks noChangeAspect="1" noChangeArrowheads="1"/>
          </p:cNvSpPr>
          <p:nvPr/>
        </p:nvSpPr>
        <p:spPr bwMode="auto">
          <a:xfrm>
            <a:off x="663070" y="275269"/>
            <a:ext cx="273066" cy="2730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1920" tIns="40960" rIns="81920" bIns="40960" numCol="1" anchor="t" anchorCtr="0" compatLnSpc="1">
            <a:prstTxWarp prst="textNoShape">
              <a:avLst/>
            </a:prstTxWarp>
          </a:bodyPr>
          <a:lstStyle/>
          <a:p>
            <a:pPr defTabSz="819188"/>
            <a:endParaRPr lang="es-ES_tradnl" sz="1791" dirty="0">
              <a:solidFill>
                <a:srgbClr val="002776"/>
              </a:solidFill>
            </a:endParaRPr>
          </a:p>
        </p:txBody>
      </p:sp>
      <p:sp>
        <p:nvSpPr>
          <p:cNvPr id="10" name="Rectangle 9"/>
          <p:cNvSpPr/>
          <p:nvPr/>
        </p:nvSpPr>
        <p:spPr>
          <a:xfrm>
            <a:off x="203589" y="5349542"/>
            <a:ext cx="5362087" cy="1958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1905" tIns="40954" rIns="81905" bIns="40954" rtlCol="0" anchor="ctr"/>
          <a:lstStyle/>
          <a:p>
            <a:pPr defTabSz="819188">
              <a:spcBef>
                <a:spcPts val="1100"/>
              </a:spcBef>
            </a:pPr>
            <a:endParaRPr lang="es-ES_tradnl" sz="1791" dirty="0">
              <a:solidFill>
                <a:srgbClr val="81BC00"/>
              </a:solidFill>
            </a:endParaRPr>
          </a:p>
          <a:p>
            <a:pPr defTabSz="819188">
              <a:spcBef>
                <a:spcPts val="1100"/>
              </a:spcBef>
            </a:pPr>
            <a:endParaRPr lang="es-ES_tradnl" sz="1791" dirty="0">
              <a:solidFill>
                <a:srgbClr val="81BC00"/>
              </a:solidFill>
            </a:endParaRPr>
          </a:p>
          <a:p>
            <a:pPr defTabSz="819188"/>
            <a:r>
              <a:rPr lang="es-ES" sz="1791" dirty="0">
                <a:solidFill>
                  <a:srgbClr val="81BC00"/>
                </a:solidFill>
              </a:rPr>
              <a:t>Plan Estratégico de Desarrollo de Turismo Sostenible de Quito al 2021 </a:t>
            </a:r>
          </a:p>
          <a:p>
            <a:pPr defTabSz="819188">
              <a:spcBef>
                <a:spcPts val="609"/>
              </a:spcBef>
            </a:pPr>
            <a:r>
              <a:rPr lang="es-ES_tradnl" sz="1422" b="1" dirty="0">
                <a:solidFill>
                  <a:srgbClr val="81BC00"/>
                </a:solidFill>
              </a:rPr>
              <a:t>PRODUCTO 6</a:t>
            </a:r>
            <a:r>
              <a:rPr lang="es-ES_tradnl" sz="1422" b="1" dirty="0" smtClean="0">
                <a:solidFill>
                  <a:srgbClr val="81BC00"/>
                </a:solidFill>
              </a:rPr>
              <a:t> </a:t>
            </a:r>
            <a:r>
              <a:rPr lang="es-ES_tradnl" sz="1422" b="1" dirty="0">
                <a:solidFill>
                  <a:srgbClr val="81BC00"/>
                </a:solidFill>
              </a:rPr>
              <a:t>– </a:t>
            </a:r>
            <a:r>
              <a:rPr lang="es-ES_tradnl" sz="1422" b="1" dirty="0" smtClean="0">
                <a:solidFill>
                  <a:srgbClr val="81BC00"/>
                </a:solidFill>
              </a:rPr>
              <a:t>Propuesta de canales de difusión y </a:t>
            </a:r>
            <a:r>
              <a:rPr lang="es-ES_tradnl" sz="1422" b="1" dirty="0" err="1" smtClean="0">
                <a:solidFill>
                  <a:srgbClr val="81BC00"/>
                </a:solidFill>
              </a:rPr>
              <a:t>promoción_Versión</a:t>
            </a:r>
            <a:r>
              <a:rPr lang="es-ES_tradnl" sz="1422" b="1" dirty="0" smtClean="0">
                <a:solidFill>
                  <a:srgbClr val="81BC00"/>
                </a:solidFill>
              </a:rPr>
              <a:t> Final</a:t>
            </a:r>
            <a:endParaRPr lang="es-ES_tradnl" sz="1219" b="1" i="1" dirty="0">
              <a:solidFill>
                <a:srgbClr val="81BC00"/>
              </a:solidFill>
            </a:endParaRPr>
          </a:p>
          <a:p>
            <a:pPr defTabSz="819188">
              <a:spcBef>
                <a:spcPts val="1100"/>
              </a:spcBef>
            </a:pPr>
            <a:endParaRPr lang="es-ES_tradnl" sz="1791" dirty="0">
              <a:solidFill>
                <a:srgbClr val="81BC00"/>
              </a:solidFill>
            </a:endParaRPr>
          </a:p>
        </p:txBody>
      </p:sp>
      <p:sp>
        <p:nvSpPr>
          <p:cNvPr id="13" name="Subtitle 8"/>
          <p:cNvSpPr txBox="1">
            <a:spLocks/>
          </p:cNvSpPr>
          <p:nvPr/>
        </p:nvSpPr>
        <p:spPr>
          <a:xfrm>
            <a:off x="264351" y="7079860"/>
            <a:ext cx="1918176" cy="219368"/>
          </a:xfrm>
          <a:prstGeom prst="rect">
            <a:avLst/>
          </a:prstGeom>
        </p:spPr>
        <p:txBody>
          <a:bodyPr vert="horz" lIns="0" tIns="0" rIns="0" bIns="0" rtlCol="0">
            <a:normAutofit/>
          </a:bodyPr>
          <a:lstStyle>
            <a:lvl1pPr marL="0" indent="0" algn="l" defTabSz="935830" rtl="0" eaLnBrk="1" latinLnBrk="0" hangingPunct="1">
              <a:lnSpc>
                <a:spcPct val="120000"/>
              </a:lnSpc>
              <a:spcBef>
                <a:spcPts val="0"/>
              </a:spcBef>
              <a:spcAft>
                <a:spcPts val="0"/>
              </a:spcAft>
              <a:buFont typeface="Arial" pitchFamily="34" charset="0"/>
              <a:buNone/>
              <a:defRPr sz="1600" b="0" kern="1200">
                <a:solidFill>
                  <a:schemeClr val="accent5"/>
                </a:solidFill>
                <a:latin typeface="+mn-lt"/>
                <a:ea typeface="+mn-ea"/>
                <a:cs typeface="+mn-cs"/>
              </a:defRPr>
            </a:lvl1pPr>
            <a:lvl2pPr marL="467915"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2pPr>
            <a:lvl3pPr marL="935830"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3pPr>
            <a:lvl4pPr marL="1403745"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4pPr>
            <a:lvl5pPr marL="1871660" indent="0" algn="ctr" defTabSz="935830" rtl="0" eaLnBrk="1" latinLnBrk="0" hangingPunct="1">
              <a:spcBef>
                <a:spcPts val="1228"/>
              </a:spcBef>
              <a:buFont typeface="Arial" pitchFamily="34" charset="0"/>
              <a:buNone/>
              <a:defRPr sz="1200" kern="1200">
                <a:solidFill>
                  <a:schemeClr val="tx1">
                    <a:tint val="75000"/>
                  </a:schemeClr>
                </a:solidFill>
                <a:latin typeface="+mn-lt"/>
                <a:ea typeface="+mn-ea"/>
                <a:cs typeface="+mn-cs"/>
              </a:defRPr>
            </a:lvl5pPr>
            <a:lvl6pPr marL="2339575"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6pPr>
            <a:lvl7pPr marL="2807490"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7pPr>
            <a:lvl8pPr marL="3275404"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8pPr>
            <a:lvl9pPr marL="3743319" indent="0" algn="ctr" defTabSz="935830" rtl="0" eaLnBrk="1" latinLnBrk="0" hangingPunct="1">
              <a:spcBef>
                <a:spcPct val="20000"/>
              </a:spcBef>
              <a:buFont typeface="Arial" pitchFamily="34" charset="0"/>
              <a:buNone/>
              <a:defRPr sz="2100" kern="1200">
                <a:solidFill>
                  <a:schemeClr val="tx1">
                    <a:tint val="75000"/>
                  </a:schemeClr>
                </a:solidFill>
                <a:latin typeface="+mn-lt"/>
                <a:ea typeface="+mn-ea"/>
                <a:cs typeface="+mn-cs"/>
              </a:defRPr>
            </a:lvl9pPr>
          </a:lstStyle>
          <a:p>
            <a:pPr fontAlgn="base"/>
            <a:r>
              <a:rPr lang="es-ES_tradnl" sz="1075" dirty="0">
                <a:solidFill>
                  <a:schemeClr val="tx2"/>
                </a:solidFill>
              </a:rPr>
              <a:t>Quito</a:t>
            </a:r>
            <a:r>
              <a:rPr lang="es-ES_tradnl" sz="1075">
                <a:solidFill>
                  <a:schemeClr val="tx2"/>
                </a:solidFill>
              </a:rPr>
              <a:t>, </a:t>
            </a:r>
            <a:r>
              <a:rPr lang="es-ES_tradnl" sz="1075" smtClean="0">
                <a:solidFill>
                  <a:schemeClr val="tx2"/>
                </a:solidFill>
              </a:rPr>
              <a:t>09 </a:t>
            </a:r>
            <a:r>
              <a:rPr lang="es-ES_tradnl" sz="1075" dirty="0" smtClean="0">
                <a:solidFill>
                  <a:schemeClr val="tx2"/>
                </a:solidFill>
              </a:rPr>
              <a:t>de agosto de </a:t>
            </a:r>
            <a:r>
              <a:rPr lang="es-ES_tradnl" sz="1075" dirty="0">
                <a:solidFill>
                  <a:schemeClr val="tx2"/>
                </a:solidFill>
              </a:rPr>
              <a:t>2016</a:t>
            </a:r>
          </a:p>
        </p:txBody>
      </p:sp>
      <p:pic>
        <p:nvPicPr>
          <p:cNvPr id="14" name="Picture 5" descr="DEL_PRI_RGB"/>
          <p:cNvPicPr>
            <a:picLocks noChangeArrowheads="1"/>
          </p:cNvPicPr>
          <p:nvPr/>
        </p:nvPicPr>
        <p:blipFill rotWithShape="1">
          <a:blip r:embed="rId8" cstate="email">
            <a:extLst>
              <a:ext uri="{28A0092B-C50C-407E-A947-70E740481C1C}">
                <a14:useLocalDpi xmlns:a14="http://schemas.microsoft.com/office/drawing/2010/main" val="0"/>
              </a:ext>
            </a:extLst>
          </a:blip>
          <a:srcRect/>
          <a:stretch/>
        </p:blipFill>
        <p:spPr bwMode="auto">
          <a:xfrm>
            <a:off x="265406" y="5422668"/>
            <a:ext cx="1442033" cy="328720"/>
          </a:xfrm>
          <a:prstGeom prst="rect">
            <a:avLst/>
          </a:prstGeom>
          <a:noFill/>
          <a:ln w="9525">
            <a:noFill/>
            <a:miter lim="800000"/>
            <a:headEnd/>
            <a:tailEnd/>
          </a:ln>
        </p:spPr>
      </p:pic>
      <p:pic>
        <p:nvPicPr>
          <p:cNvPr id="36935" name="Picture 71" descr="http://latamnoticias.com/wp-content/uploads/2016/04/Logo-Quito-Turism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71847" y="5363239"/>
            <a:ext cx="1193829" cy="596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779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10</a:t>
            </a:fld>
            <a:endParaRPr lang="en-US" dirty="0"/>
          </a:p>
        </p:txBody>
      </p:sp>
      <p:sp>
        <p:nvSpPr>
          <p:cNvPr id="4" name="Footer Placeholder 3"/>
          <p:cNvSpPr>
            <a:spLocks noGrp="1"/>
          </p:cNvSpPr>
          <p:nvPr>
            <p:ph type="ftr" sz="quarter" idx="11"/>
          </p:nvPr>
        </p:nvSpPr>
        <p:spPr/>
        <p:txBody>
          <a:bodyPr/>
          <a:lstStyle/>
          <a:p>
            <a:pPr>
              <a:defRPr/>
            </a:pPr>
            <a:r>
              <a:rPr lang="en-US" sz="800" dirty="0" err="1" smtClean="0"/>
              <a:t>Fuente</a:t>
            </a:r>
            <a:r>
              <a:rPr lang="en-US" sz="800" dirty="0" smtClean="0"/>
              <a:t>: </a:t>
            </a:r>
            <a:r>
              <a:rPr lang="en-US" sz="800" dirty="0" err="1" smtClean="0"/>
              <a:t>Velentis</a:t>
            </a:r>
            <a:r>
              <a:rPr lang="en-US" sz="800" dirty="0" smtClean="0"/>
              <a:t> Technologies y </a:t>
            </a:r>
            <a:r>
              <a:rPr lang="en-US" sz="800" dirty="0" err="1" smtClean="0"/>
              <a:t>Ernst&amp;Young</a:t>
            </a:r>
            <a:r>
              <a:rPr lang="en-US" sz="800" dirty="0" smtClean="0"/>
              <a:t> 2014</a:t>
            </a:r>
            <a:endParaRPr lang="en-US" sz="800"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 name="Rectangle 6"/>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634096"/>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a:t>
            </a:r>
            <a:r>
              <a:rPr lang="es-CL" sz="1000" b="1" dirty="0">
                <a:solidFill>
                  <a:schemeClr val="bg2"/>
                </a:solidFill>
              </a:rPr>
              <a:t>sugerencia para </a:t>
            </a:r>
            <a:r>
              <a:rPr lang="es-CL" sz="1000" b="1" dirty="0" smtClean="0">
                <a:solidFill>
                  <a:schemeClr val="bg2"/>
                </a:solidFill>
              </a:rPr>
              <a:t>la creación del ecosistema digital del Quito; </a:t>
            </a:r>
            <a:r>
              <a:rPr lang="es-CL" sz="1000" b="1" dirty="0" smtClean="0">
                <a:solidFill>
                  <a:schemeClr val="bg2"/>
                </a:solidFill>
                <a:latin typeface="+mn-lt"/>
              </a:rPr>
              <a:t>Destino inteligente &gt; Matriz tecnológica del viaje del usuario </a:t>
            </a:r>
            <a:endParaRPr lang="es-CL" sz="1000" b="1" dirty="0">
              <a:solidFill>
                <a:schemeClr val="bg2"/>
              </a:solidFill>
              <a:latin typeface="+mn-lt"/>
            </a:endParaRPr>
          </a:p>
        </p:txBody>
      </p:sp>
      <p:sp>
        <p:nvSpPr>
          <p:cNvPr id="38" name="Rectangle 37"/>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1.2. Desarrollo de un ecosistema digital de marketing turístico</a:t>
            </a:r>
            <a:endParaRPr lang="es-CL" sz="1100" b="1" dirty="0">
              <a:solidFill>
                <a:schemeClr val="tx2"/>
              </a:solidFill>
            </a:endParaRPr>
          </a:p>
        </p:txBody>
      </p:sp>
      <p:sp>
        <p:nvSpPr>
          <p:cNvPr id="39" name="Rectangle 38"/>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Especialización de la gestión digital por</a:t>
            </a:r>
          </a:p>
          <a:p>
            <a:pPr algn="ctr"/>
            <a:r>
              <a:rPr lang="es-ES_tradnl" sz="800" b="1" dirty="0" smtClean="0">
                <a:solidFill>
                  <a:srgbClr val="FFFFFF"/>
                </a:solidFill>
              </a:rPr>
              <a:t>públicos diferenciados</a:t>
            </a:r>
            <a:endParaRPr lang="es-CL" sz="800" b="1" dirty="0">
              <a:solidFill>
                <a:srgbClr val="FFFFFF"/>
              </a:solidFill>
            </a:endParaRPr>
          </a:p>
        </p:txBody>
      </p:sp>
      <p:pic>
        <p:nvPicPr>
          <p:cNvPr id="2" name="Imagen 1" descr="ciclo viaje y tecnologia-1.jpg"/>
          <p:cNvPicPr>
            <a:picLocks noChangeAspect="1"/>
          </p:cNvPicPr>
          <p:nvPr/>
        </p:nvPicPr>
        <p:blipFill rotWithShape="1">
          <a:blip r:embed="rId6">
            <a:extLst>
              <a:ext uri="{28A0092B-C50C-407E-A947-70E740481C1C}">
                <a14:useLocalDpi xmlns:a14="http://schemas.microsoft.com/office/drawing/2010/main" val="0"/>
              </a:ext>
            </a:extLst>
          </a:blip>
          <a:srcRect t="12285" b="7761"/>
          <a:stretch/>
        </p:blipFill>
        <p:spPr>
          <a:xfrm>
            <a:off x="360040" y="1942778"/>
            <a:ext cx="8342362" cy="5427689"/>
          </a:xfrm>
          <a:prstGeom prst="rect">
            <a:avLst/>
          </a:prstGeom>
        </p:spPr>
      </p:pic>
      <p:sp>
        <p:nvSpPr>
          <p:cNvPr id="23" name="Rounded Rectangle 22"/>
          <p:cNvSpPr/>
          <p:nvPr/>
        </p:nvSpPr>
        <p:spPr>
          <a:xfrm>
            <a:off x="205200" y="1006673"/>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sp>
        <p:nvSpPr>
          <p:cNvPr id="24" name="TextBox 23"/>
          <p:cNvSpPr txBox="1"/>
          <p:nvPr/>
        </p:nvSpPr>
        <p:spPr>
          <a:xfrm>
            <a:off x="194340" y="1366714"/>
            <a:ext cx="9659932" cy="230832"/>
          </a:xfrm>
          <a:prstGeom prst="rect">
            <a:avLst/>
          </a:prstGeom>
          <a:noFill/>
        </p:spPr>
        <p:txBody>
          <a:bodyPr wrap="square" rtlCol="0">
            <a:spAutoFit/>
          </a:bodyPr>
          <a:lstStyle/>
          <a:p>
            <a:r>
              <a:rPr lang="es-ES_tradnl" sz="900" b="1" i="1" dirty="0" smtClean="0">
                <a:solidFill>
                  <a:schemeClr val="tx2"/>
                </a:solidFill>
              </a:rPr>
              <a:t>Las </a:t>
            </a:r>
            <a:r>
              <a:rPr lang="es-ES_tradnl" sz="900" b="1" i="1" dirty="0">
                <a:solidFill>
                  <a:schemeClr val="tx2"/>
                </a:solidFill>
              </a:rPr>
              <a:t>ideas que se presentan a continuación son sugerencias que se añaden, pero que en ningún caso suponen un desarrollo vinculante</a:t>
            </a:r>
            <a:r>
              <a:rPr lang="es-ES_tradnl" sz="900" b="1" i="1" dirty="0" smtClean="0">
                <a:solidFill>
                  <a:schemeClr val="tx2"/>
                </a:solidFill>
              </a:rPr>
              <a:t>.</a:t>
            </a:r>
            <a:endParaRPr lang="es-CL" sz="900" b="1" dirty="0">
              <a:solidFill>
                <a:schemeClr val="tx2"/>
              </a:solidFill>
              <a:latin typeface="+mn-lt"/>
            </a:endParaRPr>
          </a:p>
        </p:txBody>
      </p:sp>
      <p:grpSp>
        <p:nvGrpSpPr>
          <p:cNvPr id="30" name="Group 29"/>
          <p:cNvGrpSpPr/>
          <p:nvPr/>
        </p:nvGrpSpPr>
        <p:grpSpPr>
          <a:xfrm>
            <a:off x="1202122" y="380250"/>
            <a:ext cx="428400" cy="410400"/>
            <a:chOff x="1157616" y="202415"/>
            <a:chExt cx="515504" cy="495053"/>
          </a:xfrm>
        </p:grpSpPr>
        <p:sp>
          <p:nvSpPr>
            <p:cNvPr id="31" name="Rounded Rectangle 30"/>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2" name="Group 282"/>
            <p:cNvGrpSpPr/>
            <p:nvPr/>
          </p:nvGrpSpPr>
          <p:grpSpPr>
            <a:xfrm>
              <a:off x="1311621" y="288473"/>
              <a:ext cx="207495" cy="194290"/>
              <a:chOff x="644491" y="4719572"/>
              <a:chExt cx="226243" cy="211846"/>
            </a:xfrm>
            <a:solidFill>
              <a:schemeClr val="bg1"/>
            </a:solidFill>
          </p:grpSpPr>
          <p:sp>
            <p:nvSpPr>
              <p:cNvPr id="33"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4"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13359242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5714"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358602"/>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01464" y="862698"/>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2.2. Campañas </a:t>
            </a:r>
            <a:r>
              <a:rPr lang="es-ES_tradnl" sz="1100" b="1" dirty="0">
                <a:solidFill>
                  <a:schemeClr val="tx2"/>
                </a:solidFill>
              </a:rPr>
              <a:t>de marketing online</a:t>
            </a:r>
            <a:endParaRPr lang="es-CL" sz="1100" b="1" dirty="0">
              <a:solidFill>
                <a:schemeClr val="tx2"/>
              </a:solidFill>
            </a:endParaRPr>
          </a:p>
        </p:txBody>
      </p:sp>
      <p:sp>
        <p:nvSpPr>
          <p:cNvPr id="257" name="Rectangle 256"/>
          <p:cNvSpPr/>
          <p:nvPr/>
        </p:nvSpPr>
        <p:spPr>
          <a:xfrm>
            <a:off x="7264146" y="2775994"/>
            <a:ext cx="2625312" cy="1831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buFont typeface="+mj-lt"/>
              <a:buAutoNum type="arabicPeriod"/>
            </a:pPr>
            <a:r>
              <a:rPr lang="es-CL" sz="900" dirty="0">
                <a:solidFill>
                  <a:srgbClr val="002776"/>
                </a:solidFill>
              </a:rPr>
              <a:t>S</a:t>
            </a:r>
            <a:r>
              <a:rPr lang="es-CL" sz="900" dirty="0" smtClean="0">
                <a:solidFill>
                  <a:srgbClr val="002776"/>
                </a:solidFill>
              </a:rPr>
              <a:t>egmentación basada en </a:t>
            </a:r>
            <a:r>
              <a:rPr lang="es-CL" sz="900" dirty="0">
                <a:solidFill>
                  <a:srgbClr val="002776"/>
                </a:solidFill>
              </a:rPr>
              <a:t>buyer </a:t>
            </a:r>
            <a:r>
              <a:rPr lang="es-CL" sz="900" dirty="0" smtClean="0">
                <a:solidFill>
                  <a:srgbClr val="002776"/>
                </a:solidFill>
              </a:rPr>
              <a:t>personas </a:t>
            </a:r>
            <a:r>
              <a:rPr lang="es-CL" sz="900" dirty="0">
                <a:solidFill>
                  <a:srgbClr val="002776"/>
                </a:solidFill>
              </a:rPr>
              <a:t>alineada a los mercados prioritarios, necesidades y sus hábitos digitales</a:t>
            </a:r>
          </a:p>
          <a:p>
            <a:pPr marL="228600" lvl="0" indent="-228600">
              <a:buFont typeface="+mj-lt"/>
              <a:buAutoNum type="arabicPeriod"/>
            </a:pPr>
            <a:r>
              <a:rPr lang="es-ES_tradnl" sz="900" dirty="0" smtClean="0">
                <a:solidFill>
                  <a:srgbClr val="002776"/>
                </a:solidFill>
              </a:rPr>
              <a:t>Crear un relato integrado y relevante a comunicar a lo largo del tiempo en los diversos medios online.</a:t>
            </a:r>
          </a:p>
          <a:p>
            <a:pPr marL="228600" lvl="0" indent="-228600">
              <a:buFont typeface="+mj-lt"/>
              <a:buAutoNum type="arabicPeriod"/>
            </a:pPr>
            <a:r>
              <a:rPr lang="es-ES_tradnl" sz="900" dirty="0" smtClean="0">
                <a:solidFill>
                  <a:srgbClr val="002776"/>
                </a:solidFill>
              </a:rPr>
              <a:t>Diseño de un calendario de contenidos que interrelacione las campañas de marketing online para lograr el máximo impacto.</a:t>
            </a:r>
          </a:p>
          <a:p>
            <a:pPr marL="228600" lvl="0" indent="-228600">
              <a:buFont typeface="+mj-lt"/>
              <a:buAutoNum type="arabicPeriod"/>
            </a:pPr>
            <a:r>
              <a:rPr lang="es-ES" sz="900" dirty="0" smtClean="0">
                <a:solidFill>
                  <a:srgbClr val="002776"/>
                </a:solidFill>
              </a:rPr>
              <a:t>A</a:t>
            </a:r>
            <a:r>
              <a:rPr lang="es-ES_tradnl" sz="900" dirty="0" err="1" smtClean="0">
                <a:solidFill>
                  <a:srgbClr val="002776"/>
                </a:solidFill>
              </a:rPr>
              <a:t>daptarse</a:t>
            </a:r>
            <a:r>
              <a:rPr lang="es-ES_tradnl" sz="900" dirty="0" smtClean="0">
                <a:solidFill>
                  <a:srgbClr val="002776"/>
                </a:solidFill>
              </a:rPr>
              <a:t> a las distintas etapas del “viaje digital” de los usuarios y potenciar su conversión y fidelización como turista.</a:t>
            </a:r>
            <a:endParaRPr lang="es-CL" sz="900" dirty="0" smtClean="0">
              <a:solidFill>
                <a:srgbClr val="002776"/>
              </a:solidFill>
            </a:endParaRPr>
          </a:p>
        </p:txBody>
      </p:sp>
      <p:sp>
        <p:nvSpPr>
          <p:cNvPr id="212" name="Rectangle 211"/>
          <p:cNvSpPr/>
          <p:nvPr/>
        </p:nvSpPr>
        <p:spPr>
          <a:xfrm>
            <a:off x="205200" y="1726714"/>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Optimizar la página web actual de Quito en idiomas, mientras se prepara la nueva página web de comunicación del destino Quito.</a:t>
            </a:r>
            <a:endParaRPr lang="es-CL" sz="900" dirty="0">
              <a:solidFill>
                <a:srgbClr val="002776"/>
              </a:solidFill>
            </a:endParaRPr>
          </a:p>
          <a:p>
            <a:pPr marL="171450" indent="-171450">
              <a:buFont typeface="Arial" panose="020B0604020202020204" pitchFamily="34" charset="0"/>
              <a:buChar char="•"/>
            </a:pPr>
            <a:r>
              <a:rPr lang="es-ES_tradnl" sz="900" dirty="0" smtClean="0">
                <a:solidFill>
                  <a:srgbClr val="002776"/>
                </a:solidFill>
              </a:rPr>
              <a:t>Generar </a:t>
            </a:r>
            <a:r>
              <a:rPr lang="es-ES_tradnl" sz="900" dirty="0">
                <a:solidFill>
                  <a:srgbClr val="002776"/>
                </a:solidFill>
              </a:rPr>
              <a:t>contenidos originales, inspiradores de interés en el público objetivo orientados a considerar a Quito como destino </a:t>
            </a:r>
            <a:r>
              <a:rPr lang="es-ES_tradnl" sz="900" dirty="0" smtClean="0">
                <a:solidFill>
                  <a:srgbClr val="002776"/>
                </a:solidFill>
              </a:rPr>
              <a:t>turístico</a:t>
            </a:r>
          </a:p>
          <a:p>
            <a:pPr marL="171450" lvl="0" indent="-171450">
              <a:buFont typeface="Arial" panose="020B0604020202020204" pitchFamily="34" charset="0"/>
              <a:buChar char="•"/>
            </a:pPr>
            <a:r>
              <a:rPr lang="es-CL" sz="900" dirty="0" smtClean="0">
                <a:solidFill>
                  <a:srgbClr val="002776"/>
                </a:solidFill>
              </a:rPr>
              <a:t>Incrementar </a:t>
            </a:r>
            <a:r>
              <a:rPr lang="es-CL" sz="900" dirty="0">
                <a:solidFill>
                  <a:srgbClr val="002776"/>
                </a:solidFill>
              </a:rPr>
              <a:t>el tráfico </a:t>
            </a:r>
            <a:r>
              <a:rPr lang="es-CL" sz="900" dirty="0" smtClean="0">
                <a:solidFill>
                  <a:srgbClr val="002776"/>
                </a:solidFill>
              </a:rPr>
              <a:t>cualificado a </a:t>
            </a:r>
            <a:r>
              <a:rPr lang="es-CL" sz="900" dirty="0">
                <a:solidFill>
                  <a:srgbClr val="002776"/>
                </a:solidFill>
              </a:rPr>
              <a:t>la página web de </a:t>
            </a:r>
            <a:r>
              <a:rPr lang="es-CL" sz="900" dirty="0" smtClean="0">
                <a:solidFill>
                  <a:srgbClr val="002776"/>
                </a:solidFill>
              </a:rPr>
              <a:t>Quito y sus ecositema digital y aumentar su interacción y engagement.</a:t>
            </a:r>
            <a:endParaRPr lang="es-CL" sz="900" dirty="0">
              <a:solidFill>
                <a:srgbClr val="002776"/>
              </a:solidFill>
            </a:endParaRPr>
          </a:p>
          <a:p>
            <a:pPr marL="171450" indent="-171450">
              <a:buFont typeface="Arial" panose="020B0604020202020204" pitchFamily="34" charset="0"/>
              <a:buChar char="•"/>
            </a:pPr>
            <a:endParaRPr lang="es-CL" sz="900" dirty="0">
              <a:solidFill>
                <a:srgbClr val="002776"/>
              </a:solidFill>
            </a:endParaRPr>
          </a:p>
          <a:p>
            <a:pPr marL="171450" lvl="0" indent="-171450">
              <a:buFont typeface="Arial" panose="020B0604020202020204" pitchFamily="34" charset="0"/>
              <a:buChar char="•"/>
            </a:pPr>
            <a:endParaRPr lang="es-CL" sz="900" dirty="0" smtClean="0">
              <a:solidFill>
                <a:srgbClr val="002776"/>
              </a:solidFill>
            </a:endParaRPr>
          </a:p>
        </p:txBody>
      </p:sp>
      <p:sp>
        <p:nvSpPr>
          <p:cNvPr id="256" name="Rectangle 255"/>
          <p:cNvSpPr/>
          <p:nvPr/>
        </p:nvSpPr>
        <p:spPr>
          <a:xfrm>
            <a:off x="7264146" y="2412299"/>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46866"/>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039122"/>
            <a:ext cx="2637113"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Variación de visitas únicas de mercados prioritarios</a:t>
            </a:r>
          </a:p>
          <a:p>
            <a:pPr marL="228600" indent="-228600">
              <a:spcBef>
                <a:spcPts val="300"/>
              </a:spcBef>
              <a:buFont typeface="+mj-lt"/>
              <a:buAutoNum type="arabicPeriod"/>
            </a:pPr>
            <a:r>
              <a:rPr lang="es-CL" sz="900" dirty="0">
                <a:solidFill>
                  <a:srgbClr val="002776"/>
                </a:solidFill>
              </a:rPr>
              <a:t>Crecimiento de la interacción con el público </a:t>
            </a:r>
            <a:r>
              <a:rPr lang="es-CL" sz="900" dirty="0" smtClean="0">
                <a:solidFill>
                  <a:srgbClr val="002776"/>
                </a:solidFill>
              </a:rPr>
              <a:t>objetivo: S</a:t>
            </a:r>
            <a:r>
              <a:rPr lang="es-CL" sz="900" dirty="0" smtClean="0">
                <a:solidFill>
                  <a:schemeClr val="tx2"/>
                </a:solidFill>
              </a:rPr>
              <a:t>eguidores </a:t>
            </a:r>
            <a:r>
              <a:rPr lang="es-CL" sz="900" dirty="0">
                <a:solidFill>
                  <a:schemeClr val="tx2"/>
                </a:solidFill>
              </a:rPr>
              <a:t>en redes sociales, </a:t>
            </a:r>
            <a:r>
              <a:rPr lang="es-CL" sz="900" dirty="0" err="1">
                <a:solidFill>
                  <a:schemeClr val="tx2"/>
                </a:solidFill>
              </a:rPr>
              <a:t>newsletter</a:t>
            </a:r>
            <a:r>
              <a:rPr lang="es-CL" sz="900" dirty="0">
                <a:solidFill>
                  <a:schemeClr val="tx2"/>
                </a:solidFill>
              </a:rPr>
              <a:t> y descargas</a:t>
            </a:r>
          </a:p>
          <a:p>
            <a:pPr marL="228600" indent="-228600">
              <a:spcBef>
                <a:spcPts val="300"/>
              </a:spcBef>
              <a:buFont typeface="+mj-lt"/>
              <a:buAutoNum type="arabicPeriod"/>
            </a:pPr>
            <a:r>
              <a:rPr lang="es-CL" sz="900" dirty="0" smtClean="0">
                <a:solidFill>
                  <a:schemeClr val="tx2"/>
                </a:solidFill>
              </a:rPr>
              <a:t>Duración media de la visita </a:t>
            </a:r>
          </a:p>
          <a:p>
            <a:pPr marL="228600" indent="-228600">
              <a:spcBef>
                <a:spcPts val="300"/>
              </a:spcBef>
              <a:buFont typeface="+mj-lt"/>
              <a:buAutoNum type="arabicPeriod"/>
            </a:pPr>
            <a:r>
              <a:rPr lang="es-CL" sz="900" dirty="0" smtClean="0">
                <a:solidFill>
                  <a:schemeClr val="tx2"/>
                </a:solidFill>
              </a:rPr>
              <a:t>Enlaces externos y referentes</a:t>
            </a:r>
          </a:p>
          <a:p>
            <a:pPr>
              <a:spcBef>
                <a:spcPts val="300"/>
              </a:spcBef>
            </a:pPr>
            <a:endParaRPr lang="es-CL" sz="900" dirty="0" smtClean="0">
              <a:solidFill>
                <a:schemeClr val="tx2"/>
              </a:solidFill>
            </a:endParaRPr>
          </a:p>
        </p:txBody>
      </p:sp>
      <p:sp>
        <p:nvSpPr>
          <p:cNvPr id="185" name="Rectangle 184"/>
          <p:cNvSpPr/>
          <p:nvPr/>
        </p:nvSpPr>
        <p:spPr>
          <a:xfrm>
            <a:off x="5643135" y="6870155"/>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sp>
        <p:nvSpPr>
          <p:cNvPr id="13" name="Rectangle 12"/>
          <p:cNvSpPr/>
          <p:nvPr/>
        </p:nvSpPr>
        <p:spPr>
          <a:xfrm>
            <a:off x="7813259" y="6688464"/>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870155"/>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742464"/>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pSp>
        <p:nvGrpSpPr>
          <p:cNvPr id="251" name="Group 250"/>
          <p:cNvGrpSpPr/>
          <p:nvPr/>
        </p:nvGrpSpPr>
        <p:grpSpPr>
          <a:xfrm>
            <a:off x="5765554" y="7065774"/>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7065774"/>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7065774"/>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7065774"/>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7065774"/>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7065774"/>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1" name="Freeform 368"/>
          <p:cNvSpPr>
            <a:spLocks noEditPoints="1"/>
          </p:cNvSpPr>
          <p:nvPr/>
        </p:nvSpPr>
        <p:spPr bwMode="auto">
          <a:xfrm>
            <a:off x="8774434" y="7300492"/>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5822082" y="7300492"/>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660034"/>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714034"/>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862698"/>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err="1" smtClean="0"/>
              <a:t>Inbound</a:t>
            </a:r>
            <a:r>
              <a:rPr lang="es-ES_tradnl" sz="800" b="1" dirty="0" smtClean="0"/>
              <a:t> marketing</a:t>
            </a:r>
            <a:endParaRPr lang="es-CL" sz="800" b="1" dirty="0">
              <a:solidFill>
                <a:srgbClr val="FFFFFF"/>
              </a:solidFill>
            </a:endParaRPr>
          </a:p>
        </p:txBody>
      </p:sp>
      <p:sp>
        <p:nvSpPr>
          <p:cNvPr id="293" name="Rectangle 292"/>
          <p:cNvSpPr/>
          <p:nvPr/>
        </p:nvSpPr>
        <p:spPr>
          <a:xfrm>
            <a:off x="205458" y="1366714"/>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02714"/>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208514"/>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259871"/>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267143"/>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sp>
        <p:nvSpPr>
          <p:cNvPr id="180" name="Rectangle 179"/>
          <p:cNvSpPr/>
          <p:nvPr/>
        </p:nvSpPr>
        <p:spPr>
          <a:xfrm>
            <a:off x="5644800" y="6688464"/>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grpSp>
        <p:nvGrpSpPr>
          <p:cNvPr id="187" name="Group 186"/>
          <p:cNvGrpSpPr/>
          <p:nvPr/>
        </p:nvGrpSpPr>
        <p:grpSpPr>
          <a:xfrm>
            <a:off x="5706959" y="6707945"/>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aphicFrame>
        <p:nvGraphicFramePr>
          <p:cNvPr id="19" name="Table 18"/>
          <p:cNvGraphicFramePr>
            <a:graphicFrameLocks noGrp="1"/>
          </p:cNvGraphicFramePr>
          <p:nvPr>
            <p:extLst/>
          </p:nvPr>
        </p:nvGraphicFramePr>
        <p:xfrm>
          <a:off x="205200" y="3526954"/>
          <a:ext cx="7020000" cy="3158314"/>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216024">
                <a:tc>
                  <a:txBody>
                    <a:bodyPr/>
                    <a:lstStyle/>
                    <a:p>
                      <a:pPr marL="87313" marR="0" lvl="0" indent="-87313" algn="l" defTabSz="913399" rtl="0" eaLnBrk="1" fontAlgn="auto" latinLnBrk="0" hangingPunct="1">
                        <a:lnSpc>
                          <a:spcPct val="100000"/>
                        </a:lnSpc>
                        <a:spcBef>
                          <a:spcPts val="0"/>
                        </a:spcBef>
                        <a:spcAft>
                          <a:spcPts val="0"/>
                        </a:spcAft>
                        <a:buClrTx/>
                        <a:buSzTx/>
                        <a:buFontTx/>
                        <a:buAutoNum type="arabicPeriod"/>
                        <a:tabLst/>
                        <a:defRPr/>
                      </a:pPr>
                      <a:r>
                        <a:rPr lang="es-ES_tradnl" sz="800" kern="1200" dirty="0" smtClean="0">
                          <a:solidFill>
                            <a:srgbClr val="002776"/>
                          </a:solidFill>
                          <a:latin typeface="+mn-lt"/>
                          <a:ea typeface="+mn-ea"/>
                          <a:cs typeface="+mn-cs"/>
                        </a:rPr>
                        <a:t>Segmentación de públicos de mercados prioritarios, síntesis y definición en personalidades creíbles, coherentes y fácilmente reconocibles</a:t>
                      </a:r>
                      <a:r>
                        <a:rPr lang="es-ES_tradnl" sz="800" kern="1200" baseline="0" dirty="0" smtClean="0">
                          <a:solidFill>
                            <a:srgbClr val="002776"/>
                          </a:solidFill>
                          <a:latin typeface="+mn-lt"/>
                          <a:ea typeface="+mn-ea"/>
                          <a:cs typeface="+mn-cs"/>
                        </a:rPr>
                        <a:t> para cada segmento (</a:t>
                      </a:r>
                      <a:r>
                        <a:rPr lang="es-ES_tradnl" sz="800" kern="1200" baseline="0" dirty="0" err="1" smtClean="0">
                          <a:solidFill>
                            <a:srgbClr val="002776"/>
                          </a:solidFill>
                          <a:latin typeface="+mn-lt"/>
                          <a:ea typeface="+mn-ea"/>
                          <a:cs typeface="+mn-cs"/>
                        </a:rPr>
                        <a:t>buyer</a:t>
                      </a:r>
                      <a:r>
                        <a:rPr lang="es-ES_tradnl" sz="800" kern="1200" baseline="0" dirty="0" smtClean="0">
                          <a:solidFill>
                            <a:srgbClr val="002776"/>
                          </a:solidFill>
                          <a:latin typeface="+mn-lt"/>
                          <a:ea typeface="+mn-ea"/>
                          <a:cs typeface="+mn-cs"/>
                        </a:rPr>
                        <a:t> persona) que sirva de </a:t>
                      </a:r>
                      <a:r>
                        <a:rPr lang="es-CL" sz="800" kern="1200" baseline="0" dirty="0" smtClean="0">
                          <a:solidFill>
                            <a:srgbClr val="002776"/>
                          </a:solidFill>
                          <a:latin typeface="+mn-lt"/>
                          <a:ea typeface="+mn-ea"/>
                          <a:cs typeface="+mn-cs"/>
                        </a:rPr>
                        <a:t>o</a:t>
                      </a:r>
                      <a:r>
                        <a:rPr lang="es-CL" sz="800" kern="1200" dirty="0" smtClean="0">
                          <a:solidFill>
                            <a:srgbClr val="002776"/>
                          </a:solidFill>
                          <a:latin typeface="+mn-lt"/>
                          <a:ea typeface="+mn-ea"/>
                          <a:cs typeface="+mn-cs"/>
                        </a:rPr>
                        <a:t>rientación en</a:t>
                      </a:r>
                      <a:r>
                        <a:rPr lang="es-CL" sz="800" kern="1200" baseline="0" dirty="0" smtClean="0">
                          <a:solidFill>
                            <a:srgbClr val="002776"/>
                          </a:solidFill>
                          <a:latin typeface="+mn-lt"/>
                          <a:ea typeface="+mn-ea"/>
                          <a:cs typeface="+mn-cs"/>
                        </a:rPr>
                        <a:t> la</a:t>
                      </a:r>
                      <a:r>
                        <a:rPr lang="es-CL" sz="800" kern="1200" dirty="0" smtClean="0">
                          <a:solidFill>
                            <a:srgbClr val="002776"/>
                          </a:solidFill>
                          <a:latin typeface="+mn-lt"/>
                          <a:ea typeface="+mn-ea"/>
                          <a:cs typeface="+mn-cs"/>
                        </a:rPr>
                        <a:t> creación de contenidos y objetivos de conversión.</a:t>
                      </a:r>
                      <a:endParaRPr lang="es-ES_tradnl" sz="8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472209213"/>
                  </a:ext>
                </a:extLst>
              </a:tr>
              <a:tr h="354320">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800" kern="1200" baseline="0" noProof="0" dirty="0" smtClean="0">
                          <a:solidFill>
                            <a:srgbClr val="002776"/>
                          </a:solidFill>
                          <a:latin typeface="+mn-lt"/>
                          <a:ea typeface="+mn-ea"/>
                          <a:cs typeface="+mn-cs"/>
                        </a:rPr>
                        <a:t>2. Crear un relato y un esquema de contenidos relevantes para las necesidades y hábitos del público objetivo, que estén alineados con el posicionamiento de  Quito como destino turístico e integrados en los distintos medios del ecosistema digital de QT.</a:t>
                      </a:r>
                      <a:endParaRPr lang="es-ES" sz="8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5"/>
                  </a:ext>
                </a:extLst>
              </a:tr>
              <a:tr h="276592">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800" kern="1200" baseline="0" noProof="0" dirty="0" smtClean="0">
                          <a:solidFill>
                            <a:srgbClr val="002776"/>
                          </a:solidFill>
                          <a:latin typeface="+mn-lt"/>
                          <a:ea typeface="+mn-ea"/>
                          <a:cs typeface="+mn-cs"/>
                        </a:rPr>
                        <a:t>3. Establecer un calendario para las campañas de marketing digital que genere impacto en los segmentos objetivo en los momentos claves de su “viaje digital” y en un formato que permita hacer uso de ese contenido en diversos medios para optimizar resultados. Estar preparado para difundir en casos de crisis natural o desastre, en términos de seguridad la situación real del destino Quito.</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270872">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800" kern="1200" baseline="0" noProof="0" dirty="0" smtClean="0">
                          <a:solidFill>
                            <a:srgbClr val="002776"/>
                          </a:solidFill>
                          <a:latin typeface="+mn-lt"/>
                          <a:ea typeface="+mn-ea"/>
                          <a:cs typeface="+mn-cs"/>
                        </a:rPr>
                        <a:t>4. </a:t>
                      </a:r>
                      <a:r>
                        <a:rPr lang="es-ES_tradnl" sz="800" kern="1200" dirty="0" smtClean="0">
                          <a:solidFill>
                            <a:srgbClr val="002776"/>
                          </a:solidFill>
                          <a:latin typeface="+mn-lt"/>
                          <a:ea typeface="+mn-ea"/>
                          <a:cs typeface="+mn-cs"/>
                        </a:rPr>
                        <a:t>Búsqueda de alianzas potenciales</a:t>
                      </a:r>
                      <a:r>
                        <a:rPr lang="es-ES_tradnl" sz="800" kern="1200" baseline="0" dirty="0" smtClean="0">
                          <a:solidFill>
                            <a:srgbClr val="002776"/>
                          </a:solidFill>
                          <a:latin typeface="+mn-lt"/>
                          <a:ea typeface="+mn-ea"/>
                          <a:cs typeface="+mn-cs"/>
                        </a:rPr>
                        <a:t> con colaboradores de creación de contenido, </a:t>
                      </a:r>
                      <a:r>
                        <a:rPr lang="es-ES_tradnl" sz="800" kern="1200" baseline="0" dirty="0" err="1" smtClean="0">
                          <a:solidFill>
                            <a:srgbClr val="002776"/>
                          </a:solidFill>
                          <a:latin typeface="+mn-lt"/>
                          <a:ea typeface="+mn-ea"/>
                          <a:cs typeface="+mn-cs"/>
                        </a:rPr>
                        <a:t>bloggers</a:t>
                      </a:r>
                      <a:r>
                        <a:rPr lang="es-ES_tradnl" sz="800" kern="1200" baseline="0" dirty="0" smtClean="0">
                          <a:solidFill>
                            <a:srgbClr val="002776"/>
                          </a:solidFill>
                          <a:latin typeface="+mn-lt"/>
                          <a:ea typeface="+mn-ea"/>
                          <a:cs typeface="+mn-cs"/>
                        </a:rPr>
                        <a:t>, fotógrafos, video </a:t>
                      </a:r>
                      <a:r>
                        <a:rPr lang="es-ES_tradnl" sz="800" kern="1200" baseline="0" dirty="0" err="1" smtClean="0">
                          <a:solidFill>
                            <a:srgbClr val="002776"/>
                          </a:solidFill>
                          <a:latin typeface="+mn-lt"/>
                          <a:ea typeface="+mn-ea"/>
                          <a:cs typeface="+mn-cs"/>
                        </a:rPr>
                        <a:t>bloggers</a:t>
                      </a:r>
                      <a:r>
                        <a:rPr lang="es-ES_tradnl" sz="800" kern="1200" baseline="0" dirty="0" smtClean="0">
                          <a:solidFill>
                            <a:srgbClr val="002776"/>
                          </a:solidFill>
                          <a:latin typeface="+mn-lt"/>
                          <a:ea typeface="+mn-ea"/>
                          <a:cs typeface="+mn-cs"/>
                        </a:rPr>
                        <a:t>, escuelas de periodismo, escritores, fotógrafos. </a:t>
                      </a:r>
                      <a:r>
                        <a:rPr lang="es-CL" sz="800" kern="1200" dirty="0" smtClean="0">
                          <a:solidFill>
                            <a:srgbClr val="002776"/>
                          </a:solidFill>
                          <a:latin typeface="+mn-lt"/>
                          <a:ea typeface="+mn-ea"/>
                          <a:cs typeface="+mn-cs"/>
                        </a:rPr>
                        <a:t>Potenciación de una red de involucración y colaboración de</a:t>
                      </a:r>
                      <a:r>
                        <a:rPr lang="es-CL" sz="800" kern="1200" baseline="0" dirty="0" smtClean="0">
                          <a:solidFill>
                            <a:srgbClr val="002776"/>
                          </a:solidFill>
                          <a:latin typeface="+mn-lt"/>
                          <a:ea typeface="+mn-ea"/>
                          <a:cs typeface="+mn-cs"/>
                        </a:rPr>
                        <a:t> usuarios en en contenido UGC.</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37160">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800" kern="1200" baseline="0" noProof="0" dirty="0" smtClean="0">
                          <a:solidFill>
                            <a:srgbClr val="002776"/>
                          </a:solidFill>
                          <a:latin typeface="+mn-lt"/>
                          <a:ea typeface="+mn-ea"/>
                          <a:cs typeface="+mn-cs"/>
                        </a:rPr>
                        <a:t>5. Seleccionar para cada mercado emisor o por producto turístico prioritario, influenciadores que impacten en segmentos clave y difundan contenido sobre Quito como destino turístico. Implicar a los usuarios como prescriptores/embajadores.</a:t>
                      </a:r>
                      <a:endParaRPr lang="es-ES"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0">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800" kern="1200" baseline="0" noProof="0" dirty="0" smtClean="0">
                          <a:solidFill>
                            <a:srgbClr val="002776"/>
                          </a:solidFill>
                          <a:latin typeface="+mn-lt"/>
                          <a:ea typeface="+mn-ea"/>
                          <a:cs typeface="+mn-cs"/>
                        </a:rPr>
                        <a:t>6. Planificar campañas publicitarias y asignar presupuesto para amplificar el impacto de contenidos y medios propios, potenciando el alcance de seguidores y contribuyendo a que QT obtenga espacio en medios no pagados (</a:t>
                      </a:r>
                      <a:r>
                        <a:rPr lang="es-ES" sz="800" kern="1200" baseline="0" noProof="0" dirty="0" err="1" smtClean="0">
                          <a:solidFill>
                            <a:srgbClr val="002776"/>
                          </a:solidFill>
                          <a:latin typeface="+mn-lt"/>
                          <a:ea typeface="+mn-ea"/>
                          <a:cs typeface="+mn-cs"/>
                        </a:rPr>
                        <a:t>earned</a:t>
                      </a:r>
                      <a:r>
                        <a:rPr lang="es-ES" sz="800" kern="1200" baseline="0" noProof="0" dirty="0" smtClean="0">
                          <a:solidFill>
                            <a:srgbClr val="002776"/>
                          </a:solidFill>
                          <a:latin typeface="+mn-lt"/>
                          <a:ea typeface="+mn-ea"/>
                          <a:cs typeface="+mn-cs"/>
                        </a:rPr>
                        <a:t> media) vía </a:t>
                      </a:r>
                      <a:r>
                        <a:rPr lang="es-ES" sz="800" kern="1200" baseline="0" noProof="0" dirty="0" err="1" smtClean="0">
                          <a:solidFill>
                            <a:srgbClr val="002776"/>
                          </a:solidFill>
                          <a:latin typeface="+mn-lt"/>
                          <a:ea typeface="+mn-ea"/>
                          <a:cs typeface="+mn-cs"/>
                        </a:rPr>
                        <a:t>Display</a:t>
                      </a:r>
                      <a:r>
                        <a:rPr lang="es-ES" sz="800" kern="1200" baseline="0" noProof="0" dirty="0" smtClean="0">
                          <a:solidFill>
                            <a:srgbClr val="002776"/>
                          </a:solidFill>
                          <a:latin typeface="+mn-lt"/>
                          <a:ea typeface="+mn-ea"/>
                          <a:cs typeface="+mn-cs"/>
                        </a:rPr>
                        <a:t> y Social </a:t>
                      </a:r>
                      <a:r>
                        <a:rPr lang="es-ES" sz="800" kern="1200" baseline="0" noProof="0" dirty="0" err="1" smtClean="0">
                          <a:solidFill>
                            <a:srgbClr val="002776"/>
                          </a:solidFill>
                          <a:latin typeface="+mn-lt"/>
                          <a:ea typeface="+mn-ea"/>
                          <a:cs typeface="+mn-cs"/>
                        </a:rPr>
                        <a:t>Ads</a:t>
                      </a:r>
                      <a:endParaRPr lang="es-ES"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265592">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800" kern="1200" noProof="0" dirty="0" smtClean="0">
                          <a:solidFill>
                            <a:srgbClr val="002776"/>
                          </a:solidFill>
                          <a:latin typeface="+mn-lt"/>
                          <a:ea typeface="+mn-ea"/>
                          <a:cs typeface="+mn-cs"/>
                        </a:rPr>
                        <a:t>7. Diseñar </a:t>
                      </a:r>
                      <a:r>
                        <a:rPr lang="es-ES" sz="800" kern="1200" baseline="0" noProof="0" dirty="0" smtClean="0">
                          <a:solidFill>
                            <a:srgbClr val="002776"/>
                          </a:solidFill>
                          <a:latin typeface="+mn-lt"/>
                          <a:ea typeface="+mn-ea"/>
                          <a:cs typeface="+mn-cs"/>
                        </a:rPr>
                        <a:t>campañas promocionales de leads y conversión a compra (</a:t>
                      </a:r>
                      <a:r>
                        <a:rPr lang="es-ES" sz="800" kern="1200" baseline="0" noProof="0" dirty="0" err="1" smtClean="0">
                          <a:solidFill>
                            <a:srgbClr val="002776"/>
                          </a:solidFill>
                          <a:latin typeface="+mn-lt"/>
                          <a:ea typeface="+mn-ea"/>
                          <a:cs typeface="+mn-cs"/>
                        </a:rPr>
                        <a:t>marketplace</a:t>
                      </a:r>
                      <a:r>
                        <a:rPr lang="es-ES" sz="800" kern="1200" baseline="0" noProof="0" dirty="0" smtClean="0">
                          <a:solidFill>
                            <a:srgbClr val="002776"/>
                          </a:solidFill>
                          <a:latin typeface="+mn-lt"/>
                          <a:ea typeface="+mn-ea"/>
                          <a:cs typeface="+mn-cs"/>
                        </a:rPr>
                        <a:t>) basadas en SEM, </a:t>
                      </a:r>
                      <a:r>
                        <a:rPr lang="es-ES" sz="800" kern="1200" baseline="0" noProof="0" dirty="0" err="1" smtClean="0">
                          <a:solidFill>
                            <a:srgbClr val="002776"/>
                          </a:solidFill>
                          <a:latin typeface="+mn-lt"/>
                          <a:ea typeface="+mn-ea"/>
                          <a:cs typeface="+mn-cs"/>
                        </a:rPr>
                        <a:t>retargeting</a:t>
                      </a:r>
                      <a:r>
                        <a:rPr lang="es-ES" sz="800" kern="1200" baseline="0" noProof="0" dirty="0" smtClean="0">
                          <a:solidFill>
                            <a:srgbClr val="002776"/>
                          </a:solidFill>
                          <a:latin typeface="+mn-lt"/>
                          <a:ea typeface="+mn-ea"/>
                          <a:cs typeface="+mn-cs"/>
                        </a:rPr>
                        <a:t>, email-marketing</a:t>
                      </a:r>
                      <a:endParaRPr lang="es-ES"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69101">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800" kern="1200" noProof="0" dirty="0" smtClean="0">
                          <a:solidFill>
                            <a:srgbClr val="002776"/>
                          </a:solidFill>
                          <a:latin typeface="+mn-lt"/>
                          <a:ea typeface="+mn-ea"/>
                          <a:cs typeface="+mn-cs"/>
                        </a:rPr>
                        <a:t>8. Medir</a:t>
                      </a:r>
                      <a:r>
                        <a:rPr lang="es-ES_tradnl" sz="800" kern="1200" baseline="0" noProof="0" dirty="0" smtClean="0">
                          <a:solidFill>
                            <a:srgbClr val="002776"/>
                          </a:solidFill>
                          <a:latin typeface="+mn-lt"/>
                          <a:ea typeface="+mn-ea"/>
                          <a:cs typeface="+mn-cs"/>
                        </a:rPr>
                        <a:t> los impactos realizados por cada una de las campañas, con sus diversas variaciones para replicar las de éxito y descartar o mejorar las de menor impacto en público objetivo. A/B </a:t>
                      </a:r>
                      <a:r>
                        <a:rPr lang="es-ES_tradnl" sz="800" kern="1200" baseline="0" noProof="0" dirty="0" err="1" smtClean="0">
                          <a:solidFill>
                            <a:srgbClr val="002776"/>
                          </a:solidFill>
                          <a:latin typeface="+mn-lt"/>
                          <a:ea typeface="+mn-ea"/>
                          <a:cs typeface="+mn-cs"/>
                        </a:rPr>
                        <a:t>testing</a:t>
                      </a:r>
                      <a:r>
                        <a:rPr lang="es-ES_tradnl" sz="800" kern="1200" baseline="0" noProof="0" dirty="0" smtClean="0">
                          <a:solidFill>
                            <a:srgbClr val="002776"/>
                          </a:solidFill>
                          <a:latin typeface="+mn-lt"/>
                          <a:ea typeface="+mn-ea"/>
                          <a:cs typeface="+mn-cs"/>
                        </a:rPr>
                        <a:t> Analítica web y social.</a:t>
                      </a:r>
                      <a:endParaRPr lang="es-ES"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3883279273"/>
                  </a:ext>
                </a:extLst>
              </a:tr>
              <a:tr h="369101">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800" kern="1200" noProof="0" dirty="0" smtClean="0">
                          <a:solidFill>
                            <a:srgbClr val="002776"/>
                          </a:solidFill>
                          <a:latin typeface="+mn-lt"/>
                          <a:ea typeface="+mn-ea"/>
                          <a:cs typeface="+mn-cs"/>
                        </a:rPr>
                        <a:t>9. Optimizar la página</a:t>
                      </a:r>
                      <a:r>
                        <a:rPr lang="es-ES_tradnl" sz="800" kern="1200" baseline="0" noProof="0" dirty="0" smtClean="0">
                          <a:solidFill>
                            <a:srgbClr val="002776"/>
                          </a:solidFill>
                          <a:latin typeface="+mn-lt"/>
                          <a:ea typeface="+mn-ea"/>
                          <a:cs typeface="+mn-cs"/>
                        </a:rPr>
                        <a:t> web actual (no la nueva a crear para el destino turístico Quito) con el fin de mejorarla y disponer de contenidos revisados mientras al nueva no esté desarrollada. La página estará traducido al menos en: español, portugués (brasileño), inglés y alemán. </a:t>
                      </a:r>
                      <a:r>
                        <a:rPr lang="es-ES_tradnl" sz="800" kern="1200" baseline="0" noProof="0" dirty="0" err="1" smtClean="0">
                          <a:solidFill>
                            <a:srgbClr val="002776"/>
                          </a:solidFill>
                          <a:latin typeface="+mn-lt"/>
                          <a:ea typeface="+mn-ea"/>
                          <a:cs typeface="+mn-cs"/>
                        </a:rPr>
                        <a:t>End</a:t>
                      </a:r>
                      <a:endParaRPr lang="es-ES" sz="8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44955312"/>
                  </a:ext>
                </a:extLst>
              </a:tr>
            </a:tbl>
          </a:graphicData>
        </a:graphic>
      </p:graphicFrame>
      <p:grpSp>
        <p:nvGrpSpPr>
          <p:cNvPr id="226" name="Group 225"/>
          <p:cNvGrpSpPr/>
          <p:nvPr/>
        </p:nvGrpSpPr>
        <p:grpSpPr>
          <a:xfrm>
            <a:off x="7256357" y="1368157"/>
            <a:ext cx="2633101" cy="836705"/>
            <a:chOff x="3462357" y="6443378"/>
            <a:chExt cx="2082316" cy="900000"/>
          </a:xfrm>
        </p:grpSpPr>
        <p:sp>
          <p:nvSpPr>
            <p:cNvPr id="227" name="Rectangle 226"/>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228" name="Rectangle 227"/>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229" name="Group 228"/>
            <p:cNvGrpSpPr/>
            <p:nvPr/>
          </p:nvGrpSpPr>
          <p:grpSpPr>
            <a:xfrm>
              <a:off x="3561117" y="6479378"/>
              <a:ext cx="295181" cy="288000"/>
              <a:chOff x="1738313" y="3406776"/>
              <a:chExt cx="644727" cy="615950"/>
            </a:xfrm>
            <a:solidFill>
              <a:srgbClr val="FFFF00"/>
            </a:solidFill>
          </p:grpSpPr>
          <p:sp>
            <p:nvSpPr>
              <p:cNvPr id="318"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42"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4"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5"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230" name="Group 229"/>
            <p:cNvGrpSpPr/>
            <p:nvPr/>
          </p:nvGrpSpPr>
          <p:grpSpPr>
            <a:xfrm>
              <a:off x="3582872" y="6818591"/>
              <a:ext cx="468000" cy="432933"/>
              <a:chOff x="3605314" y="6801213"/>
              <a:chExt cx="468000" cy="432933"/>
            </a:xfrm>
          </p:grpSpPr>
          <p:sp>
            <p:nvSpPr>
              <p:cNvPr id="316" name="Rectangle 315"/>
              <p:cNvSpPr/>
              <p:nvPr>
                <p:custDataLst>
                  <p:tags r:id="rId16"/>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17" name="TextBox 316"/>
              <p:cNvSpPr txBox="1"/>
              <p:nvPr>
                <p:custDataLst>
                  <p:tags r:id="rId17"/>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231" name="Group 230"/>
            <p:cNvGrpSpPr/>
            <p:nvPr/>
          </p:nvGrpSpPr>
          <p:grpSpPr>
            <a:xfrm>
              <a:off x="4277236" y="6818591"/>
              <a:ext cx="468000" cy="432933"/>
              <a:chOff x="4217406" y="6801213"/>
              <a:chExt cx="468000" cy="432933"/>
            </a:xfrm>
          </p:grpSpPr>
          <p:sp>
            <p:nvSpPr>
              <p:cNvPr id="292" name="Rectangle 291"/>
              <p:cNvSpPr/>
              <p:nvPr>
                <p:custDataLst>
                  <p:tags r:id="rId14"/>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15" name="TextBox 314"/>
              <p:cNvSpPr txBox="1"/>
              <p:nvPr>
                <p:custDataLst>
                  <p:tags r:id="rId15"/>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232" name="Group 231"/>
            <p:cNvGrpSpPr/>
            <p:nvPr/>
          </p:nvGrpSpPr>
          <p:grpSpPr>
            <a:xfrm>
              <a:off x="4971600" y="6818591"/>
              <a:ext cx="468000" cy="432933"/>
              <a:chOff x="4829498" y="6801213"/>
              <a:chExt cx="468000" cy="432933"/>
            </a:xfrm>
          </p:grpSpPr>
          <p:sp>
            <p:nvSpPr>
              <p:cNvPr id="234" name="Rectangle 233"/>
              <p:cNvSpPr/>
              <p:nvPr>
                <p:custDataLst>
                  <p:tags r:id="rId12"/>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35" name="TextBox 234"/>
              <p:cNvSpPr txBox="1"/>
              <p:nvPr>
                <p:custDataLst>
                  <p:tags r:id="rId13"/>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233" name="Freeform 368"/>
            <p:cNvSpPr>
              <a:spLocks noEditPoints="1"/>
            </p:cNvSpPr>
            <p:nvPr/>
          </p:nvSpPr>
          <p:spPr bwMode="auto">
            <a:xfrm>
              <a:off x="368546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86" name="Group 385"/>
          <p:cNvGrpSpPr/>
          <p:nvPr/>
        </p:nvGrpSpPr>
        <p:grpSpPr>
          <a:xfrm>
            <a:off x="205458" y="6688464"/>
            <a:ext cx="3169298" cy="942946"/>
            <a:chOff x="205458" y="6443378"/>
            <a:chExt cx="3273816" cy="942946"/>
          </a:xfrm>
        </p:grpSpPr>
        <p:sp>
          <p:nvSpPr>
            <p:cNvPr id="387" name="Rectangle 386"/>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388" name="Rectangle 387"/>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389"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0" name="Rectangle 38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91"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2" name="Rectangle 391"/>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$ 1.000.000 USD</a:t>
              </a:r>
            </a:p>
            <a:p>
              <a:pPr algn="ctr"/>
              <a:r>
                <a:rPr lang="es-CL" sz="1000" i="1" dirty="0" smtClean="0">
                  <a:solidFill>
                    <a:schemeClr val="tx2"/>
                  </a:solidFill>
                </a:rPr>
                <a:t>200.000 USD/año</a:t>
              </a:r>
              <a:endParaRPr lang="es-CL" sz="800" i="1" dirty="0">
                <a:solidFill>
                  <a:schemeClr val="tx2"/>
                </a:solidFill>
              </a:endParaRPr>
            </a:p>
          </p:txBody>
        </p:sp>
      </p:grpSp>
      <p:sp>
        <p:nvSpPr>
          <p:cNvPr id="393" name="Rectangle 392"/>
          <p:cNvSpPr/>
          <p:nvPr/>
        </p:nvSpPr>
        <p:spPr>
          <a:xfrm>
            <a:off x="3373814" y="6688464"/>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94" name="Table 393"/>
          <p:cNvGraphicFramePr>
            <a:graphicFrameLocks noGrp="1"/>
          </p:cNvGraphicFramePr>
          <p:nvPr>
            <p:extLst/>
          </p:nvPr>
        </p:nvGraphicFramePr>
        <p:xfrm>
          <a:off x="3373810" y="7118306"/>
          <a:ext cx="2189004" cy="381000"/>
        </p:xfrm>
        <a:graphic>
          <a:graphicData uri="http://schemas.openxmlformats.org/drawingml/2006/table">
            <a:tbl>
              <a:tblPr firstRow="1" bandRow="1">
                <a:tableStyleId>{5C22544A-7EE6-4342-B048-85BDC9FD1C3A}</a:tableStyleId>
              </a:tblPr>
              <a:tblGrid>
                <a:gridCol w="364834">
                  <a:extLst>
                    <a:ext uri="{9D8B030D-6E8A-4147-A177-3AD203B41FA5}">
                      <a16:colId xmlns="" xmlns:a16="http://schemas.microsoft.com/office/drawing/2014/main" val="1911516659"/>
                    </a:ext>
                  </a:extLst>
                </a:gridCol>
                <a:gridCol w="364834">
                  <a:extLst>
                    <a:ext uri="{9D8B030D-6E8A-4147-A177-3AD203B41FA5}">
                      <a16:colId xmlns="" xmlns:a16="http://schemas.microsoft.com/office/drawing/2014/main" val="476114897"/>
                    </a:ext>
                  </a:extLst>
                </a:gridCol>
                <a:gridCol w="364834">
                  <a:extLst>
                    <a:ext uri="{9D8B030D-6E8A-4147-A177-3AD203B41FA5}">
                      <a16:colId xmlns="" xmlns:a16="http://schemas.microsoft.com/office/drawing/2014/main" val="1399813028"/>
                    </a:ext>
                  </a:extLst>
                </a:gridCol>
                <a:gridCol w="364834">
                  <a:extLst>
                    <a:ext uri="{9D8B030D-6E8A-4147-A177-3AD203B41FA5}">
                      <a16:colId xmlns="" xmlns:a16="http://schemas.microsoft.com/office/drawing/2014/main" val="3069789400"/>
                    </a:ext>
                  </a:extLst>
                </a:gridCol>
                <a:gridCol w="364834">
                  <a:extLst>
                    <a:ext uri="{9D8B030D-6E8A-4147-A177-3AD203B41FA5}">
                      <a16:colId xmlns="" xmlns:a16="http://schemas.microsoft.com/office/drawing/2014/main" val="1920847690"/>
                    </a:ext>
                  </a:extLst>
                </a:gridCol>
                <a:gridCol w="364834">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95" name="Freeform 368"/>
          <p:cNvSpPr>
            <a:spLocks noEditPoints="1"/>
          </p:cNvSpPr>
          <p:nvPr/>
        </p:nvSpPr>
        <p:spPr bwMode="auto">
          <a:xfrm>
            <a:off x="4236380" y="733644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6" name="Freeform 368"/>
          <p:cNvSpPr>
            <a:spLocks noEditPoints="1"/>
          </p:cNvSpPr>
          <p:nvPr/>
        </p:nvSpPr>
        <p:spPr bwMode="auto">
          <a:xfrm>
            <a:off x="4596436" y="733644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7" name="Freeform 368"/>
          <p:cNvSpPr>
            <a:spLocks noEditPoints="1"/>
          </p:cNvSpPr>
          <p:nvPr/>
        </p:nvSpPr>
        <p:spPr bwMode="auto">
          <a:xfrm>
            <a:off x="4956460" y="733644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8" name="Freeform 368"/>
          <p:cNvSpPr>
            <a:spLocks noEditPoints="1"/>
          </p:cNvSpPr>
          <p:nvPr/>
        </p:nvSpPr>
        <p:spPr bwMode="auto">
          <a:xfrm>
            <a:off x="5316500" y="733644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99" name="Group 398"/>
          <p:cNvGrpSpPr/>
          <p:nvPr/>
        </p:nvGrpSpPr>
        <p:grpSpPr>
          <a:xfrm>
            <a:off x="3415891" y="6730905"/>
            <a:ext cx="256421" cy="252000"/>
            <a:chOff x="3417417" y="6485819"/>
            <a:chExt cx="256421" cy="252000"/>
          </a:xfrm>
        </p:grpSpPr>
        <p:sp>
          <p:nvSpPr>
            <p:cNvPr id="400"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01"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02"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403" name="Freeform 368"/>
          <p:cNvSpPr>
            <a:spLocks noEditPoints="1"/>
          </p:cNvSpPr>
          <p:nvPr/>
        </p:nvSpPr>
        <p:spPr bwMode="auto">
          <a:xfrm>
            <a:off x="3876340" y="733644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404" name="Group 403"/>
          <p:cNvGrpSpPr/>
          <p:nvPr/>
        </p:nvGrpSpPr>
        <p:grpSpPr>
          <a:xfrm>
            <a:off x="4761313" y="7487394"/>
            <a:ext cx="4332885" cy="188648"/>
            <a:chOff x="565498" y="7511262"/>
            <a:chExt cx="4332885" cy="188648"/>
          </a:xfrm>
        </p:grpSpPr>
        <p:grpSp>
          <p:nvGrpSpPr>
            <p:cNvPr id="405" name="Group 404"/>
            <p:cNvGrpSpPr/>
            <p:nvPr/>
          </p:nvGrpSpPr>
          <p:grpSpPr>
            <a:xfrm>
              <a:off x="565498" y="7511262"/>
              <a:ext cx="3104467" cy="184666"/>
              <a:chOff x="615275" y="7511262"/>
              <a:chExt cx="3104467" cy="184666"/>
            </a:xfrm>
          </p:grpSpPr>
          <p:sp>
            <p:nvSpPr>
              <p:cNvPr id="408" name="TextBox 407"/>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409" name="Rectangle 408"/>
              <p:cNvSpPr/>
              <p:nvPr>
                <p:custDataLst>
                  <p:tags r:id="rId9"/>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410" name="Rectangle 409"/>
              <p:cNvSpPr/>
              <p:nvPr>
                <p:custDataLst>
                  <p:tags r:id="rId10"/>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411" name="Rectangle 410"/>
              <p:cNvSpPr/>
              <p:nvPr>
                <p:custDataLst>
                  <p:tags r:id="rId11"/>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406" name="TextBox 405"/>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407" name="TextBox 406"/>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413" name="Rectangle 412"/>
          <p:cNvSpPr/>
          <p:nvPr/>
        </p:nvSpPr>
        <p:spPr>
          <a:xfrm>
            <a:off x="5407434" y="2620638"/>
            <a:ext cx="1807278" cy="616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dirty="0">
                <a:solidFill>
                  <a:srgbClr val="002776"/>
                </a:solidFill>
              </a:rPr>
              <a:t>Creadores de contenido e </a:t>
            </a:r>
            <a:r>
              <a:rPr lang="es-CL" sz="900" i="1" dirty="0" err="1">
                <a:solidFill>
                  <a:srgbClr val="002776"/>
                </a:solidFill>
              </a:rPr>
              <a:t>influencers</a:t>
            </a:r>
            <a:endParaRPr lang="es-CL" sz="900" i="1" dirty="0">
              <a:solidFill>
                <a:srgbClr val="002776"/>
              </a:solidFill>
            </a:endParaRPr>
          </a:p>
        </p:txBody>
      </p:sp>
      <p:sp>
        <p:nvSpPr>
          <p:cNvPr id="414" name="TextBox 413"/>
          <p:cNvSpPr txBox="1"/>
          <p:nvPr/>
        </p:nvSpPr>
        <p:spPr>
          <a:xfrm>
            <a:off x="4354903" y="2340563"/>
            <a:ext cx="1491114" cy="222272"/>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419" name="Rectangle 314"/>
          <p:cNvSpPr/>
          <p:nvPr>
            <p:custDataLst>
              <p:tags r:id="rId7"/>
            </p:custDataLst>
          </p:nvPr>
        </p:nvSpPr>
        <p:spPr>
          <a:xfrm>
            <a:off x="205458" y="2302818"/>
            <a:ext cx="7018280" cy="3125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002776"/>
                </a:solidFill>
              </a:rPr>
              <a:t>Responsables                                                              Actores Involucrados</a:t>
            </a:r>
            <a:endParaRPr lang="es-CL" sz="1000" b="1" dirty="0">
              <a:solidFill>
                <a:srgbClr val="002776"/>
              </a:solidFill>
            </a:endParaRPr>
          </a:p>
        </p:txBody>
      </p:sp>
      <p:grpSp>
        <p:nvGrpSpPr>
          <p:cNvPr id="420" name="Group 315"/>
          <p:cNvGrpSpPr/>
          <p:nvPr>
            <p:custDataLst>
              <p:tags r:id="rId8"/>
            </p:custDataLst>
          </p:nvPr>
        </p:nvGrpSpPr>
        <p:grpSpPr>
          <a:xfrm>
            <a:off x="316674" y="2338968"/>
            <a:ext cx="216000" cy="250077"/>
            <a:chOff x="391339" y="1340959"/>
            <a:chExt cx="382588" cy="609600"/>
          </a:xfrm>
        </p:grpSpPr>
        <p:sp>
          <p:nvSpPr>
            <p:cNvPr id="423"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2776"/>
                </a:solidFill>
              </a:endParaRPr>
            </a:p>
          </p:txBody>
        </p:sp>
        <p:sp>
          <p:nvSpPr>
            <p:cNvPr id="424"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2776"/>
                </a:solidFill>
              </a:endParaRPr>
            </a:p>
          </p:txBody>
        </p:sp>
      </p:grpSp>
      <p:sp>
        <p:nvSpPr>
          <p:cNvPr id="421" name="Rectangle 420"/>
          <p:cNvSpPr/>
          <p:nvPr/>
        </p:nvSpPr>
        <p:spPr>
          <a:xfrm>
            <a:off x="3596293" y="2620638"/>
            <a:ext cx="1865733" cy="616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dirty="0">
                <a:solidFill>
                  <a:srgbClr val="002776"/>
                </a:solidFill>
              </a:rPr>
              <a:t>Técnicos de sistemas</a:t>
            </a:r>
          </a:p>
          <a:p>
            <a:r>
              <a:rPr lang="es-ES" sz="900" dirty="0">
                <a:solidFill>
                  <a:srgbClr val="002776"/>
                </a:solidFill>
              </a:rPr>
              <a:t>D</a:t>
            </a:r>
            <a:r>
              <a:rPr lang="es-CL" sz="900" dirty="0" err="1">
                <a:solidFill>
                  <a:srgbClr val="002776"/>
                </a:solidFill>
              </a:rPr>
              <a:t>esarrolladores</a:t>
            </a:r>
            <a:r>
              <a:rPr lang="es-CL" sz="900" dirty="0">
                <a:solidFill>
                  <a:srgbClr val="002776"/>
                </a:solidFill>
              </a:rPr>
              <a:t> externos</a:t>
            </a:r>
          </a:p>
          <a:p>
            <a:r>
              <a:rPr lang="es-CL" sz="900" dirty="0">
                <a:solidFill>
                  <a:srgbClr val="002776"/>
                </a:solidFill>
              </a:rPr>
              <a:t>Agencia de marketing digital y </a:t>
            </a:r>
            <a:r>
              <a:rPr lang="es-CL" sz="900" dirty="0" smtClean="0">
                <a:solidFill>
                  <a:srgbClr val="002776"/>
                </a:solidFill>
              </a:rPr>
              <a:t>medios</a:t>
            </a:r>
            <a:endParaRPr lang="es-CL" sz="900" dirty="0">
              <a:solidFill>
                <a:srgbClr val="002776"/>
              </a:solidFill>
            </a:endParaRPr>
          </a:p>
        </p:txBody>
      </p:sp>
      <p:sp>
        <p:nvSpPr>
          <p:cNvPr id="422" name="Rectangle 421"/>
          <p:cNvSpPr/>
          <p:nvPr/>
        </p:nvSpPr>
        <p:spPr>
          <a:xfrm>
            <a:off x="187198" y="2620638"/>
            <a:ext cx="3418116" cy="616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a:solidFill>
                  <a:srgbClr val="002776"/>
                </a:solidFill>
              </a:rPr>
              <a:t>Líder de Proyecto: </a:t>
            </a:r>
            <a:r>
              <a:rPr lang="es-ES_tradnl" sz="900" dirty="0" smtClean="0">
                <a:solidFill>
                  <a:srgbClr val="002776"/>
                </a:solidFill>
              </a:rPr>
              <a:t>Quito Turismo</a:t>
            </a:r>
            <a:endParaRPr lang="es-ES_tradnl" sz="900" dirty="0">
              <a:solidFill>
                <a:srgbClr val="002776"/>
              </a:solidFill>
            </a:endParaRPr>
          </a:p>
          <a:p>
            <a:r>
              <a:rPr lang="es-ES_tradnl" sz="900" b="1" dirty="0">
                <a:solidFill>
                  <a:srgbClr val="002776"/>
                </a:solidFill>
              </a:rPr>
              <a:t>Equipo de Proyecto: </a:t>
            </a:r>
            <a:r>
              <a:rPr lang="es-ES_tradnl" sz="900" dirty="0">
                <a:solidFill>
                  <a:srgbClr val="002776"/>
                </a:solidFill>
              </a:rPr>
              <a:t>Unidad de marketing online de QT - Especialista en marketing online externo (o subcontratado)</a:t>
            </a:r>
            <a:endParaRPr lang="es-ES" sz="900" dirty="0">
              <a:solidFill>
                <a:srgbClr val="002776"/>
              </a:solidFill>
            </a:endParaRPr>
          </a:p>
        </p:txBody>
      </p:sp>
      <p:sp>
        <p:nvSpPr>
          <p:cNvPr id="418" name="Rectangle 417"/>
          <p:cNvSpPr/>
          <p:nvPr/>
        </p:nvSpPr>
        <p:spPr>
          <a:xfrm>
            <a:off x="776088" y="2367823"/>
            <a:ext cx="1085554" cy="222272"/>
          </a:xfrm>
          <a:prstGeom prst="rect">
            <a:avLst/>
          </a:prstGeom>
        </p:spPr>
        <p:txBody>
          <a:bodyPr wrap="none">
            <a:spAutoFit/>
          </a:bodyPr>
          <a:lstStyle/>
          <a:p>
            <a:r>
              <a:rPr lang="es-CL" sz="1000" b="1" dirty="0">
                <a:solidFill>
                  <a:srgbClr val="FFFFFF"/>
                </a:solidFill>
              </a:rPr>
              <a:t>Responsables </a:t>
            </a:r>
            <a:endParaRPr lang="es-ES" sz="1000" dirty="0"/>
          </a:p>
        </p:txBody>
      </p:sp>
      <p:sp>
        <p:nvSpPr>
          <p:cNvPr id="416" name="Rectangle 415"/>
          <p:cNvSpPr/>
          <p:nvPr/>
        </p:nvSpPr>
        <p:spPr>
          <a:xfrm>
            <a:off x="3650755" y="2357775"/>
            <a:ext cx="1491114" cy="222272"/>
          </a:xfrm>
          <a:prstGeom prst="rect">
            <a:avLst/>
          </a:prstGeom>
        </p:spPr>
        <p:txBody>
          <a:bodyPr wrap="none">
            <a:spAutoFit/>
          </a:bodyPr>
          <a:lstStyle/>
          <a:p>
            <a:r>
              <a:rPr lang="es-CL" sz="1000" b="1" dirty="0">
                <a:solidFill>
                  <a:srgbClr val="FFFFFF"/>
                </a:solidFill>
              </a:rPr>
              <a:t>Actores Involucrados</a:t>
            </a:r>
          </a:p>
        </p:txBody>
      </p:sp>
      <p:sp>
        <p:nvSpPr>
          <p:cNvPr id="173" name="Rounded Rectangle 172"/>
          <p:cNvSpPr/>
          <p:nvPr/>
        </p:nvSpPr>
        <p:spPr>
          <a:xfrm>
            <a:off x="205200" y="897372"/>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E2</a:t>
            </a:r>
            <a:endParaRPr lang="es-ES" sz="1000" b="1" dirty="0">
              <a:solidFill>
                <a:srgbClr val="002060"/>
              </a:solidFill>
            </a:endParaRPr>
          </a:p>
        </p:txBody>
      </p:sp>
      <p:sp>
        <p:nvSpPr>
          <p:cNvPr id="179" name="Slide Number Placeholder 2"/>
          <p:cNvSpPr>
            <a:spLocks noGrp="1"/>
          </p:cNvSpPr>
          <p:nvPr>
            <p:ph type="sldNum" sz="quarter" idx="10"/>
          </p:nvPr>
        </p:nvSpPr>
        <p:spPr>
          <a:xfrm>
            <a:off x="457203" y="7429506"/>
            <a:ext cx="311150" cy="163513"/>
          </a:xfrm>
        </p:spPr>
        <p:txBody>
          <a:bodyPr/>
          <a:lstStyle/>
          <a:p>
            <a:pPr>
              <a:defRPr/>
            </a:pPr>
            <a:r>
              <a:rPr lang="en-US" dirty="0" smtClean="0"/>
              <a:t>40</a:t>
            </a:r>
            <a:endParaRPr lang="en-US" dirty="0"/>
          </a:p>
        </p:txBody>
      </p:sp>
      <p:grpSp>
        <p:nvGrpSpPr>
          <p:cNvPr id="181" name="Group 180"/>
          <p:cNvGrpSpPr/>
          <p:nvPr/>
        </p:nvGrpSpPr>
        <p:grpSpPr>
          <a:xfrm>
            <a:off x="1202122" y="380250"/>
            <a:ext cx="428400" cy="410400"/>
            <a:chOff x="1157616" y="202415"/>
            <a:chExt cx="515504" cy="495053"/>
          </a:xfrm>
        </p:grpSpPr>
        <p:sp>
          <p:nvSpPr>
            <p:cNvPr id="182" name="Rounded Rectangle 181"/>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83" name="Group 282"/>
            <p:cNvGrpSpPr/>
            <p:nvPr/>
          </p:nvGrpSpPr>
          <p:grpSpPr>
            <a:xfrm>
              <a:off x="1311621" y="288473"/>
              <a:ext cx="207495" cy="194290"/>
              <a:chOff x="644491" y="4719572"/>
              <a:chExt cx="226243" cy="211846"/>
            </a:xfrm>
            <a:solidFill>
              <a:schemeClr val="bg1"/>
            </a:solidFill>
          </p:grpSpPr>
          <p:sp>
            <p:nvSpPr>
              <p:cNvPr id="184"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91"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1258903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12</a:t>
            </a:fld>
            <a:endParaRPr lang="en-US" dirty="0"/>
          </a:p>
        </p:txBody>
      </p:sp>
      <p:sp>
        <p:nvSpPr>
          <p:cNvPr id="5" name="Freeform 4"/>
          <p:cNvSpPr>
            <a:spLocks/>
          </p:cNvSpPr>
          <p:nvPr>
            <p:custDataLst>
              <p:tags r:id="rId2"/>
            </p:custDataLst>
          </p:nvPr>
        </p:nvSpPr>
        <p:spPr bwMode="auto">
          <a:xfrm>
            <a:off x="285542" y="1726754"/>
            <a:ext cx="9568988" cy="5688632"/>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nvPr>
        </p:nvGraphicFramePr>
        <p:xfrm>
          <a:off x="276950" y="1910339"/>
          <a:ext cx="9577322" cy="5361032"/>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1840849">
                <a:tc>
                  <a:txBody>
                    <a:bodyPr/>
                    <a:lstStyle/>
                    <a:p>
                      <a:pPr marL="93662" indent="0" fontAlgn="base">
                        <a:spcBef>
                          <a:spcPct val="0"/>
                        </a:spcBef>
                        <a:spcAft>
                          <a:spcPts val="600"/>
                        </a:spcAft>
                        <a:buFont typeface="Wingdings" panose="05000000000000000000" pitchFamily="2" charset="2"/>
                        <a:buNone/>
                      </a:pPr>
                      <a:endParaRPr lang="es-ES" sz="900" b="1" dirty="0" smtClean="0">
                        <a:solidFill>
                          <a:schemeClr val="tx2"/>
                        </a:solidFill>
                      </a:endParaRPr>
                    </a:p>
                    <a:p>
                      <a:pPr marL="93662" indent="0" fontAlgn="base">
                        <a:spcBef>
                          <a:spcPct val="0"/>
                        </a:spcBef>
                        <a:spcAft>
                          <a:spcPts val="600"/>
                        </a:spcAft>
                        <a:buFont typeface="Wingdings" panose="05000000000000000000" pitchFamily="2" charset="2"/>
                        <a:buNone/>
                      </a:pPr>
                      <a:r>
                        <a:rPr lang="es-ES" sz="900" b="1" dirty="0" err="1" smtClean="0">
                          <a:solidFill>
                            <a:schemeClr val="tx2"/>
                          </a:solidFill>
                        </a:rPr>
                        <a:t>Inbound</a:t>
                      </a:r>
                      <a:r>
                        <a:rPr lang="es-ES" sz="900" b="1" dirty="0" smtClean="0">
                          <a:solidFill>
                            <a:schemeClr val="tx2"/>
                          </a:solidFill>
                        </a:rPr>
                        <a:t> marketing</a:t>
                      </a:r>
                    </a:p>
                    <a:p>
                      <a:pPr marL="266700" lvl="1" indent="0" fontAlgn="base">
                        <a:spcBef>
                          <a:spcPct val="0"/>
                        </a:spcBef>
                        <a:spcAft>
                          <a:spcPts val="600"/>
                        </a:spcAft>
                      </a:pPr>
                      <a:r>
                        <a:rPr lang="es-ES" sz="900" dirty="0" smtClean="0">
                          <a:solidFill>
                            <a:schemeClr val="tx2"/>
                          </a:solidFill>
                        </a:rPr>
                        <a:t>Filosofía + acciones + herramientas &gt; orientados a: atraer, convencer y fidelizar al publico objetivo</a:t>
                      </a:r>
                    </a:p>
                    <a:p>
                      <a:pPr marL="444500" lvl="1" indent="-177800" fontAlgn="base">
                        <a:spcBef>
                          <a:spcPct val="0"/>
                        </a:spcBef>
                        <a:spcAft>
                          <a:spcPts val="600"/>
                        </a:spcAft>
                        <a:buFont typeface="Courier New" panose="02070309020205020404" pitchFamily="49" charset="0"/>
                        <a:buChar char="o"/>
                      </a:pPr>
                      <a:r>
                        <a:rPr lang="es-ES" sz="900" b="1" dirty="0" smtClean="0">
                          <a:solidFill>
                            <a:schemeClr val="tx2"/>
                          </a:solidFill>
                        </a:rPr>
                        <a:t>Enfoque</a:t>
                      </a:r>
                      <a:r>
                        <a:rPr lang="es-ES" sz="900" dirty="0" smtClean="0">
                          <a:solidFill>
                            <a:schemeClr val="tx2"/>
                          </a:solidFill>
                        </a:rPr>
                        <a:t>:  relevante - no intrusivo - los visitantes se acercan / no se los persigue</a:t>
                      </a:r>
                    </a:p>
                    <a:p>
                      <a:pPr marL="444500" lvl="1" indent="-177800" fontAlgn="base">
                        <a:spcBef>
                          <a:spcPct val="0"/>
                        </a:spcBef>
                        <a:spcAft>
                          <a:spcPts val="600"/>
                        </a:spcAft>
                        <a:buFont typeface="Courier New" panose="02070309020205020404" pitchFamily="49" charset="0"/>
                        <a:buChar char="o"/>
                      </a:pPr>
                      <a:r>
                        <a:rPr lang="es-ES" sz="900" b="1" dirty="0" smtClean="0">
                          <a:solidFill>
                            <a:schemeClr val="tx2"/>
                          </a:solidFill>
                        </a:rPr>
                        <a:t>Aplicación</a:t>
                      </a:r>
                      <a:r>
                        <a:rPr lang="es-ES" sz="900" dirty="0" smtClean="0">
                          <a:solidFill>
                            <a:schemeClr val="tx2"/>
                          </a:solidFill>
                        </a:rPr>
                        <a:t>: medio-largo plazo</a:t>
                      </a:r>
                    </a:p>
                    <a:p>
                      <a:pPr marL="444500" lvl="1" indent="-177800" fontAlgn="base">
                        <a:spcBef>
                          <a:spcPct val="0"/>
                        </a:spcBef>
                        <a:spcAft>
                          <a:spcPts val="600"/>
                        </a:spcAft>
                        <a:buFont typeface="Courier New" panose="02070309020205020404" pitchFamily="49" charset="0"/>
                        <a:buChar char="o"/>
                      </a:pPr>
                      <a:r>
                        <a:rPr lang="es-ES" sz="900" b="1" dirty="0" smtClean="0">
                          <a:solidFill>
                            <a:schemeClr val="tx2"/>
                          </a:solidFill>
                        </a:rPr>
                        <a:t>Contenidos</a:t>
                      </a:r>
                      <a:r>
                        <a:rPr lang="es-ES" sz="900" dirty="0" smtClean="0">
                          <a:solidFill>
                            <a:schemeClr val="tx2"/>
                          </a:solidFill>
                        </a:rPr>
                        <a:t>: de calidad, relevantes, centrados en el usuario y personalizados </a:t>
                      </a:r>
                    </a:p>
                    <a:p>
                      <a:pPr marL="444500" lvl="1" indent="-177800" fontAlgn="base">
                        <a:spcBef>
                          <a:spcPct val="0"/>
                        </a:spcBef>
                        <a:spcAft>
                          <a:spcPts val="600"/>
                        </a:spcAft>
                        <a:buFont typeface="Courier New" panose="02070309020205020404" pitchFamily="49" charset="0"/>
                        <a:buChar char="o"/>
                      </a:pPr>
                      <a:r>
                        <a:rPr lang="es-ES" sz="900" b="1" dirty="0" smtClean="0">
                          <a:solidFill>
                            <a:schemeClr val="tx2"/>
                          </a:solidFill>
                        </a:rPr>
                        <a:t>Objetivos</a:t>
                      </a:r>
                      <a:r>
                        <a:rPr lang="es-ES" sz="900" dirty="0" smtClean="0">
                          <a:solidFill>
                            <a:schemeClr val="tx2"/>
                          </a:solidFill>
                        </a:rPr>
                        <a:t>: conocer mejor al usuario, darle contenido de valor, ayudarle a entender mejor sus necesidades y convertirlo finalmente en un prescriptor del destino</a:t>
                      </a: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0"/>
                  </a:ext>
                </a:extLst>
              </a:tr>
              <a:tr h="1524218">
                <a:tc>
                  <a:txBody>
                    <a:bodyPr/>
                    <a:lstStyle/>
                    <a:p>
                      <a:endParaRPr lang="es-ES" dirty="0"/>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1"/>
                  </a:ext>
                </a:extLst>
              </a:tr>
              <a:tr h="1995965">
                <a:tc>
                  <a:txBody>
                    <a:bodyPr/>
                    <a:lstStyle/>
                    <a:p>
                      <a:endParaRPr lang="es-ES" dirty="0"/>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2"/>
                  </a:ext>
                </a:extLst>
              </a:tr>
            </a:tbl>
          </a:graphicData>
        </a:graphic>
      </p:graphicFrame>
      <p:sp>
        <p:nvSpPr>
          <p:cNvPr id="7" name="Rectangle 6"/>
          <p:cNvSpPr/>
          <p:nvPr/>
        </p:nvSpPr>
        <p:spPr>
          <a:xfrm>
            <a:off x="277208" y="1654746"/>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706103"/>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713375"/>
            <a:ext cx="9073266" cy="246221"/>
          </a:xfrm>
          <a:prstGeom prst="rect">
            <a:avLst/>
          </a:prstGeom>
          <a:noFill/>
        </p:spPr>
        <p:txBody>
          <a:bodyPr wrap="square" rtlCol="0">
            <a:spAutoFit/>
          </a:bodyPr>
          <a:lstStyle/>
          <a:p>
            <a:r>
              <a:rPr lang="es-CL" sz="1000" b="1" dirty="0" smtClean="0">
                <a:solidFill>
                  <a:schemeClr val="bg2"/>
                </a:solidFill>
                <a:latin typeface="+mn-lt"/>
              </a:rPr>
              <a:t>Anexo: sugerencias para las campañas de marketing online y </a:t>
            </a:r>
            <a:r>
              <a:rPr lang="es-CL" sz="1000" b="1" dirty="0" err="1" smtClean="0">
                <a:solidFill>
                  <a:schemeClr val="bg2"/>
                </a:solidFill>
                <a:latin typeface="+mn-lt"/>
              </a:rPr>
              <a:t>Inbound</a:t>
            </a:r>
            <a:r>
              <a:rPr lang="es-CL" sz="1000" b="1" dirty="0" smtClean="0">
                <a:solidFill>
                  <a:schemeClr val="bg2"/>
                </a:solidFill>
                <a:latin typeface="+mn-lt"/>
              </a:rPr>
              <a:t> Marketing</a:t>
            </a:r>
            <a:endParaRPr lang="es-CL" sz="1000" b="1" dirty="0">
              <a:solidFill>
                <a:schemeClr val="bg2"/>
              </a:solidFill>
              <a:latin typeface="+mn-lt"/>
            </a:endParaRPr>
          </a:p>
        </p:txBody>
      </p:sp>
      <p:graphicFrame>
        <p:nvGraphicFramePr>
          <p:cNvPr id="40" name="Table 5"/>
          <p:cNvGraphicFramePr>
            <a:graphicFrameLocks noGrp="1"/>
          </p:cNvGraphicFramePr>
          <p:nvPr>
            <p:extLst/>
          </p:nvPr>
        </p:nvGraphicFramePr>
        <p:xfrm>
          <a:off x="277466" y="3814986"/>
          <a:ext cx="4608512" cy="3168352"/>
        </p:xfrm>
        <a:graphic>
          <a:graphicData uri="http://schemas.openxmlformats.org/drawingml/2006/table">
            <a:tbl>
              <a:tblPr firstRow="1" bandRow="1">
                <a:tableStyleId>{2D5ABB26-0587-4C30-8999-92F81FD0307C}</a:tableStyleId>
              </a:tblPr>
              <a:tblGrid>
                <a:gridCol w="4608512">
                  <a:extLst>
                    <a:ext uri="{9D8B030D-6E8A-4147-A177-3AD203B41FA5}">
                      <a16:colId xmlns="" xmlns:a16="http://schemas.microsoft.com/office/drawing/2014/main" val="20000"/>
                    </a:ext>
                  </a:extLst>
                </a:gridCol>
              </a:tblGrid>
              <a:tr h="3168352">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2"/>
                  </a:ext>
                </a:extLst>
              </a:tr>
            </a:tbl>
          </a:graphicData>
        </a:graphic>
      </p:graphicFrame>
      <p:sp>
        <p:nvSpPr>
          <p:cNvPr id="42" name="Folded Corner 1"/>
          <p:cNvSpPr/>
          <p:nvPr/>
        </p:nvSpPr>
        <p:spPr>
          <a:xfrm>
            <a:off x="492933" y="4599199"/>
            <a:ext cx="3096344" cy="2214723"/>
          </a:xfrm>
          <a:prstGeom prst="foldedCorner">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pPr lvl="0">
              <a:spcAft>
                <a:spcPts val="600"/>
              </a:spcAft>
            </a:pPr>
            <a:r>
              <a:rPr lang="es-ES" sz="1400" b="1" dirty="0">
                <a:solidFill>
                  <a:srgbClr val="002776"/>
                </a:solidFill>
              </a:rPr>
              <a:t>Claves</a:t>
            </a:r>
            <a:endParaRPr lang="es-ES" sz="1200" b="1" dirty="0">
              <a:solidFill>
                <a:srgbClr val="002776"/>
              </a:solidFill>
            </a:endParaRPr>
          </a:p>
          <a:p>
            <a:pPr marL="285750" lvl="0" indent="-285750">
              <a:spcAft>
                <a:spcPts val="600"/>
              </a:spcAft>
              <a:buFont typeface="Arial"/>
              <a:buChar char="•"/>
            </a:pPr>
            <a:r>
              <a:rPr lang="es-ES_tradnl" sz="1200" dirty="0" smtClean="0">
                <a:solidFill>
                  <a:srgbClr val="002776"/>
                </a:solidFill>
              </a:rPr>
              <a:t>SEO para ser visible</a:t>
            </a:r>
          </a:p>
          <a:p>
            <a:pPr marL="285750" lvl="0" indent="-285750">
              <a:spcAft>
                <a:spcPts val="600"/>
              </a:spcAft>
              <a:buFont typeface="Arial"/>
              <a:buChar char="•"/>
            </a:pPr>
            <a:r>
              <a:rPr lang="es-ES_tradnl" sz="1200" dirty="0" smtClean="0">
                <a:solidFill>
                  <a:srgbClr val="002776"/>
                </a:solidFill>
              </a:rPr>
              <a:t>Creación </a:t>
            </a:r>
            <a:r>
              <a:rPr lang="es-ES_tradnl" sz="1200" dirty="0">
                <a:solidFill>
                  <a:srgbClr val="002776"/>
                </a:solidFill>
              </a:rPr>
              <a:t>de </a:t>
            </a:r>
            <a:r>
              <a:rPr lang="es-ES_tradnl" sz="1200" dirty="0" smtClean="0">
                <a:solidFill>
                  <a:srgbClr val="002776"/>
                </a:solidFill>
              </a:rPr>
              <a:t>contenidos de calidad</a:t>
            </a:r>
          </a:p>
          <a:p>
            <a:pPr marL="285750" lvl="0" indent="-285750">
              <a:spcAft>
                <a:spcPts val="600"/>
              </a:spcAft>
              <a:buFont typeface="Arial"/>
              <a:buChar char="•"/>
            </a:pPr>
            <a:r>
              <a:rPr lang="es-ES" sz="1200" dirty="0" smtClean="0">
                <a:solidFill>
                  <a:srgbClr val="002776"/>
                </a:solidFill>
              </a:rPr>
              <a:t>D</a:t>
            </a:r>
            <a:r>
              <a:rPr lang="es-ES_tradnl" sz="1200" dirty="0" err="1" smtClean="0">
                <a:solidFill>
                  <a:srgbClr val="002776"/>
                </a:solidFill>
              </a:rPr>
              <a:t>inamización</a:t>
            </a:r>
            <a:r>
              <a:rPr lang="es-ES_tradnl" sz="1200" dirty="0" smtClean="0">
                <a:solidFill>
                  <a:srgbClr val="002776"/>
                </a:solidFill>
              </a:rPr>
              <a:t> en redes sociales</a:t>
            </a:r>
            <a:endParaRPr lang="es-ES_tradnl" sz="1200" dirty="0">
              <a:solidFill>
                <a:srgbClr val="002776"/>
              </a:solidFill>
            </a:endParaRPr>
          </a:p>
          <a:p>
            <a:pPr marL="285750" lvl="0" indent="-285750">
              <a:spcAft>
                <a:spcPts val="600"/>
              </a:spcAft>
              <a:buFont typeface="Arial"/>
              <a:buChar char="•"/>
            </a:pPr>
            <a:r>
              <a:rPr lang="es-ES_tradnl" sz="1200" dirty="0" smtClean="0">
                <a:solidFill>
                  <a:srgbClr val="002776"/>
                </a:solidFill>
              </a:rPr>
              <a:t>Adaptación al embudo </a:t>
            </a:r>
            <a:r>
              <a:rPr lang="es-ES_tradnl" sz="1200" dirty="0">
                <a:solidFill>
                  <a:srgbClr val="002776"/>
                </a:solidFill>
              </a:rPr>
              <a:t>de conversión</a:t>
            </a:r>
          </a:p>
          <a:p>
            <a:pPr marL="285750" lvl="0" indent="-285750">
              <a:spcAft>
                <a:spcPts val="600"/>
              </a:spcAft>
              <a:buFont typeface="Arial"/>
              <a:buChar char="•"/>
            </a:pPr>
            <a:r>
              <a:rPr lang="es-ES_tradnl" sz="1200" dirty="0" smtClean="0">
                <a:solidFill>
                  <a:srgbClr val="002776"/>
                </a:solidFill>
              </a:rPr>
              <a:t>Segmentación y Personalización</a:t>
            </a:r>
            <a:endParaRPr lang="es-ES_tradnl" sz="1200" dirty="0">
              <a:solidFill>
                <a:srgbClr val="002776"/>
              </a:solidFill>
            </a:endParaRPr>
          </a:p>
          <a:p>
            <a:pPr marL="285750" lvl="0" indent="-285750">
              <a:spcAft>
                <a:spcPts val="600"/>
              </a:spcAft>
              <a:buFont typeface="Arial"/>
              <a:buChar char="•"/>
            </a:pPr>
            <a:r>
              <a:rPr lang="pt-BR" sz="1200" dirty="0" err="1">
                <a:solidFill>
                  <a:srgbClr val="002776"/>
                </a:solidFill>
              </a:rPr>
              <a:t>Multi-</a:t>
            </a:r>
            <a:r>
              <a:rPr lang="pt-BR" sz="1200" dirty="0" err="1" smtClean="0">
                <a:solidFill>
                  <a:srgbClr val="002776"/>
                </a:solidFill>
              </a:rPr>
              <a:t>canalidad</a:t>
            </a:r>
            <a:endParaRPr lang="pt-BR" sz="1200" dirty="0" smtClean="0">
              <a:solidFill>
                <a:srgbClr val="002776"/>
              </a:solidFill>
            </a:endParaRPr>
          </a:p>
          <a:p>
            <a:pPr marL="285750" lvl="0" indent="-285750">
              <a:spcAft>
                <a:spcPts val="600"/>
              </a:spcAft>
              <a:buFont typeface="Arial"/>
              <a:buChar char="•"/>
            </a:pPr>
            <a:r>
              <a:rPr lang="pt-BR" sz="1200" dirty="0" err="1" smtClean="0">
                <a:solidFill>
                  <a:srgbClr val="002776"/>
                </a:solidFill>
              </a:rPr>
              <a:t>Orientación</a:t>
            </a:r>
            <a:r>
              <a:rPr lang="pt-BR" sz="1200" dirty="0" smtClean="0">
                <a:solidFill>
                  <a:srgbClr val="002776"/>
                </a:solidFill>
              </a:rPr>
              <a:t> a </a:t>
            </a:r>
            <a:r>
              <a:rPr lang="pt-BR" sz="1200" dirty="0" err="1" smtClean="0">
                <a:solidFill>
                  <a:srgbClr val="002776"/>
                </a:solidFill>
              </a:rPr>
              <a:t>la</a:t>
            </a:r>
            <a:r>
              <a:rPr lang="pt-BR" sz="1200" dirty="0" smtClean="0">
                <a:solidFill>
                  <a:srgbClr val="002776"/>
                </a:solidFill>
              </a:rPr>
              <a:t> </a:t>
            </a:r>
            <a:r>
              <a:rPr lang="pt-BR" sz="1200" dirty="0" err="1" smtClean="0">
                <a:solidFill>
                  <a:srgbClr val="002776"/>
                </a:solidFill>
              </a:rPr>
              <a:t>conversión</a:t>
            </a:r>
            <a:endParaRPr lang="pt-BR" sz="1200" dirty="0">
              <a:solidFill>
                <a:srgbClr val="002776"/>
              </a:solidFill>
            </a:endParaRPr>
          </a:p>
          <a:p>
            <a:pPr marL="285750" lvl="0" indent="-285750">
              <a:spcAft>
                <a:spcPts val="600"/>
              </a:spcAft>
              <a:buFont typeface="Arial"/>
              <a:buChar char="•"/>
            </a:pPr>
            <a:r>
              <a:rPr lang="es-ES_tradnl" sz="1200" dirty="0">
                <a:solidFill>
                  <a:srgbClr val="002776"/>
                </a:solidFill>
              </a:rPr>
              <a:t>Integración (analítica+ ajustes)</a:t>
            </a:r>
            <a:endParaRPr lang="es-ES" sz="1200" dirty="0">
              <a:solidFill>
                <a:srgbClr val="002776"/>
              </a:solidFill>
            </a:endParaRPr>
          </a:p>
        </p:txBody>
      </p:sp>
      <p:pic>
        <p:nvPicPr>
          <p:cNvPr id="43" name="Imagen 4" descr="Pasted Graphic 1.tif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01263" y="4247034"/>
            <a:ext cx="5909251" cy="2669012"/>
          </a:xfrm>
          <a:prstGeom prst="rect">
            <a:avLst/>
          </a:prstGeom>
        </p:spPr>
      </p:pic>
      <p:sp>
        <p:nvSpPr>
          <p:cNvPr id="44" name="Title 1"/>
          <p:cNvSpPr txBox="1">
            <a:spLocks/>
          </p:cNvSpPr>
          <p:nvPr/>
        </p:nvSpPr>
        <p:spPr bwMode="auto">
          <a:xfrm>
            <a:off x="3805858" y="6813922"/>
            <a:ext cx="4536504" cy="288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r>
              <a:rPr lang="es-ES" sz="800" dirty="0" smtClean="0">
                <a:solidFill>
                  <a:srgbClr val="002776"/>
                </a:solidFill>
              </a:rPr>
              <a:t>Fuente: </a:t>
            </a:r>
            <a:r>
              <a:rPr lang="es-ES_tradnl" sz="800" dirty="0" err="1">
                <a:solidFill>
                  <a:srgbClr val="002776"/>
                </a:solidFill>
              </a:rPr>
              <a:t>Hubspot</a:t>
            </a:r>
            <a:r>
              <a:rPr lang="es-ES_tradnl" sz="800" dirty="0">
                <a:solidFill>
                  <a:srgbClr val="002776"/>
                </a:solidFill>
              </a:rPr>
              <a:t> 2015</a:t>
            </a:r>
          </a:p>
        </p:txBody>
      </p:sp>
      <p:sp>
        <p:nvSpPr>
          <p:cNvPr id="49" name="Title 1"/>
          <p:cNvSpPr txBox="1">
            <a:spLocks/>
          </p:cNvSpPr>
          <p:nvPr/>
        </p:nvSpPr>
        <p:spPr bwMode="auto">
          <a:xfrm>
            <a:off x="3877866" y="4103018"/>
            <a:ext cx="4536504" cy="288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r>
              <a:rPr lang="en-US" sz="1200" b="1" dirty="0" err="1">
                <a:solidFill>
                  <a:srgbClr val="002776"/>
                </a:solidFill>
              </a:rPr>
              <a:t>Fases</a:t>
            </a:r>
            <a:r>
              <a:rPr lang="en-US" sz="1200" b="1" dirty="0">
                <a:solidFill>
                  <a:srgbClr val="002776"/>
                </a:solidFill>
              </a:rPr>
              <a:t> del </a:t>
            </a:r>
            <a:r>
              <a:rPr lang="en-US" sz="1200" b="1" dirty="0" smtClean="0">
                <a:solidFill>
                  <a:srgbClr val="002776"/>
                </a:solidFill>
              </a:rPr>
              <a:t>inbound </a:t>
            </a:r>
            <a:r>
              <a:rPr lang="en-US" sz="1200" b="1" dirty="0">
                <a:solidFill>
                  <a:srgbClr val="002776"/>
                </a:solidFill>
              </a:rPr>
              <a:t>marketing</a:t>
            </a:r>
            <a:endParaRPr lang="es-ES_tradnl" sz="1200" b="1" dirty="0" smtClean="0">
              <a:solidFill>
                <a:srgbClr val="002776"/>
              </a:solidFill>
            </a:endParaRPr>
          </a:p>
        </p:txBody>
      </p:sp>
      <p:sp>
        <p:nvSpPr>
          <p:cNvPr id="28" name="Rectangle 27"/>
          <p:cNvSpPr/>
          <p:nvPr>
            <p:custDataLst>
              <p:tags r:id="rId3"/>
            </p:custDataLst>
          </p:nvPr>
        </p:nvSpPr>
        <p:spPr>
          <a:xfrm>
            <a:off x="2625278" y="1078722"/>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2.2. Campañas </a:t>
            </a:r>
            <a:r>
              <a:rPr lang="es-ES_tradnl" sz="1100" b="1" dirty="0">
                <a:solidFill>
                  <a:schemeClr val="tx2"/>
                </a:solidFill>
              </a:rPr>
              <a:t>de marketing online</a:t>
            </a:r>
            <a:endParaRPr lang="es-CL" sz="1100" b="1" dirty="0">
              <a:solidFill>
                <a:schemeClr val="tx2"/>
              </a:solidFill>
            </a:endParaRPr>
          </a:p>
        </p:txBody>
      </p:sp>
      <p:sp>
        <p:nvSpPr>
          <p:cNvPr id="29" name="Rectangle 28"/>
          <p:cNvSpPr/>
          <p:nvPr>
            <p:custDataLst>
              <p:tags r:id="rId4"/>
            </p:custDataLst>
          </p:nvPr>
        </p:nvSpPr>
        <p:spPr>
          <a:xfrm>
            <a:off x="205458" y="1078722"/>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err="1" smtClean="0"/>
              <a:t>Inbound</a:t>
            </a:r>
            <a:r>
              <a:rPr lang="es-ES_tradnl" sz="800" b="1" dirty="0" smtClean="0"/>
              <a:t> marketing</a:t>
            </a:r>
            <a:endParaRPr lang="es-CL" sz="800" b="1" dirty="0">
              <a:solidFill>
                <a:srgbClr val="FFFFFF"/>
              </a:solidFill>
            </a:endParaRPr>
          </a:p>
        </p:txBody>
      </p:sp>
      <p:sp>
        <p:nvSpPr>
          <p:cNvPr id="30" name="Rounded Rectangle 29"/>
          <p:cNvSpPr/>
          <p:nvPr/>
        </p:nvSpPr>
        <p:spPr>
          <a:xfrm>
            <a:off x="205200" y="1113396"/>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E2</a:t>
            </a:r>
            <a:endParaRPr lang="es-ES" sz="1000" b="1" dirty="0">
              <a:solidFill>
                <a:srgbClr val="002060"/>
              </a:solidFill>
            </a:endParaRPr>
          </a:p>
        </p:txBody>
      </p:sp>
      <p:sp>
        <p:nvSpPr>
          <p:cNvPr id="31" name="TextBox 30"/>
          <p:cNvSpPr txBox="1"/>
          <p:nvPr/>
        </p:nvSpPr>
        <p:spPr>
          <a:xfrm>
            <a:off x="194340" y="1438722"/>
            <a:ext cx="9659932" cy="230832"/>
          </a:xfrm>
          <a:prstGeom prst="rect">
            <a:avLst/>
          </a:prstGeom>
          <a:noFill/>
        </p:spPr>
        <p:txBody>
          <a:bodyPr wrap="square" rtlCol="0">
            <a:spAutoFit/>
          </a:bodyPr>
          <a:lstStyle/>
          <a:p>
            <a:r>
              <a:rPr lang="es-ES_tradnl" sz="900" b="1" i="1" dirty="0" smtClean="0">
                <a:solidFill>
                  <a:schemeClr val="tx2"/>
                </a:solidFill>
              </a:rPr>
              <a:t>Las </a:t>
            </a:r>
            <a:r>
              <a:rPr lang="es-ES_tradnl" sz="900" b="1" i="1" dirty="0">
                <a:solidFill>
                  <a:schemeClr val="tx2"/>
                </a:solidFill>
              </a:rPr>
              <a:t>ideas que se presentan a continuación son sugerencias que se añaden, pero que en ningún caso suponen un desarrollo vinculante</a:t>
            </a:r>
            <a:r>
              <a:rPr lang="es-ES_tradnl" sz="900" b="1" i="1" dirty="0" smtClean="0">
                <a:solidFill>
                  <a:schemeClr val="tx2"/>
                </a:solidFill>
              </a:rPr>
              <a:t>.</a:t>
            </a:r>
            <a:endParaRPr lang="es-CL" sz="900" b="1" dirty="0">
              <a:solidFill>
                <a:schemeClr val="tx2"/>
              </a:solidFill>
              <a:latin typeface="+mn-lt"/>
            </a:endParaRPr>
          </a:p>
        </p:txBody>
      </p:sp>
      <p:grpSp>
        <p:nvGrpSpPr>
          <p:cNvPr id="37" name="Group 36"/>
          <p:cNvGrpSpPr/>
          <p:nvPr/>
        </p:nvGrpSpPr>
        <p:grpSpPr>
          <a:xfrm>
            <a:off x="1202122" y="380250"/>
            <a:ext cx="428400" cy="410400"/>
            <a:chOff x="1157616" y="202415"/>
            <a:chExt cx="515504" cy="495053"/>
          </a:xfrm>
        </p:grpSpPr>
        <p:sp>
          <p:nvSpPr>
            <p:cNvPr id="38" name="Rounded Rectangle 37"/>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9" name="Group 282"/>
            <p:cNvGrpSpPr/>
            <p:nvPr/>
          </p:nvGrpSpPr>
          <p:grpSpPr>
            <a:xfrm>
              <a:off x="1311621" y="288473"/>
              <a:ext cx="207495" cy="194290"/>
              <a:chOff x="644491" y="4719572"/>
              <a:chExt cx="226243" cy="211846"/>
            </a:xfrm>
            <a:solidFill>
              <a:schemeClr val="bg1"/>
            </a:solidFill>
          </p:grpSpPr>
          <p:sp>
            <p:nvSpPr>
              <p:cNvPr id="41"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45"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4286223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13</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nvPr>
        </p:nvGraphicFramePr>
        <p:xfrm>
          <a:off x="276950" y="1910339"/>
          <a:ext cx="9577322" cy="5505046"/>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2677445">
                <a:tc>
                  <a:txBody>
                    <a:bodyPr/>
                    <a:lstStyle/>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r>
                        <a:rPr lang="es-ES" sz="900" kern="1200" noProof="0" dirty="0" smtClean="0">
                          <a:solidFill>
                            <a:srgbClr val="002776"/>
                          </a:solidFill>
                          <a:latin typeface="+mn-lt"/>
                          <a:ea typeface="+mn-ea"/>
                          <a:cs typeface="+mn-cs"/>
                        </a:rPr>
                        <a:t>Básicamente hay </a:t>
                      </a:r>
                      <a:r>
                        <a:rPr lang="es-ES" sz="900" kern="1200" noProof="0" dirty="0" err="1" smtClean="0">
                          <a:solidFill>
                            <a:srgbClr val="002776"/>
                          </a:solidFill>
                          <a:latin typeface="+mn-lt"/>
                          <a:ea typeface="+mn-ea"/>
                          <a:cs typeface="+mn-cs"/>
                        </a:rPr>
                        <a:t>cuatrp</a:t>
                      </a:r>
                      <a:r>
                        <a:rPr lang="es-ES" sz="900" kern="1200" noProof="0" dirty="0" smtClean="0">
                          <a:solidFill>
                            <a:srgbClr val="002776"/>
                          </a:solidFill>
                          <a:latin typeface="+mn-lt"/>
                          <a:ea typeface="+mn-ea"/>
                          <a:cs typeface="+mn-cs"/>
                        </a:rPr>
                        <a:t> tipos de media que</a:t>
                      </a:r>
                      <a:r>
                        <a:rPr lang="es-ES" sz="900" kern="1200" baseline="0" noProof="0" dirty="0" smtClean="0">
                          <a:solidFill>
                            <a:srgbClr val="002776"/>
                          </a:solidFill>
                          <a:latin typeface="+mn-lt"/>
                          <a:ea typeface="+mn-ea"/>
                          <a:cs typeface="+mn-cs"/>
                        </a:rPr>
                        <a:t> alimentan un ecosistema digital en función de su origen: Propio (</a:t>
                      </a:r>
                      <a:r>
                        <a:rPr lang="es-ES" sz="900" kern="1200" baseline="0" noProof="0" dirty="0" err="1" smtClean="0">
                          <a:solidFill>
                            <a:srgbClr val="002776"/>
                          </a:solidFill>
                          <a:latin typeface="+mn-lt"/>
                          <a:ea typeface="+mn-ea"/>
                          <a:cs typeface="+mn-cs"/>
                        </a:rPr>
                        <a:t>owned</a:t>
                      </a:r>
                      <a:r>
                        <a:rPr lang="es-ES" sz="900" kern="1200" baseline="0" noProof="0" dirty="0" smtClean="0">
                          <a:solidFill>
                            <a:srgbClr val="002776"/>
                          </a:solidFill>
                          <a:latin typeface="+mn-lt"/>
                          <a:ea typeface="+mn-ea"/>
                          <a:cs typeface="+mn-cs"/>
                        </a:rPr>
                        <a:t>), Social, (social), Ganado (</a:t>
                      </a:r>
                      <a:r>
                        <a:rPr lang="es-ES" sz="900" kern="1200" baseline="0" noProof="0" dirty="0" err="1" smtClean="0">
                          <a:solidFill>
                            <a:srgbClr val="002776"/>
                          </a:solidFill>
                          <a:latin typeface="+mn-lt"/>
                          <a:ea typeface="+mn-ea"/>
                          <a:cs typeface="+mn-cs"/>
                        </a:rPr>
                        <a:t>earned</a:t>
                      </a:r>
                      <a:r>
                        <a:rPr lang="es-ES" sz="900" kern="1200" baseline="0" noProof="0" dirty="0" smtClean="0">
                          <a:solidFill>
                            <a:srgbClr val="002776"/>
                          </a:solidFill>
                          <a:latin typeface="+mn-lt"/>
                          <a:ea typeface="+mn-ea"/>
                          <a:cs typeface="+mn-cs"/>
                        </a:rPr>
                        <a:t>), pagado (</a:t>
                      </a:r>
                      <a:r>
                        <a:rPr lang="es-ES" sz="900" kern="1200" baseline="0" noProof="0" dirty="0" err="1" smtClean="0">
                          <a:solidFill>
                            <a:srgbClr val="002776"/>
                          </a:solidFill>
                          <a:latin typeface="+mn-lt"/>
                          <a:ea typeface="+mn-ea"/>
                          <a:cs typeface="+mn-cs"/>
                        </a:rPr>
                        <a:t>paid</a:t>
                      </a:r>
                      <a:r>
                        <a:rPr lang="es-ES" sz="900" kern="1200" baseline="0" noProof="0" dirty="0" smtClean="0">
                          <a:solidFill>
                            <a:srgbClr val="002776"/>
                          </a:solidFill>
                          <a:latin typeface="+mn-lt"/>
                          <a:ea typeface="+mn-ea"/>
                          <a:cs typeface="+mn-cs"/>
                        </a:rPr>
                        <a:t>).</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r>
                        <a:rPr lang="es-ES" sz="900" b="1" kern="1200" baseline="0" noProof="0" dirty="0" smtClean="0">
                          <a:solidFill>
                            <a:srgbClr val="002776"/>
                          </a:solidFill>
                          <a:latin typeface="+mn-lt"/>
                          <a:ea typeface="+mn-ea"/>
                          <a:cs typeface="+mn-cs"/>
                        </a:rPr>
                        <a:t>Marketing de Contenidos:</a:t>
                      </a:r>
                      <a:br>
                        <a:rPr lang="es-ES" sz="900" b="1" kern="1200" baseline="0" noProof="0" dirty="0" smtClean="0">
                          <a:solidFill>
                            <a:srgbClr val="002776"/>
                          </a:solidFill>
                          <a:latin typeface="+mn-lt"/>
                          <a:ea typeface="+mn-ea"/>
                          <a:cs typeface="+mn-cs"/>
                        </a:rPr>
                      </a:br>
                      <a:endParaRPr lang="es-ES" sz="900" b="1"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r>
                        <a:rPr lang="es-ES" sz="900" kern="1200" baseline="0" noProof="0" dirty="0" smtClean="0">
                          <a:solidFill>
                            <a:srgbClr val="002776"/>
                          </a:solidFill>
                          <a:latin typeface="+mn-lt"/>
                          <a:ea typeface="+mn-ea"/>
                          <a:cs typeface="+mn-cs"/>
                        </a:rPr>
                        <a:t>Una estrategia orientada al marketing de contenidos buscará la inspiración y se enfocará principalmente en medios Propios y Ganados, siendo más efectivo en términos de reputación, posicionamiento SEO, viralidad e interacción, además de más económico en relación al de Pago.</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r>
                        <a:rPr lang="es-ES" sz="900" kern="1200" baseline="0" noProof="0" dirty="0" smtClean="0">
                          <a:solidFill>
                            <a:srgbClr val="002776"/>
                          </a:solidFill>
                          <a:latin typeface="+mn-lt"/>
                          <a:ea typeface="+mn-ea"/>
                          <a:cs typeface="+mn-cs"/>
                        </a:rPr>
                        <a:t>Asimismo hay formulas mixtas entre Propio y Ganado basado en generación de contenido (curación, UGC, reseñas, servicios </a:t>
                      </a:r>
                      <a:r>
                        <a:rPr lang="es-ES" sz="900" kern="1200" baseline="0" noProof="0" dirty="0" err="1" smtClean="0">
                          <a:solidFill>
                            <a:srgbClr val="002776"/>
                          </a:solidFill>
                          <a:latin typeface="+mn-lt"/>
                          <a:ea typeface="+mn-ea"/>
                          <a:cs typeface="+mn-cs"/>
                        </a:rPr>
                        <a:t>geolocalizados</a:t>
                      </a:r>
                      <a:r>
                        <a:rPr lang="es-ES" sz="900" kern="1200" baseline="0" noProof="0" dirty="0" smtClean="0">
                          <a:solidFill>
                            <a:srgbClr val="002776"/>
                          </a:solidFill>
                          <a:latin typeface="+mn-lt"/>
                          <a:ea typeface="+mn-ea"/>
                          <a:cs typeface="+mn-cs"/>
                        </a:rPr>
                        <a:t>). A su vez ambos se complementan con las plataformas sociales: el Propio a través de la gestión de las comunidades en redes sociales propias, y el Ganado a través de la implicación de influenciadores clave y alianzas.</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0"/>
                  </a:ext>
                </a:extLst>
              </a:tr>
              <a:tr h="1224334">
                <a:tc>
                  <a:txBody>
                    <a:bodyPr/>
                    <a:lstStyle/>
                    <a:p>
                      <a:endParaRPr lang="es-ES"/>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1"/>
                  </a:ext>
                </a:extLst>
              </a:tr>
              <a:tr h="1603267">
                <a:tc>
                  <a:txBody>
                    <a:bodyPr/>
                    <a:lstStyle/>
                    <a:p>
                      <a:endParaRPr lang="es-ES" dirty="0"/>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2"/>
                  </a:ext>
                </a:extLst>
              </a:tr>
            </a:tbl>
          </a:graphicData>
        </a:graphic>
      </p:graphicFrame>
      <p:sp>
        <p:nvSpPr>
          <p:cNvPr id="7" name="Rectangle 6"/>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634096"/>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a:t>
            </a:r>
            <a:r>
              <a:rPr lang="es-CL" sz="1000" b="1" dirty="0">
                <a:solidFill>
                  <a:schemeClr val="bg2"/>
                </a:solidFill>
              </a:rPr>
              <a:t>sugerencias </a:t>
            </a:r>
            <a:r>
              <a:rPr lang="es-CL" sz="1000" b="1" dirty="0" smtClean="0">
                <a:solidFill>
                  <a:schemeClr val="bg2"/>
                </a:solidFill>
              </a:rPr>
              <a:t>para la e</a:t>
            </a:r>
            <a:r>
              <a:rPr lang="es-CL" sz="1000" b="1" dirty="0" smtClean="0">
                <a:solidFill>
                  <a:schemeClr val="bg2"/>
                </a:solidFill>
                <a:latin typeface="+mn-lt"/>
              </a:rPr>
              <a:t>strategia de contenidos y tipos de media</a:t>
            </a:r>
            <a:endParaRPr lang="es-CL" sz="1000" b="1" dirty="0">
              <a:solidFill>
                <a:schemeClr val="bg2"/>
              </a:solidFill>
              <a:latin typeface="+mn-lt"/>
            </a:endParaRPr>
          </a:p>
        </p:txBody>
      </p:sp>
      <p:graphicFrame>
        <p:nvGraphicFramePr>
          <p:cNvPr id="40" name="Table 5"/>
          <p:cNvGraphicFramePr>
            <a:graphicFrameLocks noGrp="1"/>
          </p:cNvGraphicFramePr>
          <p:nvPr>
            <p:extLst/>
          </p:nvPr>
        </p:nvGraphicFramePr>
        <p:xfrm>
          <a:off x="277466" y="3382938"/>
          <a:ext cx="2448272" cy="4032448"/>
        </p:xfrm>
        <a:graphic>
          <a:graphicData uri="http://schemas.openxmlformats.org/drawingml/2006/table">
            <a:tbl>
              <a:tblPr firstRow="1" bandRow="1">
                <a:tableStyleId>{2D5ABB26-0587-4C30-8999-92F81FD0307C}</a:tableStyleId>
              </a:tblPr>
              <a:tblGrid>
                <a:gridCol w="2448272">
                  <a:extLst>
                    <a:ext uri="{9D8B030D-6E8A-4147-A177-3AD203B41FA5}">
                      <a16:colId xmlns="" xmlns:a16="http://schemas.microsoft.com/office/drawing/2014/main" val="20000"/>
                    </a:ext>
                  </a:extLst>
                </a:gridCol>
              </a:tblGrid>
              <a:tr h="4032448">
                <a:tc>
                  <a:txBody>
                    <a:bodyPr/>
                    <a:lstStyle/>
                    <a:p>
                      <a:pPr marL="0" marR="0" lvl="0" indent="0" algn="l" defTabSz="913399" rtl="0" eaLnBrk="1" fontAlgn="base" latinLnBrk="0" hangingPunct="1">
                        <a:lnSpc>
                          <a:spcPct val="100000"/>
                        </a:lnSpc>
                        <a:spcBef>
                          <a:spcPct val="0"/>
                        </a:spcBef>
                        <a:spcAft>
                          <a:spcPct val="0"/>
                        </a:spcAft>
                        <a:buClrTx/>
                        <a:buSzTx/>
                        <a:buFontTx/>
                        <a:buNone/>
                        <a:tabLst/>
                        <a:defRPr/>
                      </a:pPr>
                      <a:r>
                        <a:rPr lang="es-ES" sz="900" kern="1200" baseline="0" noProof="0" dirty="0" smtClean="0">
                          <a:solidFill>
                            <a:srgbClr val="002776"/>
                          </a:solidFill>
                          <a:latin typeface="+mn-lt"/>
                          <a:ea typeface="+mn-ea"/>
                          <a:cs typeface="+mn-cs"/>
                        </a:rPr>
                        <a:t>El </a:t>
                      </a:r>
                      <a:r>
                        <a:rPr lang="es-ES" sz="900" kern="1200" baseline="0" noProof="0" dirty="0" err="1" smtClean="0">
                          <a:solidFill>
                            <a:srgbClr val="002776"/>
                          </a:solidFill>
                          <a:latin typeface="+mn-lt"/>
                          <a:ea typeface="+mn-ea"/>
                          <a:cs typeface="+mn-cs"/>
                        </a:rPr>
                        <a:t>inbound</a:t>
                      </a:r>
                      <a:r>
                        <a:rPr lang="es-ES" sz="900" kern="1200" baseline="0" noProof="0" dirty="0" smtClean="0">
                          <a:solidFill>
                            <a:srgbClr val="002776"/>
                          </a:solidFill>
                          <a:latin typeface="+mn-lt"/>
                          <a:ea typeface="+mn-ea"/>
                          <a:cs typeface="+mn-cs"/>
                        </a:rPr>
                        <a:t> marketing es una metodología y conjunto de herramientas que se adapta de forma óptima para este tipo de estrategia de contenidos (ver desarrollo en siguiente página)</a:t>
                      </a:r>
                      <a:endParaRPr lang="es-ES_tradnl" sz="900"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r>
                        <a:rPr lang="es-ES" sz="900" b="1" kern="1200" baseline="0" noProof="0" dirty="0" smtClean="0">
                          <a:solidFill>
                            <a:srgbClr val="002776"/>
                          </a:solidFill>
                          <a:latin typeface="+mn-lt"/>
                          <a:ea typeface="+mn-ea"/>
                          <a:cs typeface="+mn-cs"/>
                        </a:rPr>
                        <a:t>Campañas de Pago:</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r>
                        <a:rPr lang="es-ES" sz="900" kern="1200" baseline="0" noProof="0" dirty="0" smtClean="0">
                          <a:solidFill>
                            <a:srgbClr val="002776"/>
                          </a:solidFill>
                          <a:latin typeface="+mn-lt"/>
                          <a:ea typeface="+mn-ea"/>
                          <a:cs typeface="+mn-cs"/>
                        </a:rPr>
                        <a:t>El tráfico Pagado puede ser un buen recurso como complemento para amplificar la cobertura del contenido Propio y aumento de la conversión en ventas (principalmente para el </a:t>
                      </a:r>
                      <a:r>
                        <a:rPr lang="es-ES" sz="900" kern="1200" baseline="0" noProof="0" dirty="0" err="1" smtClean="0">
                          <a:solidFill>
                            <a:srgbClr val="002776"/>
                          </a:solidFill>
                          <a:latin typeface="+mn-lt"/>
                          <a:ea typeface="+mn-ea"/>
                          <a:cs typeface="+mn-cs"/>
                        </a:rPr>
                        <a:t>marketplace</a:t>
                      </a:r>
                      <a:r>
                        <a:rPr lang="es-ES" sz="900" kern="1200" baseline="0" noProof="0" dirty="0" smtClean="0">
                          <a:solidFill>
                            <a:srgbClr val="002776"/>
                          </a:solidFill>
                          <a:latin typeface="+mn-lt"/>
                          <a:ea typeface="+mn-ea"/>
                          <a:cs typeface="+mn-cs"/>
                        </a:rPr>
                        <a:t>). </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r>
                        <a:rPr lang="es-ES" sz="900" kern="1200" baseline="0" noProof="0" dirty="0" smtClean="0">
                          <a:solidFill>
                            <a:srgbClr val="002776"/>
                          </a:solidFill>
                          <a:latin typeface="+mn-lt"/>
                          <a:ea typeface="+mn-ea"/>
                          <a:cs typeface="+mn-cs"/>
                        </a:rPr>
                        <a:t>Estas campañas de Pago serán especialmente banners en red de </a:t>
                      </a:r>
                      <a:r>
                        <a:rPr lang="es-ES" sz="900" kern="1200" baseline="0" noProof="0" dirty="0" err="1" smtClean="0">
                          <a:solidFill>
                            <a:srgbClr val="002776"/>
                          </a:solidFill>
                          <a:latin typeface="+mn-lt"/>
                          <a:ea typeface="+mn-ea"/>
                          <a:cs typeface="+mn-cs"/>
                        </a:rPr>
                        <a:t>Display</a:t>
                      </a:r>
                      <a:r>
                        <a:rPr lang="es-ES" sz="900" kern="1200" baseline="0" noProof="0" dirty="0" smtClean="0">
                          <a:solidFill>
                            <a:srgbClr val="002776"/>
                          </a:solidFill>
                          <a:latin typeface="+mn-lt"/>
                          <a:ea typeface="+mn-ea"/>
                          <a:cs typeface="+mn-cs"/>
                        </a:rPr>
                        <a:t>, social </a:t>
                      </a:r>
                      <a:r>
                        <a:rPr lang="es-ES" sz="900" kern="1200" baseline="0" noProof="0" dirty="0" err="1" smtClean="0">
                          <a:solidFill>
                            <a:srgbClr val="002776"/>
                          </a:solidFill>
                          <a:latin typeface="+mn-lt"/>
                          <a:ea typeface="+mn-ea"/>
                          <a:cs typeface="+mn-cs"/>
                        </a:rPr>
                        <a:t>Ads</a:t>
                      </a:r>
                      <a:r>
                        <a:rPr lang="es-ES" sz="900" kern="1200" baseline="0" noProof="0" dirty="0" smtClean="0">
                          <a:solidFill>
                            <a:srgbClr val="002776"/>
                          </a:solidFill>
                          <a:latin typeface="+mn-lt"/>
                          <a:ea typeface="+mn-ea"/>
                          <a:cs typeface="+mn-cs"/>
                        </a:rPr>
                        <a:t> y SEM.</a:t>
                      </a:r>
                      <a:br>
                        <a:rPr lang="es-ES" sz="900" kern="1200" baseline="0" noProof="0" dirty="0" smtClean="0">
                          <a:solidFill>
                            <a:srgbClr val="002776"/>
                          </a:solidFill>
                          <a:latin typeface="+mn-lt"/>
                          <a:ea typeface="+mn-ea"/>
                          <a:cs typeface="+mn-cs"/>
                        </a:rPr>
                      </a:br>
                      <a:r>
                        <a:rPr lang="es-ES" sz="900" kern="1200" baseline="0" noProof="0" dirty="0" smtClean="0">
                          <a:solidFill>
                            <a:srgbClr val="002776"/>
                          </a:solidFill>
                          <a:latin typeface="+mn-lt"/>
                          <a:ea typeface="+mn-ea"/>
                          <a:cs typeface="+mn-cs"/>
                        </a:rPr>
                        <a:t/>
                      </a:r>
                      <a:br>
                        <a:rPr lang="es-ES" sz="900" kern="1200" baseline="0" noProof="0" dirty="0" smtClean="0">
                          <a:solidFill>
                            <a:srgbClr val="002776"/>
                          </a:solidFill>
                          <a:latin typeface="+mn-lt"/>
                          <a:ea typeface="+mn-ea"/>
                          <a:cs typeface="+mn-cs"/>
                        </a:rPr>
                      </a:br>
                      <a:r>
                        <a:rPr lang="es-ES" sz="900" kern="1200" baseline="0" noProof="0" dirty="0" smtClean="0">
                          <a:solidFill>
                            <a:srgbClr val="002776"/>
                          </a:solidFill>
                          <a:latin typeface="+mn-lt"/>
                          <a:ea typeface="+mn-ea"/>
                          <a:cs typeface="+mn-cs"/>
                        </a:rPr>
                        <a:t>Asimismo hay formulas intermedias entre Propio y Pagado basado en incentivos como el marketing de afiliación y los embajadores de marca que pueden derivar tráfico cualificado mediante formulas de CPA (costo por acción)</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2"/>
                  </a:ext>
                </a:extLst>
              </a:tr>
            </a:tbl>
          </a:graphicData>
        </a:graphic>
      </p:graphicFrame>
      <p:sp>
        <p:nvSpPr>
          <p:cNvPr id="4" name="Footer Placeholder 3"/>
          <p:cNvSpPr>
            <a:spLocks noGrp="1"/>
          </p:cNvSpPr>
          <p:nvPr>
            <p:ph type="ftr" sz="quarter" idx="11"/>
          </p:nvPr>
        </p:nvSpPr>
        <p:spPr>
          <a:xfrm>
            <a:off x="2725738" y="7212062"/>
            <a:ext cx="4749800" cy="163513"/>
          </a:xfrm>
        </p:spPr>
        <p:txBody>
          <a:bodyPr/>
          <a:lstStyle/>
          <a:p>
            <a:pPr>
              <a:defRPr/>
            </a:pPr>
            <a:r>
              <a:rPr lang="en-US" sz="800" dirty="0" err="1" smtClean="0"/>
              <a:t>Fuente</a:t>
            </a:r>
            <a:r>
              <a:rPr lang="en-US" sz="800" dirty="0" smtClean="0"/>
              <a:t>: Digital Marketing Arts 2015</a:t>
            </a:r>
            <a:endParaRPr lang="en-US" sz="800" dirty="0"/>
          </a:p>
        </p:txBody>
      </p:sp>
      <p:pic>
        <p:nvPicPr>
          <p:cNvPr id="18" name="Imagen 17"/>
          <p:cNvPicPr>
            <a:picLocks noChangeAspect="1"/>
          </p:cNvPicPr>
          <p:nvPr/>
        </p:nvPicPr>
        <p:blipFill>
          <a:blip r:embed="rId6"/>
          <a:stretch>
            <a:fillRect/>
          </a:stretch>
        </p:blipFill>
        <p:spPr>
          <a:xfrm>
            <a:off x="2725738" y="3382938"/>
            <a:ext cx="7077992" cy="3865968"/>
          </a:xfrm>
          <a:prstGeom prst="rect">
            <a:avLst/>
          </a:prstGeom>
        </p:spPr>
      </p:pic>
      <p:sp>
        <p:nvSpPr>
          <p:cNvPr id="26" name="Rectangle 25"/>
          <p:cNvSpPr/>
          <p:nvPr>
            <p:custDataLst>
              <p:tags r:id="rId2"/>
            </p:custDataLst>
          </p:nvPr>
        </p:nvSpPr>
        <p:spPr>
          <a:xfrm>
            <a:off x="2625278" y="1078722"/>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000" b="1" dirty="0" smtClean="0">
                <a:solidFill>
                  <a:schemeClr val="tx2"/>
                </a:solidFill>
              </a:rPr>
              <a:t>2.2. Campañas </a:t>
            </a:r>
            <a:r>
              <a:rPr lang="es-ES_tradnl" sz="1000" b="1" dirty="0">
                <a:solidFill>
                  <a:schemeClr val="tx2"/>
                </a:solidFill>
              </a:rPr>
              <a:t>de marketing online</a:t>
            </a:r>
            <a:endParaRPr lang="es-CL" sz="1000" b="1" dirty="0">
              <a:solidFill>
                <a:schemeClr val="tx2"/>
              </a:solidFill>
            </a:endParaRPr>
          </a:p>
        </p:txBody>
      </p:sp>
      <p:sp>
        <p:nvSpPr>
          <p:cNvPr id="27" name="Rectangle 26"/>
          <p:cNvSpPr/>
          <p:nvPr>
            <p:custDataLst>
              <p:tags r:id="rId3"/>
            </p:custDataLst>
          </p:nvPr>
        </p:nvSpPr>
        <p:spPr>
          <a:xfrm>
            <a:off x="205458" y="1078722"/>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_tradnl" sz="800" b="1" dirty="0" err="1" smtClean="0"/>
              <a:t>Inbound</a:t>
            </a:r>
            <a:r>
              <a:rPr lang="es-ES_tradnl" sz="800" b="1" dirty="0" smtClean="0"/>
              <a:t> marketing</a:t>
            </a:r>
            <a:endParaRPr lang="es-CL" sz="800" b="1" dirty="0">
              <a:solidFill>
                <a:srgbClr val="FFFFFF"/>
              </a:solidFill>
            </a:endParaRPr>
          </a:p>
        </p:txBody>
      </p:sp>
      <p:sp>
        <p:nvSpPr>
          <p:cNvPr id="28" name="Rounded Rectangle 27"/>
          <p:cNvSpPr/>
          <p:nvPr/>
        </p:nvSpPr>
        <p:spPr>
          <a:xfrm>
            <a:off x="205200" y="1113396"/>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E2</a:t>
            </a:r>
            <a:endParaRPr lang="es-ES" sz="1000" b="1" dirty="0">
              <a:solidFill>
                <a:srgbClr val="002060"/>
              </a:solidFill>
            </a:endParaRPr>
          </a:p>
        </p:txBody>
      </p:sp>
      <p:sp>
        <p:nvSpPr>
          <p:cNvPr id="29" name="TextBox 28"/>
          <p:cNvSpPr txBox="1"/>
          <p:nvPr/>
        </p:nvSpPr>
        <p:spPr>
          <a:xfrm>
            <a:off x="194340" y="1423914"/>
            <a:ext cx="9659932" cy="230832"/>
          </a:xfrm>
          <a:prstGeom prst="rect">
            <a:avLst/>
          </a:prstGeom>
          <a:noFill/>
        </p:spPr>
        <p:txBody>
          <a:bodyPr wrap="square" rtlCol="0">
            <a:spAutoFit/>
          </a:bodyPr>
          <a:lstStyle/>
          <a:p>
            <a:r>
              <a:rPr lang="es-ES_tradnl" sz="900" i="1" dirty="0" smtClean="0">
                <a:solidFill>
                  <a:schemeClr val="tx2"/>
                </a:solidFill>
              </a:rPr>
              <a:t>Las </a:t>
            </a:r>
            <a:r>
              <a:rPr lang="es-ES_tradnl" sz="900" i="1" dirty="0">
                <a:solidFill>
                  <a:schemeClr val="tx2"/>
                </a:solidFill>
              </a:rPr>
              <a:t>ideas que se presentan a continuación son sugerencias que se añaden, pero que en ningún caso suponen un desarrollo vinculante</a:t>
            </a:r>
            <a:r>
              <a:rPr lang="es-ES_tradnl" sz="900" i="1" dirty="0" smtClean="0">
                <a:solidFill>
                  <a:schemeClr val="tx2"/>
                </a:solidFill>
              </a:rPr>
              <a:t>.</a:t>
            </a:r>
            <a:endParaRPr lang="es-CL" sz="900" dirty="0">
              <a:solidFill>
                <a:schemeClr val="tx2"/>
              </a:solidFill>
              <a:latin typeface="+mn-lt"/>
            </a:endParaRPr>
          </a:p>
        </p:txBody>
      </p:sp>
      <p:grpSp>
        <p:nvGrpSpPr>
          <p:cNvPr id="35" name="Group 34"/>
          <p:cNvGrpSpPr/>
          <p:nvPr/>
        </p:nvGrpSpPr>
        <p:grpSpPr>
          <a:xfrm>
            <a:off x="1202122" y="380250"/>
            <a:ext cx="428400" cy="410400"/>
            <a:chOff x="1157616" y="202415"/>
            <a:chExt cx="515504" cy="495053"/>
          </a:xfrm>
        </p:grpSpPr>
        <p:sp>
          <p:nvSpPr>
            <p:cNvPr id="36" name="Rounded Rectangle 35"/>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7" name="Group 282"/>
            <p:cNvGrpSpPr/>
            <p:nvPr/>
          </p:nvGrpSpPr>
          <p:grpSpPr>
            <a:xfrm>
              <a:off x="1311621" y="288473"/>
              <a:ext cx="207495" cy="194290"/>
              <a:chOff x="644491" y="4719572"/>
              <a:chExt cx="226243" cy="211846"/>
            </a:xfrm>
            <a:solidFill>
              <a:schemeClr val="bg1"/>
            </a:solidFill>
          </p:grpSpPr>
          <p:sp>
            <p:nvSpPr>
              <p:cNvPr id="38"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9"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2023866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Ejemplo de página web de destino turístico</a:t>
            </a:r>
            <a:br>
              <a:rPr lang="es-ES_tradnl" dirty="0" smtClean="0"/>
            </a:br>
            <a:r>
              <a:rPr lang="es-ES_tradnl" sz="2000" dirty="0" smtClean="0">
                <a:solidFill>
                  <a:srgbClr val="00A1DE"/>
                </a:solidFill>
              </a:rPr>
              <a:t>Auckland, Nueva Zelanda: www.aucklandnz.com/int</a:t>
            </a:r>
            <a:endParaRPr lang="es-ES" dirty="0"/>
          </a:p>
        </p:txBody>
      </p:sp>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14</a:t>
            </a:fld>
            <a:endParaRPr lang="en-US" dirty="0"/>
          </a:p>
        </p:txBody>
      </p:sp>
      <p:grpSp>
        <p:nvGrpSpPr>
          <p:cNvPr id="4" name="Group 3"/>
          <p:cNvGrpSpPr/>
          <p:nvPr/>
        </p:nvGrpSpPr>
        <p:grpSpPr>
          <a:xfrm>
            <a:off x="428525" y="2566790"/>
            <a:ext cx="9281989" cy="4848596"/>
            <a:chOff x="349474" y="1726754"/>
            <a:chExt cx="9281987" cy="4464496"/>
          </a:xfrm>
        </p:grpSpPr>
        <p:pic>
          <p:nvPicPr>
            <p:cNvPr id="6" name="Picture 5"/>
            <p:cNvPicPr>
              <a:picLocks noChangeAspect="1"/>
            </p:cNvPicPr>
            <p:nvPr/>
          </p:nvPicPr>
          <p:blipFill rotWithShape="1">
            <a:blip r:embed="rId2"/>
            <a:srcRect l="745" t="10494" r="1297" b="5704"/>
            <a:stretch/>
          </p:blipFill>
          <p:spPr>
            <a:xfrm>
              <a:off x="349474" y="1726754"/>
              <a:ext cx="9281987" cy="4464496"/>
            </a:xfrm>
            <a:prstGeom prst="rect">
              <a:avLst/>
            </a:prstGeom>
          </p:spPr>
        </p:pic>
        <p:sp>
          <p:nvSpPr>
            <p:cNvPr id="7" name="Rectangle 6"/>
            <p:cNvSpPr/>
            <p:nvPr/>
          </p:nvSpPr>
          <p:spPr>
            <a:xfrm>
              <a:off x="2149674" y="1726754"/>
              <a:ext cx="5904656" cy="864096"/>
            </a:xfrm>
            <a:prstGeom prst="rect">
              <a:avLst/>
            </a:prstGeom>
            <a:noFill/>
            <a:ln w="38100">
              <a:solidFill>
                <a:srgbClr val="00A1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5" name="TextBox 4"/>
          <p:cNvSpPr txBox="1"/>
          <p:nvPr/>
        </p:nvSpPr>
        <p:spPr>
          <a:xfrm>
            <a:off x="457203" y="1006674"/>
            <a:ext cx="9288263" cy="1323439"/>
          </a:xfrm>
          <a:prstGeom prst="rect">
            <a:avLst/>
          </a:prstGeom>
          <a:noFill/>
        </p:spPr>
        <p:txBody>
          <a:bodyPr wrap="square" rtlCol="0">
            <a:spAutoFit/>
          </a:bodyPr>
          <a:lstStyle/>
          <a:p>
            <a:pPr marL="285750" indent="-285750">
              <a:buFont typeface="Arial" panose="020B0604020202020204" pitchFamily="34" charset="0"/>
              <a:buChar char="•"/>
            </a:pPr>
            <a:r>
              <a:rPr lang="es-ES_tradnl" sz="1600" dirty="0" smtClean="0">
                <a:solidFill>
                  <a:schemeClr val="tx2"/>
                </a:solidFill>
              </a:rPr>
              <a:t>Auckland, considerada una página web de éxito y referencia entre destinos turísticos, </a:t>
            </a:r>
            <a:r>
              <a:rPr lang="es-ES_tradnl" sz="1600" b="1" dirty="0" smtClean="0">
                <a:solidFill>
                  <a:schemeClr val="tx2"/>
                </a:solidFill>
              </a:rPr>
              <a:t>cuenta con 1 única pagina web para diversos públicos: </a:t>
            </a:r>
            <a:r>
              <a:rPr lang="es-ES_tradnl" sz="1600" dirty="0" smtClean="0">
                <a:solidFill>
                  <a:schemeClr val="tx2"/>
                </a:solidFill>
              </a:rPr>
              <a:t>turistas, estudiantes, reuniones, negocios, inversores, etc</a:t>
            </a:r>
            <a:r>
              <a:rPr lang="es-ES_tradnl" sz="1600" b="1" dirty="0" smtClean="0">
                <a:solidFill>
                  <a:schemeClr val="tx2"/>
                </a:solidFill>
              </a:rPr>
              <a:t>.</a:t>
            </a:r>
          </a:p>
          <a:p>
            <a:pPr marL="285750" indent="-285750">
              <a:buFont typeface="Arial" panose="020B0604020202020204" pitchFamily="34" charset="0"/>
              <a:buChar char="•"/>
            </a:pPr>
            <a:r>
              <a:rPr lang="es-ES_tradnl" sz="1600" dirty="0" smtClean="0">
                <a:solidFill>
                  <a:schemeClr val="tx2"/>
                </a:solidFill>
              </a:rPr>
              <a:t>En la misma página web </a:t>
            </a:r>
            <a:r>
              <a:rPr lang="es-ES_tradnl" sz="1600" b="1" dirty="0" smtClean="0">
                <a:solidFill>
                  <a:schemeClr val="tx2"/>
                </a:solidFill>
              </a:rPr>
              <a:t>se incluyen diversos temas segmentados en micro - </a:t>
            </a:r>
            <a:r>
              <a:rPr lang="es-ES_tradnl" sz="1600" b="1" dirty="0" err="1" smtClean="0">
                <a:solidFill>
                  <a:schemeClr val="tx2"/>
                </a:solidFill>
              </a:rPr>
              <a:t>sites</a:t>
            </a:r>
            <a:r>
              <a:rPr lang="es-ES" sz="1600" dirty="0" smtClean="0">
                <a:solidFill>
                  <a:schemeClr val="tx2"/>
                </a:solidFill>
              </a:rPr>
              <a:t>, que redistribuyen el tráfico digital según lo intereses y necesidades del usuario.</a:t>
            </a:r>
            <a:endParaRPr lang="es-ES_tradnl" sz="1600" dirty="0" smtClean="0">
              <a:solidFill>
                <a:schemeClr val="tx2"/>
              </a:solidFill>
            </a:endParaRPr>
          </a:p>
        </p:txBody>
      </p:sp>
      <p:sp>
        <p:nvSpPr>
          <p:cNvPr id="8" name="Down Arrow 7"/>
          <p:cNvSpPr/>
          <p:nvPr/>
        </p:nvSpPr>
        <p:spPr>
          <a:xfrm>
            <a:off x="7845351" y="2302818"/>
            <a:ext cx="576064" cy="648072"/>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Down Arrow 8"/>
          <p:cNvSpPr/>
          <p:nvPr/>
        </p:nvSpPr>
        <p:spPr>
          <a:xfrm rot="16200000">
            <a:off x="1033682" y="2482970"/>
            <a:ext cx="576000" cy="180000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_tradnl" sz="1100" b="1" dirty="0" smtClean="0">
                <a:solidFill>
                  <a:schemeClr val="tx2"/>
                </a:solidFill>
              </a:rPr>
              <a:t>Apartado de “VISIT” incluye…</a:t>
            </a:r>
            <a:endParaRPr lang="es-ES" sz="1100" b="1" dirty="0">
              <a:solidFill>
                <a:schemeClr val="tx2"/>
              </a:solidFill>
            </a:endParaRPr>
          </a:p>
        </p:txBody>
      </p:sp>
      <p:sp>
        <p:nvSpPr>
          <p:cNvPr id="10" name="Down Arrow 9"/>
          <p:cNvSpPr/>
          <p:nvPr/>
        </p:nvSpPr>
        <p:spPr>
          <a:xfrm rot="16200000">
            <a:off x="1040625" y="1865309"/>
            <a:ext cx="576000" cy="1800200"/>
          </a:xfrm>
          <a:prstGeom prst="downArrow">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s-ES_tradnl" sz="1050" dirty="0" smtClean="0">
                <a:solidFill>
                  <a:schemeClr val="bg1"/>
                </a:solidFill>
              </a:rPr>
              <a:t>Temáticas segmentadas, a parte de turismo</a:t>
            </a:r>
            <a:endParaRPr lang="es-ES" sz="1050" dirty="0">
              <a:solidFill>
                <a:schemeClr val="bg1"/>
              </a:solidFill>
            </a:endParaRPr>
          </a:p>
        </p:txBody>
      </p:sp>
      <p:cxnSp>
        <p:nvCxnSpPr>
          <p:cNvPr id="15" name="Straight Connector 14"/>
          <p:cNvCxnSpPr/>
          <p:nvPr/>
        </p:nvCxnSpPr>
        <p:spPr>
          <a:xfrm>
            <a:off x="2725738" y="3022898"/>
            <a:ext cx="432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725738" y="2878945"/>
            <a:ext cx="0" cy="288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661842" y="3030060"/>
            <a:ext cx="0" cy="14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597946" y="3022898"/>
            <a:ext cx="0" cy="14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318026" y="3022898"/>
            <a:ext cx="0" cy="14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894090" y="3022898"/>
            <a:ext cx="0" cy="14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470154" y="3022898"/>
            <a:ext cx="0" cy="14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046218" y="3022898"/>
            <a:ext cx="0" cy="14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6239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1855"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3.1. Dossier funcional Web Turismo de Quito para el sector privado</a:t>
            </a:r>
            <a:endParaRPr lang="es-CL" sz="1100" b="1" dirty="0">
              <a:solidFill>
                <a:schemeClr val="tx2"/>
              </a:solidFill>
            </a:endParaRPr>
          </a:p>
        </p:txBody>
      </p:sp>
      <p:sp>
        <p:nvSpPr>
          <p:cNvPr id="257" name="Rectangle 256"/>
          <p:cNvSpPr/>
          <p:nvPr/>
        </p:nvSpPr>
        <p:spPr>
          <a:xfrm>
            <a:off x="7264146" y="3064026"/>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Creación de un portfolio de servicios segmentado que aporte valor diferencial a cada miembro.</a:t>
            </a:r>
          </a:p>
          <a:p>
            <a:pPr marL="228600" lvl="0" indent="-228600">
              <a:buFont typeface="+mj-lt"/>
              <a:buAutoNum type="arabicPeriod"/>
            </a:pPr>
            <a:r>
              <a:rPr lang="es-CL" sz="900" dirty="0" smtClean="0">
                <a:solidFill>
                  <a:srgbClr val="002776"/>
                </a:solidFill>
              </a:rPr>
              <a:t>Diseño de la página Web ágil para la inclusión de funcionalidades y servicios actuales y futuros.</a:t>
            </a:r>
          </a:p>
        </p:txBody>
      </p:sp>
      <p:sp>
        <p:nvSpPr>
          <p:cNvPr id="212" name="Rectangle 211"/>
          <p:cNvSpPr/>
          <p:nvPr/>
        </p:nvSpPr>
        <p:spPr>
          <a:xfrm>
            <a:off x="205200" y="179876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171450" lvl="0" indent="-171450">
              <a:buFont typeface="Arial" panose="020B0604020202020204" pitchFamily="34" charset="0"/>
              <a:buChar char="•"/>
            </a:pPr>
            <a:r>
              <a:rPr lang="es-CL" sz="900" dirty="0" smtClean="0">
                <a:solidFill>
                  <a:srgbClr val="002776"/>
                </a:solidFill>
              </a:rPr>
              <a:t>Disponer de un portfolio de servicios atractivos de marketing online destinado a operadores turísticos y sector privado para su colaboración en el marketplace de QT. </a:t>
            </a:r>
          </a:p>
          <a:p>
            <a:pPr marL="171450" indent="-171450">
              <a:buFont typeface="Arial" panose="020B0604020202020204" pitchFamily="34" charset="0"/>
              <a:buChar char="•"/>
            </a:pPr>
            <a:r>
              <a:rPr lang="es-ES_tradnl" sz="900" dirty="0">
                <a:solidFill>
                  <a:srgbClr val="002776"/>
                </a:solidFill>
              </a:rPr>
              <a:t>Potenciar y centralizar la oferta online de servicios turísticos en </a:t>
            </a:r>
            <a:r>
              <a:rPr lang="es-ES_tradnl" sz="900" dirty="0" smtClean="0">
                <a:solidFill>
                  <a:srgbClr val="002776"/>
                </a:solidFill>
              </a:rPr>
              <a:t>Quito</a:t>
            </a:r>
            <a:endParaRPr lang="es-CL" sz="900" dirty="0" smtClean="0">
              <a:solidFill>
                <a:srgbClr val="002776"/>
              </a:solidFill>
            </a:endParaRPr>
          </a:p>
        </p:txBody>
      </p:sp>
      <p:sp>
        <p:nvSpPr>
          <p:cNvPr id="256" name="Rectangle 255"/>
          <p:cNvSpPr/>
          <p:nvPr/>
        </p:nvSpPr>
        <p:spPr>
          <a:xfrm>
            <a:off x="7264146" y="2700331"/>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734898"/>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Número de servicios prestados al sector privado a través de la Web.</a:t>
            </a:r>
          </a:p>
          <a:p>
            <a:pPr marL="228600" indent="-228600">
              <a:spcBef>
                <a:spcPts val="300"/>
              </a:spcBef>
              <a:buFont typeface="+mj-lt"/>
              <a:buAutoNum type="arabicPeriod"/>
            </a:pPr>
            <a:r>
              <a:rPr lang="es-CL" sz="900" dirty="0" smtClean="0">
                <a:solidFill>
                  <a:schemeClr val="tx2"/>
                </a:solidFill>
              </a:rPr>
              <a:t>Número de miembros adheridos en cada nivel.</a:t>
            </a:r>
          </a:p>
          <a:p>
            <a:pPr>
              <a:spcBef>
                <a:spcPts val="300"/>
              </a:spcBef>
            </a:pPr>
            <a:endParaRPr lang="es-CL" sz="900" i="1" dirty="0" smtClean="0">
              <a:solidFill>
                <a:schemeClr val="tx2"/>
              </a:solidFill>
            </a:endParaRPr>
          </a:p>
          <a:p>
            <a:pPr>
              <a:spcBef>
                <a:spcPts val="300"/>
              </a:spcBef>
            </a:pPr>
            <a:endParaRPr lang="es-CL" sz="900" i="1" dirty="0" smtClean="0">
              <a:solidFill>
                <a:schemeClr val="tx2"/>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42978"/>
          <a:ext cx="7020000" cy="1719799"/>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415981">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900" kern="1200" noProof="0" dirty="0" smtClean="0">
                          <a:solidFill>
                            <a:srgbClr val="002776"/>
                          </a:solidFill>
                          <a:latin typeface="+mn-lt"/>
                          <a:ea typeface="+mn-ea"/>
                          <a:cs typeface="+mn-cs"/>
                        </a:rPr>
                        <a:t>1.</a:t>
                      </a:r>
                      <a:r>
                        <a:rPr lang="es-ES_tradnl" sz="900" kern="1200" baseline="0" noProof="0" dirty="0" smtClean="0">
                          <a:solidFill>
                            <a:srgbClr val="002776"/>
                          </a:solidFill>
                          <a:latin typeface="+mn-lt"/>
                          <a:ea typeface="+mn-ea"/>
                          <a:cs typeface="+mn-cs"/>
                        </a:rPr>
                        <a:t> </a:t>
                      </a:r>
                      <a:r>
                        <a:rPr lang="es-ES_tradnl" sz="900" kern="1200" noProof="0" dirty="0" smtClean="0">
                          <a:solidFill>
                            <a:srgbClr val="002776"/>
                          </a:solidFill>
                          <a:latin typeface="+mn-lt"/>
                          <a:ea typeface="+mn-ea"/>
                          <a:cs typeface="+mn-cs"/>
                        </a:rPr>
                        <a:t>Listar todos los servicios que la Web Turismo de Quito proporcionará a sus miembros para</a:t>
                      </a:r>
                      <a:r>
                        <a:rPr lang="es-ES_tradnl" sz="900" kern="1200" baseline="0" noProof="0" dirty="0" smtClean="0">
                          <a:solidFill>
                            <a:srgbClr val="002776"/>
                          </a:solidFill>
                          <a:latin typeface="+mn-lt"/>
                          <a:ea typeface="+mn-ea"/>
                          <a:cs typeface="+mn-cs"/>
                        </a:rPr>
                        <a:t> optimizar la generación de tráfico y la conversión a compra (ver anexo). La Web Turismo se auto - financiará gracias a la comisión por reenvío o “</a:t>
                      </a:r>
                      <a:r>
                        <a:rPr lang="es-ES_tradnl" sz="900" kern="1200" baseline="0" noProof="0" dirty="0" err="1" smtClean="0">
                          <a:solidFill>
                            <a:srgbClr val="002776"/>
                          </a:solidFill>
                          <a:latin typeface="+mn-lt"/>
                          <a:ea typeface="+mn-ea"/>
                          <a:cs typeface="+mn-cs"/>
                        </a:rPr>
                        <a:t>success</a:t>
                      </a:r>
                      <a:r>
                        <a:rPr lang="es-ES_tradnl" sz="900" kern="1200" baseline="0" noProof="0" dirty="0" smtClean="0">
                          <a:solidFill>
                            <a:srgbClr val="002776"/>
                          </a:solidFill>
                          <a:latin typeface="+mn-lt"/>
                          <a:ea typeface="+mn-ea"/>
                          <a:cs typeface="+mn-cs"/>
                        </a:rPr>
                        <a:t> </a:t>
                      </a:r>
                      <a:r>
                        <a:rPr lang="es-ES_tradnl" sz="900" kern="1200" baseline="0" noProof="0" dirty="0" err="1" smtClean="0">
                          <a:solidFill>
                            <a:srgbClr val="002776"/>
                          </a:solidFill>
                          <a:latin typeface="+mn-lt"/>
                          <a:ea typeface="+mn-ea"/>
                          <a:cs typeface="+mn-cs"/>
                        </a:rPr>
                        <a:t>fee</a:t>
                      </a:r>
                      <a:r>
                        <a:rPr lang="es-ES_tradnl" sz="900" kern="1200" baseline="0" noProof="0" dirty="0" smtClean="0">
                          <a:solidFill>
                            <a:srgbClr val="002776"/>
                          </a:solidFill>
                          <a:latin typeface="+mn-lt"/>
                          <a:ea typeface="+mn-ea"/>
                          <a:cs typeface="+mn-cs"/>
                        </a:rPr>
                        <a:t>” que la Web realice para los miembros adheridos a la Web.</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423105">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2. </a:t>
                      </a:r>
                      <a:r>
                        <a:rPr lang="es-ES_tradnl" sz="900" kern="1200" baseline="0" noProof="0" dirty="0" smtClean="0">
                          <a:solidFill>
                            <a:srgbClr val="002776"/>
                          </a:solidFill>
                          <a:latin typeface="+mn-lt"/>
                          <a:ea typeface="+mn-ea"/>
                          <a:cs typeface="+mn-cs"/>
                        </a:rPr>
                        <a:t>Definir los niveles de participación y contribución en los que el sector privado puede participar en la Web Turismo de Quito (i.e. socios “Platino”, socios “a la carta”, socios de QT, etc.)</a:t>
                      </a:r>
                      <a:endParaRPr lang="es-ES"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428014">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3. Diseñar</a:t>
                      </a:r>
                      <a:r>
                        <a:rPr lang="es-ES" sz="900" kern="1200" baseline="0" noProof="0" dirty="0" smtClean="0">
                          <a:solidFill>
                            <a:srgbClr val="002776"/>
                          </a:solidFill>
                          <a:latin typeface="+mn-lt"/>
                          <a:ea typeface="+mn-ea"/>
                          <a:cs typeface="+mn-cs"/>
                        </a:rPr>
                        <a:t> y desarrollar con el equipo técnico las funcionalidades de la Web, los vínculos entre páginas y los elementos de seguimiento a introducir para monitorizar los resultados.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257635">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4. Generar</a:t>
                      </a:r>
                      <a:r>
                        <a:rPr lang="es-ES" sz="900" kern="1200" baseline="0" noProof="0" dirty="0" smtClean="0">
                          <a:solidFill>
                            <a:srgbClr val="002776"/>
                          </a:solidFill>
                          <a:latin typeface="+mn-lt"/>
                          <a:ea typeface="+mn-ea"/>
                          <a:cs typeface="+mn-cs"/>
                        </a:rPr>
                        <a:t> informes de resultados y acceso a un </a:t>
                      </a:r>
                      <a:r>
                        <a:rPr lang="es-ES" sz="900" kern="1200" baseline="0" noProof="0" dirty="0" err="1" smtClean="0">
                          <a:solidFill>
                            <a:srgbClr val="002776"/>
                          </a:solidFill>
                          <a:latin typeface="+mn-lt"/>
                          <a:ea typeface="+mn-ea"/>
                          <a:cs typeface="+mn-cs"/>
                        </a:rPr>
                        <a:t>backoffice</a:t>
                      </a:r>
                      <a:r>
                        <a:rPr lang="es-ES" sz="900" kern="1200" baseline="0" noProof="0" dirty="0" smtClean="0">
                          <a:solidFill>
                            <a:srgbClr val="002776"/>
                          </a:solidFill>
                          <a:latin typeface="+mn-lt"/>
                          <a:ea typeface="+mn-ea"/>
                          <a:cs typeface="+mn-cs"/>
                        </a:rPr>
                        <a:t> que permita a los miembros evaluar su colaboración con la Web Turismo de Quito.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15</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03631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0389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82309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7709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de la web como herramienta de conversión</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382938"/>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28077"/>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35349"/>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92" name="Group 291"/>
          <p:cNvGrpSpPr/>
          <p:nvPr/>
        </p:nvGrpSpPr>
        <p:grpSpPr>
          <a:xfrm>
            <a:off x="7256357" y="1440165"/>
            <a:ext cx="2633101" cy="836705"/>
            <a:chOff x="3462357" y="6443378"/>
            <a:chExt cx="2082316" cy="900000"/>
          </a:xfrm>
        </p:grpSpPr>
        <p:sp>
          <p:nvSpPr>
            <p:cNvPr id="315" name="Rectangle 314"/>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16" name="Rectangle 315"/>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17" name="Group 316"/>
            <p:cNvGrpSpPr/>
            <p:nvPr/>
          </p:nvGrpSpPr>
          <p:grpSpPr>
            <a:xfrm>
              <a:off x="3561117" y="6479378"/>
              <a:ext cx="295181" cy="288000"/>
              <a:chOff x="1738313" y="3406776"/>
              <a:chExt cx="644727" cy="615950"/>
            </a:xfrm>
            <a:solidFill>
              <a:srgbClr val="FFFF00"/>
            </a:solidFill>
          </p:grpSpPr>
          <p:sp>
            <p:nvSpPr>
              <p:cNvPr id="373"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4"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5"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72" name="TextBox 371"/>
            <p:cNvSpPr txBox="1"/>
            <p:nvPr>
              <p:custDataLst>
                <p:tags r:id="rId13"/>
              </p:custDataLst>
            </p:nvPr>
          </p:nvSpPr>
          <p:spPr>
            <a:xfrm>
              <a:off x="3582872" y="6818591"/>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nvGrpSpPr>
            <p:cNvPr id="342" name="Group 341"/>
            <p:cNvGrpSpPr/>
            <p:nvPr/>
          </p:nvGrpSpPr>
          <p:grpSpPr>
            <a:xfrm>
              <a:off x="4277236" y="6818591"/>
              <a:ext cx="468000" cy="432933"/>
              <a:chOff x="4217406" y="6801213"/>
              <a:chExt cx="468000" cy="432933"/>
            </a:xfrm>
          </p:grpSpPr>
          <p:sp>
            <p:nvSpPr>
              <p:cNvPr id="369" name="Rectangle 368"/>
              <p:cNvSpPr/>
              <p:nvPr>
                <p:custDataLst>
                  <p:tags r:id="rId16"/>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7"/>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5" name="Group 364"/>
            <p:cNvGrpSpPr/>
            <p:nvPr/>
          </p:nvGrpSpPr>
          <p:grpSpPr>
            <a:xfrm>
              <a:off x="4971600" y="6818591"/>
              <a:ext cx="468000" cy="432933"/>
              <a:chOff x="4829498" y="6801213"/>
              <a:chExt cx="468000" cy="432933"/>
            </a:xfrm>
          </p:grpSpPr>
          <p:sp>
            <p:nvSpPr>
              <p:cNvPr id="367" name="Rectangle 366"/>
              <p:cNvSpPr/>
              <p:nvPr>
                <p:custDataLst>
                  <p:tags r:id="rId14"/>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68" name="TextBox 367"/>
              <p:cNvSpPr txBox="1"/>
              <p:nvPr>
                <p:custDataLst>
                  <p:tags r:id="rId15"/>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6" name="Freeform 368"/>
            <p:cNvSpPr>
              <a:spLocks noEditPoints="1"/>
            </p:cNvSpPr>
            <p:nvPr/>
          </p:nvSpPr>
          <p:spPr bwMode="auto">
            <a:xfrm>
              <a:off x="4424914"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77" name="Group 376"/>
          <p:cNvGrpSpPr/>
          <p:nvPr/>
        </p:nvGrpSpPr>
        <p:grpSpPr>
          <a:xfrm>
            <a:off x="205458" y="6443378"/>
            <a:ext cx="3169298" cy="942946"/>
            <a:chOff x="205458" y="6443378"/>
            <a:chExt cx="3273816" cy="942946"/>
          </a:xfrm>
        </p:grpSpPr>
        <p:sp>
          <p:nvSpPr>
            <p:cNvPr id="378" name="Rectangle 377"/>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379" name="Rectangle 378"/>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380"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1" name="Rectangle 380"/>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8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3" name="Rectangle 382"/>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$ 5.000 USD</a:t>
              </a:r>
            </a:p>
            <a:p>
              <a:pPr algn="ctr"/>
              <a:r>
                <a:rPr lang="es-CL" sz="1000" i="1" dirty="0" smtClean="0">
                  <a:solidFill>
                    <a:schemeClr val="tx2"/>
                  </a:solidFill>
                </a:rPr>
                <a:t>Creación del dossier y micro - </a:t>
              </a:r>
              <a:r>
                <a:rPr lang="es-CL" sz="1000" i="1" dirty="0" err="1" smtClean="0">
                  <a:solidFill>
                    <a:schemeClr val="tx2"/>
                  </a:solidFill>
                </a:rPr>
                <a:t>site</a:t>
              </a:r>
              <a:endParaRPr lang="es-CL" sz="800" i="1" dirty="0">
                <a:solidFill>
                  <a:schemeClr val="tx2"/>
                </a:solidFill>
              </a:endParaRPr>
            </a:p>
          </p:txBody>
        </p:sp>
      </p:grpSp>
      <p:sp>
        <p:nvSpPr>
          <p:cNvPr id="384" name="Rectangle 383"/>
          <p:cNvSpPr/>
          <p:nvPr/>
        </p:nvSpPr>
        <p:spPr>
          <a:xfrm>
            <a:off x="3373814" y="6443378"/>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5" name="Table 384"/>
          <p:cNvGraphicFramePr>
            <a:graphicFrameLocks noGrp="1"/>
          </p:cNvGraphicFramePr>
          <p:nvPr>
            <p:extLst/>
          </p:nvPr>
        </p:nvGraphicFramePr>
        <p:xfrm>
          <a:off x="3373810" y="6873220"/>
          <a:ext cx="2189004" cy="381000"/>
        </p:xfrm>
        <a:graphic>
          <a:graphicData uri="http://schemas.openxmlformats.org/drawingml/2006/table">
            <a:tbl>
              <a:tblPr firstRow="1" bandRow="1">
                <a:tableStyleId>{5C22544A-7EE6-4342-B048-85BDC9FD1C3A}</a:tableStyleId>
              </a:tblPr>
              <a:tblGrid>
                <a:gridCol w="364834">
                  <a:extLst>
                    <a:ext uri="{9D8B030D-6E8A-4147-A177-3AD203B41FA5}">
                      <a16:colId xmlns="" xmlns:a16="http://schemas.microsoft.com/office/drawing/2014/main" val="1911516659"/>
                    </a:ext>
                  </a:extLst>
                </a:gridCol>
                <a:gridCol w="364834">
                  <a:extLst>
                    <a:ext uri="{9D8B030D-6E8A-4147-A177-3AD203B41FA5}">
                      <a16:colId xmlns="" xmlns:a16="http://schemas.microsoft.com/office/drawing/2014/main" val="476114897"/>
                    </a:ext>
                  </a:extLst>
                </a:gridCol>
                <a:gridCol w="364834">
                  <a:extLst>
                    <a:ext uri="{9D8B030D-6E8A-4147-A177-3AD203B41FA5}">
                      <a16:colId xmlns="" xmlns:a16="http://schemas.microsoft.com/office/drawing/2014/main" val="1399813028"/>
                    </a:ext>
                  </a:extLst>
                </a:gridCol>
                <a:gridCol w="364834">
                  <a:extLst>
                    <a:ext uri="{9D8B030D-6E8A-4147-A177-3AD203B41FA5}">
                      <a16:colId xmlns="" xmlns:a16="http://schemas.microsoft.com/office/drawing/2014/main" val="3069789400"/>
                    </a:ext>
                  </a:extLst>
                </a:gridCol>
                <a:gridCol w="364834">
                  <a:extLst>
                    <a:ext uri="{9D8B030D-6E8A-4147-A177-3AD203B41FA5}">
                      <a16:colId xmlns="" xmlns:a16="http://schemas.microsoft.com/office/drawing/2014/main" val="1920847690"/>
                    </a:ext>
                  </a:extLst>
                </a:gridCol>
                <a:gridCol w="364834">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390" name="Group 389"/>
          <p:cNvGrpSpPr/>
          <p:nvPr/>
        </p:nvGrpSpPr>
        <p:grpSpPr>
          <a:xfrm>
            <a:off x="3415891" y="6485819"/>
            <a:ext cx="256421" cy="252000"/>
            <a:chOff x="3417417" y="6485819"/>
            <a:chExt cx="256421" cy="252000"/>
          </a:xfrm>
        </p:grpSpPr>
        <p:sp>
          <p:nvSpPr>
            <p:cNvPr id="391"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2"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3"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4" name="Freeform 368"/>
          <p:cNvSpPr>
            <a:spLocks noEditPoints="1"/>
          </p:cNvSpPr>
          <p:nvPr/>
        </p:nvSpPr>
        <p:spPr bwMode="auto">
          <a:xfrm>
            <a:off x="387634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95" name="Group 394"/>
          <p:cNvGrpSpPr/>
          <p:nvPr/>
        </p:nvGrpSpPr>
        <p:grpSpPr>
          <a:xfrm>
            <a:off x="4761313" y="7487394"/>
            <a:ext cx="4332885" cy="188648"/>
            <a:chOff x="565498" y="7511262"/>
            <a:chExt cx="4332885" cy="188648"/>
          </a:xfrm>
        </p:grpSpPr>
        <p:grpSp>
          <p:nvGrpSpPr>
            <p:cNvPr id="396" name="Group 395"/>
            <p:cNvGrpSpPr/>
            <p:nvPr/>
          </p:nvGrpSpPr>
          <p:grpSpPr>
            <a:xfrm>
              <a:off x="565498" y="7511262"/>
              <a:ext cx="3104467" cy="184666"/>
              <a:chOff x="615275" y="7511262"/>
              <a:chExt cx="3104467" cy="184666"/>
            </a:xfrm>
          </p:grpSpPr>
          <p:sp>
            <p:nvSpPr>
              <p:cNvPr id="399" name="TextBox 398"/>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400" name="Rectangle 399"/>
              <p:cNvSpPr/>
              <p:nvPr>
                <p:custDataLst>
                  <p:tags r:id="rId10"/>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401" name="Rectangle 400"/>
              <p:cNvSpPr/>
              <p:nvPr>
                <p:custDataLst>
                  <p:tags r:id="rId11"/>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402" name="Rectangle 401"/>
              <p:cNvSpPr/>
              <p:nvPr>
                <p:custDataLst>
                  <p:tags r:id="rId12"/>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397" name="TextBox 396"/>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398" name="TextBox 397"/>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403" name="Group 402"/>
          <p:cNvGrpSpPr/>
          <p:nvPr/>
        </p:nvGrpSpPr>
        <p:grpSpPr>
          <a:xfrm>
            <a:off x="187198" y="2374826"/>
            <a:ext cx="7036540" cy="1046361"/>
            <a:chOff x="187198" y="2374826"/>
            <a:chExt cx="7036540" cy="1046361"/>
          </a:xfrm>
        </p:grpSpPr>
        <p:sp>
          <p:nvSpPr>
            <p:cNvPr id="404" name="Rectangle 403"/>
            <p:cNvSpPr/>
            <p:nvPr/>
          </p:nvSpPr>
          <p:spPr>
            <a:xfrm>
              <a:off x="5407434" y="2727730"/>
              <a:ext cx="1807278"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err="1" smtClean="0">
                  <a:solidFill>
                    <a:srgbClr val="002776"/>
                  </a:solidFill>
                </a:rPr>
                <a:t>Captur</a:t>
              </a:r>
              <a:r>
                <a:rPr lang="es-ES_tradnl" sz="900" dirty="0" smtClean="0">
                  <a:solidFill>
                    <a:srgbClr val="002776"/>
                  </a:solidFill>
                </a:rPr>
                <a:t> </a:t>
              </a:r>
              <a:r>
                <a:rPr lang="es-ES_tradnl" sz="900" dirty="0">
                  <a:solidFill>
                    <a:srgbClr val="002776"/>
                  </a:solidFill>
                </a:rPr>
                <a:t>y </a:t>
              </a:r>
              <a:r>
                <a:rPr lang="es-ES_tradnl" sz="900" dirty="0" err="1">
                  <a:solidFill>
                    <a:srgbClr val="002776"/>
                  </a:solidFill>
                </a:rPr>
                <a:t>Fenacaptur</a:t>
              </a:r>
              <a:endParaRPr lang="es-ES" sz="900" dirty="0">
                <a:solidFill>
                  <a:srgbClr val="002776"/>
                </a:solidFill>
              </a:endParaRPr>
            </a:p>
          </p:txBody>
        </p:sp>
        <p:sp>
          <p:nvSpPr>
            <p:cNvPr id="405" name="TextBox 404"/>
            <p:cNvSpPr txBox="1"/>
            <p:nvPr/>
          </p:nvSpPr>
          <p:spPr>
            <a:xfrm>
              <a:off x="4354903" y="2416637"/>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grpSp>
          <p:nvGrpSpPr>
            <p:cNvPr id="406" name="Group 405"/>
            <p:cNvGrpSpPr/>
            <p:nvPr/>
          </p:nvGrpSpPr>
          <p:grpSpPr>
            <a:xfrm>
              <a:off x="187198" y="2374826"/>
              <a:ext cx="7036540" cy="1046361"/>
              <a:chOff x="187198" y="2374826"/>
              <a:chExt cx="7036540" cy="1046361"/>
            </a:xfrm>
          </p:grpSpPr>
          <p:grpSp>
            <p:nvGrpSpPr>
              <p:cNvPr id="408" name="Group 407"/>
              <p:cNvGrpSpPr/>
              <p:nvPr/>
            </p:nvGrpSpPr>
            <p:grpSpPr>
              <a:xfrm>
                <a:off x="187198" y="2374826"/>
                <a:ext cx="7036540" cy="1046361"/>
                <a:chOff x="187198" y="2693266"/>
                <a:chExt cx="7036540" cy="1087825"/>
              </a:xfrm>
            </p:grpSpPr>
            <p:sp>
              <p:nvSpPr>
                <p:cNvPr id="410" name="Rectangle 314"/>
                <p:cNvSpPr/>
                <p:nvPr>
                  <p:custDataLst>
                    <p:tags r:id="rId8"/>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002776"/>
                      </a:solidFill>
                    </a:rPr>
                    <a:t>Responsables                                                              Actores Involucrados</a:t>
                  </a:r>
                  <a:endParaRPr lang="es-CL" sz="1000" b="1" dirty="0">
                    <a:solidFill>
                      <a:srgbClr val="002776"/>
                    </a:solidFill>
                  </a:endParaRPr>
                </a:p>
              </p:txBody>
            </p:sp>
            <p:grpSp>
              <p:nvGrpSpPr>
                <p:cNvPr id="411" name="Group 315"/>
                <p:cNvGrpSpPr/>
                <p:nvPr>
                  <p:custDataLst>
                    <p:tags r:id="rId9"/>
                  </p:custDataLst>
                </p:nvPr>
              </p:nvGrpSpPr>
              <p:grpSpPr>
                <a:xfrm>
                  <a:off x="316674" y="2734898"/>
                  <a:ext cx="216000" cy="288000"/>
                  <a:chOff x="391339" y="1340959"/>
                  <a:chExt cx="382588" cy="609600"/>
                </a:xfrm>
              </p:grpSpPr>
              <p:sp>
                <p:nvSpPr>
                  <p:cNvPr id="414"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2776"/>
                      </a:solidFill>
                    </a:endParaRPr>
                  </a:p>
                </p:txBody>
              </p:sp>
              <p:sp>
                <p:nvSpPr>
                  <p:cNvPr id="415"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2776"/>
                      </a:solidFill>
                    </a:endParaRPr>
                  </a:p>
                </p:txBody>
              </p:sp>
            </p:grpSp>
            <p:sp>
              <p:nvSpPr>
                <p:cNvPr id="412" name="Rectangle 411"/>
                <p:cNvSpPr/>
                <p:nvPr/>
              </p:nvSpPr>
              <p:spPr>
                <a:xfrm>
                  <a:off x="3631554" y="3059282"/>
                  <a:ext cx="1830472"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smtClean="0">
                      <a:solidFill>
                        <a:srgbClr val="002776"/>
                      </a:solidFill>
                    </a:rPr>
                    <a:t>Asociación de hoteles de Quito, </a:t>
                  </a:r>
                  <a:r>
                    <a:rPr lang="es-ES_tradnl" sz="900" dirty="0" err="1">
                      <a:solidFill>
                        <a:srgbClr val="002776"/>
                      </a:solidFill>
                    </a:rPr>
                    <a:t>Optur</a:t>
                  </a:r>
                  <a:r>
                    <a:rPr lang="es-ES_tradnl" sz="900" dirty="0">
                      <a:solidFill>
                        <a:srgbClr val="002776"/>
                      </a:solidFill>
                    </a:rPr>
                    <a:t>, </a:t>
                  </a:r>
                  <a:r>
                    <a:rPr lang="es-ES_tradnl" sz="900" dirty="0" smtClean="0">
                      <a:solidFill>
                        <a:srgbClr val="002776"/>
                      </a:solidFill>
                    </a:rPr>
                    <a:t>operadores turísticos, TTOO y aerolíneas</a:t>
                  </a:r>
                  <a:endParaRPr lang="es-ES" sz="900" dirty="0">
                    <a:solidFill>
                      <a:srgbClr val="002776"/>
                    </a:solidFill>
                  </a:endParaRPr>
                </a:p>
              </p:txBody>
            </p:sp>
            <p:sp>
              <p:nvSpPr>
                <p:cNvPr id="413" name="Rectangle 412"/>
                <p:cNvSpPr/>
                <p:nvPr/>
              </p:nvSpPr>
              <p:spPr>
                <a:xfrm>
                  <a:off x="187198" y="3070904"/>
                  <a:ext cx="3418116"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a:solidFill>
                        <a:srgbClr val="002776"/>
                      </a:solidFill>
                    </a:rPr>
                    <a:t>Líder de Proyecto: </a:t>
                  </a:r>
                  <a:r>
                    <a:rPr lang="es-CL" sz="900" dirty="0" smtClean="0">
                      <a:solidFill>
                        <a:srgbClr val="002776"/>
                      </a:solidFill>
                    </a:rPr>
                    <a:t>Quito </a:t>
                  </a:r>
                  <a:r>
                    <a:rPr lang="es-CL" sz="900" dirty="0">
                      <a:solidFill>
                        <a:srgbClr val="002776"/>
                      </a:solidFill>
                    </a:rPr>
                    <a:t>Turismo (Dirección de </a:t>
                  </a:r>
                  <a:r>
                    <a:rPr lang="es-CL" sz="900" dirty="0" smtClean="0">
                      <a:solidFill>
                        <a:srgbClr val="002776"/>
                      </a:solidFill>
                    </a:rPr>
                    <a:t>comercialización</a:t>
                  </a:r>
                  <a:endParaRPr lang="es-ES_tradnl" sz="900" dirty="0">
                    <a:solidFill>
                      <a:srgbClr val="002776"/>
                    </a:solidFill>
                  </a:endParaRPr>
                </a:p>
                <a:p>
                  <a:r>
                    <a:rPr lang="es-ES_tradnl" sz="900" b="1" dirty="0">
                      <a:solidFill>
                        <a:srgbClr val="002776"/>
                      </a:solidFill>
                    </a:rPr>
                    <a:t>Equipo de Proyecto: </a:t>
                  </a:r>
                  <a:r>
                    <a:rPr lang="es-CL" sz="900" dirty="0">
                      <a:solidFill>
                        <a:srgbClr val="002776"/>
                      </a:solidFill>
                    </a:rPr>
                    <a:t>responsable de </a:t>
                  </a:r>
                  <a:r>
                    <a:rPr lang="es-CL" sz="900" dirty="0" smtClean="0">
                      <a:solidFill>
                        <a:srgbClr val="002776"/>
                      </a:solidFill>
                    </a:rPr>
                    <a:t>comercialización </a:t>
                  </a:r>
                  <a:r>
                    <a:rPr lang="es-CL" sz="900" dirty="0">
                      <a:solidFill>
                        <a:srgbClr val="002776"/>
                      </a:solidFill>
                    </a:rPr>
                    <a:t>de QT</a:t>
                  </a:r>
                </a:p>
                <a:p>
                  <a:r>
                    <a:rPr lang="es-ES" sz="900" dirty="0">
                      <a:solidFill>
                        <a:srgbClr val="002776"/>
                      </a:solidFill>
                    </a:rPr>
                    <a:t>S</a:t>
                  </a:r>
                  <a:r>
                    <a:rPr lang="es-CL" sz="900" dirty="0" err="1">
                      <a:solidFill>
                        <a:srgbClr val="002776"/>
                      </a:solidFill>
                    </a:rPr>
                    <a:t>oporte</a:t>
                  </a:r>
                  <a:r>
                    <a:rPr lang="es-CL" sz="900" dirty="0">
                      <a:solidFill>
                        <a:srgbClr val="002776"/>
                      </a:solidFill>
                    </a:rPr>
                    <a:t> de la unidad de marketing online de </a:t>
                  </a:r>
                  <a:r>
                    <a:rPr lang="es-CL" sz="900" dirty="0" smtClean="0">
                      <a:solidFill>
                        <a:srgbClr val="002776"/>
                      </a:solidFill>
                    </a:rPr>
                    <a:t>QT</a:t>
                  </a:r>
                  <a:endParaRPr lang="es-CL" sz="900" dirty="0">
                    <a:solidFill>
                      <a:srgbClr val="002776"/>
                    </a:solidFill>
                  </a:endParaRPr>
                </a:p>
              </p:txBody>
            </p:sp>
          </p:grpSp>
          <p:sp>
            <p:nvSpPr>
              <p:cNvPr id="409" name="Rectangle 408"/>
              <p:cNvSpPr/>
              <p:nvPr/>
            </p:nvSpPr>
            <p:spPr>
              <a:xfrm>
                <a:off x="776088" y="2446834"/>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grpSp>
        <p:sp>
          <p:nvSpPr>
            <p:cNvPr id="407" name="Rectangle 406"/>
            <p:cNvSpPr/>
            <p:nvPr/>
          </p:nvSpPr>
          <p:spPr>
            <a:xfrm>
              <a:off x="3650755" y="2435703"/>
              <a:ext cx="1491114" cy="246221"/>
            </a:xfrm>
            <a:prstGeom prst="rect">
              <a:avLst/>
            </a:prstGeom>
          </p:spPr>
          <p:txBody>
            <a:bodyPr wrap="none">
              <a:spAutoFit/>
            </a:bodyPr>
            <a:lstStyle/>
            <a:p>
              <a:r>
                <a:rPr lang="es-CL" sz="1000" b="1" dirty="0">
                  <a:solidFill>
                    <a:srgbClr val="FFFFFF"/>
                  </a:solidFill>
                </a:rPr>
                <a:t>Actores Involucrados</a:t>
              </a:r>
            </a:p>
          </p:txBody>
        </p:sp>
      </p:grpSp>
      <p:sp>
        <p:nvSpPr>
          <p:cNvPr id="416" name="Rectangle 415"/>
          <p:cNvSpPr/>
          <p:nvPr>
            <p:custDataLst>
              <p:tags r:id="rId7"/>
            </p:custDataLst>
          </p:nvPr>
        </p:nvSpPr>
        <p:spPr>
          <a:xfrm>
            <a:off x="7408749" y="1990667"/>
            <a:ext cx="591789" cy="200809"/>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169" name="Rounded Rectangle 168"/>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E3</a:t>
            </a:r>
            <a:endParaRPr lang="es-ES" sz="1000" b="1" dirty="0">
              <a:solidFill>
                <a:srgbClr val="002060"/>
              </a:solidFill>
            </a:endParaRPr>
          </a:p>
        </p:txBody>
      </p:sp>
      <p:grpSp>
        <p:nvGrpSpPr>
          <p:cNvPr id="175" name="Group 174"/>
          <p:cNvGrpSpPr/>
          <p:nvPr/>
        </p:nvGrpSpPr>
        <p:grpSpPr>
          <a:xfrm>
            <a:off x="1202122" y="380250"/>
            <a:ext cx="428400" cy="410400"/>
            <a:chOff x="1157616" y="202415"/>
            <a:chExt cx="515504" cy="495053"/>
          </a:xfrm>
        </p:grpSpPr>
        <p:sp>
          <p:nvSpPr>
            <p:cNvPr id="176" name="Rounded Rectangle 175"/>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7" name="Group 282"/>
            <p:cNvGrpSpPr/>
            <p:nvPr/>
          </p:nvGrpSpPr>
          <p:grpSpPr>
            <a:xfrm>
              <a:off x="1311621" y="288473"/>
              <a:ext cx="207495" cy="194290"/>
              <a:chOff x="644491" y="4719572"/>
              <a:chExt cx="226243" cy="211846"/>
            </a:xfrm>
            <a:solidFill>
              <a:schemeClr val="bg1"/>
            </a:solidFill>
          </p:grpSpPr>
          <p:sp>
            <p:nvSpPr>
              <p:cNvPr id="178"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79"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295354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16</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nvPr>
        </p:nvGraphicFramePr>
        <p:xfrm>
          <a:off x="276950" y="1902699"/>
          <a:ext cx="9577322" cy="5440680"/>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749573">
                <a:tc>
                  <a:txBody>
                    <a:bodyPr/>
                    <a:lstStyle/>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endParaRPr lang="es-ES" sz="900" kern="1200" noProof="0" dirty="0" smtClean="0">
                        <a:solidFill>
                          <a:srgbClr val="002776"/>
                        </a:solidFill>
                        <a:latin typeface="+mn-lt"/>
                        <a:ea typeface="+mn-ea"/>
                        <a:cs typeface="+mn-cs"/>
                      </a:endParaRP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 sz="900" kern="1200" noProof="0" dirty="0" smtClean="0">
                          <a:solidFill>
                            <a:srgbClr val="002776"/>
                          </a:solidFill>
                          <a:latin typeface="+mn-lt"/>
                          <a:ea typeface="+mn-ea"/>
                          <a:cs typeface="+mn-cs"/>
                        </a:rPr>
                        <a:t>Servicios a prestar por parte de QT al sector privado mediante la Web Turismo Quito (Marketplace)</a:t>
                      </a:r>
                      <a:r>
                        <a:rPr lang="es-ES" sz="900" kern="1200" baseline="0" noProof="0" dirty="0" smtClean="0">
                          <a:solidFill>
                            <a:srgbClr val="002776"/>
                          </a:solidFill>
                          <a:latin typeface="+mn-lt"/>
                          <a:ea typeface="+mn-ea"/>
                          <a:cs typeface="+mn-cs"/>
                        </a:rPr>
                        <a:t>:</a:t>
                      </a:r>
                    </a:p>
                    <a:p>
                      <a:pPr marL="685297" marR="0" lvl="1"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Presencia en la web: visibilidad de los participantes al formar parte del “portfolio” de servicios y productos turísticos que la Web propone segmentado por tipologías de servicios: alojamiento, transporte, actividades y experiencias (qué hacer), restaurantes, etc.</a:t>
                      </a:r>
                    </a:p>
                    <a:p>
                      <a:pPr marL="1141999" marR="0" lvl="2"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noProof="0" dirty="0" smtClean="0">
                          <a:solidFill>
                            <a:srgbClr val="002776"/>
                          </a:solidFill>
                          <a:latin typeface="+mn-lt"/>
                          <a:ea typeface="+mn-ea"/>
                          <a:cs typeface="+mn-cs"/>
                        </a:rPr>
                        <a:t>Beneficio:</a:t>
                      </a:r>
                      <a:r>
                        <a:rPr lang="es-ES_tradnl" sz="900" kern="1200" baseline="0" noProof="0" dirty="0" smtClean="0">
                          <a:solidFill>
                            <a:srgbClr val="002776"/>
                          </a:solidFill>
                          <a:latin typeface="+mn-lt"/>
                          <a:ea typeface="+mn-ea"/>
                          <a:cs typeface="+mn-cs"/>
                        </a:rPr>
                        <a:t> mayor visibilidad sin coste para </a:t>
                      </a:r>
                      <a:r>
                        <a:rPr lang="es-ES_tradnl" sz="900" kern="1200" baseline="0" noProof="0" dirty="0" err="1" smtClean="0">
                          <a:solidFill>
                            <a:srgbClr val="002776"/>
                          </a:solidFill>
                          <a:latin typeface="+mn-lt"/>
                          <a:ea typeface="+mn-ea"/>
                          <a:cs typeface="+mn-cs"/>
                        </a:rPr>
                        <a:t>redireccionar</a:t>
                      </a:r>
                      <a:r>
                        <a:rPr lang="es-ES_tradnl" sz="900" kern="1200" baseline="0" noProof="0" dirty="0" smtClean="0">
                          <a:solidFill>
                            <a:srgbClr val="002776"/>
                          </a:solidFill>
                          <a:latin typeface="+mn-lt"/>
                          <a:ea typeface="+mn-ea"/>
                          <a:cs typeface="+mn-cs"/>
                        </a:rPr>
                        <a:t> el tráfico a cada una de las webs de cada servicio (comisión obtenida por QT al generar tráfico y también por conversión a compra).</a:t>
                      </a:r>
                      <a:endParaRPr lang="es-ES" sz="900" kern="120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Publicidad online (permanente*): en la Web habrán espacios dedicados a publicidad de los miembros colaboradores y se podrán realizar también campañas de banners y PPC (</a:t>
                      </a:r>
                      <a:r>
                        <a:rPr lang="es-ES_tradnl" sz="900" i="1" kern="1200" baseline="0" noProof="0" dirty="0" err="1" smtClean="0">
                          <a:solidFill>
                            <a:srgbClr val="002776"/>
                          </a:solidFill>
                          <a:latin typeface="+mn-lt"/>
                          <a:ea typeface="+mn-ea"/>
                          <a:cs typeface="+mn-cs"/>
                        </a:rPr>
                        <a:t>pay</a:t>
                      </a:r>
                      <a:r>
                        <a:rPr lang="es-ES_tradnl" sz="900" i="1" kern="1200" baseline="0" noProof="0" dirty="0" smtClean="0">
                          <a:solidFill>
                            <a:srgbClr val="002776"/>
                          </a:solidFill>
                          <a:latin typeface="+mn-lt"/>
                          <a:ea typeface="+mn-ea"/>
                          <a:cs typeface="+mn-cs"/>
                        </a:rPr>
                        <a:t> per </a:t>
                      </a:r>
                      <a:r>
                        <a:rPr lang="es-ES_tradnl" sz="900" i="1" kern="1200" baseline="0" noProof="0" dirty="0" err="1" smtClean="0">
                          <a:solidFill>
                            <a:srgbClr val="002776"/>
                          </a:solidFill>
                          <a:latin typeface="+mn-lt"/>
                          <a:ea typeface="+mn-ea"/>
                          <a:cs typeface="+mn-cs"/>
                        </a:rPr>
                        <a:t>click</a:t>
                      </a:r>
                      <a:r>
                        <a:rPr lang="es-ES_tradnl" sz="900" kern="1200" baseline="0" noProof="0" dirty="0" smtClean="0">
                          <a:solidFill>
                            <a:srgbClr val="002776"/>
                          </a:solidFill>
                          <a:latin typeface="+mn-lt"/>
                          <a:ea typeface="+mn-ea"/>
                          <a:cs typeface="+mn-cs"/>
                        </a:rPr>
                        <a:t>) para aumentar la generación de tráfico a las páginas web propias de los participantes.</a:t>
                      </a:r>
                    </a:p>
                    <a:p>
                      <a:pPr marL="1141999" marR="0" lvl="2"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Beneficio: más espacio en la Web que aporte un visibilidad mayor que otros competidores para aumentar la conversión a la compra, ya que quien consulte la Web representa la demanda potencial con interés de visita Quito en el corto plazo. </a:t>
                      </a:r>
                    </a:p>
                    <a:p>
                      <a:pPr marL="1598696" marR="0" lvl="3"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*Este aporte en publicidad podrá cuantificarse como un aporte mensual que optimice la inversión en medios digitales de los miembros durante un periodo de tiempo de 1 año, por ejemplo.</a:t>
                      </a:r>
                    </a:p>
                    <a:p>
                      <a:pPr marL="685297" marR="0" lvl="1"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Publicidad online “a la carta o selectiva”: participación en campañas publicitarias puntuales, para meses concretos o para un mercado emisor determinado que sea relevante para ese miembro.</a:t>
                      </a:r>
                    </a:p>
                    <a:p>
                      <a:pPr marL="1141999" marR="0" lvl="2"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Beneficio: participación en una campaña publicitaria que otorga mayor visibilidad durante un periodo de tiempo limitado, gestionado por QT para aumentar la visibilidad del operador turístico a una demanda potencial segmentada.</a:t>
                      </a:r>
                    </a:p>
                    <a:p>
                      <a:pPr marL="685297" marR="0" lvl="1"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Espacio en la </a:t>
                      </a:r>
                      <a:r>
                        <a:rPr lang="es-ES_tradnl" sz="900" kern="1200" baseline="0" noProof="0" dirty="0" err="1" smtClean="0">
                          <a:solidFill>
                            <a:srgbClr val="002776"/>
                          </a:solidFill>
                          <a:latin typeface="+mn-lt"/>
                          <a:ea typeface="+mn-ea"/>
                          <a:cs typeface="+mn-cs"/>
                        </a:rPr>
                        <a:t>newsletter</a:t>
                      </a:r>
                      <a:r>
                        <a:rPr lang="es-ES_tradnl" sz="900" kern="1200" baseline="0" noProof="0" dirty="0" smtClean="0">
                          <a:solidFill>
                            <a:srgbClr val="002776"/>
                          </a:solidFill>
                          <a:latin typeface="+mn-lt"/>
                          <a:ea typeface="+mn-ea"/>
                          <a:cs typeface="+mn-cs"/>
                        </a:rPr>
                        <a:t> (B2B y B2C) de QT para determinados miembros adheridos (según nivel de contribución).</a:t>
                      </a:r>
                    </a:p>
                    <a:p>
                      <a:pPr marL="1141999" marR="0" lvl="2"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Beneficio: los operadores turísticos contarán con más espacio en medios que mejorará su notoriedad y aumentará la probabilidad a la conversión.</a:t>
                      </a:r>
                    </a:p>
                    <a:p>
                      <a:pPr marL="685297" marR="0" lvl="1"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Elaboración y remisión de informes de análisis de la actividad online generada por la Web Turismo Quito.</a:t>
                      </a:r>
                    </a:p>
                    <a:p>
                      <a:pPr marL="1141999" marR="0" lvl="2" indent="-228600" algn="l" defTabSz="913399"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Beneficio: análisis de las acciones de marketing realizadas reduce gastos a los miembros ya que es QT quien dedica el tiempo a la realización de reportes.</a:t>
                      </a: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0"/>
                  </a:ext>
                </a:extLst>
              </a:tr>
              <a:tr h="749573">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2. Segmentación</a:t>
                      </a:r>
                      <a:r>
                        <a:rPr lang="es-ES" sz="900" kern="1200" baseline="0" noProof="0" dirty="0" smtClean="0">
                          <a:solidFill>
                            <a:srgbClr val="002776"/>
                          </a:solidFill>
                          <a:latin typeface="+mn-lt"/>
                          <a:ea typeface="+mn-ea"/>
                          <a:cs typeface="+mn-cs"/>
                        </a:rPr>
                        <a:t> por niveles de contribución a la Web Turismo de Quito: </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Socios “Platino”: operadores turísticos, certificados con Q de calidad que opten por aporte anual o mensual (membresía) incluye: publicidad online permanente, presencia en la web, espacio en la </a:t>
                      </a:r>
                      <a:r>
                        <a:rPr lang="es-ES_tradnl" sz="900" kern="1200" baseline="0" noProof="0" dirty="0" err="1" smtClean="0">
                          <a:solidFill>
                            <a:srgbClr val="002776"/>
                          </a:solidFill>
                          <a:latin typeface="+mn-lt"/>
                          <a:ea typeface="+mn-ea"/>
                          <a:cs typeface="+mn-cs"/>
                        </a:rPr>
                        <a:t>newsletter</a:t>
                      </a:r>
                      <a:r>
                        <a:rPr lang="es-ES_tradnl" sz="900" kern="1200" baseline="0" noProof="0" dirty="0" smtClean="0">
                          <a:solidFill>
                            <a:srgbClr val="002776"/>
                          </a:solidFill>
                          <a:latin typeface="+mn-lt"/>
                          <a:ea typeface="+mn-ea"/>
                          <a:cs typeface="+mn-cs"/>
                        </a:rPr>
                        <a:t> y recepción de informe de análisis de las campañas online y actividad generada.</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Socios “a la carta”: operadores turísticos, certificados con Q de calidad que opten por la publicidad online “selectiva” incluye: publicidad online “a la carta” (ejemplo 3 meses al año), presencia en la web y recepción de informe de análisis.</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Socios QT: operadores turísticos certificados con Q de calidad que formen parte del portfolio que la Web Turismo Quito promueve.</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1"/>
                  </a:ext>
                </a:extLst>
              </a:tr>
              <a:tr h="981566">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3.</a:t>
                      </a:r>
                      <a:r>
                        <a:rPr lang="es-ES" sz="900" kern="1200" baseline="0" noProof="0" dirty="0" smtClean="0">
                          <a:solidFill>
                            <a:srgbClr val="002776"/>
                          </a:solidFill>
                          <a:latin typeface="+mn-lt"/>
                          <a:ea typeface="+mn-ea"/>
                          <a:cs typeface="+mn-cs"/>
                        </a:rPr>
                        <a:t> Ejemplos de funcionalidades que la Web debe contemplar tanto para servicios actuales como futuros.</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noProof="0" dirty="0" smtClean="0">
                          <a:solidFill>
                            <a:srgbClr val="002776"/>
                          </a:solidFill>
                          <a:latin typeface="+mn-lt"/>
                          <a:ea typeface="+mn-ea"/>
                          <a:cs typeface="+mn-cs"/>
                        </a:rPr>
                        <a:t>Diseño de una página web</a:t>
                      </a:r>
                      <a:r>
                        <a:rPr lang="es-ES_tradnl" sz="900" kern="1200" baseline="0" noProof="0" dirty="0" smtClean="0">
                          <a:solidFill>
                            <a:srgbClr val="002776"/>
                          </a:solidFill>
                          <a:latin typeface="+mn-lt"/>
                          <a:ea typeface="+mn-ea"/>
                          <a:cs typeface="+mn-cs"/>
                        </a:rPr>
                        <a:t> que permita ágilmente la actualización del contenido visible en la Web y que sea adaptable a diversos dispositivos (PC, </a:t>
                      </a:r>
                      <a:r>
                        <a:rPr lang="es-ES_tradnl" sz="900" kern="1200" baseline="0" noProof="0" dirty="0" err="1" smtClean="0">
                          <a:solidFill>
                            <a:srgbClr val="002776"/>
                          </a:solidFill>
                          <a:latin typeface="+mn-lt"/>
                          <a:ea typeface="+mn-ea"/>
                          <a:cs typeface="+mn-cs"/>
                        </a:rPr>
                        <a:t>smartphones</a:t>
                      </a:r>
                      <a:r>
                        <a:rPr lang="es-ES_tradnl" sz="900" kern="1200" baseline="0" noProof="0" dirty="0" smtClean="0">
                          <a:solidFill>
                            <a:srgbClr val="002776"/>
                          </a:solidFill>
                          <a:latin typeface="+mn-lt"/>
                          <a:ea typeface="+mn-ea"/>
                          <a:cs typeface="+mn-cs"/>
                        </a:rPr>
                        <a:t> y </a:t>
                      </a:r>
                      <a:r>
                        <a:rPr lang="es-ES_tradnl" sz="900" kern="1200" baseline="0" noProof="0" dirty="0" err="1" smtClean="0">
                          <a:solidFill>
                            <a:srgbClr val="002776"/>
                          </a:solidFill>
                          <a:latin typeface="+mn-lt"/>
                          <a:ea typeface="+mn-ea"/>
                          <a:cs typeface="+mn-cs"/>
                        </a:rPr>
                        <a:t>tablets</a:t>
                      </a:r>
                      <a:r>
                        <a:rPr lang="es-ES_tradnl" sz="900" kern="1200" baseline="0" noProof="0" dirty="0" smtClean="0">
                          <a:solidFill>
                            <a:srgbClr val="002776"/>
                          </a:solidFill>
                          <a:latin typeface="+mn-lt"/>
                          <a:ea typeface="+mn-ea"/>
                          <a:cs typeface="+mn-cs"/>
                        </a:rPr>
                        <a:t>).</a:t>
                      </a:r>
                    </a:p>
                    <a:p>
                      <a:pPr marL="1141999" marR="0" lvl="2"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En el apartado alojamiento, se puede hacer uso de la web, añadiéndola como micro-</a:t>
                      </a:r>
                      <a:r>
                        <a:rPr lang="es-ES_tradnl" sz="900" kern="1200" baseline="0" noProof="0" dirty="0" err="1" smtClean="0">
                          <a:solidFill>
                            <a:srgbClr val="002776"/>
                          </a:solidFill>
                          <a:latin typeface="+mn-lt"/>
                          <a:ea typeface="+mn-ea"/>
                          <a:cs typeface="+mn-cs"/>
                        </a:rPr>
                        <a:t>site</a:t>
                      </a:r>
                      <a:r>
                        <a:rPr lang="es-ES_tradnl" sz="900" kern="1200" baseline="0" noProof="0" dirty="0" smtClean="0">
                          <a:solidFill>
                            <a:srgbClr val="002776"/>
                          </a:solidFill>
                          <a:latin typeface="+mn-lt"/>
                          <a:ea typeface="+mn-ea"/>
                          <a:cs typeface="+mn-cs"/>
                        </a:rPr>
                        <a:t> para alojamiento de : hotelesquito.com (dominio propiedad de HQM).</a:t>
                      </a:r>
                      <a:endParaRPr lang="es-ES_tradnl" sz="900" kern="1200" noProof="0" dirty="0" smtClean="0">
                        <a:solidFill>
                          <a:srgbClr val="002776"/>
                        </a:solidFill>
                        <a:latin typeface="+mn-lt"/>
                        <a:ea typeface="+mn-ea"/>
                        <a:cs typeface="+mn-cs"/>
                      </a:endParaRP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noProof="0" dirty="0" smtClean="0">
                          <a:solidFill>
                            <a:srgbClr val="002776"/>
                          </a:solidFill>
                          <a:latin typeface="+mn-lt"/>
                          <a:ea typeface="+mn-ea"/>
                          <a:cs typeface="+mn-cs"/>
                        </a:rPr>
                        <a:t>Incorporación</a:t>
                      </a:r>
                      <a:r>
                        <a:rPr lang="es-ES_tradnl" sz="900" kern="1200" baseline="0" noProof="0" dirty="0" smtClean="0">
                          <a:solidFill>
                            <a:srgbClr val="002776"/>
                          </a:solidFill>
                          <a:latin typeface="+mn-lt"/>
                          <a:ea typeface="+mn-ea"/>
                          <a:cs typeface="+mn-cs"/>
                        </a:rPr>
                        <a:t> de publicidad online en espacios de la Web fácilmente.</a:t>
                      </a:r>
                      <a:endParaRPr lang="es-ES_tradnl" sz="900" kern="1200" noProof="0" dirty="0" smtClean="0">
                        <a:solidFill>
                          <a:srgbClr val="002776"/>
                        </a:solidFill>
                        <a:latin typeface="+mn-lt"/>
                        <a:ea typeface="+mn-ea"/>
                        <a:cs typeface="+mn-cs"/>
                      </a:endParaRP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noProof="0" dirty="0" smtClean="0">
                          <a:solidFill>
                            <a:srgbClr val="002776"/>
                          </a:solidFill>
                          <a:latin typeface="+mn-lt"/>
                          <a:ea typeface="+mn-ea"/>
                          <a:cs typeface="+mn-cs"/>
                        </a:rPr>
                        <a:t>Introducción</a:t>
                      </a:r>
                      <a:r>
                        <a:rPr lang="es-ES_tradnl" sz="900" kern="1200" baseline="0" noProof="0" dirty="0" smtClean="0">
                          <a:solidFill>
                            <a:srgbClr val="002776"/>
                          </a:solidFill>
                          <a:latin typeface="+mn-lt"/>
                          <a:ea typeface="+mn-ea"/>
                          <a:cs typeface="+mn-cs"/>
                        </a:rPr>
                        <a:t> de cookies y elementos que permitan el “tracking” del usuario para dar seguimiento a la generación de tráfico de la Web a los operadores turísticos (vínculos que serán aplicables a </a:t>
                      </a:r>
                      <a:r>
                        <a:rPr lang="es-ES_tradnl" sz="900" kern="1200" baseline="0" noProof="0" dirty="0" err="1" smtClean="0">
                          <a:solidFill>
                            <a:srgbClr val="002776"/>
                          </a:solidFill>
                          <a:latin typeface="+mn-lt"/>
                          <a:ea typeface="+mn-ea"/>
                          <a:cs typeface="+mn-cs"/>
                        </a:rPr>
                        <a:t>newsletters</a:t>
                      </a:r>
                      <a:r>
                        <a:rPr lang="es-ES_tradnl" sz="900" kern="1200" baseline="0" noProof="0" dirty="0" smtClean="0">
                          <a:solidFill>
                            <a:srgbClr val="002776"/>
                          </a:solidFill>
                          <a:latin typeface="+mn-lt"/>
                          <a:ea typeface="+mn-ea"/>
                          <a:cs typeface="+mn-cs"/>
                        </a:rPr>
                        <a:t> y campañas de publicidad online.</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Capacidad de introducir contenidos diversos, no sólo imágenes, también vídeos por ejemplo, desde el momento inicial o en el futuro.</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2"/>
                  </a:ext>
                </a:extLst>
              </a:tr>
              <a:tr h="632439">
                <a:tc>
                  <a:txBody>
                    <a:bodyPr/>
                    <a:lstStyle/>
                    <a:p>
                      <a:pPr marL="228600" marR="0" lvl="0" indent="-228600" algn="l" defTabSz="913399" rtl="0" eaLnBrk="1" fontAlgn="auto" latinLnBrk="0" hangingPunct="1">
                        <a:lnSpc>
                          <a:spcPct val="100000"/>
                        </a:lnSpc>
                        <a:spcBef>
                          <a:spcPts val="0"/>
                        </a:spcBef>
                        <a:spcAft>
                          <a:spcPts val="0"/>
                        </a:spcAft>
                        <a:buClrTx/>
                        <a:buSzTx/>
                        <a:buFont typeface="+mj-lt"/>
                        <a:buAutoNum type="arabicPeriod" startAt="4"/>
                        <a:tabLst/>
                        <a:defRPr/>
                      </a:pPr>
                      <a:r>
                        <a:rPr lang="es-ES_tradnl" sz="900" kern="1200" noProof="0" dirty="0" smtClean="0">
                          <a:solidFill>
                            <a:srgbClr val="002776"/>
                          </a:solidFill>
                          <a:latin typeface="+mn-lt"/>
                          <a:ea typeface="+mn-ea"/>
                          <a:cs typeface="+mn-cs"/>
                        </a:rPr>
                        <a:t>La Web Turismo dispondrá de un Manual de uso que facilitará la</a:t>
                      </a:r>
                      <a:r>
                        <a:rPr lang="es-ES_tradnl" sz="900" kern="1200" baseline="0" noProof="0" dirty="0" smtClean="0">
                          <a:solidFill>
                            <a:srgbClr val="002776"/>
                          </a:solidFill>
                          <a:latin typeface="+mn-lt"/>
                          <a:ea typeface="+mn-ea"/>
                          <a:cs typeface="+mn-cs"/>
                        </a:rPr>
                        <a:t> participación de operadores turísticos en la Web.</a:t>
                      </a:r>
                    </a:p>
                    <a:p>
                      <a:pPr marL="685297" marR="0" lvl="1" indent="-22860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Los operadores que decidan participar, en su modalidad más simple como socios QT, simplemente desembolsarán una comisión por reenvío de tráfico de la Web Turismo QT a la propia del operador. Se diferenciará comisión por </a:t>
                      </a:r>
                      <a:r>
                        <a:rPr lang="es-ES_tradnl" sz="900" kern="1200" baseline="0" noProof="0" dirty="0" err="1" smtClean="0">
                          <a:solidFill>
                            <a:srgbClr val="002776"/>
                          </a:solidFill>
                          <a:latin typeface="+mn-lt"/>
                          <a:ea typeface="+mn-ea"/>
                          <a:cs typeface="+mn-cs"/>
                        </a:rPr>
                        <a:t>reenvio</a:t>
                      </a:r>
                      <a:r>
                        <a:rPr lang="es-ES_tradnl" sz="900" kern="1200" baseline="0" noProof="0" dirty="0" smtClean="0">
                          <a:solidFill>
                            <a:srgbClr val="002776"/>
                          </a:solidFill>
                          <a:latin typeface="+mn-lt"/>
                          <a:ea typeface="+mn-ea"/>
                          <a:cs typeface="+mn-cs"/>
                        </a:rPr>
                        <a:t> de tráfico y otra por adquisición de cliente, cuando se logre realizar una venta gracias al reenvío de la Web Turismo QT. La comisión sobre la venta se recomienda que oscile entre 2 y 5%.</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3944495903"/>
                  </a:ext>
                </a:extLst>
              </a:tr>
            </a:tbl>
          </a:graphicData>
        </a:graphic>
      </p:graphicFrame>
      <p:sp>
        <p:nvSpPr>
          <p:cNvPr id="7" name="Rectangle 6"/>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634096"/>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detalle del dossier funcional de Web Turismo Quito</a:t>
            </a:r>
            <a:endParaRPr lang="es-CL" sz="1000" b="1" dirty="0">
              <a:solidFill>
                <a:schemeClr val="bg2"/>
              </a:solidFill>
              <a:latin typeface="+mn-lt"/>
            </a:endParaRPr>
          </a:p>
        </p:txBody>
      </p:sp>
      <p:sp>
        <p:nvSpPr>
          <p:cNvPr id="37" name="Rectangle 36"/>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3.1. Dossier funcional Web Turismo de Quito para el sector privado</a:t>
            </a:r>
            <a:endParaRPr lang="es-CL" sz="1100" b="1" dirty="0">
              <a:solidFill>
                <a:schemeClr val="tx2"/>
              </a:solidFill>
            </a:endParaRPr>
          </a:p>
        </p:txBody>
      </p:sp>
      <p:sp>
        <p:nvSpPr>
          <p:cNvPr id="38" name="Rectangle 37"/>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92075" algn="ctr"/>
            <a:r>
              <a:rPr lang="es-ES_tradnl" sz="800" b="1" dirty="0" smtClean="0"/>
              <a:t>Desarrollo de la web como herramienta de conversión</a:t>
            </a:r>
            <a:endParaRPr lang="es-CL" sz="800" b="1" dirty="0">
              <a:solidFill>
                <a:srgbClr val="FFFFFF"/>
              </a:solidFill>
            </a:endParaRPr>
          </a:p>
        </p:txBody>
      </p:sp>
      <p:sp>
        <p:nvSpPr>
          <p:cNvPr id="23" name="Rounded Rectangle 22"/>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E3</a:t>
            </a:r>
            <a:endParaRPr lang="es-ES" sz="1000" b="1" dirty="0">
              <a:solidFill>
                <a:srgbClr val="002060"/>
              </a:solidFill>
            </a:endParaRPr>
          </a:p>
        </p:txBody>
      </p:sp>
      <p:sp>
        <p:nvSpPr>
          <p:cNvPr id="24" name="TextBox 23"/>
          <p:cNvSpPr txBox="1"/>
          <p:nvPr/>
        </p:nvSpPr>
        <p:spPr>
          <a:xfrm>
            <a:off x="194340" y="1366714"/>
            <a:ext cx="9659932" cy="230832"/>
          </a:xfrm>
          <a:prstGeom prst="rect">
            <a:avLst/>
          </a:prstGeom>
          <a:noFill/>
        </p:spPr>
        <p:txBody>
          <a:bodyPr wrap="square" rtlCol="0">
            <a:spAutoFit/>
          </a:bodyPr>
          <a:lstStyle/>
          <a:p>
            <a:r>
              <a:rPr lang="es-ES_tradnl" sz="900" b="1" i="1" dirty="0" smtClean="0">
                <a:solidFill>
                  <a:schemeClr val="tx2"/>
                </a:solidFill>
              </a:rPr>
              <a:t>Las </a:t>
            </a:r>
            <a:r>
              <a:rPr lang="es-ES_tradnl" sz="900" b="1" i="1" dirty="0">
                <a:solidFill>
                  <a:schemeClr val="tx2"/>
                </a:solidFill>
              </a:rPr>
              <a:t>ideas que se presentan a continuación son sugerencias que se añaden, pero que en ningún caso suponen un desarrollo vinculante</a:t>
            </a:r>
            <a:r>
              <a:rPr lang="es-ES_tradnl" sz="900" b="1" i="1" dirty="0" smtClean="0">
                <a:solidFill>
                  <a:schemeClr val="tx2"/>
                </a:solidFill>
              </a:rPr>
              <a:t>.</a:t>
            </a:r>
            <a:endParaRPr lang="es-CL" sz="900" b="1" dirty="0">
              <a:solidFill>
                <a:schemeClr val="tx2"/>
              </a:solidFill>
              <a:latin typeface="+mn-lt"/>
            </a:endParaRPr>
          </a:p>
        </p:txBody>
      </p:sp>
      <p:grpSp>
        <p:nvGrpSpPr>
          <p:cNvPr id="30" name="Group 29"/>
          <p:cNvGrpSpPr/>
          <p:nvPr/>
        </p:nvGrpSpPr>
        <p:grpSpPr>
          <a:xfrm>
            <a:off x="1202122" y="380250"/>
            <a:ext cx="428400" cy="410400"/>
            <a:chOff x="1157616" y="202415"/>
            <a:chExt cx="515504" cy="495053"/>
          </a:xfrm>
        </p:grpSpPr>
        <p:sp>
          <p:nvSpPr>
            <p:cNvPr id="31" name="Rounded Rectangle 30"/>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2" name="Group 282"/>
            <p:cNvGrpSpPr/>
            <p:nvPr/>
          </p:nvGrpSpPr>
          <p:grpSpPr>
            <a:xfrm>
              <a:off x="1311621" y="288473"/>
              <a:ext cx="207495" cy="194290"/>
              <a:chOff x="644491" y="4719572"/>
              <a:chExt cx="226243" cy="211846"/>
            </a:xfrm>
            <a:solidFill>
              <a:schemeClr val="bg1"/>
            </a:solidFill>
          </p:grpSpPr>
          <p:sp>
            <p:nvSpPr>
              <p:cNvPr id="33"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4"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38073081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7762"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3.2. Captación de operadores turísticos y proveedores de contenido de la web</a:t>
            </a:r>
            <a:endParaRPr lang="es-CL" sz="1100" b="1" dirty="0">
              <a:solidFill>
                <a:schemeClr val="tx2"/>
              </a:solidFill>
            </a:endParaRPr>
          </a:p>
        </p:txBody>
      </p:sp>
      <p:sp>
        <p:nvSpPr>
          <p:cNvPr id="257" name="Rectangle 256"/>
          <p:cNvSpPr/>
          <p:nvPr/>
        </p:nvSpPr>
        <p:spPr>
          <a:xfrm>
            <a:off x="7264146" y="3064026"/>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Apoyo de actores clave del sector privado que actúen como “motor” de la captación de otros.</a:t>
            </a:r>
          </a:p>
          <a:p>
            <a:pPr marL="228600" lvl="0" indent="-228600">
              <a:buFont typeface="+mj-lt"/>
              <a:buAutoNum type="arabicPeriod"/>
            </a:pPr>
            <a:r>
              <a:rPr lang="es-CL" sz="900" dirty="0" smtClean="0">
                <a:solidFill>
                  <a:srgbClr val="002776"/>
                </a:solidFill>
              </a:rPr>
              <a:t>Presentaciones y visibilidad de la iniciativa en medios generalistas y especializados.</a:t>
            </a:r>
          </a:p>
          <a:p>
            <a:pPr lvl="0"/>
            <a:endParaRPr lang="es-CL" sz="900" dirty="0" smtClean="0">
              <a:solidFill>
                <a:srgbClr val="002776"/>
              </a:solidFill>
            </a:endParaRP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Lograr miembros adheridos y colaboradores de la Web Turismo Quito en diversos niveles que doten de contenidos a la Web y de servicios al marketplace.</a:t>
            </a:r>
          </a:p>
          <a:p>
            <a:pPr marL="171450" indent="-171450">
              <a:buFont typeface="Arial" panose="020B0604020202020204" pitchFamily="34" charset="0"/>
              <a:buChar char="•"/>
            </a:pPr>
            <a:r>
              <a:rPr lang="es-ES_tradnl" sz="900" dirty="0">
                <a:solidFill>
                  <a:srgbClr val="002776"/>
                </a:solidFill>
              </a:rPr>
              <a:t>Incentivar la participación de los operadores en el sello de calidad Q</a:t>
            </a:r>
          </a:p>
          <a:p>
            <a:pPr marL="171450" lvl="0" indent="-171450">
              <a:buFont typeface="Arial" panose="020B0604020202020204" pitchFamily="34" charset="0"/>
              <a:buChar char="•"/>
            </a:pPr>
            <a:endParaRPr lang="es-CL" sz="900" dirty="0" smtClean="0">
              <a:solidFill>
                <a:srgbClr val="002776"/>
              </a:solidFill>
            </a:endParaRPr>
          </a:p>
        </p:txBody>
      </p:sp>
      <p:sp>
        <p:nvSpPr>
          <p:cNvPr id="256" name="Rectangle 255"/>
          <p:cNvSpPr/>
          <p:nvPr/>
        </p:nvSpPr>
        <p:spPr>
          <a:xfrm>
            <a:off x="7264146" y="2700331"/>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734898"/>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rgbClr val="002776"/>
                </a:solidFill>
              </a:rPr>
              <a:t>Ratio (%) de conversión: operadores interesados vs. operadores captados.</a:t>
            </a:r>
          </a:p>
          <a:p>
            <a:pPr marL="228600" indent="-228600">
              <a:spcBef>
                <a:spcPts val="300"/>
              </a:spcBef>
              <a:buFont typeface="+mj-lt"/>
              <a:buAutoNum type="arabicPeriod"/>
            </a:pPr>
            <a:r>
              <a:rPr lang="es-CL" sz="900" dirty="0" smtClean="0">
                <a:solidFill>
                  <a:srgbClr val="002776"/>
                </a:solidFill>
              </a:rPr>
              <a:t>Número de miembros adheridos en cada nivel.</a:t>
            </a:r>
          </a:p>
          <a:p>
            <a:pPr marL="228600" indent="-228600">
              <a:spcBef>
                <a:spcPts val="300"/>
              </a:spcBef>
              <a:buFont typeface="+mj-lt"/>
              <a:buAutoNum type="arabicPeriod"/>
            </a:pPr>
            <a:r>
              <a:rPr lang="es-CL" sz="900" dirty="0">
                <a:solidFill>
                  <a:srgbClr val="002776"/>
                </a:solidFill>
              </a:rPr>
              <a:t>Incremento de los operadores certificados con sello de calidad </a:t>
            </a:r>
            <a:r>
              <a:rPr lang="es-CL" sz="900" dirty="0" smtClean="0">
                <a:solidFill>
                  <a:srgbClr val="002776"/>
                </a:solidFill>
              </a:rPr>
              <a:t>Q</a:t>
            </a:r>
          </a:p>
          <a:p>
            <a:pPr marL="228600" indent="-228600">
              <a:spcBef>
                <a:spcPts val="300"/>
              </a:spcBef>
              <a:buFont typeface="+mj-lt"/>
              <a:buAutoNum type="arabicPeriod"/>
            </a:pPr>
            <a:r>
              <a:rPr lang="es-CL" sz="900" dirty="0" smtClean="0">
                <a:solidFill>
                  <a:srgbClr val="002776"/>
                </a:solidFill>
              </a:rPr>
              <a:t>Nuevos links y menciones generados</a:t>
            </a:r>
          </a:p>
          <a:p>
            <a:pPr marL="228600" indent="-228600">
              <a:spcBef>
                <a:spcPts val="300"/>
              </a:spcBef>
              <a:buFont typeface="+mj-lt"/>
              <a:buAutoNum type="arabicPeriod"/>
            </a:pPr>
            <a:endParaRPr lang="es-CL" sz="900" i="1" dirty="0" smtClean="0">
              <a:solidFill>
                <a:srgbClr val="002776"/>
              </a:solidFill>
            </a:endParaRPr>
          </a:p>
          <a:p>
            <a:pPr>
              <a:spcBef>
                <a:spcPts val="300"/>
              </a:spcBef>
            </a:pPr>
            <a:endParaRPr lang="es-CL" sz="900" i="1" dirty="0" smtClean="0">
              <a:solidFill>
                <a:srgbClr val="002776"/>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10537"/>
          <a:ext cx="7020000" cy="2713436"/>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365326">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900" kern="1200" noProof="0" dirty="0" smtClean="0">
                          <a:solidFill>
                            <a:srgbClr val="002776"/>
                          </a:solidFill>
                          <a:latin typeface="+mn-lt"/>
                          <a:ea typeface="+mn-ea"/>
                          <a:cs typeface="+mn-cs"/>
                        </a:rPr>
                        <a:t>1. Desarrollar</a:t>
                      </a:r>
                      <a:r>
                        <a:rPr lang="es-ES_tradnl" sz="900" kern="1200" baseline="0" noProof="0" dirty="0" smtClean="0">
                          <a:solidFill>
                            <a:srgbClr val="002776"/>
                          </a:solidFill>
                          <a:latin typeface="+mn-lt"/>
                          <a:ea typeface="+mn-ea"/>
                          <a:cs typeface="+mn-cs"/>
                        </a:rPr>
                        <a:t> </a:t>
                      </a:r>
                      <a:r>
                        <a:rPr lang="es-ES_tradnl" sz="900" kern="1200" noProof="0" dirty="0" smtClean="0">
                          <a:solidFill>
                            <a:srgbClr val="002776"/>
                          </a:solidFill>
                          <a:latin typeface="+mn-lt"/>
                          <a:ea typeface="+mn-ea"/>
                          <a:cs typeface="+mn-cs"/>
                        </a:rPr>
                        <a:t>un material comercial y promocional</a:t>
                      </a:r>
                      <a:r>
                        <a:rPr lang="es-ES_tradnl" sz="900" kern="1200" baseline="0" noProof="0" dirty="0" smtClean="0">
                          <a:solidFill>
                            <a:srgbClr val="002776"/>
                          </a:solidFill>
                          <a:latin typeface="+mn-lt"/>
                          <a:ea typeface="+mn-ea"/>
                          <a:cs typeface="+mn-cs"/>
                        </a:rPr>
                        <a:t> atractivo que describa: las funcionalidades, los beneficios y los niveles de colaboración con la Web de Quito Turismo.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371582">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2. </a:t>
                      </a:r>
                      <a:r>
                        <a:rPr lang="es-ES_tradnl" sz="900" kern="1200" baseline="0" noProof="0" dirty="0" smtClean="0">
                          <a:solidFill>
                            <a:srgbClr val="002776"/>
                          </a:solidFill>
                          <a:latin typeface="+mn-lt"/>
                          <a:ea typeface="+mn-ea"/>
                          <a:cs typeface="+mn-cs"/>
                        </a:rPr>
                        <a:t>Dar a conocer a través de eventos o reuniones en distintos formatos y segmentadas, así como intervenciones de “</a:t>
                      </a:r>
                      <a:r>
                        <a:rPr lang="es-ES_tradnl" sz="900" kern="1200" baseline="0" noProof="0" dirty="0" err="1" smtClean="0">
                          <a:solidFill>
                            <a:srgbClr val="002776"/>
                          </a:solidFill>
                          <a:latin typeface="+mn-lt"/>
                          <a:ea typeface="+mn-ea"/>
                          <a:cs typeface="+mn-cs"/>
                        </a:rPr>
                        <a:t>influencers</a:t>
                      </a:r>
                      <a:r>
                        <a:rPr lang="es-ES_tradnl" sz="900" kern="1200" baseline="0" noProof="0" dirty="0" smtClean="0">
                          <a:solidFill>
                            <a:srgbClr val="002776"/>
                          </a:solidFill>
                          <a:latin typeface="+mn-lt"/>
                          <a:ea typeface="+mn-ea"/>
                          <a:cs typeface="+mn-cs"/>
                        </a:rPr>
                        <a:t>” del sector privado de Quito de la creación del nuevo Marketplace de QT beneficioso para el sector privado.</a:t>
                      </a:r>
                      <a:endParaRPr lang="es-ES"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75894">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3. Establecer</a:t>
                      </a:r>
                      <a:r>
                        <a:rPr lang="es-ES" sz="900" kern="1200" baseline="0" noProof="0" dirty="0" smtClean="0">
                          <a:solidFill>
                            <a:srgbClr val="002776"/>
                          </a:solidFill>
                          <a:latin typeface="+mn-lt"/>
                          <a:ea typeface="+mn-ea"/>
                          <a:cs typeface="+mn-cs"/>
                        </a:rPr>
                        <a:t> un periodo de “oportunidad” con beneficios especiales que promocione la captación de miembros para la creación de un portfolio atractivo en menos tiempo y que permita el inicio de la actividad de la Web.</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62019">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4. Lograr espacio</a:t>
                      </a:r>
                      <a:r>
                        <a:rPr lang="es-ES" sz="900" kern="1200" baseline="0" noProof="0" dirty="0" smtClean="0">
                          <a:solidFill>
                            <a:srgbClr val="002776"/>
                          </a:solidFill>
                          <a:latin typeface="+mn-lt"/>
                          <a:ea typeface="+mn-ea"/>
                          <a:cs typeface="+mn-cs"/>
                        </a:rPr>
                        <a:t> en medios especializados y dar visibilidad a la iniciativa para atraer a nuevos miembros y fidelizar a los ya adheridos.</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362019">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baseline="0" noProof="0" dirty="0" smtClean="0">
                          <a:solidFill>
                            <a:srgbClr val="002776"/>
                          </a:solidFill>
                          <a:latin typeface="+mn-lt"/>
                          <a:ea typeface="+mn-ea"/>
                          <a:cs typeface="+mn-cs"/>
                        </a:rPr>
                        <a:t>5. Establecer una red o programa de marketing de afiliación que genere tráfico cualificado desde webs y publicaciones online turísticas a cambio de comisiones por ventas realizadas en el </a:t>
                      </a:r>
                      <a:r>
                        <a:rPr lang="es-ES" sz="900" kern="1200" baseline="0" noProof="0" dirty="0" err="1" smtClean="0">
                          <a:solidFill>
                            <a:srgbClr val="002776"/>
                          </a:solidFill>
                          <a:latin typeface="+mn-lt"/>
                          <a:ea typeface="+mn-ea"/>
                          <a:cs typeface="+mn-cs"/>
                        </a:rPr>
                        <a:t>marketplace</a:t>
                      </a:r>
                      <a:r>
                        <a:rPr lang="es-ES" sz="900" kern="1200" baseline="0" noProof="0" dirty="0" smtClean="0">
                          <a:solidFill>
                            <a:srgbClr val="002776"/>
                          </a:solidFill>
                          <a:latin typeface="+mn-lt"/>
                          <a:ea typeface="+mn-ea"/>
                          <a:cs typeface="+mn-cs"/>
                        </a:rPr>
                        <a:t> (mediante tracking).</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62019">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900" kern="1200" baseline="0" noProof="0" dirty="0" smtClean="0">
                          <a:solidFill>
                            <a:srgbClr val="002776"/>
                          </a:solidFill>
                          <a:latin typeface="+mn-lt"/>
                          <a:ea typeface="+mn-ea"/>
                          <a:cs typeface="+mn-cs"/>
                        </a:rPr>
                        <a:t>6. Crear un programa de capacitación para la gestión de la oferta presente en la Web y el máximo aprovechamiento de la herramienta para el sector privado.</a:t>
                      </a:r>
                      <a:endParaRPr lang="es-ES"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251841324"/>
                  </a:ext>
                </a:extLst>
              </a:tr>
              <a:tr h="362019">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_tradnl" sz="900" kern="1200" baseline="0" noProof="0" dirty="0" smtClean="0">
                          <a:solidFill>
                            <a:srgbClr val="002776"/>
                          </a:solidFill>
                          <a:latin typeface="+mn-lt"/>
                          <a:ea typeface="+mn-ea"/>
                          <a:cs typeface="+mn-cs"/>
                        </a:rPr>
                        <a:t>7. Comunicar el coste de la adhesión a la Web Turismo, basado en comisión por </a:t>
                      </a:r>
                      <a:r>
                        <a:rPr lang="es-ES_tradnl" sz="900" kern="1200" baseline="0" noProof="0" dirty="0" err="1" smtClean="0">
                          <a:solidFill>
                            <a:srgbClr val="002776"/>
                          </a:solidFill>
                          <a:latin typeface="+mn-lt"/>
                          <a:ea typeface="+mn-ea"/>
                          <a:cs typeface="+mn-cs"/>
                        </a:rPr>
                        <a:t>reenvio</a:t>
                      </a:r>
                      <a:r>
                        <a:rPr lang="es-ES_tradnl" sz="900" kern="1200" baseline="0" noProof="0" dirty="0" smtClean="0">
                          <a:solidFill>
                            <a:srgbClr val="002776"/>
                          </a:solidFill>
                          <a:latin typeface="+mn-lt"/>
                          <a:ea typeface="+mn-ea"/>
                          <a:cs typeface="+mn-cs"/>
                        </a:rPr>
                        <a:t> y éxito de venta (</a:t>
                      </a:r>
                      <a:r>
                        <a:rPr lang="es-ES_tradnl" sz="900" kern="1200" baseline="0" noProof="0" dirty="0" err="1" smtClean="0">
                          <a:solidFill>
                            <a:srgbClr val="002776"/>
                          </a:solidFill>
                          <a:latin typeface="+mn-lt"/>
                          <a:ea typeface="+mn-ea"/>
                          <a:cs typeface="+mn-cs"/>
                        </a:rPr>
                        <a:t>success</a:t>
                      </a:r>
                      <a:r>
                        <a:rPr lang="es-ES_tradnl" sz="900" kern="1200" baseline="0" noProof="0" dirty="0" smtClean="0">
                          <a:solidFill>
                            <a:srgbClr val="002776"/>
                          </a:solidFill>
                          <a:latin typeface="+mn-lt"/>
                          <a:ea typeface="+mn-ea"/>
                          <a:cs typeface="+mn-cs"/>
                        </a:rPr>
                        <a:t> </a:t>
                      </a:r>
                      <a:r>
                        <a:rPr lang="es-ES_tradnl" sz="900" kern="1200" baseline="0" noProof="0" dirty="0" err="1" smtClean="0">
                          <a:solidFill>
                            <a:srgbClr val="002776"/>
                          </a:solidFill>
                          <a:latin typeface="+mn-lt"/>
                          <a:ea typeface="+mn-ea"/>
                          <a:cs typeface="+mn-cs"/>
                        </a:rPr>
                        <a:t>fee</a:t>
                      </a:r>
                      <a:r>
                        <a:rPr lang="es-ES_tradnl" sz="900" kern="1200" baseline="0" noProof="0" dirty="0" smtClean="0">
                          <a:solidFill>
                            <a:srgbClr val="002776"/>
                          </a:solidFill>
                          <a:latin typeface="+mn-lt"/>
                          <a:ea typeface="+mn-ea"/>
                          <a:cs typeface="+mn-cs"/>
                        </a:rPr>
                        <a:t>) y también informar de los beneficios de este método: a éxito de venta pero que incluye informes a realizar por los gestores de la Web a los miembros adheridos, según su tipología.</a:t>
                      </a:r>
                      <a:endParaRPr lang="es-ES"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246534129"/>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17</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0389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82309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7709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182563" algn="ctr"/>
            <a:r>
              <a:rPr lang="es-ES_tradnl" sz="800" b="1" dirty="0" smtClean="0"/>
              <a:t>Desarrollo de la web como herramienta de conversión</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382938"/>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34295"/>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41567"/>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92" name="Group 291"/>
          <p:cNvGrpSpPr/>
          <p:nvPr/>
        </p:nvGrpSpPr>
        <p:grpSpPr>
          <a:xfrm>
            <a:off x="7256357" y="1440165"/>
            <a:ext cx="2633101" cy="836705"/>
            <a:chOff x="3462357" y="6443378"/>
            <a:chExt cx="2082316" cy="900000"/>
          </a:xfrm>
        </p:grpSpPr>
        <p:sp>
          <p:nvSpPr>
            <p:cNvPr id="315" name="Rectangle 314"/>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16" name="Rectangle 315"/>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17" name="Group 316"/>
            <p:cNvGrpSpPr/>
            <p:nvPr/>
          </p:nvGrpSpPr>
          <p:grpSpPr>
            <a:xfrm>
              <a:off x="3561117" y="6479378"/>
              <a:ext cx="295181" cy="288000"/>
              <a:chOff x="1738313" y="3406776"/>
              <a:chExt cx="644727" cy="615950"/>
            </a:xfrm>
            <a:solidFill>
              <a:srgbClr val="FFFF00"/>
            </a:solidFill>
          </p:grpSpPr>
          <p:sp>
            <p:nvSpPr>
              <p:cNvPr id="373"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4"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5"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18" name="Group 317"/>
            <p:cNvGrpSpPr/>
            <p:nvPr/>
          </p:nvGrpSpPr>
          <p:grpSpPr>
            <a:xfrm>
              <a:off x="3582872" y="6818591"/>
              <a:ext cx="468000" cy="432933"/>
              <a:chOff x="3605314" y="6801213"/>
              <a:chExt cx="468000" cy="432933"/>
            </a:xfrm>
          </p:grpSpPr>
          <p:sp>
            <p:nvSpPr>
              <p:cNvPr id="371" name="Rectangle 370"/>
              <p:cNvSpPr/>
              <p:nvPr>
                <p:custDataLst>
                  <p:tags r:id="rId16"/>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2" name="TextBox 371"/>
              <p:cNvSpPr txBox="1"/>
              <p:nvPr>
                <p:custDataLst>
                  <p:tags r:id="rId17"/>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42" name="Group 341"/>
            <p:cNvGrpSpPr/>
            <p:nvPr/>
          </p:nvGrpSpPr>
          <p:grpSpPr>
            <a:xfrm>
              <a:off x="4277236" y="6818591"/>
              <a:ext cx="468000" cy="432933"/>
              <a:chOff x="4217406" y="6801213"/>
              <a:chExt cx="468000" cy="432933"/>
            </a:xfrm>
          </p:grpSpPr>
          <p:sp>
            <p:nvSpPr>
              <p:cNvPr id="369" name="Rectangle 368"/>
              <p:cNvSpPr/>
              <p:nvPr>
                <p:custDataLst>
                  <p:tags r:id="rId14"/>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5"/>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5" name="Group 364"/>
            <p:cNvGrpSpPr/>
            <p:nvPr/>
          </p:nvGrpSpPr>
          <p:grpSpPr>
            <a:xfrm>
              <a:off x="4971600" y="6818591"/>
              <a:ext cx="468000" cy="432933"/>
              <a:chOff x="4829498" y="6801213"/>
              <a:chExt cx="468000" cy="432933"/>
            </a:xfrm>
          </p:grpSpPr>
          <p:sp>
            <p:nvSpPr>
              <p:cNvPr id="367" name="Rectangle 366"/>
              <p:cNvSpPr/>
              <p:nvPr>
                <p:custDataLst>
                  <p:tags r:id="rId12"/>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68" name="TextBox 367"/>
              <p:cNvSpPr txBox="1"/>
              <p:nvPr>
                <p:custDataLst>
                  <p:tags r:id="rId13"/>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6" name="Freeform 368"/>
            <p:cNvSpPr>
              <a:spLocks noEditPoints="1"/>
            </p:cNvSpPr>
            <p:nvPr/>
          </p:nvSpPr>
          <p:spPr bwMode="auto">
            <a:xfrm>
              <a:off x="4424914"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77" name="Group 376"/>
          <p:cNvGrpSpPr/>
          <p:nvPr/>
        </p:nvGrpSpPr>
        <p:grpSpPr>
          <a:xfrm>
            <a:off x="187198" y="2374827"/>
            <a:ext cx="7036540" cy="995884"/>
            <a:chOff x="187198" y="2374826"/>
            <a:chExt cx="7036540" cy="1046361"/>
          </a:xfrm>
        </p:grpSpPr>
        <p:sp>
          <p:nvSpPr>
            <p:cNvPr id="378" name="Rectangle 377"/>
            <p:cNvSpPr/>
            <p:nvPr/>
          </p:nvSpPr>
          <p:spPr>
            <a:xfrm>
              <a:off x="5407434" y="2727730"/>
              <a:ext cx="1807278" cy="683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err="1" smtClean="0">
                  <a:solidFill>
                    <a:srgbClr val="002776"/>
                  </a:solidFill>
                </a:rPr>
                <a:t>Influenciadores</a:t>
              </a:r>
              <a:r>
                <a:rPr lang="es-ES_tradnl" sz="900" dirty="0" smtClean="0">
                  <a:solidFill>
                    <a:srgbClr val="002776"/>
                  </a:solidFill>
                </a:rPr>
                <a:t> </a:t>
              </a:r>
              <a:r>
                <a:rPr lang="es-ES_tradnl" sz="900" dirty="0">
                  <a:solidFill>
                    <a:srgbClr val="002776"/>
                  </a:solidFill>
                </a:rPr>
                <a:t>del sector privado de Quito</a:t>
              </a:r>
            </a:p>
            <a:p>
              <a:r>
                <a:rPr lang="es-ES_tradnl" sz="900" dirty="0">
                  <a:solidFill>
                    <a:srgbClr val="002776"/>
                  </a:solidFill>
                </a:rPr>
                <a:t>Medios de comunicación especializados</a:t>
              </a:r>
            </a:p>
          </p:txBody>
        </p:sp>
        <p:sp>
          <p:nvSpPr>
            <p:cNvPr id="379" name="TextBox 378"/>
            <p:cNvSpPr txBox="1"/>
            <p:nvPr/>
          </p:nvSpPr>
          <p:spPr>
            <a:xfrm>
              <a:off x="4354903" y="2416637"/>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grpSp>
          <p:nvGrpSpPr>
            <p:cNvPr id="380" name="Group 379"/>
            <p:cNvGrpSpPr/>
            <p:nvPr/>
          </p:nvGrpSpPr>
          <p:grpSpPr>
            <a:xfrm>
              <a:off x="187198" y="2374826"/>
              <a:ext cx="7036540" cy="1046361"/>
              <a:chOff x="187198" y="2374826"/>
              <a:chExt cx="7036540" cy="1046361"/>
            </a:xfrm>
          </p:grpSpPr>
          <p:grpSp>
            <p:nvGrpSpPr>
              <p:cNvPr id="382" name="Group 381"/>
              <p:cNvGrpSpPr/>
              <p:nvPr/>
            </p:nvGrpSpPr>
            <p:grpSpPr>
              <a:xfrm>
                <a:off x="187198" y="2374826"/>
                <a:ext cx="7036540" cy="1046361"/>
                <a:chOff x="187198" y="2693266"/>
                <a:chExt cx="7036540" cy="1087825"/>
              </a:xfrm>
            </p:grpSpPr>
            <p:sp>
              <p:nvSpPr>
                <p:cNvPr id="384" name="Rectangle 314"/>
                <p:cNvSpPr/>
                <p:nvPr>
                  <p:custDataLst>
                    <p:tags r:id="rId10"/>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002776"/>
                      </a:solidFill>
                    </a:rPr>
                    <a:t>Responsables                                                              Actores Involucrados</a:t>
                  </a:r>
                  <a:endParaRPr lang="es-CL" sz="1000" b="1" dirty="0">
                    <a:solidFill>
                      <a:srgbClr val="002776"/>
                    </a:solidFill>
                  </a:endParaRPr>
                </a:p>
              </p:txBody>
            </p:sp>
            <p:grpSp>
              <p:nvGrpSpPr>
                <p:cNvPr id="385" name="Group 315"/>
                <p:cNvGrpSpPr/>
                <p:nvPr>
                  <p:custDataLst>
                    <p:tags r:id="rId11"/>
                  </p:custDataLst>
                </p:nvPr>
              </p:nvGrpSpPr>
              <p:grpSpPr>
                <a:xfrm>
                  <a:off x="316674" y="2734898"/>
                  <a:ext cx="216000" cy="288000"/>
                  <a:chOff x="391339" y="1340959"/>
                  <a:chExt cx="382588" cy="609600"/>
                </a:xfrm>
              </p:grpSpPr>
              <p:sp>
                <p:nvSpPr>
                  <p:cNvPr id="388"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2776"/>
                      </a:solidFill>
                    </a:endParaRPr>
                  </a:p>
                </p:txBody>
              </p:sp>
              <p:sp>
                <p:nvSpPr>
                  <p:cNvPr id="389"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2776"/>
                      </a:solidFill>
                    </a:endParaRPr>
                  </a:p>
                </p:txBody>
              </p:sp>
            </p:grpSp>
            <p:sp>
              <p:nvSpPr>
                <p:cNvPr id="386" name="Rectangle 385"/>
                <p:cNvSpPr/>
                <p:nvPr/>
              </p:nvSpPr>
              <p:spPr>
                <a:xfrm>
                  <a:off x="3631554" y="3059282"/>
                  <a:ext cx="1830472"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dirty="0">
                      <a:solidFill>
                        <a:srgbClr val="002776"/>
                      </a:solidFill>
                    </a:rPr>
                    <a:t>Asociación de hoteles de Quito, </a:t>
                  </a:r>
                  <a:r>
                    <a:rPr lang="es-ES_tradnl" sz="900" dirty="0" err="1">
                      <a:solidFill>
                        <a:srgbClr val="002776"/>
                      </a:solidFill>
                    </a:rPr>
                    <a:t>Optur</a:t>
                  </a:r>
                  <a:r>
                    <a:rPr lang="es-ES_tradnl" sz="900" dirty="0">
                      <a:solidFill>
                        <a:srgbClr val="002776"/>
                      </a:solidFill>
                    </a:rPr>
                    <a:t>, operadores turísticos, TTOO y aerolíneas</a:t>
                  </a:r>
                  <a:endParaRPr lang="es-ES" sz="900" dirty="0">
                    <a:solidFill>
                      <a:srgbClr val="002776"/>
                    </a:solidFill>
                  </a:endParaRPr>
                </a:p>
                <a:p>
                  <a:r>
                    <a:rPr lang="es-ES_tradnl" sz="900" dirty="0" err="1" smtClean="0">
                      <a:solidFill>
                        <a:srgbClr val="002776"/>
                      </a:solidFill>
                    </a:rPr>
                    <a:t>Captur</a:t>
                  </a:r>
                  <a:r>
                    <a:rPr lang="es-ES_tradnl" sz="900" dirty="0" smtClean="0">
                      <a:solidFill>
                        <a:srgbClr val="002776"/>
                      </a:solidFill>
                    </a:rPr>
                    <a:t> </a:t>
                  </a:r>
                  <a:r>
                    <a:rPr lang="es-ES_tradnl" sz="900" dirty="0">
                      <a:solidFill>
                        <a:srgbClr val="002776"/>
                      </a:solidFill>
                    </a:rPr>
                    <a:t>y </a:t>
                  </a:r>
                  <a:r>
                    <a:rPr lang="es-ES_tradnl" sz="900" dirty="0" err="1" smtClean="0">
                      <a:solidFill>
                        <a:srgbClr val="002776"/>
                      </a:solidFill>
                    </a:rPr>
                    <a:t>Fenacaptur</a:t>
                  </a:r>
                  <a:endParaRPr lang="es-ES" sz="900" dirty="0">
                    <a:solidFill>
                      <a:srgbClr val="002776"/>
                    </a:solidFill>
                  </a:endParaRPr>
                </a:p>
              </p:txBody>
            </p:sp>
            <p:sp>
              <p:nvSpPr>
                <p:cNvPr id="387" name="Rectangle 386"/>
                <p:cNvSpPr/>
                <p:nvPr/>
              </p:nvSpPr>
              <p:spPr>
                <a:xfrm>
                  <a:off x="187198" y="3070904"/>
                  <a:ext cx="3418116"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a:solidFill>
                        <a:srgbClr val="002776"/>
                      </a:solidFill>
                    </a:rPr>
                    <a:t>Líder de Proyecto: </a:t>
                  </a:r>
                  <a:r>
                    <a:rPr lang="es-CL" sz="900" dirty="0">
                      <a:solidFill>
                        <a:srgbClr val="002776"/>
                      </a:solidFill>
                    </a:rPr>
                    <a:t>Quito Turismo </a:t>
                  </a:r>
                  <a:endParaRPr lang="es-CL" sz="900" dirty="0" smtClean="0">
                    <a:solidFill>
                      <a:srgbClr val="002776"/>
                    </a:solidFill>
                  </a:endParaRPr>
                </a:p>
                <a:p>
                  <a:r>
                    <a:rPr lang="es-ES_tradnl" sz="900" b="1" dirty="0" smtClean="0">
                      <a:solidFill>
                        <a:srgbClr val="002776"/>
                      </a:solidFill>
                    </a:rPr>
                    <a:t>Equipo </a:t>
                  </a:r>
                  <a:r>
                    <a:rPr lang="es-ES_tradnl" sz="900" b="1" dirty="0">
                      <a:solidFill>
                        <a:srgbClr val="002776"/>
                      </a:solidFill>
                    </a:rPr>
                    <a:t>de Proyecto: </a:t>
                  </a:r>
                  <a:r>
                    <a:rPr lang="es-CL" sz="900" dirty="0" smtClean="0">
                      <a:solidFill>
                        <a:srgbClr val="002776"/>
                      </a:solidFill>
                    </a:rPr>
                    <a:t>Dirección </a:t>
                  </a:r>
                  <a:r>
                    <a:rPr lang="es-CL" sz="900" dirty="0">
                      <a:solidFill>
                        <a:srgbClr val="002776"/>
                      </a:solidFill>
                    </a:rPr>
                    <a:t>de </a:t>
                  </a:r>
                  <a:r>
                    <a:rPr lang="es-CL" sz="900" dirty="0" smtClean="0">
                      <a:solidFill>
                        <a:srgbClr val="002776"/>
                      </a:solidFill>
                    </a:rPr>
                    <a:t>comercialización (</a:t>
                  </a:r>
                  <a:r>
                    <a:rPr lang="es-ES" sz="900" dirty="0">
                      <a:solidFill>
                        <a:schemeClr val="tx2"/>
                      </a:solidFill>
                    </a:rPr>
                    <a:t>Jefatura de Comercialización de Productos </a:t>
                  </a:r>
                  <a:r>
                    <a:rPr lang="es-ES" sz="900" dirty="0" smtClean="0">
                      <a:solidFill>
                        <a:schemeClr val="tx2"/>
                      </a:solidFill>
                    </a:rPr>
                    <a:t>Propios) </a:t>
                  </a:r>
                  <a:endParaRPr lang="es-ES_tradnl" sz="900" dirty="0">
                    <a:solidFill>
                      <a:srgbClr val="002776"/>
                    </a:solidFill>
                  </a:endParaRPr>
                </a:p>
                <a:p>
                  <a:r>
                    <a:rPr lang="es-ES" sz="900" dirty="0" smtClean="0">
                      <a:solidFill>
                        <a:srgbClr val="002776"/>
                      </a:solidFill>
                    </a:rPr>
                    <a:t>S</a:t>
                  </a:r>
                  <a:r>
                    <a:rPr lang="es-CL" sz="900" dirty="0" err="1">
                      <a:solidFill>
                        <a:srgbClr val="002776"/>
                      </a:solidFill>
                    </a:rPr>
                    <a:t>oporte</a:t>
                  </a:r>
                  <a:r>
                    <a:rPr lang="es-CL" sz="900" dirty="0">
                      <a:solidFill>
                        <a:srgbClr val="002776"/>
                      </a:solidFill>
                    </a:rPr>
                    <a:t> de la unidad de marketing online de QT</a:t>
                  </a:r>
                </a:p>
              </p:txBody>
            </p:sp>
          </p:grpSp>
          <p:sp>
            <p:nvSpPr>
              <p:cNvPr id="383" name="Rectangle 382"/>
              <p:cNvSpPr/>
              <p:nvPr/>
            </p:nvSpPr>
            <p:spPr>
              <a:xfrm>
                <a:off x="776088" y="2446834"/>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grpSp>
        <p:sp>
          <p:nvSpPr>
            <p:cNvPr id="381" name="Rectangle 380"/>
            <p:cNvSpPr/>
            <p:nvPr/>
          </p:nvSpPr>
          <p:spPr>
            <a:xfrm>
              <a:off x="3650755" y="2435703"/>
              <a:ext cx="1491114" cy="246221"/>
            </a:xfrm>
            <a:prstGeom prst="rect">
              <a:avLst/>
            </a:prstGeom>
          </p:spPr>
          <p:txBody>
            <a:bodyPr wrap="none">
              <a:spAutoFit/>
            </a:bodyPr>
            <a:lstStyle/>
            <a:p>
              <a:r>
                <a:rPr lang="es-CL" sz="1000" b="1" dirty="0">
                  <a:solidFill>
                    <a:srgbClr val="FFFFFF"/>
                  </a:solidFill>
                </a:rPr>
                <a:t>Actores Involucrados</a:t>
              </a:r>
            </a:p>
          </p:txBody>
        </p:sp>
      </p:grpSp>
      <p:sp>
        <p:nvSpPr>
          <p:cNvPr id="390" name="Rectangle 389"/>
          <p:cNvSpPr/>
          <p:nvPr/>
        </p:nvSpPr>
        <p:spPr>
          <a:xfrm>
            <a:off x="3373814" y="6443378"/>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91" name="Table 390"/>
          <p:cNvGraphicFramePr>
            <a:graphicFrameLocks noGrp="1"/>
          </p:cNvGraphicFramePr>
          <p:nvPr>
            <p:extLst/>
          </p:nvPr>
        </p:nvGraphicFramePr>
        <p:xfrm>
          <a:off x="3373810" y="6873220"/>
          <a:ext cx="2189004" cy="381000"/>
        </p:xfrm>
        <a:graphic>
          <a:graphicData uri="http://schemas.openxmlformats.org/drawingml/2006/table">
            <a:tbl>
              <a:tblPr firstRow="1" bandRow="1">
                <a:tableStyleId>{5C22544A-7EE6-4342-B048-85BDC9FD1C3A}</a:tableStyleId>
              </a:tblPr>
              <a:tblGrid>
                <a:gridCol w="364834">
                  <a:extLst>
                    <a:ext uri="{9D8B030D-6E8A-4147-A177-3AD203B41FA5}">
                      <a16:colId xmlns="" xmlns:a16="http://schemas.microsoft.com/office/drawing/2014/main" val="1911516659"/>
                    </a:ext>
                  </a:extLst>
                </a:gridCol>
                <a:gridCol w="364834">
                  <a:extLst>
                    <a:ext uri="{9D8B030D-6E8A-4147-A177-3AD203B41FA5}">
                      <a16:colId xmlns="" xmlns:a16="http://schemas.microsoft.com/office/drawing/2014/main" val="476114897"/>
                    </a:ext>
                  </a:extLst>
                </a:gridCol>
                <a:gridCol w="364834">
                  <a:extLst>
                    <a:ext uri="{9D8B030D-6E8A-4147-A177-3AD203B41FA5}">
                      <a16:colId xmlns="" xmlns:a16="http://schemas.microsoft.com/office/drawing/2014/main" val="1399813028"/>
                    </a:ext>
                  </a:extLst>
                </a:gridCol>
                <a:gridCol w="364834">
                  <a:extLst>
                    <a:ext uri="{9D8B030D-6E8A-4147-A177-3AD203B41FA5}">
                      <a16:colId xmlns="" xmlns:a16="http://schemas.microsoft.com/office/drawing/2014/main" val="3069789400"/>
                    </a:ext>
                  </a:extLst>
                </a:gridCol>
                <a:gridCol w="364834">
                  <a:extLst>
                    <a:ext uri="{9D8B030D-6E8A-4147-A177-3AD203B41FA5}">
                      <a16:colId xmlns="" xmlns:a16="http://schemas.microsoft.com/office/drawing/2014/main" val="1920847690"/>
                    </a:ext>
                  </a:extLst>
                </a:gridCol>
                <a:gridCol w="364834">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392" name="Freeform 368"/>
          <p:cNvSpPr>
            <a:spLocks noEditPoints="1"/>
          </p:cNvSpPr>
          <p:nvPr/>
        </p:nvSpPr>
        <p:spPr bwMode="auto">
          <a:xfrm>
            <a:off x="423638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3" name="Freeform 368"/>
          <p:cNvSpPr>
            <a:spLocks noEditPoints="1"/>
          </p:cNvSpPr>
          <p:nvPr/>
        </p:nvSpPr>
        <p:spPr bwMode="auto">
          <a:xfrm>
            <a:off x="459643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96" name="Group 395"/>
          <p:cNvGrpSpPr/>
          <p:nvPr/>
        </p:nvGrpSpPr>
        <p:grpSpPr>
          <a:xfrm>
            <a:off x="3415891" y="6485819"/>
            <a:ext cx="256421" cy="252000"/>
            <a:chOff x="3417417" y="6485819"/>
            <a:chExt cx="256421" cy="252000"/>
          </a:xfrm>
        </p:grpSpPr>
        <p:sp>
          <p:nvSpPr>
            <p:cNvPr id="397"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8"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9"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400" name="Freeform 368"/>
          <p:cNvSpPr>
            <a:spLocks noEditPoints="1"/>
          </p:cNvSpPr>
          <p:nvPr/>
        </p:nvSpPr>
        <p:spPr bwMode="auto">
          <a:xfrm>
            <a:off x="387634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401" name="Group 400"/>
          <p:cNvGrpSpPr/>
          <p:nvPr/>
        </p:nvGrpSpPr>
        <p:grpSpPr>
          <a:xfrm>
            <a:off x="4761313" y="7487394"/>
            <a:ext cx="4332885" cy="188648"/>
            <a:chOff x="565498" y="7511262"/>
            <a:chExt cx="4332885" cy="188648"/>
          </a:xfrm>
        </p:grpSpPr>
        <p:grpSp>
          <p:nvGrpSpPr>
            <p:cNvPr id="402" name="Group 401"/>
            <p:cNvGrpSpPr/>
            <p:nvPr/>
          </p:nvGrpSpPr>
          <p:grpSpPr>
            <a:xfrm>
              <a:off x="565498" y="7511262"/>
              <a:ext cx="3104467" cy="184666"/>
              <a:chOff x="615275" y="7511262"/>
              <a:chExt cx="3104467" cy="184666"/>
            </a:xfrm>
          </p:grpSpPr>
          <p:sp>
            <p:nvSpPr>
              <p:cNvPr id="405" name="TextBox 404"/>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406" name="Rectangle 405"/>
              <p:cNvSpPr/>
              <p:nvPr>
                <p:custDataLst>
                  <p:tags r:id="rId7"/>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407" name="Rectangle 406"/>
              <p:cNvSpPr/>
              <p:nvPr>
                <p:custDataLst>
                  <p:tags r:id="rId8"/>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408" name="Rectangle 407"/>
              <p:cNvSpPr/>
              <p:nvPr>
                <p:custDataLst>
                  <p:tags r:id="rId9"/>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403" name="TextBox 402"/>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404" name="TextBox 403"/>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409" name="Group 408"/>
          <p:cNvGrpSpPr/>
          <p:nvPr/>
        </p:nvGrpSpPr>
        <p:grpSpPr>
          <a:xfrm>
            <a:off x="205458" y="6443378"/>
            <a:ext cx="3169298" cy="942946"/>
            <a:chOff x="205458" y="6443378"/>
            <a:chExt cx="3273816" cy="942946"/>
          </a:xfrm>
        </p:grpSpPr>
        <p:sp>
          <p:nvSpPr>
            <p:cNvPr id="410" name="Rectangle 40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11" name="Rectangle 41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1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13" name="Rectangle 41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1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15" name="Rectangle 414"/>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$ 30.000 USD </a:t>
              </a:r>
              <a:endParaRPr lang="es-CL" sz="800" dirty="0">
                <a:solidFill>
                  <a:schemeClr val="tx2"/>
                </a:solidFill>
              </a:endParaRPr>
            </a:p>
            <a:p>
              <a:pPr algn="ctr"/>
              <a:r>
                <a:rPr lang="es-CL" sz="800" i="1" dirty="0" smtClean="0">
                  <a:solidFill>
                    <a:schemeClr val="tx2"/>
                  </a:solidFill>
                </a:rPr>
                <a:t>Incluye 2-3 reuniones mensuales de entre 8-10 personas</a:t>
              </a:r>
              <a:endParaRPr lang="es-CL" sz="800" i="1" dirty="0">
                <a:solidFill>
                  <a:schemeClr val="tx2"/>
                </a:solidFill>
              </a:endParaRPr>
            </a:p>
          </p:txBody>
        </p:sp>
      </p:grpSp>
      <p:sp>
        <p:nvSpPr>
          <p:cNvPr id="172" name="Rounded Rectangle 171"/>
          <p:cNvSpPr/>
          <p:nvPr/>
        </p:nvSpPr>
        <p:spPr>
          <a:xfrm>
            <a:off x="205200" y="1006674"/>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E3</a:t>
            </a:r>
            <a:endParaRPr lang="es-ES" sz="1000" b="1" dirty="0">
              <a:solidFill>
                <a:srgbClr val="002060"/>
              </a:solidFill>
            </a:endParaRPr>
          </a:p>
        </p:txBody>
      </p:sp>
      <p:grpSp>
        <p:nvGrpSpPr>
          <p:cNvPr id="178" name="Group 177"/>
          <p:cNvGrpSpPr/>
          <p:nvPr/>
        </p:nvGrpSpPr>
        <p:grpSpPr>
          <a:xfrm>
            <a:off x="1202122" y="380250"/>
            <a:ext cx="428400" cy="410400"/>
            <a:chOff x="1157616" y="202415"/>
            <a:chExt cx="515504" cy="495053"/>
          </a:xfrm>
        </p:grpSpPr>
        <p:sp>
          <p:nvSpPr>
            <p:cNvPr id="179" name="Rounded Rectangle 178"/>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81" name="Group 282"/>
            <p:cNvGrpSpPr/>
            <p:nvPr/>
          </p:nvGrpSpPr>
          <p:grpSpPr>
            <a:xfrm>
              <a:off x="1311621" y="288473"/>
              <a:ext cx="207495" cy="194290"/>
              <a:chOff x="644491" y="4719572"/>
              <a:chExt cx="226243" cy="211846"/>
            </a:xfrm>
            <a:solidFill>
              <a:schemeClr val="bg1"/>
            </a:solidFill>
          </p:grpSpPr>
          <p:sp>
            <p:nvSpPr>
              <p:cNvPr id="182"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83"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
        <p:nvSpPr>
          <p:cNvPr id="2" name="TextBox 1"/>
          <p:cNvSpPr txBox="1"/>
          <p:nvPr/>
        </p:nvSpPr>
        <p:spPr>
          <a:xfrm>
            <a:off x="3265013" y="7199362"/>
            <a:ext cx="2197013" cy="338554"/>
          </a:xfrm>
          <a:prstGeom prst="rect">
            <a:avLst/>
          </a:prstGeom>
          <a:noFill/>
        </p:spPr>
        <p:txBody>
          <a:bodyPr wrap="square" rtlCol="0">
            <a:spAutoFit/>
          </a:bodyPr>
          <a:lstStyle/>
          <a:p>
            <a:r>
              <a:rPr lang="es-ES_tradnl" sz="800" i="1" dirty="0" smtClean="0">
                <a:solidFill>
                  <a:srgbClr val="002776"/>
                </a:solidFill>
              </a:rPr>
              <a:t>Periodo de 3 años activo para posteriormente medir y evaluar resultados</a:t>
            </a:r>
            <a:endParaRPr lang="es-ES" sz="800" i="1" dirty="0">
              <a:solidFill>
                <a:srgbClr val="002776"/>
              </a:solidFill>
            </a:endParaRPr>
          </a:p>
        </p:txBody>
      </p:sp>
    </p:spTree>
    <p:extLst>
      <p:ext uri="{BB962C8B-B14F-4D97-AF65-F5344CB8AC3E}">
        <p14:creationId xmlns:p14="http://schemas.microsoft.com/office/powerpoint/2010/main" val="4060220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8786"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896241"/>
            <a:ext cx="7264180" cy="4771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1.1. Campaña y plan operativo de marketing turístico internacional offline (B2B/ </a:t>
            </a:r>
            <a:r>
              <a:rPr lang="es-ES_tradnl" sz="1100" b="1" dirty="0" err="1">
                <a:solidFill>
                  <a:schemeClr val="tx2"/>
                </a:solidFill>
              </a:rPr>
              <a:t>T</a:t>
            </a:r>
            <a:r>
              <a:rPr lang="es-ES_tradnl" sz="1100" b="1" dirty="0" err="1" smtClean="0">
                <a:solidFill>
                  <a:schemeClr val="tx2"/>
                </a:solidFill>
              </a:rPr>
              <a:t>rade</a:t>
            </a:r>
            <a:r>
              <a:rPr lang="es-ES_tradnl" sz="1100" b="1" dirty="0" smtClean="0">
                <a:solidFill>
                  <a:schemeClr val="tx2"/>
                </a:solidFill>
              </a:rPr>
              <a:t>)</a:t>
            </a:r>
            <a:endParaRPr lang="es-CL" sz="1100" b="1" dirty="0">
              <a:solidFill>
                <a:schemeClr val="tx2"/>
              </a:solidFill>
            </a:endParaRPr>
          </a:p>
        </p:txBody>
      </p:sp>
      <p:sp>
        <p:nvSpPr>
          <p:cNvPr id="257" name="Rectangle 256"/>
          <p:cNvSpPr/>
          <p:nvPr/>
        </p:nvSpPr>
        <p:spPr>
          <a:xfrm>
            <a:off x="7264146" y="2748063"/>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Reparto proporcionado del presupuesto por mercados emisores según el nivel de prioridad que éstos representen para Quito.</a:t>
            </a:r>
          </a:p>
          <a:p>
            <a:pPr marL="228600" lvl="0" indent="-228600">
              <a:buFont typeface="+mj-lt"/>
              <a:buAutoNum type="arabicPeriod"/>
            </a:pPr>
            <a:r>
              <a:rPr lang="es-CL" sz="900" dirty="0" smtClean="0">
                <a:solidFill>
                  <a:srgbClr val="002776"/>
                </a:solidFill>
              </a:rPr>
              <a:t>Selección de las mejores acciones B2B de acuerdo al mercado y segmento que nos dirigimos.</a:t>
            </a:r>
          </a:p>
          <a:p>
            <a:pPr marL="228600" lvl="0" indent="-228600">
              <a:buFont typeface="+mj-lt"/>
              <a:buAutoNum type="arabicPeriod"/>
            </a:pPr>
            <a:r>
              <a:rPr lang="es-CL" sz="900" dirty="0" smtClean="0">
                <a:solidFill>
                  <a:srgbClr val="002776"/>
                </a:solidFill>
              </a:rPr>
              <a:t>Establecimiento de un sistema de comunicación directa con el sector privado y el </a:t>
            </a:r>
            <a:r>
              <a:rPr lang="es-CL" sz="900" dirty="0" err="1" smtClean="0">
                <a:solidFill>
                  <a:srgbClr val="002776"/>
                </a:solidFill>
              </a:rPr>
              <a:t>Mintur</a:t>
            </a:r>
            <a:r>
              <a:rPr lang="es-CL" sz="900" dirty="0" smtClean="0">
                <a:solidFill>
                  <a:srgbClr val="002776"/>
                </a:solidFill>
              </a:rPr>
              <a:t> que permita realizar acciones conjuntas coordinadas.</a:t>
            </a: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Generar notoriedad y clara información para los operadores internacionales sobre el carácter de unicidad y atractivo de Quito</a:t>
            </a:r>
          </a:p>
          <a:p>
            <a:pPr marL="171450" lvl="0" indent="-171450">
              <a:buFont typeface="Arial" panose="020B0604020202020204" pitchFamily="34" charset="0"/>
              <a:buChar char="•"/>
            </a:pPr>
            <a:r>
              <a:rPr lang="es-CL" sz="900" dirty="0" smtClean="0">
                <a:solidFill>
                  <a:srgbClr val="002776"/>
                </a:solidFill>
              </a:rPr>
              <a:t>Crear conciencia de los productos y actividades disponibles en los mercados y segmentos meta</a:t>
            </a: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4967938"/>
            <a:ext cx="2637113" cy="14314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rgbClr val="002776"/>
                </a:solidFill>
              </a:rPr>
              <a:t>Llegadas de turistas </a:t>
            </a:r>
            <a:r>
              <a:rPr lang="es-CL" sz="900" dirty="0">
                <a:solidFill>
                  <a:srgbClr val="002776"/>
                </a:solidFill>
              </a:rPr>
              <a:t>por mercado emisor </a:t>
            </a:r>
            <a:r>
              <a:rPr lang="es-CL" sz="900" dirty="0" smtClean="0">
                <a:solidFill>
                  <a:srgbClr val="002776"/>
                </a:solidFill>
              </a:rPr>
              <a:t>específico.</a:t>
            </a:r>
          </a:p>
          <a:p>
            <a:pPr marL="228600" indent="-228600">
              <a:spcBef>
                <a:spcPts val="300"/>
              </a:spcBef>
              <a:buFont typeface="+mj-lt"/>
              <a:buAutoNum type="arabicPeriod"/>
            </a:pPr>
            <a:r>
              <a:rPr lang="es-CL" sz="900" dirty="0">
                <a:solidFill>
                  <a:srgbClr val="002776"/>
                </a:solidFill>
              </a:rPr>
              <a:t>Estancia media de turistas por mercados</a:t>
            </a:r>
          </a:p>
          <a:p>
            <a:pPr marL="228600" indent="-228600">
              <a:spcBef>
                <a:spcPts val="300"/>
              </a:spcBef>
              <a:buFont typeface="+mj-lt"/>
              <a:buAutoNum type="arabicPeriod"/>
            </a:pPr>
            <a:r>
              <a:rPr lang="es-CL" sz="900" dirty="0" smtClean="0">
                <a:solidFill>
                  <a:srgbClr val="002776"/>
                </a:solidFill>
              </a:rPr>
              <a:t>ROI inversión y gasto medio por estancia por mercado emisor.</a:t>
            </a:r>
          </a:p>
          <a:p>
            <a:pPr marL="228600" indent="-228600">
              <a:spcBef>
                <a:spcPts val="300"/>
              </a:spcBef>
              <a:buFont typeface="+mj-lt"/>
              <a:buAutoNum type="arabicPeriod"/>
            </a:pPr>
            <a:r>
              <a:rPr lang="es-CL" sz="900" dirty="0" smtClean="0">
                <a:solidFill>
                  <a:srgbClr val="002776"/>
                </a:solidFill>
              </a:rPr>
              <a:t>Cantidad de acciones realizadas por mercado y segmentos de acuerdo a su prioridad.</a:t>
            </a:r>
          </a:p>
          <a:p>
            <a:pPr marL="228600" indent="-228600">
              <a:spcBef>
                <a:spcPts val="300"/>
              </a:spcBef>
              <a:buFont typeface="+mj-lt"/>
              <a:buAutoNum type="arabicPeriod"/>
            </a:pPr>
            <a:r>
              <a:rPr lang="es-CL" sz="900" dirty="0" smtClean="0">
                <a:solidFill>
                  <a:srgbClr val="002776"/>
                </a:solidFill>
              </a:rPr>
              <a:t>% de aumento de visitantes y gasto por arriba del histórico</a:t>
            </a:r>
          </a:p>
          <a:p>
            <a:pPr>
              <a:spcBef>
                <a:spcPts val="300"/>
              </a:spcBef>
            </a:pPr>
            <a:endParaRPr lang="es-CL" sz="900" i="1" dirty="0" smtClean="0">
              <a:solidFill>
                <a:srgbClr val="002776"/>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32968"/>
          <a:ext cx="7020000" cy="2674306"/>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438162">
                <a:tc>
                  <a:txBody>
                    <a:bodyPr/>
                    <a:lstStyle/>
                    <a:p>
                      <a:pPr marL="0" marR="0" lvl="0" indent="0" algn="just"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noProof="0" dirty="0" smtClean="0">
                          <a:solidFill>
                            <a:srgbClr val="002776"/>
                          </a:solidFill>
                          <a:latin typeface="+mn-lt"/>
                          <a:ea typeface="+mn-ea"/>
                          <a:cs typeface="+mn-cs"/>
                        </a:rPr>
                        <a:t> Diseñar un</a:t>
                      </a:r>
                      <a:r>
                        <a:rPr lang="es-ES_tradnl" sz="900" kern="1200" baseline="0" noProof="0" dirty="0" smtClean="0">
                          <a:solidFill>
                            <a:srgbClr val="002776"/>
                          </a:solidFill>
                          <a:latin typeface="+mn-lt"/>
                          <a:ea typeface="+mn-ea"/>
                          <a:cs typeface="+mn-cs"/>
                        </a:rPr>
                        <a:t> plan de acciones offline dirigido exclusivamente al segmento B2B o trade que aumente la presencia de Quito en el portfolio/ catálogo de TTOO de mercados clave (i.e. organización de Roadshows, visitas y presentaciones especializadas por mercados emisores y productos turísticos, e-</a:t>
                      </a:r>
                      <a:r>
                        <a:rPr lang="es-ES_tradnl" sz="900" kern="1200" baseline="0" noProof="0" dirty="0" err="1" smtClean="0">
                          <a:solidFill>
                            <a:srgbClr val="002776"/>
                          </a:solidFill>
                          <a:latin typeface="+mn-lt"/>
                          <a:ea typeface="+mn-ea"/>
                          <a:cs typeface="+mn-cs"/>
                        </a:rPr>
                        <a:t>learnings</a:t>
                      </a:r>
                      <a:r>
                        <a:rPr lang="es-ES_tradnl" sz="900" kern="1200" baseline="0" noProof="0" dirty="0" smtClean="0">
                          <a:solidFill>
                            <a:srgbClr val="002776"/>
                          </a:solidFill>
                          <a:latin typeface="+mn-lt"/>
                          <a:ea typeface="+mn-ea"/>
                          <a:cs typeface="+mn-cs"/>
                        </a:rPr>
                        <a:t>, presencia en ferias de turismo escogidas, trabajo conjunto con embajadas y </a:t>
                      </a:r>
                      <a:r>
                        <a:rPr lang="es-ES_tradnl" sz="900" kern="1200" baseline="0" noProof="0" dirty="0" err="1" smtClean="0">
                          <a:solidFill>
                            <a:srgbClr val="002776"/>
                          </a:solidFill>
                          <a:latin typeface="+mn-lt"/>
                          <a:ea typeface="+mn-ea"/>
                          <a:cs typeface="+mn-cs"/>
                        </a:rPr>
                        <a:t>Mintur</a:t>
                      </a:r>
                      <a:r>
                        <a:rPr lang="es-ES_tradnl" sz="900" kern="1200" baseline="0" noProof="0" dirty="0" smtClean="0">
                          <a:solidFill>
                            <a:srgbClr val="002776"/>
                          </a:solidFill>
                          <a:latin typeface="+mn-lt"/>
                          <a:ea typeface="+mn-ea"/>
                          <a:cs typeface="+mn-cs"/>
                        </a:rPr>
                        <a:t> y fam y </a:t>
                      </a:r>
                      <a:r>
                        <a:rPr lang="es-ES_tradnl" sz="900" kern="1200" baseline="0" noProof="0" dirty="0" err="1" smtClean="0">
                          <a:solidFill>
                            <a:srgbClr val="002776"/>
                          </a:solidFill>
                          <a:latin typeface="+mn-lt"/>
                          <a:ea typeface="+mn-ea"/>
                          <a:cs typeface="+mn-cs"/>
                        </a:rPr>
                        <a:t>press</a:t>
                      </a:r>
                      <a:r>
                        <a:rPr lang="es-ES_tradnl" sz="900" kern="1200" baseline="0" noProof="0" dirty="0" smtClean="0">
                          <a:solidFill>
                            <a:srgbClr val="002776"/>
                          </a:solidFill>
                          <a:latin typeface="+mn-lt"/>
                          <a:ea typeface="+mn-ea"/>
                          <a:cs typeface="+mn-cs"/>
                        </a:rPr>
                        <a:t> trips).</a:t>
                      </a:r>
                      <a:endParaRPr lang="es-ES" sz="900" kern="1200" noProof="0" dirty="0" smtClean="0">
                        <a:solidFill>
                          <a:srgbClr val="002776"/>
                        </a:solidFill>
                        <a:latin typeface="+mn-lt"/>
                        <a:ea typeface="+mn-ea"/>
                        <a:cs typeface="+mn-cs"/>
                      </a:endParaRPr>
                    </a:p>
                  </a:txBody>
                  <a:tcPr anchor="ct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256993">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2. </a:t>
                      </a:r>
                      <a:r>
                        <a:rPr lang="es-ES_tradnl" sz="900" kern="1200" noProof="0" dirty="0" smtClean="0">
                          <a:solidFill>
                            <a:srgbClr val="002776"/>
                          </a:solidFill>
                          <a:latin typeface="+mn-lt"/>
                          <a:ea typeface="+mn-ea"/>
                          <a:cs typeface="+mn-cs"/>
                        </a:rPr>
                        <a:t>Asignar</a:t>
                      </a:r>
                      <a:r>
                        <a:rPr lang="es-ES_tradnl" sz="900" kern="1200" baseline="0" noProof="0" dirty="0" smtClean="0">
                          <a:solidFill>
                            <a:srgbClr val="002776"/>
                          </a:solidFill>
                          <a:latin typeface="+mn-lt"/>
                          <a:ea typeface="+mn-ea"/>
                          <a:cs typeface="+mn-cs"/>
                        </a:rPr>
                        <a:t> a cada mercado emisor (Desarrollo, Posicionamiento, Mantenimiento y Oportunidad) una parte del presupuesto de marketing para la creación de campañas de marketing segmentadas por mercados y dirigidas al trade B2B.</a:t>
                      </a:r>
                      <a:endParaRPr lang="es-ES" sz="900" kern="1200" baseline="0" noProof="0" dirty="0" smtClean="0">
                        <a:solidFill>
                          <a:srgbClr val="002776"/>
                        </a:solidFill>
                        <a:latin typeface="+mn-lt"/>
                        <a:ea typeface="+mn-ea"/>
                        <a:cs typeface="+mn-cs"/>
                      </a:endParaRPr>
                    </a:p>
                  </a:txBody>
                  <a:tcPr anchor="ct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259974">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3. </a:t>
                      </a:r>
                      <a:r>
                        <a:rPr lang="es-ES_tradnl" sz="900" kern="1200" noProof="0" dirty="0" smtClean="0">
                          <a:solidFill>
                            <a:srgbClr val="002776"/>
                          </a:solidFill>
                          <a:latin typeface="+mn-lt"/>
                          <a:ea typeface="+mn-ea"/>
                          <a:cs typeface="+mn-cs"/>
                        </a:rPr>
                        <a:t>Crear</a:t>
                      </a:r>
                      <a:r>
                        <a:rPr lang="es-ES_tradnl" sz="900" kern="1200" baseline="0" noProof="0" dirty="0" smtClean="0">
                          <a:solidFill>
                            <a:srgbClr val="002776"/>
                          </a:solidFill>
                          <a:latin typeface="+mn-lt"/>
                          <a:ea typeface="+mn-ea"/>
                          <a:cs typeface="+mn-cs"/>
                        </a:rPr>
                        <a:t> un calendario de acciones de marketing offline selectivas que tengan encaje y vinculen los contenidos online a publicar para: (i) inspirar y dar a conocer Quito en mercados emisores emergentes y (ii) favorecer la visita (y repetición) en mercados maduros.</a:t>
                      </a:r>
                      <a:endParaRPr lang="es-ES_tradnl" sz="900" kern="1200" noProof="0" dirty="0" smtClean="0">
                        <a:solidFill>
                          <a:srgbClr val="002776"/>
                        </a:solidFill>
                        <a:latin typeface="+mn-lt"/>
                        <a:ea typeface="+mn-ea"/>
                        <a:cs typeface="+mn-cs"/>
                      </a:endParaRPr>
                    </a:p>
                  </a:txBody>
                  <a:tcPr anchor="ct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88306">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4. Acordar</a:t>
                      </a:r>
                      <a:r>
                        <a:rPr lang="es-ES" sz="900" kern="1200" baseline="0" noProof="0" dirty="0" smtClean="0">
                          <a:solidFill>
                            <a:srgbClr val="002776"/>
                          </a:solidFill>
                          <a:latin typeface="+mn-lt"/>
                          <a:ea typeface="+mn-ea"/>
                          <a:cs typeface="+mn-cs"/>
                        </a:rPr>
                        <a:t> con el sector privado en Quito y en los mercados emisores objetivo alianzas estratégicas y acciones de </a:t>
                      </a:r>
                      <a:r>
                        <a:rPr lang="es-ES" sz="900" kern="1200" baseline="0" noProof="0" dirty="0" err="1" smtClean="0">
                          <a:solidFill>
                            <a:srgbClr val="002776"/>
                          </a:solidFill>
                          <a:latin typeface="+mn-lt"/>
                          <a:ea typeface="+mn-ea"/>
                          <a:cs typeface="+mn-cs"/>
                        </a:rPr>
                        <a:t>co</a:t>
                      </a:r>
                      <a:r>
                        <a:rPr lang="es-ES" sz="900" kern="1200" baseline="0" noProof="0" dirty="0" smtClean="0">
                          <a:solidFill>
                            <a:srgbClr val="002776"/>
                          </a:solidFill>
                          <a:latin typeface="+mn-lt"/>
                          <a:ea typeface="+mn-ea"/>
                          <a:cs typeface="+mn-cs"/>
                        </a:rPr>
                        <a:t>-marketing a realizar en momentos específicos del año según características de planificación de viajes del mercado.</a:t>
                      </a:r>
                      <a:endParaRPr lang="es-ES" sz="900" kern="1200" noProof="0" dirty="0" smtClean="0">
                        <a:solidFill>
                          <a:srgbClr val="002776"/>
                        </a:solidFill>
                        <a:latin typeface="+mn-lt"/>
                        <a:ea typeface="+mn-ea"/>
                        <a:cs typeface="+mn-cs"/>
                      </a:endParaRPr>
                    </a:p>
                  </a:txBody>
                  <a:tcPr anchor="ct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344270">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_tradnl" sz="900" kern="1200" baseline="0" noProof="0" dirty="0" smtClean="0">
                          <a:solidFill>
                            <a:srgbClr val="002776"/>
                          </a:solidFill>
                          <a:latin typeface="+mn-lt"/>
                          <a:ea typeface="+mn-ea"/>
                          <a:cs typeface="+mn-cs"/>
                        </a:rPr>
                        <a:t>5. Utilizar y aprovechar los esfuerzos que se realicen por parte del MINTUR y otros Ministerios, Embajadas  y Organismos en países de interés para Quito, para sumarse con acciones puntuales de gran impacto, siempre pensando en acciones B2B. Las acciones de referencia son por ejemplo de RR.PP. e influencia las cuales generan alto impacto con pocos recursos gracias a la red internacional de oficinas. La relación con los referidos entes se realizará de una manera coordinada. Para ello QT establecerá un protocolo de actuaciones con estos organismos para optimizar recursos y desarrollará un mecanismo de comunicación y reuniones cuando existan acciones a llevar a cabo.</a:t>
                      </a:r>
                      <a:endParaRPr lang="es-ES" sz="900" kern="1200" noProof="0" dirty="0" smtClean="0">
                        <a:solidFill>
                          <a:srgbClr val="002776"/>
                        </a:solidFill>
                        <a:latin typeface="+mn-lt"/>
                        <a:ea typeface="+mn-ea"/>
                        <a:cs typeface="+mn-cs"/>
                      </a:endParaRPr>
                    </a:p>
                  </a:txBody>
                  <a:tcPr anchor="ct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677116433"/>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18</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589409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607074"/>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661074"/>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896241"/>
            <a:ext cx="3466854" cy="4771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274638" indent="-92075" algn="ctr"/>
            <a:r>
              <a:rPr lang="es-ES_tradnl" sz="800" b="1" dirty="0" smtClean="0"/>
              <a:t>Especialización de marketing por grandes públicos, Reclasificación de mercados internacionales target y Promociones conjuntas con actores clave</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310970"/>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362327"/>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369599"/>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60" name="Group 359"/>
          <p:cNvGrpSpPr/>
          <p:nvPr/>
        </p:nvGrpSpPr>
        <p:grpSpPr>
          <a:xfrm>
            <a:off x="205458" y="2370472"/>
            <a:ext cx="7036540" cy="894625"/>
            <a:chOff x="187198" y="2693266"/>
            <a:chExt cx="7036540" cy="927953"/>
          </a:xfrm>
        </p:grpSpPr>
        <p:sp>
          <p:nvSpPr>
            <p:cNvPr id="361" name="Rectangle 314"/>
            <p:cNvSpPr/>
            <p:nvPr>
              <p:custDataLst>
                <p:tags r:id="rId16"/>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2" name="Group 315"/>
            <p:cNvGrpSpPr/>
            <p:nvPr>
              <p:custDataLst>
                <p:tags r:id="rId17"/>
              </p:custDataLst>
            </p:nvPr>
          </p:nvGrpSpPr>
          <p:grpSpPr>
            <a:xfrm>
              <a:off x="316674" y="2734898"/>
              <a:ext cx="216000" cy="288000"/>
              <a:chOff x="391339" y="1340959"/>
              <a:chExt cx="382588" cy="609600"/>
            </a:xfrm>
          </p:grpSpPr>
          <p:sp>
            <p:nvSpPr>
              <p:cNvPr id="365"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6"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363" name="Rectangle 362"/>
            <p:cNvSpPr/>
            <p:nvPr/>
          </p:nvSpPr>
          <p:spPr>
            <a:xfrm>
              <a:off x="3631554" y="3059282"/>
              <a:ext cx="3558680" cy="550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dirty="0" smtClean="0">
                  <a:solidFill>
                    <a:srgbClr val="002776"/>
                  </a:solidFill>
                </a:rPr>
                <a:t>Operadores </a:t>
              </a:r>
              <a:r>
                <a:rPr lang="es-CL" sz="900" dirty="0">
                  <a:solidFill>
                    <a:srgbClr val="002776"/>
                  </a:solidFill>
                </a:rPr>
                <a:t>Emisivos, </a:t>
              </a:r>
              <a:r>
                <a:rPr lang="es-CL" sz="900" dirty="0" smtClean="0">
                  <a:solidFill>
                    <a:srgbClr val="002776"/>
                  </a:solidFill>
                </a:rPr>
                <a:t>Cámaras de Comercio y Turística</a:t>
              </a:r>
              <a:endParaRPr lang="es-CL" sz="900" dirty="0">
                <a:solidFill>
                  <a:srgbClr val="002776"/>
                </a:solidFill>
              </a:endParaRPr>
            </a:p>
            <a:p>
              <a:r>
                <a:rPr lang="es-CL" sz="900" dirty="0" err="1" smtClean="0">
                  <a:solidFill>
                    <a:srgbClr val="002776"/>
                  </a:solidFill>
                </a:rPr>
                <a:t>Mintur</a:t>
              </a:r>
              <a:endParaRPr lang="es-CL" sz="900" dirty="0">
                <a:solidFill>
                  <a:srgbClr val="002776"/>
                </a:solidFill>
              </a:endParaRPr>
            </a:p>
            <a:p>
              <a:r>
                <a:rPr lang="es-CL" sz="900" dirty="0" smtClean="0">
                  <a:solidFill>
                    <a:srgbClr val="002776"/>
                  </a:solidFill>
                </a:rPr>
                <a:t>Responsables </a:t>
              </a:r>
              <a:r>
                <a:rPr lang="es-CL" sz="900" dirty="0">
                  <a:solidFill>
                    <a:srgbClr val="002776"/>
                  </a:solidFill>
                </a:rPr>
                <a:t>de Productos turísticos emblemáticos de Quito</a:t>
              </a:r>
            </a:p>
          </p:txBody>
        </p:sp>
        <p:sp>
          <p:nvSpPr>
            <p:cNvPr id="364" name="Rectangle 363"/>
            <p:cNvSpPr/>
            <p:nvPr/>
          </p:nvSpPr>
          <p:spPr>
            <a:xfrm>
              <a:off x="187198" y="3070904"/>
              <a:ext cx="3418116" cy="550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smtClean="0">
                  <a:solidFill>
                    <a:srgbClr val="002776"/>
                  </a:solidFill>
                </a:rPr>
                <a:t>Líder de Proyecto: </a:t>
              </a:r>
              <a:r>
                <a:rPr lang="es-ES_tradnl" sz="900" dirty="0" smtClean="0">
                  <a:solidFill>
                    <a:srgbClr val="002776"/>
                  </a:solidFill>
                </a:rPr>
                <a:t>Quito Turismo</a:t>
              </a:r>
            </a:p>
            <a:p>
              <a:r>
                <a:rPr lang="es-CL" sz="900" b="1" dirty="0">
                  <a:solidFill>
                    <a:srgbClr val="002776"/>
                  </a:solidFill>
                </a:rPr>
                <a:t>Equipo de Proyecto: </a:t>
              </a:r>
              <a:r>
                <a:rPr lang="es-CL" sz="900" dirty="0">
                  <a:solidFill>
                    <a:srgbClr val="002776"/>
                  </a:solidFill>
                </a:rPr>
                <a:t>Departamento de Comunicación y Dirección de Mercadeo (para la parte relativa a insumos </a:t>
              </a:r>
              <a:r>
                <a:rPr lang="es-CL" sz="900" dirty="0" smtClean="0">
                  <a:solidFill>
                    <a:srgbClr val="002776"/>
                  </a:solidFill>
                </a:rPr>
                <a:t>del cliente B2B (</a:t>
              </a:r>
              <a:r>
                <a:rPr lang="es-CL" sz="900" dirty="0" err="1" smtClean="0">
                  <a:solidFill>
                    <a:srgbClr val="002776"/>
                  </a:solidFill>
                </a:rPr>
                <a:t>trade</a:t>
              </a:r>
              <a:r>
                <a:rPr lang="es-CL" sz="900" dirty="0" smtClean="0">
                  <a:solidFill>
                    <a:srgbClr val="002776"/>
                  </a:solidFill>
                </a:rPr>
                <a:t>)</a:t>
              </a:r>
              <a:endParaRPr lang="es-ES" sz="900" dirty="0"/>
            </a:p>
          </p:txBody>
        </p:sp>
      </p:grpSp>
      <p:grpSp>
        <p:nvGrpSpPr>
          <p:cNvPr id="392" name="Group 391"/>
          <p:cNvGrpSpPr/>
          <p:nvPr/>
        </p:nvGrpSpPr>
        <p:grpSpPr>
          <a:xfrm>
            <a:off x="7256357" y="1440165"/>
            <a:ext cx="2633101" cy="836705"/>
            <a:chOff x="3462357" y="6443378"/>
            <a:chExt cx="2082316" cy="900000"/>
          </a:xfrm>
        </p:grpSpPr>
        <p:sp>
          <p:nvSpPr>
            <p:cNvPr id="393" name="Rectangle 392"/>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94" name="Rectangle 393"/>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95" name="Group 394"/>
            <p:cNvGrpSpPr/>
            <p:nvPr/>
          </p:nvGrpSpPr>
          <p:grpSpPr>
            <a:xfrm>
              <a:off x="3561117" y="6479378"/>
              <a:ext cx="295181" cy="288000"/>
              <a:chOff x="1738313" y="3406776"/>
              <a:chExt cx="644727" cy="615950"/>
            </a:xfrm>
            <a:solidFill>
              <a:srgbClr val="FFFF00"/>
            </a:solidFill>
          </p:grpSpPr>
          <p:sp>
            <p:nvSpPr>
              <p:cNvPr id="406"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7"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8"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9"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96" name="Group 395"/>
            <p:cNvGrpSpPr/>
            <p:nvPr/>
          </p:nvGrpSpPr>
          <p:grpSpPr>
            <a:xfrm>
              <a:off x="3582872" y="6818591"/>
              <a:ext cx="468000" cy="432933"/>
              <a:chOff x="3605314" y="6801213"/>
              <a:chExt cx="468000" cy="432933"/>
            </a:xfrm>
          </p:grpSpPr>
          <p:sp>
            <p:nvSpPr>
              <p:cNvPr id="404" name="Rectangle 403"/>
              <p:cNvSpPr/>
              <p:nvPr>
                <p:custDataLst>
                  <p:tags r:id="rId14"/>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405" name="TextBox 404"/>
              <p:cNvSpPr txBox="1"/>
              <p:nvPr>
                <p:custDataLst>
                  <p:tags r:id="rId15"/>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97" name="Group 396"/>
            <p:cNvGrpSpPr/>
            <p:nvPr/>
          </p:nvGrpSpPr>
          <p:grpSpPr>
            <a:xfrm>
              <a:off x="4277236" y="6818591"/>
              <a:ext cx="468000" cy="432933"/>
              <a:chOff x="4217406" y="6801213"/>
              <a:chExt cx="468000" cy="432933"/>
            </a:xfrm>
          </p:grpSpPr>
          <p:sp>
            <p:nvSpPr>
              <p:cNvPr id="402" name="Rectangle 401"/>
              <p:cNvSpPr/>
              <p:nvPr>
                <p:custDataLst>
                  <p:tags r:id="rId12"/>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403" name="TextBox 402"/>
              <p:cNvSpPr txBox="1"/>
              <p:nvPr>
                <p:custDataLst>
                  <p:tags r:id="rId13"/>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98" name="Group 397"/>
            <p:cNvGrpSpPr/>
            <p:nvPr/>
          </p:nvGrpSpPr>
          <p:grpSpPr>
            <a:xfrm>
              <a:off x="4971600" y="6818591"/>
              <a:ext cx="468000" cy="432933"/>
              <a:chOff x="4829498" y="6801213"/>
              <a:chExt cx="468000" cy="432933"/>
            </a:xfrm>
          </p:grpSpPr>
          <p:sp>
            <p:nvSpPr>
              <p:cNvPr id="400" name="Rectangle 399"/>
              <p:cNvSpPr/>
              <p:nvPr>
                <p:custDataLst>
                  <p:tags r:id="rId10"/>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401" name="TextBox 400"/>
              <p:cNvSpPr txBox="1"/>
              <p:nvPr>
                <p:custDataLst>
                  <p:tags r:id="rId11"/>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99" name="Freeform 368"/>
            <p:cNvSpPr>
              <a:spLocks noEditPoints="1"/>
            </p:cNvSpPr>
            <p:nvPr/>
          </p:nvSpPr>
          <p:spPr bwMode="auto">
            <a:xfrm>
              <a:off x="368546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410" name="Group 409"/>
          <p:cNvGrpSpPr/>
          <p:nvPr/>
        </p:nvGrpSpPr>
        <p:grpSpPr>
          <a:xfrm>
            <a:off x="205458" y="6443378"/>
            <a:ext cx="3169298" cy="942946"/>
            <a:chOff x="205458" y="6443378"/>
            <a:chExt cx="3273816" cy="942946"/>
          </a:xfrm>
        </p:grpSpPr>
        <p:sp>
          <p:nvSpPr>
            <p:cNvPr id="411" name="Rectangle 410"/>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12" name="Rectangle 411"/>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13"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14" name="Rectangle 413"/>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15"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16" name="Rectangle 415"/>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$ 1.500.000 USD </a:t>
              </a:r>
              <a:endParaRPr lang="es-CL" sz="800" i="1" dirty="0">
                <a:solidFill>
                  <a:schemeClr val="tx2"/>
                </a:solidFill>
              </a:endParaRPr>
            </a:p>
          </p:txBody>
        </p:sp>
      </p:grpSp>
      <p:sp>
        <p:nvSpPr>
          <p:cNvPr id="417" name="Rectangle 416"/>
          <p:cNvSpPr/>
          <p:nvPr/>
        </p:nvSpPr>
        <p:spPr>
          <a:xfrm>
            <a:off x="3373814" y="6443378"/>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418" name="Table 417"/>
          <p:cNvGraphicFramePr>
            <a:graphicFrameLocks noGrp="1"/>
          </p:cNvGraphicFramePr>
          <p:nvPr>
            <p:extLst/>
          </p:nvPr>
        </p:nvGraphicFramePr>
        <p:xfrm>
          <a:off x="3373810" y="6873220"/>
          <a:ext cx="2189004" cy="381000"/>
        </p:xfrm>
        <a:graphic>
          <a:graphicData uri="http://schemas.openxmlformats.org/drawingml/2006/table">
            <a:tbl>
              <a:tblPr firstRow="1" bandRow="1">
                <a:tableStyleId>{5C22544A-7EE6-4342-B048-85BDC9FD1C3A}</a:tableStyleId>
              </a:tblPr>
              <a:tblGrid>
                <a:gridCol w="364834">
                  <a:extLst>
                    <a:ext uri="{9D8B030D-6E8A-4147-A177-3AD203B41FA5}">
                      <a16:colId xmlns="" xmlns:a16="http://schemas.microsoft.com/office/drawing/2014/main" val="1911516659"/>
                    </a:ext>
                  </a:extLst>
                </a:gridCol>
                <a:gridCol w="364834">
                  <a:extLst>
                    <a:ext uri="{9D8B030D-6E8A-4147-A177-3AD203B41FA5}">
                      <a16:colId xmlns="" xmlns:a16="http://schemas.microsoft.com/office/drawing/2014/main" val="476114897"/>
                    </a:ext>
                  </a:extLst>
                </a:gridCol>
                <a:gridCol w="364834">
                  <a:extLst>
                    <a:ext uri="{9D8B030D-6E8A-4147-A177-3AD203B41FA5}">
                      <a16:colId xmlns="" xmlns:a16="http://schemas.microsoft.com/office/drawing/2014/main" val="1399813028"/>
                    </a:ext>
                  </a:extLst>
                </a:gridCol>
                <a:gridCol w="364834">
                  <a:extLst>
                    <a:ext uri="{9D8B030D-6E8A-4147-A177-3AD203B41FA5}">
                      <a16:colId xmlns="" xmlns:a16="http://schemas.microsoft.com/office/drawing/2014/main" val="3069789400"/>
                    </a:ext>
                  </a:extLst>
                </a:gridCol>
                <a:gridCol w="364834">
                  <a:extLst>
                    <a:ext uri="{9D8B030D-6E8A-4147-A177-3AD203B41FA5}">
                      <a16:colId xmlns="" xmlns:a16="http://schemas.microsoft.com/office/drawing/2014/main" val="1920847690"/>
                    </a:ext>
                  </a:extLst>
                </a:gridCol>
                <a:gridCol w="364834">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sp>
        <p:nvSpPr>
          <p:cNvPr id="419" name="Freeform 368"/>
          <p:cNvSpPr>
            <a:spLocks noEditPoints="1"/>
          </p:cNvSpPr>
          <p:nvPr/>
        </p:nvSpPr>
        <p:spPr bwMode="auto">
          <a:xfrm>
            <a:off x="423638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20" name="Freeform 368"/>
          <p:cNvSpPr>
            <a:spLocks noEditPoints="1"/>
          </p:cNvSpPr>
          <p:nvPr/>
        </p:nvSpPr>
        <p:spPr bwMode="auto">
          <a:xfrm>
            <a:off x="459643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21" name="Freeform 368"/>
          <p:cNvSpPr>
            <a:spLocks noEditPoints="1"/>
          </p:cNvSpPr>
          <p:nvPr/>
        </p:nvSpPr>
        <p:spPr bwMode="auto">
          <a:xfrm>
            <a:off x="495646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22" name="Freeform 368"/>
          <p:cNvSpPr>
            <a:spLocks noEditPoints="1"/>
          </p:cNvSpPr>
          <p:nvPr/>
        </p:nvSpPr>
        <p:spPr bwMode="auto">
          <a:xfrm>
            <a:off x="531650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423" name="Group 422"/>
          <p:cNvGrpSpPr/>
          <p:nvPr/>
        </p:nvGrpSpPr>
        <p:grpSpPr>
          <a:xfrm>
            <a:off x="3415891" y="6485819"/>
            <a:ext cx="256421" cy="252000"/>
            <a:chOff x="3417417" y="6485819"/>
            <a:chExt cx="256421" cy="252000"/>
          </a:xfrm>
        </p:grpSpPr>
        <p:sp>
          <p:nvSpPr>
            <p:cNvPr id="424"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25"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26"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427" name="Freeform 368"/>
          <p:cNvSpPr>
            <a:spLocks noEditPoints="1"/>
          </p:cNvSpPr>
          <p:nvPr/>
        </p:nvSpPr>
        <p:spPr bwMode="auto">
          <a:xfrm>
            <a:off x="387634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428" name="Group 427"/>
          <p:cNvGrpSpPr/>
          <p:nvPr/>
        </p:nvGrpSpPr>
        <p:grpSpPr>
          <a:xfrm>
            <a:off x="4761313" y="7487394"/>
            <a:ext cx="4332885" cy="188648"/>
            <a:chOff x="565498" y="7511262"/>
            <a:chExt cx="4332885" cy="188648"/>
          </a:xfrm>
        </p:grpSpPr>
        <p:grpSp>
          <p:nvGrpSpPr>
            <p:cNvPr id="429" name="Group 428"/>
            <p:cNvGrpSpPr/>
            <p:nvPr/>
          </p:nvGrpSpPr>
          <p:grpSpPr>
            <a:xfrm>
              <a:off x="565498" y="7511262"/>
              <a:ext cx="3104467" cy="184666"/>
              <a:chOff x="615275" y="7511262"/>
              <a:chExt cx="3104467" cy="184666"/>
            </a:xfrm>
          </p:grpSpPr>
          <p:sp>
            <p:nvSpPr>
              <p:cNvPr id="432" name="TextBox 431"/>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433" name="Rectangle 432"/>
              <p:cNvSpPr/>
              <p:nvPr>
                <p:custDataLst>
                  <p:tags r:id="rId7"/>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434" name="Rectangle 433"/>
              <p:cNvSpPr/>
              <p:nvPr>
                <p:custDataLst>
                  <p:tags r:id="rId8"/>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435" name="Rectangle 434"/>
              <p:cNvSpPr/>
              <p:nvPr>
                <p:custDataLst>
                  <p:tags r:id="rId9"/>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430" name="TextBox 429"/>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431" name="TextBox 430"/>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173" name="Rounded Rectangle 172"/>
          <p:cNvSpPr/>
          <p:nvPr/>
        </p:nvSpPr>
        <p:spPr>
          <a:xfrm>
            <a:off x="241530" y="1006674"/>
            <a:ext cx="612000" cy="234848"/>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E1,2,3</a:t>
            </a:r>
            <a:endParaRPr lang="es-ES" sz="1000" b="1" dirty="0">
              <a:solidFill>
                <a:srgbClr val="002060"/>
              </a:solidFill>
            </a:endParaRPr>
          </a:p>
        </p:txBody>
      </p:sp>
      <p:grpSp>
        <p:nvGrpSpPr>
          <p:cNvPr id="169" name="Group 168"/>
          <p:cNvGrpSpPr/>
          <p:nvPr/>
        </p:nvGrpSpPr>
        <p:grpSpPr>
          <a:xfrm>
            <a:off x="1202122" y="380250"/>
            <a:ext cx="428400" cy="410400"/>
            <a:chOff x="1157616" y="202415"/>
            <a:chExt cx="515504" cy="495053"/>
          </a:xfrm>
        </p:grpSpPr>
        <p:sp>
          <p:nvSpPr>
            <p:cNvPr id="176" name="Rounded Rectangle 175"/>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7" name="Group 282"/>
            <p:cNvGrpSpPr/>
            <p:nvPr/>
          </p:nvGrpSpPr>
          <p:grpSpPr>
            <a:xfrm>
              <a:off x="1311621" y="288473"/>
              <a:ext cx="207495" cy="194290"/>
              <a:chOff x="644491" y="4719572"/>
              <a:chExt cx="226243" cy="211846"/>
            </a:xfrm>
            <a:solidFill>
              <a:schemeClr val="bg1"/>
            </a:solidFill>
          </p:grpSpPr>
          <p:sp>
            <p:nvSpPr>
              <p:cNvPr id="178"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79"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2851278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19</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nvPr>
        </p:nvGraphicFramePr>
        <p:xfrm>
          <a:off x="276950" y="2273324"/>
          <a:ext cx="9577322" cy="2512083"/>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2512083">
                <a:tc>
                  <a:txBody>
                    <a:bodyPr/>
                    <a:lstStyle/>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1200" b="1" kern="1200" baseline="0" noProof="0" dirty="0" smtClean="0">
                          <a:solidFill>
                            <a:srgbClr val="002776"/>
                          </a:solidFill>
                          <a:latin typeface="+mn-lt"/>
                          <a:ea typeface="+mn-ea"/>
                          <a:cs typeface="+mn-cs"/>
                        </a:rPr>
                        <a:t>Ejemplos de acciones dirigidas al </a:t>
                      </a:r>
                      <a:r>
                        <a:rPr lang="es-ES_tradnl" sz="1200" b="1" i="1" kern="1200" baseline="0" noProof="0" dirty="0" err="1" smtClean="0">
                          <a:solidFill>
                            <a:srgbClr val="002776"/>
                          </a:solidFill>
                          <a:latin typeface="+mn-lt"/>
                          <a:ea typeface="+mn-ea"/>
                          <a:cs typeface="+mn-cs"/>
                        </a:rPr>
                        <a:t>trade</a:t>
                      </a:r>
                      <a:r>
                        <a:rPr lang="es-ES_tradnl" sz="1200" b="1" i="1" kern="1200" baseline="0" noProof="0" dirty="0" smtClean="0">
                          <a:solidFill>
                            <a:srgbClr val="002776"/>
                          </a:solidFill>
                          <a:latin typeface="+mn-lt"/>
                          <a:ea typeface="+mn-ea"/>
                          <a:cs typeface="+mn-cs"/>
                        </a:rPr>
                        <a:t> </a:t>
                      </a:r>
                      <a:r>
                        <a:rPr lang="es-ES_tradnl" sz="1200" b="1" i="0" kern="1200" baseline="0" noProof="0" dirty="0" smtClean="0">
                          <a:solidFill>
                            <a:srgbClr val="002776"/>
                          </a:solidFill>
                          <a:latin typeface="+mn-lt"/>
                          <a:ea typeface="+mn-ea"/>
                          <a:cs typeface="+mn-cs"/>
                        </a:rPr>
                        <a:t> o público B2B en mercados internacionales objetivo</a:t>
                      </a:r>
                      <a:endParaRPr lang="es-ES_tradnl" sz="1200" b="1" kern="1200" baseline="0" noProof="0" dirty="0" smtClean="0">
                        <a:solidFill>
                          <a:srgbClr val="002776"/>
                        </a:solidFill>
                        <a:latin typeface="+mn-lt"/>
                        <a:ea typeface="+mn-ea"/>
                        <a:cs typeface="+mn-cs"/>
                      </a:endParaRP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kern="1200" baseline="0" noProof="0" dirty="0" smtClean="0">
                          <a:solidFill>
                            <a:srgbClr val="002776"/>
                          </a:solidFill>
                          <a:latin typeface="+mn-lt"/>
                          <a:ea typeface="+mn-ea"/>
                          <a:cs typeface="+mn-cs"/>
                        </a:rPr>
                        <a:t>Ferias especializadas</a:t>
                      </a: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kern="1200" baseline="0" noProof="0" dirty="0" err="1" smtClean="0">
                          <a:solidFill>
                            <a:srgbClr val="002776"/>
                          </a:solidFill>
                          <a:latin typeface="+mn-lt"/>
                          <a:ea typeface="+mn-ea"/>
                          <a:cs typeface="+mn-cs"/>
                        </a:rPr>
                        <a:t>Roadshows</a:t>
                      </a:r>
                      <a:endParaRPr lang="es-ES" sz="1200" b="0" kern="1200" baseline="0" noProof="0" dirty="0" smtClean="0">
                        <a:solidFill>
                          <a:srgbClr val="002776"/>
                        </a:solidFill>
                        <a:latin typeface="+mn-lt"/>
                        <a:ea typeface="+mn-ea"/>
                        <a:cs typeface="+mn-cs"/>
                      </a:endParaRP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kern="1200" baseline="0" noProof="0" dirty="0" smtClean="0">
                          <a:solidFill>
                            <a:srgbClr val="002776"/>
                          </a:solidFill>
                          <a:latin typeface="+mn-lt"/>
                          <a:ea typeface="+mn-ea"/>
                          <a:cs typeface="+mn-cs"/>
                        </a:rPr>
                        <a:t>Workshops, presentaciones e e-</a:t>
                      </a:r>
                      <a:r>
                        <a:rPr lang="es-ES" sz="1200" b="0" kern="1200" baseline="0" noProof="0" dirty="0" err="1" smtClean="0">
                          <a:solidFill>
                            <a:srgbClr val="002776"/>
                          </a:solidFill>
                          <a:latin typeface="+mn-lt"/>
                          <a:ea typeface="+mn-ea"/>
                          <a:cs typeface="+mn-cs"/>
                        </a:rPr>
                        <a:t>learning</a:t>
                      </a:r>
                      <a:endParaRPr lang="es-ES" sz="1200" b="0" kern="1200" baseline="0" noProof="0" dirty="0" smtClean="0">
                        <a:solidFill>
                          <a:srgbClr val="002776"/>
                        </a:solidFill>
                        <a:latin typeface="+mn-lt"/>
                        <a:ea typeface="+mn-ea"/>
                        <a:cs typeface="+mn-cs"/>
                      </a:endParaRP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200" b="0" kern="1200" baseline="0" noProof="0" dirty="0" smtClean="0">
                          <a:solidFill>
                            <a:srgbClr val="002776"/>
                          </a:solidFill>
                          <a:latin typeface="+mn-lt"/>
                          <a:ea typeface="+mn-ea"/>
                          <a:cs typeface="+mn-cs"/>
                        </a:rPr>
                        <a:t>“</a:t>
                      </a:r>
                      <a:r>
                        <a:rPr lang="es-ES_tradnl" sz="1200" b="0" kern="1200" baseline="0" noProof="0" dirty="0" err="1" smtClean="0">
                          <a:solidFill>
                            <a:srgbClr val="002776"/>
                          </a:solidFill>
                          <a:latin typeface="+mn-lt"/>
                          <a:ea typeface="+mn-ea"/>
                          <a:cs typeface="+mn-cs"/>
                        </a:rPr>
                        <a:t>Speed</a:t>
                      </a:r>
                      <a:r>
                        <a:rPr lang="es-ES_tradnl" sz="1200" b="0" kern="1200" baseline="0" noProof="0" dirty="0" smtClean="0">
                          <a:solidFill>
                            <a:srgbClr val="002776"/>
                          </a:solidFill>
                          <a:latin typeface="+mn-lt"/>
                          <a:ea typeface="+mn-ea"/>
                          <a:cs typeface="+mn-cs"/>
                        </a:rPr>
                        <a:t> – meeting”: ronda de reuniones muy cortas entre el destino y operadores turísticos para identificar iniciales puntos de colaboración, basado ene l “</a:t>
                      </a:r>
                      <a:r>
                        <a:rPr lang="es-ES_tradnl" sz="1200" b="0" kern="1200" baseline="0" noProof="0" dirty="0" err="1" smtClean="0">
                          <a:solidFill>
                            <a:srgbClr val="002776"/>
                          </a:solidFill>
                          <a:latin typeface="+mn-lt"/>
                          <a:ea typeface="+mn-ea"/>
                          <a:cs typeface="+mn-cs"/>
                        </a:rPr>
                        <a:t>speed</a:t>
                      </a:r>
                      <a:r>
                        <a:rPr lang="es-ES_tradnl" sz="1200" b="0" kern="1200" baseline="0" noProof="0" dirty="0" smtClean="0">
                          <a:solidFill>
                            <a:srgbClr val="002776"/>
                          </a:solidFill>
                          <a:latin typeface="+mn-lt"/>
                          <a:ea typeface="+mn-ea"/>
                          <a:cs typeface="+mn-cs"/>
                        </a:rPr>
                        <a:t>- </a:t>
                      </a:r>
                      <a:r>
                        <a:rPr lang="es-ES_tradnl" sz="1200" b="0" kern="1200" baseline="0" noProof="0" dirty="0" err="1" smtClean="0">
                          <a:solidFill>
                            <a:srgbClr val="002776"/>
                          </a:solidFill>
                          <a:latin typeface="+mn-lt"/>
                          <a:ea typeface="+mn-ea"/>
                          <a:cs typeface="+mn-cs"/>
                        </a:rPr>
                        <a:t>dating</a:t>
                      </a:r>
                      <a:r>
                        <a:rPr lang="es-ES_tradnl" sz="1200" b="0" kern="1200" baseline="0" noProof="0" dirty="0" smtClean="0">
                          <a:solidFill>
                            <a:srgbClr val="002776"/>
                          </a:solidFill>
                          <a:latin typeface="+mn-lt"/>
                          <a:ea typeface="+mn-ea"/>
                          <a:cs typeface="+mn-cs"/>
                        </a:rPr>
                        <a:t>”</a:t>
                      </a:r>
                      <a:endParaRPr lang="es-ES" sz="1200" b="0" kern="1200" baseline="0" noProof="0" dirty="0" smtClean="0">
                        <a:solidFill>
                          <a:srgbClr val="002776"/>
                        </a:solidFill>
                        <a:latin typeface="+mn-lt"/>
                        <a:ea typeface="+mn-ea"/>
                        <a:cs typeface="+mn-cs"/>
                      </a:endParaRP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kern="1200" baseline="0" noProof="0" dirty="0" err="1" smtClean="0">
                          <a:solidFill>
                            <a:srgbClr val="002776"/>
                          </a:solidFill>
                          <a:latin typeface="+mn-lt"/>
                          <a:ea typeface="+mn-ea"/>
                          <a:cs typeface="+mn-cs"/>
                        </a:rPr>
                        <a:t>Fam</a:t>
                      </a:r>
                      <a:r>
                        <a:rPr lang="es-ES" sz="1200" b="0" kern="1200" baseline="0" noProof="0" dirty="0" smtClean="0">
                          <a:solidFill>
                            <a:srgbClr val="002776"/>
                          </a:solidFill>
                          <a:latin typeface="+mn-lt"/>
                          <a:ea typeface="+mn-ea"/>
                          <a:cs typeface="+mn-cs"/>
                        </a:rPr>
                        <a:t> –</a:t>
                      </a:r>
                      <a:r>
                        <a:rPr lang="es-ES" sz="1200" b="0" kern="1200" baseline="0" noProof="0" dirty="0" err="1" smtClean="0">
                          <a:solidFill>
                            <a:srgbClr val="002776"/>
                          </a:solidFill>
                          <a:latin typeface="+mn-lt"/>
                          <a:ea typeface="+mn-ea"/>
                          <a:cs typeface="+mn-cs"/>
                        </a:rPr>
                        <a:t>trips</a:t>
                      </a:r>
                      <a:endParaRPr lang="es-ES" sz="1200" b="0" kern="1200" baseline="0" noProof="0" dirty="0" smtClean="0">
                        <a:solidFill>
                          <a:srgbClr val="002776"/>
                        </a:solidFill>
                        <a:latin typeface="+mn-lt"/>
                        <a:ea typeface="+mn-ea"/>
                        <a:cs typeface="+mn-cs"/>
                      </a:endParaRP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kern="1200" baseline="0" noProof="0" dirty="0" err="1" smtClean="0">
                          <a:solidFill>
                            <a:srgbClr val="002776"/>
                          </a:solidFill>
                          <a:latin typeface="+mn-lt"/>
                          <a:ea typeface="+mn-ea"/>
                          <a:cs typeface="+mn-cs"/>
                        </a:rPr>
                        <a:t>Press</a:t>
                      </a:r>
                      <a:r>
                        <a:rPr lang="es-ES" sz="1200" b="0" kern="1200" baseline="0" noProof="0" dirty="0" smtClean="0">
                          <a:solidFill>
                            <a:srgbClr val="002776"/>
                          </a:solidFill>
                          <a:latin typeface="+mn-lt"/>
                          <a:ea typeface="+mn-ea"/>
                          <a:cs typeface="+mn-cs"/>
                        </a:rPr>
                        <a:t> </a:t>
                      </a:r>
                      <a:r>
                        <a:rPr lang="es-ES" sz="1200" b="0" kern="1200" baseline="0" noProof="0" dirty="0" err="1" smtClean="0">
                          <a:solidFill>
                            <a:srgbClr val="002776"/>
                          </a:solidFill>
                          <a:latin typeface="+mn-lt"/>
                          <a:ea typeface="+mn-ea"/>
                          <a:cs typeface="+mn-cs"/>
                        </a:rPr>
                        <a:t>Trips</a:t>
                      </a:r>
                      <a:endParaRPr lang="es-ES" sz="1200" b="0" kern="1200" baseline="0" noProof="0" dirty="0" smtClean="0">
                        <a:solidFill>
                          <a:srgbClr val="002776"/>
                        </a:solidFill>
                        <a:latin typeface="+mn-lt"/>
                        <a:ea typeface="+mn-ea"/>
                        <a:cs typeface="+mn-cs"/>
                      </a:endParaRP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200" b="0" kern="1200" baseline="0" noProof="0" dirty="0" smtClean="0">
                          <a:solidFill>
                            <a:srgbClr val="002776"/>
                          </a:solidFill>
                          <a:latin typeface="+mn-lt"/>
                          <a:ea typeface="+mn-ea"/>
                          <a:cs typeface="+mn-cs"/>
                        </a:rPr>
                        <a:t>Eventos y reuniones  de influencia y RR.PP.</a:t>
                      </a:r>
                      <a:endParaRPr lang="es-ES" sz="1200" b="0" kern="1200" baseline="0" noProof="0" dirty="0" smtClean="0">
                        <a:solidFill>
                          <a:srgbClr val="002776"/>
                        </a:solidFill>
                        <a:latin typeface="+mn-lt"/>
                        <a:ea typeface="+mn-ea"/>
                        <a:cs typeface="+mn-cs"/>
                      </a:endParaRP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kern="1200" baseline="0" noProof="0" dirty="0" smtClean="0">
                          <a:solidFill>
                            <a:srgbClr val="002776"/>
                          </a:solidFill>
                          <a:latin typeface="+mn-lt"/>
                          <a:ea typeface="+mn-ea"/>
                          <a:cs typeface="+mn-cs"/>
                        </a:rPr>
                        <a:t>Acciones cooperadas entre compañías del sector privado y QT</a:t>
                      </a: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kern="1200" baseline="0" noProof="0" dirty="0" smtClean="0">
                          <a:solidFill>
                            <a:srgbClr val="002776"/>
                          </a:solidFill>
                          <a:latin typeface="+mn-lt"/>
                          <a:ea typeface="+mn-ea"/>
                          <a:cs typeface="+mn-cs"/>
                        </a:rPr>
                        <a:t>Embajadas y Embajadores de Quito </a:t>
                      </a:r>
                    </a:p>
                    <a:p>
                      <a:pPr marL="628147" marR="0" lvl="1"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200" b="0" kern="1200" baseline="0" noProof="0" dirty="0" smtClean="0">
                          <a:solidFill>
                            <a:srgbClr val="002776"/>
                          </a:solidFill>
                          <a:latin typeface="+mn-lt"/>
                          <a:ea typeface="+mn-ea"/>
                          <a:cs typeface="+mn-cs"/>
                        </a:rPr>
                        <a:t>Etc.</a:t>
                      </a:r>
                      <a:endParaRPr lang="es-ES" sz="1200" b="0" kern="1200" baseline="0" noProof="0" dirty="0" smtClean="0">
                        <a:solidFill>
                          <a:srgbClr val="002776"/>
                        </a:solidFill>
                        <a:latin typeface="+mn-lt"/>
                        <a:ea typeface="+mn-ea"/>
                        <a:cs typeface="+mn-cs"/>
                      </a:endParaRPr>
                    </a:p>
                  </a:txBody>
                  <a:tcPr anchor="ct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bl>
          </a:graphicData>
        </a:graphic>
      </p:graphicFrame>
      <p:sp>
        <p:nvSpPr>
          <p:cNvPr id="7" name="Rectangle 6"/>
          <p:cNvSpPr/>
          <p:nvPr/>
        </p:nvSpPr>
        <p:spPr>
          <a:xfrm>
            <a:off x="277208" y="1832582"/>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883939"/>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891211"/>
            <a:ext cx="9073266" cy="246221"/>
          </a:xfrm>
          <a:prstGeom prst="rect">
            <a:avLst/>
          </a:prstGeom>
          <a:noFill/>
        </p:spPr>
        <p:txBody>
          <a:bodyPr wrap="square" rtlCol="0">
            <a:spAutoFit/>
          </a:bodyPr>
          <a:lstStyle/>
          <a:p>
            <a:r>
              <a:rPr lang="es-CL" sz="1000" b="1" dirty="0" smtClean="0">
                <a:solidFill>
                  <a:schemeClr val="bg2"/>
                </a:solidFill>
                <a:latin typeface="+mn-lt"/>
              </a:rPr>
              <a:t>Anexo: sugerencias para la campaña y plan operativo de marketing turístico offline (B2B/ </a:t>
            </a:r>
            <a:r>
              <a:rPr lang="es-CL" sz="1000" b="1" dirty="0" err="1" smtClean="0">
                <a:solidFill>
                  <a:schemeClr val="bg2"/>
                </a:solidFill>
                <a:latin typeface="+mn-lt"/>
              </a:rPr>
              <a:t>trade</a:t>
            </a:r>
            <a:r>
              <a:rPr lang="es-CL" sz="1000" b="1" dirty="0" smtClean="0">
                <a:solidFill>
                  <a:schemeClr val="bg2"/>
                </a:solidFill>
                <a:latin typeface="+mn-lt"/>
              </a:rPr>
              <a:t>)</a:t>
            </a:r>
            <a:endParaRPr lang="es-CL" sz="1000" b="1" dirty="0">
              <a:solidFill>
                <a:schemeClr val="bg2"/>
              </a:solidFill>
              <a:latin typeface="+mn-lt"/>
            </a:endParaRPr>
          </a:p>
        </p:txBody>
      </p:sp>
      <p:sp>
        <p:nvSpPr>
          <p:cNvPr id="26" name="TextBox 25"/>
          <p:cNvSpPr txBox="1"/>
          <p:nvPr/>
        </p:nvSpPr>
        <p:spPr>
          <a:xfrm>
            <a:off x="194340" y="1616557"/>
            <a:ext cx="9659932" cy="230832"/>
          </a:xfrm>
          <a:prstGeom prst="rect">
            <a:avLst/>
          </a:prstGeom>
          <a:noFill/>
        </p:spPr>
        <p:txBody>
          <a:bodyPr wrap="square" rtlCol="0">
            <a:spAutoFit/>
          </a:bodyPr>
          <a:lstStyle/>
          <a:p>
            <a:r>
              <a:rPr lang="es-ES_tradnl" sz="900" b="1" i="1" dirty="0" smtClean="0">
                <a:solidFill>
                  <a:schemeClr val="tx2"/>
                </a:solidFill>
              </a:rPr>
              <a:t>Las </a:t>
            </a:r>
            <a:r>
              <a:rPr lang="es-ES_tradnl" sz="900" b="1" i="1" dirty="0">
                <a:solidFill>
                  <a:schemeClr val="tx2"/>
                </a:solidFill>
              </a:rPr>
              <a:t>ideas que se presentan a continuación son sugerencias que se añaden, pero que en ningún caso suponen un desarrollo vinculante</a:t>
            </a:r>
            <a:r>
              <a:rPr lang="es-ES_tradnl" sz="900" b="1" i="1" dirty="0" smtClean="0">
                <a:solidFill>
                  <a:schemeClr val="tx2"/>
                </a:solidFill>
              </a:rPr>
              <a:t>.</a:t>
            </a:r>
            <a:endParaRPr lang="es-CL" sz="900" b="1" dirty="0">
              <a:solidFill>
                <a:schemeClr val="tx2"/>
              </a:solidFill>
              <a:latin typeface="+mn-lt"/>
            </a:endParaRPr>
          </a:p>
        </p:txBody>
      </p:sp>
      <p:grpSp>
        <p:nvGrpSpPr>
          <p:cNvPr id="32" name="Group 31"/>
          <p:cNvGrpSpPr/>
          <p:nvPr/>
        </p:nvGrpSpPr>
        <p:grpSpPr>
          <a:xfrm>
            <a:off x="1202122" y="380250"/>
            <a:ext cx="428400" cy="410400"/>
            <a:chOff x="1157616" y="202415"/>
            <a:chExt cx="515504" cy="495053"/>
          </a:xfrm>
        </p:grpSpPr>
        <p:sp>
          <p:nvSpPr>
            <p:cNvPr id="33" name="Rounded Rectangle 32"/>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4" name="Group 282"/>
            <p:cNvGrpSpPr/>
            <p:nvPr/>
          </p:nvGrpSpPr>
          <p:grpSpPr>
            <a:xfrm>
              <a:off x="1311621" y="288473"/>
              <a:ext cx="207495" cy="194290"/>
              <a:chOff x="644491" y="4719572"/>
              <a:chExt cx="226243" cy="211846"/>
            </a:xfrm>
            <a:solidFill>
              <a:schemeClr val="bg1"/>
            </a:solidFill>
          </p:grpSpPr>
          <p:sp>
            <p:nvSpPr>
              <p:cNvPr id="35"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6"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
        <p:nvSpPr>
          <p:cNvPr id="27" name="Rectangle 26"/>
          <p:cNvSpPr/>
          <p:nvPr>
            <p:custDataLst>
              <p:tags r:id="rId2"/>
            </p:custDataLst>
          </p:nvPr>
        </p:nvSpPr>
        <p:spPr>
          <a:xfrm>
            <a:off x="2625278" y="934666"/>
            <a:ext cx="7264180" cy="47717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1.1. Campaña y plan operativo de marketing turístico internacional offline (B2B/ </a:t>
            </a:r>
            <a:r>
              <a:rPr lang="es-ES_tradnl" sz="1100" b="1" dirty="0" err="1">
                <a:solidFill>
                  <a:schemeClr val="tx2"/>
                </a:solidFill>
              </a:rPr>
              <a:t>T</a:t>
            </a:r>
            <a:r>
              <a:rPr lang="es-ES_tradnl" sz="1100" b="1" dirty="0" err="1" smtClean="0">
                <a:solidFill>
                  <a:schemeClr val="tx2"/>
                </a:solidFill>
              </a:rPr>
              <a:t>rade</a:t>
            </a:r>
            <a:r>
              <a:rPr lang="es-ES_tradnl" sz="1100" b="1" dirty="0" smtClean="0">
                <a:solidFill>
                  <a:schemeClr val="tx2"/>
                </a:solidFill>
              </a:rPr>
              <a:t>)</a:t>
            </a:r>
            <a:endParaRPr lang="es-CL" sz="1100" b="1" dirty="0">
              <a:solidFill>
                <a:schemeClr val="tx2"/>
              </a:solidFill>
            </a:endParaRPr>
          </a:p>
        </p:txBody>
      </p:sp>
      <p:sp>
        <p:nvSpPr>
          <p:cNvPr id="28" name="Rectangle 27"/>
          <p:cNvSpPr/>
          <p:nvPr>
            <p:custDataLst>
              <p:tags r:id="rId3"/>
            </p:custDataLst>
          </p:nvPr>
        </p:nvSpPr>
        <p:spPr>
          <a:xfrm>
            <a:off x="205458" y="934666"/>
            <a:ext cx="3466854" cy="47717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274638" indent="-92075" algn="ctr"/>
            <a:r>
              <a:rPr lang="es-ES_tradnl" sz="800" b="1" dirty="0" smtClean="0"/>
              <a:t>Especialización de marketing por grandes públicos, Reclasificación de mercados internacionales target y Promociones conjuntas con actores clave</a:t>
            </a:r>
            <a:endParaRPr lang="es-CL" sz="800" b="1" dirty="0">
              <a:solidFill>
                <a:srgbClr val="FFFFFF"/>
              </a:solidFill>
            </a:endParaRPr>
          </a:p>
        </p:txBody>
      </p:sp>
      <p:sp>
        <p:nvSpPr>
          <p:cNvPr id="29" name="Rounded Rectangle 28"/>
          <p:cNvSpPr/>
          <p:nvPr/>
        </p:nvSpPr>
        <p:spPr>
          <a:xfrm>
            <a:off x="241530" y="1045099"/>
            <a:ext cx="612000" cy="234848"/>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E1,2,3</a:t>
            </a:r>
            <a:endParaRPr lang="es-ES" sz="1000" b="1" dirty="0">
              <a:solidFill>
                <a:srgbClr val="002060"/>
              </a:solidFill>
            </a:endParaRPr>
          </a:p>
        </p:txBody>
      </p:sp>
      <p:pic>
        <p:nvPicPr>
          <p:cNvPr id="301058" name="Picture 2" descr="https://d1myqg1v1ynzrd.cloudfront.net/sites/default/files/vb-corporate/Images/events/vibe_for_corporate_websit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6672" y="4928397"/>
            <a:ext cx="3375640" cy="2250427"/>
          </a:xfrm>
          <a:prstGeom prst="rect">
            <a:avLst/>
          </a:prstGeom>
          <a:noFill/>
          <a:extLst>
            <a:ext uri="{909E8E84-426E-40DD-AFC4-6F175D3DCCD1}">
              <a14:hiddenFill xmlns:a14="http://schemas.microsoft.com/office/drawing/2010/main">
                <a:solidFill>
                  <a:srgbClr val="FFFFFF"/>
                </a:solidFill>
              </a14:hiddenFill>
            </a:ext>
          </a:extLst>
        </p:spPr>
      </p:pic>
      <p:pic>
        <p:nvPicPr>
          <p:cNvPr id="301060" name="Picture 4" descr="Group shot of staff and attendees of our Destination Britain China 2014 even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22208" y="4940067"/>
            <a:ext cx="6132064" cy="2238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356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txBox="1">
            <a:spLocks/>
          </p:cNvSpPr>
          <p:nvPr/>
        </p:nvSpPr>
        <p:spPr bwMode="auto">
          <a:xfrm>
            <a:off x="493490" y="2806874"/>
            <a:ext cx="7545388"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a:lstStyle>
          <a:p>
            <a:r>
              <a:rPr lang="es-ES" sz="3250" b="1" kern="0" dirty="0" smtClean="0">
                <a:solidFill>
                  <a:schemeClr val="bg2"/>
                </a:solidFill>
              </a:rPr>
              <a:t>1. Síntesis de la propuesta de canales de difusión y promoción</a:t>
            </a:r>
            <a:endParaRPr lang="es-ES" sz="3250" b="1" kern="0" dirty="0">
              <a:solidFill>
                <a:schemeClr val="bg2"/>
              </a:solidFill>
            </a:endParaRPr>
          </a:p>
        </p:txBody>
      </p:sp>
    </p:spTree>
    <p:extLst>
      <p:ext uri="{BB962C8B-B14F-4D97-AF65-F5344CB8AC3E}">
        <p14:creationId xmlns:p14="http://schemas.microsoft.com/office/powerpoint/2010/main" val="33425497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a:spLocks/>
          </p:cNvSpPr>
          <p:nvPr>
            <p:custDataLst>
              <p:tags r:id="rId2"/>
            </p:custDataLst>
          </p:nvPr>
        </p:nvSpPr>
        <p:spPr bwMode="auto">
          <a:xfrm>
            <a:off x="186460" y="515467"/>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405" name="Table 404"/>
          <p:cNvGraphicFramePr>
            <a:graphicFrameLocks noGrp="1"/>
          </p:cNvGraphicFramePr>
          <p:nvPr>
            <p:extLst/>
          </p:nvPr>
        </p:nvGraphicFramePr>
        <p:xfrm>
          <a:off x="3387019" y="6890126"/>
          <a:ext cx="2189004" cy="381000"/>
        </p:xfrm>
        <a:graphic>
          <a:graphicData uri="http://schemas.openxmlformats.org/drawingml/2006/table">
            <a:tbl>
              <a:tblPr firstRow="1" bandRow="1">
                <a:tableStyleId>{5C22544A-7EE6-4342-B048-85BDC9FD1C3A}</a:tableStyleId>
              </a:tblPr>
              <a:tblGrid>
                <a:gridCol w="364834">
                  <a:extLst>
                    <a:ext uri="{9D8B030D-6E8A-4147-A177-3AD203B41FA5}">
                      <a16:colId xmlns="" xmlns:a16="http://schemas.microsoft.com/office/drawing/2014/main" val="1911516659"/>
                    </a:ext>
                  </a:extLst>
                </a:gridCol>
                <a:gridCol w="364834">
                  <a:extLst>
                    <a:ext uri="{9D8B030D-6E8A-4147-A177-3AD203B41FA5}">
                      <a16:colId xmlns="" xmlns:a16="http://schemas.microsoft.com/office/drawing/2014/main" val="476114897"/>
                    </a:ext>
                  </a:extLst>
                </a:gridCol>
                <a:gridCol w="364834">
                  <a:extLst>
                    <a:ext uri="{9D8B030D-6E8A-4147-A177-3AD203B41FA5}">
                      <a16:colId xmlns="" xmlns:a16="http://schemas.microsoft.com/office/drawing/2014/main" val="1399813028"/>
                    </a:ext>
                  </a:extLst>
                </a:gridCol>
                <a:gridCol w="364834">
                  <a:extLst>
                    <a:ext uri="{9D8B030D-6E8A-4147-A177-3AD203B41FA5}">
                      <a16:colId xmlns="" xmlns:a16="http://schemas.microsoft.com/office/drawing/2014/main" val="3069789400"/>
                    </a:ext>
                  </a:extLst>
                </a:gridCol>
                <a:gridCol w="364834">
                  <a:extLst>
                    <a:ext uri="{9D8B030D-6E8A-4147-A177-3AD203B41FA5}">
                      <a16:colId xmlns="" xmlns:a16="http://schemas.microsoft.com/office/drawing/2014/main" val="1920847690"/>
                    </a:ext>
                  </a:extLst>
                </a:gridCol>
                <a:gridCol w="364834">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aphicFrame>
        <p:nvGraphicFramePr>
          <p:cNvPr id="14" name="Object 13" hidden="1"/>
          <p:cNvGraphicFramePr>
            <a:graphicFrameLocks noChangeAspect="1"/>
          </p:cNvGraphicFramePr>
          <p:nvPr>
            <p:custDataLst>
              <p:tags r:id="rId3"/>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9810"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000" b="1" dirty="0" smtClean="0">
                <a:solidFill>
                  <a:schemeClr val="tx2"/>
                </a:solidFill>
              </a:rPr>
              <a:t>1.1. Plan de Marketing de Turismo </a:t>
            </a:r>
            <a:r>
              <a:rPr lang="es-ES_tradnl" sz="1000" b="1" dirty="0">
                <a:solidFill>
                  <a:schemeClr val="tx2"/>
                </a:solidFill>
              </a:rPr>
              <a:t>I</a:t>
            </a:r>
            <a:r>
              <a:rPr lang="es-ES_tradnl" sz="1000" b="1" dirty="0" smtClean="0">
                <a:solidFill>
                  <a:schemeClr val="tx2"/>
                </a:solidFill>
              </a:rPr>
              <a:t>nterno para Quito (B2C)</a:t>
            </a:r>
            <a:endParaRPr lang="es-CL" sz="1000" b="1" dirty="0">
              <a:solidFill>
                <a:schemeClr val="tx2"/>
              </a:solidFill>
            </a:endParaRPr>
          </a:p>
        </p:txBody>
      </p:sp>
      <p:sp>
        <p:nvSpPr>
          <p:cNvPr id="257" name="Rectangle 256"/>
          <p:cNvSpPr/>
          <p:nvPr/>
        </p:nvSpPr>
        <p:spPr>
          <a:xfrm>
            <a:off x="7264146" y="2748063"/>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Colaboración entre el sector público y privado, especialmente para la realización de acuerdos de colaboración.</a:t>
            </a:r>
          </a:p>
          <a:p>
            <a:pPr marL="228600" lvl="0" indent="-228600">
              <a:buFont typeface="+mj-lt"/>
              <a:buAutoNum type="arabicPeriod"/>
            </a:pPr>
            <a:r>
              <a:rPr lang="es-CL" sz="900" dirty="0" smtClean="0">
                <a:solidFill>
                  <a:srgbClr val="002776"/>
                </a:solidFill>
              </a:rPr>
              <a:t>Organización del calendario de festivos a nivel nacional.</a:t>
            </a:r>
          </a:p>
          <a:p>
            <a:pPr marL="228600" lvl="0" indent="-228600">
              <a:buFont typeface="+mj-lt"/>
              <a:buAutoNum type="arabicPeriod"/>
            </a:pPr>
            <a:r>
              <a:rPr lang="es-CL" sz="900" dirty="0" smtClean="0">
                <a:solidFill>
                  <a:srgbClr val="002776"/>
                </a:solidFill>
              </a:rPr>
              <a:t>Establecimiento de una oferta de productos turísticos exclusivos para turismo interno y sus públicos principales (familias y jóvenes).</a:t>
            </a:r>
          </a:p>
          <a:p>
            <a:pPr marL="228600" lvl="0" indent="-228600">
              <a:buFont typeface="+mj-lt"/>
              <a:buAutoNum type="arabicPeriod"/>
            </a:pPr>
            <a:r>
              <a:rPr lang="es-CL" sz="900" dirty="0" smtClean="0">
                <a:solidFill>
                  <a:srgbClr val="002776"/>
                </a:solidFill>
              </a:rPr>
              <a:t>Generar campañas de promoción y comunicación específicas para los mercados emisores principales y los públicos objetivo</a:t>
            </a: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Generar conocimiento en  el turista interno, sobre los productos, actividades y atractivos únicos que Quito tiene para ofrecerles para</a:t>
            </a:r>
          </a:p>
          <a:p>
            <a:pPr marL="171450" lvl="0" indent="-171450">
              <a:buFont typeface="Arial" panose="020B0604020202020204" pitchFamily="34" charset="0"/>
              <a:buChar char="•"/>
            </a:pPr>
            <a:r>
              <a:rPr lang="es-CL" sz="900" dirty="0" smtClean="0">
                <a:solidFill>
                  <a:srgbClr val="002776"/>
                </a:solidFill>
              </a:rPr>
              <a:t>Aumentar el número de turistas nacionales  y pernoctaciones en hoteles de ecuatorianos en Quito.</a:t>
            </a: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rgbClr val="002776"/>
                </a:solidFill>
              </a:rPr>
              <a:t>ROI del plan de marketing (inversión vs divisas generadas por turista nacionales)</a:t>
            </a:r>
          </a:p>
          <a:p>
            <a:pPr marL="228600" indent="-228600">
              <a:spcBef>
                <a:spcPts val="300"/>
              </a:spcBef>
              <a:buFont typeface="+mj-lt"/>
              <a:buAutoNum type="arabicPeriod"/>
            </a:pPr>
            <a:r>
              <a:rPr lang="es-CL" sz="900" dirty="0" smtClean="0">
                <a:solidFill>
                  <a:srgbClr val="002776"/>
                </a:solidFill>
              </a:rPr>
              <a:t>Gasto medio por estadía de turistas nacionales.</a:t>
            </a:r>
          </a:p>
          <a:p>
            <a:pPr marL="228600" indent="-228600">
              <a:spcBef>
                <a:spcPts val="300"/>
              </a:spcBef>
              <a:buFont typeface="+mj-lt"/>
              <a:buAutoNum type="arabicPeriod"/>
            </a:pPr>
            <a:r>
              <a:rPr lang="es-CL" sz="900" dirty="0" smtClean="0">
                <a:solidFill>
                  <a:srgbClr val="002776"/>
                </a:solidFill>
              </a:rPr>
              <a:t>Incremento de pernoctaciones en alojamientos turísticos en Quito  de turistas nacionales.</a:t>
            </a:r>
          </a:p>
          <a:p>
            <a:pPr>
              <a:spcBef>
                <a:spcPts val="300"/>
              </a:spcBef>
            </a:pPr>
            <a:endParaRPr lang="es-CL" sz="900" i="1" dirty="0" smtClean="0">
              <a:solidFill>
                <a:srgbClr val="002776"/>
              </a:solidFill>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748435"/>
          <a:ext cx="7020000" cy="2587341"/>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369101">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noProof="0" dirty="0" smtClean="0">
                          <a:solidFill>
                            <a:srgbClr val="002776"/>
                          </a:solidFill>
                          <a:latin typeface="+mn-lt"/>
                          <a:ea typeface="+mn-ea"/>
                          <a:cs typeface="+mn-cs"/>
                        </a:rPr>
                        <a:t>Revisar los principales mercados emisores</a:t>
                      </a:r>
                      <a:r>
                        <a:rPr lang="es-ES_tradnl" sz="900" kern="1200" baseline="0" noProof="0" dirty="0" smtClean="0">
                          <a:solidFill>
                            <a:srgbClr val="002776"/>
                          </a:solidFill>
                          <a:latin typeface="+mn-lt"/>
                          <a:ea typeface="+mn-ea"/>
                          <a:cs typeface="+mn-cs"/>
                        </a:rPr>
                        <a:t> o localizaciones generadoras de demanda para Quito y segmentos objetivo a captar. Utilizar las categorías mercados de Desarrollo, de Posicionamiento y de Oportunidad.</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201506">
                <a:tc>
                  <a:txBody>
                    <a:bodyPr/>
                    <a:lstStyle/>
                    <a:p>
                      <a:pPr marL="84138" marR="0" lvl="0" indent="-84138" algn="l" defTabSz="913399" rtl="0" eaLnBrk="1" fontAlgn="auto" latinLnBrk="0" hangingPunct="1">
                        <a:lnSpc>
                          <a:spcPct val="100000"/>
                        </a:lnSpc>
                        <a:spcBef>
                          <a:spcPts val="0"/>
                        </a:spcBef>
                        <a:spcAft>
                          <a:spcPts val="0"/>
                        </a:spcAft>
                        <a:buClrTx/>
                        <a:buSzTx/>
                        <a:buFont typeface="+mj-lt"/>
                        <a:buAutoNum type="arabicPeriod" startAt="2"/>
                        <a:tabLst/>
                        <a:defRPr/>
                      </a:pPr>
                      <a:r>
                        <a:rPr lang="es-ES_tradnl" sz="900" kern="1200" noProof="0" dirty="0" smtClean="0">
                          <a:solidFill>
                            <a:srgbClr val="002776"/>
                          </a:solidFill>
                          <a:latin typeface="+mn-lt"/>
                          <a:ea typeface="+mn-ea"/>
                          <a:cs typeface="+mn-cs"/>
                        </a:rPr>
                        <a:t>División presupuestal de acuerdo a la importancia de cada mercado.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4079750344"/>
                  </a:ext>
                </a:extLst>
              </a:tr>
              <a:tr h="375422">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3. </a:t>
                      </a:r>
                      <a:r>
                        <a:rPr lang="es-ES_tradnl" sz="900" kern="1200" noProof="0" dirty="0" smtClean="0">
                          <a:solidFill>
                            <a:srgbClr val="002776"/>
                          </a:solidFill>
                          <a:latin typeface="+mn-lt"/>
                          <a:ea typeface="+mn-ea"/>
                          <a:cs typeface="+mn-cs"/>
                        </a:rPr>
                        <a:t>Seleccionar</a:t>
                      </a:r>
                      <a:r>
                        <a:rPr lang="es-ES_tradnl" sz="900" kern="1200" baseline="0" noProof="0" dirty="0" smtClean="0">
                          <a:solidFill>
                            <a:srgbClr val="002776"/>
                          </a:solidFill>
                          <a:latin typeface="+mn-lt"/>
                          <a:ea typeface="+mn-ea"/>
                          <a:cs typeface="+mn-cs"/>
                        </a:rPr>
                        <a:t> un portfolio de productos específico para el turista nacional que incluya productos y actividades emblemáticas y de carácter único y otros complementarias que favorezcan la repetición de la visita (i.e. eventos a realizar mensualmente).</a:t>
                      </a:r>
                      <a:endParaRPr lang="es-ES"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79778">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baseline="0" noProof="0" dirty="0" smtClean="0">
                          <a:solidFill>
                            <a:srgbClr val="002776"/>
                          </a:solidFill>
                          <a:latin typeface="+mn-lt"/>
                          <a:ea typeface="+mn-ea"/>
                          <a:cs typeface="+mn-cs"/>
                        </a:rPr>
                        <a:t>4. Activar una campaña de comunicación con medios online y offline que dé motivos específicos por los que se debe visitar o volver a Quito en un momento concreto del año.</a:t>
                      </a:r>
                      <a:endParaRPr lang="es-ES_tradnl"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216702">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baseline="0" noProof="0" dirty="0" smtClean="0">
                          <a:solidFill>
                            <a:srgbClr val="002776"/>
                          </a:solidFill>
                          <a:latin typeface="+mn-lt"/>
                          <a:ea typeface="+mn-ea"/>
                          <a:cs typeface="+mn-cs"/>
                        </a:rPr>
                        <a:t>5. </a:t>
                      </a:r>
                      <a:r>
                        <a:rPr lang="es-ES_tradnl" sz="900" kern="1200" baseline="0" noProof="0" dirty="0" smtClean="0">
                          <a:solidFill>
                            <a:srgbClr val="002776"/>
                          </a:solidFill>
                          <a:latin typeface="+mn-lt"/>
                          <a:ea typeface="+mn-ea"/>
                          <a:cs typeface="+mn-cs"/>
                        </a:rPr>
                        <a:t>Establecer acuerdos prioritarios con operadores turísticos de Quito para generar producto “in situ” de peso para el mercado nacional</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216702">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baseline="0" noProof="0" dirty="0" smtClean="0">
                          <a:solidFill>
                            <a:srgbClr val="002776"/>
                          </a:solidFill>
                          <a:latin typeface="+mn-lt"/>
                          <a:ea typeface="+mn-ea"/>
                          <a:cs typeface="+mn-cs"/>
                        </a:rPr>
                        <a:t>6. Crear mecanismos dentro del sector privado (y público) que estimulen la conversión a viajar para el turista doméstico: obligación de consumir días de vacaciones, creación de “cheques – vacacionales” sólo consumibles a nivel nacional, promociones para públicos objetivos, etc. </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677116433"/>
                  </a:ext>
                </a:extLst>
              </a:tr>
              <a:tr h="216702">
                <a:tc>
                  <a:txBody>
                    <a:bodyPr/>
                    <a:lstStyle/>
                    <a:p>
                      <a:pPr marL="0" marR="0" lvl="0" indent="0" algn="l" defTabSz="913399" rtl="0" eaLnBrk="1" fontAlgn="auto" latinLnBrk="0" hangingPunct="1">
                        <a:lnSpc>
                          <a:spcPct val="100000"/>
                        </a:lnSpc>
                        <a:spcBef>
                          <a:spcPts val="0"/>
                        </a:spcBef>
                        <a:spcAft>
                          <a:spcPts val="0"/>
                        </a:spcAft>
                        <a:buClrTx/>
                        <a:buSzTx/>
                        <a:buFont typeface="+mj-lt"/>
                        <a:buNone/>
                        <a:tabLst/>
                        <a:defRPr/>
                      </a:pPr>
                      <a:r>
                        <a:rPr lang="es-ES" sz="900" kern="1200" baseline="0" noProof="0" dirty="0" smtClean="0">
                          <a:solidFill>
                            <a:srgbClr val="002776"/>
                          </a:solidFill>
                          <a:latin typeface="+mn-lt"/>
                          <a:ea typeface="+mn-ea"/>
                          <a:cs typeface="+mn-cs"/>
                        </a:rPr>
                        <a:t>7.Acciones B2C son las más recomendadas para este público. Se recomiendan campañas directas, medios impresos, ferias locales y regionales, Street marketing, campañas cooperadas y campañas de comunicación que se enfoquen en la importancia de lo local, los atractivos en Quito y los beneficios (materiales, sociales de reputación, etc.) que su viaje a Quito les aportará.</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200529282"/>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20</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589409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82309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7709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3528376" cy="3523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marL="357188" indent="-174625" algn="ctr"/>
            <a:r>
              <a:rPr lang="es-ES_tradnl" sz="800" b="1" dirty="0" smtClean="0"/>
              <a:t>Reclasificación de mercados por objetivos de acción al mercado y Distribución del presupuesto por objetivos para cada mercado</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420837"/>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472194"/>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479466"/>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60" name="Group 359"/>
          <p:cNvGrpSpPr/>
          <p:nvPr/>
        </p:nvGrpSpPr>
        <p:grpSpPr>
          <a:xfrm>
            <a:off x="205458" y="2378259"/>
            <a:ext cx="7036540" cy="1037550"/>
            <a:chOff x="187198" y="2693266"/>
            <a:chExt cx="7036540" cy="1076203"/>
          </a:xfrm>
        </p:grpSpPr>
        <p:sp>
          <p:nvSpPr>
            <p:cNvPr id="361" name="Rectangle 314"/>
            <p:cNvSpPr/>
            <p:nvPr>
              <p:custDataLst>
                <p:tags r:id="rId16"/>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62" name="Group 315"/>
            <p:cNvGrpSpPr/>
            <p:nvPr>
              <p:custDataLst>
                <p:tags r:id="rId17"/>
              </p:custDataLst>
            </p:nvPr>
          </p:nvGrpSpPr>
          <p:grpSpPr>
            <a:xfrm>
              <a:off x="316674" y="2734898"/>
              <a:ext cx="216000" cy="288000"/>
              <a:chOff x="391339" y="1340959"/>
              <a:chExt cx="382588" cy="609600"/>
            </a:xfrm>
          </p:grpSpPr>
          <p:sp>
            <p:nvSpPr>
              <p:cNvPr id="365"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66"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sp>
          <p:nvSpPr>
            <p:cNvPr id="363" name="Rectangle 362"/>
            <p:cNvSpPr/>
            <p:nvPr/>
          </p:nvSpPr>
          <p:spPr>
            <a:xfrm>
              <a:off x="3631554" y="3059282"/>
              <a:ext cx="3558680"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dirty="0" err="1" smtClean="0">
                  <a:solidFill>
                    <a:srgbClr val="002776"/>
                  </a:solidFill>
                </a:rPr>
                <a:t>Conquito</a:t>
              </a:r>
              <a:r>
                <a:rPr lang="es-CL" sz="900" dirty="0" smtClean="0">
                  <a:solidFill>
                    <a:srgbClr val="002776"/>
                  </a:solidFill>
                </a:rPr>
                <a:t> </a:t>
              </a:r>
              <a:r>
                <a:rPr lang="es-CL" sz="900" dirty="0">
                  <a:solidFill>
                    <a:srgbClr val="002776"/>
                  </a:solidFill>
                </a:rPr>
                <a:t>y  Representaciones del </a:t>
              </a:r>
              <a:r>
                <a:rPr lang="es-CL" sz="900" dirty="0" err="1">
                  <a:solidFill>
                    <a:srgbClr val="002776"/>
                  </a:solidFill>
                </a:rPr>
                <a:t>Mintur</a:t>
              </a:r>
              <a:r>
                <a:rPr lang="es-CL" sz="900" dirty="0">
                  <a:solidFill>
                    <a:srgbClr val="002776"/>
                  </a:solidFill>
                </a:rPr>
                <a:t> en ciudades emisoras principales</a:t>
              </a:r>
              <a:r>
                <a:rPr lang="es-CL" sz="900" dirty="0" smtClean="0">
                  <a:solidFill>
                    <a:srgbClr val="002776"/>
                  </a:solidFill>
                </a:rPr>
                <a:t>, </a:t>
              </a:r>
              <a:r>
                <a:rPr lang="es-CL" sz="900" dirty="0" err="1" smtClean="0">
                  <a:solidFill>
                    <a:srgbClr val="002776"/>
                  </a:solidFill>
                </a:rPr>
                <a:t>Captur</a:t>
              </a:r>
              <a:r>
                <a:rPr lang="es-CL" sz="900" dirty="0" smtClean="0">
                  <a:solidFill>
                    <a:srgbClr val="002776"/>
                  </a:solidFill>
                </a:rPr>
                <a:t> y </a:t>
              </a:r>
              <a:r>
                <a:rPr lang="es-CL" sz="900" dirty="0" err="1" smtClean="0">
                  <a:solidFill>
                    <a:srgbClr val="002776"/>
                  </a:solidFill>
                </a:rPr>
                <a:t>Fenacaptur</a:t>
              </a:r>
              <a:endParaRPr lang="es-CL" sz="900" dirty="0">
                <a:solidFill>
                  <a:srgbClr val="002776"/>
                </a:solidFill>
              </a:endParaRPr>
            </a:p>
            <a:p>
              <a:r>
                <a:rPr lang="es-CL" sz="900" dirty="0" err="1" smtClean="0">
                  <a:solidFill>
                    <a:srgbClr val="002776"/>
                  </a:solidFill>
                </a:rPr>
                <a:t>Optur</a:t>
              </a:r>
              <a:r>
                <a:rPr lang="es-CL" sz="900" dirty="0" smtClean="0">
                  <a:solidFill>
                    <a:srgbClr val="002776"/>
                  </a:solidFill>
                </a:rPr>
                <a:t>, operadores turísticos y la asociación de hoteleros de Quito</a:t>
              </a:r>
              <a:endParaRPr lang="es-CL" sz="900" dirty="0">
                <a:solidFill>
                  <a:srgbClr val="002776"/>
                </a:solidFill>
              </a:endParaRPr>
            </a:p>
          </p:txBody>
        </p:sp>
        <p:sp>
          <p:nvSpPr>
            <p:cNvPr id="364" name="Rectangle 363"/>
            <p:cNvSpPr/>
            <p:nvPr/>
          </p:nvSpPr>
          <p:spPr>
            <a:xfrm>
              <a:off x="187198" y="3070904"/>
              <a:ext cx="3418116" cy="665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smtClean="0">
                  <a:solidFill>
                    <a:srgbClr val="002776"/>
                  </a:solidFill>
                </a:rPr>
                <a:t>Líder de Proyecto: </a:t>
              </a:r>
              <a:r>
                <a:rPr lang="es-ES_tradnl" sz="900" dirty="0" smtClean="0">
                  <a:solidFill>
                    <a:srgbClr val="002776"/>
                  </a:solidFill>
                </a:rPr>
                <a:t>Quito Turismo</a:t>
              </a:r>
            </a:p>
            <a:p>
              <a:r>
                <a:rPr lang="es-ES_tradnl" sz="900" b="1" dirty="0" smtClean="0">
                  <a:solidFill>
                    <a:srgbClr val="002776"/>
                  </a:solidFill>
                </a:rPr>
                <a:t>Equipo de Proyecto: </a:t>
              </a:r>
              <a:r>
                <a:rPr lang="es-ES_tradnl" sz="900" dirty="0">
                  <a:solidFill>
                    <a:srgbClr val="002776"/>
                  </a:solidFill>
                </a:rPr>
                <a:t>Quito </a:t>
              </a:r>
              <a:r>
                <a:rPr lang="es-ES_tradnl" sz="900" dirty="0" smtClean="0">
                  <a:solidFill>
                    <a:srgbClr val="002776"/>
                  </a:solidFill>
                </a:rPr>
                <a:t>Turismo: </a:t>
              </a:r>
              <a:r>
                <a:rPr lang="es-CL" sz="900" dirty="0" smtClean="0">
                  <a:solidFill>
                    <a:srgbClr val="002776"/>
                  </a:solidFill>
                </a:rPr>
                <a:t>Departamento </a:t>
              </a:r>
              <a:r>
                <a:rPr lang="es-CL" sz="900" dirty="0">
                  <a:solidFill>
                    <a:srgbClr val="002776"/>
                  </a:solidFill>
                </a:rPr>
                <a:t>de Comunicación y Dirección de Mercadeo (para la parte relativa a insumos del </a:t>
              </a:r>
              <a:r>
                <a:rPr lang="es-CL" sz="900" dirty="0" smtClean="0">
                  <a:solidFill>
                    <a:srgbClr val="002776"/>
                  </a:solidFill>
                </a:rPr>
                <a:t>consumidor) - </a:t>
              </a:r>
              <a:r>
                <a:rPr lang="es-ES" sz="900" dirty="0">
                  <a:solidFill>
                    <a:srgbClr val="002776"/>
                  </a:solidFill>
                </a:rPr>
                <a:t>Jefatura de Promoción turística nacional e internacional</a:t>
              </a:r>
            </a:p>
          </p:txBody>
        </p:sp>
      </p:grpSp>
      <p:grpSp>
        <p:nvGrpSpPr>
          <p:cNvPr id="292" name="Group 291"/>
          <p:cNvGrpSpPr/>
          <p:nvPr/>
        </p:nvGrpSpPr>
        <p:grpSpPr>
          <a:xfrm>
            <a:off x="7256357" y="1440165"/>
            <a:ext cx="2633101" cy="836705"/>
            <a:chOff x="3462357" y="6443378"/>
            <a:chExt cx="2082316" cy="900000"/>
          </a:xfrm>
        </p:grpSpPr>
        <p:sp>
          <p:nvSpPr>
            <p:cNvPr id="315" name="Rectangle 314"/>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16" name="Rectangle 315"/>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17" name="Group 316"/>
            <p:cNvGrpSpPr/>
            <p:nvPr/>
          </p:nvGrpSpPr>
          <p:grpSpPr>
            <a:xfrm>
              <a:off x="3561117" y="6479378"/>
              <a:ext cx="295181" cy="288000"/>
              <a:chOff x="1738313" y="3406776"/>
              <a:chExt cx="644727" cy="615950"/>
            </a:xfrm>
            <a:solidFill>
              <a:srgbClr val="FFFF00"/>
            </a:solidFill>
          </p:grpSpPr>
          <p:sp>
            <p:nvSpPr>
              <p:cNvPr id="375"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7"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18" name="Group 317"/>
            <p:cNvGrpSpPr/>
            <p:nvPr/>
          </p:nvGrpSpPr>
          <p:grpSpPr>
            <a:xfrm>
              <a:off x="3582872" y="6818591"/>
              <a:ext cx="468000" cy="432933"/>
              <a:chOff x="3605314" y="6801213"/>
              <a:chExt cx="468000" cy="432933"/>
            </a:xfrm>
          </p:grpSpPr>
          <p:sp>
            <p:nvSpPr>
              <p:cNvPr id="373" name="Rectangle 372"/>
              <p:cNvSpPr/>
              <p:nvPr>
                <p:custDataLst>
                  <p:tags r:id="rId14"/>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4" name="TextBox 373"/>
              <p:cNvSpPr txBox="1"/>
              <p:nvPr>
                <p:custDataLst>
                  <p:tags r:id="rId15"/>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42" name="Group 341"/>
            <p:cNvGrpSpPr/>
            <p:nvPr/>
          </p:nvGrpSpPr>
          <p:grpSpPr>
            <a:xfrm>
              <a:off x="4277236" y="6818591"/>
              <a:ext cx="468000" cy="432933"/>
              <a:chOff x="4217406" y="6801213"/>
              <a:chExt cx="468000" cy="432933"/>
            </a:xfrm>
          </p:grpSpPr>
          <p:sp>
            <p:nvSpPr>
              <p:cNvPr id="371" name="Rectangle 370"/>
              <p:cNvSpPr/>
              <p:nvPr>
                <p:custDataLst>
                  <p:tags r:id="rId12"/>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3"/>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7" name="Group 366"/>
            <p:cNvGrpSpPr/>
            <p:nvPr/>
          </p:nvGrpSpPr>
          <p:grpSpPr>
            <a:xfrm>
              <a:off x="4971600" y="6818591"/>
              <a:ext cx="468000" cy="432933"/>
              <a:chOff x="4829498" y="6801213"/>
              <a:chExt cx="468000" cy="432933"/>
            </a:xfrm>
          </p:grpSpPr>
          <p:sp>
            <p:nvSpPr>
              <p:cNvPr id="369" name="Rectangle 368"/>
              <p:cNvSpPr/>
              <p:nvPr>
                <p:custDataLst>
                  <p:tags r:id="rId10"/>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1"/>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8" name="Freeform 368"/>
            <p:cNvSpPr>
              <a:spLocks noEditPoints="1"/>
            </p:cNvSpPr>
            <p:nvPr/>
          </p:nvSpPr>
          <p:spPr bwMode="auto">
            <a:xfrm>
              <a:off x="368546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79" name="Group 378"/>
          <p:cNvGrpSpPr/>
          <p:nvPr/>
        </p:nvGrpSpPr>
        <p:grpSpPr>
          <a:xfrm>
            <a:off x="205458" y="6443378"/>
            <a:ext cx="3169298" cy="942946"/>
            <a:chOff x="205458" y="6443378"/>
            <a:chExt cx="3273816" cy="942946"/>
          </a:xfrm>
        </p:grpSpPr>
        <p:sp>
          <p:nvSpPr>
            <p:cNvPr id="380" name="Rectangle 37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381" name="Rectangle 38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38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3" name="Rectangle 38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8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5" name="Rectangle 384"/>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$ 450.000 USD</a:t>
              </a:r>
            </a:p>
            <a:p>
              <a:pPr algn="ctr"/>
              <a:r>
                <a:rPr lang="es-CL" sz="1000" i="1" dirty="0" smtClean="0">
                  <a:solidFill>
                    <a:schemeClr val="tx2"/>
                  </a:solidFill>
                </a:rPr>
                <a:t>Incluye la realización del Plan y las campañas a implementar</a:t>
              </a:r>
              <a:endParaRPr lang="es-CL" sz="800" i="1" dirty="0">
                <a:solidFill>
                  <a:schemeClr val="tx2"/>
                </a:solidFill>
              </a:endParaRPr>
            </a:p>
          </p:txBody>
        </p:sp>
      </p:grpSp>
      <p:sp>
        <p:nvSpPr>
          <p:cNvPr id="386" name="Rectangle 385"/>
          <p:cNvSpPr/>
          <p:nvPr/>
        </p:nvSpPr>
        <p:spPr>
          <a:xfrm>
            <a:off x="3373814" y="6443378"/>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sp>
        <p:nvSpPr>
          <p:cNvPr id="388" name="Freeform 368"/>
          <p:cNvSpPr>
            <a:spLocks noEditPoints="1"/>
          </p:cNvSpPr>
          <p:nvPr/>
        </p:nvSpPr>
        <p:spPr bwMode="auto">
          <a:xfrm>
            <a:off x="423638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9" name="Freeform 368"/>
          <p:cNvSpPr>
            <a:spLocks noEditPoints="1"/>
          </p:cNvSpPr>
          <p:nvPr/>
        </p:nvSpPr>
        <p:spPr bwMode="auto">
          <a:xfrm>
            <a:off x="459643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0" name="Freeform 368"/>
          <p:cNvSpPr>
            <a:spLocks noEditPoints="1"/>
          </p:cNvSpPr>
          <p:nvPr/>
        </p:nvSpPr>
        <p:spPr bwMode="auto">
          <a:xfrm>
            <a:off x="495646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1" name="Freeform 368"/>
          <p:cNvSpPr>
            <a:spLocks noEditPoints="1"/>
          </p:cNvSpPr>
          <p:nvPr/>
        </p:nvSpPr>
        <p:spPr bwMode="auto">
          <a:xfrm>
            <a:off x="531650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92" name="Group 391"/>
          <p:cNvGrpSpPr/>
          <p:nvPr/>
        </p:nvGrpSpPr>
        <p:grpSpPr>
          <a:xfrm>
            <a:off x="3415891" y="6485819"/>
            <a:ext cx="256421" cy="252000"/>
            <a:chOff x="3417417" y="6485819"/>
            <a:chExt cx="256421" cy="252000"/>
          </a:xfrm>
        </p:grpSpPr>
        <p:sp>
          <p:nvSpPr>
            <p:cNvPr id="393"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4"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95"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6" name="Freeform 368"/>
          <p:cNvSpPr>
            <a:spLocks noEditPoints="1"/>
          </p:cNvSpPr>
          <p:nvPr/>
        </p:nvSpPr>
        <p:spPr bwMode="auto">
          <a:xfrm>
            <a:off x="387634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397" name="Group 396"/>
          <p:cNvGrpSpPr/>
          <p:nvPr/>
        </p:nvGrpSpPr>
        <p:grpSpPr>
          <a:xfrm>
            <a:off x="4761313" y="7487394"/>
            <a:ext cx="4332885" cy="188648"/>
            <a:chOff x="565498" y="7511262"/>
            <a:chExt cx="4332885" cy="188648"/>
          </a:xfrm>
        </p:grpSpPr>
        <p:grpSp>
          <p:nvGrpSpPr>
            <p:cNvPr id="398" name="Group 397"/>
            <p:cNvGrpSpPr/>
            <p:nvPr/>
          </p:nvGrpSpPr>
          <p:grpSpPr>
            <a:xfrm>
              <a:off x="565498" y="7511262"/>
              <a:ext cx="3104467" cy="184666"/>
              <a:chOff x="615275" y="7511262"/>
              <a:chExt cx="3104467" cy="184666"/>
            </a:xfrm>
          </p:grpSpPr>
          <p:sp>
            <p:nvSpPr>
              <p:cNvPr id="401" name="TextBox 400"/>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402" name="Rectangle 401"/>
              <p:cNvSpPr/>
              <p:nvPr>
                <p:custDataLst>
                  <p:tags r:id="rId7"/>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403" name="Rectangle 402"/>
              <p:cNvSpPr/>
              <p:nvPr>
                <p:custDataLst>
                  <p:tags r:id="rId8"/>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404" name="Rectangle 403"/>
              <p:cNvSpPr/>
              <p:nvPr>
                <p:custDataLst>
                  <p:tags r:id="rId9"/>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399" name="TextBox 398"/>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400" name="TextBox 399"/>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171" name="Rounded Rectangle 170"/>
          <p:cNvSpPr/>
          <p:nvPr/>
        </p:nvSpPr>
        <p:spPr>
          <a:xfrm>
            <a:off x="241530" y="1006674"/>
            <a:ext cx="612000" cy="234848"/>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E1,2</a:t>
            </a:r>
            <a:endParaRPr lang="es-ES" sz="1000" b="1" dirty="0">
              <a:solidFill>
                <a:srgbClr val="002060"/>
              </a:solidFill>
            </a:endParaRPr>
          </a:p>
        </p:txBody>
      </p:sp>
      <p:grpSp>
        <p:nvGrpSpPr>
          <p:cNvPr id="169" name="Group 168"/>
          <p:cNvGrpSpPr/>
          <p:nvPr/>
        </p:nvGrpSpPr>
        <p:grpSpPr>
          <a:xfrm>
            <a:off x="1202122" y="380250"/>
            <a:ext cx="428400" cy="410400"/>
            <a:chOff x="1157616" y="202415"/>
            <a:chExt cx="515504" cy="495053"/>
          </a:xfrm>
        </p:grpSpPr>
        <p:sp>
          <p:nvSpPr>
            <p:cNvPr id="170" name="Rounded Rectangle 169"/>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7" name="Group 282"/>
            <p:cNvGrpSpPr/>
            <p:nvPr/>
          </p:nvGrpSpPr>
          <p:grpSpPr>
            <a:xfrm>
              <a:off x="1311621" y="288473"/>
              <a:ext cx="207495" cy="194290"/>
              <a:chOff x="644491" y="4719572"/>
              <a:chExt cx="226243" cy="211846"/>
            </a:xfrm>
            <a:solidFill>
              <a:schemeClr val="bg1"/>
            </a:solidFill>
          </p:grpSpPr>
          <p:sp>
            <p:nvSpPr>
              <p:cNvPr id="178"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79"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3913557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0834"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000" b="1" dirty="0" smtClean="0">
                <a:solidFill>
                  <a:schemeClr val="tx2"/>
                </a:solidFill>
              </a:rPr>
              <a:t>3.1. Plan de Marketing RICE de Quito</a:t>
            </a:r>
            <a:endParaRPr lang="es-CL" sz="1000" b="1" dirty="0">
              <a:solidFill>
                <a:schemeClr val="tx2"/>
              </a:solidFill>
            </a:endParaRPr>
          </a:p>
        </p:txBody>
      </p:sp>
      <p:sp>
        <p:nvSpPr>
          <p:cNvPr id="257" name="Rectangle 256"/>
          <p:cNvSpPr/>
          <p:nvPr/>
        </p:nvSpPr>
        <p:spPr>
          <a:xfrm>
            <a:off x="7264146" y="2748063"/>
            <a:ext cx="2625312" cy="1677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CL" sz="900" dirty="0" smtClean="0">
                <a:solidFill>
                  <a:srgbClr val="002776"/>
                </a:solidFill>
              </a:rPr>
              <a:t>Desarrollo de un plan de marketing específico para el público específico de la industria de reuniones.</a:t>
            </a:r>
          </a:p>
          <a:p>
            <a:pPr marL="228600" lvl="0" indent="-228600">
              <a:buFont typeface="+mj-lt"/>
              <a:buAutoNum type="arabicPeriod"/>
            </a:pPr>
            <a:r>
              <a:rPr lang="es-CL" sz="900" dirty="0" smtClean="0">
                <a:solidFill>
                  <a:srgbClr val="002776"/>
                </a:solidFill>
              </a:rPr>
              <a:t>Creación de herramientas de marketing que aunque sean las mismas que del Plan de marketing de turismo vacacional van dirigidas a un público distinto.</a:t>
            </a:r>
          </a:p>
          <a:p>
            <a:pPr marL="228600" lvl="0" indent="-228600">
              <a:buFont typeface="+mj-lt"/>
              <a:buAutoNum type="arabicPeriod"/>
            </a:pPr>
            <a:endParaRPr lang="es-CL" sz="900" dirty="0">
              <a:solidFill>
                <a:srgbClr val="002776"/>
              </a:solidFill>
            </a:endParaRP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Disponer de un plan de marketing enfocado específicamente a RICE que sea activado por el equipo RICE de QT.</a:t>
            </a:r>
          </a:p>
        </p:txBody>
      </p:sp>
      <p:sp>
        <p:nvSpPr>
          <p:cNvPr id="256" name="Rectangle 255"/>
          <p:cNvSpPr/>
          <p:nvPr/>
        </p:nvSpPr>
        <p:spPr>
          <a:xfrm>
            <a:off x="7264146" y="2384368"/>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18935"/>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4907983"/>
            <a:ext cx="2637113" cy="1454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800" dirty="0" smtClean="0">
                <a:solidFill>
                  <a:srgbClr val="002776"/>
                </a:solidFill>
              </a:rPr>
              <a:t>Plan de marketing RICE creado y posicionamiento determinado.</a:t>
            </a:r>
          </a:p>
          <a:p>
            <a:pPr marL="228600" indent="-228600">
              <a:spcBef>
                <a:spcPts val="300"/>
              </a:spcBef>
              <a:buFont typeface="+mj-lt"/>
              <a:buAutoNum type="arabicPeriod"/>
            </a:pPr>
            <a:r>
              <a:rPr lang="es-CL" sz="800" dirty="0" smtClean="0">
                <a:solidFill>
                  <a:srgbClr val="002776"/>
                </a:solidFill>
              </a:rPr>
              <a:t>Marca desarrollada.</a:t>
            </a:r>
          </a:p>
          <a:p>
            <a:pPr marL="228600" indent="-228600">
              <a:spcBef>
                <a:spcPts val="300"/>
              </a:spcBef>
              <a:buFont typeface="+mj-lt"/>
              <a:buAutoNum type="arabicPeriod"/>
            </a:pPr>
            <a:r>
              <a:rPr lang="es-CL" sz="800" dirty="0" smtClean="0">
                <a:solidFill>
                  <a:srgbClr val="002776"/>
                </a:solidFill>
              </a:rPr>
              <a:t>ROI del equipo – departamento de  marketing RICE.</a:t>
            </a:r>
          </a:p>
          <a:p>
            <a:pPr marL="228600" indent="-228600">
              <a:spcBef>
                <a:spcPts val="300"/>
              </a:spcBef>
              <a:buFont typeface="+mj-lt"/>
              <a:buAutoNum type="arabicPeriod"/>
            </a:pPr>
            <a:r>
              <a:rPr lang="es-CL" sz="800" dirty="0" smtClean="0">
                <a:solidFill>
                  <a:srgbClr val="002776"/>
                </a:solidFill>
              </a:rPr>
              <a:t>Línea de producto RSC creada y número de productos RSC creados.</a:t>
            </a:r>
          </a:p>
          <a:p>
            <a:pPr marL="228600" indent="-228600">
              <a:spcBef>
                <a:spcPts val="300"/>
              </a:spcBef>
              <a:buFont typeface="+mj-lt"/>
              <a:buAutoNum type="arabicPeriod"/>
            </a:pPr>
            <a:r>
              <a:rPr lang="es-CL" sz="800" dirty="0" smtClean="0">
                <a:solidFill>
                  <a:schemeClr val="tx2"/>
                </a:solidFill>
              </a:rPr>
              <a:t>Número de establecimientos que ofrezcan promociones/ descuentos para asistentes a Congresos “City – Wide”.</a:t>
            </a:r>
          </a:p>
          <a:p>
            <a:pPr>
              <a:spcBef>
                <a:spcPts val="300"/>
              </a:spcBef>
            </a:pPr>
            <a:endParaRPr lang="es-CL" sz="800" dirty="0" smtClean="0">
              <a:solidFill>
                <a:schemeClr val="tx2"/>
              </a:solidFill>
            </a:endParaRPr>
          </a:p>
        </p:txBody>
      </p:sp>
      <p:sp>
        <p:nvSpPr>
          <p:cNvPr id="180" name="Rectangle 179"/>
          <p:cNvSpPr/>
          <p:nvPr/>
        </p:nvSpPr>
        <p:spPr>
          <a:xfrm>
            <a:off x="5644800" y="6587394"/>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928078"/>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606875"/>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587394"/>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928078"/>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641394"/>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539277"/>
          <a:ext cx="7020000" cy="3017520"/>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570607">
                <a:tc>
                  <a:txBody>
                    <a:bodyPr/>
                    <a:lstStyle/>
                    <a:p>
                      <a:pPr marL="0" marR="0" lvl="0" indent="0" algn="l" defTabSz="913399" rtl="0" eaLnBrk="1" fontAlgn="auto" latinLnBrk="0" hangingPunct="1">
                        <a:lnSpc>
                          <a:spcPct val="100000"/>
                        </a:lnSpc>
                        <a:spcBef>
                          <a:spcPts val="0"/>
                        </a:spcBef>
                        <a:spcAft>
                          <a:spcPts val="0"/>
                        </a:spcAft>
                        <a:buClrTx/>
                        <a:buSzTx/>
                        <a:buFont typeface="+mj-lt"/>
                        <a:buAutoNum type="arabicPeriod"/>
                        <a:tabLst/>
                        <a:defRPr/>
                      </a:pPr>
                      <a:r>
                        <a:rPr lang="es-ES_tradnl" sz="900" i="0" kern="1200" baseline="0" noProof="0" dirty="0" smtClean="0">
                          <a:solidFill>
                            <a:srgbClr val="002776"/>
                          </a:solidFill>
                          <a:latin typeface="+mn-lt"/>
                          <a:ea typeface="+mn-ea"/>
                          <a:cs typeface="+mn-cs"/>
                        </a:rPr>
                        <a:t>  Diseñar el Plan de Marketing RICE y definir el posicionamiento de Quito como destino de la industria de reuniones. Definir la estrategia STP (segmentación, </a:t>
                      </a:r>
                      <a:r>
                        <a:rPr lang="es-ES_tradnl" sz="900" i="1" kern="1200" baseline="0" noProof="0" dirty="0" err="1" smtClean="0">
                          <a:solidFill>
                            <a:srgbClr val="002776"/>
                          </a:solidFill>
                          <a:latin typeface="+mn-lt"/>
                          <a:ea typeface="+mn-ea"/>
                          <a:cs typeface="+mn-cs"/>
                        </a:rPr>
                        <a:t>targeting</a:t>
                      </a:r>
                      <a:r>
                        <a:rPr lang="es-ES_tradnl" sz="900" i="1" kern="1200" baseline="0" noProof="0" dirty="0" smtClean="0">
                          <a:solidFill>
                            <a:srgbClr val="002776"/>
                          </a:solidFill>
                          <a:latin typeface="+mn-lt"/>
                          <a:ea typeface="+mn-ea"/>
                          <a:cs typeface="+mn-cs"/>
                        </a:rPr>
                        <a:t> </a:t>
                      </a:r>
                      <a:r>
                        <a:rPr lang="es-ES_tradnl" sz="900" i="0" kern="1200" baseline="0" noProof="0" dirty="0" smtClean="0">
                          <a:solidFill>
                            <a:srgbClr val="002776"/>
                          </a:solidFill>
                          <a:latin typeface="+mn-lt"/>
                          <a:ea typeface="+mn-ea"/>
                          <a:cs typeface="+mn-cs"/>
                        </a:rPr>
                        <a:t>y posicionamiento) de Quito RICE. Identificar los targets específicos del RICE diversos para reuniones, incentivos, congresos y exhibiciones. La estrategia de “</a:t>
                      </a:r>
                      <a:r>
                        <a:rPr lang="es-ES_tradnl" sz="900" i="0" kern="1200" baseline="0" noProof="0" dirty="0" err="1" smtClean="0">
                          <a:solidFill>
                            <a:srgbClr val="002776"/>
                          </a:solidFill>
                          <a:latin typeface="+mn-lt"/>
                          <a:ea typeface="+mn-ea"/>
                          <a:cs typeface="+mn-cs"/>
                        </a:rPr>
                        <a:t>go</a:t>
                      </a:r>
                      <a:r>
                        <a:rPr lang="es-ES_tradnl" sz="900" i="0" kern="1200" baseline="0" noProof="0" dirty="0" smtClean="0">
                          <a:solidFill>
                            <a:srgbClr val="002776"/>
                          </a:solidFill>
                          <a:latin typeface="+mn-lt"/>
                          <a:ea typeface="+mn-ea"/>
                          <a:cs typeface="+mn-cs"/>
                        </a:rPr>
                        <a:t> to </a:t>
                      </a:r>
                      <a:r>
                        <a:rPr lang="es-ES_tradnl" sz="900" i="0" kern="1200" baseline="0" noProof="0" dirty="0" err="1" smtClean="0">
                          <a:solidFill>
                            <a:srgbClr val="002776"/>
                          </a:solidFill>
                          <a:latin typeface="+mn-lt"/>
                          <a:ea typeface="+mn-ea"/>
                          <a:cs typeface="+mn-cs"/>
                        </a:rPr>
                        <a:t>market</a:t>
                      </a:r>
                      <a:r>
                        <a:rPr lang="es-ES_tradnl" sz="900" i="0" kern="1200" baseline="0" noProof="0" dirty="0" smtClean="0">
                          <a:solidFill>
                            <a:srgbClr val="002776"/>
                          </a:solidFill>
                          <a:latin typeface="+mn-lt"/>
                          <a:ea typeface="+mn-ea"/>
                          <a:cs typeface="+mn-cs"/>
                        </a:rPr>
                        <a:t>” para cada uno de ellos será diferente. Se adaptará el portfolio de productos para cada segmento de RICE, los canales de comunicación y comercialización también.</a:t>
                      </a:r>
                      <a:endParaRPr lang="es-ES" sz="900" i="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461826">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2. </a:t>
                      </a:r>
                      <a:r>
                        <a:rPr lang="es-ES" sz="900" kern="1200" baseline="0" noProof="0" dirty="0" smtClean="0">
                          <a:solidFill>
                            <a:srgbClr val="002776"/>
                          </a:solidFill>
                          <a:latin typeface="+mn-lt"/>
                          <a:ea typeface="+mn-ea"/>
                          <a:cs typeface="+mn-cs"/>
                        </a:rPr>
                        <a:t>Desarrollar la marca de Quito RICE, diferente de la marca turística (vacacional). Asimismo, la marca RICE a desarrollar estará bajo la marca Quito ciudad que actuará de “marca paraguas” en la arquitectura de marca. Se deberá desarrollar también un Manual de Uso de la marca.</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34846">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3. </a:t>
                      </a:r>
                      <a:r>
                        <a:rPr lang="es-ES" sz="900" kern="1200" baseline="0" noProof="0" dirty="0" smtClean="0">
                          <a:solidFill>
                            <a:srgbClr val="002776"/>
                          </a:solidFill>
                          <a:latin typeface="+mn-lt"/>
                          <a:ea typeface="+mn-ea"/>
                          <a:cs typeface="+mn-cs"/>
                        </a:rPr>
                        <a:t>Crear un micro – ecosistema digital específico para RICE que incluya su dominio vinculado como micro – </a:t>
                      </a:r>
                      <a:r>
                        <a:rPr lang="es-ES" sz="900" kern="1200" baseline="0" noProof="0" dirty="0" err="1" smtClean="0">
                          <a:solidFill>
                            <a:srgbClr val="002776"/>
                          </a:solidFill>
                          <a:latin typeface="+mn-lt"/>
                          <a:ea typeface="+mn-ea"/>
                          <a:cs typeface="+mn-cs"/>
                        </a:rPr>
                        <a:t>site</a:t>
                      </a:r>
                      <a:r>
                        <a:rPr lang="es-ES" sz="900" kern="1200" baseline="0" noProof="0" dirty="0" smtClean="0">
                          <a:solidFill>
                            <a:srgbClr val="002776"/>
                          </a:solidFill>
                          <a:latin typeface="+mn-lt"/>
                          <a:ea typeface="+mn-ea"/>
                          <a:cs typeface="+mn-cs"/>
                        </a:rPr>
                        <a:t> a la pagina genérica de Quito, así como redes sociales más alineadas con el target </a:t>
                      </a:r>
                      <a:r>
                        <a:rPr lang="es-ES" sz="900" kern="1200" baseline="0" noProof="0" dirty="0" err="1" smtClean="0">
                          <a:solidFill>
                            <a:srgbClr val="002776"/>
                          </a:solidFill>
                          <a:latin typeface="+mn-lt"/>
                          <a:ea typeface="+mn-ea"/>
                          <a:cs typeface="+mn-cs"/>
                        </a:rPr>
                        <a:t>trade</a:t>
                      </a:r>
                      <a:r>
                        <a:rPr lang="es-ES" sz="900" kern="1200" baseline="0" noProof="0" dirty="0" smtClean="0">
                          <a:solidFill>
                            <a:srgbClr val="002776"/>
                          </a:solidFill>
                          <a:latin typeface="+mn-lt"/>
                          <a:ea typeface="+mn-ea"/>
                          <a:cs typeface="+mn-cs"/>
                        </a:rPr>
                        <a:t> (i.e. </a:t>
                      </a:r>
                      <a:r>
                        <a:rPr lang="es-ES" sz="900" kern="1200" baseline="0" noProof="0" dirty="0" err="1" smtClean="0">
                          <a:solidFill>
                            <a:srgbClr val="002776"/>
                          </a:solidFill>
                          <a:latin typeface="+mn-lt"/>
                          <a:ea typeface="+mn-ea"/>
                          <a:cs typeface="+mn-cs"/>
                        </a:rPr>
                        <a:t>Linkedin</a:t>
                      </a:r>
                      <a:r>
                        <a:rPr lang="es-ES" sz="900" kern="1200" baseline="0" noProof="0" dirty="0" smtClean="0">
                          <a:solidFill>
                            <a:srgbClr val="002776"/>
                          </a:solidFill>
                          <a:latin typeface="+mn-lt"/>
                          <a:ea typeface="+mn-ea"/>
                          <a:cs typeface="+mn-cs"/>
                        </a:rPr>
                        <a:t>). En este espacio digital estará disponible todo tipo de información para clientes B2B y prensa, entre otros. Será también un punto de contacto para potenciales clientes. </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20082">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_tradnl" sz="900" kern="1200" noProof="0" dirty="0" smtClean="0">
                          <a:solidFill>
                            <a:srgbClr val="002776"/>
                          </a:solidFill>
                          <a:latin typeface="+mn-lt"/>
                          <a:ea typeface="+mn-ea"/>
                          <a:cs typeface="+mn-cs"/>
                        </a:rPr>
                        <a:t>4. Definir</a:t>
                      </a:r>
                      <a:r>
                        <a:rPr lang="es-ES_tradnl" sz="900" kern="1200" baseline="0" noProof="0" dirty="0" smtClean="0">
                          <a:solidFill>
                            <a:srgbClr val="002776"/>
                          </a:solidFill>
                          <a:latin typeface="+mn-lt"/>
                          <a:ea typeface="+mn-ea"/>
                          <a:cs typeface="+mn-cs"/>
                        </a:rPr>
                        <a:t> como eje clave del plan una campaña de comunicación offline dirigida a la generación de leads y venta inmediata. Por ejemplo, estar presente en la feria IMEX </a:t>
                      </a:r>
                      <a:r>
                        <a:rPr lang="es-ES_tradnl" sz="900" kern="1200" baseline="0" noProof="0" dirty="0" err="1" smtClean="0">
                          <a:solidFill>
                            <a:srgbClr val="002776"/>
                          </a:solidFill>
                          <a:latin typeface="+mn-lt"/>
                          <a:ea typeface="+mn-ea"/>
                          <a:cs typeface="+mn-cs"/>
                        </a:rPr>
                        <a:t>Latam</a:t>
                      </a:r>
                      <a:r>
                        <a:rPr lang="es-ES_tradnl" sz="900" kern="1200" baseline="0" noProof="0" dirty="0" smtClean="0">
                          <a:solidFill>
                            <a:srgbClr val="002776"/>
                          </a:solidFill>
                          <a:latin typeface="+mn-lt"/>
                          <a:ea typeface="+mn-ea"/>
                          <a:cs typeface="+mn-cs"/>
                        </a:rPr>
                        <a:t>, realizar “</a:t>
                      </a:r>
                      <a:r>
                        <a:rPr lang="es-ES_tradnl" sz="900" kern="1200" baseline="0" noProof="0" dirty="0" err="1" smtClean="0">
                          <a:solidFill>
                            <a:srgbClr val="002776"/>
                          </a:solidFill>
                          <a:latin typeface="+mn-lt"/>
                          <a:ea typeface="+mn-ea"/>
                          <a:cs typeface="+mn-cs"/>
                        </a:rPr>
                        <a:t>road</a:t>
                      </a:r>
                      <a:r>
                        <a:rPr lang="es-ES_tradnl" sz="900" kern="1200" baseline="0" noProof="0" dirty="0" smtClean="0">
                          <a:solidFill>
                            <a:srgbClr val="002776"/>
                          </a:solidFill>
                          <a:latin typeface="+mn-lt"/>
                          <a:ea typeface="+mn-ea"/>
                          <a:cs typeface="+mn-cs"/>
                        </a:rPr>
                        <a:t> –shows” específicos para el </a:t>
                      </a:r>
                      <a:r>
                        <a:rPr lang="es-ES_tradnl" sz="900" kern="1200" baseline="0" noProof="0" dirty="0" err="1" smtClean="0">
                          <a:solidFill>
                            <a:srgbClr val="002776"/>
                          </a:solidFill>
                          <a:latin typeface="+mn-lt"/>
                          <a:ea typeface="+mn-ea"/>
                          <a:cs typeface="+mn-cs"/>
                        </a:rPr>
                        <a:t>trade</a:t>
                      </a:r>
                      <a:r>
                        <a:rPr lang="es-ES_tradnl" sz="900" kern="1200" baseline="0" noProof="0" dirty="0" smtClean="0">
                          <a:solidFill>
                            <a:srgbClr val="002776"/>
                          </a:solidFill>
                          <a:latin typeface="+mn-lt"/>
                          <a:ea typeface="+mn-ea"/>
                          <a:cs typeface="+mn-cs"/>
                        </a:rPr>
                        <a:t> RICE y especialmente </a:t>
                      </a:r>
                      <a:r>
                        <a:rPr lang="es-ES_tradnl" sz="900" kern="1200" baseline="0" noProof="0" dirty="0" err="1" smtClean="0">
                          <a:solidFill>
                            <a:srgbClr val="002776"/>
                          </a:solidFill>
                          <a:latin typeface="+mn-lt"/>
                          <a:ea typeface="+mn-ea"/>
                          <a:cs typeface="+mn-cs"/>
                        </a:rPr>
                        <a:t>fam</a:t>
                      </a:r>
                      <a:r>
                        <a:rPr lang="es-ES_tradnl" sz="900" kern="1200" baseline="0" noProof="0" dirty="0" smtClean="0">
                          <a:solidFill>
                            <a:srgbClr val="002776"/>
                          </a:solidFill>
                          <a:latin typeface="+mn-lt"/>
                          <a:ea typeface="+mn-ea"/>
                          <a:cs typeface="+mn-cs"/>
                        </a:rPr>
                        <a:t> – </a:t>
                      </a:r>
                      <a:r>
                        <a:rPr lang="es-ES_tradnl" sz="900" kern="1200" baseline="0" noProof="0" dirty="0" err="1" smtClean="0">
                          <a:solidFill>
                            <a:srgbClr val="002776"/>
                          </a:solidFill>
                          <a:latin typeface="+mn-lt"/>
                          <a:ea typeface="+mn-ea"/>
                          <a:cs typeface="+mn-cs"/>
                        </a:rPr>
                        <a:t>trips</a:t>
                      </a:r>
                      <a:r>
                        <a:rPr lang="es-ES_tradnl" sz="900" kern="1200" baseline="0" noProof="0" dirty="0" smtClean="0">
                          <a:solidFill>
                            <a:srgbClr val="002776"/>
                          </a:solidFill>
                          <a:latin typeface="+mn-lt"/>
                          <a:ea typeface="+mn-ea"/>
                          <a:cs typeface="+mn-cs"/>
                        </a:rPr>
                        <a:t> especializados. </a:t>
                      </a:r>
                      <a:r>
                        <a:rPr lang="es-ES_tradnl" sz="900" i="1" kern="1200" baseline="0" noProof="0" dirty="0" smtClean="0">
                          <a:solidFill>
                            <a:srgbClr val="002776"/>
                          </a:solidFill>
                          <a:latin typeface="+mn-lt"/>
                          <a:ea typeface="+mn-ea"/>
                          <a:cs typeface="+mn-cs"/>
                        </a:rPr>
                        <a:t>(Ver el documento anexo relativo al desarrollo de RICE para mayor información)</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305695434"/>
                  </a:ext>
                </a:extLst>
              </a:tr>
              <a:tr h="338517">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_tradnl" sz="900" kern="1200" noProof="0" dirty="0" smtClean="0">
                          <a:solidFill>
                            <a:srgbClr val="002776"/>
                          </a:solidFill>
                          <a:latin typeface="+mn-lt"/>
                          <a:ea typeface="+mn-ea"/>
                          <a:cs typeface="+mn-cs"/>
                        </a:rPr>
                        <a:t>5. Instaurar</a:t>
                      </a:r>
                      <a:r>
                        <a:rPr lang="es-ES_tradnl" sz="900" kern="1200" baseline="0" noProof="0" dirty="0" smtClean="0">
                          <a:solidFill>
                            <a:srgbClr val="002776"/>
                          </a:solidFill>
                          <a:latin typeface="+mn-lt"/>
                          <a:ea typeface="+mn-ea"/>
                          <a:cs typeface="+mn-cs"/>
                        </a:rPr>
                        <a:t> un observatorio RICE que permita dar seguimiento y evaluar a Quito en la industria de reuniones y estar al día de las tendencias del mercado. La información procederá de diversas fuentes: primarias y secundarias y se compartirá con los miembros. Este observatorio formará parte del área de investigación y monitoreo.</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754748421"/>
                  </a:ext>
                </a:extLst>
              </a:tr>
              <a:tr h="338517">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_tradnl" sz="900" kern="1200" baseline="0" noProof="0" dirty="0" smtClean="0">
                          <a:solidFill>
                            <a:srgbClr val="002776"/>
                          </a:solidFill>
                          <a:latin typeface="+mn-lt"/>
                          <a:ea typeface="+mn-ea"/>
                          <a:cs typeface="+mn-cs"/>
                        </a:rPr>
                        <a:t>6. Activar una línea de producto de RSC (</a:t>
                      </a:r>
                      <a:r>
                        <a:rPr lang="es-ES_tradnl" sz="900" i="1" kern="1200" baseline="0" noProof="0" dirty="0" smtClean="0">
                          <a:solidFill>
                            <a:srgbClr val="002776"/>
                          </a:solidFill>
                          <a:latin typeface="+mn-lt"/>
                          <a:ea typeface="+mn-ea"/>
                          <a:cs typeface="+mn-cs"/>
                        </a:rPr>
                        <a:t>White </a:t>
                      </a:r>
                      <a:r>
                        <a:rPr lang="es-ES_tradnl" sz="900" i="1" kern="1200" baseline="0" noProof="0" dirty="0" err="1" smtClean="0">
                          <a:solidFill>
                            <a:srgbClr val="002776"/>
                          </a:solidFill>
                          <a:latin typeface="+mn-lt"/>
                          <a:ea typeface="+mn-ea"/>
                          <a:cs typeface="+mn-cs"/>
                        </a:rPr>
                        <a:t>cities</a:t>
                      </a:r>
                      <a:r>
                        <a:rPr lang="es-ES_tradnl" sz="900" kern="1200" baseline="0" noProof="0" dirty="0" smtClean="0">
                          <a:solidFill>
                            <a:srgbClr val="002776"/>
                          </a:solidFill>
                          <a:latin typeface="+mn-lt"/>
                          <a:ea typeface="+mn-ea"/>
                          <a:cs typeface="+mn-cs"/>
                        </a:rPr>
                        <a:t>), una nueva tendencia de mercado en RICE de la que Quito se puede beneficiar si desarrolla este nicho de producto específico al ser una diferenciación respecto de otros destinos RICE. </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297969223"/>
                  </a:ext>
                </a:extLst>
              </a:tr>
            </a:tbl>
          </a:graphicData>
        </a:graphic>
      </p:graphicFrame>
      <p:grpSp>
        <p:nvGrpSpPr>
          <p:cNvPr id="251" name="Group 250"/>
          <p:cNvGrpSpPr/>
          <p:nvPr/>
        </p:nvGrpSpPr>
        <p:grpSpPr>
          <a:xfrm>
            <a:off x="5765554" y="6964704"/>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964704"/>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964704"/>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964704"/>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964704"/>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964704"/>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21</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199422"/>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6686202" y="7199422"/>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535066"/>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561135"/>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Marketing especializado RICE e Involucramiento comunitario</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238922"/>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290279"/>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297551"/>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214" name="Group 213"/>
          <p:cNvGrpSpPr/>
          <p:nvPr/>
        </p:nvGrpSpPr>
        <p:grpSpPr>
          <a:xfrm>
            <a:off x="4761313" y="7487394"/>
            <a:ext cx="4332885" cy="188648"/>
            <a:chOff x="565498" y="7511262"/>
            <a:chExt cx="4332885" cy="188648"/>
          </a:xfrm>
        </p:grpSpPr>
        <p:grpSp>
          <p:nvGrpSpPr>
            <p:cNvPr id="216" name="Group 215"/>
            <p:cNvGrpSpPr/>
            <p:nvPr/>
          </p:nvGrpSpPr>
          <p:grpSpPr>
            <a:xfrm>
              <a:off x="565498" y="7511262"/>
              <a:ext cx="3104467" cy="184666"/>
              <a:chOff x="615275" y="7511262"/>
              <a:chExt cx="3104467" cy="184666"/>
            </a:xfrm>
          </p:grpSpPr>
          <p:sp>
            <p:nvSpPr>
              <p:cNvPr id="236" name="TextBox 235"/>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243" name="Rectangle 242"/>
              <p:cNvSpPr/>
              <p:nvPr>
                <p:custDataLst>
                  <p:tags r:id="rId15"/>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329" name="Rectangle 328"/>
              <p:cNvSpPr/>
              <p:nvPr>
                <p:custDataLst>
                  <p:tags r:id="rId16"/>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330" name="Rectangle 329"/>
              <p:cNvSpPr/>
              <p:nvPr>
                <p:custDataLst>
                  <p:tags r:id="rId17"/>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217" name="TextBox 216"/>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219" name="TextBox 218"/>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361" name="Group 360"/>
          <p:cNvGrpSpPr/>
          <p:nvPr/>
        </p:nvGrpSpPr>
        <p:grpSpPr>
          <a:xfrm>
            <a:off x="7256357" y="1440165"/>
            <a:ext cx="2633101" cy="836705"/>
            <a:chOff x="3462357" y="6443378"/>
            <a:chExt cx="2082316" cy="900000"/>
          </a:xfrm>
        </p:grpSpPr>
        <p:sp>
          <p:nvSpPr>
            <p:cNvPr id="362" name="Rectangle 361"/>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363" name="Rectangle 362"/>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364" name="Group 363"/>
            <p:cNvGrpSpPr/>
            <p:nvPr/>
          </p:nvGrpSpPr>
          <p:grpSpPr>
            <a:xfrm>
              <a:off x="3561117" y="6479378"/>
              <a:ext cx="295181" cy="288000"/>
              <a:chOff x="1738313" y="3406776"/>
              <a:chExt cx="644727" cy="615950"/>
            </a:xfrm>
            <a:solidFill>
              <a:srgbClr val="FFFF00"/>
            </a:solidFill>
          </p:grpSpPr>
          <p:sp>
            <p:nvSpPr>
              <p:cNvPr id="375"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6"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7"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78"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65" name="Group 364"/>
            <p:cNvGrpSpPr/>
            <p:nvPr/>
          </p:nvGrpSpPr>
          <p:grpSpPr>
            <a:xfrm>
              <a:off x="3582872" y="6818591"/>
              <a:ext cx="468000" cy="432933"/>
              <a:chOff x="3605314" y="6801213"/>
              <a:chExt cx="468000" cy="432933"/>
            </a:xfrm>
          </p:grpSpPr>
          <p:sp>
            <p:nvSpPr>
              <p:cNvPr id="373" name="Rectangle 372"/>
              <p:cNvSpPr/>
              <p:nvPr>
                <p:custDataLst>
                  <p:tags r:id="rId13"/>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74" name="TextBox 373"/>
              <p:cNvSpPr txBox="1"/>
              <p:nvPr>
                <p:custDataLst>
                  <p:tags r:id="rId14"/>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366" name="Group 365"/>
            <p:cNvGrpSpPr/>
            <p:nvPr/>
          </p:nvGrpSpPr>
          <p:grpSpPr>
            <a:xfrm>
              <a:off x="4277236" y="6818591"/>
              <a:ext cx="468000" cy="432933"/>
              <a:chOff x="4217406" y="6801213"/>
              <a:chExt cx="468000" cy="432933"/>
            </a:xfrm>
          </p:grpSpPr>
          <p:sp>
            <p:nvSpPr>
              <p:cNvPr id="371" name="Rectangle 370"/>
              <p:cNvSpPr/>
              <p:nvPr>
                <p:custDataLst>
                  <p:tags r:id="rId11"/>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2" name="TextBox 371"/>
              <p:cNvSpPr txBox="1"/>
              <p:nvPr>
                <p:custDataLst>
                  <p:tags r:id="rId12"/>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367" name="Group 366"/>
            <p:cNvGrpSpPr/>
            <p:nvPr/>
          </p:nvGrpSpPr>
          <p:grpSpPr>
            <a:xfrm>
              <a:off x="4971600" y="6818591"/>
              <a:ext cx="468000" cy="432933"/>
              <a:chOff x="4829498" y="6801213"/>
              <a:chExt cx="468000" cy="432933"/>
            </a:xfrm>
          </p:grpSpPr>
          <p:sp>
            <p:nvSpPr>
              <p:cNvPr id="369" name="Rectangle 368"/>
              <p:cNvSpPr/>
              <p:nvPr>
                <p:custDataLst>
                  <p:tags r:id="rId9"/>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70" name="TextBox 369"/>
              <p:cNvSpPr txBox="1"/>
              <p:nvPr>
                <p:custDataLst>
                  <p:tags r:id="rId10"/>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368" name="Freeform 368"/>
            <p:cNvSpPr>
              <a:spLocks noEditPoints="1"/>
            </p:cNvSpPr>
            <p:nvPr/>
          </p:nvSpPr>
          <p:spPr bwMode="auto">
            <a:xfrm>
              <a:off x="3751739"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79" name="Rectangle 378"/>
          <p:cNvSpPr/>
          <p:nvPr/>
        </p:nvSpPr>
        <p:spPr>
          <a:xfrm>
            <a:off x="3375340" y="6587394"/>
            <a:ext cx="2189001" cy="332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380" name="Table 379"/>
          <p:cNvGraphicFramePr>
            <a:graphicFrameLocks noGrp="1"/>
          </p:cNvGraphicFramePr>
          <p:nvPr>
            <p:extLst/>
          </p:nvPr>
        </p:nvGraphicFramePr>
        <p:xfrm>
          <a:off x="3375340" y="7017236"/>
          <a:ext cx="2149770" cy="381000"/>
        </p:xfrm>
        <a:graphic>
          <a:graphicData uri="http://schemas.openxmlformats.org/drawingml/2006/table">
            <a:tbl>
              <a:tblPr firstRow="1" bandRow="1">
                <a:tableStyleId>{5C22544A-7EE6-4342-B048-85BDC9FD1C3A}</a:tableStyleId>
              </a:tblPr>
              <a:tblGrid>
                <a:gridCol w="358295">
                  <a:extLst>
                    <a:ext uri="{9D8B030D-6E8A-4147-A177-3AD203B41FA5}">
                      <a16:colId xmlns="" xmlns:a16="http://schemas.microsoft.com/office/drawing/2014/main" val="1911516659"/>
                    </a:ext>
                  </a:extLst>
                </a:gridCol>
                <a:gridCol w="358295">
                  <a:extLst>
                    <a:ext uri="{9D8B030D-6E8A-4147-A177-3AD203B41FA5}">
                      <a16:colId xmlns="" xmlns:a16="http://schemas.microsoft.com/office/drawing/2014/main" val="476114897"/>
                    </a:ext>
                  </a:extLst>
                </a:gridCol>
                <a:gridCol w="358295">
                  <a:extLst>
                    <a:ext uri="{9D8B030D-6E8A-4147-A177-3AD203B41FA5}">
                      <a16:colId xmlns="" xmlns:a16="http://schemas.microsoft.com/office/drawing/2014/main" val="1399813028"/>
                    </a:ext>
                  </a:extLst>
                </a:gridCol>
                <a:gridCol w="358295">
                  <a:extLst>
                    <a:ext uri="{9D8B030D-6E8A-4147-A177-3AD203B41FA5}">
                      <a16:colId xmlns="" xmlns:a16="http://schemas.microsoft.com/office/drawing/2014/main" val="3069789400"/>
                    </a:ext>
                  </a:extLst>
                </a:gridCol>
                <a:gridCol w="358295">
                  <a:extLst>
                    <a:ext uri="{9D8B030D-6E8A-4147-A177-3AD203B41FA5}">
                      <a16:colId xmlns="" xmlns:a16="http://schemas.microsoft.com/office/drawing/2014/main" val="1920847690"/>
                    </a:ext>
                  </a:extLst>
                </a:gridCol>
                <a:gridCol w="358295">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34" name="Group 33"/>
          <p:cNvGrpSpPr/>
          <p:nvPr/>
        </p:nvGrpSpPr>
        <p:grpSpPr>
          <a:xfrm>
            <a:off x="3417417" y="6629835"/>
            <a:ext cx="256421" cy="252000"/>
            <a:chOff x="3417417" y="6485819"/>
            <a:chExt cx="256421" cy="252000"/>
          </a:xfrm>
        </p:grpSpPr>
        <p:sp>
          <p:nvSpPr>
            <p:cNvPr id="386"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7"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388"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392" name="Rectangle 314"/>
          <p:cNvSpPr/>
          <p:nvPr>
            <p:custDataLst>
              <p:tags r:id="rId7"/>
            </p:custDataLst>
          </p:nvPr>
        </p:nvSpPr>
        <p:spPr>
          <a:xfrm>
            <a:off x="205458" y="2374826"/>
            <a:ext cx="7018280" cy="3462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900" b="1" dirty="0" smtClean="0">
                <a:solidFill>
                  <a:srgbClr val="002776"/>
                </a:solidFill>
              </a:rPr>
              <a:t>Responsables                                                              Actores Involucrados</a:t>
            </a:r>
            <a:endParaRPr lang="es-CL" sz="900" b="1" dirty="0">
              <a:solidFill>
                <a:srgbClr val="002776"/>
              </a:solidFill>
            </a:endParaRPr>
          </a:p>
        </p:txBody>
      </p:sp>
      <p:grpSp>
        <p:nvGrpSpPr>
          <p:cNvPr id="393" name="Group 315"/>
          <p:cNvGrpSpPr/>
          <p:nvPr>
            <p:custDataLst>
              <p:tags r:id="rId8"/>
            </p:custDataLst>
          </p:nvPr>
        </p:nvGrpSpPr>
        <p:grpSpPr>
          <a:xfrm>
            <a:off x="316674" y="2414871"/>
            <a:ext cx="216000" cy="277022"/>
            <a:chOff x="391339" y="1340959"/>
            <a:chExt cx="382588" cy="609600"/>
          </a:xfrm>
        </p:grpSpPr>
        <p:sp>
          <p:nvSpPr>
            <p:cNvPr id="396"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sp>
          <p:nvSpPr>
            <p:cNvPr id="397"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sz="1800">
                <a:solidFill>
                  <a:srgbClr val="002776"/>
                </a:solidFill>
              </a:endParaRPr>
            </a:p>
          </p:txBody>
        </p:sp>
      </p:grpSp>
      <p:sp>
        <p:nvSpPr>
          <p:cNvPr id="394" name="Rectangle 393"/>
          <p:cNvSpPr/>
          <p:nvPr/>
        </p:nvSpPr>
        <p:spPr>
          <a:xfrm>
            <a:off x="3597819" y="2726892"/>
            <a:ext cx="1792215" cy="500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800" dirty="0" err="1" smtClean="0">
                <a:solidFill>
                  <a:srgbClr val="002776"/>
                </a:solidFill>
              </a:rPr>
              <a:t>Conquito</a:t>
            </a:r>
            <a:endParaRPr lang="es-CL" sz="800" dirty="0" smtClean="0">
              <a:solidFill>
                <a:srgbClr val="002776"/>
              </a:solidFill>
            </a:endParaRPr>
          </a:p>
          <a:p>
            <a:r>
              <a:rPr lang="es-CL" sz="800" dirty="0" smtClean="0">
                <a:solidFill>
                  <a:srgbClr val="002776"/>
                </a:solidFill>
              </a:rPr>
              <a:t>Diseñadores páginas web </a:t>
            </a:r>
          </a:p>
          <a:p>
            <a:r>
              <a:rPr lang="es-CL" sz="800" dirty="0" smtClean="0">
                <a:solidFill>
                  <a:srgbClr val="002776"/>
                </a:solidFill>
              </a:rPr>
              <a:t>Técnicos de sistemas</a:t>
            </a:r>
          </a:p>
          <a:p>
            <a:r>
              <a:rPr lang="es-ES" sz="800" dirty="0" smtClean="0">
                <a:solidFill>
                  <a:srgbClr val="002776"/>
                </a:solidFill>
              </a:rPr>
              <a:t>De</a:t>
            </a:r>
            <a:r>
              <a:rPr lang="es-CL" sz="800" dirty="0" err="1" smtClean="0">
                <a:solidFill>
                  <a:srgbClr val="002776"/>
                </a:solidFill>
              </a:rPr>
              <a:t>sarrolladores</a:t>
            </a:r>
            <a:r>
              <a:rPr lang="es-CL" sz="800" dirty="0" smtClean="0">
                <a:solidFill>
                  <a:srgbClr val="002776"/>
                </a:solidFill>
              </a:rPr>
              <a:t> externos</a:t>
            </a:r>
            <a:endParaRPr lang="es-CL" sz="800" dirty="0">
              <a:solidFill>
                <a:srgbClr val="002776"/>
              </a:solidFill>
            </a:endParaRPr>
          </a:p>
        </p:txBody>
      </p:sp>
      <p:sp>
        <p:nvSpPr>
          <p:cNvPr id="395" name="Rectangle 394"/>
          <p:cNvSpPr/>
          <p:nvPr/>
        </p:nvSpPr>
        <p:spPr>
          <a:xfrm>
            <a:off x="205200" y="2738070"/>
            <a:ext cx="3400114" cy="494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b="1" dirty="0">
                <a:solidFill>
                  <a:srgbClr val="002776"/>
                </a:solidFill>
              </a:rPr>
              <a:t>Líder de Proyecto: </a:t>
            </a:r>
            <a:r>
              <a:rPr lang="es-ES_tradnl" sz="800" dirty="0" smtClean="0">
                <a:solidFill>
                  <a:srgbClr val="002776"/>
                </a:solidFill>
              </a:rPr>
              <a:t>Equipo RICE QT</a:t>
            </a:r>
            <a:endParaRPr lang="es-ES_tradnl" sz="800" dirty="0">
              <a:solidFill>
                <a:srgbClr val="002776"/>
              </a:solidFill>
            </a:endParaRPr>
          </a:p>
          <a:p>
            <a:r>
              <a:rPr lang="es-ES_tradnl" sz="800" b="1" dirty="0">
                <a:solidFill>
                  <a:srgbClr val="002776"/>
                </a:solidFill>
              </a:rPr>
              <a:t>Equipo de Proyecto</a:t>
            </a:r>
            <a:r>
              <a:rPr lang="es-ES_tradnl" sz="800" b="1" dirty="0" smtClean="0">
                <a:solidFill>
                  <a:srgbClr val="002776"/>
                </a:solidFill>
              </a:rPr>
              <a:t>: </a:t>
            </a:r>
            <a:r>
              <a:rPr lang="es-ES_tradnl" sz="800" dirty="0" smtClean="0">
                <a:solidFill>
                  <a:srgbClr val="002776"/>
                </a:solidFill>
              </a:rPr>
              <a:t> Equipo de marketing RICE</a:t>
            </a:r>
            <a:endParaRPr lang="es-ES" sz="800" dirty="0">
              <a:solidFill>
                <a:srgbClr val="002776"/>
              </a:solidFill>
            </a:endParaRPr>
          </a:p>
        </p:txBody>
      </p:sp>
      <p:grpSp>
        <p:nvGrpSpPr>
          <p:cNvPr id="399" name="Group 398"/>
          <p:cNvGrpSpPr/>
          <p:nvPr/>
        </p:nvGrpSpPr>
        <p:grpSpPr>
          <a:xfrm>
            <a:off x="205458" y="6587394"/>
            <a:ext cx="3102186" cy="838872"/>
            <a:chOff x="205458" y="6443378"/>
            <a:chExt cx="3204491" cy="900000"/>
          </a:xfrm>
        </p:grpSpPr>
        <p:sp>
          <p:nvSpPr>
            <p:cNvPr id="400" name="Rectangle 399"/>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401" name="Rectangle 400"/>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40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3" name="Rectangle 402"/>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404"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5" name="Rectangle 404"/>
            <p:cNvSpPr/>
            <p:nvPr/>
          </p:nvSpPr>
          <p:spPr>
            <a:xfrm>
              <a:off x="274783" y="6803418"/>
              <a:ext cx="3083177" cy="4677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$ 225.000 USD + $ 1.000.000 USD*</a:t>
              </a:r>
            </a:p>
            <a:p>
              <a:pPr algn="ctr"/>
              <a:r>
                <a:rPr lang="es-CL" sz="900" i="1" dirty="0" smtClean="0">
                  <a:solidFill>
                    <a:schemeClr val="tx2"/>
                  </a:solidFill>
                </a:rPr>
                <a:t>Incluye el desarrollo de la marca, diseño y activación de la micro-</a:t>
              </a:r>
              <a:r>
                <a:rPr lang="es-CL" sz="900" i="1" dirty="0" err="1" smtClean="0">
                  <a:solidFill>
                    <a:schemeClr val="tx2"/>
                  </a:solidFill>
                </a:rPr>
                <a:t>website</a:t>
              </a:r>
              <a:r>
                <a:rPr lang="es-CL" sz="900" i="1" dirty="0" smtClean="0">
                  <a:solidFill>
                    <a:schemeClr val="tx2"/>
                  </a:solidFill>
                </a:rPr>
                <a:t> e innovación RSC. Gestión el resto</a:t>
              </a:r>
              <a:endParaRPr lang="es-CL" sz="700" i="1" dirty="0">
                <a:solidFill>
                  <a:schemeClr val="tx2"/>
                </a:solidFill>
              </a:endParaRPr>
            </a:p>
          </p:txBody>
        </p:sp>
      </p:grpSp>
      <p:sp>
        <p:nvSpPr>
          <p:cNvPr id="408" name="Freeform 368"/>
          <p:cNvSpPr>
            <a:spLocks noEditPoints="1"/>
          </p:cNvSpPr>
          <p:nvPr/>
        </p:nvSpPr>
        <p:spPr bwMode="auto">
          <a:xfrm>
            <a:off x="3805858"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09" name="TextBox 408"/>
          <p:cNvSpPr txBox="1"/>
          <p:nvPr/>
        </p:nvSpPr>
        <p:spPr>
          <a:xfrm>
            <a:off x="4354903" y="2416637"/>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410" name="Rectangle 409"/>
          <p:cNvSpPr/>
          <p:nvPr/>
        </p:nvSpPr>
        <p:spPr>
          <a:xfrm>
            <a:off x="776088" y="2446834"/>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sp>
        <p:nvSpPr>
          <p:cNvPr id="162" name="Freeform 368"/>
          <p:cNvSpPr>
            <a:spLocks noEditPoints="1"/>
          </p:cNvSpPr>
          <p:nvPr/>
        </p:nvSpPr>
        <p:spPr bwMode="auto">
          <a:xfrm>
            <a:off x="4165898"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3" name="Freeform 368"/>
          <p:cNvSpPr>
            <a:spLocks noEditPoints="1"/>
          </p:cNvSpPr>
          <p:nvPr/>
        </p:nvSpPr>
        <p:spPr bwMode="auto">
          <a:xfrm>
            <a:off x="4525938"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5" name="Freeform 368"/>
          <p:cNvSpPr>
            <a:spLocks noEditPoints="1"/>
          </p:cNvSpPr>
          <p:nvPr/>
        </p:nvSpPr>
        <p:spPr bwMode="auto">
          <a:xfrm>
            <a:off x="4885994"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6" name="Freeform 368"/>
          <p:cNvSpPr>
            <a:spLocks noEditPoints="1"/>
          </p:cNvSpPr>
          <p:nvPr/>
        </p:nvSpPr>
        <p:spPr bwMode="auto">
          <a:xfrm>
            <a:off x="5246034" y="7235378"/>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 name="TextBox 2"/>
          <p:cNvSpPr txBox="1"/>
          <p:nvPr/>
        </p:nvSpPr>
        <p:spPr>
          <a:xfrm>
            <a:off x="136961" y="7541807"/>
            <a:ext cx="4576894" cy="230832"/>
          </a:xfrm>
          <a:prstGeom prst="rect">
            <a:avLst/>
          </a:prstGeom>
          <a:noFill/>
        </p:spPr>
        <p:txBody>
          <a:bodyPr wrap="none" rtlCol="0">
            <a:spAutoFit/>
          </a:bodyPr>
          <a:lstStyle/>
          <a:p>
            <a:r>
              <a:rPr lang="es-ES_tradnl" sz="900" i="1" dirty="0">
                <a:solidFill>
                  <a:schemeClr val="tx2"/>
                </a:solidFill>
                <a:latin typeface="+mn-lt"/>
                <a:cs typeface="+mn-cs"/>
              </a:rPr>
              <a:t>* Presupuesto para las campañas de marketing RICE de los próximos 5 </a:t>
            </a:r>
            <a:r>
              <a:rPr lang="es-ES_tradnl" sz="900" i="1" dirty="0" smtClean="0">
                <a:solidFill>
                  <a:schemeClr val="tx2"/>
                </a:solidFill>
                <a:latin typeface="+mn-lt"/>
                <a:cs typeface="+mn-cs"/>
              </a:rPr>
              <a:t>años de UEN.</a:t>
            </a:r>
            <a:endParaRPr lang="es-ES" sz="900" i="1" dirty="0">
              <a:solidFill>
                <a:schemeClr val="tx2"/>
              </a:solidFill>
              <a:latin typeface="+mn-lt"/>
              <a:cs typeface="+mn-cs"/>
            </a:endParaRPr>
          </a:p>
        </p:txBody>
      </p:sp>
      <p:sp>
        <p:nvSpPr>
          <p:cNvPr id="167" name="Rectangle 166"/>
          <p:cNvSpPr/>
          <p:nvPr/>
        </p:nvSpPr>
        <p:spPr>
          <a:xfrm>
            <a:off x="5390035" y="2735871"/>
            <a:ext cx="1800200" cy="508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800" dirty="0" smtClean="0">
                <a:solidFill>
                  <a:srgbClr val="002776"/>
                </a:solidFill>
              </a:rPr>
              <a:t>Meeting </a:t>
            </a:r>
            <a:r>
              <a:rPr lang="es-ES_tradnl" sz="800" dirty="0" err="1" smtClean="0">
                <a:solidFill>
                  <a:srgbClr val="002776"/>
                </a:solidFill>
              </a:rPr>
              <a:t>planners</a:t>
            </a:r>
            <a:endParaRPr lang="es-ES_tradnl" sz="800" dirty="0" smtClean="0">
              <a:solidFill>
                <a:srgbClr val="002776"/>
              </a:solidFill>
            </a:endParaRPr>
          </a:p>
          <a:p>
            <a:r>
              <a:rPr lang="es-ES_tradnl" sz="800" dirty="0" err="1" smtClean="0">
                <a:solidFill>
                  <a:srgbClr val="002776"/>
                </a:solidFill>
              </a:rPr>
              <a:t>OPCs</a:t>
            </a:r>
            <a:endParaRPr lang="es-ES_tradnl" sz="800" dirty="0" smtClean="0">
              <a:solidFill>
                <a:srgbClr val="002776"/>
              </a:solidFill>
            </a:endParaRPr>
          </a:p>
          <a:p>
            <a:r>
              <a:rPr lang="es-ES_tradnl" sz="800" dirty="0" err="1" smtClean="0">
                <a:solidFill>
                  <a:srgbClr val="002776"/>
                </a:solidFill>
              </a:rPr>
              <a:t>DMCs</a:t>
            </a:r>
            <a:endParaRPr lang="es-ES_tradnl" sz="800" dirty="0" smtClean="0">
              <a:solidFill>
                <a:srgbClr val="002776"/>
              </a:solidFill>
            </a:endParaRPr>
          </a:p>
          <a:p>
            <a:r>
              <a:rPr lang="es-ES_tradnl" sz="800" dirty="0" smtClean="0">
                <a:solidFill>
                  <a:srgbClr val="002776"/>
                </a:solidFill>
              </a:rPr>
              <a:t>Etc.</a:t>
            </a:r>
            <a:endParaRPr lang="es-CL" sz="800" dirty="0">
              <a:solidFill>
                <a:srgbClr val="002776"/>
              </a:solidFill>
            </a:endParaRPr>
          </a:p>
        </p:txBody>
      </p:sp>
      <p:sp>
        <p:nvSpPr>
          <p:cNvPr id="173" name="Rounded Rectangle 172"/>
          <p:cNvSpPr/>
          <p:nvPr/>
        </p:nvSpPr>
        <p:spPr>
          <a:xfrm>
            <a:off x="265456" y="1006674"/>
            <a:ext cx="393100" cy="249154"/>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100" b="1" dirty="0" smtClean="0">
                <a:solidFill>
                  <a:srgbClr val="002060"/>
                </a:solidFill>
              </a:rPr>
              <a:t>E3</a:t>
            </a:r>
            <a:endParaRPr lang="es-ES" sz="1100" b="1" dirty="0">
              <a:solidFill>
                <a:srgbClr val="002060"/>
              </a:solidFill>
            </a:endParaRPr>
          </a:p>
        </p:txBody>
      </p:sp>
      <p:grpSp>
        <p:nvGrpSpPr>
          <p:cNvPr id="170" name="Group 169"/>
          <p:cNvGrpSpPr/>
          <p:nvPr/>
        </p:nvGrpSpPr>
        <p:grpSpPr>
          <a:xfrm>
            <a:off x="785170" y="376650"/>
            <a:ext cx="428400" cy="414000"/>
            <a:chOff x="703656" y="247711"/>
            <a:chExt cx="515504" cy="495053"/>
          </a:xfrm>
        </p:grpSpPr>
        <p:sp>
          <p:nvSpPr>
            <p:cNvPr id="175" name="Rounded Rectangle 174"/>
            <p:cNvSpPr/>
            <p:nvPr/>
          </p:nvSpPr>
          <p:spPr>
            <a:xfrm>
              <a:off x="703656" y="247711"/>
              <a:ext cx="515504" cy="495053"/>
            </a:xfrm>
            <a:prstGeom prst="round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sp>
          <p:nvSpPr>
            <p:cNvPr id="176" name="Freeform 49"/>
            <p:cNvSpPr>
              <a:spLocks noEditPoints="1"/>
            </p:cNvSpPr>
            <p:nvPr/>
          </p:nvSpPr>
          <p:spPr bwMode="auto">
            <a:xfrm>
              <a:off x="860301" y="333414"/>
              <a:ext cx="197869" cy="195001"/>
            </a:xfrm>
            <a:custGeom>
              <a:avLst/>
              <a:gdLst>
                <a:gd name="T0" fmla="*/ 125 w 138"/>
                <a:gd name="T1" fmla="*/ 0 h 136"/>
                <a:gd name="T2" fmla="*/ 130 w 138"/>
                <a:gd name="T3" fmla="*/ 0 h 136"/>
                <a:gd name="T4" fmla="*/ 136 w 138"/>
                <a:gd name="T5" fmla="*/ 6 h 136"/>
                <a:gd name="T6" fmla="*/ 138 w 138"/>
                <a:gd name="T7" fmla="*/ 34 h 136"/>
                <a:gd name="T8" fmla="*/ 136 w 138"/>
                <a:gd name="T9" fmla="*/ 39 h 136"/>
                <a:gd name="T10" fmla="*/ 130 w 138"/>
                <a:gd name="T11" fmla="*/ 45 h 136"/>
                <a:gd name="T12" fmla="*/ 91 w 138"/>
                <a:gd name="T13" fmla="*/ 46 h 136"/>
                <a:gd name="T14" fmla="*/ 80 w 138"/>
                <a:gd name="T15" fmla="*/ 46 h 136"/>
                <a:gd name="T16" fmla="*/ 79 w 138"/>
                <a:gd name="T17" fmla="*/ 46 h 136"/>
                <a:gd name="T18" fmla="*/ 71 w 138"/>
                <a:gd name="T19" fmla="*/ 42 h 136"/>
                <a:gd name="T20" fmla="*/ 66 w 138"/>
                <a:gd name="T21" fmla="*/ 34 h 136"/>
                <a:gd name="T22" fmla="*/ 66 w 138"/>
                <a:gd name="T23" fmla="*/ 11 h 136"/>
                <a:gd name="T24" fmla="*/ 71 w 138"/>
                <a:gd name="T25" fmla="*/ 3 h 136"/>
                <a:gd name="T26" fmla="*/ 79 w 138"/>
                <a:gd name="T27" fmla="*/ 0 h 136"/>
                <a:gd name="T28" fmla="*/ 71 w 138"/>
                <a:gd name="T29" fmla="*/ 85 h 136"/>
                <a:gd name="T30" fmla="*/ 88 w 138"/>
                <a:gd name="T31" fmla="*/ 69 h 136"/>
                <a:gd name="T32" fmla="*/ 68 w 138"/>
                <a:gd name="T33" fmla="*/ 62 h 136"/>
                <a:gd name="T34" fmla="*/ 66 w 138"/>
                <a:gd name="T35" fmla="*/ 54 h 136"/>
                <a:gd name="T36" fmla="*/ 62 w 138"/>
                <a:gd name="T37" fmla="*/ 48 h 136"/>
                <a:gd name="T38" fmla="*/ 57 w 138"/>
                <a:gd name="T39" fmla="*/ 48 h 136"/>
                <a:gd name="T40" fmla="*/ 54 w 138"/>
                <a:gd name="T41" fmla="*/ 48 h 136"/>
                <a:gd name="T42" fmla="*/ 53 w 138"/>
                <a:gd name="T43" fmla="*/ 43 h 136"/>
                <a:gd name="T44" fmla="*/ 54 w 138"/>
                <a:gd name="T45" fmla="*/ 39 h 136"/>
                <a:gd name="T46" fmla="*/ 57 w 138"/>
                <a:gd name="T47" fmla="*/ 35 h 136"/>
                <a:gd name="T48" fmla="*/ 57 w 138"/>
                <a:gd name="T49" fmla="*/ 32 h 136"/>
                <a:gd name="T50" fmla="*/ 57 w 138"/>
                <a:gd name="T51" fmla="*/ 31 h 136"/>
                <a:gd name="T52" fmla="*/ 56 w 138"/>
                <a:gd name="T53" fmla="*/ 31 h 136"/>
                <a:gd name="T54" fmla="*/ 54 w 138"/>
                <a:gd name="T55" fmla="*/ 21 h 136"/>
                <a:gd name="T56" fmla="*/ 53 w 138"/>
                <a:gd name="T57" fmla="*/ 18 h 136"/>
                <a:gd name="T58" fmla="*/ 45 w 138"/>
                <a:gd name="T59" fmla="*/ 17 h 136"/>
                <a:gd name="T60" fmla="*/ 36 w 138"/>
                <a:gd name="T61" fmla="*/ 20 h 136"/>
                <a:gd name="T62" fmla="*/ 34 w 138"/>
                <a:gd name="T63" fmla="*/ 21 h 136"/>
                <a:gd name="T64" fmla="*/ 32 w 138"/>
                <a:gd name="T65" fmla="*/ 31 h 136"/>
                <a:gd name="T66" fmla="*/ 32 w 138"/>
                <a:gd name="T67" fmla="*/ 31 h 136"/>
                <a:gd name="T68" fmla="*/ 32 w 138"/>
                <a:gd name="T69" fmla="*/ 32 h 136"/>
                <a:gd name="T70" fmla="*/ 32 w 138"/>
                <a:gd name="T71" fmla="*/ 35 h 136"/>
                <a:gd name="T72" fmla="*/ 34 w 138"/>
                <a:gd name="T73" fmla="*/ 39 h 136"/>
                <a:gd name="T74" fmla="*/ 37 w 138"/>
                <a:gd name="T75" fmla="*/ 43 h 136"/>
                <a:gd name="T76" fmla="*/ 36 w 138"/>
                <a:gd name="T77" fmla="*/ 46 h 136"/>
                <a:gd name="T78" fmla="*/ 34 w 138"/>
                <a:gd name="T79" fmla="*/ 48 h 136"/>
                <a:gd name="T80" fmla="*/ 32 w 138"/>
                <a:gd name="T81" fmla="*/ 48 h 136"/>
                <a:gd name="T82" fmla="*/ 28 w 138"/>
                <a:gd name="T83" fmla="*/ 48 h 136"/>
                <a:gd name="T84" fmla="*/ 22 w 138"/>
                <a:gd name="T85" fmla="*/ 62 h 136"/>
                <a:gd name="T86" fmla="*/ 0 w 138"/>
                <a:gd name="T87" fmla="*/ 69 h 136"/>
                <a:gd name="T88" fmla="*/ 17 w 138"/>
                <a:gd name="T89" fmla="*/ 85 h 136"/>
                <a:gd name="T90" fmla="*/ 71 w 138"/>
                <a:gd name="T91" fmla="*/ 136 h 136"/>
                <a:gd name="T92" fmla="*/ 71 w 138"/>
                <a:gd name="T93" fmla="*/ 85 h 136"/>
                <a:gd name="T94" fmla="*/ 45 w 138"/>
                <a:gd name="T95" fmla="*/ 52 h 136"/>
                <a:gd name="T96" fmla="*/ 43 w 138"/>
                <a:gd name="T97" fmla="*/ 48 h 136"/>
                <a:gd name="T98" fmla="*/ 46 w 138"/>
                <a:gd name="T99" fmla="*/ 48 h 136"/>
                <a:gd name="T100" fmla="*/ 46 w 138"/>
                <a:gd name="T101" fmla="*/ 52 h 136"/>
                <a:gd name="T102" fmla="*/ 42 w 138"/>
                <a:gd name="T103" fmla="*/ 62 h 136"/>
                <a:gd name="T104" fmla="*/ 82 w 138"/>
                <a:gd name="T105" fmla="*/ 9 h 136"/>
                <a:gd name="T106" fmla="*/ 125 w 138"/>
                <a:gd name="T107" fmla="*/ 12 h 136"/>
                <a:gd name="T108" fmla="*/ 82 w 138"/>
                <a:gd name="T109" fmla="*/ 9 h 136"/>
                <a:gd name="T110" fmla="*/ 82 w 138"/>
                <a:gd name="T111" fmla="*/ 31 h 136"/>
                <a:gd name="T112" fmla="*/ 125 w 138"/>
                <a:gd name="T113" fmla="*/ 34 h 136"/>
                <a:gd name="T114" fmla="*/ 82 w 138"/>
                <a:gd name="T115" fmla="*/ 31 h 136"/>
                <a:gd name="T116" fmla="*/ 82 w 138"/>
                <a:gd name="T117" fmla="*/ 20 h 136"/>
                <a:gd name="T118" fmla="*/ 125 w 138"/>
                <a:gd name="T119" fmla="*/ 23 h 136"/>
                <a:gd name="T120" fmla="*/ 82 w 138"/>
                <a:gd name="T121" fmla="*/ 2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 h="136">
                  <a:moveTo>
                    <a:pt x="79" y="0"/>
                  </a:moveTo>
                  <a:lnTo>
                    <a:pt x="125" y="0"/>
                  </a:lnTo>
                  <a:lnTo>
                    <a:pt x="125" y="0"/>
                  </a:lnTo>
                  <a:lnTo>
                    <a:pt x="130" y="0"/>
                  </a:lnTo>
                  <a:lnTo>
                    <a:pt x="135" y="3"/>
                  </a:lnTo>
                  <a:lnTo>
                    <a:pt x="136" y="6"/>
                  </a:lnTo>
                  <a:lnTo>
                    <a:pt x="138" y="11"/>
                  </a:lnTo>
                  <a:lnTo>
                    <a:pt x="138" y="34"/>
                  </a:lnTo>
                  <a:lnTo>
                    <a:pt x="138" y="34"/>
                  </a:lnTo>
                  <a:lnTo>
                    <a:pt x="136" y="39"/>
                  </a:lnTo>
                  <a:lnTo>
                    <a:pt x="135" y="42"/>
                  </a:lnTo>
                  <a:lnTo>
                    <a:pt x="130" y="45"/>
                  </a:lnTo>
                  <a:lnTo>
                    <a:pt x="125" y="46"/>
                  </a:lnTo>
                  <a:lnTo>
                    <a:pt x="91" y="46"/>
                  </a:lnTo>
                  <a:lnTo>
                    <a:pt x="80" y="56"/>
                  </a:lnTo>
                  <a:lnTo>
                    <a:pt x="80" y="46"/>
                  </a:lnTo>
                  <a:lnTo>
                    <a:pt x="79" y="46"/>
                  </a:lnTo>
                  <a:lnTo>
                    <a:pt x="79" y="46"/>
                  </a:lnTo>
                  <a:lnTo>
                    <a:pt x="74" y="45"/>
                  </a:lnTo>
                  <a:lnTo>
                    <a:pt x="71" y="42"/>
                  </a:lnTo>
                  <a:lnTo>
                    <a:pt x="68" y="39"/>
                  </a:lnTo>
                  <a:lnTo>
                    <a:pt x="66" y="34"/>
                  </a:lnTo>
                  <a:lnTo>
                    <a:pt x="66" y="11"/>
                  </a:lnTo>
                  <a:lnTo>
                    <a:pt x="66" y="11"/>
                  </a:lnTo>
                  <a:lnTo>
                    <a:pt x="68" y="6"/>
                  </a:lnTo>
                  <a:lnTo>
                    <a:pt x="71" y="3"/>
                  </a:lnTo>
                  <a:lnTo>
                    <a:pt x="74" y="0"/>
                  </a:lnTo>
                  <a:lnTo>
                    <a:pt x="79" y="0"/>
                  </a:lnTo>
                  <a:lnTo>
                    <a:pt x="79" y="0"/>
                  </a:lnTo>
                  <a:close/>
                  <a:moveTo>
                    <a:pt x="71" y="85"/>
                  </a:moveTo>
                  <a:lnTo>
                    <a:pt x="80" y="85"/>
                  </a:lnTo>
                  <a:lnTo>
                    <a:pt x="88" y="69"/>
                  </a:lnTo>
                  <a:lnTo>
                    <a:pt x="88" y="62"/>
                  </a:lnTo>
                  <a:lnTo>
                    <a:pt x="68" y="62"/>
                  </a:lnTo>
                  <a:lnTo>
                    <a:pt x="68" y="62"/>
                  </a:lnTo>
                  <a:lnTo>
                    <a:pt x="66" y="54"/>
                  </a:lnTo>
                  <a:lnTo>
                    <a:pt x="62" y="48"/>
                  </a:lnTo>
                  <a:lnTo>
                    <a:pt x="62" y="48"/>
                  </a:lnTo>
                  <a:lnTo>
                    <a:pt x="57" y="48"/>
                  </a:lnTo>
                  <a:lnTo>
                    <a:pt x="57" y="48"/>
                  </a:lnTo>
                  <a:lnTo>
                    <a:pt x="54" y="48"/>
                  </a:lnTo>
                  <a:lnTo>
                    <a:pt x="54" y="48"/>
                  </a:lnTo>
                  <a:lnTo>
                    <a:pt x="53" y="43"/>
                  </a:lnTo>
                  <a:lnTo>
                    <a:pt x="53" y="43"/>
                  </a:lnTo>
                  <a:lnTo>
                    <a:pt x="54" y="39"/>
                  </a:lnTo>
                  <a:lnTo>
                    <a:pt x="54" y="39"/>
                  </a:lnTo>
                  <a:lnTo>
                    <a:pt x="57" y="35"/>
                  </a:lnTo>
                  <a:lnTo>
                    <a:pt x="57" y="35"/>
                  </a:lnTo>
                  <a:lnTo>
                    <a:pt x="57" y="32"/>
                  </a:lnTo>
                  <a:lnTo>
                    <a:pt x="57" y="32"/>
                  </a:lnTo>
                  <a:lnTo>
                    <a:pt x="57" y="31"/>
                  </a:lnTo>
                  <a:lnTo>
                    <a:pt x="57" y="31"/>
                  </a:lnTo>
                  <a:lnTo>
                    <a:pt x="56" y="31"/>
                  </a:lnTo>
                  <a:lnTo>
                    <a:pt x="56" y="31"/>
                  </a:lnTo>
                  <a:lnTo>
                    <a:pt x="56" y="23"/>
                  </a:lnTo>
                  <a:lnTo>
                    <a:pt x="54" y="21"/>
                  </a:lnTo>
                  <a:lnTo>
                    <a:pt x="53" y="18"/>
                  </a:lnTo>
                  <a:lnTo>
                    <a:pt x="53" y="18"/>
                  </a:lnTo>
                  <a:lnTo>
                    <a:pt x="49" y="17"/>
                  </a:lnTo>
                  <a:lnTo>
                    <a:pt x="45" y="17"/>
                  </a:lnTo>
                  <a:lnTo>
                    <a:pt x="40" y="17"/>
                  </a:lnTo>
                  <a:lnTo>
                    <a:pt x="36" y="20"/>
                  </a:lnTo>
                  <a:lnTo>
                    <a:pt x="36" y="20"/>
                  </a:lnTo>
                  <a:lnTo>
                    <a:pt x="34" y="21"/>
                  </a:lnTo>
                  <a:lnTo>
                    <a:pt x="32" y="23"/>
                  </a:lnTo>
                  <a:lnTo>
                    <a:pt x="32" y="31"/>
                  </a:lnTo>
                  <a:lnTo>
                    <a:pt x="32" y="31"/>
                  </a:lnTo>
                  <a:lnTo>
                    <a:pt x="32" y="31"/>
                  </a:lnTo>
                  <a:lnTo>
                    <a:pt x="32" y="32"/>
                  </a:lnTo>
                  <a:lnTo>
                    <a:pt x="32" y="32"/>
                  </a:lnTo>
                  <a:lnTo>
                    <a:pt x="32" y="32"/>
                  </a:lnTo>
                  <a:lnTo>
                    <a:pt x="32" y="35"/>
                  </a:lnTo>
                  <a:lnTo>
                    <a:pt x="32" y="35"/>
                  </a:lnTo>
                  <a:lnTo>
                    <a:pt x="34" y="39"/>
                  </a:lnTo>
                  <a:lnTo>
                    <a:pt x="34" y="39"/>
                  </a:lnTo>
                  <a:lnTo>
                    <a:pt x="37" y="43"/>
                  </a:lnTo>
                  <a:lnTo>
                    <a:pt x="37" y="43"/>
                  </a:lnTo>
                  <a:lnTo>
                    <a:pt x="36" y="46"/>
                  </a:lnTo>
                  <a:lnTo>
                    <a:pt x="36" y="46"/>
                  </a:lnTo>
                  <a:lnTo>
                    <a:pt x="34" y="48"/>
                  </a:lnTo>
                  <a:lnTo>
                    <a:pt x="32" y="48"/>
                  </a:lnTo>
                  <a:lnTo>
                    <a:pt x="32" y="48"/>
                  </a:lnTo>
                  <a:lnTo>
                    <a:pt x="28" y="48"/>
                  </a:lnTo>
                  <a:lnTo>
                    <a:pt x="28" y="48"/>
                  </a:lnTo>
                  <a:lnTo>
                    <a:pt x="23" y="54"/>
                  </a:lnTo>
                  <a:lnTo>
                    <a:pt x="22" y="62"/>
                  </a:lnTo>
                  <a:lnTo>
                    <a:pt x="0" y="62"/>
                  </a:lnTo>
                  <a:lnTo>
                    <a:pt x="0" y="69"/>
                  </a:lnTo>
                  <a:lnTo>
                    <a:pt x="9" y="85"/>
                  </a:lnTo>
                  <a:lnTo>
                    <a:pt x="17" y="85"/>
                  </a:lnTo>
                  <a:lnTo>
                    <a:pt x="17" y="136"/>
                  </a:lnTo>
                  <a:lnTo>
                    <a:pt x="71" y="136"/>
                  </a:lnTo>
                  <a:lnTo>
                    <a:pt x="71" y="85"/>
                  </a:lnTo>
                  <a:lnTo>
                    <a:pt x="71" y="85"/>
                  </a:lnTo>
                  <a:close/>
                  <a:moveTo>
                    <a:pt x="42" y="62"/>
                  </a:moveTo>
                  <a:lnTo>
                    <a:pt x="45" y="52"/>
                  </a:lnTo>
                  <a:lnTo>
                    <a:pt x="43" y="51"/>
                  </a:lnTo>
                  <a:lnTo>
                    <a:pt x="43" y="48"/>
                  </a:lnTo>
                  <a:lnTo>
                    <a:pt x="45" y="48"/>
                  </a:lnTo>
                  <a:lnTo>
                    <a:pt x="46" y="48"/>
                  </a:lnTo>
                  <a:lnTo>
                    <a:pt x="48" y="51"/>
                  </a:lnTo>
                  <a:lnTo>
                    <a:pt x="46" y="52"/>
                  </a:lnTo>
                  <a:lnTo>
                    <a:pt x="49" y="62"/>
                  </a:lnTo>
                  <a:lnTo>
                    <a:pt x="42" y="62"/>
                  </a:lnTo>
                  <a:lnTo>
                    <a:pt x="42" y="62"/>
                  </a:lnTo>
                  <a:close/>
                  <a:moveTo>
                    <a:pt x="82" y="9"/>
                  </a:moveTo>
                  <a:lnTo>
                    <a:pt x="82" y="12"/>
                  </a:lnTo>
                  <a:lnTo>
                    <a:pt x="125" y="12"/>
                  </a:lnTo>
                  <a:lnTo>
                    <a:pt x="125" y="9"/>
                  </a:lnTo>
                  <a:lnTo>
                    <a:pt x="82" y="9"/>
                  </a:lnTo>
                  <a:lnTo>
                    <a:pt x="82" y="9"/>
                  </a:lnTo>
                  <a:close/>
                  <a:moveTo>
                    <a:pt x="82" y="31"/>
                  </a:moveTo>
                  <a:lnTo>
                    <a:pt x="82" y="34"/>
                  </a:lnTo>
                  <a:lnTo>
                    <a:pt x="125" y="34"/>
                  </a:lnTo>
                  <a:lnTo>
                    <a:pt x="125" y="31"/>
                  </a:lnTo>
                  <a:lnTo>
                    <a:pt x="82" y="31"/>
                  </a:lnTo>
                  <a:lnTo>
                    <a:pt x="82" y="31"/>
                  </a:lnTo>
                  <a:close/>
                  <a:moveTo>
                    <a:pt x="82" y="20"/>
                  </a:moveTo>
                  <a:lnTo>
                    <a:pt x="82" y="23"/>
                  </a:lnTo>
                  <a:lnTo>
                    <a:pt x="125" y="23"/>
                  </a:lnTo>
                  <a:lnTo>
                    <a:pt x="125" y="20"/>
                  </a:lnTo>
                  <a:lnTo>
                    <a:pt x="82" y="2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solidFill>
                  <a:srgbClr val="002776"/>
                </a:solidFill>
              </a:endParaRPr>
            </a:p>
          </p:txBody>
        </p:sp>
      </p:grpSp>
    </p:spTree>
    <p:extLst>
      <p:ext uri="{BB962C8B-B14F-4D97-AF65-F5344CB8AC3E}">
        <p14:creationId xmlns:p14="http://schemas.microsoft.com/office/powerpoint/2010/main" val="2360841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Placeholder 3"/>
          <p:cNvSpPr txBox="1">
            <a:spLocks/>
          </p:cNvSpPr>
          <p:nvPr/>
        </p:nvSpPr>
        <p:spPr bwMode="auto">
          <a:xfrm>
            <a:off x="457589" y="4325766"/>
            <a:ext cx="6743336" cy="2324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pPr>
            <a:r>
              <a:rPr lang="es-ES" sz="812" dirty="0">
                <a:solidFill>
                  <a:srgbClr val="002776"/>
                </a:solidFill>
                <a:cs typeface="Arial" pitchFamily="34" charset="0"/>
              </a:rPr>
              <a:t>Deloitte se refiere a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a:t>
            </a:r>
            <a:r>
              <a:rPr lang="es-ES" sz="812" i="1" dirty="0" err="1">
                <a:solidFill>
                  <a:srgbClr val="002776"/>
                </a:solidFill>
                <a:cs typeface="Arial" pitchFamily="34" charset="0"/>
              </a:rPr>
              <a:t>private</a:t>
            </a:r>
            <a:r>
              <a:rPr lang="es-ES" sz="812" i="1" dirty="0">
                <a:solidFill>
                  <a:srgbClr val="002776"/>
                </a:solidFill>
                <a:cs typeface="Arial" pitchFamily="34" charset="0"/>
              </a:rPr>
              <a:t> </a:t>
            </a:r>
            <a:r>
              <a:rPr lang="es-ES" sz="812" i="1" dirty="0" err="1">
                <a:solidFill>
                  <a:srgbClr val="002776"/>
                </a:solidFill>
                <a:cs typeface="Arial" pitchFamily="34" charset="0"/>
              </a:rPr>
              <a:t>company</a:t>
            </a:r>
            <a:r>
              <a:rPr lang="es-ES" sz="812" i="1" dirty="0">
                <a:solidFill>
                  <a:srgbClr val="002776"/>
                </a:solidFill>
                <a:cs typeface="Arial" pitchFamily="34" charset="0"/>
              </a:rPr>
              <a:t> </a:t>
            </a:r>
            <a:r>
              <a:rPr lang="es-ES" sz="812" i="1" dirty="0" err="1">
                <a:solidFill>
                  <a:srgbClr val="002776"/>
                </a:solidFill>
                <a:cs typeface="Arial" pitchFamily="34" charset="0"/>
              </a:rPr>
              <a:t>limited</a:t>
            </a:r>
            <a:r>
              <a:rPr lang="es-ES" sz="812" i="1" dirty="0">
                <a:solidFill>
                  <a:srgbClr val="002776"/>
                </a:solidFill>
                <a:cs typeface="Arial" pitchFamily="34" charset="0"/>
              </a:rPr>
              <a:t> </a:t>
            </a:r>
            <a:r>
              <a:rPr lang="es-ES" sz="812" i="1" dirty="0" err="1">
                <a:solidFill>
                  <a:srgbClr val="002776"/>
                </a:solidFill>
                <a:cs typeface="Arial" pitchFamily="34" charset="0"/>
              </a:rPr>
              <a:t>by</a:t>
            </a:r>
            <a:r>
              <a:rPr lang="es-ES" sz="812" i="1" dirty="0">
                <a:solidFill>
                  <a:srgbClr val="002776"/>
                </a:solidFill>
                <a:cs typeface="Arial" pitchFamily="34" charset="0"/>
              </a:rPr>
              <a:t> </a:t>
            </a:r>
            <a:r>
              <a:rPr lang="es-ES" sz="812" i="1" dirty="0" err="1">
                <a:solidFill>
                  <a:srgbClr val="002776"/>
                </a:solidFill>
                <a:cs typeface="Arial" pitchFamily="34" charset="0"/>
              </a:rPr>
              <a:t>guarantee</a:t>
            </a:r>
            <a:r>
              <a:rPr lang="es-ES" sz="812" dirty="0">
                <a:solidFill>
                  <a:srgbClr val="002776"/>
                </a:solidFill>
                <a:cs typeface="Arial" pitchFamily="34" charset="0"/>
              </a:rPr>
              <a:t>, de acuerdo con la legislación del Reino Unido) y a su red de firmas miembro, cada una de las cuales es una entidad independiente. En www.deloitte.com/about se ofrece una descripción detallada de la estructura legal de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y sus firmas miembro.</a:t>
            </a:r>
          </a:p>
          <a:p>
            <a:pPr fontAlgn="base">
              <a:spcBef>
                <a:spcPct val="0"/>
              </a:spcBef>
              <a:spcAft>
                <a:spcPct val="0"/>
              </a:spcAft>
            </a:pPr>
            <a:r>
              <a:rPr lang="es-ES" sz="812" dirty="0">
                <a:solidFill>
                  <a:srgbClr val="002776"/>
                </a:solidFill>
                <a:cs typeface="Arial" pitchFamily="34" charset="0"/>
              </a:rPr>
              <a:t> </a:t>
            </a:r>
          </a:p>
          <a:p>
            <a:pPr fontAlgn="base">
              <a:spcBef>
                <a:spcPct val="0"/>
              </a:spcBef>
              <a:spcAft>
                <a:spcPct val="0"/>
              </a:spcAft>
            </a:pPr>
            <a:r>
              <a:rPr lang="es-ES" sz="812" dirty="0">
                <a:solidFill>
                  <a:srgbClr val="002776"/>
                </a:solidFill>
                <a:cs typeface="Arial" pitchFamily="34" charset="0"/>
              </a:rPr>
              <a:t>Deloitte presta servicios de auditoría, asesoramiento fiscal y legal, consultoría y asesoramiento en transacciones corporativas a entidades que operan en un elevado número de sectores de actividad. La firma aporta su experiencia y alto nivel profesional ayudando a sus clientes a alcanzar sus objetivos empresariales en cualquier lugar del mundo. Para ello cuenta con el apoyo de una red global de firmas miembro presentes en más de 150 países y con aproximadamente 170.000 profesionales que han asumido el compromiso de ser modelo de excelencia.</a:t>
            </a:r>
          </a:p>
          <a:p>
            <a:pPr fontAlgn="base">
              <a:spcBef>
                <a:spcPct val="0"/>
              </a:spcBef>
              <a:spcAft>
                <a:spcPct val="0"/>
              </a:spcAft>
            </a:pPr>
            <a:endParaRPr lang="es-ES" sz="812" dirty="0">
              <a:solidFill>
                <a:srgbClr val="002776"/>
              </a:solidFill>
              <a:cs typeface="Arial" pitchFamily="34" charset="0"/>
            </a:endParaRPr>
          </a:p>
          <a:p>
            <a:pPr fontAlgn="base">
              <a:spcBef>
                <a:spcPct val="0"/>
              </a:spcBef>
              <a:spcAft>
                <a:spcPct val="0"/>
              </a:spcAft>
            </a:pPr>
            <a:r>
              <a:rPr lang="es-ES" sz="812" dirty="0">
                <a:solidFill>
                  <a:srgbClr val="002776"/>
                </a:solidFill>
                <a:cs typeface="Arial" pitchFamily="34" charset="0"/>
              </a:rPr>
              <a:t>Esta publicación contiene exclusivamente información de carácter general, y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t>
            </a:r>
            <a:r>
              <a:rPr lang="es-ES" sz="812" dirty="0" err="1">
                <a:solidFill>
                  <a:srgbClr val="002776"/>
                </a:solidFill>
                <a:cs typeface="Arial" pitchFamily="34" charset="0"/>
              </a:rPr>
              <a:t>Limited</a:t>
            </a:r>
            <a:r>
              <a:rPr lang="es-ES" sz="812" dirty="0">
                <a:solidFill>
                  <a:srgbClr val="002776"/>
                </a:solidFill>
                <a:cs typeface="Arial" pitchFamily="34" charset="0"/>
              </a:rPr>
              <a:t>, Deloitte Global Services </a:t>
            </a:r>
            <a:r>
              <a:rPr lang="es-ES" sz="812" dirty="0" err="1">
                <a:solidFill>
                  <a:srgbClr val="002776"/>
                </a:solidFill>
                <a:cs typeface="Arial" pitchFamily="34" charset="0"/>
              </a:rPr>
              <a:t>Limited</a:t>
            </a:r>
            <a:r>
              <a:rPr lang="es-ES" sz="812" dirty="0">
                <a:solidFill>
                  <a:srgbClr val="002776"/>
                </a:solidFill>
                <a:cs typeface="Arial" pitchFamily="34" charset="0"/>
              </a:rPr>
              <a:t>, Deloitte Global Services Holdings </a:t>
            </a:r>
            <a:r>
              <a:rPr lang="es-ES" sz="812" dirty="0" err="1">
                <a:solidFill>
                  <a:srgbClr val="002776"/>
                </a:solidFill>
                <a:cs typeface="Arial" pitchFamily="34" charset="0"/>
              </a:rPr>
              <a:t>Limited</a:t>
            </a:r>
            <a:r>
              <a:rPr lang="es-ES" sz="812" dirty="0">
                <a:solidFill>
                  <a:srgbClr val="002776"/>
                </a:solidFill>
                <a:cs typeface="Arial" pitchFamily="34" charset="0"/>
              </a:rPr>
              <a:t>, la </a:t>
            </a:r>
            <a:r>
              <a:rPr lang="es-ES" sz="812" dirty="0" err="1">
                <a:solidFill>
                  <a:srgbClr val="002776"/>
                </a:solidFill>
                <a:cs typeface="Arial" pitchFamily="34" charset="0"/>
              </a:rPr>
              <a:t>Verein</a:t>
            </a:r>
            <a:r>
              <a:rPr lang="es-ES" sz="812" dirty="0">
                <a:solidFill>
                  <a:srgbClr val="002776"/>
                </a:solidFill>
                <a:cs typeface="Arial" pitchFamily="34" charset="0"/>
              </a:rPr>
              <a:t> Deloitte </a:t>
            </a:r>
            <a:r>
              <a:rPr lang="es-ES" sz="812" dirty="0" err="1">
                <a:solidFill>
                  <a:srgbClr val="002776"/>
                </a:solidFill>
                <a:cs typeface="Arial" pitchFamily="34" charset="0"/>
              </a:rPr>
              <a:t>Touche</a:t>
            </a:r>
            <a:r>
              <a:rPr lang="es-ES" sz="812" dirty="0">
                <a:solidFill>
                  <a:srgbClr val="002776"/>
                </a:solidFill>
                <a:cs typeface="Arial" pitchFamily="34" charset="0"/>
              </a:rPr>
              <a:t> </a:t>
            </a:r>
            <a:r>
              <a:rPr lang="es-ES" sz="812" dirty="0" err="1">
                <a:solidFill>
                  <a:srgbClr val="002776"/>
                </a:solidFill>
                <a:cs typeface="Arial" pitchFamily="34" charset="0"/>
              </a:rPr>
              <a:t>Tohmatsu</a:t>
            </a:r>
            <a:r>
              <a:rPr lang="es-ES" sz="812" dirty="0">
                <a:solidFill>
                  <a:srgbClr val="002776"/>
                </a:solidFill>
                <a:cs typeface="Arial" pitchFamily="34" charset="0"/>
              </a:rPr>
              <a:t>, así como sus firmas miembro y las empresas asociadas de las firmas mencionadas (conjuntamente, la </a:t>
            </a:r>
            <a:r>
              <a:rPr lang="es-ES" altLang="es-ES" sz="812" dirty="0">
                <a:solidFill>
                  <a:srgbClr val="002776"/>
                </a:solidFill>
                <a:cs typeface="Arial" pitchFamily="34" charset="0"/>
              </a:rPr>
              <a:t>“</a:t>
            </a:r>
            <a:r>
              <a:rPr lang="es-ES" sz="812" dirty="0">
                <a:solidFill>
                  <a:srgbClr val="002776"/>
                </a:solidFill>
                <a:cs typeface="Arial" pitchFamily="34" charset="0"/>
              </a:rPr>
              <a:t>Red Deloitte</a:t>
            </a:r>
            <a:r>
              <a:rPr lang="es-ES" altLang="es-ES" sz="812" dirty="0">
                <a:solidFill>
                  <a:srgbClr val="002776"/>
                </a:solidFill>
                <a:cs typeface="Arial" pitchFamily="34" charset="0"/>
              </a:rPr>
              <a:t>”</a:t>
            </a:r>
            <a:r>
              <a:rPr lang="es-ES" sz="812" dirty="0">
                <a:solidFill>
                  <a:srgbClr val="002776"/>
                </a:solidFill>
                <a:cs typeface="Arial" pitchFamily="34" charset="0"/>
              </a:rPr>
              <a:t>), no pretenden, por medio de esta publicación, prestar servicios o asesoramiento en materia contable, de negocios, financiera, de inversiones, legal, fiscal u otro tipo de servicio o asesoramiento profesional. Esta publicación no podrá sustituir a dicho asesoramiento o servicios profesionales, ni será utilizada como base para tomar decisiones o adoptar medidas que puedan afectar a su situación financiera o a su negocio. Antes de tomar cualquier decisión o adoptar cualquier medida que pueda afectar a su situación financiera o a su negocio, debe consultar con un asesor profesional cualificado. Ninguna entidad de la Red Deloitte se hace responsable de las pérdidas sufridas por cualquier persona que actúe basándose en esta publicación.</a:t>
            </a:r>
          </a:p>
        </p:txBody>
      </p:sp>
      <p:pic>
        <p:nvPicPr>
          <p:cNvPr id="34819" name="Picture 19" descr="DEL_PRI_RG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005" y="3440423"/>
            <a:ext cx="3796947" cy="80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fld id="{20A7A354-C5FB-4D1E-BE75-5A939ED93F75}" type="slidenum">
              <a:rPr lang="es-ES" smtClean="0">
                <a:solidFill>
                  <a:srgbClr val="FFFFFF"/>
                </a:solidFill>
              </a:rPr>
              <a:pPr/>
              <a:t>22</a:t>
            </a:fld>
            <a:endParaRPr lang="es-ES">
              <a:solidFill>
                <a:srgbClr val="FFFFFF"/>
              </a:solidFill>
            </a:endParaRPr>
          </a:p>
        </p:txBody>
      </p:sp>
    </p:spTree>
    <p:extLst>
      <p:ext uri="{BB962C8B-B14F-4D97-AF65-F5344CB8AC3E}">
        <p14:creationId xmlns:p14="http://schemas.microsoft.com/office/powerpoint/2010/main" val="31182208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Propuesta de canales para la difusión y promoción de Quito</a:t>
            </a:r>
            <a:endParaRPr lang="es-ES" dirty="0"/>
          </a:p>
        </p:txBody>
      </p:sp>
      <p:sp>
        <p:nvSpPr>
          <p:cNvPr id="4" name="Slide Number Placeholder 3"/>
          <p:cNvSpPr>
            <a:spLocks noGrp="1"/>
          </p:cNvSpPr>
          <p:nvPr>
            <p:ph type="sldNum" sz="quarter" idx="10"/>
          </p:nvPr>
        </p:nvSpPr>
        <p:spPr/>
        <p:txBody>
          <a:bodyPr/>
          <a:lstStyle/>
          <a:p>
            <a:pPr>
              <a:defRPr/>
            </a:pPr>
            <a:fld id="{183D6856-CF4E-42C4-B228-5F9DD1DB1801}" type="slidenum">
              <a:rPr lang="en-US" smtClean="0">
                <a:solidFill>
                  <a:srgbClr val="002776"/>
                </a:solidFill>
              </a:rPr>
              <a:pPr>
                <a:defRPr/>
              </a:pPr>
              <a:t>3</a:t>
            </a:fld>
            <a:endParaRPr lang="en-US" dirty="0">
              <a:solidFill>
                <a:srgbClr val="002776"/>
              </a:solidFill>
            </a:endParaRPr>
          </a:p>
        </p:txBody>
      </p:sp>
      <p:grpSp>
        <p:nvGrpSpPr>
          <p:cNvPr id="39" name="Group 38"/>
          <p:cNvGrpSpPr/>
          <p:nvPr/>
        </p:nvGrpSpPr>
        <p:grpSpPr>
          <a:xfrm>
            <a:off x="124158" y="976982"/>
            <a:ext cx="9802380" cy="6294388"/>
            <a:chOff x="124158" y="760958"/>
            <a:chExt cx="9802380" cy="6294388"/>
          </a:xfrm>
        </p:grpSpPr>
        <p:sp>
          <p:nvSpPr>
            <p:cNvPr id="6" name="Rectangle 5"/>
            <p:cNvSpPr/>
            <p:nvPr/>
          </p:nvSpPr>
          <p:spPr>
            <a:xfrm>
              <a:off x="493489" y="1438722"/>
              <a:ext cx="5328593" cy="2668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Ocio </a:t>
              </a:r>
              <a:endParaRPr lang="es-ES" dirty="0"/>
            </a:p>
          </p:txBody>
        </p:sp>
        <p:sp>
          <p:nvSpPr>
            <p:cNvPr id="7" name="Rectangle 6"/>
            <p:cNvSpPr/>
            <p:nvPr/>
          </p:nvSpPr>
          <p:spPr>
            <a:xfrm>
              <a:off x="6342940" y="1438722"/>
              <a:ext cx="3438525" cy="26687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RICE </a:t>
              </a:r>
              <a:endParaRPr lang="es-ES" dirty="0"/>
            </a:p>
          </p:txBody>
        </p:sp>
        <p:sp>
          <p:nvSpPr>
            <p:cNvPr id="8" name="Rectangle 7"/>
            <p:cNvSpPr/>
            <p:nvPr/>
          </p:nvSpPr>
          <p:spPr>
            <a:xfrm>
              <a:off x="493489" y="760958"/>
              <a:ext cx="9287976" cy="41089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Marketing </a:t>
              </a:r>
              <a:endParaRPr lang="es-ES" dirty="0"/>
            </a:p>
          </p:txBody>
        </p:sp>
        <p:sp>
          <p:nvSpPr>
            <p:cNvPr id="9" name="Rectangle 8"/>
            <p:cNvSpPr/>
            <p:nvPr/>
          </p:nvSpPr>
          <p:spPr>
            <a:xfrm>
              <a:off x="529211" y="2002209"/>
              <a:ext cx="2268535" cy="41089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i="1" dirty="0" err="1" smtClean="0">
                  <a:solidFill>
                    <a:schemeClr val="tx2"/>
                  </a:solidFill>
                </a:rPr>
                <a:t>Trade</a:t>
              </a:r>
              <a:r>
                <a:rPr lang="es-ES_tradnl" dirty="0" smtClean="0">
                  <a:solidFill>
                    <a:schemeClr val="tx2"/>
                  </a:solidFill>
                </a:rPr>
                <a:t>/ B2B </a:t>
              </a:r>
              <a:endParaRPr lang="es-ES" dirty="0">
                <a:solidFill>
                  <a:schemeClr val="tx2"/>
                </a:solidFill>
              </a:endParaRPr>
            </a:p>
          </p:txBody>
        </p:sp>
        <p:sp>
          <p:nvSpPr>
            <p:cNvPr id="10" name="Rectangle 9"/>
            <p:cNvSpPr/>
            <p:nvPr/>
          </p:nvSpPr>
          <p:spPr>
            <a:xfrm>
              <a:off x="3562594" y="2012399"/>
              <a:ext cx="2268535" cy="41089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t>B2C</a:t>
              </a:r>
              <a:endParaRPr lang="es-ES" dirty="0"/>
            </a:p>
          </p:txBody>
        </p:sp>
        <p:sp>
          <p:nvSpPr>
            <p:cNvPr id="11" name="Rectangle 10"/>
            <p:cNvSpPr/>
            <p:nvPr/>
          </p:nvSpPr>
          <p:spPr>
            <a:xfrm>
              <a:off x="6927934" y="2002209"/>
              <a:ext cx="2268535" cy="41089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i="1" dirty="0" err="1">
                  <a:solidFill>
                    <a:schemeClr val="tx2"/>
                  </a:solidFill>
                </a:rPr>
                <a:t>Trade</a:t>
              </a:r>
              <a:r>
                <a:rPr lang="es-ES_tradnl" dirty="0">
                  <a:solidFill>
                    <a:schemeClr val="tx2"/>
                  </a:solidFill>
                </a:rPr>
                <a:t>/ B2B </a:t>
              </a:r>
              <a:endParaRPr lang="es-ES" dirty="0">
                <a:solidFill>
                  <a:schemeClr val="tx2"/>
                </a:solidFill>
              </a:endParaRPr>
            </a:p>
          </p:txBody>
        </p:sp>
        <p:sp>
          <p:nvSpPr>
            <p:cNvPr id="12" name="TextBox 11"/>
            <p:cNvSpPr txBox="1"/>
            <p:nvPr/>
          </p:nvSpPr>
          <p:spPr>
            <a:xfrm rot="16200000">
              <a:off x="-200290" y="2532565"/>
              <a:ext cx="1018227" cy="369332"/>
            </a:xfrm>
            <a:prstGeom prst="rect">
              <a:avLst/>
            </a:prstGeom>
            <a:noFill/>
          </p:spPr>
          <p:txBody>
            <a:bodyPr wrap="none" rtlCol="0">
              <a:spAutoFit/>
            </a:bodyPr>
            <a:lstStyle/>
            <a:p>
              <a:r>
                <a:rPr lang="es-ES_tradnl" sz="1800" b="1" dirty="0" smtClean="0">
                  <a:solidFill>
                    <a:schemeClr val="tx2"/>
                  </a:solidFill>
                </a:rPr>
                <a:t>Público</a:t>
              </a:r>
              <a:endParaRPr lang="es-ES" sz="1800" b="1" dirty="0">
                <a:solidFill>
                  <a:schemeClr val="tx2"/>
                </a:solidFill>
              </a:endParaRPr>
            </a:p>
          </p:txBody>
        </p:sp>
        <p:sp>
          <p:nvSpPr>
            <p:cNvPr id="14" name="TextBox 13"/>
            <p:cNvSpPr txBox="1"/>
            <p:nvPr/>
          </p:nvSpPr>
          <p:spPr>
            <a:xfrm>
              <a:off x="3590068" y="2429803"/>
              <a:ext cx="1851789" cy="646331"/>
            </a:xfrm>
            <a:prstGeom prst="rect">
              <a:avLst/>
            </a:prstGeom>
            <a:noFill/>
          </p:spPr>
          <p:txBody>
            <a:bodyPr wrap="none" rtlCol="0">
              <a:spAutoFit/>
            </a:bodyPr>
            <a:lstStyle/>
            <a:p>
              <a:pPr marL="342900" indent="-342900">
                <a:buFont typeface="Arial" panose="020B0604020202020204" pitchFamily="34" charset="0"/>
                <a:buChar char="•"/>
              </a:pPr>
              <a:r>
                <a:rPr lang="es-ES_tradnl" sz="1800" dirty="0" smtClean="0">
                  <a:solidFill>
                    <a:schemeClr val="tx2"/>
                  </a:solidFill>
                </a:rPr>
                <a:t>Internacional</a:t>
              </a:r>
            </a:p>
            <a:p>
              <a:pPr marL="342900" indent="-342900">
                <a:buFont typeface="Arial" panose="020B0604020202020204" pitchFamily="34" charset="0"/>
                <a:buChar char="•"/>
              </a:pPr>
              <a:r>
                <a:rPr lang="es-ES_tradnl" sz="1800" dirty="0" smtClean="0">
                  <a:solidFill>
                    <a:schemeClr val="tx2"/>
                  </a:solidFill>
                </a:rPr>
                <a:t>Nacional</a:t>
              </a:r>
              <a:endParaRPr lang="es-ES" sz="1800" dirty="0">
                <a:solidFill>
                  <a:schemeClr val="tx2"/>
                </a:solidFill>
              </a:endParaRPr>
            </a:p>
          </p:txBody>
        </p:sp>
        <p:sp>
          <p:nvSpPr>
            <p:cNvPr id="15" name="TextBox 14"/>
            <p:cNvSpPr txBox="1"/>
            <p:nvPr/>
          </p:nvSpPr>
          <p:spPr>
            <a:xfrm>
              <a:off x="6894940" y="2419613"/>
              <a:ext cx="2886526" cy="923330"/>
            </a:xfrm>
            <a:prstGeom prst="rect">
              <a:avLst/>
            </a:prstGeom>
            <a:noFill/>
          </p:spPr>
          <p:txBody>
            <a:bodyPr wrap="square" rtlCol="0">
              <a:spAutoFit/>
            </a:bodyPr>
            <a:lstStyle/>
            <a:p>
              <a:pPr marL="342900" indent="-342900">
                <a:buFont typeface="Arial" panose="020B0604020202020204" pitchFamily="34" charset="0"/>
                <a:buChar char="•"/>
              </a:pPr>
              <a:r>
                <a:rPr lang="es-ES_tradnl" sz="1800" dirty="0" smtClean="0">
                  <a:solidFill>
                    <a:schemeClr val="tx2"/>
                  </a:solidFill>
                </a:rPr>
                <a:t>Internacional (prioritario)</a:t>
              </a:r>
            </a:p>
            <a:p>
              <a:pPr marL="342900" indent="-342900">
                <a:buFont typeface="Arial" panose="020B0604020202020204" pitchFamily="34" charset="0"/>
                <a:buChar char="•"/>
              </a:pPr>
              <a:r>
                <a:rPr lang="es-ES_tradnl" sz="1800" dirty="0" smtClean="0">
                  <a:solidFill>
                    <a:schemeClr val="tx2"/>
                  </a:solidFill>
                </a:rPr>
                <a:t>Nacional</a:t>
              </a:r>
              <a:endParaRPr lang="es-ES" sz="1800" dirty="0">
                <a:solidFill>
                  <a:schemeClr val="tx2"/>
                </a:solidFill>
              </a:endParaRPr>
            </a:p>
          </p:txBody>
        </p:sp>
        <p:sp>
          <p:nvSpPr>
            <p:cNvPr id="16" name="TextBox 15"/>
            <p:cNvSpPr txBox="1"/>
            <p:nvPr/>
          </p:nvSpPr>
          <p:spPr>
            <a:xfrm>
              <a:off x="561621" y="2459608"/>
              <a:ext cx="1915909" cy="923330"/>
            </a:xfrm>
            <a:prstGeom prst="rect">
              <a:avLst/>
            </a:prstGeom>
            <a:noFill/>
          </p:spPr>
          <p:txBody>
            <a:bodyPr wrap="none" rtlCol="0">
              <a:spAutoFit/>
            </a:bodyPr>
            <a:lstStyle/>
            <a:p>
              <a:pPr marL="342900" indent="-342900">
                <a:buFont typeface="Arial" panose="020B0604020202020204" pitchFamily="34" charset="0"/>
                <a:buChar char="•"/>
              </a:pPr>
              <a:r>
                <a:rPr lang="es-ES_tradnl" sz="1800" dirty="0" smtClean="0">
                  <a:solidFill>
                    <a:schemeClr val="tx2"/>
                  </a:solidFill>
                </a:rPr>
                <a:t>Internacional </a:t>
              </a:r>
            </a:p>
            <a:p>
              <a:r>
                <a:rPr lang="es-ES_tradnl" sz="1800" dirty="0" smtClean="0">
                  <a:solidFill>
                    <a:schemeClr val="tx2"/>
                  </a:solidFill>
                </a:rPr>
                <a:t>(prioritario)</a:t>
              </a:r>
            </a:p>
            <a:p>
              <a:pPr marL="342900" indent="-342900">
                <a:buFont typeface="Arial" panose="020B0604020202020204" pitchFamily="34" charset="0"/>
                <a:buChar char="•"/>
              </a:pPr>
              <a:r>
                <a:rPr lang="es-ES_tradnl" sz="1800" dirty="0" smtClean="0">
                  <a:solidFill>
                    <a:schemeClr val="tx2"/>
                  </a:solidFill>
                </a:rPr>
                <a:t>Nacional</a:t>
              </a:r>
              <a:endParaRPr lang="es-ES" sz="1800" dirty="0">
                <a:solidFill>
                  <a:schemeClr val="tx2"/>
                </a:solidFill>
              </a:endParaRPr>
            </a:p>
          </p:txBody>
        </p:sp>
        <p:sp>
          <p:nvSpPr>
            <p:cNvPr id="17" name="TextBox 16"/>
            <p:cNvSpPr txBox="1"/>
            <p:nvPr/>
          </p:nvSpPr>
          <p:spPr>
            <a:xfrm>
              <a:off x="493489" y="3752061"/>
              <a:ext cx="2436455" cy="2677656"/>
            </a:xfrm>
            <a:prstGeom prst="rect">
              <a:avLst/>
            </a:prstGeom>
            <a:noFill/>
          </p:spPr>
          <p:txBody>
            <a:bodyPr wrap="square" rtlCol="0">
              <a:spAutoFit/>
            </a:bodyPr>
            <a:lstStyle/>
            <a:p>
              <a:pPr marL="342900" indent="-342900">
                <a:buFont typeface="Arial" panose="020B0604020202020204" pitchFamily="34" charset="0"/>
                <a:buChar char="•"/>
              </a:pPr>
              <a:r>
                <a:rPr lang="es-ES_tradnl" sz="1400" dirty="0" smtClean="0">
                  <a:solidFill>
                    <a:schemeClr val="tx2"/>
                  </a:solidFill>
                </a:rPr>
                <a:t>Presencia en ferias especializadas: </a:t>
              </a:r>
              <a:r>
                <a:rPr lang="es-ES_tradnl" sz="1400" dirty="0" err="1" smtClean="0">
                  <a:solidFill>
                    <a:schemeClr val="tx2"/>
                  </a:solidFill>
                </a:rPr>
                <a:t>Fitur</a:t>
              </a:r>
              <a:r>
                <a:rPr lang="es-ES_tradnl" sz="1400" dirty="0" smtClean="0">
                  <a:solidFill>
                    <a:schemeClr val="tx2"/>
                  </a:solidFill>
                </a:rPr>
                <a:t>, por ejemplo</a:t>
              </a:r>
            </a:p>
            <a:p>
              <a:pPr marL="342900" indent="-342900">
                <a:buFont typeface="Arial" panose="020B0604020202020204" pitchFamily="34" charset="0"/>
                <a:buChar char="•"/>
              </a:pPr>
              <a:r>
                <a:rPr lang="es-ES_tradnl" sz="1400" dirty="0" smtClean="0">
                  <a:solidFill>
                    <a:schemeClr val="tx2"/>
                  </a:solidFill>
                </a:rPr>
                <a:t>Road –shows y workshops en mercados prioritarios y en desarrollo</a:t>
              </a:r>
            </a:p>
            <a:p>
              <a:pPr marL="342900" indent="-342900">
                <a:buFont typeface="Arial" panose="020B0604020202020204" pitchFamily="34" charset="0"/>
                <a:buChar char="•"/>
              </a:pPr>
              <a:r>
                <a:rPr lang="es-ES_tradnl" sz="1400" dirty="0" smtClean="0">
                  <a:solidFill>
                    <a:schemeClr val="tx2"/>
                  </a:solidFill>
                </a:rPr>
                <a:t>Acciones cooperadas</a:t>
              </a:r>
            </a:p>
            <a:p>
              <a:pPr marL="342900" indent="-342900">
                <a:buFont typeface="Arial" panose="020B0604020202020204" pitchFamily="34" charset="0"/>
                <a:buChar char="•"/>
              </a:pPr>
              <a:r>
                <a:rPr lang="es-ES_tradnl" sz="1400" dirty="0" err="1" smtClean="0">
                  <a:solidFill>
                    <a:schemeClr val="tx2"/>
                  </a:solidFill>
                </a:rPr>
                <a:t>Press</a:t>
              </a:r>
              <a:r>
                <a:rPr lang="es-ES_tradnl" sz="1400" dirty="0" smtClean="0">
                  <a:solidFill>
                    <a:schemeClr val="tx2"/>
                  </a:solidFill>
                </a:rPr>
                <a:t> – </a:t>
              </a:r>
              <a:r>
                <a:rPr lang="es-ES_tradnl" sz="1400" dirty="0" err="1" smtClean="0">
                  <a:solidFill>
                    <a:schemeClr val="tx2"/>
                  </a:solidFill>
                </a:rPr>
                <a:t>trips</a:t>
              </a:r>
              <a:endParaRPr lang="es-ES_tradnl" sz="1400" dirty="0" smtClean="0">
                <a:solidFill>
                  <a:schemeClr val="tx2"/>
                </a:solidFill>
              </a:endParaRPr>
            </a:p>
            <a:p>
              <a:pPr marL="342900" indent="-342900">
                <a:buFont typeface="Arial" panose="020B0604020202020204" pitchFamily="34" charset="0"/>
                <a:buChar char="•"/>
              </a:pPr>
              <a:r>
                <a:rPr lang="es-ES_tradnl" sz="1400" dirty="0" err="1" smtClean="0">
                  <a:solidFill>
                    <a:schemeClr val="tx2"/>
                  </a:solidFill>
                </a:rPr>
                <a:t>Influencers</a:t>
              </a:r>
              <a:r>
                <a:rPr lang="es-ES_tradnl" sz="1400" dirty="0" smtClean="0">
                  <a:solidFill>
                    <a:schemeClr val="tx2"/>
                  </a:solidFill>
                </a:rPr>
                <a:t> B2B – RRPP</a:t>
              </a:r>
            </a:p>
            <a:p>
              <a:pPr marL="342900" indent="-342900">
                <a:buFont typeface="Arial" panose="020B0604020202020204" pitchFamily="34" charset="0"/>
                <a:buChar char="•"/>
              </a:pPr>
              <a:r>
                <a:rPr lang="es-ES_tradnl" sz="1400" dirty="0" smtClean="0">
                  <a:solidFill>
                    <a:schemeClr val="tx2"/>
                  </a:solidFill>
                </a:rPr>
                <a:t>CRM y </a:t>
              </a:r>
              <a:r>
                <a:rPr lang="es-ES_tradnl" sz="1400" dirty="0" err="1" smtClean="0">
                  <a:solidFill>
                    <a:schemeClr val="tx2"/>
                  </a:solidFill>
                </a:rPr>
                <a:t>newsletter</a:t>
              </a:r>
              <a:endParaRPr lang="es-ES" sz="1400" dirty="0">
                <a:solidFill>
                  <a:schemeClr val="tx2"/>
                </a:solidFill>
              </a:endParaRPr>
            </a:p>
          </p:txBody>
        </p:sp>
        <p:sp>
          <p:nvSpPr>
            <p:cNvPr id="18" name="TextBox 17"/>
            <p:cNvSpPr txBox="1"/>
            <p:nvPr/>
          </p:nvSpPr>
          <p:spPr>
            <a:xfrm>
              <a:off x="3244865" y="3731359"/>
              <a:ext cx="2865249" cy="3323987"/>
            </a:xfrm>
            <a:prstGeom prst="rect">
              <a:avLst/>
            </a:prstGeom>
            <a:noFill/>
          </p:spPr>
          <p:txBody>
            <a:bodyPr wrap="square" rtlCol="0">
              <a:spAutoFit/>
            </a:bodyPr>
            <a:lstStyle/>
            <a:p>
              <a:pPr marL="342900" indent="-342900">
                <a:buFont typeface="Arial" panose="020B0604020202020204" pitchFamily="34" charset="0"/>
                <a:buChar char="•"/>
              </a:pPr>
              <a:r>
                <a:rPr lang="es-ES_tradnl" sz="1400" dirty="0" smtClean="0">
                  <a:solidFill>
                    <a:schemeClr val="tx2"/>
                  </a:solidFill>
                </a:rPr>
                <a:t>Campañas de publicidad online: Google </a:t>
              </a:r>
              <a:r>
                <a:rPr lang="es-ES_tradnl" sz="1400" dirty="0" err="1" smtClean="0">
                  <a:solidFill>
                    <a:schemeClr val="tx2"/>
                  </a:solidFill>
                </a:rPr>
                <a:t>Ads</a:t>
              </a:r>
              <a:r>
                <a:rPr lang="es-ES_tradnl" sz="1400" dirty="0" smtClean="0">
                  <a:solidFill>
                    <a:schemeClr val="tx2"/>
                  </a:solidFill>
                </a:rPr>
                <a:t>, Banners, </a:t>
              </a:r>
              <a:r>
                <a:rPr lang="es-ES_tradnl" sz="1400" dirty="0" err="1" smtClean="0">
                  <a:solidFill>
                    <a:schemeClr val="tx2"/>
                  </a:solidFill>
                </a:rPr>
                <a:t>Youtube</a:t>
              </a:r>
              <a:r>
                <a:rPr lang="es-ES_tradnl" sz="1400" dirty="0" smtClean="0">
                  <a:solidFill>
                    <a:schemeClr val="tx2"/>
                  </a:solidFill>
                </a:rPr>
                <a:t> </a:t>
              </a:r>
              <a:r>
                <a:rPr lang="es-ES_tradnl" sz="1400" dirty="0" err="1" smtClean="0">
                  <a:solidFill>
                    <a:schemeClr val="tx2"/>
                  </a:solidFill>
                </a:rPr>
                <a:t>ads</a:t>
              </a:r>
              <a:r>
                <a:rPr lang="es-ES_tradnl" sz="1400" dirty="0" smtClean="0">
                  <a:solidFill>
                    <a:schemeClr val="tx2"/>
                  </a:solidFill>
                </a:rPr>
                <a:t> y Facebook </a:t>
              </a:r>
              <a:r>
                <a:rPr lang="es-ES_tradnl" sz="1400" dirty="0" err="1" smtClean="0">
                  <a:solidFill>
                    <a:schemeClr val="tx2"/>
                  </a:solidFill>
                </a:rPr>
                <a:t>Ads</a:t>
              </a:r>
              <a:endParaRPr lang="es-ES_tradnl" sz="1400" dirty="0" smtClean="0">
                <a:solidFill>
                  <a:schemeClr val="tx2"/>
                </a:solidFill>
              </a:endParaRPr>
            </a:p>
            <a:p>
              <a:pPr marL="342900" indent="-342900">
                <a:buFont typeface="Arial" panose="020B0604020202020204" pitchFamily="34" charset="0"/>
                <a:buChar char="•"/>
              </a:pPr>
              <a:r>
                <a:rPr lang="es-ES_tradnl" sz="1400" dirty="0" smtClean="0">
                  <a:solidFill>
                    <a:schemeClr val="tx2"/>
                  </a:solidFill>
                </a:rPr>
                <a:t>Selección de “</a:t>
              </a:r>
              <a:r>
                <a:rPr lang="es-ES_tradnl" sz="1400" dirty="0" err="1" smtClean="0">
                  <a:solidFill>
                    <a:schemeClr val="tx2"/>
                  </a:solidFill>
                </a:rPr>
                <a:t>influencers</a:t>
              </a:r>
              <a:r>
                <a:rPr lang="es-ES_tradnl" sz="1400" dirty="0" smtClean="0">
                  <a:solidFill>
                    <a:schemeClr val="tx2"/>
                  </a:solidFill>
                </a:rPr>
                <a:t>” por producto turístico y mercado objetivo</a:t>
              </a:r>
            </a:p>
            <a:p>
              <a:pPr marL="342900" indent="-342900">
                <a:buFont typeface="Arial" panose="020B0604020202020204" pitchFamily="34" charset="0"/>
                <a:buChar char="•"/>
              </a:pPr>
              <a:r>
                <a:rPr lang="es-ES_tradnl" sz="1400" dirty="0" smtClean="0">
                  <a:solidFill>
                    <a:schemeClr val="tx2"/>
                  </a:solidFill>
                </a:rPr>
                <a:t>SEO</a:t>
              </a:r>
            </a:p>
            <a:p>
              <a:pPr marL="342900" indent="-342900">
                <a:buFont typeface="Arial" panose="020B0604020202020204" pitchFamily="34" charset="0"/>
                <a:buChar char="•"/>
              </a:pPr>
              <a:r>
                <a:rPr lang="es-ES_tradnl" sz="1400" dirty="0" smtClean="0">
                  <a:solidFill>
                    <a:schemeClr val="tx2"/>
                  </a:solidFill>
                </a:rPr>
                <a:t>Generación de contenidos en medio propios </a:t>
              </a:r>
            </a:p>
            <a:p>
              <a:pPr marL="342900" indent="-342900">
                <a:buFont typeface="Arial" panose="020B0604020202020204" pitchFamily="34" charset="0"/>
                <a:buChar char="•"/>
              </a:pPr>
              <a:r>
                <a:rPr lang="es-ES_tradnl" sz="1400" dirty="0" smtClean="0">
                  <a:solidFill>
                    <a:schemeClr val="tx2"/>
                  </a:solidFill>
                </a:rPr>
                <a:t>Street - marketing</a:t>
              </a:r>
            </a:p>
            <a:p>
              <a:pPr marL="342900" indent="-342900">
                <a:buFont typeface="Arial" panose="020B0604020202020204" pitchFamily="34" charset="0"/>
                <a:buChar char="•"/>
              </a:pPr>
              <a:r>
                <a:rPr lang="es-ES_tradnl" sz="1400" dirty="0" smtClean="0">
                  <a:solidFill>
                    <a:schemeClr val="tx2"/>
                  </a:solidFill>
                </a:rPr>
                <a:t>Micro – </a:t>
              </a:r>
              <a:r>
                <a:rPr lang="es-ES_tradnl" sz="1400" dirty="0" err="1" smtClean="0">
                  <a:solidFill>
                    <a:schemeClr val="tx2"/>
                  </a:solidFill>
                </a:rPr>
                <a:t>sites</a:t>
              </a:r>
              <a:r>
                <a:rPr lang="es-ES_tradnl" sz="1400" dirty="0" smtClean="0">
                  <a:solidFill>
                    <a:schemeClr val="tx2"/>
                  </a:solidFill>
                </a:rPr>
                <a:t> segmentadas y específicas para RICE, turismo nacional, internacional, etc.</a:t>
              </a:r>
            </a:p>
            <a:p>
              <a:pPr marL="342900" indent="-342900">
                <a:buFont typeface="Arial" panose="020B0604020202020204" pitchFamily="34" charset="0"/>
                <a:buChar char="•"/>
              </a:pPr>
              <a:r>
                <a:rPr lang="es-ES_tradnl" sz="1400" dirty="0" smtClean="0">
                  <a:solidFill>
                    <a:schemeClr val="tx2"/>
                  </a:solidFill>
                </a:rPr>
                <a:t>CRM y </a:t>
              </a:r>
              <a:r>
                <a:rPr lang="es-ES_tradnl" sz="1400" dirty="0" err="1" smtClean="0">
                  <a:solidFill>
                    <a:schemeClr val="tx2"/>
                  </a:solidFill>
                </a:rPr>
                <a:t>newsletter</a:t>
              </a:r>
              <a:endParaRPr lang="es-ES" sz="1400" dirty="0">
                <a:solidFill>
                  <a:schemeClr val="tx2"/>
                </a:solidFill>
              </a:endParaRPr>
            </a:p>
          </p:txBody>
        </p:sp>
        <p:sp>
          <p:nvSpPr>
            <p:cNvPr id="19" name="TextBox 18"/>
            <p:cNvSpPr txBox="1"/>
            <p:nvPr/>
          </p:nvSpPr>
          <p:spPr>
            <a:xfrm>
              <a:off x="6894940" y="3731359"/>
              <a:ext cx="3031598" cy="3108543"/>
            </a:xfrm>
            <a:prstGeom prst="rect">
              <a:avLst/>
            </a:prstGeom>
            <a:noFill/>
          </p:spPr>
          <p:txBody>
            <a:bodyPr wrap="square" rtlCol="0">
              <a:spAutoFit/>
            </a:bodyPr>
            <a:lstStyle/>
            <a:p>
              <a:pPr marL="342900" indent="-342900">
                <a:buFont typeface="Arial" panose="020B0604020202020204" pitchFamily="34" charset="0"/>
                <a:buChar char="•"/>
              </a:pPr>
              <a:r>
                <a:rPr lang="es-ES_tradnl" sz="1400" dirty="0">
                  <a:solidFill>
                    <a:schemeClr val="tx2"/>
                  </a:solidFill>
                </a:rPr>
                <a:t>Alianzas estratégicas: i.e. Participación e “</a:t>
              </a:r>
              <a:r>
                <a:rPr lang="es-ES_tradnl" sz="1400" dirty="0" err="1">
                  <a:solidFill>
                    <a:schemeClr val="tx2"/>
                  </a:solidFill>
                </a:rPr>
                <a:t>chapters</a:t>
              </a:r>
              <a:r>
                <a:rPr lang="es-ES_tradnl" sz="1400" dirty="0">
                  <a:solidFill>
                    <a:schemeClr val="tx2"/>
                  </a:solidFill>
                </a:rPr>
                <a:t>” de organizaciones, i.e. ICCA, etc.</a:t>
              </a:r>
            </a:p>
            <a:p>
              <a:pPr marL="342900" indent="-342900">
                <a:buFont typeface="Arial" panose="020B0604020202020204" pitchFamily="34" charset="0"/>
                <a:buChar char="•"/>
              </a:pPr>
              <a:r>
                <a:rPr lang="es-ES_tradnl" sz="1400" dirty="0" smtClean="0">
                  <a:solidFill>
                    <a:schemeClr val="tx2"/>
                  </a:solidFill>
                </a:rPr>
                <a:t>Ferias especializadas: IMEX </a:t>
              </a:r>
              <a:r>
                <a:rPr lang="es-ES_tradnl" sz="1400" dirty="0" err="1" smtClean="0">
                  <a:solidFill>
                    <a:schemeClr val="tx2"/>
                  </a:solidFill>
                </a:rPr>
                <a:t>Americas</a:t>
              </a:r>
              <a:r>
                <a:rPr lang="es-ES_tradnl" sz="1400" dirty="0" smtClean="0">
                  <a:solidFill>
                    <a:schemeClr val="tx2"/>
                  </a:solidFill>
                </a:rPr>
                <a:t> (sugeridas en documento RICE)</a:t>
              </a:r>
            </a:p>
            <a:p>
              <a:pPr marL="342900" indent="-342900">
                <a:buFont typeface="Arial" panose="020B0604020202020204" pitchFamily="34" charset="0"/>
                <a:buChar char="•"/>
              </a:pPr>
              <a:r>
                <a:rPr lang="es-ES_tradnl" sz="1400" dirty="0" smtClean="0">
                  <a:solidFill>
                    <a:schemeClr val="tx2"/>
                  </a:solidFill>
                </a:rPr>
                <a:t>Acciones cooperadas</a:t>
              </a:r>
            </a:p>
            <a:p>
              <a:pPr marL="342900" indent="-342900">
                <a:buFont typeface="Arial" panose="020B0604020202020204" pitchFamily="34" charset="0"/>
                <a:buChar char="•"/>
              </a:pPr>
              <a:r>
                <a:rPr lang="es-ES_tradnl" sz="1400" dirty="0" err="1" smtClean="0">
                  <a:solidFill>
                    <a:schemeClr val="tx2"/>
                  </a:solidFill>
                </a:rPr>
                <a:t>Fam</a:t>
              </a:r>
              <a:r>
                <a:rPr lang="es-ES_tradnl" sz="1400" dirty="0" smtClean="0">
                  <a:solidFill>
                    <a:schemeClr val="tx2"/>
                  </a:solidFill>
                </a:rPr>
                <a:t> – </a:t>
              </a:r>
              <a:r>
                <a:rPr lang="es-ES_tradnl" sz="1400" dirty="0" err="1" smtClean="0">
                  <a:solidFill>
                    <a:schemeClr val="tx2"/>
                  </a:solidFill>
                </a:rPr>
                <a:t>trips</a:t>
              </a:r>
              <a:r>
                <a:rPr lang="es-ES_tradnl" sz="1400" dirty="0" smtClean="0">
                  <a:solidFill>
                    <a:schemeClr val="tx2"/>
                  </a:solidFill>
                </a:rPr>
                <a:t> y </a:t>
              </a:r>
              <a:r>
                <a:rPr lang="es-ES_tradnl" sz="1400" dirty="0" err="1" smtClean="0">
                  <a:solidFill>
                    <a:schemeClr val="tx2"/>
                  </a:solidFill>
                </a:rPr>
                <a:t>press</a:t>
              </a:r>
              <a:r>
                <a:rPr lang="es-ES_tradnl" sz="1400" dirty="0" smtClean="0">
                  <a:solidFill>
                    <a:schemeClr val="tx2"/>
                  </a:solidFill>
                </a:rPr>
                <a:t> – </a:t>
              </a:r>
              <a:r>
                <a:rPr lang="es-ES_tradnl" sz="1400" dirty="0" err="1" smtClean="0">
                  <a:solidFill>
                    <a:schemeClr val="tx2"/>
                  </a:solidFill>
                </a:rPr>
                <a:t>trips</a:t>
              </a:r>
              <a:r>
                <a:rPr lang="es-ES_tradnl" sz="1400" dirty="0" smtClean="0">
                  <a:solidFill>
                    <a:schemeClr val="tx2"/>
                  </a:solidFill>
                </a:rPr>
                <a:t> para público objetivo RICE</a:t>
              </a:r>
            </a:p>
            <a:p>
              <a:pPr marL="342900" indent="-342900">
                <a:buFont typeface="Arial" panose="020B0604020202020204" pitchFamily="34" charset="0"/>
                <a:buChar char="•"/>
              </a:pPr>
              <a:r>
                <a:rPr lang="es-ES_tradnl" sz="1400" dirty="0" smtClean="0">
                  <a:solidFill>
                    <a:schemeClr val="tx2"/>
                  </a:solidFill>
                </a:rPr>
                <a:t>Road – shows</a:t>
              </a:r>
            </a:p>
            <a:p>
              <a:pPr marL="342900" indent="-342900">
                <a:buFont typeface="Arial" panose="020B0604020202020204" pitchFamily="34" charset="0"/>
                <a:buChar char="•"/>
              </a:pPr>
              <a:r>
                <a:rPr lang="es-ES_tradnl" sz="1400" dirty="0" err="1" smtClean="0">
                  <a:solidFill>
                    <a:schemeClr val="tx2"/>
                  </a:solidFill>
                </a:rPr>
                <a:t>Influencers</a:t>
              </a:r>
              <a:r>
                <a:rPr lang="es-ES_tradnl" sz="1400" dirty="0" smtClean="0">
                  <a:solidFill>
                    <a:schemeClr val="tx2"/>
                  </a:solidFill>
                </a:rPr>
                <a:t> y RR.PP.</a:t>
              </a:r>
            </a:p>
            <a:p>
              <a:pPr marL="342900" indent="-342900">
                <a:buFont typeface="Arial" panose="020B0604020202020204" pitchFamily="34" charset="0"/>
                <a:buChar char="•"/>
              </a:pPr>
              <a:r>
                <a:rPr lang="es-ES_tradnl" sz="1400" dirty="0" smtClean="0">
                  <a:solidFill>
                    <a:schemeClr val="tx2"/>
                  </a:solidFill>
                </a:rPr>
                <a:t>Redes sociales profesionales</a:t>
              </a:r>
            </a:p>
            <a:p>
              <a:pPr marL="342900" indent="-342900">
                <a:buFont typeface="Arial" panose="020B0604020202020204" pitchFamily="34" charset="0"/>
                <a:buChar char="•"/>
              </a:pPr>
              <a:r>
                <a:rPr lang="es-ES_tradnl" sz="1400" dirty="0" smtClean="0">
                  <a:solidFill>
                    <a:schemeClr val="tx2"/>
                  </a:solidFill>
                </a:rPr>
                <a:t>Sistemas de cotización </a:t>
              </a:r>
            </a:p>
            <a:p>
              <a:pPr marL="342900" indent="-342900">
                <a:buFont typeface="Arial" panose="020B0604020202020204" pitchFamily="34" charset="0"/>
                <a:buChar char="•"/>
              </a:pPr>
              <a:r>
                <a:rPr lang="es-ES_tradnl" sz="1400" dirty="0" smtClean="0">
                  <a:solidFill>
                    <a:schemeClr val="tx2"/>
                  </a:solidFill>
                </a:rPr>
                <a:t>CRM y </a:t>
              </a:r>
              <a:r>
                <a:rPr lang="es-ES_tradnl" sz="1400" dirty="0" err="1" smtClean="0">
                  <a:solidFill>
                    <a:schemeClr val="tx2"/>
                  </a:solidFill>
                </a:rPr>
                <a:t>newsletter</a:t>
              </a:r>
              <a:endParaRPr lang="es-ES_tradnl" sz="1400" dirty="0" smtClean="0">
                <a:solidFill>
                  <a:schemeClr val="tx2"/>
                </a:solidFill>
              </a:endParaRPr>
            </a:p>
          </p:txBody>
        </p:sp>
        <p:sp>
          <p:nvSpPr>
            <p:cNvPr id="20" name="Isosceles Triangle 19"/>
            <p:cNvSpPr/>
            <p:nvPr/>
          </p:nvSpPr>
          <p:spPr>
            <a:xfrm rot="10800000">
              <a:off x="3562593" y="3342943"/>
              <a:ext cx="2268535" cy="216026"/>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Isosceles Triangle 20"/>
            <p:cNvSpPr/>
            <p:nvPr/>
          </p:nvSpPr>
          <p:spPr>
            <a:xfrm rot="10800000">
              <a:off x="6922255" y="3426041"/>
              <a:ext cx="2381823" cy="216024"/>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Isosceles Triangle 21"/>
            <p:cNvSpPr/>
            <p:nvPr/>
          </p:nvSpPr>
          <p:spPr>
            <a:xfrm rot="10800000">
              <a:off x="529210" y="3402203"/>
              <a:ext cx="2268535" cy="156765"/>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4" name="Elbow Connector 23"/>
            <p:cNvCxnSpPr>
              <a:stCxn id="6" idx="2"/>
              <a:endCxn id="10" idx="0"/>
            </p:cNvCxnSpPr>
            <p:nvPr/>
          </p:nvCxnSpPr>
          <p:spPr>
            <a:xfrm rot="16200000" flipH="1">
              <a:off x="3773923" y="1089459"/>
              <a:ext cx="306803" cy="153907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6" idx="2"/>
              <a:endCxn id="9" idx="0"/>
            </p:cNvCxnSpPr>
            <p:nvPr/>
          </p:nvCxnSpPr>
          <p:spPr>
            <a:xfrm rot="5400000">
              <a:off x="2262327" y="1106749"/>
              <a:ext cx="296613" cy="149430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 idx="2"/>
              <a:endCxn id="11" idx="0"/>
            </p:cNvCxnSpPr>
            <p:nvPr/>
          </p:nvCxnSpPr>
          <p:spPr>
            <a:xfrm flipH="1">
              <a:off x="8062202" y="1705596"/>
              <a:ext cx="1" cy="2966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Elbow Connector 33"/>
            <p:cNvCxnSpPr>
              <a:stCxn id="8" idx="2"/>
              <a:endCxn id="7" idx="0"/>
            </p:cNvCxnSpPr>
            <p:nvPr/>
          </p:nvCxnSpPr>
          <p:spPr>
            <a:xfrm rot="16200000" flipH="1">
              <a:off x="6466403" y="-157078"/>
              <a:ext cx="266874" cy="292472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Elbow Connector 36"/>
            <p:cNvCxnSpPr>
              <a:stCxn id="8" idx="2"/>
              <a:endCxn id="6" idx="0"/>
            </p:cNvCxnSpPr>
            <p:nvPr/>
          </p:nvCxnSpPr>
          <p:spPr>
            <a:xfrm rot="5400000">
              <a:off x="4014195" y="315440"/>
              <a:ext cx="266874" cy="197969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0" name="TextBox 39"/>
          <p:cNvSpPr txBox="1"/>
          <p:nvPr/>
        </p:nvSpPr>
        <p:spPr>
          <a:xfrm>
            <a:off x="612778" y="7372762"/>
            <a:ext cx="6428363" cy="276999"/>
          </a:xfrm>
          <a:prstGeom prst="rect">
            <a:avLst/>
          </a:prstGeom>
          <a:noFill/>
        </p:spPr>
        <p:txBody>
          <a:bodyPr wrap="none" rtlCol="0">
            <a:spAutoFit/>
          </a:bodyPr>
          <a:lstStyle/>
          <a:p>
            <a:r>
              <a:rPr lang="es-ES_tradnl" sz="1200" dirty="0" smtClean="0">
                <a:solidFill>
                  <a:schemeClr val="tx2"/>
                </a:solidFill>
              </a:rPr>
              <a:t>N.B. El contenido descrito resume el que ha sido volcado en las fichas relativas a Marketing</a:t>
            </a:r>
            <a:endParaRPr lang="es-ES" sz="1200" dirty="0">
              <a:solidFill>
                <a:schemeClr val="tx2"/>
              </a:solidFill>
            </a:endParaRPr>
          </a:p>
        </p:txBody>
      </p:sp>
    </p:spTree>
    <p:extLst>
      <p:ext uri="{BB962C8B-B14F-4D97-AF65-F5344CB8AC3E}">
        <p14:creationId xmlns:p14="http://schemas.microsoft.com/office/powerpoint/2010/main" val="1757119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4</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305977028"/>
              </p:ext>
            </p:extLst>
          </p:nvPr>
        </p:nvGraphicFramePr>
        <p:xfrm>
          <a:off x="277208" y="1425302"/>
          <a:ext cx="9577322" cy="5846068"/>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5846068">
                <a:tc>
                  <a:txBody>
                    <a:bodyPr/>
                    <a:lstStyle/>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1100" kern="1200" noProof="0" dirty="0" smtClean="0">
                          <a:solidFill>
                            <a:srgbClr val="002776"/>
                          </a:solidFill>
                          <a:latin typeface="Verdana" panose="020B0604030504040204" pitchFamily="34" charset="0"/>
                          <a:ea typeface="Verdana" panose="020B0604030504040204" pitchFamily="34" charset="0"/>
                          <a:cs typeface="Verdana" panose="020B0604030504040204" pitchFamily="34" charset="0"/>
                        </a:rPr>
                        <a:t>Acciones de marketing del destinos turístico off – line, dirigidas</a:t>
                      </a:r>
                      <a:r>
                        <a:rPr lang="es-ES_tradnl" sz="1100" kern="1200" baseline="0" noProof="0" dirty="0" smtClean="0">
                          <a:solidFill>
                            <a:srgbClr val="002776"/>
                          </a:solidFill>
                          <a:latin typeface="Verdana" panose="020B0604030504040204" pitchFamily="34" charset="0"/>
                          <a:ea typeface="Verdana" panose="020B0604030504040204" pitchFamily="34" charset="0"/>
                          <a:cs typeface="Verdana" panose="020B0604030504040204" pitchFamily="34" charset="0"/>
                        </a:rPr>
                        <a:t> al </a:t>
                      </a:r>
                      <a:r>
                        <a:rPr lang="es-ES_tradnl" sz="1100" i="1" kern="1200" baseline="0" noProof="0" dirty="0" err="1" smtClean="0">
                          <a:solidFill>
                            <a:srgbClr val="002776"/>
                          </a:solidFill>
                          <a:latin typeface="Verdana" panose="020B0604030504040204" pitchFamily="34" charset="0"/>
                          <a:ea typeface="Verdana" panose="020B0604030504040204" pitchFamily="34" charset="0"/>
                          <a:cs typeface="Verdana" panose="020B0604030504040204" pitchFamily="34" charset="0"/>
                        </a:rPr>
                        <a:t>trade</a:t>
                      </a:r>
                      <a:endParaRPr lang="es-ES_tradnl" sz="1100" i="1" kern="1200" noProof="0" dirty="0" smtClean="0">
                        <a:solidFill>
                          <a:srgbClr val="002776"/>
                        </a:solidFill>
                        <a:latin typeface="Verdana" panose="020B0604030504040204" pitchFamily="34" charset="0"/>
                        <a:ea typeface="Verdana" panose="020B0604030504040204" pitchFamily="34" charset="0"/>
                        <a:cs typeface="Verdana" panose="020B0604030504040204" pitchFamily="34" charset="0"/>
                      </a:endParaRPr>
                    </a:p>
                    <a:p>
                      <a:pPr marL="266700" indent="0">
                        <a:buFont typeface="Arial" panose="020B0604020202020204" pitchFamily="34" charset="0"/>
                        <a:buNone/>
                      </a:pPr>
                      <a:r>
                        <a:rPr lang="es-ES_tradnl" sz="1100" b="1" dirty="0" smtClean="0">
                          <a:solidFill>
                            <a:schemeClr val="tx2"/>
                          </a:solidFill>
                        </a:rPr>
                        <a:t>NUESTRA PROPUESTA:</a:t>
                      </a:r>
                    </a:p>
                    <a:p>
                      <a:pPr marL="447675" indent="-180975">
                        <a:buFont typeface="Arial" panose="020B0604020202020204" pitchFamily="34" charset="0"/>
                        <a:buChar char="•"/>
                      </a:pPr>
                      <a:r>
                        <a:rPr lang="es-ES_tradnl" sz="1100" dirty="0" smtClean="0">
                          <a:solidFill>
                            <a:schemeClr val="tx2"/>
                          </a:solidFill>
                        </a:rPr>
                        <a:t>Presencia en ferias especializadas: </a:t>
                      </a:r>
                      <a:r>
                        <a:rPr lang="es-ES_tradnl" sz="1100" dirty="0" err="1" smtClean="0">
                          <a:solidFill>
                            <a:schemeClr val="tx2"/>
                          </a:solidFill>
                        </a:rPr>
                        <a:t>Fitur</a:t>
                      </a:r>
                      <a:r>
                        <a:rPr lang="es-ES_tradnl" sz="1100" dirty="0" smtClean="0">
                          <a:solidFill>
                            <a:schemeClr val="tx2"/>
                          </a:solidFill>
                        </a:rPr>
                        <a:t>, por ejemplo</a:t>
                      </a:r>
                    </a:p>
                    <a:p>
                      <a:pPr marL="447675" indent="-180975">
                        <a:buFont typeface="Arial" panose="020B0604020202020204" pitchFamily="34" charset="0"/>
                        <a:buChar char="•"/>
                      </a:pPr>
                      <a:r>
                        <a:rPr lang="es-ES_tradnl" sz="1100" dirty="0" smtClean="0">
                          <a:solidFill>
                            <a:schemeClr val="tx2"/>
                          </a:solidFill>
                        </a:rPr>
                        <a:t>Road –shows y workshops en mercados prioritarios y en desarrollo</a:t>
                      </a:r>
                    </a:p>
                    <a:p>
                      <a:pPr marL="447675" indent="-180975">
                        <a:buFont typeface="Arial" panose="020B0604020202020204" pitchFamily="34" charset="0"/>
                        <a:buChar char="•"/>
                      </a:pPr>
                      <a:r>
                        <a:rPr lang="es-ES_tradnl" sz="1100" dirty="0" smtClean="0">
                          <a:solidFill>
                            <a:schemeClr val="tx2"/>
                          </a:solidFill>
                        </a:rPr>
                        <a:t>Acciones cooperadas</a:t>
                      </a:r>
                    </a:p>
                    <a:p>
                      <a:pPr marL="447675" indent="-180975">
                        <a:buFont typeface="Arial" panose="020B0604020202020204" pitchFamily="34" charset="0"/>
                        <a:buChar char="•"/>
                      </a:pPr>
                      <a:r>
                        <a:rPr lang="es-ES_tradnl" sz="1100" dirty="0" err="1" smtClean="0">
                          <a:solidFill>
                            <a:schemeClr val="tx2"/>
                          </a:solidFill>
                        </a:rPr>
                        <a:t>Press</a:t>
                      </a:r>
                      <a:r>
                        <a:rPr lang="es-ES_tradnl" sz="1100" dirty="0" smtClean="0">
                          <a:solidFill>
                            <a:schemeClr val="tx2"/>
                          </a:solidFill>
                        </a:rPr>
                        <a:t> – </a:t>
                      </a:r>
                      <a:r>
                        <a:rPr lang="es-ES_tradnl" sz="1100" dirty="0" err="1" smtClean="0">
                          <a:solidFill>
                            <a:schemeClr val="tx2"/>
                          </a:solidFill>
                        </a:rPr>
                        <a:t>trips</a:t>
                      </a:r>
                      <a:endParaRPr lang="es-ES_tradnl" sz="1100" dirty="0" smtClean="0">
                        <a:solidFill>
                          <a:schemeClr val="tx2"/>
                        </a:solidFill>
                      </a:endParaRPr>
                    </a:p>
                    <a:p>
                      <a:pPr marL="447675" indent="-180975">
                        <a:buFont typeface="Arial" panose="020B0604020202020204" pitchFamily="34" charset="0"/>
                        <a:buChar char="•"/>
                      </a:pPr>
                      <a:r>
                        <a:rPr lang="es-ES_tradnl" sz="1100" dirty="0" err="1" smtClean="0">
                          <a:solidFill>
                            <a:schemeClr val="tx2"/>
                          </a:solidFill>
                        </a:rPr>
                        <a:t>Influencers</a:t>
                      </a:r>
                      <a:r>
                        <a:rPr lang="es-ES_tradnl" sz="1100" dirty="0" smtClean="0">
                          <a:solidFill>
                            <a:schemeClr val="tx2"/>
                          </a:solidFill>
                        </a:rPr>
                        <a:t> B2B – RRPP</a:t>
                      </a:r>
                    </a:p>
                    <a:p>
                      <a:pPr marL="447675" indent="-180975">
                        <a:buFont typeface="Arial" panose="020B0604020202020204" pitchFamily="34" charset="0"/>
                        <a:buChar char="•"/>
                      </a:pPr>
                      <a:r>
                        <a:rPr lang="es-ES_tradnl" sz="1100" dirty="0" smtClean="0">
                          <a:solidFill>
                            <a:schemeClr val="tx2"/>
                          </a:solidFill>
                        </a:rPr>
                        <a:t>CRM y </a:t>
                      </a:r>
                      <a:r>
                        <a:rPr lang="es-ES_tradnl" sz="1100" dirty="0" err="1" smtClean="0">
                          <a:solidFill>
                            <a:schemeClr val="tx2"/>
                          </a:solidFill>
                        </a:rPr>
                        <a:t>newsletter</a:t>
                      </a:r>
                      <a:endParaRPr lang="es-ES_tradnl" sz="1100" dirty="0" smtClean="0">
                        <a:solidFill>
                          <a:schemeClr val="tx2"/>
                        </a:solidFill>
                      </a:endParaRPr>
                    </a:p>
                    <a:p>
                      <a:pPr marL="266700" indent="0">
                        <a:buFont typeface="Arial" panose="020B0604020202020204" pitchFamily="34" charset="0"/>
                        <a:buNone/>
                      </a:pPr>
                      <a:endParaRPr lang="es-ES_tradnl" sz="1100" dirty="0" smtClean="0">
                        <a:solidFill>
                          <a:schemeClr val="tx2"/>
                        </a:solidFill>
                      </a:endParaRPr>
                    </a:p>
                    <a:p>
                      <a:pPr marL="447675" indent="-180975">
                        <a:buFont typeface="Arial" panose="020B0604020202020204" pitchFamily="34" charset="0"/>
                        <a:buChar char="•"/>
                      </a:pPr>
                      <a:r>
                        <a:rPr lang="es-ES_tradnl" sz="1100" i="1" dirty="0" smtClean="0">
                          <a:solidFill>
                            <a:schemeClr val="tx2"/>
                          </a:solidFill>
                        </a:rPr>
                        <a:t>Difusión promocional</a:t>
                      </a:r>
                      <a:r>
                        <a:rPr lang="es-ES_tradnl" sz="1100" i="1" baseline="0" dirty="0" smtClean="0">
                          <a:solidFill>
                            <a:schemeClr val="tx2"/>
                          </a:solidFill>
                        </a:rPr>
                        <a:t> con estudiantes universitarios de turismo </a:t>
                      </a:r>
                    </a:p>
                    <a:p>
                      <a:pPr marL="904372" lvl="1" indent="-180975">
                        <a:buFont typeface="Arial" panose="020B0604020202020204" pitchFamily="34" charset="0"/>
                        <a:buChar char="•"/>
                      </a:pPr>
                      <a:r>
                        <a:rPr lang="es-ES_tradnl" sz="1100" i="1" baseline="0" dirty="0" smtClean="0">
                          <a:solidFill>
                            <a:schemeClr val="tx2"/>
                          </a:solidFill>
                        </a:rPr>
                        <a:t>Dependiendo del contenido/ producto a promover</a:t>
                      </a:r>
                    </a:p>
                    <a:p>
                      <a:pPr marL="904372" lvl="1" indent="-180975">
                        <a:buFont typeface="Arial" panose="020B0604020202020204" pitchFamily="34" charset="0"/>
                        <a:buChar char="•"/>
                      </a:pPr>
                      <a:r>
                        <a:rPr lang="es-ES_tradnl" sz="1100" i="1" baseline="0" dirty="0" smtClean="0">
                          <a:solidFill>
                            <a:schemeClr val="tx2"/>
                          </a:solidFill>
                        </a:rPr>
                        <a:t>En relación con el Proyecto de </a:t>
                      </a:r>
                      <a:r>
                        <a:rPr lang="es-ES_tradnl" sz="1100" i="1" kern="1200" baseline="0" dirty="0" smtClean="0">
                          <a:solidFill>
                            <a:schemeClr val="tx2"/>
                          </a:solidFill>
                          <a:latin typeface="+mn-lt"/>
                          <a:ea typeface="+mn-ea"/>
                          <a:cs typeface="+mn-cs"/>
                        </a:rPr>
                        <a:t>Incubadora y Aceleradora de Productos Turísticos Sustentables, por supuesto</a:t>
                      </a:r>
                    </a:p>
                    <a:p>
                      <a:pPr marL="904372" lvl="1" indent="-180975">
                        <a:buFont typeface="Arial" panose="020B0604020202020204" pitchFamily="34" charset="0"/>
                        <a:buChar char="•"/>
                      </a:pPr>
                      <a:r>
                        <a:rPr lang="es-ES_tradnl" sz="1100" i="1" kern="1200" baseline="0" dirty="0" smtClean="0">
                          <a:solidFill>
                            <a:schemeClr val="tx2"/>
                          </a:solidFill>
                          <a:latin typeface="+mn-lt"/>
                          <a:ea typeface="+mn-ea"/>
                          <a:cs typeface="+mn-cs"/>
                        </a:rPr>
                        <a:t>También se les puede involucrar en “pruebas piloto” de productos turísticos a desarrollar o acciones de mercadeo y conocimiento del consumidor</a:t>
                      </a:r>
                    </a:p>
                    <a:p>
                      <a:pPr marL="447675" indent="-180975">
                        <a:buFont typeface="Arial" panose="020B0604020202020204" pitchFamily="34" charset="0"/>
                        <a:buChar char="•"/>
                      </a:pPr>
                      <a:r>
                        <a:rPr lang="es-ES_tradnl" sz="1100" i="1" baseline="0" dirty="0" smtClean="0">
                          <a:solidFill>
                            <a:schemeClr val="tx2"/>
                          </a:solidFill>
                        </a:rPr>
                        <a:t>Activación de canales de comunicación BTL</a:t>
                      </a:r>
                    </a:p>
                    <a:p>
                      <a:pPr marL="904372" lvl="1" indent="-180975">
                        <a:buFont typeface="Arial" panose="020B0604020202020204" pitchFamily="34" charset="0"/>
                        <a:buChar char="•"/>
                      </a:pPr>
                      <a:r>
                        <a:rPr lang="es-ES_tradnl" sz="1100" i="1" baseline="0" dirty="0" smtClean="0">
                          <a:solidFill>
                            <a:schemeClr val="tx2"/>
                          </a:solidFill>
                        </a:rPr>
                        <a:t>Consideramos las acciones BTL dirigidas a públicos nicho y muy segmentados</a:t>
                      </a:r>
                    </a:p>
                    <a:p>
                      <a:pPr marL="904372" lvl="1" indent="-180975">
                        <a:buFont typeface="Arial" panose="020B0604020202020204" pitchFamily="34" charset="0"/>
                        <a:buChar char="•"/>
                      </a:pPr>
                      <a:r>
                        <a:rPr lang="es-ES_tradnl" sz="1100" i="1" baseline="0" dirty="0" smtClean="0">
                          <a:solidFill>
                            <a:schemeClr val="tx2"/>
                          </a:solidFill>
                        </a:rPr>
                        <a:t>Como parte de estas acciones consideramos incluidas acciones de influencia y RR.PP., así como </a:t>
                      </a:r>
                      <a:r>
                        <a:rPr lang="es-ES_tradnl" sz="1100" i="1" baseline="0" dirty="0" err="1" smtClean="0">
                          <a:solidFill>
                            <a:schemeClr val="tx2"/>
                          </a:solidFill>
                        </a:rPr>
                        <a:t>road</a:t>
                      </a:r>
                      <a:r>
                        <a:rPr lang="es-ES_tradnl" sz="1100" i="1" baseline="0" dirty="0" smtClean="0">
                          <a:solidFill>
                            <a:schemeClr val="tx2"/>
                          </a:solidFill>
                        </a:rPr>
                        <a:t> – shows y workshops con </a:t>
                      </a:r>
                      <a:r>
                        <a:rPr lang="es-ES_tradnl" sz="1100" i="1" baseline="0" dirty="0" err="1" smtClean="0">
                          <a:solidFill>
                            <a:schemeClr val="tx2"/>
                          </a:solidFill>
                        </a:rPr>
                        <a:t>trade</a:t>
                      </a:r>
                      <a:r>
                        <a:rPr lang="es-ES_tradnl" sz="1100" i="1" baseline="0" dirty="0" smtClean="0">
                          <a:solidFill>
                            <a:schemeClr val="tx2"/>
                          </a:solidFill>
                        </a:rPr>
                        <a:t> específicos, podrían haber otras también en ciudades de emisores clave, pero proponemos las anteriormente mencionadas</a:t>
                      </a:r>
                    </a:p>
                    <a:p>
                      <a:pPr marL="904372" lvl="1" indent="-180975">
                        <a:buFont typeface="Arial" panose="020B0604020202020204" pitchFamily="34" charset="0"/>
                        <a:buChar char="•"/>
                      </a:pPr>
                      <a:r>
                        <a:rPr lang="es-ES_tradnl" sz="1100" i="1" baseline="0" dirty="0" smtClean="0">
                          <a:solidFill>
                            <a:schemeClr val="tx2"/>
                          </a:solidFill>
                        </a:rPr>
                        <a:t>Las acciones cooperadas también se podrían considerar BTL</a:t>
                      </a:r>
                    </a:p>
                    <a:p>
                      <a:pPr marL="904372" lvl="1" indent="-180975">
                        <a:buFont typeface="Arial" panose="020B0604020202020204" pitchFamily="34" charset="0"/>
                        <a:buChar char="•"/>
                      </a:pPr>
                      <a:r>
                        <a:rPr lang="es-ES_tradnl" sz="1100" i="1" baseline="0" dirty="0" smtClean="0">
                          <a:solidFill>
                            <a:schemeClr val="tx2"/>
                          </a:solidFill>
                        </a:rPr>
                        <a:t>La activación de éstos en mayor detalle requiere de una buena segmentación previa</a:t>
                      </a:r>
                    </a:p>
                    <a:p>
                      <a:pPr marL="447675" indent="-180975">
                        <a:buFont typeface="Arial" panose="020B0604020202020204" pitchFamily="34" charset="0"/>
                        <a:buChar char="•"/>
                      </a:pPr>
                      <a:r>
                        <a:rPr lang="es-ES_tradnl" sz="1100" i="1" baseline="0" dirty="0" smtClean="0">
                          <a:solidFill>
                            <a:schemeClr val="tx2"/>
                          </a:solidFill>
                        </a:rPr>
                        <a:t>Campañas cruzadas de promoción con empresas – </a:t>
                      </a:r>
                      <a:r>
                        <a:rPr lang="es-ES_tradnl" sz="1100" i="1" baseline="0" dirty="0" err="1" smtClean="0">
                          <a:solidFill>
                            <a:schemeClr val="tx2"/>
                          </a:solidFill>
                        </a:rPr>
                        <a:t>co</a:t>
                      </a:r>
                      <a:r>
                        <a:rPr lang="es-ES_tradnl" sz="1100" i="1" baseline="0" dirty="0" smtClean="0">
                          <a:solidFill>
                            <a:schemeClr val="tx2"/>
                          </a:solidFill>
                        </a:rPr>
                        <a:t>-marketing </a:t>
                      </a:r>
                    </a:p>
                    <a:p>
                      <a:pPr marL="904372" lvl="1" indent="-180975">
                        <a:buFont typeface="Arial" panose="020B0604020202020204" pitchFamily="34" charset="0"/>
                        <a:buChar char="•"/>
                      </a:pPr>
                      <a:r>
                        <a:rPr lang="es-ES_tradnl" sz="1100" i="1" kern="1200" baseline="0" dirty="0" smtClean="0">
                          <a:solidFill>
                            <a:schemeClr val="tx2"/>
                          </a:solidFill>
                          <a:latin typeface="+mn-lt"/>
                          <a:ea typeface="+mn-ea"/>
                          <a:cs typeface="+mn-cs"/>
                        </a:rPr>
                        <a:t>Suelen ser interesantes para si las compañías comparten posicionamiento y target similar, se recomiendan para públicos nicho y segmentados</a:t>
                      </a:r>
                    </a:p>
                    <a:p>
                      <a:pPr marL="904372" lvl="1" indent="-180975" algn="l" defTabSz="913399" rtl="0" eaLnBrk="1" latinLnBrk="0" hangingPunct="1">
                        <a:buFont typeface="Arial" panose="020B0604020202020204" pitchFamily="34" charset="0"/>
                        <a:buChar char="•"/>
                      </a:pPr>
                      <a:r>
                        <a:rPr lang="es-ES_tradnl" sz="1100" i="1" kern="1200" baseline="0" dirty="0" smtClean="0">
                          <a:solidFill>
                            <a:schemeClr val="tx2"/>
                          </a:solidFill>
                          <a:latin typeface="+mn-lt"/>
                          <a:ea typeface="+mn-ea"/>
                          <a:cs typeface="+mn-cs"/>
                        </a:rPr>
                        <a:t>Serían también un tipo de acción BTL</a:t>
                      </a:r>
                    </a:p>
                    <a:p>
                      <a:pPr marL="447675" indent="-180975" algn="l" defTabSz="913399" rtl="0" eaLnBrk="1" latinLnBrk="0" hangingPunct="1">
                        <a:buFont typeface="Arial" panose="020B0604020202020204" pitchFamily="34" charset="0"/>
                        <a:buChar char="•"/>
                      </a:pPr>
                      <a:r>
                        <a:rPr lang="es-ES_tradnl" sz="1100" i="1" kern="1200" dirty="0" smtClean="0">
                          <a:solidFill>
                            <a:schemeClr val="tx2"/>
                          </a:solidFill>
                          <a:latin typeface="+mn-lt"/>
                          <a:ea typeface="+mn-ea"/>
                          <a:cs typeface="+mn-cs"/>
                        </a:rPr>
                        <a:t>Hermanamiento de ciudades</a:t>
                      </a:r>
                    </a:p>
                    <a:p>
                      <a:pPr marL="904372" lvl="1" indent="-180975" algn="l" defTabSz="913399" rtl="0" eaLnBrk="1" latinLnBrk="0" hangingPunct="1">
                        <a:buFont typeface="Arial" panose="020B0604020202020204" pitchFamily="34" charset="0"/>
                        <a:buChar char="•"/>
                      </a:pPr>
                      <a:r>
                        <a:rPr lang="es-ES_tradnl" sz="1100" i="1" kern="1200" dirty="0" smtClean="0">
                          <a:solidFill>
                            <a:schemeClr val="tx2"/>
                          </a:solidFill>
                          <a:latin typeface="+mn-lt"/>
                          <a:ea typeface="+mn-ea"/>
                          <a:cs typeface="+mn-cs"/>
                        </a:rPr>
                        <a:t>Sí podría</a:t>
                      </a:r>
                      <a:r>
                        <a:rPr lang="es-ES_tradnl" sz="1100" i="1" kern="1200" baseline="0" dirty="0" smtClean="0">
                          <a:solidFill>
                            <a:schemeClr val="tx2"/>
                          </a:solidFill>
                          <a:latin typeface="+mn-lt"/>
                          <a:ea typeface="+mn-ea"/>
                          <a:cs typeface="+mn-cs"/>
                        </a:rPr>
                        <a:t> ser atractivo siempre que exista un posicionamiento alineado y equivalente entre la ciudad con la que Quito se hermana</a:t>
                      </a:r>
                    </a:p>
                    <a:p>
                      <a:pPr marL="904372" lvl="1" indent="-180975" algn="l" defTabSz="913399" rtl="0" eaLnBrk="1" latinLnBrk="0" hangingPunct="1">
                        <a:buFont typeface="Arial" panose="020B0604020202020204" pitchFamily="34" charset="0"/>
                        <a:buChar char="•"/>
                      </a:pPr>
                      <a:r>
                        <a:rPr lang="es-ES_tradnl" sz="1100" i="1" kern="1200" baseline="0" dirty="0" smtClean="0">
                          <a:solidFill>
                            <a:schemeClr val="tx2"/>
                          </a:solidFill>
                          <a:latin typeface="+mn-lt"/>
                          <a:ea typeface="+mn-ea"/>
                          <a:cs typeface="+mn-cs"/>
                        </a:rPr>
                        <a:t>Sin embargo, hay que tener en cuenta que las acciones de marketing se tienen que orientar a generar ventas y en última instancia “ingresos” para Quito</a:t>
                      </a:r>
                      <a:endParaRPr lang="es-ES_tradnl" sz="1100" i="1" kern="1200" dirty="0" smtClean="0">
                        <a:solidFill>
                          <a:schemeClr val="tx2"/>
                        </a:solidFill>
                        <a:latin typeface="+mn-lt"/>
                        <a:ea typeface="+mn-ea"/>
                        <a:cs typeface="+mn-cs"/>
                      </a:endParaRPr>
                    </a:p>
                    <a:p>
                      <a:pPr marL="447675" indent="-180975" algn="l" defTabSz="913399" rtl="0" eaLnBrk="1" latinLnBrk="0" hangingPunct="1">
                        <a:buFont typeface="Arial" panose="020B0604020202020204" pitchFamily="34" charset="0"/>
                        <a:buChar char="•"/>
                      </a:pPr>
                      <a:r>
                        <a:rPr lang="es-ES_tradnl" sz="1100" i="1" kern="1200" dirty="0" smtClean="0">
                          <a:solidFill>
                            <a:schemeClr val="tx2"/>
                          </a:solidFill>
                          <a:latin typeface="+mn-lt"/>
                          <a:ea typeface="+mn-ea"/>
                          <a:cs typeface="+mn-cs"/>
                        </a:rPr>
                        <a:t>Atención al segmento de prensa</a:t>
                      </a:r>
                      <a:r>
                        <a:rPr lang="es-ES_tradnl" sz="1100" i="1" kern="1200" baseline="0" dirty="0" smtClean="0">
                          <a:solidFill>
                            <a:schemeClr val="tx2"/>
                          </a:solidFill>
                          <a:latin typeface="+mn-lt"/>
                          <a:ea typeface="+mn-ea"/>
                          <a:cs typeface="+mn-cs"/>
                        </a:rPr>
                        <a:t> especializada</a:t>
                      </a:r>
                    </a:p>
                    <a:p>
                      <a:pPr marL="904372" lvl="1" indent="-180975" algn="l" defTabSz="913399" rtl="0" eaLnBrk="1" latinLnBrk="0" hangingPunct="1">
                        <a:buFont typeface="Arial" panose="020B0604020202020204" pitchFamily="34" charset="0"/>
                        <a:buChar char="•"/>
                      </a:pPr>
                      <a:r>
                        <a:rPr lang="es-ES_tradnl" sz="1100" i="1" kern="1200" baseline="0" dirty="0" smtClean="0">
                          <a:solidFill>
                            <a:schemeClr val="tx2"/>
                          </a:solidFill>
                          <a:latin typeface="+mn-lt"/>
                          <a:ea typeface="+mn-ea"/>
                          <a:cs typeface="+mn-cs"/>
                        </a:rPr>
                        <a:t>Sería de aplicación tanto en marketing del destino turístico ocio como RICE</a:t>
                      </a:r>
                    </a:p>
                    <a:p>
                      <a:pPr marL="904372" lvl="1" indent="-180975" algn="l" defTabSz="913399" rtl="0" eaLnBrk="1" latinLnBrk="0" hangingPunct="1">
                        <a:buFont typeface="Arial" panose="020B0604020202020204" pitchFamily="34" charset="0"/>
                        <a:buChar char="•"/>
                      </a:pPr>
                      <a:r>
                        <a:rPr lang="es-ES_tradnl" sz="1100" i="1" kern="1200" baseline="0" dirty="0" smtClean="0">
                          <a:solidFill>
                            <a:schemeClr val="tx2"/>
                          </a:solidFill>
                          <a:latin typeface="+mn-lt"/>
                          <a:ea typeface="+mn-ea"/>
                          <a:cs typeface="+mn-cs"/>
                        </a:rPr>
                        <a:t>Se contempla como parte de “</a:t>
                      </a:r>
                      <a:r>
                        <a:rPr lang="es-ES_tradnl" sz="1100" i="1" kern="1200" baseline="0" dirty="0" err="1" smtClean="0">
                          <a:solidFill>
                            <a:schemeClr val="tx2"/>
                          </a:solidFill>
                          <a:latin typeface="+mn-lt"/>
                          <a:ea typeface="+mn-ea"/>
                          <a:cs typeface="+mn-cs"/>
                        </a:rPr>
                        <a:t>influencers</a:t>
                      </a:r>
                      <a:r>
                        <a:rPr lang="es-ES_tradnl" sz="1100" i="1" kern="1200" baseline="0" dirty="0" smtClean="0">
                          <a:solidFill>
                            <a:schemeClr val="tx2"/>
                          </a:solidFill>
                          <a:latin typeface="+mn-lt"/>
                          <a:ea typeface="+mn-ea"/>
                          <a:cs typeface="+mn-cs"/>
                        </a:rPr>
                        <a:t>” o RR.PP y también en lo relativo a “</a:t>
                      </a:r>
                      <a:r>
                        <a:rPr lang="es-ES_tradnl" sz="1100" i="1" kern="1200" baseline="0" dirty="0" err="1" smtClean="0">
                          <a:solidFill>
                            <a:schemeClr val="tx2"/>
                          </a:solidFill>
                          <a:latin typeface="+mn-lt"/>
                          <a:ea typeface="+mn-ea"/>
                          <a:cs typeface="+mn-cs"/>
                        </a:rPr>
                        <a:t>press-trips</a:t>
                      </a:r>
                      <a:r>
                        <a:rPr lang="es-ES_tradnl" sz="1100" i="1" kern="1200" baseline="0" dirty="0" smtClean="0">
                          <a:solidFill>
                            <a:schemeClr val="tx2"/>
                          </a:solidFill>
                          <a:latin typeface="+mn-lt"/>
                          <a:ea typeface="+mn-ea"/>
                          <a:cs typeface="+mn-cs"/>
                        </a:rPr>
                        <a:t>” especializados en relación con productos turísticos clave para Quito: RICE, cultura, entre otros priorizados.</a:t>
                      </a:r>
                      <a:endParaRPr lang="es-ES" sz="1100" i="1" kern="1200" dirty="0" smtClean="0">
                        <a:solidFill>
                          <a:schemeClr val="tx2"/>
                        </a:solidFill>
                        <a:latin typeface="+mn-lt"/>
                        <a:ea typeface="+mn-ea"/>
                        <a:cs typeface="+mn-cs"/>
                      </a:endParaRP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endParaRPr lang="es-ES_tradnl" sz="1100" kern="1200" noProof="0" dirty="0" smtClean="0">
                        <a:solidFill>
                          <a:srgbClr val="002776"/>
                        </a:solidFill>
                        <a:latin typeface="Verdana" panose="020B0604030504040204" pitchFamily="34" charset="0"/>
                        <a:ea typeface="Verdana" panose="020B0604030504040204" pitchFamily="34" charset="0"/>
                        <a:cs typeface="Verdana" panose="020B0604030504040204" pitchFamily="34" charset="0"/>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0"/>
                  </a:ext>
                </a:extLst>
              </a:tr>
            </a:tbl>
          </a:graphicData>
        </a:graphic>
      </p:graphicFrame>
      <p:sp>
        <p:nvSpPr>
          <p:cNvPr id="7" name="Rectangle 6"/>
          <p:cNvSpPr/>
          <p:nvPr/>
        </p:nvSpPr>
        <p:spPr>
          <a:xfrm>
            <a:off x="277208" y="1006674"/>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058031"/>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065303"/>
            <a:ext cx="9073266" cy="246221"/>
          </a:xfrm>
          <a:prstGeom prst="rect">
            <a:avLst/>
          </a:prstGeom>
          <a:noFill/>
        </p:spPr>
        <p:txBody>
          <a:bodyPr wrap="square" rtlCol="0">
            <a:spAutoFit/>
          </a:bodyPr>
          <a:lstStyle/>
          <a:p>
            <a:r>
              <a:rPr lang="es-CL" sz="1000" b="1" dirty="0" smtClean="0">
                <a:solidFill>
                  <a:schemeClr val="bg2"/>
                </a:solidFill>
                <a:latin typeface="+mn-lt"/>
              </a:rPr>
              <a:t>Anexo: </a:t>
            </a:r>
            <a:r>
              <a:rPr lang="es-ES_tradnl" sz="1000" b="1" dirty="0" smtClean="0">
                <a:solidFill>
                  <a:schemeClr val="bg2"/>
                </a:solidFill>
                <a:latin typeface="+mn-lt"/>
              </a:rPr>
              <a:t>Propuesta </a:t>
            </a:r>
            <a:r>
              <a:rPr lang="es-ES_tradnl" sz="1000" b="1" dirty="0">
                <a:solidFill>
                  <a:schemeClr val="bg2"/>
                </a:solidFill>
                <a:latin typeface="+mn-lt"/>
              </a:rPr>
              <a:t>de canales para la difusión y promoción de Quito</a:t>
            </a:r>
            <a:endParaRPr lang="es-CL" sz="1000" b="1" dirty="0">
              <a:solidFill>
                <a:schemeClr val="bg2"/>
              </a:solidFill>
              <a:latin typeface="+mn-lt"/>
            </a:endParaRPr>
          </a:p>
        </p:txBody>
      </p:sp>
    </p:spTree>
    <p:extLst>
      <p:ext uri="{BB962C8B-B14F-4D97-AF65-F5344CB8AC3E}">
        <p14:creationId xmlns:p14="http://schemas.microsoft.com/office/powerpoint/2010/main" val="763597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txBox="1">
            <a:spLocks/>
          </p:cNvSpPr>
          <p:nvPr/>
        </p:nvSpPr>
        <p:spPr bwMode="auto">
          <a:xfrm>
            <a:off x="493490" y="2806874"/>
            <a:ext cx="7545388"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80643" indent="-380643" algn="l" defTabSz="1016636" rtl="0" eaLnBrk="0" fontAlgn="base" hangingPunct="0">
              <a:spcBef>
                <a:spcPct val="0"/>
              </a:spcBef>
              <a:spcAft>
                <a:spcPts val="300"/>
              </a:spcAft>
              <a:buFont typeface="Arial" charset="0"/>
              <a:defRPr sz="2500">
                <a:solidFill>
                  <a:schemeClr val="tx2"/>
                </a:solidFill>
                <a:latin typeface="+mn-lt"/>
                <a:ea typeface="+mn-ea"/>
                <a:cs typeface="+mn-cs"/>
              </a:defRPr>
            </a:lvl1pPr>
            <a:lvl2pPr marL="201423" indent="-201423" algn="l" defTabSz="1016636" rtl="0" eaLnBrk="0" fontAlgn="base" hangingPunct="0">
              <a:spcBef>
                <a:spcPct val="0"/>
              </a:spcBef>
              <a:spcAft>
                <a:spcPts val="300"/>
              </a:spcAft>
              <a:buFont typeface="Arial" charset="0"/>
              <a:buChar char="•"/>
              <a:defRPr sz="2500">
                <a:solidFill>
                  <a:schemeClr val="tx2"/>
                </a:solidFill>
                <a:latin typeface="+mn-lt"/>
              </a:defRPr>
            </a:lvl2pPr>
            <a:lvl3pPr marL="396502" indent="-193493" algn="l" defTabSz="1016636" rtl="0" eaLnBrk="0" fontAlgn="base" hangingPunct="0">
              <a:spcBef>
                <a:spcPct val="0"/>
              </a:spcBef>
              <a:spcAft>
                <a:spcPts val="300"/>
              </a:spcAft>
              <a:buFont typeface="Arial" charset="0"/>
              <a:buChar char="‒"/>
              <a:defRPr sz="2500">
                <a:solidFill>
                  <a:schemeClr val="tx2"/>
                </a:solidFill>
                <a:latin typeface="+mn-lt"/>
              </a:defRPr>
            </a:lvl3pPr>
            <a:lvl4pPr marL="599510" indent="-201423" algn="l" defTabSz="1016636" rtl="0" eaLnBrk="0" fontAlgn="base" hangingPunct="0">
              <a:spcBef>
                <a:spcPct val="0"/>
              </a:spcBef>
              <a:spcAft>
                <a:spcPts val="600"/>
              </a:spcAft>
              <a:buFont typeface="Arial" charset="0"/>
              <a:buChar char="•"/>
              <a:defRPr sz="2000">
                <a:solidFill>
                  <a:schemeClr val="tx2"/>
                </a:solidFill>
                <a:latin typeface="+mn-lt"/>
              </a:defRPr>
            </a:lvl4pPr>
            <a:lvl5pPr marL="791420" indent="-190322" algn="l" defTabSz="1016636" rtl="0" eaLnBrk="0" fontAlgn="base" hangingPunct="0">
              <a:spcBef>
                <a:spcPct val="0"/>
              </a:spcBef>
              <a:spcAft>
                <a:spcPts val="600"/>
              </a:spcAft>
              <a:buFont typeface="Arial" charset="0"/>
              <a:buChar char="‒"/>
              <a:defRPr sz="2000">
                <a:solidFill>
                  <a:schemeClr val="tx2"/>
                </a:solidFill>
                <a:latin typeface="+mn-lt"/>
              </a:defRPr>
            </a:lvl5pPr>
            <a:lvl6pPr marL="1249577" indent="-191879" algn="l" defTabSz="1018056" rtl="0" eaLnBrk="0" fontAlgn="base" hangingPunct="0">
              <a:spcBef>
                <a:spcPct val="0"/>
              </a:spcBef>
              <a:spcAft>
                <a:spcPts val="600"/>
              </a:spcAft>
              <a:buFont typeface="Arial" charset="0"/>
              <a:buChar char="‒"/>
              <a:defRPr sz="2000">
                <a:solidFill>
                  <a:schemeClr val="tx2"/>
                </a:solidFill>
                <a:latin typeface="+mn-lt"/>
              </a:defRPr>
            </a:lvl6pPr>
            <a:lvl7pPr marL="1706277" indent="-191879" algn="l" defTabSz="1018056" rtl="0" eaLnBrk="0" fontAlgn="base" hangingPunct="0">
              <a:spcBef>
                <a:spcPct val="0"/>
              </a:spcBef>
              <a:spcAft>
                <a:spcPts val="600"/>
              </a:spcAft>
              <a:buFont typeface="Arial" charset="0"/>
              <a:buChar char="‒"/>
              <a:defRPr sz="2000">
                <a:solidFill>
                  <a:schemeClr val="tx2"/>
                </a:solidFill>
                <a:latin typeface="+mn-lt"/>
              </a:defRPr>
            </a:lvl7pPr>
            <a:lvl8pPr marL="2162975" indent="-191879" algn="l" defTabSz="1018056" rtl="0" eaLnBrk="0" fontAlgn="base" hangingPunct="0">
              <a:spcBef>
                <a:spcPct val="0"/>
              </a:spcBef>
              <a:spcAft>
                <a:spcPts val="600"/>
              </a:spcAft>
              <a:buFont typeface="Arial" charset="0"/>
              <a:buChar char="‒"/>
              <a:defRPr sz="2000">
                <a:solidFill>
                  <a:schemeClr val="tx2"/>
                </a:solidFill>
                <a:latin typeface="+mn-lt"/>
              </a:defRPr>
            </a:lvl8pPr>
            <a:lvl9pPr marL="2619674" indent="-191879" algn="l" defTabSz="1018056" rtl="0" eaLnBrk="0" fontAlgn="base" hangingPunct="0">
              <a:spcBef>
                <a:spcPct val="0"/>
              </a:spcBef>
              <a:spcAft>
                <a:spcPts val="600"/>
              </a:spcAft>
              <a:buFont typeface="Arial" charset="0"/>
              <a:buChar char="‒"/>
              <a:defRPr sz="2000">
                <a:solidFill>
                  <a:schemeClr val="tx2"/>
                </a:solidFill>
                <a:latin typeface="+mn-lt"/>
              </a:defRPr>
            </a:lvl9pPr>
          </a:lstStyle>
          <a:p>
            <a:r>
              <a:rPr lang="es-ES" sz="3250" b="1" kern="0" dirty="0" smtClean="0">
                <a:solidFill>
                  <a:schemeClr val="bg2"/>
                </a:solidFill>
              </a:rPr>
              <a:t>2. Plan de actuaciones – </a:t>
            </a:r>
          </a:p>
          <a:p>
            <a:r>
              <a:rPr lang="es-ES" sz="3250" b="1" kern="0" dirty="0">
                <a:solidFill>
                  <a:schemeClr val="bg2"/>
                </a:solidFill>
              </a:rPr>
              <a:t> </a:t>
            </a:r>
            <a:r>
              <a:rPr lang="es-ES" sz="3250" b="1" kern="0" dirty="0" smtClean="0">
                <a:solidFill>
                  <a:schemeClr val="bg2"/>
                </a:solidFill>
              </a:rPr>
              <a:t>   Fichas por proyectos del programa de Marketing </a:t>
            </a:r>
            <a:endParaRPr lang="es-ES" sz="3250" b="1" kern="0" dirty="0">
              <a:solidFill>
                <a:schemeClr val="bg2"/>
              </a:solidFill>
            </a:endParaRPr>
          </a:p>
        </p:txBody>
      </p:sp>
    </p:spTree>
    <p:extLst>
      <p:ext uri="{BB962C8B-B14F-4D97-AF65-F5344CB8AC3E}">
        <p14:creationId xmlns:p14="http://schemas.microsoft.com/office/powerpoint/2010/main" val="8056057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3667"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 altLang="es-CL" sz="1100" b="1" dirty="0" smtClean="0">
                <a:solidFill>
                  <a:schemeClr val="tx2"/>
                </a:solidFill>
              </a:rPr>
              <a:t>1.1. Plan Integral de Marketing Turístico de Quito</a:t>
            </a:r>
            <a:endParaRPr lang="es-CL" sz="1100" b="1" dirty="0">
              <a:solidFill>
                <a:schemeClr val="tx2"/>
              </a:solidFill>
            </a:endParaRPr>
          </a:p>
        </p:txBody>
      </p:sp>
      <p:sp>
        <p:nvSpPr>
          <p:cNvPr id="257" name="Rectangle 256"/>
          <p:cNvSpPr/>
          <p:nvPr/>
        </p:nvSpPr>
        <p:spPr>
          <a:xfrm>
            <a:off x="7264146" y="2738521"/>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lgn="just">
              <a:buFont typeface="+mj-lt"/>
              <a:buAutoNum type="arabicPeriod"/>
            </a:pPr>
            <a:r>
              <a:rPr lang="es-ES_tradnl" sz="900" dirty="0" smtClean="0">
                <a:solidFill>
                  <a:srgbClr val="002776"/>
                </a:solidFill>
              </a:rPr>
              <a:t>Encargo de un plan de marketing turístico estratégico y operativo para Quito.</a:t>
            </a:r>
          </a:p>
          <a:p>
            <a:pPr marL="228600" lvl="0" indent="-228600" algn="just">
              <a:buFont typeface="+mj-lt"/>
              <a:buAutoNum type="arabicPeriod"/>
            </a:pPr>
            <a:r>
              <a:rPr lang="es-ES_tradnl" sz="900" dirty="0" smtClean="0">
                <a:solidFill>
                  <a:srgbClr val="002776"/>
                </a:solidFill>
              </a:rPr>
              <a:t>Establecimiento de responsables para cada área del plan de marketing.</a:t>
            </a:r>
          </a:p>
          <a:p>
            <a:pPr marL="228600" lvl="0" indent="-228600" algn="just">
              <a:buFont typeface="+mj-lt"/>
              <a:buAutoNum type="arabicPeriod"/>
            </a:pPr>
            <a:r>
              <a:rPr lang="es-ES_tradnl" sz="900" dirty="0" smtClean="0">
                <a:solidFill>
                  <a:srgbClr val="002776"/>
                </a:solidFill>
              </a:rPr>
              <a:t>Definición de la estrategia de marketing STP, con un buen conocimiento del perfil del turista objetivo (vinculado con Producto 2).</a:t>
            </a:r>
          </a:p>
          <a:p>
            <a:pPr marL="228600" lvl="0" indent="-228600" algn="just">
              <a:buFont typeface="+mj-lt"/>
              <a:buAutoNum type="arabicPeriod"/>
            </a:pPr>
            <a:r>
              <a:rPr lang="es-ES_tradnl" sz="900" dirty="0" smtClean="0">
                <a:solidFill>
                  <a:srgbClr val="002776"/>
                </a:solidFill>
              </a:rPr>
              <a:t>Definición de acciones por mix de marketing (producto/mercado/segmento).</a:t>
            </a:r>
          </a:p>
          <a:p>
            <a:pPr marL="228600" lvl="0" indent="-228600" algn="just">
              <a:buFont typeface="+mj-lt"/>
              <a:buAutoNum type="arabicPeriod"/>
            </a:pPr>
            <a:r>
              <a:rPr lang="es-ES_tradnl" sz="900" dirty="0" smtClean="0">
                <a:solidFill>
                  <a:srgbClr val="002776"/>
                </a:solidFill>
              </a:rPr>
              <a:t>Introducción de un sistema de monitoreo y evaluación de fácil uso que facilite la toma de decisiones.</a:t>
            </a:r>
            <a:endParaRPr lang="es-CL" sz="900" dirty="0" smtClean="0">
              <a:solidFill>
                <a:srgbClr val="002776"/>
              </a:solidFill>
            </a:endParaRPr>
          </a:p>
        </p:txBody>
      </p:sp>
      <p:sp>
        <p:nvSpPr>
          <p:cNvPr id="212" name="Rectangle 211"/>
          <p:cNvSpPr/>
          <p:nvPr/>
        </p:nvSpPr>
        <p:spPr>
          <a:xfrm>
            <a:off x="205200" y="1798762"/>
            <a:ext cx="7020000" cy="369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CL" sz="900" dirty="0" smtClean="0">
                <a:solidFill>
                  <a:srgbClr val="002776"/>
                </a:solidFill>
              </a:rPr>
              <a:t>Posicionar a Quito como destino turístico local, regional, nacional e internacional a visitar en el corto plazo en la mente del visitante objetivo (B2C) y operador turístico (</a:t>
            </a:r>
            <a:r>
              <a:rPr lang="es-CL" sz="900" i="1" dirty="0" smtClean="0">
                <a:solidFill>
                  <a:srgbClr val="002776"/>
                </a:solidFill>
              </a:rPr>
              <a:t>trade</a:t>
            </a:r>
            <a:r>
              <a:rPr lang="es-CL" sz="900" dirty="0" smtClean="0">
                <a:solidFill>
                  <a:srgbClr val="002776"/>
                </a:solidFill>
              </a:rPr>
              <a:t> o B2B) principalmente en el caso internacional.</a:t>
            </a:r>
          </a:p>
        </p:txBody>
      </p:sp>
      <p:sp>
        <p:nvSpPr>
          <p:cNvPr id="256" name="Rectangle 255"/>
          <p:cNvSpPr/>
          <p:nvPr/>
        </p:nvSpPr>
        <p:spPr>
          <a:xfrm>
            <a:off x="7264146" y="2374826"/>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409393"/>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4763885"/>
            <a:ext cx="2637113" cy="1787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800" dirty="0" smtClean="0">
                <a:solidFill>
                  <a:schemeClr val="tx2"/>
                </a:solidFill>
              </a:rPr>
              <a:t>Sistema de monitoreo y planificación común creado.</a:t>
            </a:r>
          </a:p>
          <a:p>
            <a:pPr marL="228600" indent="-228600">
              <a:spcBef>
                <a:spcPts val="300"/>
              </a:spcBef>
              <a:buFont typeface="+mj-lt"/>
              <a:buAutoNum type="arabicPeriod"/>
            </a:pPr>
            <a:r>
              <a:rPr lang="es-CL" sz="800" dirty="0" smtClean="0">
                <a:solidFill>
                  <a:schemeClr val="tx2"/>
                </a:solidFill>
              </a:rPr>
              <a:t>ROI del equipo de marketing turístico de QT.</a:t>
            </a:r>
          </a:p>
          <a:p>
            <a:pPr marL="228600" indent="-228600">
              <a:spcBef>
                <a:spcPts val="300"/>
              </a:spcBef>
              <a:buFont typeface="+mj-lt"/>
              <a:buAutoNum type="arabicPeriod"/>
            </a:pPr>
            <a:r>
              <a:rPr lang="es-CL" sz="800" dirty="0" smtClean="0">
                <a:solidFill>
                  <a:schemeClr val="tx2"/>
                </a:solidFill>
              </a:rPr>
              <a:t>Ecosistema digital institucional creado para QT.</a:t>
            </a:r>
          </a:p>
          <a:p>
            <a:pPr marL="228600" indent="-228600">
              <a:spcBef>
                <a:spcPts val="300"/>
              </a:spcBef>
              <a:buFont typeface="+mj-lt"/>
              <a:buAutoNum type="arabicPeriod"/>
            </a:pPr>
            <a:r>
              <a:rPr lang="es-CL" sz="800" dirty="0" smtClean="0">
                <a:solidFill>
                  <a:schemeClr val="tx2"/>
                </a:solidFill>
              </a:rPr>
              <a:t>Ecosistema digital de Quito destino turístico creado.</a:t>
            </a:r>
          </a:p>
          <a:p>
            <a:pPr marL="228600" indent="-228600">
              <a:spcBef>
                <a:spcPts val="300"/>
              </a:spcBef>
              <a:buFont typeface="+mj-lt"/>
              <a:buAutoNum type="arabicPeriod"/>
            </a:pPr>
            <a:r>
              <a:rPr lang="es-CL" sz="800" dirty="0" smtClean="0">
                <a:solidFill>
                  <a:schemeClr val="tx2"/>
                </a:solidFill>
              </a:rPr>
              <a:t>Variación de:</a:t>
            </a:r>
          </a:p>
          <a:p>
            <a:pPr marL="683786" lvl="1" indent="-228600">
              <a:spcBef>
                <a:spcPts val="300"/>
              </a:spcBef>
              <a:buFont typeface="+mj-lt"/>
              <a:buAutoNum type="arabicPeriod"/>
            </a:pPr>
            <a:r>
              <a:rPr lang="es-CL" sz="800" dirty="0" smtClean="0">
                <a:solidFill>
                  <a:schemeClr val="tx2"/>
                </a:solidFill>
              </a:rPr>
              <a:t>Llegadas de turista nacionales e internacionales</a:t>
            </a:r>
          </a:p>
          <a:p>
            <a:pPr marL="683786" lvl="1" indent="-228600">
              <a:spcBef>
                <a:spcPts val="300"/>
              </a:spcBef>
              <a:buFont typeface="+mj-lt"/>
              <a:buAutoNum type="arabicPeriod"/>
            </a:pPr>
            <a:r>
              <a:rPr lang="es-CL" sz="800" dirty="0" smtClean="0">
                <a:solidFill>
                  <a:schemeClr val="tx2"/>
                </a:solidFill>
              </a:rPr>
              <a:t>Gasto medio diría por mercados o (</a:t>
            </a:r>
            <a:r>
              <a:rPr lang="es-CL" sz="800" dirty="0" err="1" smtClean="0">
                <a:solidFill>
                  <a:schemeClr val="tx2"/>
                </a:solidFill>
              </a:rPr>
              <a:t>nac</a:t>
            </a:r>
            <a:r>
              <a:rPr lang="es-CL" sz="800" dirty="0" smtClean="0">
                <a:solidFill>
                  <a:schemeClr val="tx2"/>
                </a:solidFill>
              </a:rPr>
              <a:t>. vs </a:t>
            </a:r>
            <a:r>
              <a:rPr lang="es-CL" sz="800" dirty="0" err="1" smtClean="0">
                <a:solidFill>
                  <a:schemeClr val="tx2"/>
                </a:solidFill>
              </a:rPr>
              <a:t>internal</a:t>
            </a:r>
            <a:r>
              <a:rPr lang="es-CL" sz="800" dirty="0" smtClean="0">
                <a:solidFill>
                  <a:schemeClr val="tx2"/>
                </a:solidFill>
              </a:rPr>
              <a:t>.)</a:t>
            </a:r>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422503"/>
          <a:ext cx="7020000" cy="2971800"/>
        </p:xfrm>
        <a:graphic>
          <a:graphicData uri="http://schemas.openxmlformats.org/drawingml/2006/table">
            <a:tbl>
              <a:tblPr firstRow="1" bandRow="1">
                <a:tableStyleId>{2D5ABB26-0587-4C30-8999-92F81FD0307C}</a:tableStyleId>
              </a:tblPr>
              <a:tblGrid>
                <a:gridCol w="7020000">
                  <a:extLst>
                    <a:ext uri="{9D8B030D-6E8A-4147-A177-3AD203B41FA5}">
                      <a16:colId xmlns="" xmlns:a16="http://schemas.microsoft.com/office/drawing/2014/main" val="20000"/>
                    </a:ext>
                  </a:extLst>
                </a:gridCol>
              </a:tblGrid>
              <a:tr h="465043">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1. Realizar un estudio</a:t>
                      </a:r>
                      <a:r>
                        <a:rPr lang="es-ES" sz="900" kern="1200" baseline="0" noProof="0" dirty="0" smtClean="0">
                          <a:solidFill>
                            <a:srgbClr val="002776"/>
                          </a:solidFill>
                          <a:latin typeface="+mn-lt"/>
                          <a:ea typeface="+mn-ea"/>
                          <a:cs typeface="+mn-cs"/>
                        </a:rPr>
                        <a:t> de mercado que permita identificar los principales “gaps” de marketing en: marca turística, producto turístico, comunicación, comercialización, monitoreo y evaluación de las acciones de marketing y su planificación, para los segmentos B2B y B2C Internacional y Nacional respectivamente. </a:t>
                      </a:r>
                      <a:endParaRPr lang="es-ES" sz="900" i="1"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465043">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2. </a:t>
                      </a:r>
                      <a:r>
                        <a:rPr lang="es-ES" sz="900" kern="1200" baseline="0" noProof="0" dirty="0" smtClean="0">
                          <a:solidFill>
                            <a:srgbClr val="002776"/>
                          </a:solidFill>
                          <a:latin typeface="+mn-lt"/>
                          <a:ea typeface="+mn-ea"/>
                          <a:cs typeface="+mn-cs"/>
                        </a:rPr>
                        <a:t>Definir la estrategia de marketing: STP (segmentación, </a:t>
                      </a:r>
                      <a:r>
                        <a:rPr lang="es-ES" sz="900" i="1" kern="1200" baseline="0" noProof="0" dirty="0" err="1" smtClean="0">
                          <a:solidFill>
                            <a:srgbClr val="002776"/>
                          </a:solidFill>
                          <a:latin typeface="+mn-lt"/>
                          <a:ea typeface="+mn-ea"/>
                          <a:cs typeface="+mn-cs"/>
                        </a:rPr>
                        <a:t>targeting</a:t>
                      </a:r>
                      <a:r>
                        <a:rPr lang="es-ES" sz="900" kern="1200" baseline="0" noProof="0" dirty="0" smtClean="0">
                          <a:solidFill>
                            <a:srgbClr val="002776"/>
                          </a:solidFill>
                          <a:latin typeface="+mn-lt"/>
                          <a:ea typeface="+mn-ea"/>
                          <a:cs typeface="+mn-cs"/>
                        </a:rPr>
                        <a:t> y posicionamiento) con el objetivo de seleccionar: mercados y segmentos de consumidores (B2C) y clientes (B2B) objetivos a partir de los mercados target definidos en el Producto 2 del Plan de Desarrollo Turístico Sostenible de Quito 2021. Se tendrá en cuenta el posicionamiento definido y diferenciado de Quito en cada caso. Los perfiles objetivos del Plan de Marketing: segmento B2C mediante acciones online y B2B (</a:t>
                      </a:r>
                      <a:r>
                        <a:rPr lang="es-ES" sz="900" kern="1200" baseline="0" noProof="0" dirty="0" err="1" smtClean="0">
                          <a:solidFill>
                            <a:srgbClr val="002776"/>
                          </a:solidFill>
                          <a:latin typeface="+mn-lt"/>
                          <a:ea typeface="+mn-ea"/>
                          <a:cs typeface="+mn-cs"/>
                        </a:rPr>
                        <a:t>trade</a:t>
                      </a:r>
                      <a:r>
                        <a:rPr lang="es-ES" sz="900" kern="1200" baseline="0" noProof="0" dirty="0" smtClean="0">
                          <a:solidFill>
                            <a:srgbClr val="002776"/>
                          </a:solidFill>
                          <a:latin typeface="+mn-lt"/>
                          <a:ea typeface="+mn-ea"/>
                          <a:cs typeface="+mn-cs"/>
                        </a:rPr>
                        <a:t>) a través de acciones offline.</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47997">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3. </a:t>
                      </a:r>
                      <a:r>
                        <a:rPr lang="es-ES" sz="900" kern="1200" baseline="0" noProof="0" dirty="0" smtClean="0">
                          <a:solidFill>
                            <a:srgbClr val="002776"/>
                          </a:solidFill>
                          <a:latin typeface="+mn-lt"/>
                          <a:ea typeface="+mn-ea"/>
                          <a:cs typeface="+mn-cs"/>
                        </a:rPr>
                        <a:t>Seleccionar los productos turísticos “Emblemáticos” y complementarios para cada segmento de consumidores y mercado emisor internacional y nacional. Esta selección se basará en estudios de demanda y en tendencias y benchmarking de destinos urbanos.</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38213">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4. </a:t>
                      </a:r>
                      <a:r>
                        <a:rPr lang="es-ES" sz="900" kern="1200" baseline="0" noProof="0" dirty="0" smtClean="0">
                          <a:solidFill>
                            <a:srgbClr val="002776"/>
                          </a:solidFill>
                          <a:latin typeface="+mn-lt"/>
                          <a:ea typeface="+mn-ea"/>
                          <a:cs typeface="+mn-cs"/>
                        </a:rPr>
                        <a:t>Desarrollar una plan de comunicación integrada de marketing online y offline dirigido a generar deseo de visita, estimular la conversión a la visita/compra y fidelizar al turista, en colaboración con una agencia de comunicación especializada.</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338213">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5. </a:t>
                      </a:r>
                      <a:r>
                        <a:rPr lang="es-ES" sz="900" kern="1200" baseline="0" noProof="0" dirty="0" smtClean="0">
                          <a:solidFill>
                            <a:srgbClr val="002776"/>
                          </a:solidFill>
                          <a:latin typeface="+mn-lt"/>
                          <a:ea typeface="+mn-ea"/>
                          <a:cs typeface="+mn-cs"/>
                        </a:rPr>
                        <a:t>Identificar los operadores turísticos B2C (canal directo) y B2B (canal indirecto) y hoteles con los que colaborar en la distribución de: productos propios generados por QT y definir su política de precios, así como seleccionar otros productos turísticos de 3os a distribuir.</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38213">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6.</a:t>
                      </a:r>
                      <a:r>
                        <a:rPr lang="es-ES" sz="900" kern="1200" baseline="0" noProof="0" dirty="0" smtClean="0">
                          <a:solidFill>
                            <a:srgbClr val="002776"/>
                          </a:solidFill>
                          <a:latin typeface="+mn-lt"/>
                          <a:ea typeface="+mn-ea"/>
                          <a:cs typeface="+mn-cs"/>
                        </a:rPr>
                        <a:t> Crear una plataforma de inteligencia de mercado que permita al destino dar seguimiento, incluso en tiempo real, a indicadores hoteleros, de transporte (aéreo) y niveles de satisfacción de los turistas que visitan Quito.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5"/>
                  </a:ext>
                </a:extLst>
              </a:tr>
              <a:tr h="325054">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_tradnl" sz="900" kern="1200" noProof="0" dirty="0" smtClean="0">
                          <a:solidFill>
                            <a:srgbClr val="002776"/>
                          </a:solidFill>
                          <a:latin typeface="+mn-lt"/>
                          <a:ea typeface="+mn-ea"/>
                          <a:cs typeface="+mn-cs"/>
                        </a:rPr>
                        <a:t>7. Preparar</a:t>
                      </a:r>
                      <a:r>
                        <a:rPr lang="es-ES_tradnl" sz="900" kern="1200" baseline="0" noProof="0" dirty="0" smtClean="0">
                          <a:solidFill>
                            <a:srgbClr val="002776"/>
                          </a:solidFill>
                          <a:latin typeface="+mn-lt"/>
                          <a:ea typeface="+mn-ea"/>
                          <a:cs typeface="+mn-cs"/>
                        </a:rPr>
                        <a:t> y desarrollar </a:t>
                      </a:r>
                      <a:r>
                        <a:rPr lang="es-ES" sz="900" kern="1200" baseline="0" noProof="0" dirty="0" smtClean="0">
                          <a:solidFill>
                            <a:srgbClr val="002776"/>
                          </a:solidFill>
                          <a:latin typeface="+mn-lt"/>
                          <a:ea typeface="+mn-ea"/>
                          <a:cs typeface="+mn-cs"/>
                        </a:rPr>
                        <a:t>una campaña </a:t>
                      </a:r>
                      <a:r>
                        <a:rPr lang="es-ES_tradnl" sz="900" kern="1200" baseline="0" noProof="0" dirty="0" smtClean="0">
                          <a:solidFill>
                            <a:srgbClr val="002776"/>
                          </a:solidFill>
                          <a:latin typeface="+mn-lt"/>
                          <a:ea typeface="+mn-ea"/>
                          <a:cs typeface="+mn-cs"/>
                        </a:rPr>
                        <a:t>a activar en caso de que fuera necesario, a difundir en situaciones de desastre natural o crisis, emergencia o similares. La campaña informará de la situación actual y evolución prevista, en tiempo real del destino Quito.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364545821"/>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6</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03631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589409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425585"/>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499090"/>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Marketing como un proceso integrado, continuo y focalizado desde el producto hasta la venta y fidelización del cliente</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094905"/>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146262"/>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153534"/>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grpSp>
        <p:nvGrpSpPr>
          <p:cNvPr id="385" name="Group 384"/>
          <p:cNvGrpSpPr/>
          <p:nvPr/>
        </p:nvGrpSpPr>
        <p:grpSpPr>
          <a:xfrm>
            <a:off x="205458" y="6443378"/>
            <a:ext cx="3169298" cy="942946"/>
            <a:chOff x="205458" y="6443378"/>
            <a:chExt cx="3273816" cy="942946"/>
          </a:xfrm>
        </p:grpSpPr>
        <p:sp>
          <p:nvSpPr>
            <p:cNvPr id="386" name="Rectangle 385"/>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387" name="Rectangle 386"/>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388"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9" name="Rectangle 388"/>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90"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1" name="Rectangle 390"/>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$ 50.000 USD</a:t>
              </a:r>
            </a:p>
            <a:p>
              <a:pPr algn="ctr"/>
              <a:r>
                <a:rPr lang="es-CL" sz="1000" i="1" dirty="0" smtClean="0">
                  <a:solidFill>
                    <a:schemeClr val="tx2"/>
                  </a:solidFill>
                </a:rPr>
                <a:t>Desarrollo del plan</a:t>
              </a:r>
              <a:endParaRPr lang="es-CL" sz="800" i="1" dirty="0">
                <a:solidFill>
                  <a:schemeClr val="tx2"/>
                </a:solidFill>
              </a:endParaRPr>
            </a:p>
          </p:txBody>
        </p:sp>
      </p:grpSp>
      <p:grpSp>
        <p:nvGrpSpPr>
          <p:cNvPr id="392" name="Group 391"/>
          <p:cNvGrpSpPr/>
          <p:nvPr/>
        </p:nvGrpSpPr>
        <p:grpSpPr>
          <a:xfrm>
            <a:off x="187198" y="2230809"/>
            <a:ext cx="7036540" cy="862175"/>
            <a:chOff x="187198" y="2693266"/>
            <a:chExt cx="7036540" cy="1076203"/>
          </a:xfrm>
        </p:grpSpPr>
        <p:sp>
          <p:nvSpPr>
            <p:cNvPr id="393" name="Rectangle 314"/>
            <p:cNvSpPr/>
            <p:nvPr>
              <p:custDataLst>
                <p:tags r:id="rId16"/>
              </p:custDataLst>
            </p:nvPr>
          </p:nvSpPr>
          <p:spPr>
            <a:xfrm>
              <a:off x="205458" y="2693266"/>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002776"/>
                  </a:solidFill>
                </a:rPr>
                <a:t>Responsables                                                              Actores Involucrados</a:t>
              </a:r>
              <a:endParaRPr lang="es-CL" sz="1000" b="1" dirty="0">
                <a:solidFill>
                  <a:srgbClr val="002776"/>
                </a:solidFill>
              </a:endParaRPr>
            </a:p>
          </p:txBody>
        </p:sp>
        <p:grpSp>
          <p:nvGrpSpPr>
            <p:cNvPr id="394" name="Group 315"/>
            <p:cNvGrpSpPr/>
            <p:nvPr>
              <p:custDataLst>
                <p:tags r:id="rId17"/>
              </p:custDataLst>
            </p:nvPr>
          </p:nvGrpSpPr>
          <p:grpSpPr>
            <a:xfrm>
              <a:off x="316674" y="2734898"/>
              <a:ext cx="216000" cy="288000"/>
              <a:chOff x="391339" y="1340959"/>
              <a:chExt cx="382588" cy="609600"/>
            </a:xfrm>
          </p:grpSpPr>
          <p:sp>
            <p:nvSpPr>
              <p:cNvPr id="397"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2776"/>
                  </a:solidFill>
                </a:endParaRPr>
              </a:p>
            </p:txBody>
          </p:sp>
          <p:sp>
            <p:nvSpPr>
              <p:cNvPr id="398"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2776"/>
                  </a:solidFill>
                </a:endParaRPr>
              </a:p>
            </p:txBody>
          </p:sp>
        </p:grpSp>
        <p:sp>
          <p:nvSpPr>
            <p:cNvPr id="395" name="Rectangle 394"/>
            <p:cNvSpPr/>
            <p:nvPr/>
          </p:nvSpPr>
          <p:spPr>
            <a:xfrm>
              <a:off x="3631554" y="3059282"/>
              <a:ext cx="1830472" cy="710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dirty="0" err="1" smtClean="0">
                  <a:solidFill>
                    <a:srgbClr val="002776"/>
                  </a:solidFill>
                </a:rPr>
                <a:t>Conquito</a:t>
              </a:r>
              <a:endParaRPr lang="es-CL" sz="900" dirty="0" smtClean="0">
                <a:solidFill>
                  <a:srgbClr val="002776"/>
                </a:solidFill>
              </a:endParaRPr>
            </a:p>
            <a:p>
              <a:r>
                <a:rPr lang="es-CL" sz="900" dirty="0" err="1" smtClean="0">
                  <a:solidFill>
                    <a:srgbClr val="002776"/>
                  </a:solidFill>
                </a:rPr>
                <a:t>Captur</a:t>
              </a:r>
              <a:r>
                <a:rPr lang="es-CL" sz="900" dirty="0" smtClean="0">
                  <a:solidFill>
                    <a:srgbClr val="002776"/>
                  </a:solidFill>
                </a:rPr>
                <a:t>, </a:t>
              </a:r>
              <a:r>
                <a:rPr lang="es-CL" sz="900" dirty="0">
                  <a:solidFill>
                    <a:srgbClr val="002776"/>
                  </a:solidFill>
                </a:rPr>
                <a:t>Cámara de Comercio y Cámara de Industria</a:t>
              </a:r>
            </a:p>
            <a:p>
              <a:r>
                <a:rPr lang="es-CL" sz="900" dirty="0">
                  <a:solidFill>
                    <a:srgbClr val="002776"/>
                  </a:solidFill>
                </a:rPr>
                <a:t>Operadores turísticos</a:t>
              </a:r>
              <a:endParaRPr lang="es-ES" sz="900" dirty="0">
                <a:solidFill>
                  <a:srgbClr val="002776"/>
                </a:solidFill>
              </a:endParaRPr>
            </a:p>
          </p:txBody>
        </p:sp>
        <p:sp>
          <p:nvSpPr>
            <p:cNvPr id="396" name="Rectangle 395"/>
            <p:cNvSpPr/>
            <p:nvPr/>
          </p:nvSpPr>
          <p:spPr>
            <a:xfrm>
              <a:off x="187198" y="3070904"/>
              <a:ext cx="3418116" cy="6641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900" b="1" dirty="0">
                  <a:solidFill>
                    <a:srgbClr val="002776"/>
                  </a:solidFill>
                </a:rPr>
                <a:t>Líder de Proyecto: </a:t>
              </a:r>
              <a:r>
                <a:rPr lang="es-ES_tradnl" sz="900" dirty="0" smtClean="0">
                  <a:solidFill>
                    <a:srgbClr val="002776"/>
                  </a:solidFill>
                </a:rPr>
                <a:t>Quito Turismo</a:t>
              </a:r>
              <a:endParaRPr lang="es-ES_tradnl" sz="900" dirty="0">
                <a:solidFill>
                  <a:srgbClr val="002776"/>
                </a:solidFill>
              </a:endParaRPr>
            </a:p>
            <a:p>
              <a:r>
                <a:rPr lang="es-ES_tradnl" sz="900" b="1" dirty="0">
                  <a:solidFill>
                    <a:srgbClr val="002776"/>
                  </a:solidFill>
                </a:rPr>
                <a:t>Equipo de Proyecto: </a:t>
              </a:r>
              <a:r>
                <a:rPr lang="es-ES_tradnl" sz="900" dirty="0" smtClean="0">
                  <a:solidFill>
                    <a:srgbClr val="002776"/>
                  </a:solidFill>
                </a:rPr>
                <a:t>Dirección de Comunicación y Dirección de Mercadeo </a:t>
              </a:r>
              <a:endParaRPr lang="es-ES" sz="900" dirty="0">
                <a:solidFill>
                  <a:srgbClr val="002776"/>
                </a:solidFill>
              </a:endParaRPr>
            </a:p>
          </p:txBody>
        </p:sp>
      </p:grpSp>
      <p:sp>
        <p:nvSpPr>
          <p:cNvPr id="399" name="Rectangle 398"/>
          <p:cNvSpPr/>
          <p:nvPr/>
        </p:nvSpPr>
        <p:spPr>
          <a:xfrm>
            <a:off x="5407434" y="2518841"/>
            <a:ext cx="1807278" cy="543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dirty="0" smtClean="0">
                <a:solidFill>
                  <a:srgbClr val="002776"/>
                </a:solidFill>
              </a:rPr>
              <a:t>Coordinación con MINTUR</a:t>
            </a:r>
          </a:p>
          <a:p>
            <a:r>
              <a:rPr lang="es-CL" sz="900" dirty="0" smtClean="0">
                <a:solidFill>
                  <a:srgbClr val="002776"/>
                </a:solidFill>
              </a:rPr>
              <a:t>Asociación de hoteleros</a:t>
            </a:r>
          </a:p>
          <a:p>
            <a:r>
              <a:rPr lang="es-CL" sz="900" dirty="0" err="1" smtClean="0">
                <a:solidFill>
                  <a:srgbClr val="002776"/>
                </a:solidFill>
              </a:rPr>
              <a:t>Optur</a:t>
            </a:r>
            <a:endParaRPr lang="es-ES" sz="900" dirty="0">
              <a:solidFill>
                <a:srgbClr val="002776"/>
              </a:solidFill>
            </a:endParaRPr>
          </a:p>
        </p:txBody>
      </p:sp>
      <p:sp>
        <p:nvSpPr>
          <p:cNvPr id="400" name="Rectangle 399"/>
          <p:cNvSpPr/>
          <p:nvPr/>
        </p:nvSpPr>
        <p:spPr>
          <a:xfrm>
            <a:off x="3373814" y="6443378"/>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401" name="Table 400"/>
          <p:cNvGraphicFramePr>
            <a:graphicFrameLocks noGrp="1"/>
          </p:cNvGraphicFramePr>
          <p:nvPr>
            <p:extLst/>
          </p:nvPr>
        </p:nvGraphicFramePr>
        <p:xfrm>
          <a:off x="3373810" y="6873220"/>
          <a:ext cx="2189004" cy="381000"/>
        </p:xfrm>
        <a:graphic>
          <a:graphicData uri="http://schemas.openxmlformats.org/drawingml/2006/table">
            <a:tbl>
              <a:tblPr firstRow="1" bandRow="1">
                <a:tableStyleId>{5C22544A-7EE6-4342-B048-85BDC9FD1C3A}</a:tableStyleId>
              </a:tblPr>
              <a:tblGrid>
                <a:gridCol w="364834">
                  <a:extLst>
                    <a:ext uri="{9D8B030D-6E8A-4147-A177-3AD203B41FA5}">
                      <a16:colId xmlns="" xmlns:a16="http://schemas.microsoft.com/office/drawing/2014/main" val="1911516659"/>
                    </a:ext>
                  </a:extLst>
                </a:gridCol>
                <a:gridCol w="364834">
                  <a:extLst>
                    <a:ext uri="{9D8B030D-6E8A-4147-A177-3AD203B41FA5}">
                      <a16:colId xmlns="" xmlns:a16="http://schemas.microsoft.com/office/drawing/2014/main" val="476114897"/>
                    </a:ext>
                  </a:extLst>
                </a:gridCol>
                <a:gridCol w="364834">
                  <a:extLst>
                    <a:ext uri="{9D8B030D-6E8A-4147-A177-3AD203B41FA5}">
                      <a16:colId xmlns="" xmlns:a16="http://schemas.microsoft.com/office/drawing/2014/main" val="1399813028"/>
                    </a:ext>
                  </a:extLst>
                </a:gridCol>
                <a:gridCol w="364834">
                  <a:extLst>
                    <a:ext uri="{9D8B030D-6E8A-4147-A177-3AD203B41FA5}">
                      <a16:colId xmlns="" xmlns:a16="http://schemas.microsoft.com/office/drawing/2014/main" val="3069789400"/>
                    </a:ext>
                  </a:extLst>
                </a:gridCol>
                <a:gridCol w="364834">
                  <a:extLst>
                    <a:ext uri="{9D8B030D-6E8A-4147-A177-3AD203B41FA5}">
                      <a16:colId xmlns="" xmlns:a16="http://schemas.microsoft.com/office/drawing/2014/main" val="1920847690"/>
                    </a:ext>
                  </a:extLst>
                </a:gridCol>
                <a:gridCol w="364834">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406" name="Group 405"/>
          <p:cNvGrpSpPr/>
          <p:nvPr/>
        </p:nvGrpSpPr>
        <p:grpSpPr>
          <a:xfrm>
            <a:off x="3415891" y="6485819"/>
            <a:ext cx="256421" cy="252000"/>
            <a:chOff x="3417417" y="6485819"/>
            <a:chExt cx="256421" cy="252000"/>
          </a:xfrm>
        </p:grpSpPr>
        <p:sp>
          <p:nvSpPr>
            <p:cNvPr id="407"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08"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09"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410" name="Freeform 368"/>
          <p:cNvSpPr>
            <a:spLocks noEditPoints="1"/>
          </p:cNvSpPr>
          <p:nvPr/>
        </p:nvSpPr>
        <p:spPr bwMode="auto">
          <a:xfrm>
            <a:off x="387634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411" name="Group 410"/>
          <p:cNvGrpSpPr/>
          <p:nvPr/>
        </p:nvGrpSpPr>
        <p:grpSpPr>
          <a:xfrm>
            <a:off x="4761313" y="7487394"/>
            <a:ext cx="4332885" cy="188648"/>
            <a:chOff x="565498" y="7511262"/>
            <a:chExt cx="4332885" cy="188648"/>
          </a:xfrm>
        </p:grpSpPr>
        <p:grpSp>
          <p:nvGrpSpPr>
            <p:cNvPr id="412" name="Group 411"/>
            <p:cNvGrpSpPr/>
            <p:nvPr/>
          </p:nvGrpSpPr>
          <p:grpSpPr>
            <a:xfrm>
              <a:off x="565498" y="7511262"/>
              <a:ext cx="3104467" cy="184666"/>
              <a:chOff x="615275" y="7511262"/>
              <a:chExt cx="3104467" cy="184666"/>
            </a:xfrm>
          </p:grpSpPr>
          <p:sp>
            <p:nvSpPr>
              <p:cNvPr id="415" name="TextBox 414"/>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416" name="Rectangle 415"/>
              <p:cNvSpPr/>
              <p:nvPr>
                <p:custDataLst>
                  <p:tags r:id="rId13"/>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417" name="Rectangle 416"/>
              <p:cNvSpPr/>
              <p:nvPr>
                <p:custDataLst>
                  <p:tags r:id="rId14"/>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418" name="Rectangle 417"/>
              <p:cNvSpPr/>
              <p:nvPr>
                <p:custDataLst>
                  <p:tags r:id="rId15"/>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413" name="TextBox 412"/>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414" name="TextBox 413"/>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grpSp>
        <p:nvGrpSpPr>
          <p:cNvPr id="419" name="Group 418"/>
          <p:cNvGrpSpPr/>
          <p:nvPr/>
        </p:nvGrpSpPr>
        <p:grpSpPr>
          <a:xfrm>
            <a:off x="7256357" y="1440165"/>
            <a:ext cx="2633101" cy="836705"/>
            <a:chOff x="3462357" y="6443378"/>
            <a:chExt cx="2082316" cy="900000"/>
          </a:xfrm>
        </p:grpSpPr>
        <p:sp>
          <p:nvSpPr>
            <p:cNvPr id="420" name="Rectangle 419"/>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421" name="Rectangle 420"/>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422" name="Group 421"/>
            <p:cNvGrpSpPr/>
            <p:nvPr/>
          </p:nvGrpSpPr>
          <p:grpSpPr>
            <a:xfrm>
              <a:off x="3561117" y="6479378"/>
              <a:ext cx="295181" cy="288000"/>
              <a:chOff x="1738313" y="3406776"/>
              <a:chExt cx="644727" cy="615950"/>
            </a:xfrm>
            <a:solidFill>
              <a:srgbClr val="FFFF00"/>
            </a:solidFill>
          </p:grpSpPr>
          <p:sp>
            <p:nvSpPr>
              <p:cNvPr id="433"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34"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35"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436"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423" name="Group 422"/>
            <p:cNvGrpSpPr/>
            <p:nvPr/>
          </p:nvGrpSpPr>
          <p:grpSpPr>
            <a:xfrm>
              <a:off x="3582872" y="6818591"/>
              <a:ext cx="468000" cy="432933"/>
              <a:chOff x="3605314" y="6801213"/>
              <a:chExt cx="468000" cy="432933"/>
            </a:xfrm>
          </p:grpSpPr>
          <p:sp>
            <p:nvSpPr>
              <p:cNvPr id="431" name="Rectangle 430"/>
              <p:cNvSpPr/>
              <p:nvPr>
                <p:custDataLst>
                  <p:tags r:id="rId11"/>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432" name="TextBox 431"/>
              <p:cNvSpPr txBox="1"/>
              <p:nvPr>
                <p:custDataLst>
                  <p:tags r:id="rId12"/>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424" name="Group 423"/>
            <p:cNvGrpSpPr/>
            <p:nvPr/>
          </p:nvGrpSpPr>
          <p:grpSpPr>
            <a:xfrm>
              <a:off x="4277236" y="6818591"/>
              <a:ext cx="468000" cy="432933"/>
              <a:chOff x="4217406" y="6801213"/>
              <a:chExt cx="468000" cy="432933"/>
            </a:xfrm>
          </p:grpSpPr>
          <p:sp>
            <p:nvSpPr>
              <p:cNvPr id="429" name="Rectangle 428"/>
              <p:cNvSpPr/>
              <p:nvPr>
                <p:custDataLst>
                  <p:tags r:id="rId9"/>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430" name="TextBox 429"/>
              <p:cNvSpPr txBox="1"/>
              <p:nvPr>
                <p:custDataLst>
                  <p:tags r:id="rId10"/>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425" name="Group 424"/>
            <p:cNvGrpSpPr/>
            <p:nvPr/>
          </p:nvGrpSpPr>
          <p:grpSpPr>
            <a:xfrm>
              <a:off x="4971600" y="6818591"/>
              <a:ext cx="468000" cy="432933"/>
              <a:chOff x="4829498" y="6801213"/>
              <a:chExt cx="468000" cy="432933"/>
            </a:xfrm>
          </p:grpSpPr>
          <p:sp>
            <p:nvSpPr>
              <p:cNvPr id="427" name="Rectangle 426"/>
              <p:cNvSpPr/>
              <p:nvPr>
                <p:custDataLst>
                  <p:tags r:id="rId7"/>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428" name="TextBox 427"/>
              <p:cNvSpPr txBox="1"/>
              <p:nvPr>
                <p:custDataLst>
                  <p:tags r:id="rId8"/>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426" name="Freeform 368"/>
            <p:cNvSpPr>
              <a:spLocks noEditPoints="1"/>
            </p:cNvSpPr>
            <p:nvPr/>
          </p:nvSpPr>
          <p:spPr bwMode="auto">
            <a:xfrm>
              <a:off x="368546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437" name="TextBox 436"/>
          <p:cNvSpPr txBox="1"/>
          <p:nvPr/>
        </p:nvSpPr>
        <p:spPr>
          <a:xfrm>
            <a:off x="4354903" y="2272620"/>
            <a:ext cx="1491114" cy="246221"/>
          </a:xfrm>
          <a:prstGeom prst="rect">
            <a:avLst/>
          </a:prstGeom>
          <a:noFill/>
        </p:spPr>
        <p:txBody>
          <a:bodyPr wrap="none" rtlCol="0">
            <a:spAutoFit/>
          </a:bodyPr>
          <a:lstStyle/>
          <a:p>
            <a:r>
              <a:rPr lang="es-ES_tradnl" sz="1000" b="1" dirty="0">
                <a:solidFill>
                  <a:schemeClr val="lt1"/>
                </a:solidFill>
                <a:latin typeface="+mn-lt"/>
                <a:cs typeface="+mn-cs"/>
              </a:rPr>
              <a:t>Actores involucrados</a:t>
            </a:r>
            <a:endParaRPr lang="es-ES" sz="1000" b="1" dirty="0">
              <a:solidFill>
                <a:schemeClr val="lt1"/>
              </a:solidFill>
              <a:latin typeface="+mn-lt"/>
              <a:cs typeface="+mn-cs"/>
            </a:endParaRP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438" name="Rectangle 437"/>
          <p:cNvSpPr/>
          <p:nvPr/>
        </p:nvSpPr>
        <p:spPr>
          <a:xfrm>
            <a:off x="776088" y="2272620"/>
            <a:ext cx="1085554" cy="246221"/>
          </a:xfrm>
          <a:prstGeom prst="rect">
            <a:avLst/>
          </a:prstGeom>
        </p:spPr>
        <p:txBody>
          <a:bodyPr wrap="none">
            <a:spAutoFit/>
          </a:bodyPr>
          <a:lstStyle/>
          <a:p>
            <a:r>
              <a:rPr lang="es-CL" sz="1000" b="1" dirty="0">
                <a:solidFill>
                  <a:srgbClr val="FFFFFF"/>
                </a:solidFill>
              </a:rPr>
              <a:t>Responsables </a:t>
            </a:r>
            <a:endParaRPr lang="es-ES" sz="1000" dirty="0"/>
          </a:p>
        </p:txBody>
      </p:sp>
      <p:sp>
        <p:nvSpPr>
          <p:cNvPr id="439" name="Freeform 368"/>
          <p:cNvSpPr>
            <a:spLocks noEditPoints="1"/>
          </p:cNvSpPr>
          <p:nvPr/>
        </p:nvSpPr>
        <p:spPr bwMode="auto">
          <a:xfrm>
            <a:off x="3517826"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68" name="Rounded Rectangle 167"/>
          <p:cNvSpPr/>
          <p:nvPr/>
        </p:nvSpPr>
        <p:spPr>
          <a:xfrm>
            <a:off x="205200" y="1006673"/>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grpSp>
        <p:nvGrpSpPr>
          <p:cNvPr id="174" name="Group 173"/>
          <p:cNvGrpSpPr/>
          <p:nvPr/>
        </p:nvGrpSpPr>
        <p:grpSpPr>
          <a:xfrm>
            <a:off x="1202122" y="380250"/>
            <a:ext cx="428400" cy="410400"/>
            <a:chOff x="1157616" y="202415"/>
            <a:chExt cx="515504" cy="495053"/>
          </a:xfrm>
        </p:grpSpPr>
        <p:sp>
          <p:nvSpPr>
            <p:cNvPr id="175" name="Rounded Rectangle 174"/>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6" name="Group 282"/>
            <p:cNvGrpSpPr/>
            <p:nvPr/>
          </p:nvGrpSpPr>
          <p:grpSpPr>
            <a:xfrm>
              <a:off x="1311621" y="288473"/>
              <a:ext cx="207495" cy="194290"/>
              <a:chOff x="644491" y="4719572"/>
              <a:chExt cx="226243" cy="211846"/>
            </a:xfrm>
            <a:solidFill>
              <a:schemeClr val="bg1"/>
            </a:solidFill>
          </p:grpSpPr>
          <p:sp>
            <p:nvSpPr>
              <p:cNvPr id="177"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78"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472870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86812F57-7A5F-4E8D-A60F-218CCB32CE6C}" type="slidenum">
              <a:rPr lang="en-US" smtClean="0"/>
              <a:pPr>
                <a:defRPr/>
              </a:pPr>
              <a:t>7</a:t>
            </a:fld>
            <a:endParaRPr lang="en-US" dirty="0"/>
          </a:p>
        </p:txBody>
      </p:sp>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6" name="Table 5"/>
          <p:cNvGraphicFramePr>
            <a:graphicFrameLocks noGrp="1"/>
          </p:cNvGraphicFramePr>
          <p:nvPr>
            <p:extLst/>
          </p:nvPr>
        </p:nvGraphicFramePr>
        <p:xfrm>
          <a:off x="276950" y="1910339"/>
          <a:ext cx="9577322" cy="5486400"/>
        </p:xfrm>
        <a:graphic>
          <a:graphicData uri="http://schemas.openxmlformats.org/drawingml/2006/table">
            <a:tbl>
              <a:tblPr firstRow="1" bandRow="1">
                <a:tableStyleId>{2D5ABB26-0587-4C30-8999-92F81FD0307C}</a:tableStyleId>
              </a:tblPr>
              <a:tblGrid>
                <a:gridCol w="9577322">
                  <a:extLst>
                    <a:ext uri="{9D8B030D-6E8A-4147-A177-3AD203B41FA5}">
                      <a16:colId xmlns="" xmlns:a16="http://schemas.microsoft.com/office/drawing/2014/main" val="20000"/>
                    </a:ext>
                  </a:extLst>
                </a:gridCol>
              </a:tblGrid>
              <a:tr h="752519">
                <a:tc>
                  <a:txBody>
                    <a:bodyPr/>
                    <a:lstStyle/>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 sz="900" kern="1200" noProof="0" dirty="0" smtClean="0">
                          <a:solidFill>
                            <a:srgbClr val="002776"/>
                          </a:solidFill>
                          <a:latin typeface="+mn-lt"/>
                          <a:ea typeface="+mn-ea"/>
                          <a:cs typeface="+mn-cs"/>
                        </a:rPr>
                        <a:t>El</a:t>
                      </a:r>
                      <a:r>
                        <a:rPr lang="es-ES" sz="900" kern="1200" baseline="0" noProof="0" dirty="0" smtClean="0">
                          <a:solidFill>
                            <a:srgbClr val="002776"/>
                          </a:solidFill>
                          <a:latin typeface="+mn-lt"/>
                          <a:ea typeface="+mn-ea"/>
                          <a:cs typeface="+mn-cs"/>
                        </a:rPr>
                        <a:t> Plan Integral de Marketing Turístico de Quito se dirige a distintos públicos objetivo: segmento turista o consumidor final (B2C) y el segmento profesional o </a:t>
                      </a:r>
                      <a:r>
                        <a:rPr lang="es-ES" sz="900" i="1" kern="1200" baseline="0" noProof="0" dirty="0" smtClean="0">
                          <a:solidFill>
                            <a:srgbClr val="002776"/>
                          </a:solidFill>
                          <a:latin typeface="+mn-lt"/>
                          <a:ea typeface="+mn-ea"/>
                          <a:cs typeface="+mn-cs"/>
                        </a:rPr>
                        <a:t> </a:t>
                      </a:r>
                      <a:r>
                        <a:rPr lang="es-ES" sz="900" i="1" kern="1200" baseline="0" noProof="0" dirty="0" err="1" smtClean="0">
                          <a:solidFill>
                            <a:srgbClr val="002776"/>
                          </a:solidFill>
                          <a:latin typeface="+mn-lt"/>
                          <a:ea typeface="+mn-ea"/>
                          <a:cs typeface="+mn-cs"/>
                        </a:rPr>
                        <a:t>trade</a:t>
                      </a:r>
                      <a:r>
                        <a:rPr lang="es-ES" sz="900" i="1" kern="1200" baseline="0" noProof="0" dirty="0" smtClean="0">
                          <a:solidFill>
                            <a:srgbClr val="002776"/>
                          </a:solidFill>
                          <a:latin typeface="+mn-lt"/>
                          <a:ea typeface="+mn-ea"/>
                          <a:cs typeface="+mn-cs"/>
                        </a:rPr>
                        <a:t> </a:t>
                      </a:r>
                      <a:r>
                        <a:rPr lang="es-ES" sz="900" i="0" kern="1200" baseline="0" noProof="0" dirty="0" smtClean="0">
                          <a:solidFill>
                            <a:srgbClr val="002776"/>
                          </a:solidFill>
                          <a:latin typeface="+mn-lt"/>
                          <a:ea typeface="+mn-ea"/>
                          <a:cs typeface="+mn-cs"/>
                        </a:rPr>
                        <a:t>(B2B) ya que desea posicionar al destino Quito en la mente de estos 2 públicos.</a:t>
                      </a:r>
                    </a:p>
                    <a:p>
                      <a:pPr marL="0" marR="0" lvl="0" indent="0" algn="l" defTabSz="913399" rtl="0" eaLnBrk="1" fontAlgn="base" latinLnBrk="0" hangingPunct="1">
                        <a:lnSpc>
                          <a:spcPct val="100000"/>
                        </a:lnSpc>
                        <a:spcBef>
                          <a:spcPct val="0"/>
                        </a:spcBef>
                        <a:spcAft>
                          <a:spcPct val="0"/>
                        </a:spcAft>
                        <a:buClrTx/>
                        <a:buSzTx/>
                        <a:buFontTx/>
                        <a:buNone/>
                        <a:tabLst/>
                        <a:defRPr/>
                      </a:pPr>
                      <a:endParaRPr lang="es-ES" sz="600" i="0" kern="1200" baseline="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Para lograr el objetivo mencionado se recomienda realizarlo por canales diferenciados para la optimización del presupuesto, para lograr mejores resultados y obtener más información de los turistas potenciales. En este sentido, en el Programa de marketing hay grupos de proyectos diferenciados por públicos: B2C internacional y nacional que se capturan activando marketing digital, B2B o </a:t>
                      </a:r>
                      <a:r>
                        <a:rPr lang="es-ES_tradnl" sz="900" i="1" kern="1200" baseline="0" noProof="0" dirty="0" err="1" smtClean="0">
                          <a:solidFill>
                            <a:srgbClr val="002776"/>
                          </a:solidFill>
                          <a:latin typeface="+mn-lt"/>
                          <a:ea typeface="+mn-ea"/>
                          <a:cs typeface="+mn-cs"/>
                        </a:rPr>
                        <a:t>trade</a:t>
                      </a:r>
                      <a:r>
                        <a:rPr lang="es-ES_tradnl" sz="900" i="1" kern="1200" baseline="0" noProof="0" dirty="0" smtClean="0">
                          <a:solidFill>
                            <a:srgbClr val="002776"/>
                          </a:solidFill>
                          <a:latin typeface="+mn-lt"/>
                          <a:ea typeface="+mn-ea"/>
                          <a:cs typeface="+mn-cs"/>
                        </a:rPr>
                        <a:t> </a:t>
                      </a:r>
                      <a:r>
                        <a:rPr lang="es-ES_tradnl" sz="900" kern="1200" baseline="0" noProof="0" dirty="0" smtClean="0">
                          <a:solidFill>
                            <a:srgbClr val="002776"/>
                          </a:solidFill>
                          <a:latin typeface="+mn-lt"/>
                          <a:ea typeface="+mn-ea"/>
                          <a:cs typeface="+mn-cs"/>
                        </a:rPr>
                        <a:t>internacional se ataca mediante el proyecto de Marketing offline dirigido al </a:t>
                      </a:r>
                      <a:r>
                        <a:rPr lang="es-ES_tradnl" sz="900" i="1" kern="1200" baseline="0" noProof="0" dirty="0" err="1" smtClean="0">
                          <a:solidFill>
                            <a:srgbClr val="002776"/>
                          </a:solidFill>
                          <a:latin typeface="+mn-lt"/>
                          <a:ea typeface="+mn-ea"/>
                          <a:cs typeface="+mn-cs"/>
                        </a:rPr>
                        <a:t>trade</a:t>
                      </a:r>
                      <a:r>
                        <a:rPr lang="es-ES_tradnl" sz="900" kern="1200" baseline="0" noProof="0" dirty="0" smtClean="0">
                          <a:solidFill>
                            <a:srgbClr val="002776"/>
                          </a:solidFill>
                          <a:latin typeface="+mn-lt"/>
                          <a:ea typeface="+mn-ea"/>
                          <a:cs typeface="+mn-cs"/>
                        </a:rPr>
                        <a:t> y el proyecto de Marketing para el mercado nacional: B2B offline y B2C online. Aunque se desglosa en grupos, forman parte de un “todo” que coordina y aúna el Plan de Marketing Integral.</a:t>
                      </a: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En este sentido </a:t>
                      </a:r>
                      <a:r>
                        <a:rPr lang="es-ES_tradnl" sz="900" b="1" kern="1200" baseline="0" noProof="0" dirty="0" smtClean="0">
                          <a:solidFill>
                            <a:srgbClr val="002776"/>
                          </a:solidFill>
                          <a:latin typeface="+mn-lt"/>
                          <a:ea typeface="+mn-ea"/>
                          <a:cs typeface="+mn-cs"/>
                        </a:rPr>
                        <a:t>para atraer y captar al segmento B2C es preferible hacer uso de los medios digitales/online </a:t>
                      </a:r>
                      <a:r>
                        <a:rPr lang="es-ES_tradnl" sz="900" kern="1200" baseline="0" noProof="0" dirty="0" smtClean="0">
                          <a:solidFill>
                            <a:srgbClr val="002776"/>
                          </a:solidFill>
                          <a:latin typeface="+mn-lt"/>
                          <a:ea typeface="+mn-ea"/>
                          <a:cs typeface="+mn-cs"/>
                        </a:rPr>
                        <a:t>que permiten obtener mucha información y poder evaluar las acciones de marketing, sobre todo de comunicación y comercialización y evaluarlas</a:t>
                      </a: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Para el segmento de </a:t>
                      </a:r>
                      <a:r>
                        <a:rPr lang="es-ES_tradnl" sz="900" b="1" kern="1200" baseline="0" noProof="0" dirty="0" smtClean="0">
                          <a:solidFill>
                            <a:srgbClr val="002776"/>
                          </a:solidFill>
                          <a:latin typeface="+mn-lt"/>
                          <a:ea typeface="+mn-ea"/>
                          <a:cs typeface="+mn-cs"/>
                        </a:rPr>
                        <a:t>profesionales o </a:t>
                      </a:r>
                      <a:r>
                        <a:rPr lang="es-ES_tradnl" sz="900" b="1" i="1" kern="1200" baseline="0" noProof="0" dirty="0" smtClean="0">
                          <a:solidFill>
                            <a:srgbClr val="002776"/>
                          </a:solidFill>
                          <a:latin typeface="+mn-lt"/>
                          <a:ea typeface="+mn-ea"/>
                          <a:cs typeface="+mn-cs"/>
                        </a:rPr>
                        <a:t> </a:t>
                      </a:r>
                      <a:r>
                        <a:rPr lang="es-ES_tradnl" sz="900" b="1" i="1" kern="1200" baseline="0" noProof="0" dirty="0" err="1" smtClean="0">
                          <a:solidFill>
                            <a:srgbClr val="002776"/>
                          </a:solidFill>
                          <a:latin typeface="+mn-lt"/>
                          <a:ea typeface="+mn-ea"/>
                          <a:cs typeface="+mn-cs"/>
                        </a:rPr>
                        <a:t>trade</a:t>
                      </a:r>
                      <a:r>
                        <a:rPr lang="es-ES_tradnl" sz="900" b="1" i="1" kern="1200" baseline="0" noProof="0" dirty="0" smtClean="0">
                          <a:solidFill>
                            <a:srgbClr val="002776"/>
                          </a:solidFill>
                          <a:latin typeface="+mn-lt"/>
                          <a:ea typeface="+mn-ea"/>
                          <a:cs typeface="+mn-cs"/>
                        </a:rPr>
                        <a:t> </a:t>
                      </a:r>
                      <a:r>
                        <a:rPr lang="es-ES_tradnl" sz="900" b="1" i="0" kern="1200" baseline="0" noProof="0" dirty="0" smtClean="0">
                          <a:solidFill>
                            <a:srgbClr val="002776"/>
                          </a:solidFill>
                          <a:latin typeface="+mn-lt"/>
                          <a:ea typeface="+mn-ea"/>
                          <a:cs typeface="+mn-cs"/>
                        </a:rPr>
                        <a:t> en cambio se recomienda el uso del canal offline </a:t>
                      </a:r>
                      <a:r>
                        <a:rPr lang="es-ES_tradnl" sz="900" i="0" kern="1200" baseline="0" noProof="0" dirty="0" smtClean="0">
                          <a:solidFill>
                            <a:srgbClr val="002776"/>
                          </a:solidFill>
                          <a:latin typeface="+mn-lt"/>
                          <a:ea typeface="+mn-ea"/>
                          <a:cs typeface="+mn-cs"/>
                        </a:rPr>
                        <a:t>el cual suele conceder mejores resultados ya que los actores involucrados son menos y sigue siendo relevante la relación personal para al conclusión de los negocios.</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i="0" kern="1200" baseline="0" noProof="0" dirty="0" smtClean="0">
                          <a:solidFill>
                            <a:srgbClr val="002776"/>
                          </a:solidFill>
                          <a:latin typeface="+mn-lt"/>
                          <a:ea typeface="+mn-ea"/>
                          <a:cs typeface="+mn-cs"/>
                        </a:rPr>
                        <a:t>En las acciones de marketing a desarrollar para el </a:t>
                      </a:r>
                      <a:r>
                        <a:rPr lang="es-ES_tradnl" sz="900" i="1" kern="1200" baseline="0" noProof="0" dirty="0" smtClean="0">
                          <a:solidFill>
                            <a:srgbClr val="002776"/>
                          </a:solidFill>
                          <a:latin typeface="+mn-lt"/>
                          <a:ea typeface="+mn-ea"/>
                          <a:cs typeface="+mn-cs"/>
                        </a:rPr>
                        <a:t> </a:t>
                      </a:r>
                      <a:r>
                        <a:rPr lang="es-ES_tradnl" sz="900" i="1" kern="1200" baseline="0" noProof="0" dirty="0" err="1" smtClean="0">
                          <a:solidFill>
                            <a:srgbClr val="002776"/>
                          </a:solidFill>
                          <a:latin typeface="+mn-lt"/>
                          <a:ea typeface="+mn-ea"/>
                          <a:cs typeface="+mn-cs"/>
                        </a:rPr>
                        <a:t>trade</a:t>
                      </a:r>
                      <a:r>
                        <a:rPr lang="es-ES_tradnl" sz="900" i="0" kern="1200" baseline="0" noProof="0" dirty="0" smtClean="0">
                          <a:solidFill>
                            <a:srgbClr val="002776"/>
                          </a:solidFill>
                          <a:latin typeface="+mn-lt"/>
                          <a:ea typeface="+mn-ea"/>
                          <a:cs typeface="+mn-cs"/>
                        </a:rPr>
                        <a:t> se plantea el mercado internacional como objetivo. Además, el presupuesto se enfocará únicamente a los mercados definidos como objetivo en el Producto 2 – Definición estratégica del presente Plan.</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i="0" kern="1200" baseline="0" noProof="0" dirty="0" smtClean="0">
                          <a:solidFill>
                            <a:srgbClr val="002776"/>
                          </a:solidFill>
                          <a:latin typeface="+mn-lt"/>
                          <a:ea typeface="+mn-ea"/>
                          <a:cs typeface="+mn-cs"/>
                        </a:rPr>
                        <a:t>Se propone hacer acciones de RR.PP. e influencia a nivel mundial gracias a la red de oficinas internacionales ya que generan alto impacto con bajo coste. Los impactos generados en “medios obtenidos – </a:t>
                      </a:r>
                      <a:r>
                        <a:rPr lang="es-ES_tradnl" sz="900" i="1" kern="1200" baseline="0" noProof="0" dirty="0" err="1" smtClean="0">
                          <a:solidFill>
                            <a:srgbClr val="002776"/>
                          </a:solidFill>
                          <a:latin typeface="+mn-lt"/>
                          <a:ea typeface="+mn-ea"/>
                          <a:cs typeface="+mn-cs"/>
                        </a:rPr>
                        <a:t>earned</a:t>
                      </a:r>
                      <a:r>
                        <a:rPr lang="es-ES_tradnl" sz="900" i="1" kern="1200" baseline="0" noProof="0" dirty="0" smtClean="0">
                          <a:solidFill>
                            <a:srgbClr val="002776"/>
                          </a:solidFill>
                          <a:latin typeface="+mn-lt"/>
                          <a:ea typeface="+mn-ea"/>
                          <a:cs typeface="+mn-cs"/>
                        </a:rPr>
                        <a:t> media</a:t>
                      </a:r>
                      <a:r>
                        <a:rPr lang="es-ES_tradnl" sz="900" i="0" kern="1200" baseline="0" noProof="0" dirty="0" smtClean="0">
                          <a:solidFill>
                            <a:srgbClr val="002776"/>
                          </a:solidFill>
                          <a:latin typeface="+mn-lt"/>
                          <a:ea typeface="+mn-ea"/>
                          <a:cs typeface="+mn-cs"/>
                        </a:rPr>
                        <a:t>” se publicarán en los medios digitales</a:t>
                      </a: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i="0" kern="1200" baseline="0" noProof="0" dirty="0" smtClean="0">
                          <a:solidFill>
                            <a:srgbClr val="002776"/>
                          </a:solidFill>
                          <a:latin typeface="+mn-lt"/>
                          <a:ea typeface="+mn-ea"/>
                          <a:cs typeface="+mn-cs"/>
                        </a:rPr>
                        <a:t>Asimismo, para el </a:t>
                      </a:r>
                      <a:r>
                        <a:rPr lang="es-ES_tradnl" sz="900" b="1" i="0" kern="1200" baseline="0" noProof="0" dirty="0" smtClean="0">
                          <a:solidFill>
                            <a:srgbClr val="002776"/>
                          </a:solidFill>
                          <a:latin typeface="+mn-lt"/>
                          <a:ea typeface="+mn-ea"/>
                          <a:cs typeface="+mn-cs"/>
                        </a:rPr>
                        <a:t>segmento B2C diferenciaremos público nacional e internacional </a:t>
                      </a:r>
                      <a:r>
                        <a:rPr lang="es-ES_tradnl" sz="900" i="0" kern="1200" baseline="0" noProof="0" dirty="0" smtClean="0">
                          <a:solidFill>
                            <a:srgbClr val="002776"/>
                          </a:solidFill>
                          <a:latin typeface="+mn-lt"/>
                          <a:ea typeface="+mn-ea"/>
                          <a:cs typeface="+mn-cs"/>
                        </a:rPr>
                        <a:t>ya que sus necesidades son distintas y sus expectativas de Quito como destino turístico, también.</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En este sentido, se elaborará un plan de marketing que contenga campañas a implementar en:</a:t>
                      </a:r>
                    </a:p>
                    <a:p>
                      <a:pPr marL="1598696" marR="0" lvl="3"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Mercados internacionales objetivo (definidos en el Producto 2). Estas campañas a realizar online harán uso del posicionamiento internacional de Quito como marca turística.</a:t>
                      </a:r>
                    </a:p>
                    <a:p>
                      <a:pPr marL="1598696" marR="0" lvl="3"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Mercado nacional y geo – localizaciones objetivo (definidas también en el Producto 2). Las campañas para este segmento se realizarán también online pero se fundamentarán en un posicionamiento de la marca turística diferenciado, ya que el posicionamiento para el público nacional es distinto.</a:t>
                      </a: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0"/>
                  </a:ext>
                </a:extLst>
              </a:tr>
              <a:tr h="936104">
                <a:tc>
                  <a:txBody>
                    <a:bodyPr/>
                    <a:lstStyle/>
                    <a:p>
                      <a:pPr marL="0" marR="0" lvl="0" indent="0" algn="l" defTabSz="913399" rtl="0" eaLnBrk="1" fontAlgn="auto" latinLnBrk="0" hangingPunct="1">
                        <a:lnSpc>
                          <a:spcPct val="100000"/>
                        </a:lnSpc>
                        <a:spcBef>
                          <a:spcPts val="0"/>
                        </a:spcBef>
                        <a:spcAft>
                          <a:spcPts val="0"/>
                        </a:spcAft>
                        <a:buClrTx/>
                        <a:buSzTx/>
                        <a:buFontTx/>
                        <a:buNone/>
                        <a:tabLst/>
                        <a:defRPr/>
                      </a:pPr>
                      <a:r>
                        <a:rPr lang="es-ES" sz="900" kern="1200" noProof="0" dirty="0" smtClean="0">
                          <a:solidFill>
                            <a:srgbClr val="002776"/>
                          </a:solidFill>
                          <a:latin typeface="+mn-lt"/>
                          <a:ea typeface="+mn-ea"/>
                          <a:cs typeface="+mn-cs"/>
                        </a:rPr>
                        <a:t>2. Ejemplos</a:t>
                      </a:r>
                      <a:r>
                        <a:rPr lang="es-ES" sz="900" kern="1200" baseline="0" noProof="0" dirty="0" smtClean="0">
                          <a:solidFill>
                            <a:srgbClr val="002776"/>
                          </a:solidFill>
                          <a:latin typeface="+mn-lt"/>
                          <a:ea typeface="+mn-ea"/>
                          <a:cs typeface="+mn-cs"/>
                        </a:rPr>
                        <a:t> de acciones de marketing, en concreto de comunicación y comercialización para los distintos públicos objetivos y en distintos mercados:</a:t>
                      </a:r>
                    </a:p>
                    <a:p>
                      <a:pPr marL="685297" marR="0" lvl="1" indent="-228600" algn="l"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baseline="0" noProof="0" dirty="0" smtClean="0">
                          <a:solidFill>
                            <a:srgbClr val="002776"/>
                          </a:solidFill>
                          <a:latin typeface="+mn-lt"/>
                          <a:ea typeface="+mn-ea"/>
                          <a:cs typeface="+mn-cs"/>
                        </a:rPr>
                        <a:t>B2B mercados internacionales</a:t>
                      </a:r>
                    </a:p>
                    <a:p>
                      <a:pPr marL="1084849" marR="0" lvl="2"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900" kern="1200" baseline="0" noProof="0" dirty="0" smtClean="0">
                          <a:solidFill>
                            <a:srgbClr val="002776"/>
                          </a:solidFill>
                          <a:latin typeface="+mn-lt"/>
                          <a:ea typeface="+mn-ea"/>
                          <a:cs typeface="+mn-cs"/>
                        </a:rPr>
                        <a:t>Ferias especializadas</a:t>
                      </a:r>
                    </a:p>
                    <a:p>
                      <a:pPr marL="1084849" marR="0" lvl="2"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900" kern="1200" baseline="0" noProof="0" dirty="0" err="1" smtClean="0">
                          <a:solidFill>
                            <a:srgbClr val="002776"/>
                          </a:solidFill>
                          <a:latin typeface="+mn-lt"/>
                          <a:ea typeface="+mn-ea"/>
                          <a:cs typeface="+mn-cs"/>
                        </a:rPr>
                        <a:t>Roadshows</a:t>
                      </a:r>
                      <a:r>
                        <a:rPr lang="es-ES" sz="900" kern="1200" baseline="0" noProof="0" dirty="0" smtClean="0">
                          <a:solidFill>
                            <a:srgbClr val="002776"/>
                          </a:solidFill>
                          <a:latin typeface="+mn-lt"/>
                          <a:ea typeface="+mn-ea"/>
                          <a:cs typeface="+mn-cs"/>
                        </a:rPr>
                        <a:t>, workshops, presentaciones, e-</a:t>
                      </a:r>
                      <a:r>
                        <a:rPr lang="es-ES" sz="900" kern="1200" baseline="0" noProof="0" dirty="0" err="1" smtClean="0">
                          <a:solidFill>
                            <a:srgbClr val="002776"/>
                          </a:solidFill>
                          <a:latin typeface="+mn-lt"/>
                          <a:ea typeface="+mn-ea"/>
                          <a:cs typeface="+mn-cs"/>
                        </a:rPr>
                        <a:t>learning</a:t>
                      </a:r>
                      <a:endParaRPr lang="es-ES" sz="900" kern="1200" baseline="0" noProof="0" dirty="0" smtClean="0">
                        <a:solidFill>
                          <a:srgbClr val="002776"/>
                        </a:solidFill>
                        <a:latin typeface="+mn-lt"/>
                        <a:ea typeface="+mn-ea"/>
                        <a:cs typeface="+mn-cs"/>
                      </a:endParaRPr>
                    </a:p>
                    <a:p>
                      <a:pPr marL="1084849" marR="0" lvl="2"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900" kern="1200" baseline="0" noProof="0" dirty="0" err="1" smtClean="0">
                          <a:solidFill>
                            <a:srgbClr val="002776"/>
                          </a:solidFill>
                          <a:latin typeface="+mn-lt"/>
                          <a:ea typeface="+mn-ea"/>
                          <a:cs typeface="+mn-cs"/>
                        </a:rPr>
                        <a:t>Fam</a:t>
                      </a:r>
                      <a:r>
                        <a:rPr lang="es-ES" sz="900" kern="1200" baseline="0" noProof="0" dirty="0" smtClean="0">
                          <a:solidFill>
                            <a:srgbClr val="002776"/>
                          </a:solidFill>
                          <a:latin typeface="+mn-lt"/>
                          <a:ea typeface="+mn-ea"/>
                          <a:cs typeface="+mn-cs"/>
                        </a:rPr>
                        <a:t>  y </a:t>
                      </a:r>
                      <a:r>
                        <a:rPr lang="es-ES" sz="900" kern="1200" baseline="0" noProof="0" dirty="0" err="1" smtClean="0">
                          <a:solidFill>
                            <a:srgbClr val="002776"/>
                          </a:solidFill>
                          <a:latin typeface="+mn-lt"/>
                          <a:ea typeface="+mn-ea"/>
                          <a:cs typeface="+mn-cs"/>
                        </a:rPr>
                        <a:t>Press</a:t>
                      </a:r>
                      <a:r>
                        <a:rPr lang="es-ES" sz="900" kern="1200" baseline="0" noProof="0" dirty="0" smtClean="0">
                          <a:solidFill>
                            <a:srgbClr val="002776"/>
                          </a:solidFill>
                          <a:latin typeface="+mn-lt"/>
                          <a:ea typeface="+mn-ea"/>
                          <a:cs typeface="+mn-cs"/>
                        </a:rPr>
                        <a:t> </a:t>
                      </a:r>
                      <a:r>
                        <a:rPr lang="es-ES" sz="900" kern="1200" baseline="0" noProof="0" dirty="0" err="1" smtClean="0">
                          <a:solidFill>
                            <a:srgbClr val="002776"/>
                          </a:solidFill>
                          <a:latin typeface="+mn-lt"/>
                          <a:ea typeface="+mn-ea"/>
                          <a:cs typeface="+mn-cs"/>
                        </a:rPr>
                        <a:t>Trips</a:t>
                      </a:r>
                      <a:endParaRPr lang="es-ES" sz="900" kern="1200" baseline="0" noProof="0" dirty="0" smtClean="0">
                        <a:solidFill>
                          <a:srgbClr val="002776"/>
                        </a:solidFill>
                        <a:latin typeface="+mn-lt"/>
                        <a:ea typeface="+mn-ea"/>
                        <a:cs typeface="+mn-cs"/>
                      </a:endParaRPr>
                    </a:p>
                    <a:p>
                      <a:pPr marL="1084849" marR="0" lvl="2"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900" kern="1200" baseline="0" noProof="0" dirty="0" smtClean="0">
                          <a:solidFill>
                            <a:srgbClr val="002776"/>
                          </a:solidFill>
                          <a:latin typeface="+mn-lt"/>
                          <a:ea typeface="+mn-ea"/>
                          <a:cs typeface="+mn-cs"/>
                        </a:rPr>
                        <a:t>Acciones cooperadas entre compañías del sector privado y QT</a:t>
                      </a:r>
                    </a:p>
                    <a:p>
                      <a:pPr marL="1084849" marR="0" lvl="2"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900" kern="1200" baseline="0" noProof="0" dirty="0" smtClean="0">
                          <a:solidFill>
                            <a:srgbClr val="002776"/>
                          </a:solidFill>
                          <a:latin typeface="+mn-lt"/>
                          <a:ea typeface="+mn-ea"/>
                          <a:cs typeface="+mn-cs"/>
                        </a:rPr>
                        <a:t>Embajadas y Embajadores de Quito </a:t>
                      </a:r>
                    </a:p>
                    <a:p>
                      <a:pPr marL="1084849" marR="0" lvl="2" indent="-171450"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Etc.</a:t>
                      </a:r>
                      <a:endParaRPr lang="es-ES" sz="900" kern="1200" noProof="0" dirty="0" smtClean="0">
                        <a:solidFill>
                          <a:srgbClr val="002776"/>
                        </a:solidFill>
                        <a:latin typeface="+mn-lt"/>
                        <a:ea typeface="+mn-ea"/>
                        <a:cs typeface="+mn-cs"/>
                      </a:endParaRPr>
                    </a:p>
                    <a:p>
                      <a:pPr marL="685297" marR="0" lvl="1" indent="-228600" algn="l"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baseline="0" noProof="0" dirty="0" smtClean="0">
                          <a:solidFill>
                            <a:srgbClr val="002776"/>
                          </a:solidFill>
                          <a:latin typeface="+mn-lt"/>
                          <a:ea typeface="+mn-ea"/>
                          <a:cs typeface="+mn-cs"/>
                        </a:rPr>
                        <a:t>B2C en mercados internacionales</a:t>
                      </a:r>
                    </a:p>
                    <a:p>
                      <a:pPr marL="1079500" marR="0" lvl="2" indent="-166688"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Campañas de PPC – </a:t>
                      </a:r>
                      <a:r>
                        <a:rPr lang="es-ES_tradnl" sz="900" i="1" kern="1200" baseline="0" noProof="0" dirty="0" err="1" smtClean="0">
                          <a:solidFill>
                            <a:srgbClr val="002776"/>
                          </a:solidFill>
                          <a:latin typeface="+mn-lt"/>
                          <a:ea typeface="+mn-ea"/>
                          <a:cs typeface="+mn-cs"/>
                        </a:rPr>
                        <a:t>Pay</a:t>
                      </a:r>
                      <a:r>
                        <a:rPr lang="es-ES_tradnl" sz="900" i="1" kern="1200" baseline="0" noProof="0" dirty="0" smtClean="0">
                          <a:solidFill>
                            <a:srgbClr val="002776"/>
                          </a:solidFill>
                          <a:latin typeface="+mn-lt"/>
                          <a:ea typeface="+mn-ea"/>
                          <a:cs typeface="+mn-cs"/>
                        </a:rPr>
                        <a:t> Per </a:t>
                      </a:r>
                      <a:r>
                        <a:rPr lang="es-ES_tradnl" sz="900" i="1" kern="1200" baseline="0" noProof="0" dirty="0" err="1" smtClean="0">
                          <a:solidFill>
                            <a:srgbClr val="002776"/>
                          </a:solidFill>
                          <a:latin typeface="+mn-lt"/>
                          <a:ea typeface="+mn-ea"/>
                          <a:cs typeface="+mn-cs"/>
                        </a:rPr>
                        <a:t>Click</a:t>
                      </a:r>
                      <a:r>
                        <a:rPr lang="es-ES_tradnl" sz="900" i="1" kern="1200" baseline="0" noProof="0" dirty="0" smtClean="0">
                          <a:solidFill>
                            <a:srgbClr val="002776"/>
                          </a:solidFill>
                          <a:latin typeface="+mn-lt"/>
                          <a:ea typeface="+mn-ea"/>
                          <a:cs typeface="+mn-cs"/>
                        </a:rPr>
                        <a:t> </a:t>
                      </a:r>
                      <a:r>
                        <a:rPr lang="es-ES_tradnl" sz="900" i="0" kern="1200" baseline="0" noProof="0" dirty="0" smtClean="0">
                          <a:solidFill>
                            <a:srgbClr val="002776"/>
                          </a:solidFill>
                          <a:latin typeface="+mn-lt"/>
                          <a:ea typeface="+mn-ea"/>
                          <a:cs typeface="+mn-cs"/>
                        </a:rPr>
                        <a:t>de Google </a:t>
                      </a:r>
                      <a:r>
                        <a:rPr lang="es-ES_tradnl" sz="900" i="0" kern="1200" baseline="0" noProof="0" dirty="0" err="1" smtClean="0">
                          <a:solidFill>
                            <a:srgbClr val="002776"/>
                          </a:solidFill>
                          <a:latin typeface="+mn-lt"/>
                          <a:ea typeface="+mn-ea"/>
                          <a:cs typeface="+mn-cs"/>
                        </a:rPr>
                        <a:t>Ads</a:t>
                      </a:r>
                      <a:r>
                        <a:rPr lang="es-ES_tradnl" sz="900" i="0" kern="1200" baseline="0" noProof="0" dirty="0" smtClean="0">
                          <a:solidFill>
                            <a:srgbClr val="002776"/>
                          </a:solidFill>
                          <a:latin typeface="+mn-lt"/>
                          <a:ea typeface="+mn-ea"/>
                          <a:cs typeface="+mn-cs"/>
                        </a:rPr>
                        <a:t> con términos clave vinculados a Quito.</a:t>
                      </a:r>
                    </a:p>
                    <a:p>
                      <a:pPr marL="1079500" marR="0" lvl="2" indent="-166688"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i="0" kern="1200" baseline="0" noProof="0" dirty="0" smtClean="0">
                          <a:solidFill>
                            <a:srgbClr val="002776"/>
                          </a:solidFill>
                          <a:latin typeface="+mn-lt"/>
                          <a:ea typeface="+mn-ea"/>
                          <a:cs typeface="+mn-cs"/>
                        </a:rPr>
                        <a:t>Campañas de publicidad en Facebook, en los mercados y geo-localizaciones objetivo.</a:t>
                      </a:r>
                    </a:p>
                    <a:p>
                      <a:pPr marL="1079500" marR="0" lvl="2" indent="-166688"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i="0" kern="1200" baseline="0" noProof="0" dirty="0" smtClean="0">
                          <a:solidFill>
                            <a:srgbClr val="002776"/>
                          </a:solidFill>
                          <a:latin typeface="+mn-lt"/>
                          <a:ea typeface="+mn-ea"/>
                          <a:cs typeface="+mn-cs"/>
                        </a:rPr>
                        <a:t>Creación de vídeos de YouTube, incluso desarrollo del Canal YouTube Quito Turismo como medio propio de inspiración y que pueda tener impacto en redes sociales (gracias a ser compartido) y medios “obtenidos” (</a:t>
                      </a:r>
                      <a:r>
                        <a:rPr lang="es-ES_tradnl" sz="900" i="0" kern="1200" baseline="0" noProof="0" dirty="0" err="1" smtClean="0">
                          <a:solidFill>
                            <a:srgbClr val="002776"/>
                          </a:solidFill>
                          <a:latin typeface="+mn-lt"/>
                          <a:ea typeface="+mn-ea"/>
                          <a:cs typeface="+mn-cs"/>
                        </a:rPr>
                        <a:t>earned</a:t>
                      </a:r>
                      <a:r>
                        <a:rPr lang="es-ES_tradnl" sz="900" i="0" kern="1200" baseline="0" noProof="0" dirty="0" smtClean="0">
                          <a:solidFill>
                            <a:srgbClr val="002776"/>
                          </a:solidFill>
                          <a:latin typeface="+mn-lt"/>
                          <a:ea typeface="+mn-ea"/>
                          <a:cs typeface="+mn-cs"/>
                        </a:rPr>
                        <a:t>). </a:t>
                      </a:r>
                      <a:endParaRPr lang="es-ES_tradnl" sz="900" kern="1200" baseline="0" noProof="0" dirty="0" smtClean="0">
                        <a:solidFill>
                          <a:srgbClr val="002776"/>
                        </a:solidFill>
                        <a:latin typeface="+mn-lt"/>
                        <a:ea typeface="+mn-ea"/>
                        <a:cs typeface="+mn-cs"/>
                      </a:endParaRPr>
                    </a:p>
                    <a:p>
                      <a:pPr marL="685297" marR="0" lvl="1" indent="-228600" algn="l" defTabSz="913399" rtl="0" eaLnBrk="1" fontAlgn="auto" latinLnBrk="0" hangingPunct="1">
                        <a:lnSpc>
                          <a:spcPct val="100000"/>
                        </a:lnSpc>
                        <a:spcBef>
                          <a:spcPts val="0"/>
                        </a:spcBef>
                        <a:spcAft>
                          <a:spcPts val="0"/>
                        </a:spcAft>
                        <a:buClrTx/>
                        <a:buSzTx/>
                        <a:buFont typeface="+mj-lt"/>
                        <a:buAutoNum type="arabicPeriod"/>
                        <a:tabLst/>
                        <a:defRPr/>
                      </a:pPr>
                      <a:r>
                        <a:rPr lang="es-ES_tradnl" sz="900" kern="1200" baseline="0" noProof="0" dirty="0" smtClean="0">
                          <a:solidFill>
                            <a:srgbClr val="002776"/>
                          </a:solidFill>
                          <a:latin typeface="+mn-lt"/>
                          <a:ea typeface="+mn-ea"/>
                          <a:cs typeface="+mn-cs"/>
                        </a:rPr>
                        <a:t>B2C en mercados nacionales</a:t>
                      </a:r>
                    </a:p>
                    <a:p>
                      <a:pPr marL="1079500" marR="0" lvl="2" indent="-166688"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Campañas de influencia con la colaboración de “</a:t>
                      </a:r>
                      <a:r>
                        <a:rPr lang="es-ES_tradnl" sz="900" kern="1200" baseline="0" noProof="0" dirty="0" err="1" smtClean="0">
                          <a:solidFill>
                            <a:srgbClr val="002776"/>
                          </a:solidFill>
                          <a:latin typeface="+mn-lt"/>
                          <a:ea typeface="+mn-ea"/>
                          <a:cs typeface="+mn-cs"/>
                        </a:rPr>
                        <a:t>influencers</a:t>
                      </a:r>
                      <a:r>
                        <a:rPr lang="es-ES_tradnl" sz="900" kern="1200" baseline="0" noProof="0" dirty="0" smtClean="0">
                          <a:solidFill>
                            <a:srgbClr val="002776"/>
                          </a:solidFill>
                          <a:latin typeface="+mn-lt"/>
                          <a:ea typeface="+mn-ea"/>
                          <a:cs typeface="+mn-cs"/>
                        </a:rPr>
                        <a:t>” de los segmentos objetivos en mercados nacionales</a:t>
                      </a:r>
                    </a:p>
                    <a:p>
                      <a:pPr marL="1079500" marR="0" lvl="2" indent="-166688"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Campañas también de Facebook, pero con un contenido distinto del mercado internacional</a:t>
                      </a:r>
                    </a:p>
                    <a:p>
                      <a:pPr marL="1079500" marR="0" lvl="2" indent="-166688" algn="l" defTabSz="91339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900" kern="1200" baseline="0" noProof="0" dirty="0" smtClean="0">
                          <a:solidFill>
                            <a:srgbClr val="002776"/>
                          </a:solidFill>
                          <a:latin typeface="+mn-lt"/>
                          <a:ea typeface="+mn-ea"/>
                          <a:cs typeface="+mn-cs"/>
                        </a:rPr>
                        <a:t>Etc.</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01"/>
                  </a:ext>
                </a:extLst>
              </a:tr>
            </a:tbl>
          </a:graphicData>
        </a:graphic>
      </p:graphicFrame>
      <p:sp>
        <p:nvSpPr>
          <p:cNvPr id="7" name="Rectangle 6"/>
          <p:cNvSpPr/>
          <p:nvPr/>
        </p:nvSpPr>
        <p:spPr>
          <a:xfrm>
            <a:off x="277208" y="1582739"/>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634096"/>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641368"/>
            <a:ext cx="9073266" cy="246221"/>
          </a:xfrm>
          <a:prstGeom prst="rect">
            <a:avLst/>
          </a:prstGeom>
          <a:noFill/>
        </p:spPr>
        <p:txBody>
          <a:bodyPr wrap="square" rtlCol="0">
            <a:spAutoFit/>
          </a:bodyPr>
          <a:lstStyle/>
          <a:p>
            <a:r>
              <a:rPr lang="es-CL" sz="1000" b="1" dirty="0" smtClean="0">
                <a:solidFill>
                  <a:schemeClr val="bg2"/>
                </a:solidFill>
                <a:latin typeface="+mn-lt"/>
              </a:rPr>
              <a:t>Anexo: sugerencia para el Plan Integral de Marketing Turístico de Quito</a:t>
            </a:r>
            <a:endParaRPr lang="es-CL" sz="1000" b="1" dirty="0">
              <a:solidFill>
                <a:schemeClr val="bg2"/>
              </a:solidFill>
              <a:latin typeface="+mn-lt"/>
            </a:endParaRPr>
          </a:p>
        </p:txBody>
      </p:sp>
      <p:sp>
        <p:nvSpPr>
          <p:cNvPr id="24" name="TextBox 23"/>
          <p:cNvSpPr txBox="1"/>
          <p:nvPr/>
        </p:nvSpPr>
        <p:spPr>
          <a:xfrm>
            <a:off x="194340" y="1351906"/>
            <a:ext cx="9659932" cy="230832"/>
          </a:xfrm>
          <a:prstGeom prst="rect">
            <a:avLst/>
          </a:prstGeom>
          <a:noFill/>
        </p:spPr>
        <p:txBody>
          <a:bodyPr wrap="square" rtlCol="0">
            <a:spAutoFit/>
          </a:bodyPr>
          <a:lstStyle/>
          <a:p>
            <a:r>
              <a:rPr lang="es-ES_tradnl" sz="900" b="1" i="1" dirty="0" smtClean="0">
                <a:solidFill>
                  <a:schemeClr val="tx2"/>
                </a:solidFill>
              </a:rPr>
              <a:t>Las </a:t>
            </a:r>
            <a:r>
              <a:rPr lang="es-ES_tradnl" sz="900" b="1" i="1" dirty="0">
                <a:solidFill>
                  <a:schemeClr val="tx2"/>
                </a:solidFill>
              </a:rPr>
              <a:t>ideas que se presentan a continuación son sugerencias que se añaden, pero que en ningún caso suponen un desarrollo vinculante</a:t>
            </a:r>
            <a:r>
              <a:rPr lang="es-ES_tradnl" sz="900" b="1" i="1" dirty="0" smtClean="0">
                <a:solidFill>
                  <a:schemeClr val="tx2"/>
                </a:solidFill>
              </a:rPr>
              <a:t>.</a:t>
            </a:r>
            <a:endParaRPr lang="es-CL" sz="900" b="1" dirty="0">
              <a:solidFill>
                <a:schemeClr val="tx2"/>
              </a:solidFill>
              <a:latin typeface="+mn-lt"/>
            </a:endParaRPr>
          </a:p>
        </p:txBody>
      </p:sp>
      <p:grpSp>
        <p:nvGrpSpPr>
          <p:cNvPr id="25" name="Group 24"/>
          <p:cNvGrpSpPr/>
          <p:nvPr/>
        </p:nvGrpSpPr>
        <p:grpSpPr>
          <a:xfrm>
            <a:off x="1202122" y="380250"/>
            <a:ext cx="428400" cy="410400"/>
            <a:chOff x="1157616" y="202415"/>
            <a:chExt cx="515504" cy="495053"/>
          </a:xfrm>
        </p:grpSpPr>
        <p:sp>
          <p:nvSpPr>
            <p:cNvPr id="31" name="Rounded Rectangle 30"/>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32" name="Group 282"/>
            <p:cNvGrpSpPr/>
            <p:nvPr/>
          </p:nvGrpSpPr>
          <p:grpSpPr>
            <a:xfrm>
              <a:off x="1311621" y="288473"/>
              <a:ext cx="207495" cy="194290"/>
              <a:chOff x="644491" y="4719572"/>
              <a:chExt cx="226243" cy="211846"/>
            </a:xfrm>
            <a:solidFill>
              <a:schemeClr val="bg1"/>
            </a:solidFill>
          </p:grpSpPr>
          <p:sp>
            <p:nvSpPr>
              <p:cNvPr id="33"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36"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
        <p:nvSpPr>
          <p:cNvPr id="26" name="Rectangle 25"/>
          <p:cNvSpPr/>
          <p:nvPr>
            <p:custDataLst>
              <p:tags r:id="rId2"/>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 altLang="es-CL" sz="1100" b="1" dirty="0">
                <a:solidFill>
                  <a:schemeClr val="tx2"/>
                </a:solidFill>
              </a:rPr>
              <a:t>1.3. Plan Integral de Marketing Turístico de Quito</a:t>
            </a:r>
            <a:endParaRPr lang="es-CL" sz="1100" b="1" dirty="0">
              <a:solidFill>
                <a:schemeClr val="tx2"/>
              </a:solidFill>
            </a:endParaRPr>
          </a:p>
        </p:txBody>
      </p:sp>
      <p:sp>
        <p:nvSpPr>
          <p:cNvPr id="27" name="Rectangle 26"/>
          <p:cNvSpPr/>
          <p:nvPr>
            <p:custDataLst>
              <p:tags r:id="rId3"/>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Marketing como un proceso integrado, continuo y focalizado desde el producto hasta la venta y fidelización del cliente</a:t>
            </a:r>
            <a:endParaRPr lang="es-CL" sz="800" b="1" dirty="0">
              <a:solidFill>
                <a:srgbClr val="FFFFFF"/>
              </a:solidFill>
            </a:endParaRPr>
          </a:p>
        </p:txBody>
      </p:sp>
      <p:sp>
        <p:nvSpPr>
          <p:cNvPr id="28" name="Rounded Rectangle 27"/>
          <p:cNvSpPr/>
          <p:nvPr/>
        </p:nvSpPr>
        <p:spPr>
          <a:xfrm>
            <a:off x="205200" y="1006673"/>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spTree>
    <p:extLst>
      <p:ext uri="{BB962C8B-B14F-4D97-AF65-F5344CB8AC3E}">
        <p14:creationId xmlns:p14="http://schemas.microsoft.com/office/powerpoint/2010/main" val="1435804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hidden="1"/>
          <p:cNvGraphicFramePr>
            <a:graphicFrameLocks noChangeAspect="1"/>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4691" name="think-cell Slide" r:id="rId32" imgW="270" imgH="270" progId="TCLayout.ActiveDocument.1">
                  <p:embed/>
                </p:oleObj>
              </mc:Choice>
              <mc:Fallback>
                <p:oleObj name="think-cell Slide" r:id="rId32" imgW="270" imgH="270" progId="TCLayout.ActiveDocument.1">
                  <p:embed/>
                  <p:pic>
                    <p:nvPicPr>
                      <p:cNvPr id="14" name="Object 13" hidden="1"/>
                      <p:cNvPicPr/>
                      <p:nvPr/>
                    </p:nvPicPr>
                    <p:blipFill>
                      <a:blip r:embed="rId33"/>
                      <a:stretch>
                        <a:fillRect/>
                      </a:stretch>
                    </p:blipFill>
                    <p:spPr>
                      <a:xfrm>
                        <a:off x="0" y="0"/>
                        <a:ext cx="158750" cy="158750"/>
                      </a:xfrm>
                      <a:prstGeom prst="rect">
                        <a:avLst/>
                      </a:prstGeom>
                    </p:spPr>
                  </p:pic>
                </p:oleObj>
              </mc:Fallback>
            </mc:AlternateContent>
          </a:graphicData>
        </a:graphic>
      </p:graphicFrame>
      <p:sp>
        <p:nvSpPr>
          <p:cNvPr id="6" name="Freeform 5"/>
          <p:cNvSpPr>
            <a:spLocks/>
          </p:cNvSpPr>
          <p:nvPr>
            <p:custDataLst>
              <p:tags r:id="rId3"/>
            </p:custDataLst>
          </p:nvPr>
        </p:nvSpPr>
        <p:spPr bwMode="auto">
          <a:xfrm>
            <a:off x="110892" y="516828"/>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sp>
        <p:nvSpPr>
          <p:cNvPr id="70" name="Rectangle 69"/>
          <p:cNvSpPr/>
          <p:nvPr>
            <p:custDataLst>
              <p:tags r:id="rId4"/>
            </p:custDataLst>
          </p:nvPr>
        </p:nvSpPr>
        <p:spPr>
          <a:xfrm>
            <a:off x="2625278" y="972000"/>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100" b="1" dirty="0" smtClean="0">
                <a:solidFill>
                  <a:schemeClr val="tx2"/>
                </a:solidFill>
              </a:rPr>
              <a:t>1.2. Desarrollo de un ecosistema digital de marketing turístico</a:t>
            </a:r>
            <a:endParaRPr lang="es-CL" sz="1100" b="1" dirty="0">
              <a:solidFill>
                <a:schemeClr val="tx2"/>
              </a:solidFill>
            </a:endParaRPr>
          </a:p>
        </p:txBody>
      </p:sp>
      <p:sp>
        <p:nvSpPr>
          <p:cNvPr id="257" name="Rectangle 256"/>
          <p:cNvSpPr/>
          <p:nvPr/>
        </p:nvSpPr>
        <p:spPr>
          <a:xfrm>
            <a:off x="7264146" y="3064026"/>
            <a:ext cx="2625312" cy="1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lvl="0" indent="-228600">
              <a:buFont typeface="+mj-lt"/>
              <a:buAutoNum type="arabicPeriod"/>
            </a:pPr>
            <a:r>
              <a:rPr lang="es-ES_tradnl" sz="900" dirty="0">
                <a:solidFill>
                  <a:srgbClr val="002776"/>
                </a:solidFill>
              </a:rPr>
              <a:t>Definición clara de los </a:t>
            </a:r>
            <a:r>
              <a:rPr lang="es-ES_tradnl" sz="900" dirty="0" smtClean="0">
                <a:solidFill>
                  <a:srgbClr val="002776"/>
                </a:solidFill>
              </a:rPr>
              <a:t>objetivos específicos </a:t>
            </a:r>
            <a:r>
              <a:rPr lang="es-ES_tradnl" sz="900" dirty="0">
                <a:solidFill>
                  <a:srgbClr val="002776"/>
                </a:solidFill>
              </a:rPr>
              <a:t>para cada uno de los públicos digitales</a:t>
            </a:r>
          </a:p>
          <a:p>
            <a:pPr marL="228600" lvl="0" indent="-228600">
              <a:buFont typeface="+mj-lt"/>
              <a:buAutoNum type="arabicPeriod"/>
            </a:pPr>
            <a:r>
              <a:rPr lang="es-ES_tradnl" sz="900" dirty="0">
                <a:solidFill>
                  <a:srgbClr val="002776"/>
                </a:solidFill>
              </a:rPr>
              <a:t>Determinación clara de los roles y áreas de influencia </a:t>
            </a:r>
            <a:r>
              <a:rPr lang="es-ES_tradnl" sz="900" dirty="0" smtClean="0">
                <a:solidFill>
                  <a:srgbClr val="002776"/>
                </a:solidFill>
              </a:rPr>
              <a:t>del equipo de gestión del ecosistema digital</a:t>
            </a:r>
          </a:p>
          <a:p>
            <a:pPr marL="228600" lvl="0" indent="-228600">
              <a:buFont typeface="+mj-lt"/>
              <a:buAutoNum type="arabicPeriod"/>
            </a:pPr>
            <a:r>
              <a:rPr lang="es-CL" sz="900" dirty="0" smtClean="0">
                <a:solidFill>
                  <a:srgbClr val="002776"/>
                </a:solidFill>
              </a:rPr>
              <a:t>Comunicación </a:t>
            </a:r>
            <a:r>
              <a:rPr lang="es-CL" sz="900" dirty="0">
                <a:solidFill>
                  <a:srgbClr val="002776"/>
                </a:solidFill>
              </a:rPr>
              <a:t>y difusión de la estrategia, para el alineamiento de la organización</a:t>
            </a:r>
          </a:p>
          <a:p>
            <a:pPr marL="228600" indent="-228600">
              <a:buFont typeface="+mj-lt"/>
              <a:buAutoNum type="arabicPeriod"/>
            </a:pPr>
            <a:r>
              <a:rPr lang="es-CL" sz="900" dirty="0">
                <a:solidFill>
                  <a:srgbClr val="002776"/>
                </a:solidFill>
              </a:rPr>
              <a:t>Existencia de una estructura de metas cruzadas que vincule a a ambos </a:t>
            </a:r>
            <a:r>
              <a:rPr lang="es-CL" sz="900" dirty="0" smtClean="0">
                <a:solidFill>
                  <a:srgbClr val="002776"/>
                </a:solidFill>
              </a:rPr>
              <a:t>departamentos</a:t>
            </a:r>
            <a:endParaRPr lang="es-CL" sz="900" dirty="0">
              <a:solidFill>
                <a:srgbClr val="002776"/>
              </a:solidFill>
            </a:endParaRPr>
          </a:p>
        </p:txBody>
      </p:sp>
      <p:sp>
        <p:nvSpPr>
          <p:cNvPr id="212" name="Rectangle 211"/>
          <p:cNvSpPr/>
          <p:nvPr/>
        </p:nvSpPr>
        <p:spPr>
          <a:xfrm>
            <a:off x="205200" y="1798722"/>
            <a:ext cx="7020000" cy="5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171450" lvl="0" indent="-171450">
              <a:buFont typeface="Arial" panose="020B0604020202020204" pitchFamily="34" charset="0"/>
              <a:buChar char="•"/>
            </a:pPr>
            <a:r>
              <a:rPr lang="es-ES_tradnl" sz="900" dirty="0" smtClean="0">
                <a:solidFill>
                  <a:srgbClr val="002776"/>
                </a:solidFill>
              </a:rPr>
              <a:t>Desarrollar un ecosistema digital de marketing turístico por públicos que tenga en cuenta todas las etapas de su “viaje digital” </a:t>
            </a:r>
            <a:r>
              <a:rPr lang="es-ES_tradnl" sz="900" dirty="0">
                <a:solidFill>
                  <a:srgbClr val="002776"/>
                </a:solidFill>
              </a:rPr>
              <a:t>con una </a:t>
            </a:r>
            <a:r>
              <a:rPr lang="es-ES_tradnl" sz="900" dirty="0" smtClean="0">
                <a:solidFill>
                  <a:srgbClr val="002776"/>
                </a:solidFill>
              </a:rPr>
              <a:t>gestión orientada a resultados y alineada </a:t>
            </a:r>
            <a:r>
              <a:rPr lang="es-ES_tradnl" sz="900" dirty="0">
                <a:solidFill>
                  <a:srgbClr val="002776"/>
                </a:solidFill>
              </a:rPr>
              <a:t>a los objetivos del Plan y sus mercados </a:t>
            </a:r>
            <a:r>
              <a:rPr lang="es-ES_tradnl" sz="900" dirty="0" smtClean="0">
                <a:solidFill>
                  <a:srgbClr val="002776"/>
                </a:solidFill>
              </a:rPr>
              <a:t>prioritarios</a:t>
            </a:r>
          </a:p>
        </p:txBody>
      </p:sp>
      <p:sp>
        <p:nvSpPr>
          <p:cNvPr id="256" name="Rectangle 255"/>
          <p:cNvSpPr/>
          <p:nvPr/>
        </p:nvSpPr>
        <p:spPr>
          <a:xfrm>
            <a:off x="7264146" y="2700331"/>
            <a:ext cx="2625312"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Factores Críticos de Éxito</a:t>
            </a:r>
            <a:endParaRPr lang="es-CL" sz="1000" b="1" dirty="0">
              <a:solidFill>
                <a:srgbClr val="FFFFFF"/>
              </a:solidFill>
            </a:endParaRPr>
          </a:p>
        </p:txBody>
      </p:sp>
      <p:grpSp>
        <p:nvGrpSpPr>
          <p:cNvPr id="116" name="Group 115"/>
          <p:cNvGrpSpPr/>
          <p:nvPr/>
        </p:nvGrpSpPr>
        <p:grpSpPr>
          <a:xfrm>
            <a:off x="7389542" y="2734898"/>
            <a:ext cx="288000" cy="288000"/>
            <a:chOff x="5714803" y="4244975"/>
            <a:chExt cx="415925" cy="498475"/>
          </a:xfrm>
          <a:solidFill>
            <a:schemeClr val="bg1"/>
          </a:solidFill>
        </p:grpSpPr>
        <p:sp>
          <p:nvSpPr>
            <p:cNvPr id="117" name="Freeform 582"/>
            <p:cNvSpPr>
              <a:spLocks noEditPoints="1"/>
            </p:cNvSpPr>
            <p:nvPr/>
          </p:nvSpPr>
          <p:spPr bwMode="auto">
            <a:xfrm>
              <a:off x="5883078" y="4324351"/>
              <a:ext cx="60325" cy="66675"/>
            </a:xfrm>
            <a:custGeom>
              <a:avLst/>
              <a:gdLst>
                <a:gd name="T0" fmla="*/ 17 w 17"/>
                <a:gd name="T1" fmla="*/ 8 h 19"/>
                <a:gd name="T2" fmla="*/ 3 w 17"/>
                <a:gd name="T3" fmla="*/ 16 h 19"/>
                <a:gd name="T4" fmla="*/ 17 w 17"/>
                <a:gd name="T5" fmla="*/ 8 h 19"/>
                <a:gd name="T6" fmla="*/ 6 w 17"/>
                <a:gd name="T7" fmla="*/ 14 h 19"/>
                <a:gd name="T8" fmla="*/ 12 w 17"/>
                <a:gd name="T9" fmla="*/ 10 h 19"/>
                <a:gd name="T10" fmla="*/ 6 w 17"/>
                <a:gd name="T11" fmla="*/ 14 h 19"/>
              </a:gdLst>
              <a:ahLst/>
              <a:cxnLst>
                <a:cxn ang="0">
                  <a:pos x="T0" y="T1"/>
                </a:cxn>
                <a:cxn ang="0">
                  <a:pos x="T2" y="T3"/>
                </a:cxn>
                <a:cxn ang="0">
                  <a:pos x="T4" y="T5"/>
                </a:cxn>
                <a:cxn ang="0">
                  <a:pos x="T6" y="T7"/>
                </a:cxn>
                <a:cxn ang="0">
                  <a:pos x="T8" y="T9"/>
                </a:cxn>
                <a:cxn ang="0">
                  <a:pos x="T10" y="T11"/>
                </a:cxn>
              </a:cxnLst>
              <a:rect l="0" t="0" r="r" b="b"/>
              <a:pathLst>
                <a:path w="17" h="19">
                  <a:moveTo>
                    <a:pt x="17" y="8"/>
                  </a:moveTo>
                  <a:cubicBezTo>
                    <a:pt x="17" y="16"/>
                    <a:pt x="9" y="19"/>
                    <a:pt x="3" y="16"/>
                  </a:cubicBezTo>
                  <a:cubicBezTo>
                    <a:pt x="0" y="7"/>
                    <a:pt x="12" y="0"/>
                    <a:pt x="17" y="8"/>
                  </a:cubicBezTo>
                  <a:close/>
                  <a:moveTo>
                    <a:pt x="6" y="14"/>
                  </a:moveTo>
                  <a:cubicBezTo>
                    <a:pt x="9" y="14"/>
                    <a:pt x="11" y="13"/>
                    <a:pt x="12" y="10"/>
                  </a:cubicBezTo>
                  <a:cubicBezTo>
                    <a:pt x="9" y="8"/>
                    <a:pt x="5" y="8"/>
                    <a:pt x="6" y="1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8" name="Freeform 584"/>
            <p:cNvSpPr>
              <a:spLocks noEditPoints="1"/>
            </p:cNvSpPr>
            <p:nvPr/>
          </p:nvSpPr>
          <p:spPr bwMode="auto">
            <a:xfrm>
              <a:off x="5903716" y="4419601"/>
              <a:ext cx="57150" cy="125413"/>
            </a:xfrm>
            <a:custGeom>
              <a:avLst/>
              <a:gdLst>
                <a:gd name="T0" fmla="*/ 11 w 16"/>
                <a:gd name="T1" fmla="*/ 0 h 35"/>
                <a:gd name="T2" fmla="*/ 16 w 16"/>
                <a:gd name="T3" fmla="*/ 32 h 35"/>
                <a:gd name="T4" fmla="*/ 6 w 16"/>
                <a:gd name="T5" fmla="*/ 34 h 35"/>
                <a:gd name="T6" fmla="*/ 0 w 16"/>
                <a:gd name="T7" fmla="*/ 5 h 35"/>
                <a:gd name="T8" fmla="*/ 11 w 16"/>
                <a:gd name="T9" fmla="*/ 0 h 35"/>
                <a:gd name="T10" fmla="*/ 7 w 16"/>
                <a:gd name="T11" fmla="*/ 4 h 35"/>
                <a:gd name="T12" fmla="*/ 2 w 16"/>
                <a:gd name="T13" fmla="*/ 7 h 35"/>
                <a:gd name="T14" fmla="*/ 6 w 16"/>
                <a:gd name="T15" fmla="*/ 18 h 35"/>
                <a:gd name="T16" fmla="*/ 11 w 16"/>
                <a:gd name="T17" fmla="*/ 29 h 35"/>
                <a:gd name="T18" fmla="*/ 7 w 16"/>
                <a:gd name="T19"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5">
                  <a:moveTo>
                    <a:pt x="11" y="0"/>
                  </a:moveTo>
                  <a:cubicBezTo>
                    <a:pt x="14" y="9"/>
                    <a:pt x="15" y="22"/>
                    <a:pt x="16" y="32"/>
                  </a:cubicBezTo>
                  <a:cubicBezTo>
                    <a:pt x="14" y="34"/>
                    <a:pt x="9" y="35"/>
                    <a:pt x="6" y="34"/>
                  </a:cubicBezTo>
                  <a:cubicBezTo>
                    <a:pt x="3" y="26"/>
                    <a:pt x="1" y="14"/>
                    <a:pt x="0" y="5"/>
                  </a:cubicBezTo>
                  <a:cubicBezTo>
                    <a:pt x="2" y="2"/>
                    <a:pt x="6" y="0"/>
                    <a:pt x="11" y="0"/>
                  </a:cubicBezTo>
                  <a:close/>
                  <a:moveTo>
                    <a:pt x="7" y="4"/>
                  </a:moveTo>
                  <a:cubicBezTo>
                    <a:pt x="6" y="5"/>
                    <a:pt x="3" y="5"/>
                    <a:pt x="2" y="7"/>
                  </a:cubicBezTo>
                  <a:cubicBezTo>
                    <a:pt x="4" y="10"/>
                    <a:pt x="5" y="14"/>
                    <a:pt x="6" y="18"/>
                  </a:cubicBezTo>
                  <a:cubicBezTo>
                    <a:pt x="7" y="22"/>
                    <a:pt x="6" y="28"/>
                    <a:pt x="11" y="29"/>
                  </a:cubicBezTo>
                  <a:cubicBezTo>
                    <a:pt x="10" y="22"/>
                    <a:pt x="9" y="10"/>
                    <a:pt x="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9" name="Freeform 610"/>
            <p:cNvSpPr>
              <a:spLocks noEditPoints="1"/>
            </p:cNvSpPr>
            <p:nvPr/>
          </p:nvSpPr>
          <p:spPr bwMode="auto">
            <a:xfrm>
              <a:off x="5714803" y="4244975"/>
              <a:ext cx="415925" cy="498475"/>
            </a:xfrm>
            <a:custGeom>
              <a:avLst/>
              <a:gdLst>
                <a:gd name="T0" fmla="*/ 67 w 117"/>
                <a:gd name="T1" fmla="*/ 11 h 140"/>
                <a:gd name="T2" fmla="*/ 116 w 117"/>
                <a:gd name="T3" fmla="*/ 77 h 140"/>
                <a:gd name="T4" fmla="*/ 117 w 117"/>
                <a:gd name="T5" fmla="*/ 84 h 140"/>
                <a:gd name="T6" fmla="*/ 77 w 117"/>
                <a:gd name="T7" fmla="*/ 131 h 140"/>
                <a:gd name="T8" fmla="*/ 72 w 117"/>
                <a:gd name="T9" fmla="*/ 138 h 140"/>
                <a:gd name="T10" fmla="*/ 43 w 117"/>
                <a:gd name="T11" fmla="*/ 136 h 140"/>
                <a:gd name="T12" fmla="*/ 48 w 117"/>
                <a:gd name="T13" fmla="*/ 97 h 140"/>
                <a:gd name="T14" fmla="*/ 2 w 117"/>
                <a:gd name="T15" fmla="*/ 37 h 140"/>
                <a:gd name="T16" fmla="*/ 1 w 117"/>
                <a:gd name="T17" fmla="*/ 27 h 140"/>
                <a:gd name="T18" fmla="*/ 43 w 117"/>
                <a:gd name="T19" fmla="*/ 5 h 140"/>
                <a:gd name="T20" fmla="*/ 52 w 117"/>
                <a:gd name="T21" fmla="*/ 4 h 140"/>
                <a:gd name="T22" fmla="*/ 63 w 117"/>
                <a:gd name="T23" fmla="*/ 11 h 140"/>
                <a:gd name="T24" fmla="*/ 52 w 117"/>
                <a:gd name="T25" fmla="*/ 4 h 140"/>
                <a:gd name="T26" fmla="*/ 48 w 117"/>
                <a:gd name="T27" fmla="*/ 9 h 140"/>
                <a:gd name="T28" fmla="*/ 9 w 117"/>
                <a:gd name="T29" fmla="*/ 27 h 140"/>
                <a:gd name="T30" fmla="*/ 113 w 117"/>
                <a:gd name="T31" fmla="*/ 82 h 140"/>
                <a:gd name="T32" fmla="*/ 102 w 117"/>
                <a:gd name="T33" fmla="*/ 12 h 140"/>
                <a:gd name="T34" fmla="*/ 4 w 117"/>
                <a:gd name="T35" fmla="*/ 30 h 140"/>
                <a:gd name="T36" fmla="*/ 4 w 117"/>
                <a:gd name="T37" fmla="*/ 30 h 140"/>
                <a:gd name="T38" fmla="*/ 5 w 117"/>
                <a:gd name="T39" fmla="*/ 30 h 140"/>
                <a:gd name="T40" fmla="*/ 6 w 117"/>
                <a:gd name="T41" fmla="*/ 43 h 140"/>
                <a:gd name="T42" fmla="*/ 6 w 117"/>
                <a:gd name="T43" fmla="*/ 43 h 140"/>
                <a:gd name="T44" fmla="*/ 7 w 117"/>
                <a:gd name="T45" fmla="*/ 43 h 140"/>
                <a:gd name="T46" fmla="*/ 7 w 117"/>
                <a:gd name="T47" fmla="*/ 53 h 140"/>
                <a:gd name="T48" fmla="*/ 7 w 117"/>
                <a:gd name="T49" fmla="*/ 53 h 140"/>
                <a:gd name="T50" fmla="*/ 9 w 117"/>
                <a:gd name="T51" fmla="*/ 53 h 140"/>
                <a:gd name="T52" fmla="*/ 10 w 117"/>
                <a:gd name="T53" fmla="*/ 66 h 140"/>
                <a:gd name="T54" fmla="*/ 10 w 117"/>
                <a:gd name="T55" fmla="*/ 66 h 140"/>
                <a:gd name="T56" fmla="*/ 54 w 117"/>
                <a:gd name="T57" fmla="*/ 96 h 140"/>
                <a:gd name="T58" fmla="*/ 52 w 117"/>
                <a:gd name="T59" fmla="*/ 104 h 140"/>
                <a:gd name="T60" fmla="*/ 52 w 117"/>
                <a:gd name="T61" fmla="*/ 104 h 140"/>
                <a:gd name="T62" fmla="*/ 62 w 117"/>
                <a:gd name="T63" fmla="*/ 133 h 140"/>
                <a:gd name="T64" fmla="*/ 67 w 117"/>
                <a:gd name="T65" fmla="*/ 101 h 140"/>
                <a:gd name="T66" fmla="*/ 52 w 117"/>
                <a:gd name="T67" fmla="*/ 108 h 140"/>
                <a:gd name="T68" fmla="*/ 52 w 117"/>
                <a:gd name="T69" fmla="*/ 108 h 140"/>
                <a:gd name="T70" fmla="*/ 57 w 117"/>
                <a:gd name="T71" fmla="*/ 107 h 140"/>
                <a:gd name="T72" fmla="*/ 57 w 117"/>
                <a:gd name="T73" fmla="*/ 133 h 140"/>
                <a:gd name="T74" fmla="*/ 57 w 117"/>
                <a:gd name="T75" fmla="*/ 11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40">
                  <a:moveTo>
                    <a:pt x="63" y="0"/>
                  </a:moveTo>
                  <a:cubicBezTo>
                    <a:pt x="64" y="4"/>
                    <a:pt x="65" y="8"/>
                    <a:pt x="67" y="11"/>
                  </a:cubicBezTo>
                  <a:cubicBezTo>
                    <a:pt x="79" y="10"/>
                    <a:pt x="94" y="6"/>
                    <a:pt x="106" y="9"/>
                  </a:cubicBezTo>
                  <a:cubicBezTo>
                    <a:pt x="109" y="30"/>
                    <a:pt x="113" y="54"/>
                    <a:pt x="116" y="77"/>
                  </a:cubicBezTo>
                  <a:cubicBezTo>
                    <a:pt x="116" y="78"/>
                    <a:pt x="116" y="80"/>
                    <a:pt x="114" y="80"/>
                  </a:cubicBezTo>
                  <a:cubicBezTo>
                    <a:pt x="115" y="81"/>
                    <a:pt x="117" y="81"/>
                    <a:pt x="117" y="84"/>
                  </a:cubicBezTo>
                  <a:cubicBezTo>
                    <a:pt x="100" y="86"/>
                    <a:pt x="86" y="91"/>
                    <a:pt x="70" y="93"/>
                  </a:cubicBezTo>
                  <a:cubicBezTo>
                    <a:pt x="70" y="106"/>
                    <a:pt x="76" y="118"/>
                    <a:pt x="77" y="131"/>
                  </a:cubicBezTo>
                  <a:cubicBezTo>
                    <a:pt x="81" y="133"/>
                    <a:pt x="91" y="129"/>
                    <a:pt x="92" y="134"/>
                  </a:cubicBezTo>
                  <a:cubicBezTo>
                    <a:pt x="90" y="140"/>
                    <a:pt x="80" y="137"/>
                    <a:pt x="72" y="138"/>
                  </a:cubicBezTo>
                  <a:cubicBezTo>
                    <a:pt x="67" y="138"/>
                    <a:pt x="56" y="139"/>
                    <a:pt x="50" y="139"/>
                  </a:cubicBezTo>
                  <a:cubicBezTo>
                    <a:pt x="48" y="139"/>
                    <a:pt x="44" y="138"/>
                    <a:pt x="43" y="136"/>
                  </a:cubicBezTo>
                  <a:cubicBezTo>
                    <a:pt x="46" y="134"/>
                    <a:pt x="50" y="135"/>
                    <a:pt x="53" y="134"/>
                  </a:cubicBezTo>
                  <a:cubicBezTo>
                    <a:pt x="53" y="123"/>
                    <a:pt x="47" y="108"/>
                    <a:pt x="48" y="97"/>
                  </a:cubicBezTo>
                  <a:cubicBezTo>
                    <a:pt x="38" y="99"/>
                    <a:pt x="28" y="102"/>
                    <a:pt x="18" y="104"/>
                  </a:cubicBezTo>
                  <a:cubicBezTo>
                    <a:pt x="10" y="84"/>
                    <a:pt x="4" y="60"/>
                    <a:pt x="2" y="37"/>
                  </a:cubicBezTo>
                  <a:cubicBezTo>
                    <a:pt x="2" y="35"/>
                    <a:pt x="1" y="35"/>
                    <a:pt x="0" y="35"/>
                  </a:cubicBezTo>
                  <a:cubicBezTo>
                    <a:pt x="1" y="33"/>
                    <a:pt x="1" y="30"/>
                    <a:pt x="1" y="27"/>
                  </a:cubicBezTo>
                  <a:cubicBezTo>
                    <a:pt x="14" y="23"/>
                    <a:pt x="27" y="18"/>
                    <a:pt x="43" y="15"/>
                  </a:cubicBezTo>
                  <a:cubicBezTo>
                    <a:pt x="43" y="13"/>
                    <a:pt x="44" y="8"/>
                    <a:pt x="43" y="5"/>
                  </a:cubicBezTo>
                  <a:cubicBezTo>
                    <a:pt x="48" y="2"/>
                    <a:pt x="56" y="1"/>
                    <a:pt x="63" y="0"/>
                  </a:cubicBezTo>
                  <a:close/>
                  <a:moveTo>
                    <a:pt x="52" y="4"/>
                  </a:moveTo>
                  <a:cubicBezTo>
                    <a:pt x="52" y="8"/>
                    <a:pt x="53" y="10"/>
                    <a:pt x="53" y="13"/>
                  </a:cubicBezTo>
                  <a:cubicBezTo>
                    <a:pt x="57" y="13"/>
                    <a:pt x="61" y="13"/>
                    <a:pt x="63" y="11"/>
                  </a:cubicBezTo>
                  <a:cubicBezTo>
                    <a:pt x="61" y="9"/>
                    <a:pt x="60" y="6"/>
                    <a:pt x="60" y="3"/>
                  </a:cubicBezTo>
                  <a:cubicBezTo>
                    <a:pt x="58" y="3"/>
                    <a:pt x="56" y="4"/>
                    <a:pt x="52" y="4"/>
                  </a:cubicBezTo>
                  <a:close/>
                  <a:moveTo>
                    <a:pt x="47" y="14"/>
                  </a:moveTo>
                  <a:cubicBezTo>
                    <a:pt x="49" y="14"/>
                    <a:pt x="50" y="10"/>
                    <a:pt x="48" y="9"/>
                  </a:cubicBezTo>
                  <a:cubicBezTo>
                    <a:pt x="48" y="11"/>
                    <a:pt x="46" y="11"/>
                    <a:pt x="47" y="14"/>
                  </a:cubicBezTo>
                  <a:close/>
                  <a:moveTo>
                    <a:pt x="9" y="27"/>
                  </a:moveTo>
                  <a:cubicBezTo>
                    <a:pt x="14" y="50"/>
                    <a:pt x="22" y="76"/>
                    <a:pt x="18" y="101"/>
                  </a:cubicBezTo>
                  <a:cubicBezTo>
                    <a:pt x="45" y="89"/>
                    <a:pt x="79" y="86"/>
                    <a:pt x="113" y="82"/>
                  </a:cubicBezTo>
                  <a:cubicBezTo>
                    <a:pt x="108" y="72"/>
                    <a:pt x="109" y="57"/>
                    <a:pt x="107" y="44"/>
                  </a:cubicBezTo>
                  <a:cubicBezTo>
                    <a:pt x="105" y="33"/>
                    <a:pt x="103" y="23"/>
                    <a:pt x="102" y="12"/>
                  </a:cubicBezTo>
                  <a:cubicBezTo>
                    <a:pt x="68" y="14"/>
                    <a:pt x="38" y="21"/>
                    <a:pt x="9" y="27"/>
                  </a:cubicBezTo>
                  <a:close/>
                  <a:moveTo>
                    <a:pt x="4" y="30"/>
                  </a:moveTo>
                  <a:cubicBezTo>
                    <a:pt x="4" y="29"/>
                    <a:pt x="6" y="27"/>
                    <a:pt x="5" y="26"/>
                  </a:cubicBezTo>
                  <a:cubicBezTo>
                    <a:pt x="5" y="27"/>
                    <a:pt x="2" y="28"/>
                    <a:pt x="4" y="30"/>
                  </a:cubicBezTo>
                  <a:close/>
                  <a:moveTo>
                    <a:pt x="5" y="37"/>
                  </a:moveTo>
                  <a:cubicBezTo>
                    <a:pt x="7" y="36"/>
                    <a:pt x="6" y="32"/>
                    <a:pt x="5" y="30"/>
                  </a:cubicBezTo>
                  <a:cubicBezTo>
                    <a:pt x="4" y="32"/>
                    <a:pt x="3" y="35"/>
                    <a:pt x="5" y="37"/>
                  </a:cubicBezTo>
                  <a:close/>
                  <a:moveTo>
                    <a:pt x="6" y="43"/>
                  </a:moveTo>
                  <a:cubicBezTo>
                    <a:pt x="7" y="42"/>
                    <a:pt x="8" y="38"/>
                    <a:pt x="6" y="38"/>
                  </a:cubicBezTo>
                  <a:cubicBezTo>
                    <a:pt x="5" y="39"/>
                    <a:pt x="4" y="41"/>
                    <a:pt x="6" y="43"/>
                  </a:cubicBezTo>
                  <a:close/>
                  <a:moveTo>
                    <a:pt x="5" y="48"/>
                  </a:moveTo>
                  <a:cubicBezTo>
                    <a:pt x="7" y="48"/>
                    <a:pt x="8" y="44"/>
                    <a:pt x="7" y="43"/>
                  </a:cubicBezTo>
                  <a:cubicBezTo>
                    <a:pt x="7" y="45"/>
                    <a:pt x="5" y="45"/>
                    <a:pt x="5" y="48"/>
                  </a:cubicBezTo>
                  <a:close/>
                  <a:moveTo>
                    <a:pt x="7" y="53"/>
                  </a:moveTo>
                  <a:cubicBezTo>
                    <a:pt x="8" y="52"/>
                    <a:pt x="10" y="49"/>
                    <a:pt x="7" y="48"/>
                  </a:cubicBezTo>
                  <a:cubicBezTo>
                    <a:pt x="7" y="49"/>
                    <a:pt x="5" y="52"/>
                    <a:pt x="7" y="53"/>
                  </a:cubicBezTo>
                  <a:close/>
                  <a:moveTo>
                    <a:pt x="9" y="60"/>
                  </a:moveTo>
                  <a:cubicBezTo>
                    <a:pt x="10" y="58"/>
                    <a:pt x="10" y="55"/>
                    <a:pt x="9" y="53"/>
                  </a:cubicBezTo>
                  <a:cubicBezTo>
                    <a:pt x="7" y="54"/>
                    <a:pt x="7" y="58"/>
                    <a:pt x="9" y="60"/>
                  </a:cubicBezTo>
                  <a:close/>
                  <a:moveTo>
                    <a:pt x="10" y="66"/>
                  </a:moveTo>
                  <a:cubicBezTo>
                    <a:pt x="10" y="64"/>
                    <a:pt x="11" y="61"/>
                    <a:pt x="9" y="60"/>
                  </a:cubicBezTo>
                  <a:cubicBezTo>
                    <a:pt x="8" y="62"/>
                    <a:pt x="9" y="64"/>
                    <a:pt x="10" y="66"/>
                  </a:cubicBezTo>
                  <a:close/>
                  <a:moveTo>
                    <a:pt x="52" y="100"/>
                  </a:moveTo>
                  <a:cubicBezTo>
                    <a:pt x="52" y="98"/>
                    <a:pt x="54" y="98"/>
                    <a:pt x="54" y="96"/>
                  </a:cubicBezTo>
                  <a:cubicBezTo>
                    <a:pt x="53" y="96"/>
                    <a:pt x="51" y="99"/>
                    <a:pt x="52" y="100"/>
                  </a:cubicBezTo>
                  <a:close/>
                  <a:moveTo>
                    <a:pt x="52" y="104"/>
                  </a:moveTo>
                  <a:cubicBezTo>
                    <a:pt x="53" y="103"/>
                    <a:pt x="56" y="101"/>
                    <a:pt x="54" y="99"/>
                  </a:cubicBezTo>
                  <a:cubicBezTo>
                    <a:pt x="54" y="101"/>
                    <a:pt x="50" y="102"/>
                    <a:pt x="52" y="104"/>
                  </a:cubicBezTo>
                  <a:close/>
                  <a:moveTo>
                    <a:pt x="60" y="108"/>
                  </a:moveTo>
                  <a:cubicBezTo>
                    <a:pt x="60" y="117"/>
                    <a:pt x="64" y="126"/>
                    <a:pt x="62" y="133"/>
                  </a:cubicBezTo>
                  <a:cubicBezTo>
                    <a:pt x="65" y="132"/>
                    <a:pt x="69" y="132"/>
                    <a:pt x="72" y="132"/>
                  </a:cubicBezTo>
                  <a:cubicBezTo>
                    <a:pt x="70" y="122"/>
                    <a:pt x="70" y="111"/>
                    <a:pt x="67" y="101"/>
                  </a:cubicBezTo>
                  <a:cubicBezTo>
                    <a:pt x="65" y="104"/>
                    <a:pt x="65" y="108"/>
                    <a:pt x="60" y="108"/>
                  </a:cubicBezTo>
                  <a:close/>
                  <a:moveTo>
                    <a:pt x="52" y="108"/>
                  </a:moveTo>
                  <a:cubicBezTo>
                    <a:pt x="54" y="107"/>
                    <a:pt x="57" y="104"/>
                    <a:pt x="55" y="103"/>
                  </a:cubicBezTo>
                  <a:cubicBezTo>
                    <a:pt x="55" y="105"/>
                    <a:pt x="52" y="105"/>
                    <a:pt x="52" y="108"/>
                  </a:cubicBezTo>
                  <a:close/>
                  <a:moveTo>
                    <a:pt x="53" y="111"/>
                  </a:moveTo>
                  <a:cubicBezTo>
                    <a:pt x="55" y="111"/>
                    <a:pt x="56" y="109"/>
                    <a:pt x="57" y="107"/>
                  </a:cubicBezTo>
                  <a:cubicBezTo>
                    <a:pt x="55" y="107"/>
                    <a:pt x="55" y="110"/>
                    <a:pt x="53" y="111"/>
                  </a:cubicBezTo>
                  <a:close/>
                  <a:moveTo>
                    <a:pt x="57" y="133"/>
                  </a:moveTo>
                  <a:cubicBezTo>
                    <a:pt x="58" y="133"/>
                    <a:pt x="59" y="133"/>
                    <a:pt x="60" y="133"/>
                  </a:cubicBezTo>
                  <a:cubicBezTo>
                    <a:pt x="59" y="126"/>
                    <a:pt x="59" y="117"/>
                    <a:pt x="57" y="110"/>
                  </a:cubicBezTo>
                  <a:cubicBezTo>
                    <a:pt x="52" y="116"/>
                    <a:pt x="57" y="124"/>
                    <a:pt x="57" y="13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43" name="Rectangle 142"/>
          <p:cNvSpPr/>
          <p:nvPr/>
        </p:nvSpPr>
        <p:spPr>
          <a:xfrm>
            <a:off x="7264800" y="5183098"/>
            <a:ext cx="2637113" cy="1216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marL="228600" indent="-228600">
              <a:spcBef>
                <a:spcPts val="300"/>
              </a:spcBef>
              <a:buFont typeface="+mj-lt"/>
              <a:buAutoNum type="arabicPeriod"/>
            </a:pPr>
            <a:r>
              <a:rPr lang="es-CL" sz="900" dirty="0" smtClean="0">
                <a:solidFill>
                  <a:schemeClr val="tx2"/>
                </a:solidFill>
              </a:rPr>
              <a:t>Visitas únicas de mercados prioritarios.</a:t>
            </a:r>
          </a:p>
          <a:p>
            <a:pPr marL="228600" indent="-228600">
              <a:spcBef>
                <a:spcPts val="300"/>
              </a:spcBef>
              <a:buFont typeface="+mj-lt"/>
              <a:buAutoNum type="arabicPeriod"/>
            </a:pPr>
            <a:r>
              <a:rPr lang="es-CL" sz="900" dirty="0" smtClean="0">
                <a:solidFill>
                  <a:schemeClr val="tx2"/>
                </a:solidFill>
              </a:rPr>
              <a:t>Crecimiento de la interacción con el público objetivo </a:t>
            </a:r>
          </a:p>
          <a:p>
            <a:pPr marL="228600" indent="-228600">
              <a:spcBef>
                <a:spcPts val="300"/>
              </a:spcBef>
              <a:buFont typeface="+mj-lt"/>
              <a:buAutoNum type="arabicPeriod"/>
            </a:pPr>
            <a:r>
              <a:rPr lang="es-CL" sz="900" dirty="0" smtClean="0">
                <a:solidFill>
                  <a:schemeClr val="tx2"/>
                </a:solidFill>
              </a:rPr>
              <a:t>Tasa de rebote de la página</a:t>
            </a:r>
          </a:p>
        </p:txBody>
      </p:sp>
      <p:sp>
        <p:nvSpPr>
          <p:cNvPr id="180" name="Rectangle 179"/>
          <p:cNvSpPr/>
          <p:nvPr/>
        </p:nvSpPr>
        <p:spPr>
          <a:xfrm>
            <a:off x="5644800" y="6443378"/>
            <a:ext cx="2088000"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Factibilidad</a:t>
            </a:r>
            <a:endParaRPr lang="es-CL" sz="1000" b="1" dirty="0"/>
          </a:p>
        </p:txBody>
      </p:sp>
      <p:sp>
        <p:nvSpPr>
          <p:cNvPr id="185" name="Rectangle 184"/>
          <p:cNvSpPr/>
          <p:nvPr/>
        </p:nvSpPr>
        <p:spPr>
          <a:xfrm>
            <a:off x="5643135" y="6784062"/>
            <a:ext cx="2089666"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87" name="Group 186"/>
          <p:cNvGrpSpPr/>
          <p:nvPr/>
        </p:nvGrpSpPr>
        <p:grpSpPr>
          <a:xfrm>
            <a:off x="5706959" y="6462859"/>
            <a:ext cx="331147" cy="321393"/>
            <a:chOff x="2120900" y="2366963"/>
            <a:chExt cx="622300" cy="587375"/>
          </a:xfrm>
          <a:solidFill>
            <a:srgbClr val="FFFF00"/>
          </a:solidFill>
        </p:grpSpPr>
        <p:sp>
          <p:nvSpPr>
            <p:cNvPr id="188" name="Freeform 37"/>
            <p:cNvSpPr>
              <a:spLocks noEditPoints="1"/>
            </p:cNvSpPr>
            <p:nvPr/>
          </p:nvSpPr>
          <p:spPr bwMode="auto">
            <a:xfrm>
              <a:off x="2120900" y="2366963"/>
              <a:ext cx="622300" cy="587375"/>
            </a:xfrm>
            <a:custGeom>
              <a:avLst/>
              <a:gdLst>
                <a:gd name="T0" fmla="*/ 0 w 88"/>
                <a:gd name="T1" fmla="*/ 74 h 83"/>
                <a:gd name="T2" fmla="*/ 9 w 88"/>
                <a:gd name="T3" fmla="*/ 56 h 83"/>
                <a:gd name="T4" fmla="*/ 19 w 88"/>
                <a:gd name="T5" fmla="*/ 39 h 83"/>
                <a:gd name="T6" fmla="*/ 30 w 88"/>
                <a:gd name="T7" fmla="*/ 22 h 83"/>
                <a:gd name="T8" fmla="*/ 39 w 88"/>
                <a:gd name="T9" fmla="*/ 4 h 83"/>
                <a:gd name="T10" fmla="*/ 43 w 88"/>
                <a:gd name="T11" fmla="*/ 1 h 83"/>
                <a:gd name="T12" fmla="*/ 57 w 88"/>
                <a:gd name="T13" fmla="*/ 12 h 83"/>
                <a:gd name="T14" fmla="*/ 83 w 88"/>
                <a:gd name="T15" fmla="*/ 66 h 83"/>
                <a:gd name="T16" fmla="*/ 57 w 88"/>
                <a:gd name="T17" fmla="*/ 76 h 83"/>
                <a:gd name="T18" fmla="*/ 39 w 88"/>
                <a:gd name="T19" fmla="*/ 78 h 83"/>
                <a:gd name="T20" fmla="*/ 21 w 88"/>
                <a:gd name="T21" fmla="*/ 79 h 83"/>
                <a:gd name="T22" fmla="*/ 0 w 88"/>
                <a:gd name="T23" fmla="*/ 74 h 83"/>
                <a:gd name="T24" fmla="*/ 80 w 88"/>
                <a:gd name="T25" fmla="*/ 68 h 83"/>
                <a:gd name="T26" fmla="*/ 60 w 88"/>
                <a:gd name="T27" fmla="*/ 22 h 83"/>
                <a:gd name="T28" fmla="*/ 43 w 88"/>
                <a:gd name="T29" fmla="*/ 4 h 83"/>
                <a:gd name="T30" fmla="*/ 33 w 88"/>
                <a:gd name="T31" fmla="*/ 20 h 83"/>
                <a:gd name="T32" fmla="*/ 30 w 88"/>
                <a:gd name="T33" fmla="*/ 27 h 83"/>
                <a:gd name="T34" fmla="*/ 26 w 88"/>
                <a:gd name="T35" fmla="*/ 33 h 83"/>
                <a:gd name="T36" fmla="*/ 20 w 88"/>
                <a:gd name="T37" fmla="*/ 43 h 83"/>
                <a:gd name="T38" fmla="*/ 17 w 88"/>
                <a:gd name="T39" fmla="*/ 47 h 83"/>
                <a:gd name="T40" fmla="*/ 10 w 88"/>
                <a:gd name="T41" fmla="*/ 59 h 83"/>
                <a:gd name="T42" fmla="*/ 4 w 88"/>
                <a:gd name="T43" fmla="*/ 71 h 83"/>
                <a:gd name="T44" fmla="*/ 9 w 88"/>
                <a:gd name="T45" fmla="*/ 65 h 83"/>
                <a:gd name="T46" fmla="*/ 24 w 88"/>
                <a:gd name="T47" fmla="*/ 41 h 83"/>
                <a:gd name="T48" fmla="*/ 38 w 88"/>
                <a:gd name="T49" fmla="*/ 16 h 83"/>
                <a:gd name="T50" fmla="*/ 43 w 88"/>
                <a:gd name="T51" fmla="*/ 8 h 83"/>
                <a:gd name="T52" fmla="*/ 53 w 88"/>
                <a:gd name="T53" fmla="*/ 19 h 83"/>
                <a:gd name="T54" fmla="*/ 65 w 88"/>
                <a:gd name="T55" fmla="*/ 42 h 83"/>
                <a:gd name="T56" fmla="*/ 73 w 88"/>
                <a:gd name="T57" fmla="*/ 61 h 83"/>
                <a:gd name="T58" fmla="*/ 79 w 88"/>
                <a:gd name="T59" fmla="*/ 70 h 83"/>
                <a:gd name="T60" fmla="*/ 71 w 88"/>
                <a:gd name="T61" fmla="*/ 71 h 83"/>
                <a:gd name="T62" fmla="*/ 46 w 88"/>
                <a:gd name="T63" fmla="*/ 71 h 83"/>
                <a:gd name="T64" fmla="*/ 32 w 88"/>
                <a:gd name="T65" fmla="*/ 71 h 83"/>
                <a:gd name="T66" fmla="*/ 14 w 88"/>
                <a:gd name="T67" fmla="*/ 74 h 83"/>
                <a:gd name="T68" fmla="*/ 5 w 88"/>
                <a:gd name="T69" fmla="*/ 73 h 83"/>
                <a:gd name="T70" fmla="*/ 32 w 88"/>
                <a:gd name="T71" fmla="*/ 76 h 83"/>
                <a:gd name="T72" fmla="*/ 81 w 88"/>
                <a:gd name="T73" fmla="*/ 73 h 83"/>
                <a:gd name="T74" fmla="*/ 80 w 88"/>
                <a:gd name="T75" fmla="*/ 68 h 83"/>
                <a:gd name="T76" fmla="*/ 22 w 88"/>
                <a:gd name="T77" fmla="*/ 71 h 83"/>
                <a:gd name="T78" fmla="*/ 30 w 88"/>
                <a:gd name="T79" fmla="*/ 68 h 83"/>
                <a:gd name="T80" fmla="*/ 47 w 88"/>
                <a:gd name="T81" fmla="*/ 69 h 83"/>
                <a:gd name="T82" fmla="*/ 75 w 88"/>
                <a:gd name="T83" fmla="*/ 68 h 83"/>
                <a:gd name="T84" fmla="*/ 75 w 88"/>
                <a:gd name="T85" fmla="*/ 67 h 83"/>
                <a:gd name="T86" fmla="*/ 66 w 88"/>
                <a:gd name="T87" fmla="*/ 53 h 83"/>
                <a:gd name="T88" fmla="*/ 59 w 88"/>
                <a:gd name="T89" fmla="*/ 38 h 83"/>
                <a:gd name="T90" fmla="*/ 52 w 88"/>
                <a:gd name="T91" fmla="*/ 24 h 83"/>
                <a:gd name="T92" fmla="*/ 43 w 88"/>
                <a:gd name="T93" fmla="*/ 12 h 83"/>
                <a:gd name="T94" fmla="*/ 36 w 88"/>
                <a:gd name="T95" fmla="*/ 24 h 83"/>
                <a:gd name="T96" fmla="*/ 23 w 88"/>
                <a:gd name="T97" fmla="*/ 49 h 83"/>
                <a:gd name="T98" fmla="*/ 16 w 88"/>
                <a:gd name="T99" fmla="*/ 60 h 83"/>
                <a:gd name="T100" fmla="*/ 10 w 88"/>
                <a:gd name="T101" fmla="*/ 70 h 83"/>
                <a:gd name="T102" fmla="*/ 22 w 88"/>
                <a:gd name="T103" fmla="*/ 7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83">
                  <a:moveTo>
                    <a:pt x="0" y="74"/>
                  </a:moveTo>
                  <a:cubicBezTo>
                    <a:pt x="2" y="67"/>
                    <a:pt x="6" y="61"/>
                    <a:pt x="9" y="56"/>
                  </a:cubicBezTo>
                  <a:cubicBezTo>
                    <a:pt x="13" y="50"/>
                    <a:pt x="16" y="44"/>
                    <a:pt x="19" y="39"/>
                  </a:cubicBezTo>
                  <a:cubicBezTo>
                    <a:pt x="23" y="34"/>
                    <a:pt x="27" y="28"/>
                    <a:pt x="30" y="22"/>
                  </a:cubicBezTo>
                  <a:cubicBezTo>
                    <a:pt x="33" y="16"/>
                    <a:pt x="35" y="9"/>
                    <a:pt x="39" y="4"/>
                  </a:cubicBezTo>
                  <a:cubicBezTo>
                    <a:pt x="39" y="3"/>
                    <a:pt x="42" y="1"/>
                    <a:pt x="43" y="1"/>
                  </a:cubicBezTo>
                  <a:cubicBezTo>
                    <a:pt x="48" y="0"/>
                    <a:pt x="54" y="8"/>
                    <a:pt x="57" y="12"/>
                  </a:cubicBezTo>
                  <a:cubicBezTo>
                    <a:pt x="68" y="27"/>
                    <a:pt x="73" y="50"/>
                    <a:pt x="83" y="66"/>
                  </a:cubicBezTo>
                  <a:cubicBezTo>
                    <a:pt x="88" y="83"/>
                    <a:pt x="66" y="75"/>
                    <a:pt x="57" y="76"/>
                  </a:cubicBezTo>
                  <a:cubicBezTo>
                    <a:pt x="52" y="77"/>
                    <a:pt x="45" y="78"/>
                    <a:pt x="39" y="78"/>
                  </a:cubicBezTo>
                  <a:cubicBezTo>
                    <a:pt x="32" y="79"/>
                    <a:pt x="27" y="79"/>
                    <a:pt x="21" y="79"/>
                  </a:cubicBezTo>
                  <a:cubicBezTo>
                    <a:pt x="15" y="79"/>
                    <a:pt x="4" y="79"/>
                    <a:pt x="0" y="74"/>
                  </a:cubicBezTo>
                  <a:close/>
                  <a:moveTo>
                    <a:pt x="80" y="68"/>
                  </a:moveTo>
                  <a:cubicBezTo>
                    <a:pt x="74" y="54"/>
                    <a:pt x="68" y="37"/>
                    <a:pt x="60" y="22"/>
                  </a:cubicBezTo>
                  <a:cubicBezTo>
                    <a:pt x="56" y="14"/>
                    <a:pt x="50" y="7"/>
                    <a:pt x="43" y="4"/>
                  </a:cubicBezTo>
                  <a:cubicBezTo>
                    <a:pt x="39" y="8"/>
                    <a:pt x="35" y="14"/>
                    <a:pt x="33" y="20"/>
                  </a:cubicBezTo>
                  <a:cubicBezTo>
                    <a:pt x="32" y="22"/>
                    <a:pt x="32" y="24"/>
                    <a:pt x="30" y="27"/>
                  </a:cubicBezTo>
                  <a:cubicBezTo>
                    <a:pt x="29" y="29"/>
                    <a:pt x="27" y="30"/>
                    <a:pt x="26" y="33"/>
                  </a:cubicBezTo>
                  <a:cubicBezTo>
                    <a:pt x="23" y="36"/>
                    <a:pt x="22" y="40"/>
                    <a:pt x="20" y="43"/>
                  </a:cubicBezTo>
                  <a:cubicBezTo>
                    <a:pt x="19" y="45"/>
                    <a:pt x="18" y="45"/>
                    <a:pt x="17" y="47"/>
                  </a:cubicBezTo>
                  <a:cubicBezTo>
                    <a:pt x="14" y="51"/>
                    <a:pt x="13" y="55"/>
                    <a:pt x="10" y="59"/>
                  </a:cubicBezTo>
                  <a:cubicBezTo>
                    <a:pt x="8" y="63"/>
                    <a:pt x="5" y="67"/>
                    <a:pt x="4" y="71"/>
                  </a:cubicBezTo>
                  <a:cubicBezTo>
                    <a:pt x="6" y="71"/>
                    <a:pt x="8" y="68"/>
                    <a:pt x="9" y="65"/>
                  </a:cubicBezTo>
                  <a:cubicBezTo>
                    <a:pt x="15" y="58"/>
                    <a:pt x="20" y="50"/>
                    <a:pt x="24" y="41"/>
                  </a:cubicBezTo>
                  <a:cubicBezTo>
                    <a:pt x="28" y="33"/>
                    <a:pt x="34" y="25"/>
                    <a:pt x="38" y="16"/>
                  </a:cubicBezTo>
                  <a:cubicBezTo>
                    <a:pt x="40" y="13"/>
                    <a:pt x="41" y="9"/>
                    <a:pt x="43" y="8"/>
                  </a:cubicBezTo>
                  <a:cubicBezTo>
                    <a:pt x="46" y="8"/>
                    <a:pt x="50" y="15"/>
                    <a:pt x="53" y="19"/>
                  </a:cubicBezTo>
                  <a:cubicBezTo>
                    <a:pt x="57" y="27"/>
                    <a:pt x="61" y="33"/>
                    <a:pt x="65" y="42"/>
                  </a:cubicBezTo>
                  <a:cubicBezTo>
                    <a:pt x="67" y="49"/>
                    <a:pt x="70" y="56"/>
                    <a:pt x="73" y="61"/>
                  </a:cubicBezTo>
                  <a:cubicBezTo>
                    <a:pt x="75" y="64"/>
                    <a:pt x="78" y="66"/>
                    <a:pt x="79" y="70"/>
                  </a:cubicBezTo>
                  <a:cubicBezTo>
                    <a:pt x="76" y="73"/>
                    <a:pt x="74" y="71"/>
                    <a:pt x="71" y="71"/>
                  </a:cubicBezTo>
                  <a:cubicBezTo>
                    <a:pt x="63" y="70"/>
                    <a:pt x="54" y="71"/>
                    <a:pt x="46" y="71"/>
                  </a:cubicBezTo>
                  <a:cubicBezTo>
                    <a:pt x="41" y="71"/>
                    <a:pt x="36" y="70"/>
                    <a:pt x="32" y="71"/>
                  </a:cubicBezTo>
                  <a:cubicBezTo>
                    <a:pt x="25" y="72"/>
                    <a:pt x="21" y="75"/>
                    <a:pt x="14" y="74"/>
                  </a:cubicBezTo>
                  <a:cubicBezTo>
                    <a:pt x="10" y="73"/>
                    <a:pt x="7" y="71"/>
                    <a:pt x="5" y="73"/>
                  </a:cubicBezTo>
                  <a:cubicBezTo>
                    <a:pt x="13" y="78"/>
                    <a:pt x="24" y="77"/>
                    <a:pt x="32" y="76"/>
                  </a:cubicBezTo>
                  <a:cubicBezTo>
                    <a:pt x="48" y="74"/>
                    <a:pt x="66" y="74"/>
                    <a:pt x="81" y="73"/>
                  </a:cubicBezTo>
                  <a:cubicBezTo>
                    <a:pt x="81" y="71"/>
                    <a:pt x="81" y="69"/>
                    <a:pt x="80" y="68"/>
                  </a:cubicBezTo>
                  <a:close/>
                  <a:moveTo>
                    <a:pt x="22" y="71"/>
                  </a:moveTo>
                  <a:cubicBezTo>
                    <a:pt x="25" y="71"/>
                    <a:pt x="28" y="69"/>
                    <a:pt x="30" y="68"/>
                  </a:cubicBezTo>
                  <a:cubicBezTo>
                    <a:pt x="35" y="68"/>
                    <a:pt x="41" y="69"/>
                    <a:pt x="47" y="69"/>
                  </a:cubicBezTo>
                  <a:cubicBezTo>
                    <a:pt x="56" y="68"/>
                    <a:pt x="66" y="68"/>
                    <a:pt x="75" y="68"/>
                  </a:cubicBezTo>
                  <a:cubicBezTo>
                    <a:pt x="75" y="68"/>
                    <a:pt x="75" y="68"/>
                    <a:pt x="75" y="67"/>
                  </a:cubicBezTo>
                  <a:cubicBezTo>
                    <a:pt x="72" y="64"/>
                    <a:pt x="69" y="58"/>
                    <a:pt x="66" y="53"/>
                  </a:cubicBezTo>
                  <a:cubicBezTo>
                    <a:pt x="64" y="48"/>
                    <a:pt x="62" y="42"/>
                    <a:pt x="59" y="38"/>
                  </a:cubicBezTo>
                  <a:cubicBezTo>
                    <a:pt x="57" y="33"/>
                    <a:pt x="54" y="28"/>
                    <a:pt x="52" y="24"/>
                  </a:cubicBezTo>
                  <a:cubicBezTo>
                    <a:pt x="50" y="19"/>
                    <a:pt x="48" y="13"/>
                    <a:pt x="43" y="12"/>
                  </a:cubicBezTo>
                  <a:cubicBezTo>
                    <a:pt x="41" y="16"/>
                    <a:pt x="39" y="21"/>
                    <a:pt x="36" y="24"/>
                  </a:cubicBezTo>
                  <a:cubicBezTo>
                    <a:pt x="32" y="33"/>
                    <a:pt x="26" y="39"/>
                    <a:pt x="23" y="49"/>
                  </a:cubicBezTo>
                  <a:cubicBezTo>
                    <a:pt x="20" y="52"/>
                    <a:pt x="19" y="56"/>
                    <a:pt x="16" y="60"/>
                  </a:cubicBezTo>
                  <a:cubicBezTo>
                    <a:pt x="14" y="63"/>
                    <a:pt x="11" y="66"/>
                    <a:pt x="10" y="70"/>
                  </a:cubicBezTo>
                  <a:cubicBezTo>
                    <a:pt x="14" y="70"/>
                    <a:pt x="18" y="72"/>
                    <a:pt x="22" y="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89" name="Freeform 38"/>
            <p:cNvSpPr>
              <a:spLocks/>
            </p:cNvSpPr>
            <p:nvPr/>
          </p:nvSpPr>
          <p:spPr bwMode="auto">
            <a:xfrm>
              <a:off x="2389188" y="2762251"/>
              <a:ext cx="114300" cy="100013"/>
            </a:xfrm>
            <a:custGeom>
              <a:avLst/>
              <a:gdLst>
                <a:gd name="T0" fmla="*/ 7 w 16"/>
                <a:gd name="T1" fmla="*/ 1 h 14"/>
                <a:gd name="T2" fmla="*/ 1 w 16"/>
                <a:gd name="T3" fmla="*/ 6 h 14"/>
                <a:gd name="T4" fmla="*/ 7 w 16"/>
                <a:gd name="T5" fmla="*/ 1 h 14"/>
              </a:gdLst>
              <a:ahLst/>
              <a:cxnLst>
                <a:cxn ang="0">
                  <a:pos x="T0" y="T1"/>
                </a:cxn>
                <a:cxn ang="0">
                  <a:pos x="T2" y="T3"/>
                </a:cxn>
                <a:cxn ang="0">
                  <a:pos x="T4" y="T5"/>
                </a:cxn>
              </a:cxnLst>
              <a:rect l="0" t="0" r="r" b="b"/>
              <a:pathLst>
                <a:path w="16" h="14">
                  <a:moveTo>
                    <a:pt x="7" y="1"/>
                  </a:moveTo>
                  <a:cubicBezTo>
                    <a:pt x="16" y="7"/>
                    <a:pt x="1" y="14"/>
                    <a:pt x="1" y="6"/>
                  </a:cubicBezTo>
                  <a:cubicBezTo>
                    <a:pt x="0" y="2"/>
                    <a:pt x="3" y="0"/>
                    <a:pt x="7"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90" name="Freeform 39"/>
            <p:cNvSpPr>
              <a:spLocks/>
            </p:cNvSpPr>
            <p:nvPr/>
          </p:nvSpPr>
          <p:spPr bwMode="auto">
            <a:xfrm>
              <a:off x="2382838" y="2487613"/>
              <a:ext cx="69850" cy="247650"/>
            </a:xfrm>
            <a:custGeom>
              <a:avLst/>
              <a:gdLst>
                <a:gd name="T0" fmla="*/ 6 w 10"/>
                <a:gd name="T1" fmla="*/ 35 h 35"/>
                <a:gd name="T2" fmla="*/ 3 w 10"/>
                <a:gd name="T3" fmla="*/ 26 h 35"/>
                <a:gd name="T4" fmla="*/ 6 w 10"/>
                <a:gd name="T5" fmla="*/ 0 h 35"/>
                <a:gd name="T6" fmla="*/ 10 w 10"/>
                <a:gd name="T7" fmla="*/ 12 h 35"/>
                <a:gd name="T8" fmla="*/ 6 w 10"/>
                <a:gd name="T9" fmla="*/ 35 h 35"/>
              </a:gdLst>
              <a:ahLst/>
              <a:cxnLst>
                <a:cxn ang="0">
                  <a:pos x="T0" y="T1"/>
                </a:cxn>
                <a:cxn ang="0">
                  <a:pos x="T2" y="T3"/>
                </a:cxn>
                <a:cxn ang="0">
                  <a:pos x="T4" y="T5"/>
                </a:cxn>
                <a:cxn ang="0">
                  <a:pos x="T6" y="T7"/>
                </a:cxn>
                <a:cxn ang="0">
                  <a:pos x="T8" y="T9"/>
                </a:cxn>
              </a:cxnLst>
              <a:rect l="0" t="0" r="r" b="b"/>
              <a:pathLst>
                <a:path w="10" h="35">
                  <a:moveTo>
                    <a:pt x="6" y="35"/>
                  </a:moveTo>
                  <a:cubicBezTo>
                    <a:pt x="4" y="35"/>
                    <a:pt x="3" y="30"/>
                    <a:pt x="3" y="26"/>
                  </a:cubicBezTo>
                  <a:cubicBezTo>
                    <a:pt x="2" y="21"/>
                    <a:pt x="0" y="1"/>
                    <a:pt x="6" y="0"/>
                  </a:cubicBezTo>
                  <a:cubicBezTo>
                    <a:pt x="10" y="0"/>
                    <a:pt x="10" y="9"/>
                    <a:pt x="10" y="12"/>
                  </a:cubicBezTo>
                  <a:cubicBezTo>
                    <a:pt x="10" y="20"/>
                    <a:pt x="8" y="30"/>
                    <a:pt x="6" y="3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3" name="Rectangle 12"/>
          <p:cNvSpPr/>
          <p:nvPr/>
        </p:nvSpPr>
        <p:spPr>
          <a:xfrm>
            <a:off x="7813259" y="6443378"/>
            <a:ext cx="2088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Plazo</a:t>
            </a:r>
            <a:endParaRPr lang="es-CL" sz="1000" b="1" dirty="0"/>
          </a:p>
        </p:txBody>
      </p:sp>
      <p:sp>
        <p:nvSpPr>
          <p:cNvPr id="186" name="Rectangle 185"/>
          <p:cNvSpPr/>
          <p:nvPr/>
        </p:nvSpPr>
        <p:spPr>
          <a:xfrm>
            <a:off x="7812000" y="6784062"/>
            <a:ext cx="2089259"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dirty="0">
              <a:solidFill>
                <a:schemeClr val="tx2"/>
              </a:solidFill>
            </a:endParaRPr>
          </a:p>
        </p:txBody>
      </p:sp>
      <p:grpSp>
        <p:nvGrpSpPr>
          <p:cNvPr id="192" name="Group 191"/>
          <p:cNvGrpSpPr/>
          <p:nvPr>
            <p:custDataLst>
              <p:tags r:id="rId5"/>
            </p:custDataLst>
          </p:nvPr>
        </p:nvGrpSpPr>
        <p:grpSpPr>
          <a:xfrm>
            <a:off x="7869917" y="6497378"/>
            <a:ext cx="256421" cy="252000"/>
            <a:chOff x="141288" y="1501775"/>
            <a:chExt cx="358775" cy="482601"/>
          </a:xfrm>
          <a:solidFill>
            <a:srgbClr val="FFFF00"/>
          </a:solidFill>
        </p:grpSpPr>
        <p:sp>
          <p:nvSpPr>
            <p:cNvPr id="193" name="Freeform 94"/>
            <p:cNvSpPr>
              <a:spLocks/>
            </p:cNvSpPr>
            <p:nvPr/>
          </p:nvSpPr>
          <p:spPr bwMode="auto">
            <a:xfrm>
              <a:off x="141288" y="1538288"/>
              <a:ext cx="358775" cy="446088"/>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4" name="Freeform 95"/>
            <p:cNvSpPr>
              <a:spLocks noEditPoints="1"/>
            </p:cNvSpPr>
            <p:nvPr/>
          </p:nvSpPr>
          <p:spPr bwMode="auto">
            <a:xfrm>
              <a:off x="169863" y="1501775"/>
              <a:ext cx="300038" cy="123825"/>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195" name="Freeform 96"/>
            <p:cNvSpPr>
              <a:spLocks noEditPoints="1"/>
            </p:cNvSpPr>
            <p:nvPr/>
          </p:nvSpPr>
          <p:spPr bwMode="auto">
            <a:xfrm>
              <a:off x="234950" y="1660525"/>
              <a:ext cx="158750" cy="223838"/>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graphicFrame>
        <p:nvGraphicFramePr>
          <p:cNvPr id="19" name="Table 18"/>
          <p:cNvGraphicFramePr>
            <a:graphicFrameLocks noGrp="1"/>
          </p:cNvGraphicFramePr>
          <p:nvPr>
            <p:extLst/>
          </p:nvPr>
        </p:nvGraphicFramePr>
        <p:xfrm>
          <a:off x="205200" y="3598922"/>
          <a:ext cx="7029088" cy="2834640"/>
        </p:xfrm>
        <a:graphic>
          <a:graphicData uri="http://schemas.openxmlformats.org/drawingml/2006/table">
            <a:tbl>
              <a:tblPr firstRow="1" bandRow="1">
                <a:tableStyleId>{2D5ABB26-0587-4C30-8999-92F81FD0307C}</a:tableStyleId>
              </a:tblPr>
              <a:tblGrid>
                <a:gridCol w="7029088">
                  <a:extLst>
                    <a:ext uri="{9D8B030D-6E8A-4147-A177-3AD203B41FA5}">
                      <a16:colId xmlns="" xmlns:a16="http://schemas.microsoft.com/office/drawing/2014/main" val="20000"/>
                    </a:ext>
                  </a:extLst>
                </a:gridCol>
              </a:tblGrid>
              <a:tr h="347833">
                <a:tc>
                  <a:txBody>
                    <a:bodyPr/>
                    <a:lstStyle/>
                    <a:p>
                      <a:pPr marL="0" marR="0" lvl="0" indent="0" algn="just" defTabSz="913399" rtl="0" eaLnBrk="1" fontAlgn="auto" latinLnBrk="0" hangingPunct="1">
                        <a:lnSpc>
                          <a:spcPct val="100000"/>
                        </a:lnSpc>
                        <a:spcBef>
                          <a:spcPts val="0"/>
                        </a:spcBef>
                        <a:spcAft>
                          <a:spcPts val="0"/>
                        </a:spcAft>
                        <a:buClrTx/>
                        <a:buSzTx/>
                        <a:buFontTx/>
                        <a:buAutoNum type="arabicPeriod"/>
                        <a:tabLst/>
                        <a:defRPr/>
                      </a:pPr>
                      <a:r>
                        <a:rPr lang="es-CL" sz="900" kern="1200" dirty="0" smtClean="0">
                          <a:solidFill>
                            <a:srgbClr val="002776"/>
                          </a:solidFill>
                          <a:latin typeface="+mn-lt"/>
                          <a:ea typeface="+mn-ea"/>
                          <a:cs typeface="+mn-cs"/>
                        </a:rPr>
                        <a:t> Identificar</a:t>
                      </a:r>
                      <a:r>
                        <a:rPr lang="es-CL" sz="900" kern="1200" baseline="0" dirty="0" smtClean="0">
                          <a:solidFill>
                            <a:srgbClr val="002776"/>
                          </a:solidFill>
                          <a:latin typeface="+mn-lt"/>
                          <a:ea typeface="+mn-ea"/>
                          <a:cs typeface="+mn-cs"/>
                        </a:rPr>
                        <a:t> las necesidades de comunicación de QT corporativo y QT destino turístico y separar los ecosistemas digitales. QT destino turístico tendrá su propio ecosistema digital diferenciado.</a:t>
                      </a:r>
                      <a:endParaRPr lang="es-CL" sz="900" kern="120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2904851222"/>
                  </a:ext>
                </a:extLst>
              </a:tr>
              <a:tr h="347833">
                <a:tc>
                  <a:txBody>
                    <a:bodyPr/>
                    <a:lstStyle/>
                    <a:p>
                      <a:pPr marL="0" marR="0" lvl="0" indent="0" algn="just" defTabSz="913399" rtl="0" eaLnBrk="1" fontAlgn="auto" latinLnBrk="0" hangingPunct="1">
                        <a:lnSpc>
                          <a:spcPct val="100000"/>
                        </a:lnSpc>
                        <a:spcBef>
                          <a:spcPts val="0"/>
                        </a:spcBef>
                        <a:spcAft>
                          <a:spcPts val="0"/>
                        </a:spcAft>
                        <a:buClrTx/>
                        <a:buSzTx/>
                        <a:buFontTx/>
                        <a:buNone/>
                        <a:tabLst/>
                        <a:defRPr/>
                      </a:pPr>
                      <a:r>
                        <a:rPr lang="es-ES" sz="900" kern="1200" baseline="0" noProof="0" dirty="0" smtClean="0">
                          <a:solidFill>
                            <a:srgbClr val="002776"/>
                          </a:solidFill>
                          <a:latin typeface="+mn-lt"/>
                          <a:ea typeface="+mn-ea"/>
                          <a:cs typeface="+mn-cs"/>
                        </a:rPr>
                        <a:t>2. </a:t>
                      </a:r>
                      <a:r>
                        <a:rPr lang="es-ES_tradnl" sz="900" kern="1200" dirty="0" smtClean="0">
                          <a:solidFill>
                            <a:srgbClr val="002776"/>
                          </a:solidFill>
                          <a:latin typeface="+mn-lt"/>
                          <a:ea typeface="+mn-ea"/>
                          <a:cs typeface="+mn-cs"/>
                        </a:rPr>
                        <a:t>Análisis de las</a:t>
                      </a:r>
                      <a:r>
                        <a:rPr lang="es-ES_tradnl" sz="900" kern="1200" baseline="0" dirty="0" smtClean="0">
                          <a:solidFill>
                            <a:srgbClr val="002776"/>
                          </a:solidFill>
                          <a:latin typeface="+mn-lt"/>
                          <a:ea typeface="+mn-ea"/>
                          <a:cs typeface="+mn-cs"/>
                        </a:rPr>
                        <a:t> necesidades comunicacionales para cada público: </a:t>
                      </a:r>
                      <a:r>
                        <a:rPr lang="es-ES_tradnl" sz="900" kern="1200" dirty="0" smtClean="0">
                          <a:solidFill>
                            <a:srgbClr val="002776"/>
                          </a:solidFill>
                          <a:latin typeface="+mn-lt"/>
                          <a:ea typeface="+mn-ea"/>
                          <a:cs typeface="+mn-cs"/>
                        </a:rPr>
                        <a:t>turistas vacacionales</a:t>
                      </a:r>
                      <a:r>
                        <a:rPr lang="es-ES_tradnl" sz="900" kern="1200" baseline="0" dirty="0" smtClean="0">
                          <a:solidFill>
                            <a:srgbClr val="002776"/>
                          </a:solidFill>
                          <a:latin typeface="+mn-lt"/>
                          <a:ea typeface="+mn-ea"/>
                          <a:cs typeface="+mn-cs"/>
                        </a:rPr>
                        <a:t> (</a:t>
                      </a:r>
                      <a:r>
                        <a:rPr lang="es-ES_tradnl" sz="900" kern="1200" dirty="0" smtClean="0">
                          <a:solidFill>
                            <a:srgbClr val="002776"/>
                          </a:solidFill>
                          <a:latin typeface="+mn-lt"/>
                          <a:ea typeface="+mn-ea"/>
                          <a:cs typeface="+mn-cs"/>
                        </a:rPr>
                        <a:t>ocio), inversores, organizadores</a:t>
                      </a:r>
                      <a:r>
                        <a:rPr lang="es-ES_tradnl" sz="900" kern="1200" baseline="0" dirty="0" smtClean="0">
                          <a:solidFill>
                            <a:srgbClr val="002776"/>
                          </a:solidFill>
                          <a:latin typeface="+mn-lt"/>
                          <a:ea typeface="+mn-ea"/>
                          <a:cs typeface="+mn-cs"/>
                        </a:rPr>
                        <a:t> reuniones, estudiantes, medios de comunicación, etc. y d</a:t>
                      </a:r>
                      <a:r>
                        <a:rPr lang="es-ES_tradnl" sz="900" kern="1200" dirty="0" smtClean="0">
                          <a:solidFill>
                            <a:srgbClr val="002776"/>
                          </a:solidFill>
                          <a:latin typeface="+mn-lt"/>
                          <a:ea typeface="+mn-ea"/>
                          <a:cs typeface="+mn-cs"/>
                        </a:rPr>
                        <a:t>eterminación de sus objetivos digitales específicos y su</a:t>
                      </a:r>
                      <a:r>
                        <a:rPr lang="es-ES_tradnl" sz="900" kern="1200" baseline="0" dirty="0" smtClean="0">
                          <a:solidFill>
                            <a:srgbClr val="002776"/>
                          </a:solidFill>
                          <a:latin typeface="+mn-lt"/>
                          <a:ea typeface="+mn-ea"/>
                          <a:cs typeface="+mn-cs"/>
                        </a:rPr>
                        <a:t> </a:t>
                      </a:r>
                      <a:r>
                        <a:rPr lang="es-ES_tradnl" sz="900" kern="1200" dirty="0" smtClean="0">
                          <a:solidFill>
                            <a:srgbClr val="002776"/>
                          </a:solidFill>
                          <a:latin typeface="+mn-lt"/>
                          <a:ea typeface="+mn-ea"/>
                          <a:cs typeface="+mn-cs"/>
                        </a:rPr>
                        <a:t>interrelación</a:t>
                      </a:r>
                      <a:r>
                        <a:rPr lang="es-ES_tradnl" sz="900" kern="1200" baseline="0" dirty="0" smtClean="0">
                          <a:solidFill>
                            <a:srgbClr val="002776"/>
                          </a:solidFill>
                          <a:latin typeface="+mn-lt"/>
                          <a:ea typeface="+mn-ea"/>
                          <a:cs typeface="+mn-cs"/>
                        </a:rPr>
                        <a:t> para con los públicos diferenciados.</a:t>
                      </a:r>
                      <a:endParaRPr lang="es-CL" sz="900" kern="120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r h="217396">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3. </a:t>
                      </a:r>
                      <a:r>
                        <a:rPr lang="es-ES_tradnl" sz="900" kern="1200" dirty="0" smtClean="0">
                          <a:solidFill>
                            <a:srgbClr val="002776"/>
                          </a:solidFill>
                          <a:latin typeface="+mn-lt"/>
                          <a:ea typeface="+mn-ea"/>
                          <a:cs typeface="+mn-cs"/>
                        </a:rPr>
                        <a:t>Definir</a:t>
                      </a:r>
                      <a:r>
                        <a:rPr lang="es-ES_tradnl" sz="900" kern="1200" baseline="0" dirty="0" smtClean="0">
                          <a:solidFill>
                            <a:srgbClr val="002776"/>
                          </a:solidFill>
                          <a:latin typeface="+mn-lt"/>
                          <a:ea typeface="+mn-ea"/>
                          <a:cs typeface="+mn-cs"/>
                        </a:rPr>
                        <a:t> las</a:t>
                      </a:r>
                      <a:r>
                        <a:rPr lang="es-ES_tradnl" sz="900" kern="1200" dirty="0" smtClean="0">
                          <a:solidFill>
                            <a:srgbClr val="002776"/>
                          </a:solidFill>
                          <a:latin typeface="+mn-lt"/>
                          <a:ea typeface="+mn-ea"/>
                          <a:cs typeface="+mn-cs"/>
                        </a:rPr>
                        <a:t> áreas de influencia para el equipo de gestión del ecosistema digital por </a:t>
                      </a:r>
                      <a:r>
                        <a:rPr lang="es-ES_tradnl" sz="900" kern="1200" baseline="0" dirty="0" smtClean="0">
                          <a:solidFill>
                            <a:srgbClr val="002776"/>
                          </a:solidFill>
                          <a:latin typeface="+mn-lt"/>
                          <a:ea typeface="+mn-ea"/>
                          <a:cs typeface="+mn-cs"/>
                        </a:rPr>
                        <a:t>públicos, temáticas y segmentación.</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347833">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4. </a:t>
                      </a:r>
                      <a:r>
                        <a:rPr lang="es-ES" sz="900" kern="1200" baseline="0" noProof="0" dirty="0" smtClean="0">
                          <a:solidFill>
                            <a:srgbClr val="002776"/>
                          </a:solidFill>
                          <a:latin typeface="+mn-lt"/>
                          <a:ea typeface="+mn-ea"/>
                          <a:cs typeface="+mn-cs"/>
                        </a:rPr>
                        <a:t>Trabajar con un equipo de informáticos y desarrolladores especializados para definir: el “viaje digital del usuario” </a:t>
                      </a:r>
                      <a:r>
                        <a:rPr lang="es-ES" sz="900" kern="1200" baseline="0" noProof="0" dirty="0" err="1" smtClean="0">
                          <a:solidFill>
                            <a:srgbClr val="002776"/>
                          </a:solidFill>
                          <a:latin typeface="+mn-lt"/>
                          <a:ea typeface="+mn-ea"/>
                          <a:cs typeface="+mn-cs"/>
                        </a:rPr>
                        <a:t>multi</a:t>
                      </a:r>
                      <a:r>
                        <a:rPr lang="es-ES" sz="900" kern="1200" baseline="0" noProof="0" dirty="0" smtClean="0">
                          <a:solidFill>
                            <a:srgbClr val="002776"/>
                          </a:solidFill>
                          <a:latin typeface="+mn-lt"/>
                          <a:ea typeface="+mn-ea"/>
                          <a:cs typeface="+mn-cs"/>
                        </a:rPr>
                        <a:t>-pantalla (dispositivos: </a:t>
                      </a:r>
                      <a:r>
                        <a:rPr lang="es-ES" sz="900" kern="1200" baseline="0" noProof="0" dirty="0" err="1" smtClean="0">
                          <a:solidFill>
                            <a:srgbClr val="002776"/>
                          </a:solidFill>
                          <a:latin typeface="+mn-lt"/>
                          <a:ea typeface="+mn-ea"/>
                          <a:cs typeface="+mn-cs"/>
                        </a:rPr>
                        <a:t>smartphones</a:t>
                      </a:r>
                      <a:r>
                        <a:rPr lang="es-ES" sz="900" kern="1200" baseline="0" noProof="0" dirty="0" smtClean="0">
                          <a:solidFill>
                            <a:srgbClr val="002776"/>
                          </a:solidFill>
                          <a:latin typeface="+mn-lt"/>
                          <a:ea typeface="+mn-ea"/>
                          <a:cs typeface="+mn-cs"/>
                        </a:rPr>
                        <a:t>, </a:t>
                      </a:r>
                      <a:r>
                        <a:rPr lang="es-ES" sz="900" kern="1200" baseline="0" noProof="0" dirty="0" err="1" smtClean="0">
                          <a:solidFill>
                            <a:srgbClr val="002776"/>
                          </a:solidFill>
                          <a:latin typeface="+mn-lt"/>
                          <a:ea typeface="+mn-ea"/>
                          <a:cs typeface="+mn-cs"/>
                        </a:rPr>
                        <a:t>tablets</a:t>
                      </a:r>
                      <a:r>
                        <a:rPr lang="es-ES" sz="900" kern="1200" baseline="0" noProof="0" dirty="0" smtClean="0">
                          <a:solidFill>
                            <a:srgbClr val="002776"/>
                          </a:solidFill>
                          <a:latin typeface="+mn-lt"/>
                          <a:ea typeface="+mn-ea"/>
                          <a:cs typeface="+mn-cs"/>
                        </a:rPr>
                        <a:t>, </a:t>
                      </a:r>
                      <a:r>
                        <a:rPr lang="es-ES" sz="900" kern="1200" baseline="0" noProof="0" dirty="0" err="1" smtClean="0">
                          <a:solidFill>
                            <a:srgbClr val="002776"/>
                          </a:solidFill>
                          <a:latin typeface="+mn-lt"/>
                          <a:ea typeface="+mn-ea"/>
                          <a:cs typeface="+mn-cs"/>
                        </a:rPr>
                        <a:t>PCs</a:t>
                      </a:r>
                      <a:r>
                        <a:rPr lang="es-ES" sz="900" kern="1200" baseline="0" noProof="0" dirty="0" smtClean="0">
                          <a:solidFill>
                            <a:srgbClr val="002776"/>
                          </a:solidFill>
                          <a:latin typeface="+mn-lt"/>
                          <a:ea typeface="+mn-ea"/>
                          <a:cs typeface="+mn-cs"/>
                        </a:rPr>
                        <a:t>, wearables, etc.) sus puntos clave de contacto y la forma óptima de integrar contenido.</a:t>
                      </a:r>
                      <a:endParaRPr lang="es-ES" sz="900" kern="120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47833">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rgbClr val="002776"/>
                          </a:solidFill>
                          <a:latin typeface="+mn-lt"/>
                          <a:ea typeface="+mn-ea"/>
                          <a:cs typeface="+mn-cs"/>
                        </a:rPr>
                        <a:t>5. Definir</a:t>
                      </a:r>
                      <a:r>
                        <a:rPr lang="es-ES" sz="900" kern="1200" baseline="0" noProof="0" dirty="0" smtClean="0">
                          <a:solidFill>
                            <a:srgbClr val="002776"/>
                          </a:solidFill>
                          <a:latin typeface="+mn-lt"/>
                          <a:ea typeface="+mn-ea"/>
                          <a:cs typeface="+mn-cs"/>
                        </a:rPr>
                        <a:t> las funcionalidades del ecosistema digital de QT para facilitar la inspiración, conversión y monitoreo de cada una de las acciones marketing digital realizadas. (i.e. hacer que el usuario pueda registrarse rápidamente, </a:t>
                      </a:r>
                      <a:r>
                        <a:rPr lang="es-ES" sz="900" kern="1200" baseline="0" noProof="0" dirty="0" err="1" smtClean="0">
                          <a:solidFill>
                            <a:srgbClr val="002776"/>
                          </a:solidFill>
                          <a:latin typeface="+mn-lt"/>
                          <a:ea typeface="+mn-ea"/>
                          <a:cs typeface="+mn-cs"/>
                        </a:rPr>
                        <a:t>login</a:t>
                      </a:r>
                      <a:r>
                        <a:rPr lang="es-ES" sz="900" kern="1200" baseline="0" noProof="0" dirty="0" smtClean="0">
                          <a:solidFill>
                            <a:srgbClr val="002776"/>
                          </a:solidFill>
                          <a:latin typeface="+mn-lt"/>
                          <a:ea typeface="+mn-ea"/>
                          <a:cs typeface="+mn-cs"/>
                        </a:rPr>
                        <a:t> social).</a:t>
                      </a: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608708">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chemeClr val="accent1"/>
                          </a:solidFill>
                          <a:latin typeface="+mn-lt"/>
                          <a:ea typeface="+mn-ea"/>
                          <a:cs typeface="+mn-cs"/>
                        </a:rPr>
                        <a:t>6. Diseñar una página web</a:t>
                      </a:r>
                      <a:r>
                        <a:rPr lang="es-ES" sz="900" kern="1200" baseline="0" noProof="0" dirty="0" smtClean="0">
                          <a:solidFill>
                            <a:schemeClr val="accent1"/>
                          </a:solidFill>
                          <a:latin typeface="+mn-lt"/>
                          <a:ea typeface="+mn-ea"/>
                          <a:cs typeface="+mn-cs"/>
                        </a:rPr>
                        <a:t> que facilite al usuario el viaje digital deseado (</a:t>
                      </a:r>
                      <a:r>
                        <a:rPr lang="es-ES" sz="900" i="1" kern="1200" baseline="0" noProof="0" dirty="0" err="1" smtClean="0">
                          <a:solidFill>
                            <a:schemeClr val="accent1"/>
                          </a:solidFill>
                          <a:latin typeface="+mn-lt"/>
                          <a:ea typeface="+mn-ea"/>
                          <a:cs typeface="+mn-cs"/>
                        </a:rPr>
                        <a:t>user-friendly</a:t>
                      </a:r>
                      <a:r>
                        <a:rPr lang="es-ES" sz="900" kern="1200" baseline="0" noProof="0" dirty="0" smtClean="0">
                          <a:solidFill>
                            <a:schemeClr val="accent1"/>
                          </a:solidFill>
                          <a:latin typeface="+mn-lt"/>
                          <a:ea typeface="+mn-ea"/>
                          <a:cs typeface="+mn-cs"/>
                        </a:rPr>
                        <a:t>) y que integre contenido diversos de medios propios, pagados u “obtenidos” (i.e. integración de mapas, vídeos o fotos UGC generadas por usuarios en redes sociales de QT). La página web a diseñar será una única y dentro se integrarán diversas micro – </a:t>
                      </a:r>
                      <a:r>
                        <a:rPr lang="es-ES" sz="900" kern="1200" baseline="0" noProof="0" dirty="0" err="1" smtClean="0">
                          <a:solidFill>
                            <a:schemeClr val="accent1"/>
                          </a:solidFill>
                          <a:latin typeface="+mn-lt"/>
                          <a:ea typeface="+mn-ea"/>
                          <a:cs typeface="+mn-cs"/>
                        </a:rPr>
                        <a:t>sites</a:t>
                      </a:r>
                      <a:r>
                        <a:rPr lang="es-ES" sz="900" kern="1200" baseline="0" noProof="0" dirty="0" smtClean="0">
                          <a:solidFill>
                            <a:schemeClr val="accent1"/>
                          </a:solidFill>
                          <a:latin typeface="+mn-lt"/>
                          <a:ea typeface="+mn-ea"/>
                          <a:cs typeface="+mn-cs"/>
                        </a:rPr>
                        <a:t> (RICE, Web Turismo venta, etc.) para optimizar costes de generación de tráfico y posicionamiento SEO.</a:t>
                      </a:r>
                      <a:endParaRPr lang="es-ES" sz="900" kern="1200" noProof="0" dirty="0" smtClean="0">
                        <a:solidFill>
                          <a:schemeClr val="accent1"/>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47833">
                <a:tc>
                  <a:txBody>
                    <a:bodyPr/>
                    <a:lstStyle/>
                    <a:p>
                      <a:pPr marL="0" marR="0" lvl="0" indent="0" algn="just" defTabSz="913399" rtl="0" eaLnBrk="1" fontAlgn="auto" latinLnBrk="0" hangingPunct="1">
                        <a:lnSpc>
                          <a:spcPct val="100000"/>
                        </a:lnSpc>
                        <a:spcBef>
                          <a:spcPts val="0"/>
                        </a:spcBef>
                        <a:spcAft>
                          <a:spcPts val="0"/>
                        </a:spcAft>
                        <a:buClrTx/>
                        <a:buSzTx/>
                        <a:buFont typeface="+mj-lt"/>
                        <a:buNone/>
                        <a:tabLst/>
                        <a:defRPr/>
                      </a:pPr>
                      <a:r>
                        <a:rPr lang="es-ES" sz="900" kern="1200" noProof="0" dirty="0" smtClean="0">
                          <a:solidFill>
                            <a:schemeClr val="accent1"/>
                          </a:solidFill>
                          <a:latin typeface="+mn-lt"/>
                          <a:ea typeface="+mn-ea"/>
                          <a:cs typeface="+mn-cs"/>
                        </a:rPr>
                        <a:t>7. </a:t>
                      </a:r>
                      <a:r>
                        <a:rPr lang="es-ES" sz="900" kern="1200" baseline="0" noProof="0" dirty="0" smtClean="0">
                          <a:solidFill>
                            <a:schemeClr val="accent1"/>
                          </a:solidFill>
                          <a:latin typeface="+mn-lt"/>
                          <a:ea typeface="+mn-ea"/>
                          <a:cs typeface="+mn-cs"/>
                        </a:rPr>
                        <a:t>Definir qué enlaces serán necesarios para vincular y monitorear a los socios potenciales de QT en la distribución de productos turísticos.</a:t>
                      </a:r>
                      <a:endParaRPr lang="es-ES" sz="900" kern="1200" noProof="0" dirty="0" smtClean="0">
                        <a:solidFill>
                          <a:schemeClr val="accent1"/>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 xmlns:a16="http://schemas.microsoft.com/office/drawing/2014/main" val="10005"/>
                  </a:ext>
                </a:extLst>
              </a:tr>
            </a:tbl>
          </a:graphicData>
        </a:graphic>
      </p:graphicFrame>
      <p:grpSp>
        <p:nvGrpSpPr>
          <p:cNvPr id="251" name="Group 250"/>
          <p:cNvGrpSpPr/>
          <p:nvPr/>
        </p:nvGrpSpPr>
        <p:grpSpPr>
          <a:xfrm>
            <a:off x="5765554" y="6820688"/>
            <a:ext cx="468000" cy="430836"/>
            <a:chOff x="5765554" y="6803310"/>
            <a:chExt cx="468000" cy="430836"/>
          </a:xfrm>
        </p:grpSpPr>
        <p:sp>
          <p:nvSpPr>
            <p:cNvPr id="237" name="Rectangle 236"/>
            <p:cNvSpPr/>
            <p:nvPr>
              <p:custDataLst>
                <p:tags r:id="rId28"/>
              </p:custDataLst>
            </p:nvPr>
          </p:nvSpPr>
          <p:spPr>
            <a:xfrm>
              <a:off x="576555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240" name="TextBox 239"/>
            <p:cNvSpPr txBox="1"/>
            <p:nvPr>
              <p:custDataLst>
                <p:tags r:id="rId29"/>
              </p:custDataLst>
            </p:nvPr>
          </p:nvSpPr>
          <p:spPr>
            <a:xfrm>
              <a:off x="5765554" y="6803310"/>
              <a:ext cx="468000" cy="215444"/>
            </a:xfrm>
            <a:prstGeom prst="rect">
              <a:avLst/>
            </a:prstGeom>
            <a:noFill/>
          </p:spPr>
          <p:txBody>
            <a:bodyPr wrap="square" rtlCol="0">
              <a:spAutoFit/>
            </a:bodyPr>
            <a:lstStyle/>
            <a:p>
              <a:pPr algn="ctr" defTabSz="1005600"/>
              <a:r>
                <a:rPr lang="es-CL" sz="800" dirty="0" smtClean="0">
                  <a:solidFill>
                    <a:srgbClr val="002776"/>
                  </a:solidFill>
                </a:rPr>
                <a:t>Alta</a:t>
              </a:r>
              <a:endParaRPr lang="es-CL" sz="800" dirty="0">
                <a:solidFill>
                  <a:srgbClr val="002776"/>
                </a:solidFill>
              </a:endParaRPr>
            </a:p>
          </p:txBody>
        </p:sp>
      </p:grpSp>
      <p:grpSp>
        <p:nvGrpSpPr>
          <p:cNvPr id="31" name="Group 30"/>
          <p:cNvGrpSpPr/>
          <p:nvPr/>
        </p:nvGrpSpPr>
        <p:grpSpPr>
          <a:xfrm>
            <a:off x="6477894" y="6820688"/>
            <a:ext cx="468000" cy="430836"/>
            <a:chOff x="6377646" y="6803310"/>
            <a:chExt cx="468000" cy="430836"/>
          </a:xfrm>
        </p:grpSpPr>
        <p:sp>
          <p:nvSpPr>
            <p:cNvPr id="238" name="Rectangle 237"/>
            <p:cNvSpPr/>
            <p:nvPr>
              <p:custDataLst>
                <p:tags r:id="rId26"/>
              </p:custDataLst>
            </p:nvPr>
          </p:nvSpPr>
          <p:spPr>
            <a:xfrm>
              <a:off x="637764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1" name="TextBox 240"/>
            <p:cNvSpPr txBox="1"/>
            <p:nvPr>
              <p:custDataLst>
                <p:tags r:id="rId27"/>
              </p:custDataLst>
            </p:nvPr>
          </p:nvSpPr>
          <p:spPr>
            <a:xfrm>
              <a:off x="6377646" y="6803310"/>
              <a:ext cx="468000" cy="215444"/>
            </a:xfrm>
            <a:prstGeom prst="rect">
              <a:avLst/>
            </a:prstGeom>
            <a:noFill/>
          </p:spPr>
          <p:txBody>
            <a:bodyPr wrap="square" rtlCol="0">
              <a:spAutoFit/>
            </a:bodyPr>
            <a:lstStyle/>
            <a:p>
              <a:pPr algn="ctr" defTabSz="1005600"/>
              <a:r>
                <a:rPr lang="es-CL" sz="800" dirty="0" smtClean="0">
                  <a:solidFill>
                    <a:srgbClr val="002776"/>
                  </a:solidFill>
                </a:rPr>
                <a:t>Media</a:t>
              </a:r>
              <a:endParaRPr lang="es-CL" sz="800" dirty="0">
                <a:solidFill>
                  <a:srgbClr val="002776"/>
                </a:solidFill>
              </a:endParaRPr>
            </a:p>
          </p:txBody>
        </p:sp>
      </p:grpSp>
      <p:grpSp>
        <p:nvGrpSpPr>
          <p:cNvPr id="30" name="Group 29"/>
          <p:cNvGrpSpPr/>
          <p:nvPr/>
        </p:nvGrpSpPr>
        <p:grpSpPr>
          <a:xfrm>
            <a:off x="7190234" y="6820688"/>
            <a:ext cx="468000" cy="430836"/>
            <a:chOff x="6989738" y="6803310"/>
            <a:chExt cx="468000" cy="430836"/>
          </a:xfrm>
        </p:grpSpPr>
        <p:sp>
          <p:nvSpPr>
            <p:cNvPr id="239" name="Rectangle 238"/>
            <p:cNvSpPr/>
            <p:nvPr>
              <p:custDataLst>
                <p:tags r:id="rId24"/>
              </p:custDataLst>
            </p:nvPr>
          </p:nvSpPr>
          <p:spPr>
            <a:xfrm>
              <a:off x="698973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2" name="TextBox 241"/>
            <p:cNvSpPr txBox="1"/>
            <p:nvPr>
              <p:custDataLst>
                <p:tags r:id="rId25"/>
              </p:custDataLst>
            </p:nvPr>
          </p:nvSpPr>
          <p:spPr>
            <a:xfrm>
              <a:off x="6989738" y="6803310"/>
              <a:ext cx="468000" cy="215444"/>
            </a:xfrm>
            <a:prstGeom prst="rect">
              <a:avLst/>
            </a:prstGeom>
            <a:noFill/>
          </p:spPr>
          <p:txBody>
            <a:bodyPr wrap="square" rtlCol="0">
              <a:spAutoFit/>
            </a:bodyPr>
            <a:lstStyle/>
            <a:p>
              <a:pPr algn="ctr" defTabSz="1005600"/>
              <a:r>
                <a:rPr lang="es-CL" sz="800" dirty="0" smtClean="0">
                  <a:solidFill>
                    <a:srgbClr val="002776"/>
                  </a:solidFill>
                </a:rPr>
                <a:t>Baja</a:t>
              </a:r>
              <a:endParaRPr lang="es-CL" sz="800" dirty="0">
                <a:solidFill>
                  <a:srgbClr val="002776"/>
                </a:solidFill>
              </a:endParaRPr>
            </a:p>
          </p:txBody>
        </p:sp>
      </p:grpSp>
      <p:grpSp>
        <p:nvGrpSpPr>
          <p:cNvPr id="253" name="Group 252"/>
          <p:cNvGrpSpPr/>
          <p:nvPr/>
        </p:nvGrpSpPr>
        <p:grpSpPr>
          <a:xfrm>
            <a:off x="7910314" y="6820688"/>
            <a:ext cx="468000" cy="430836"/>
            <a:chOff x="7925794" y="6803310"/>
            <a:chExt cx="468000" cy="430836"/>
          </a:xfrm>
        </p:grpSpPr>
        <p:sp>
          <p:nvSpPr>
            <p:cNvPr id="244" name="Rectangle 243"/>
            <p:cNvSpPr/>
            <p:nvPr>
              <p:custDataLst>
                <p:tags r:id="rId22"/>
              </p:custDataLst>
            </p:nvPr>
          </p:nvSpPr>
          <p:spPr>
            <a:xfrm>
              <a:off x="792579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7" name="TextBox 246"/>
            <p:cNvSpPr txBox="1"/>
            <p:nvPr>
              <p:custDataLst>
                <p:tags r:id="rId23"/>
              </p:custDataLst>
            </p:nvPr>
          </p:nvSpPr>
          <p:spPr>
            <a:xfrm>
              <a:off x="7925794" y="6803310"/>
              <a:ext cx="468000" cy="215444"/>
            </a:xfrm>
            <a:prstGeom prst="rect">
              <a:avLst/>
            </a:prstGeom>
            <a:noFill/>
          </p:spPr>
          <p:txBody>
            <a:bodyPr wrap="square" rtlCol="0">
              <a:spAutoFit/>
            </a:bodyPr>
            <a:lstStyle/>
            <a:p>
              <a:pPr algn="ctr" defTabSz="1005600"/>
              <a:r>
                <a:rPr lang="es-CL" sz="800" dirty="0" smtClean="0">
                  <a:solidFill>
                    <a:srgbClr val="002776"/>
                  </a:solidFill>
                </a:rPr>
                <a:t>Corto</a:t>
              </a:r>
              <a:endParaRPr lang="es-CL" sz="800" dirty="0">
                <a:solidFill>
                  <a:srgbClr val="002776"/>
                </a:solidFill>
              </a:endParaRPr>
            </a:p>
          </p:txBody>
        </p:sp>
      </p:grpSp>
      <p:grpSp>
        <p:nvGrpSpPr>
          <p:cNvPr id="254" name="Group 253"/>
          <p:cNvGrpSpPr/>
          <p:nvPr/>
        </p:nvGrpSpPr>
        <p:grpSpPr>
          <a:xfrm>
            <a:off x="8576394" y="6820688"/>
            <a:ext cx="576000" cy="430836"/>
            <a:chOff x="8486378" y="6803310"/>
            <a:chExt cx="576000" cy="430836"/>
          </a:xfrm>
        </p:grpSpPr>
        <p:sp>
          <p:nvSpPr>
            <p:cNvPr id="245" name="Rectangle 244"/>
            <p:cNvSpPr/>
            <p:nvPr>
              <p:custDataLst>
                <p:tags r:id="rId20"/>
              </p:custDataLst>
            </p:nvPr>
          </p:nvSpPr>
          <p:spPr>
            <a:xfrm>
              <a:off x="85403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8" name="TextBox 247"/>
            <p:cNvSpPr txBox="1"/>
            <p:nvPr>
              <p:custDataLst>
                <p:tags r:id="rId21"/>
              </p:custDataLst>
            </p:nvPr>
          </p:nvSpPr>
          <p:spPr>
            <a:xfrm>
              <a:off x="8486378" y="6803310"/>
              <a:ext cx="576000" cy="338554"/>
            </a:xfrm>
            <a:prstGeom prst="rect">
              <a:avLst/>
            </a:prstGeom>
            <a:noFill/>
          </p:spPr>
          <p:txBody>
            <a:bodyPr wrap="square" rtlCol="0">
              <a:spAutoFit/>
            </a:bodyPr>
            <a:lstStyle/>
            <a:p>
              <a:pPr algn="ctr" defTabSz="1005600"/>
              <a:r>
                <a:rPr lang="es-CL" sz="800" dirty="0" smtClean="0">
                  <a:solidFill>
                    <a:srgbClr val="002776"/>
                  </a:solidFill>
                </a:rPr>
                <a:t>Mediano</a:t>
              </a:r>
              <a:endParaRPr lang="es-CL" sz="800" dirty="0">
                <a:solidFill>
                  <a:srgbClr val="002776"/>
                </a:solidFill>
              </a:endParaRPr>
            </a:p>
          </p:txBody>
        </p:sp>
      </p:grpSp>
      <p:grpSp>
        <p:nvGrpSpPr>
          <p:cNvPr id="252" name="Group 251"/>
          <p:cNvGrpSpPr/>
          <p:nvPr/>
        </p:nvGrpSpPr>
        <p:grpSpPr>
          <a:xfrm>
            <a:off x="9350474" y="6820688"/>
            <a:ext cx="468000" cy="430836"/>
            <a:chOff x="9149978" y="6803310"/>
            <a:chExt cx="468000" cy="430836"/>
          </a:xfrm>
        </p:grpSpPr>
        <p:sp>
          <p:nvSpPr>
            <p:cNvPr id="246" name="Rectangle 245"/>
            <p:cNvSpPr/>
            <p:nvPr>
              <p:custDataLst>
                <p:tags r:id="rId18"/>
              </p:custDataLst>
            </p:nvPr>
          </p:nvSpPr>
          <p:spPr>
            <a:xfrm>
              <a:off x="914997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49" name="TextBox 248"/>
            <p:cNvSpPr txBox="1"/>
            <p:nvPr>
              <p:custDataLst>
                <p:tags r:id="rId19"/>
              </p:custDataLst>
            </p:nvPr>
          </p:nvSpPr>
          <p:spPr>
            <a:xfrm>
              <a:off x="9149978" y="6803310"/>
              <a:ext cx="468000" cy="215444"/>
            </a:xfrm>
            <a:prstGeom prst="rect">
              <a:avLst/>
            </a:prstGeom>
            <a:noFill/>
          </p:spPr>
          <p:txBody>
            <a:bodyPr wrap="square" rtlCol="0">
              <a:spAutoFit/>
            </a:bodyPr>
            <a:lstStyle/>
            <a:p>
              <a:pPr algn="ctr" defTabSz="1005600"/>
              <a:r>
                <a:rPr lang="es-CL" sz="800" dirty="0" smtClean="0">
                  <a:solidFill>
                    <a:srgbClr val="002776"/>
                  </a:solidFill>
                </a:rPr>
                <a:t>Largo</a:t>
              </a:r>
              <a:endParaRPr lang="es-CL" sz="800" dirty="0">
                <a:solidFill>
                  <a:srgbClr val="002776"/>
                </a:solidFill>
              </a:endParaRPr>
            </a:p>
          </p:txBody>
        </p:sp>
      </p:grpSp>
      <p:sp>
        <p:nvSpPr>
          <p:cNvPr id="218" name="Slide Number Placeholder 3"/>
          <p:cNvSpPr txBox="1">
            <a:spLocks/>
          </p:cNvSpPr>
          <p:nvPr/>
        </p:nvSpPr>
        <p:spPr>
          <a:xfrm>
            <a:off x="457203" y="7429506"/>
            <a:ext cx="311150" cy="163513"/>
          </a:xfrm>
          <a:prstGeom prst="rect">
            <a:avLst/>
          </a:prstGeom>
        </p:spPr>
        <p:txBody>
          <a:bodyPr vert="horz" wrap="square" lIns="0" tIns="0" rIns="0" bIns="0" numCol="1" anchor="t" anchorCtr="0" compatLnSpc="1">
            <a:prstTxWarp prst="textNoShape">
              <a:avLst/>
            </a:prstTxWarp>
            <a:noAutofit/>
          </a:bodyPr>
          <a:lstStyle>
            <a:defPPr>
              <a:defRPr lang="en-US"/>
            </a:defPPr>
            <a:lvl1pPr algn="l" rtl="0" fontAlgn="base">
              <a:lnSpc>
                <a:spcPts val="1200"/>
              </a:lnSpc>
              <a:spcBef>
                <a:spcPct val="0"/>
              </a:spcBef>
              <a:spcAft>
                <a:spcPct val="0"/>
              </a:spcAft>
              <a:defRPr sz="1000" b="1" kern="1200">
                <a:solidFill>
                  <a:schemeClr val="tx2"/>
                </a:solidFill>
                <a:latin typeface="Arial" charset="0"/>
                <a:ea typeface="+mn-ea"/>
                <a:cs typeface="Arial" charset="0"/>
              </a:defRPr>
            </a:lvl1pPr>
            <a:lvl2pPr marL="455186" indent="1586" algn="l" rtl="0" fontAlgn="base">
              <a:spcBef>
                <a:spcPct val="0"/>
              </a:spcBef>
              <a:spcAft>
                <a:spcPct val="0"/>
              </a:spcAft>
              <a:defRPr sz="2000" kern="1200">
                <a:solidFill>
                  <a:schemeClr val="tx1"/>
                </a:solidFill>
                <a:latin typeface="Arial" charset="0"/>
                <a:ea typeface="+mn-ea"/>
                <a:cs typeface="Arial" charset="0"/>
              </a:defRPr>
            </a:lvl2pPr>
            <a:lvl3pPr marL="911959" indent="1586" algn="l" rtl="0" fontAlgn="base">
              <a:spcBef>
                <a:spcPct val="0"/>
              </a:spcBef>
              <a:spcAft>
                <a:spcPct val="0"/>
              </a:spcAft>
              <a:defRPr sz="2000" kern="1200">
                <a:solidFill>
                  <a:schemeClr val="tx1"/>
                </a:solidFill>
                <a:latin typeface="Arial" charset="0"/>
                <a:ea typeface="+mn-ea"/>
                <a:cs typeface="Arial" charset="0"/>
              </a:defRPr>
            </a:lvl3pPr>
            <a:lvl4pPr marL="1368728" indent="1586" algn="l" rtl="0" fontAlgn="base">
              <a:spcBef>
                <a:spcPct val="0"/>
              </a:spcBef>
              <a:spcAft>
                <a:spcPct val="0"/>
              </a:spcAft>
              <a:defRPr sz="2000" kern="1200">
                <a:solidFill>
                  <a:schemeClr val="tx1"/>
                </a:solidFill>
                <a:latin typeface="Arial" charset="0"/>
                <a:ea typeface="+mn-ea"/>
                <a:cs typeface="Arial" charset="0"/>
              </a:defRPr>
            </a:lvl4pPr>
            <a:lvl5pPr marL="1825500" indent="1586" algn="l" rtl="0" fontAlgn="base">
              <a:spcBef>
                <a:spcPct val="0"/>
              </a:spcBef>
              <a:spcAft>
                <a:spcPct val="0"/>
              </a:spcAft>
              <a:defRPr sz="2000" kern="1200">
                <a:solidFill>
                  <a:schemeClr val="tx1"/>
                </a:solidFill>
                <a:latin typeface="Arial" charset="0"/>
                <a:ea typeface="+mn-ea"/>
                <a:cs typeface="Arial" charset="0"/>
              </a:defRPr>
            </a:lvl5pPr>
            <a:lvl6pPr marL="2283858" algn="l" defTabSz="913545" rtl="0" eaLnBrk="1" latinLnBrk="0" hangingPunct="1">
              <a:defRPr sz="2000" kern="1200">
                <a:solidFill>
                  <a:schemeClr val="tx1"/>
                </a:solidFill>
                <a:latin typeface="Arial" charset="0"/>
                <a:ea typeface="+mn-ea"/>
                <a:cs typeface="Arial" charset="0"/>
              </a:defRPr>
            </a:lvl6pPr>
            <a:lvl7pPr marL="2740632" algn="l" defTabSz="913545" rtl="0" eaLnBrk="1" latinLnBrk="0" hangingPunct="1">
              <a:defRPr sz="2000" kern="1200">
                <a:solidFill>
                  <a:schemeClr val="tx1"/>
                </a:solidFill>
                <a:latin typeface="Arial" charset="0"/>
                <a:ea typeface="+mn-ea"/>
                <a:cs typeface="Arial" charset="0"/>
              </a:defRPr>
            </a:lvl7pPr>
            <a:lvl8pPr marL="3197402" algn="l" defTabSz="913545" rtl="0" eaLnBrk="1" latinLnBrk="0" hangingPunct="1">
              <a:defRPr sz="2000" kern="1200">
                <a:solidFill>
                  <a:schemeClr val="tx1"/>
                </a:solidFill>
                <a:latin typeface="Arial" charset="0"/>
                <a:ea typeface="+mn-ea"/>
                <a:cs typeface="Arial" charset="0"/>
              </a:defRPr>
            </a:lvl8pPr>
            <a:lvl9pPr marL="3654173" algn="l" defTabSz="913545" rtl="0" eaLnBrk="1" latinLnBrk="0" hangingPunct="1">
              <a:defRPr sz="2000" kern="1200">
                <a:solidFill>
                  <a:schemeClr val="tx1"/>
                </a:solidFill>
                <a:latin typeface="Arial" charset="0"/>
                <a:ea typeface="+mn-ea"/>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defRPr/>
            </a:pPr>
            <a:fld id="{183D6856-CF4E-42C4-B228-5F9DD1DB1801}" type="slidenum">
              <a:rPr kumimoji="0" lang="en-US" sz="1000" b="1" i="0" u="none" strike="noStrike" kern="1200" cap="none" spc="0" normalizeH="0" baseline="0" noProof="0" smtClean="0">
                <a:ln>
                  <a:noFill/>
                </a:ln>
                <a:solidFill>
                  <a:srgbClr val="002776"/>
                </a:solidFill>
                <a:effectLst/>
                <a:uLnTx/>
                <a:uFillTx/>
                <a:latin typeface="Arial" charset="0"/>
                <a:ea typeface="+mn-ea"/>
                <a:cs typeface="Arial" charset="0"/>
              </a:rPr>
              <a:pPr marL="0" marR="0" lvl="0" indent="0" algn="l" defTabSz="914400" rtl="0" eaLnBrk="1" fontAlgn="base" latinLnBrk="0" hangingPunct="1">
                <a:lnSpc>
                  <a:spcPts val="1200"/>
                </a:lnSpc>
                <a:spcBef>
                  <a:spcPct val="0"/>
                </a:spcBef>
                <a:spcAft>
                  <a:spcPct val="0"/>
                </a:spcAft>
                <a:buClrTx/>
                <a:buSzTx/>
                <a:buFontTx/>
                <a:buNone/>
                <a:tabLst/>
                <a:defRPr/>
              </a:pPr>
              <a:t>8</a:t>
            </a:fld>
            <a:endParaRPr kumimoji="0" lang="en-US" sz="1000" b="1" i="0" u="none" strike="noStrike" kern="1200" cap="none" spc="0" normalizeH="0" baseline="0" noProof="0" dirty="0">
              <a:ln>
                <a:noFill/>
              </a:ln>
              <a:solidFill>
                <a:srgbClr val="002776"/>
              </a:solidFill>
              <a:effectLst/>
              <a:uLnTx/>
              <a:uFillTx/>
              <a:latin typeface="Arial" charset="0"/>
              <a:ea typeface="+mn-ea"/>
              <a:cs typeface="Arial" charset="0"/>
            </a:endParaRPr>
          </a:p>
        </p:txBody>
      </p:sp>
      <p:sp>
        <p:nvSpPr>
          <p:cNvPr id="211" name="Freeform 368"/>
          <p:cNvSpPr>
            <a:spLocks noEditPoints="1"/>
          </p:cNvSpPr>
          <p:nvPr/>
        </p:nvSpPr>
        <p:spPr bwMode="auto">
          <a:xfrm>
            <a:off x="8774434"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3" name="Freeform 368"/>
          <p:cNvSpPr>
            <a:spLocks noEditPoints="1"/>
          </p:cNvSpPr>
          <p:nvPr/>
        </p:nvSpPr>
        <p:spPr bwMode="auto">
          <a:xfrm>
            <a:off x="5894090" y="7055406"/>
            <a:ext cx="216000" cy="180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15" name="Rectangle 214"/>
          <p:cNvSpPr/>
          <p:nvPr/>
        </p:nvSpPr>
        <p:spPr>
          <a:xfrm>
            <a:off x="7264800" y="4823098"/>
            <a:ext cx="2638404" cy="36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76000" rtlCol="0" anchor="ctr"/>
          <a:lstStyle/>
          <a:p>
            <a:r>
              <a:rPr lang="es-CL" sz="1000" b="1" dirty="0" smtClean="0">
                <a:solidFill>
                  <a:srgbClr val="FFFFFF"/>
                </a:solidFill>
              </a:rPr>
              <a:t>KPIs Específicos</a:t>
            </a:r>
            <a:endParaRPr lang="es-CL" sz="1000" b="1" dirty="0">
              <a:solidFill>
                <a:srgbClr val="FFFFFF"/>
              </a:solidFill>
            </a:endParaRPr>
          </a:p>
        </p:txBody>
      </p:sp>
      <p:grpSp>
        <p:nvGrpSpPr>
          <p:cNvPr id="259" name="Group 258"/>
          <p:cNvGrpSpPr/>
          <p:nvPr/>
        </p:nvGrpSpPr>
        <p:grpSpPr>
          <a:xfrm>
            <a:off x="7334298" y="4877098"/>
            <a:ext cx="432000" cy="252000"/>
            <a:chOff x="5903913" y="3738563"/>
            <a:chExt cx="735013" cy="430213"/>
          </a:xfrm>
          <a:solidFill>
            <a:schemeClr val="bg2"/>
          </a:solidFill>
        </p:grpSpPr>
        <p:sp>
          <p:nvSpPr>
            <p:cNvPr id="260" name="Freeform 255"/>
            <p:cNvSpPr>
              <a:spLocks noEditPoints="1"/>
            </p:cNvSpPr>
            <p:nvPr/>
          </p:nvSpPr>
          <p:spPr bwMode="auto">
            <a:xfrm>
              <a:off x="5903913" y="3738563"/>
              <a:ext cx="735013" cy="430213"/>
            </a:xfrm>
            <a:custGeom>
              <a:avLst/>
              <a:gdLst>
                <a:gd name="T0" fmla="*/ 10 w 187"/>
                <a:gd name="T1" fmla="*/ 76 h 109"/>
                <a:gd name="T2" fmla="*/ 19 w 187"/>
                <a:gd name="T3" fmla="*/ 47 h 109"/>
                <a:gd name="T4" fmla="*/ 28 w 187"/>
                <a:gd name="T5" fmla="*/ 25 h 109"/>
                <a:gd name="T6" fmla="*/ 60 w 187"/>
                <a:gd name="T7" fmla="*/ 6 h 109"/>
                <a:gd name="T8" fmla="*/ 109 w 187"/>
                <a:gd name="T9" fmla="*/ 0 h 109"/>
                <a:gd name="T10" fmla="*/ 140 w 187"/>
                <a:gd name="T11" fmla="*/ 13 h 109"/>
                <a:gd name="T12" fmla="*/ 164 w 187"/>
                <a:gd name="T13" fmla="*/ 38 h 109"/>
                <a:gd name="T14" fmla="*/ 179 w 187"/>
                <a:gd name="T15" fmla="*/ 71 h 109"/>
                <a:gd name="T16" fmla="*/ 187 w 187"/>
                <a:gd name="T17" fmla="*/ 98 h 109"/>
                <a:gd name="T18" fmla="*/ 163 w 187"/>
                <a:gd name="T19" fmla="*/ 100 h 109"/>
                <a:gd name="T20" fmla="*/ 58 w 187"/>
                <a:gd name="T21" fmla="*/ 104 h 109"/>
                <a:gd name="T22" fmla="*/ 5 w 187"/>
                <a:gd name="T23" fmla="*/ 108 h 109"/>
                <a:gd name="T24" fmla="*/ 105 w 187"/>
                <a:gd name="T25" fmla="*/ 55 h 109"/>
                <a:gd name="T26" fmla="*/ 116 w 187"/>
                <a:gd name="T27" fmla="*/ 26 h 109"/>
                <a:gd name="T28" fmla="*/ 104 w 187"/>
                <a:gd name="T29" fmla="*/ 8 h 109"/>
                <a:gd name="T30" fmla="*/ 71 w 187"/>
                <a:gd name="T31" fmla="*/ 12 h 109"/>
                <a:gd name="T32" fmla="*/ 42 w 187"/>
                <a:gd name="T33" fmla="*/ 26 h 109"/>
                <a:gd name="T34" fmla="*/ 66 w 187"/>
                <a:gd name="T35" fmla="*/ 68 h 109"/>
                <a:gd name="T36" fmla="*/ 83 w 187"/>
                <a:gd name="T37" fmla="*/ 82 h 109"/>
                <a:gd name="T38" fmla="*/ 109 w 187"/>
                <a:gd name="T39" fmla="*/ 89 h 109"/>
                <a:gd name="T40" fmla="*/ 159 w 187"/>
                <a:gd name="T41" fmla="*/ 86 h 109"/>
                <a:gd name="T42" fmla="*/ 168 w 187"/>
                <a:gd name="T43" fmla="*/ 62 h 109"/>
                <a:gd name="T44" fmla="*/ 146 w 187"/>
                <a:gd name="T45" fmla="*/ 28 h 109"/>
                <a:gd name="T46" fmla="*/ 120 w 187"/>
                <a:gd name="T47" fmla="*/ 23 h 109"/>
                <a:gd name="T48" fmla="*/ 106 w 187"/>
                <a:gd name="T49" fmla="*/ 59 h 109"/>
                <a:gd name="T50" fmla="*/ 115 w 187"/>
                <a:gd name="T51" fmla="*/ 56 h 109"/>
                <a:gd name="T52" fmla="*/ 77 w 187"/>
                <a:gd name="T53" fmla="*/ 90 h 109"/>
                <a:gd name="T54" fmla="*/ 58 w 187"/>
                <a:gd name="T55" fmla="*/ 58 h 109"/>
                <a:gd name="T56" fmla="*/ 34 w 187"/>
                <a:gd name="T57" fmla="*/ 34 h 109"/>
                <a:gd name="T58" fmla="*/ 20 w 187"/>
                <a:gd name="T59" fmla="*/ 62 h 109"/>
                <a:gd name="T60" fmla="*/ 16 w 187"/>
                <a:gd name="T61" fmla="*/ 84 h 109"/>
                <a:gd name="T62" fmla="*/ 51 w 187"/>
                <a:gd name="T63" fmla="*/ 91 h 109"/>
                <a:gd name="T64" fmla="*/ 154 w 187"/>
                <a:gd name="T65" fmla="*/ 89 h 109"/>
                <a:gd name="T66" fmla="*/ 111 w 187"/>
                <a:gd name="T67" fmla="*/ 91 h 109"/>
                <a:gd name="T68" fmla="*/ 81 w 187"/>
                <a:gd name="T69" fmla="*/ 93 h 109"/>
                <a:gd name="T70" fmla="*/ 56 w 187"/>
                <a:gd name="T71" fmla="*/ 93 h 109"/>
                <a:gd name="T72" fmla="*/ 13 w 187"/>
                <a:gd name="T73" fmla="*/ 96 h 109"/>
                <a:gd name="T74" fmla="*/ 16 w 187"/>
                <a:gd name="T75" fmla="*/ 105 h 109"/>
                <a:gd name="T76" fmla="*/ 89 w 187"/>
                <a:gd name="T77" fmla="*/ 100 h 109"/>
                <a:gd name="T78" fmla="*/ 184 w 187"/>
                <a:gd name="T79" fmla="*/ 94 h 109"/>
                <a:gd name="T80" fmla="*/ 177 w 187"/>
                <a:gd name="T81" fmla="*/ 71 h 109"/>
                <a:gd name="T82" fmla="*/ 162 w 187"/>
                <a:gd name="T83" fmla="*/ 38 h 109"/>
                <a:gd name="T84" fmla="*/ 125 w 187"/>
                <a:gd name="T85" fmla="*/ 7 h 109"/>
                <a:gd name="T86" fmla="*/ 93 w 187"/>
                <a:gd name="T87" fmla="*/ 3 h 109"/>
                <a:gd name="T88" fmla="*/ 58 w 187"/>
                <a:gd name="T89" fmla="*/ 9 h 109"/>
                <a:gd name="T90" fmla="*/ 25 w 187"/>
                <a:gd name="T91" fmla="*/ 34 h 109"/>
                <a:gd name="T92" fmla="*/ 17 w 187"/>
                <a:gd name="T93" fmla="*/ 61 h 109"/>
                <a:gd name="T94" fmla="*/ 11 w 187"/>
                <a:gd name="T95" fmla="*/ 94 h 109"/>
                <a:gd name="T96" fmla="*/ 18 w 187"/>
                <a:gd name="T97" fmla="*/ 62 h 109"/>
                <a:gd name="T98" fmla="*/ 29 w 187"/>
                <a:gd name="T99" fmla="*/ 38 h 109"/>
                <a:gd name="T100" fmla="*/ 61 w 187"/>
                <a:gd name="T101" fmla="*/ 12 h 109"/>
                <a:gd name="T102" fmla="*/ 117 w 187"/>
                <a:gd name="T103" fmla="*/ 8 h 109"/>
                <a:gd name="T104" fmla="*/ 159 w 187"/>
                <a:gd name="T105" fmla="*/ 40 h 109"/>
                <a:gd name="T106" fmla="*/ 173 w 187"/>
                <a:gd name="T107" fmla="*/ 74 h 109"/>
                <a:gd name="T108" fmla="*/ 113 w 187"/>
                <a:gd name="T109" fmla="*/ 5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 h="109">
                  <a:moveTo>
                    <a:pt x="2" y="109"/>
                  </a:moveTo>
                  <a:cubicBezTo>
                    <a:pt x="0" y="105"/>
                    <a:pt x="1" y="102"/>
                    <a:pt x="1" y="98"/>
                  </a:cubicBezTo>
                  <a:cubicBezTo>
                    <a:pt x="1" y="97"/>
                    <a:pt x="2" y="96"/>
                    <a:pt x="2" y="96"/>
                  </a:cubicBezTo>
                  <a:cubicBezTo>
                    <a:pt x="2" y="95"/>
                    <a:pt x="3" y="95"/>
                    <a:pt x="4" y="95"/>
                  </a:cubicBezTo>
                  <a:cubicBezTo>
                    <a:pt x="5" y="94"/>
                    <a:pt x="7" y="95"/>
                    <a:pt x="9" y="95"/>
                  </a:cubicBezTo>
                  <a:cubicBezTo>
                    <a:pt x="9" y="92"/>
                    <a:pt x="9" y="90"/>
                    <a:pt x="10" y="88"/>
                  </a:cubicBezTo>
                  <a:cubicBezTo>
                    <a:pt x="10" y="84"/>
                    <a:pt x="10" y="80"/>
                    <a:pt x="10" y="76"/>
                  </a:cubicBezTo>
                  <a:cubicBezTo>
                    <a:pt x="10" y="74"/>
                    <a:pt x="11" y="72"/>
                    <a:pt x="12" y="71"/>
                  </a:cubicBezTo>
                  <a:cubicBezTo>
                    <a:pt x="12" y="70"/>
                    <a:pt x="13" y="69"/>
                    <a:pt x="13" y="68"/>
                  </a:cubicBezTo>
                  <a:cubicBezTo>
                    <a:pt x="13" y="66"/>
                    <a:pt x="13" y="65"/>
                    <a:pt x="13" y="63"/>
                  </a:cubicBezTo>
                  <a:cubicBezTo>
                    <a:pt x="14" y="61"/>
                    <a:pt x="15" y="60"/>
                    <a:pt x="15" y="58"/>
                  </a:cubicBezTo>
                  <a:cubicBezTo>
                    <a:pt x="16" y="56"/>
                    <a:pt x="17" y="55"/>
                    <a:pt x="17" y="53"/>
                  </a:cubicBezTo>
                  <a:cubicBezTo>
                    <a:pt x="17" y="53"/>
                    <a:pt x="18" y="52"/>
                    <a:pt x="18" y="52"/>
                  </a:cubicBezTo>
                  <a:cubicBezTo>
                    <a:pt x="19" y="50"/>
                    <a:pt x="19" y="48"/>
                    <a:pt x="19" y="47"/>
                  </a:cubicBezTo>
                  <a:cubicBezTo>
                    <a:pt x="19" y="46"/>
                    <a:pt x="20" y="45"/>
                    <a:pt x="20" y="45"/>
                  </a:cubicBezTo>
                  <a:cubicBezTo>
                    <a:pt x="20" y="44"/>
                    <a:pt x="20" y="44"/>
                    <a:pt x="20" y="43"/>
                  </a:cubicBezTo>
                  <a:cubicBezTo>
                    <a:pt x="20" y="42"/>
                    <a:pt x="20" y="40"/>
                    <a:pt x="22" y="39"/>
                  </a:cubicBezTo>
                  <a:cubicBezTo>
                    <a:pt x="22" y="39"/>
                    <a:pt x="22" y="39"/>
                    <a:pt x="22" y="38"/>
                  </a:cubicBezTo>
                  <a:cubicBezTo>
                    <a:pt x="22" y="36"/>
                    <a:pt x="22" y="34"/>
                    <a:pt x="23" y="32"/>
                  </a:cubicBezTo>
                  <a:cubicBezTo>
                    <a:pt x="24" y="30"/>
                    <a:pt x="25" y="28"/>
                    <a:pt x="26" y="27"/>
                  </a:cubicBezTo>
                  <a:cubicBezTo>
                    <a:pt x="27" y="26"/>
                    <a:pt x="27" y="25"/>
                    <a:pt x="28" y="25"/>
                  </a:cubicBezTo>
                  <a:cubicBezTo>
                    <a:pt x="29" y="24"/>
                    <a:pt x="30" y="23"/>
                    <a:pt x="31" y="22"/>
                  </a:cubicBezTo>
                  <a:cubicBezTo>
                    <a:pt x="32" y="22"/>
                    <a:pt x="32" y="21"/>
                    <a:pt x="33" y="21"/>
                  </a:cubicBezTo>
                  <a:cubicBezTo>
                    <a:pt x="35" y="19"/>
                    <a:pt x="37" y="18"/>
                    <a:pt x="39" y="16"/>
                  </a:cubicBezTo>
                  <a:cubicBezTo>
                    <a:pt x="42" y="15"/>
                    <a:pt x="44" y="14"/>
                    <a:pt x="47" y="13"/>
                  </a:cubicBezTo>
                  <a:cubicBezTo>
                    <a:pt x="48" y="12"/>
                    <a:pt x="49" y="12"/>
                    <a:pt x="49" y="11"/>
                  </a:cubicBezTo>
                  <a:cubicBezTo>
                    <a:pt x="51" y="9"/>
                    <a:pt x="53" y="9"/>
                    <a:pt x="56" y="8"/>
                  </a:cubicBezTo>
                  <a:cubicBezTo>
                    <a:pt x="57" y="7"/>
                    <a:pt x="59" y="6"/>
                    <a:pt x="60" y="6"/>
                  </a:cubicBezTo>
                  <a:cubicBezTo>
                    <a:pt x="63" y="6"/>
                    <a:pt x="66" y="5"/>
                    <a:pt x="70" y="5"/>
                  </a:cubicBezTo>
                  <a:cubicBezTo>
                    <a:pt x="71" y="5"/>
                    <a:pt x="73" y="5"/>
                    <a:pt x="75" y="4"/>
                  </a:cubicBezTo>
                  <a:cubicBezTo>
                    <a:pt x="77" y="3"/>
                    <a:pt x="80" y="4"/>
                    <a:pt x="82" y="2"/>
                  </a:cubicBezTo>
                  <a:cubicBezTo>
                    <a:pt x="82" y="2"/>
                    <a:pt x="83" y="2"/>
                    <a:pt x="83" y="2"/>
                  </a:cubicBezTo>
                  <a:cubicBezTo>
                    <a:pt x="85" y="2"/>
                    <a:pt x="87" y="2"/>
                    <a:pt x="89" y="2"/>
                  </a:cubicBezTo>
                  <a:cubicBezTo>
                    <a:pt x="91" y="1"/>
                    <a:pt x="93" y="1"/>
                    <a:pt x="94" y="1"/>
                  </a:cubicBezTo>
                  <a:cubicBezTo>
                    <a:pt x="99" y="1"/>
                    <a:pt x="104" y="1"/>
                    <a:pt x="109" y="0"/>
                  </a:cubicBezTo>
                  <a:cubicBezTo>
                    <a:pt x="110" y="0"/>
                    <a:pt x="112" y="1"/>
                    <a:pt x="113" y="2"/>
                  </a:cubicBezTo>
                  <a:cubicBezTo>
                    <a:pt x="114" y="2"/>
                    <a:pt x="114" y="2"/>
                    <a:pt x="114" y="2"/>
                  </a:cubicBezTo>
                  <a:cubicBezTo>
                    <a:pt x="117" y="2"/>
                    <a:pt x="120" y="3"/>
                    <a:pt x="122" y="4"/>
                  </a:cubicBezTo>
                  <a:cubicBezTo>
                    <a:pt x="123" y="5"/>
                    <a:pt x="124" y="5"/>
                    <a:pt x="125" y="5"/>
                  </a:cubicBezTo>
                  <a:cubicBezTo>
                    <a:pt x="127" y="5"/>
                    <a:pt x="128" y="7"/>
                    <a:pt x="130" y="7"/>
                  </a:cubicBezTo>
                  <a:cubicBezTo>
                    <a:pt x="131" y="8"/>
                    <a:pt x="133" y="9"/>
                    <a:pt x="134" y="9"/>
                  </a:cubicBezTo>
                  <a:cubicBezTo>
                    <a:pt x="136" y="10"/>
                    <a:pt x="138" y="12"/>
                    <a:pt x="140" y="13"/>
                  </a:cubicBezTo>
                  <a:cubicBezTo>
                    <a:pt x="142" y="14"/>
                    <a:pt x="144" y="15"/>
                    <a:pt x="146" y="16"/>
                  </a:cubicBezTo>
                  <a:cubicBezTo>
                    <a:pt x="146" y="17"/>
                    <a:pt x="147" y="18"/>
                    <a:pt x="148" y="19"/>
                  </a:cubicBezTo>
                  <a:cubicBezTo>
                    <a:pt x="150" y="21"/>
                    <a:pt x="152" y="23"/>
                    <a:pt x="154" y="25"/>
                  </a:cubicBezTo>
                  <a:cubicBezTo>
                    <a:pt x="155" y="26"/>
                    <a:pt x="156" y="27"/>
                    <a:pt x="157" y="28"/>
                  </a:cubicBezTo>
                  <a:cubicBezTo>
                    <a:pt x="157" y="28"/>
                    <a:pt x="157" y="29"/>
                    <a:pt x="157" y="29"/>
                  </a:cubicBezTo>
                  <a:cubicBezTo>
                    <a:pt x="159" y="31"/>
                    <a:pt x="160" y="33"/>
                    <a:pt x="161" y="34"/>
                  </a:cubicBezTo>
                  <a:cubicBezTo>
                    <a:pt x="163" y="35"/>
                    <a:pt x="163" y="37"/>
                    <a:pt x="164" y="38"/>
                  </a:cubicBezTo>
                  <a:cubicBezTo>
                    <a:pt x="166" y="40"/>
                    <a:pt x="167" y="42"/>
                    <a:pt x="169" y="45"/>
                  </a:cubicBezTo>
                  <a:cubicBezTo>
                    <a:pt x="170" y="46"/>
                    <a:pt x="171" y="48"/>
                    <a:pt x="172" y="49"/>
                  </a:cubicBezTo>
                  <a:cubicBezTo>
                    <a:pt x="173" y="51"/>
                    <a:pt x="173" y="53"/>
                    <a:pt x="174" y="55"/>
                  </a:cubicBezTo>
                  <a:cubicBezTo>
                    <a:pt x="175" y="57"/>
                    <a:pt x="176" y="59"/>
                    <a:pt x="176" y="61"/>
                  </a:cubicBezTo>
                  <a:cubicBezTo>
                    <a:pt x="177" y="63"/>
                    <a:pt x="177" y="64"/>
                    <a:pt x="177" y="65"/>
                  </a:cubicBezTo>
                  <a:cubicBezTo>
                    <a:pt x="178" y="66"/>
                    <a:pt x="178" y="67"/>
                    <a:pt x="178" y="68"/>
                  </a:cubicBezTo>
                  <a:cubicBezTo>
                    <a:pt x="179" y="69"/>
                    <a:pt x="179" y="70"/>
                    <a:pt x="179" y="71"/>
                  </a:cubicBezTo>
                  <a:cubicBezTo>
                    <a:pt x="179" y="72"/>
                    <a:pt x="179" y="72"/>
                    <a:pt x="180" y="73"/>
                  </a:cubicBezTo>
                  <a:cubicBezTo>
                    <a:pt x="180" y="74"/>
                    <a:pt x="180" y="76"/>
                    <a:pt x="181" y="78"/>
                  </a:cubicBezTo>
                  <a:cubicBezTo>
                    <a:pt x="182" y="79"/>
                    <a:pt x="182" y="81"/>
                    <a:pt x="183" y="82"/>
                  </a:cubicBezTo>
                  <a:cubicBezTo>
                    <a:pt x="184" y="83"/>
                    <a:pt x="184" y="84"/>
                    <a:pt x="185" y="85"/>
                  </a:cubicBezTo>
                  <a:cubicBezTo>
                    <a:pt x="185" y="86"/>
                    <a:pt x="186" y="87"/>
                    <a:pt x="186" y="88"/>
                  </a:cubicBezTo>
                  <a:cubicBezTo>
                    <a:pt x="186" y="91"/>
                    <a:pt x="187" y="94"/>
                    <a:pt x="187" y="97"/>
                  </a:cubicBezTo>
                  <a:cubicBezTo>
                    <a:pt x="187" y="97"/>
                    <a:pt x="187" y="98"/>
                    <a:pt x="187" y="98"/>
                  </a:cubicBezTo>
                  <a:cubicBezTo>
                    <a:pt x="187" y="99"/>
                    <a:pt x="187" y="100"/>
                    <a:pt x="187" y="101"/>
                  </a:cubicBezTo>
                  <a:cubicBezTo>
                    <a:pt x="186" y="101"/>
                    <a:pt x="186" y="100"/>
                    <a:pt x="185" y="100"/>
                  </a:cubicBezTo>
                  <a:cubicBezTo>
                    <a:pt x="185" y="100"/>
                    <a:pt x="184" y="100"/>
                    <a:pt x="184" y="100"/>
                  </a:cubicBezTo>
                  <a:cubicBezTo>
                    <a:pt x="182" y="99"/>
                    <a:pt x="181" y="99"/>
                    <a:pt x="180" y="99"/>
                  </a:cubicBezTo>
                  <a:cubicBezTo>
                    <a:pt x="180" y="99"/>
                    <a:pt x="179" y="99"/>
                    <a:pt x="179" y="99"/>
                  </a:cubicBezTo>
                  <a:cubicBezTo>
                    <a:pt x="176" y="100"/>
                    <a:pt x="174" y="99"/>
                    <a:pt x="171" y="100"/>
                  </a:cubicBezTo>
                  <a:cubicBezTo>
                    <a:pt x="168" y="100"/>
                    <a:pt x="166" y="99"/>
                    <a:pt x="163" y="100"/>
                  </a:cubicBezTo>
                  <a:cubicBezTo>
                    <a:pt x="160" y="100"/>
                    <a:pt x="157" y="100"/>
                    <a:pt x="155" y="100"/>
                  </a:cubicBezTo>
                  <a:cubicBezTo>
                    <a:pt x="147" y="102"/>
                    <a:pt x="139" y="101"/>
                    <a:pt x="131" y="101"/>
                  </a:cubicBezTo>
                  <a:cubicBezTo>
                    <a:pt x="126" y="101"/>
                    <a:pt x="120" y="101"/>
                    <a:pt x="114" y="101"/>
                  </a:cubicBezTo>
                  <a:cubicBezTo>
                    <a:pt x="108" y="101"/>
                    <a:pt x="102" y="101"/>
                    <a:pt x="96" y="102"/>
                  </a:cubicBezTo>
                  <a:cubicBezTo>
                    <a:pt x="93" y="102"/>
                    <a:pt x="89" y="102"/>
                    <a:pt x="86" y="102"/>
                  </a:cubicBezTo>
                  <a:cubicBezTo>
                    <a:pt x="80" y="103"/>
                    <a:pt x="74" y="102"/>
                    <a:pt x="68" y="103"/>
                  </a:cubicBezTo>
                  <a:cubicBezTo>
                    <a:pt x="65" y="103"/>
                    <a:pt x="62" y="103"/>
                    <a:pt x="58" y="104"/>
                  </a:cubicBezTo>
                  <a:cubicBezTo>
                    <a:pt x="55" y="104"/>
                    <a:pt x="52" y="104"/>
                    <a:pt x="48" y="104"/>
                  </a:cubicBezTo>
                  <a:cubicBezTo>
                    <a:pt x="43" y="105"/>
                    <a:pt x="39" y="104"/>
                    <a:pt x="34" y="105"/>
                  </a:cubicBezTo>
                  <a:cubicBezTo>
                    <a:pt x="30" y="105"/>
                    <a:pt x="26" y="106"/>
                    <a:pt x="22" y="106"/>
                  </a:cubicBezTo>
                  <a:cubicBezTo>
                    <a:pt x="22" y="106"/>
                    <a:pt x="21" y="106"/>
                    <a:pt x="20" y="106"/>
                  </a:cubicBezTo>
                  <a:cubicBezTo>
                    <a:pt x="18" y="106"/>
                    <a:pt x="15" y="107"/>
                    <a:pt x="13" y="107"/>
                  </a:cubicBezTo>
                  <a:cubicBezTo>
                    <a:pt x="13" y="107"/>
                    <a:pt x="13" y="107"/>
                    <a:pt x="12" y="107"/>
                  </a:cubicBezTo>
                  <a:cubicBezTo>
                    <a:pt x="10" y="108"/>
                    <a:pt x="7" y="108"/>
                    <a:pt x="5" y="108"/>
                  </a:cubicBezTo>
                  <a:cubicBezTo>
                    <a:pt x="4" y="108"/>
                    <a:pt x="3" y="108"/>
                    <a:pt x="2" y="109"/>
                  </a:cubicBezTo>
                  <a:close/>
                  <a:moveTo>
                    <a:pt x="96" y="73"/>
                  </a:moveTo>
                  <a:cubicBezTo>
                    <a:pt x="96" y="73"/>
                    <a:pt x="96" y="73"/>
                    <a:pt x="97" y="73"/>
                  </a:cubicBezTo>
                  <a:cubicBezTo>
                    <a:pt x="97" y="72"/>
                    <a:pt x="98" y="71"/>
                    <a:pt x="98" y="70"/>
                  </a:cubicBezTo>
                  <a:cubicBezTo>
                    <a:pt x="99" y="69"/>
                    <a:pt x="100" y="68"/>
                    <a:pt x="100" y="67"/>
                  </a:cubicBezTo>
                  <a:cubicBezTo>
                    <a:pt x="101" y="64"/>
                    <a:pt x="103" y="62"/>
                    <a:pt x="103" y="59"/>
                  </a:cubicBezTo>
                  <a:cubicBezTo>
                    <a:pt x="104" y="58"/>
                    <a:pt x="105" y="56"/>
                    <a:pt x="105" y="55"/>
                  </a:cubicBezTo>
                  <a:cubicBezTo>
                    <a:pt x="106" y="53"/>
                    <a:pt x="107" y="51"/>
                    <a:pt x="108" y="49"/>
                  </a:cubicBezTo>
                  <a:cubicBezTo>
                    <a:pt x="109" y="47"/>
                    <a:pt x="109" y="45"/>
                    <a:pt x="110" y="43"/>
                  </a:cubicBezTo>
                  <a:cubicBezTo>
                    <a:pt x="111" y="42"/>
                    <a:pt x="112" y="40"/>
                    <a:pt x="111" y="39"/>
                  </a:cubicBezTo>
                  <a:cubicBezTo>
                    <a:pt x="111" y="38"/>
                    <a:pt x="111" y="38"/>
                    <a:pt x="111" y="38"/>
                  </a:cubicBezTo>
                  <a:cubicBezTo>
                    <a:pt x="113" y="36"/>
                    <a:pt x="114" y="34"/>
                    <a:pt x="114" y="32"/>
                  </a:cubicBezTo>
                  <a:cubicBezTo>
                    <a:pt x="114" y="32"/>
                    <a:pt x="114" y="31"/>
                    <a:pt x="114" y="31"/>
                  </a:cubicBezTo>
                  <a:cubicBezTo>
                    <a:pt x="115" y="29"/>
                    <a:pt x="115" y="28"/>
                    <a:pt x="116" y="26"/>
                  </a:cubicBezTo>
                  <a:cubicBezTo>
                    <a:pt x="116" y="25"/>
                    <a:pt x="116" y="24"/>
                    <a:pt x="117" y="23"/>
                  </a:cubicBezTo>
                  <a:cubicBezTo>
                    <a:pt x="117" y="21"/>
                    <a:pt x="119" y="19"/>
                    <a:pt x="119" y="17"/>
                  </a:cubicBezTo>
                  <a:cubicBezTo>
                    <a:pt x="119" y="16"/>
                    <a:pt x="120" y="15"/>
                    <a:pt x="120" y="14"/>
                  </a:cubicBezTo>
                  <a:cubicBezTo>
                    <a:pt x="121" y="13"/>
                    <a:pt x="121" y="12"/>
                    <a:pt x="122" y="11"/>
                  </a:cubicBezTo>
                  <a:cubicBezTo>
                    <a:pt x="121" y="11"/>
                    <a:pt x="120" y="11"/>
                    <a:pt x="119" y="11"/>
                  </a:cubicBezTo>
                  <a:cubicBezTo>
                    <a:pt x="117" y="10"/>
                    <a:pt x="115" y="9"/>
                    <a:pt x="113" y="9"/>
                  </a:cubicBezTo>
                  <a:cubicBezTo>
                    <a:pt x="110" y="8"/>
                    <a:pt x="107" y="8"/>
                    <a:pt x="104" y="8"/>
                  </a:cubicBezTo>
                  <a:cubicBezTo>
                    <a:pt x="103" y="8"/>
                    <a:pt x="102" y="9"/>
                    <a:pt x="100" y="9"/>
                  </a:cubicBezTo>
                  <a:cubicBezTo>
                    <a:pt x="98" y="9"/>
                    <a:pt x="96" y="9"/>
                    <a:pt x="93" y="9"/>
                  </a:cubicBezTo>
                  <a:cubicBezTo>
                    <a:pt x="90" y="10"/>
                    <a:pt x="87" y="10"/>
                    <a:pt x="83" y="10"/>
                  </a:cubicBezTo>
                  <a:cubicBezTo>
                    <a:pt x="83" y="10"/>
                    <a:pt x="83" y="10"/>
                    <a:pt x="82" y="10"/>
                  </a:cubicBezTo>
                  <a:cubicBezTo>
                    <a:pt x="81" y="10"/>
                    <a:pt x="79" y="11"/>
                    <a:pt x="78" y="11"/>
                  </a:cubicBezTo>
                  <a:cubicBezTo>
                    <a:pt x="76" y="12"/>
                    <a:pt x="74" y="12"/>
                    <a:pt x="72" y="12"/>
                  </a:cubicBezTo>
                  <a:cubicBezTo>
                    <a:pt x="71" y="12"/>
                    <a:pt x="71" y="12"/>
                    <a:pt x="71" y="12"/>
                  </a:cubicBezTo>
                  <a:cubicBezTo>
                    <a:pt x="70" y="13"/>
                    <a:pt x="69" y="13"/>
                    <a:pt x="68" y="13"/>
                  </a:cubicBezTo>
                  <a:cubicBezTo>
                    <a:pt x="66" y="13"/>
                    <a:pt x="64" y="14"/>
                    <a:pt x="61" y="15"/>
                  </a:cubicBezTo>
                  <a:cubicBezTo>
                    <a:pt x="60" y="15"/>
                    <a:pt x="59" y="15"/>
                    <a:pt x="58" y="15"/>
                  </a:cubicBezTo>
                  <a:cubicBezTo>
                    <a:pt x="57" y="16"/>
                    <a:pt x="55" y="17"/>
                    <a:pt x="54" y="18"/>
                  </a:cubicBezTo>
                  <a:cubicBezTo>
                    <a:pt x="52" y="19"/>
                    <a:pt x="50" y="20"/>
                    <a:pt x="48" y="22"/>
                  </a:cubicBezTo>
                  <a:cubicBezTo>
                    <a:pt x="46" y="23"/>
                    <a:pt x="45" y="24"/>
                    <a:pt x="43" y="25"/>
                  </a:cubicBezTo>
                  <a:cubicBezTo>
                    <a:pt x="43" y="26"/>
                    <a:pt x="42" y="25"/>
                    <a:pt x="42" y="26"/>
                  </a:cubicBezTo>
                  <a:cubicBezTo>
                    <a:pt x="42" y="27"/>
                    <a:pt x="43" y="28"/>
                    <a:pt x="43" y="29"/>
                  </a:cubicBezTo>
                  <a:cubicBezTo>
                    <a:pt x="45" y="30"/>
                    <a:pt x="46" y="32"/>
                    <a:pt x="47" y="34"/>
                  </a:cubicBezTo>
                  <a:cubicBezTo>
                    <a:pt x="49" y="37"/>
                    <a:pt x="51" y="39"/>
                    <a:pt x="52" y="42"/>
                  </a:cubicBezTo>
                  <a:cubicBezTo>
                    <a:pt x="53" y="44"/>
                    <a:pt x="54" y="46"/>
                    <a:pt x="56" y="49"/>
                  </a:cubicBezTo>
                  <a:cubicBezTo>
                    <a:pt x="57" y="51"/>
                    <a:pt x="57" y="52"/>
                    <a:pt x="58" y="54"/>
                  </a:cubicBezTo>
                  <a:cubicBezTo>
                    <a:pt x="60" y="56"/>
                    <a:pt x="61" y="58"/>
                    <a:pt x="62" y="60"/>
                  </a:cubicBezTo>
                  <a:cubicBezTo>
                    <a:pt x="63" y="63"/>
                    <a:pt x="65" y="65"/>
                    <a:pt x="66" y="68"/>
                  </a:cubicBezTo>
                  <a:cubicBezTo>
                    <a:pt x="66" y="69"/>
                    <a:pt x="67" y="69"/>
                    <a:pt x="67" y="70"/>
                  </a:cubicBezTo>
                  <a:cubicBezTo>
                    <a:pt x="68" y="72"/>
                    <a:pt x="70" y="74"/>
                    <a:pt x="71" y="77"/>
                  </a:cubicBezTo>
                  <a:cubicBezTo>
                    <a:pt x="72" y="78"/>
                    <a:pt x="72" y="80"/>
                    <a:pt x="73" y="81"/>
                  </a:cubicBezTo>
                  <a:cubicBezTo>
                    <a:pt x="74" y="83"/>
                    <a:pt x="75" y="84"/>
                    <a:pt x="76" y="86"/>
                  </a:cubicBezTo>
                  <a:cubicBezTo>
                    <a:pt x="77" y="87"/>
                    <a:pt x="78" y="88"/>
                    <a:pt x="79" y="89"/>
                  </a:cubicBezTo>
                  <a:cubicBezTo>
                    <a:pt x="80" y="88"/>
                    <a:pt x="80" y="88"/>
                    <a:pt x="81" y="87"/>
                  </a:cubicBezTo>
                  <a:cubicBezTo>
                    <a:pt x="82" y="85"/>
                    <a:pt x="82" y="84"/>
                    <a:pt x="83" y="82"/>
                  </a:cubicBezTo>
                  <a:cubicBezTo>
                    <a:pt x="84" y="80"/>
                    <a:pt x="85" y="78"/>
                    <a:pt x="86" y="77"/>
                  </a:cubicBezTo>
                  <a:cubicBezTo>
                    <a:pt x="87" y="75"/>
                    <a:pt x="88" y="74"/>
                    <a:pt x="90" y="73"/>
                  </a:cubicBezTo>
                  <a:cubicBezTo>
                    <a:pt x="90" y="73"/>
                    <a:pt x="90" y="72"/>
                    <a:pt x="91" y="72"/>
                  </a:cubicBezTo>
                  <a:cubicBezTo>
                    <a:pt x="92" y="72"/>
                    <a:pt x="94" y="72"/>
                    <a:pt x="96" y="72"/>
                  </a:cubicBezTo>
                  <a:cubicBezTo>
                    <a:pt x="96" y="72"/>
                    <a:pt x="96" y="72"/>
                    <a:pt x="96" y="73"/>
                  </a:cubicBezTo>
                  <a:close/>
                  <a:moveTo>
                    <a:pt x="107" y="89"/>
                  </a:moveTo>
                  <a:cubicBezTo>
                    <a:pt x="108" y="89"/>
                    <a:pt x="108" y="89"/>
                    <a:pt x="109" y="89"/>
                  </a:cubicBezTo>
                  <a:cubicBezTo>
                    <a:pt x="112" y="89"/>
                    <a:pt x="115" y="89"/>
                    <a:pt x="118" y="89"/>
                  </a:cubicBezTo>
                  <a:cubicBezTo>
                    <a:pt x="122" y="88"/>
                    <a:pt x="125" y="89"/>
                    <a:pt x="128" y="88"/>
                  </a:cubicBezTo>
                  <a:cubicBezTo>
                    <a:pt x="131" y="88"/>
                    <a:pt x="135" y="88"/>
                    <a:pt x="139" y="88"/>
                  </a:cubicBezTo>
                  <a:cubicBezTo>
                    <a:pt x="141" y="87"/>
                    <a:pt x="144" y="87"/>
                    <a:pt x="146" y="87"/>
                  </a:cubicBezTo>
                  <a:cubicBezTo>
                    <a:pt x="147" y="87"/>
                    <a:pt x="147" y="87"/>
                    <a:pt x="147" y="87"/>
                  </a:cubicBezTo>
                  <a:cubicBezTo>
                    <a:pt x="149" y="87"/>
                    <a:pt x="151" y="87"/>
                    <a:pt x="153" y="86"/>
                  </a:cubicBezTo>
                  <a:cubicBezTo>
                    <a:pt x="155" y="86"/>
                    <a:pt x="157" y="86"/>
                    <a:pt x="159" y="86"/>
                  </a:cubicBezTo>
                  <a:cubicBezTo>
                    <a:pt x="162" y="85"/>
                    <a:pt x="165" y="85"/>
                    <a:pt x="168" y="85"/>
                  </a:cubicBezTo>
                  <a:cubicBezTo>
                    <a:pt x="170" y="85"/>
                    <a:pt x="173" y="85"/>
                    <a:pt x="175" y="85"/>
                  </a:cubicBezTo>
                  <a:cubicBezTo>
                    <a:pt x="175" y="84"/>
                    <a:pt x="175" y="83"/>
                    <a:pt x="175" y="83"/>
                  </a:cubicBezTo>
                  <a:cubicBezTo>
                    <a:pt x="174" y="81"/>
                    <a:pt x="174" y="79"/>
                    <a:pt x="173" y="78"/>
                  </a:cubicBezTo>
                  <a:cubicBezTo>
                    <a:pt x="172" y="76"/>
                    <a:pt x="171" y="75"/>
                    <a:pt x="171" y="74"/>
                  </a:cubicBezTo>
                  <a:cubicBezTo>
                    <a:pt x="170" y="71"/>
                    <a:pt x="170" y="69"/>
                    <a:pt x="170" y="67"/>
                  </a:cubicBezTo>
                  <a:cubicBezTo>
                    <a:pt x="169" y="65"/>
                    <a:pt x="168" y="64"/>
                    <a:pt x="168" y="62"/>
                  </a:cubicBezTo>
                  <a:cubicBezTo>
                    <a:pt x="167" y="60"/>
                    <a:pt x="165" y="57"/>
                    <a:pt x="164" y="54"/>
                  </a:cubicBezTo>
                  <a:cubicBezTo>
                    <a:pt x="163" y="51"/>
                    <a:pt x="162" y="48"/>
                    <a:pt x="160" y="46"/>
                  </a:cubicBezTo>
                  <a:cubicBezTo>
                    <a:pt x="159" y="43"/>
                    <a:pt x="157" y="41"/>
                    <a:pt x="155" y="39"/>
                  </a:cubicBezTo>
                  <a:cubicBezTo>
                    <a:pt x="155" y="39"/>
                    <a:pt x="155" y="39"/>
                    <a:pt x="155" y="39"/>
                  </a:cubicBezTo>
                  <a:cubicBezTo>
                    <a:pt x="154" y="37"/>
                    <a:pt x="153" y="36"/>
                    <a:pt x="152" y="34"/>
                  </a:cubicBezTo>
                  <a:cubicBezTo>
                    <a:pt x="151" y="34"/>
                    <a:pt x="150" y="34"/>
                    <a:pt x="150" y="33"/>
                  </a:cubicBezTo>
                  <a:cubicBezTo>
                    <a:pt x="149" y="31"/>
                    <a:pt x="147" y="30"/>
                    <a:pt x="146" y="28"/>
                  </a:cubicBezTo>
                  <a:cubicBezTo>
                    <a:pt x="145" y="28"/>
                    <a:pt x="145" y="27"/>
                    <a:pt x="144" y="26"/>
                  </a:cubicBezTo>
                  <a:cubicBezTo>
                    <a:pt x="141" y="23"/>
                    <a:pt x="139" y="20"/>
                    <a:pt x="135" y="18"/>
                  </a:cubicBezTo>
                  <a:cubicBezTo>
                    <a:pt x="133" y="17"/>
                    <a:pt x="131" y="15"/>
                    <a:pt x="129" y="14"/>
                  </a:cubicBezTo>
                  <a:cubicBezTo>
                    <a:pt x="128" y="13"/>
                    <a:pt x="127" y="13"/>
                    <a:pt x="127" y="13"/>
                  </a:cubicBezTo>
                  <a:cubicBezTo>
                    <a:pt x="126" y="12"/>
                    <a:pt x="125" y="12"/>
                    <a:pt x="124" y="12"/>
                  </a:cubicBezTo>
                  <a:cubicBezTo>
                    <a:pt x="123" y="13"/>
                    <a:pt x="124" y="13"/>
                    <a:pt x="123" y="14"/>
                  </a:cubicBezTo>
                  <a:cubicBezTo>
                    <a:pt x="122" y="17"/>
                    <a:pt x="121" y="20"/>
                    <a:pt x="120" y="23"/>
                  </a:cubicBezTo>
                  <a:cubicBezTo>
                    <a:pt x="118" y="26"/>
                    <a:pt x="117" y="29"/>
                    <a:pt x="116" y="32"/>
                  </a:cubicBezTo>
                  <a:cubicBezTo>
                    <a:pt x="116" y="34"/>
                    <a:pt x="116" y="35"/>
                    <a:pt x="115" y="36"/>
                  </a:cubicBezTo>
                  <a:cubicBezTo>
                    <a:pt x="115" y="37"/>
                    <a:pt x="114" y="38"/>
                    <a:pt x="114" y="39"/>
                  </a:cubicBezTo>
                  <a:cubicBezTo>
                    <a:pt x="113" y="41"/>
                    <a:pt x="113" y="43"/>
                    <a:pt x="112" y="45"/>
                  </a:cubicBezTo>
                  <a:cubicBezTo>
                    <a:pt x="112" y="46"/>
                    <a:pt x="111" y="47"/>
                    <a:pt x="111" y="48"/>
                  </a:cubicBezTo>
                  <a:cubicBezTo>
                    <a:pt x="111" y="50"/>
                    <a:pt x="109" y="52"/>
                    <a:pt x="108" y="54"/>
                  </a:cubicBezTo>
                  <a:cubicBezTo>
                    <a:pt x="108" y="55"/>
                    <a:pt x="107" y="57"/>
                    <a:pt x="106" y="59"/>
                  </a:cubicBezTo>
                  <a:cubicBezTo>
                    <a:pt x="106" y="59"/>
                    <a:pt x="106" y="59"/>
                    <a:pt x="106" y="59"/>
                  </a:cubicBezTo>
                  <a:cubicBezTo>
                    <a:pt x="108" y="57"/>
                    <a:pt x="109" y="56"/>
                    <a:pt x="110" y="54"/>
                  </a:cubicBezTo>
                  <a:cubicBezTo>
                    <a:pt x="111" y="52"/>
                    <a:pt x="112" y="50"/>
                    <a:pt x="113" y="48"/>
                  </a:cubicBezTo>
                  <a:cubicBezTo>
                    <a:pt x="114" y="47"/>
                    <a:pt x="116" y="46"/>
                    <a:pt x="117" y="45"/>
                  </a:cubicBezTo>
                  <a:cubicBezTo>
                    <a:pt x="118" y="44"/>
                    <a:pt x="119" y="43"/>
                    <a:pt x="120" y="42"/>
                  </a:cubicBezTo>
                  <a:cubicBezTo>
                    <a:pt x="122" y="43"/>
                    <a:pt x="122" y="45"/>
                    <a:pt x="121" y="47"/>
                  </a:cubicBezTo>
                  <a:cubicBezTo>
                    <a:pt x="119" y="50"/>
                    <a:pt x="117" y="53"/>
                    <a:pt x="115" y="56"/>
                  </a:cubicBezTo>
                  <a:cubicBezTo>
                    <a:pt x="114" y="58"/>
                    <a:pt x="113" y="61"/>
                    <a:pt x="111" y="63"/>
                  </a:cubicBezTo>
                  <a:cubicBezTo>
                    <a:pt x="110" y="66"/>
                    <a:pt x="108" y="70"/>
                    <a:pt x="106" y="73"/>
                  </a:cubicBezTo>
                  <a:cubicBezTo>
                    <a:pt x="105" y="75"/>
                    <a:pt x="104" y="78"/>
                    <a:pt x="103" y="80"/>
                  </a:cubicBezTo>
                  <a:cubicBezTo>
                    <a:pt x="102" y="81"/>
                    <a:pt x="102" y="82"/>
                    <a:pt x="103" y="83"/>
                  </a:cubicBezTo>
                  <a:cubicBezTo>
                    <a:pt x="105" y="84"/>
                    <a:pt x="106" y="87"/>
                    <a:pt x="107" y="89"/>
                  </a:cubicBezTo>
                  <a:close/>
                  <a:moveTo>
                    <a:pt x="77" y="91"/>
                  </a:moveTo>
                  <a:cubicBezTo>
                    <a:pt x="77" y="90"/>
                    <a:pt x="77" y="90"/>
                    <a:pt x="77" y="90"/>
                  </a:cubicBezTo>
                  <a:cubicBezTo>
                    <a:pt x="76" y="88"/>
                    <a:pt x="75" y="87"/>
                    <a:pt x="74" y="86"/>
                  </a:cubicBezTo>
                  <a:cubicBezTo>
                    <a:pt x="73" y="85"/>
                    <a:pt x="73" y="85"/>
                    <a:pt x="72" y="84"/>
                  </a:cubicBezTo>
                  <a:cubicBezTo>
                    <a:pt x="71" y="82"/>
                    <a:pt x="71" y="81"/>
                    <a:pt x="70" y="79"/>
                  </a:cubicBezTo>
                  <a:cubicBezTo>
                    <a:pt x="69" y="77"/>
                    <a:pt x="68" y="74"/>
                    <a:pt x="66" y="72"/>
                  </a:cubicBezTo>
                  <a:cubicBezTo>
                    <a:pt x="64" y="70"/>
                    <a:pt x="64" y="67"/>
                    <a:pt x="62" y="65"/>
                  </a:cubicBezTo>
                  <a:cubicBezTo>
                    <a:pt x="61" y="63"/>
                    <a:pt x="61" y="60"/>
                    <a:pt x="58" y="58"/>
                  </a:cubicBezTo>
                  <a:cubicBezTo>
                    <a:pt x="58" y="58"/>
                    <a:pt x="58" y="58"/>
                    <a:pt x="58" y="58"/>
                  </a:cubicBezTo>
                  <a:cubicBezTo>
                    <a:pt x="57" y="55"/>
                    <a:pt x="55" y="52"/>
                    <a:pt x="53" y="49"/>
                  </a:cubicBezTo>
                  <a:cubicBezTo>
                    <a:pt x="51" y="46"/>
                    <a:pt x="50" y="43"/>
                    <a:pt x="48" y="40"/>
                  </a:cubicBezTo>
                  <a:cubicBezTo>
                    <a:pt x="48" y="39"/>
                    <a:pt x="47" y="38"/>
                    <a:pt x="47" y="38"/>
                  </a:cubicBezTo>
                  <a:cubicBezTo>
                    <a:pt x="46" y="36"/>
                    <a:pt x="45" y="35"/>
                    <a:pt x="44" y="33"/>
                  </a:cubicBezTo>
                  <a:cubicBezTo>
                    <a:pt x="43" y="32"/>
                    <a:pt x="42" y="31"/>
                    <a:pt x="42" y="30"/>
                  </a:cubicBezTo>
                  <a:cubicBezTo>
                    <a:pt x="41" y="29"/>
                    <a:pt x="40" y="28"/>
                    <a:pt x="39" y="28"/>
                  </a:cubicBezTo>
                  <a:cubicBezTo>
                    <a:pt x="37" y="30"/>
                    <a:pt x="35" y="32"/>
                    <a:pt x="34" y="34"/>
                  </a:cubicBezTo>
                  <a:cubicBezTo>
                    <a:pt x="32" y="37"/>
                    <a:pt x="30" y="40"/>
                    <a:pt x="28" y="43"/>
                  </a:cubicBezTo>
                  <a:cubicBezTo>
                    <a:pt x="27" y="45"/>
                    <a:pt x="26" y="47"/>
                    <a:pt x="25" y="48"/>
                  </a:cubicBezTo>
                  <a:cubicBezTo>
                    <a:pt x="25" y="49"/>
                    <a:pt x="25" y="50"/>
                    <a:pt x="25" y="51"/>
                  </a:cubicBezTo>
                  <a:cubicBezTo>
                    <a:pt x="24" y="52"/>
                    <a:pt x="23" y="54"/>
                    <a:pt x="23" y="56"/>
                  </a:cubicBezTo>
                  <a:cubicBezTo>
                    <a:pt x="23" y="56"/>
                    <a:pt x="23" y="57"/>
                    <a:pt x="22" y="57"/>
                  </a:cubicBezTo>
                  <a:cubicBezTo>
                    <a:pt x="22" y="57"/>
                    <a:pt x="22" y="58"/>
                    <a:pt x="22" y="58"/>
                  </a:cubicBezTo>
                  <a:cubicBezTo>
                    <a:pt x="21" y="59"/>
                    <a:pt x="21" y="60"/>
                    <a:pt x="20" y="62"/>
                  </a:cubicBezTo>
                  <a:cubicBezTo>
                    <a:pt x="20" y="63"/>
                    <a:pt x="20" y="64"/>
                    <a:pt x="20" y="65"/>
                  </a:cubicBezTo>
                  <a:cubicBezTo>
                    <a:pt x="20" y="66"/>
                    <a:pt x="20" y="67"/>
                    <a:pt x="19" y="69"/>
                  </a:cubicBezTo>
                  <a:cubicBezTo>
                    <a:pt x="18" y="70"/>
                    <a:pt x="18" y="72"/>
                    <a:pt x="18" y="74"/>
                  </a:cubicBezTo>
                  <a:cubicBezTo>
                    <a:pt x="18" y="75"/>
                    <a:pt x="18" y="75"/>
                    <a:pt x="18" y="75"/>
                  </a:cubicBezTo>
                  <a:cubicBezTo>
                    <a:pt x="17" y="76"/>
                    <a:pt x="17" y="77"/>
                    <a:pt x="17" y="78"/>
                  </a:cubicBezTo>
                  <a:cubicBezTo>
                    <a:pt x="17" y="79"/>
                    <a:pt x="17" y="79"/>
                    <a:pt x="17" y="79"/>
                  </a:cubicBezTo>
                  <a:cubicBezTo>
                    <a:pt x="17" y="81"/>
                    <a:pt x="16" y="82"/>
                    <a:pt x="16" y="84"/>
                  </a:cubicBezTo>
                  <a:cubicBezTo>
                    <a:pt x="16" y="86"/>
                    <a:pt x="16" y="89"/>
                    <a:pt x="15" y="92"/>
                  </a:cubicBezTo>
                  <a:cubicBezTo>
                    <a:pt x="15" y="92"/>
                    <a:pt x="15" y="93"/>
                    <a:pt x="15" y="94"/>
                  </a:cubicBezTo>
                  <a:cubicBezTo>
                    <a:pt x="15" y="94"/>
                    <a:pt x="16" y="94"/>
                    <a:pt x="16" y="94"/>
                  </a:cubicBezTo>
                  <a:cubicBezTo>
                    <a:pt x="19" y="94"/>
                    <a:pt x="22" y="93"/>
                    <a:pt x="24" y="93"/>
                  </a:cubicBezTo>
                  <a:cubicBezTo>
                    <a:pt x="28" y="93"/>
                    <a:pt x="33" y="94"/>
                    <a:pt x="37" y="93"/>
                  </a:cubicBezTo>
                  <a:cubicBezTo>
                    <a:pt x="39" y="92"/>
                    <a:pt x="42" y="92"/>
                    <a:pt x="45" y="92"/>
                  </a:cubicBezTo>
                  <a:cubicBezTo>
                    <a:pt x="47" y="92"/>
                    <a:pt x="49" y="92"/>
                    <a:pt x="51" y="91"/>
                  </a:cubicBezTo>
                  <a:cubicBezTo>
                    <a:pt x="53" y="91"/>
                    <a:pt x="56" y="91"/>
                    <a:pt x="58" y="91"/>
                  </a:cubicBezTo>
                  <a:cubicBezTo>
                    <a:pt x="64" y="91"/>
                    <a:pt x="70" y="91"/>
                    <a:pt x="77" y="91"/>
                  </a:cubicBezTo>
                  <a:close/>
                  <a:moveTo>
                    <a:pt x="183" y="86"/>
                  </a:moveTo>
                  <a:cubicBezTo>
                    <a:pt x="182" y="87"/>
                    <a:pt x="182" y="87"/>
                    <a:pt x="181" y="87"/>
                  </a:cubicBezTo>
                  <a:cubicBezTo>
                    <a:pt x="178" y="87"/>
                    <a:pt x="175" y="87"/>
                    <a:pt x="171" y="87"/>
                  </a:cubicBezTo>
                  <a:cubicBezTo>
                    <a:pt x="167" y="88"/>
                    <a:pt x="163" y="87"/>
                    <a:pt x="159" y="88"/>
                  </a:cubicBezTo>
                  <a:cubicBezTo>
                    <a:pt x="157" y="89"/>
                    <a:pt x="155" y="88"/>
                    <a:pt x="154" y="89"/>
                  </a:cubicBezTo>
                  <a:cubicBezTo>
                    <a:pt x="152" y="89"/>
                    <a:pt x="149" y="89"/>
                    <a:pt x="147" y="89"/>
                  </a:cubicBezTo>
                  <a:cubicBezTo>
                    <a:pt x="144" y="90"/>
                    <a:pt x="140" y="89"/>
                    <a:pt x="137" y="90"/>
                  </a:cubicBezTo>
                  <a:cubicBezTo>
                    <a:pt x="133" y="91"/>
                    <a:pt x="130" y="90"/>
                    <a:pt x="127" y="91"/>
                  </a:cubicBezTo>
                  <a:cubicBezTo>
                    <a:pt x="125" y="91"/>
                    <a:pt x="122" y="91"/>
                    <a:pt x="120" y="91"/>
                  </a:cubicBezTo>
                  <a:cubicBezTo>
                    <a:pt x="118" y="91"/>
                    <a:pt x="116" y="91"/>
                    <a:pt x="114" y="91"/>
                  </a:cubicBezTo>
                  <a:cubicBezTo>
                    <a:pt x="114" y="91"/>
                    <a:pt x="114" y="91"/>
                    <a:pt x="113" y="91"/>
                  </a:cubicBezTo>
                  <a:cubicBezTo>
                    <a:pt x="113" y="91"/>
                    <a:pt x="112" y="91"/>
                    <a:pt x="111" y="91"/>
                  </a:cubicBezTo>
                  <a:cubicBezTo>
                    <a:pt x="111" y="91"/>
                    <a:pt x="111" y="91"/>
                    <a:pt x="111" y="91"/>
                  </a:cubicBezTo>
                  <a:cubicBezTo>
                    <a:pt x="110" y="91"/>
                    <a:pt x="109" y="91"/>
                    <a:pt x="108" y="91"/>
                  </a:cubicBezTo>
                  <a:cubicBezTo>
                    <a:pt x="105" y="92"/>
                    <a:pt x="103" y="91"/>
                    <a:pt x="100" y="92"/>
                  </a:cubicBezTo>
                  <a:cubicBezTo>
                    <a:pt x="98" y="93"/>
                    <a:pt x="95" y="92"/>
                    <a:pt x="93" y="93"/>
                  </a:cubicBezTo>
                  <a:cubicBezTo>
                    <a:pt x="91" y="93"/>
                    <a:pt x="90" y="92"/>
                    <a:pt x="89" y="92"/>
                  </a:cubicBezTo>
                  <a:cubicBezTo>
                    <a:pt x="87" y="92"/>
                    <a:pt x="85" y="92"/>
                    <a:pt x="83" y="92"/>
                  </a:cubicBezTo>
                  <a:cubicBezTo>
                    <a:pt x="82" y="92"/>
                    <a:pt x="81" y="92"/>
                    <a:pt x="81" y="93"/>
                  </a:cubicBezTo>
                  <a:cubicBezTo>
                    <a:pt x="80" y="93"/>
                    <a:pt x="79" y="94"/>
                    <a:pt x="79" y="93"/>
                  </a:cubicBezTo>
                  <a:cubicBezTo>
                    <a:pt x="78" y="92"/>
                    <a:pt x="76" y="92"/>
                    <a:pt x="75" y="92"/>
                  </a:cubicBezTo>
                  <a:cubicBezTo>
                    <a:pt x="73" y="93"/>
                    <a:pt x="71" y="93"/>
                    <a:pt x="69" y="92"/>
                  </a:cubicBezTo>
                  <a:cubicBezTo>
                    <a:pt x="69" y="92"/>
                    <a:pt x="69" y="92"/>
                    <a:pt x="69" y="92"/>
                  </a:cubicBezTo>
                  <a:cubicBezTo>
                    <a:pt x="68" y="92"/>
                    <a:pt x="67" y="93"/>
                    <a:pt x="67" y="93"/>
                  </a:cubicBezTo>
                  <a:cubicBezTo>
                    <a:pt x="66" y="92"/>
                    <a:pt x="65" y="92"/>
                    <a:pt x="64" y="93"/>
                  </a:cubicBezTo>
                  <a:cubicBezTo>
                    <a:pt x="61" y="93"/>
                    <a:pt x="58" y="92"/>
                    <a:pt x="56" y="93"/>
                  </a:cubicBezTo>
                  <a:cubicBezTo>
                    <a:pt x="54" y="94"/>
                    <a:pt x="52" y="93"/>
                    <a:pt x="50" y="94"/>
                  </a:cubicBezTo>
                  <a:cubicBezTo>
                    <a:pt x="47" y="94"/>
                    <a:pt x="44" y="94"/>
                    <a:pt x="41" y="94"/>
                  </a:cubicBezTo>
                  <a:cubicBezTo>
                    <a:pt x="39" y="95"/>
                    <a:pt x="38" y="95"/>
                    <a:pt x="36" y="95"/>
                  </a:cubicBezTo>
                  <a:cubicBezTo>
                    <a:pt x="35" y="94"/>
                    <a:pt x="33" y="95"/>
                    <a:pt x="32" y="95"/>
                  </a:cubicBezTo>
                  <a:cubicBezTo>
                    <a:pt x="30" y="94"/>
                    <a:pt x="29" y="95"/>
                    <a:pt x="28" y="95"/>
                  </a:cubicBezTo>
                  <a:cubicBezTo>
                    <a:pt x="25" y="95"/>
                    <a:pt x="22" y="95"/>
                    <a:pt x="19" y="96"/>
                  </a:cubicBezTo>
                  <a:cubicBezTo>
                    <a:pt x="17" y="96"/>
                    <a:pt x="15" y="96"/>
                    <a:pt x="13" y="96"/>
                  </a:cubicBezTo>
                  <a:cubicBezTo>
                    <a:pt x="11" y="97"/>
                    <a:pt x="8" y="96"/>
                    <a:pt x="6" y="96"/>
                  </a:cubicBezTo>
                  <a:cubicBezTo>
                    <a:pt x="6" y="96"/>
                    <a:pt x="5" y="96"/>
                    <a:pt x="4" y="96"/>
                  </a:cubicBezTo>
                  <a:cubicBezTo>
                    <a:pt x="4" y="96"/>
                    <a:pt x="4" y="97"/>
                    <a:pt x="4" y="97"/>
                  </a:cubicBezTo>
                  <a:cubicBezTo>
                    <a:pt x="4" y="99"/>
                    <a:pt x="3" y="101"/>
                    <a:pt x="4" y="102"/>
                  </a:cubicBezTo>
                  <a:cubicBezTo>
                    <a:pt x="4" y="104"/>
                    <a:pt x="4" y="105"/>
                    <a:pt x="4" y="106"/>
                  </a:cubicBezTo>
                  <a:cubicBezTo>
                    <a:pt x="5" y="106"/>
                    <a:pt x="7" y="106"/>
                    <a:pt x="8" y="105"/>
                  </a:cubicBezTo>
                  <a:cubicBezTo>
                    <a:pt x="11" y="105"/>
                    <a:pt x="13" y="105"/>
                    <a:pt x="16" y="105"/>
                  </a:cubicBezTo>
                  <a:cubicBezTo>
                    <a:pt x="18" y="105"/>
                    <a:pt x="20" y="105"/>
                    <a:pt x="22" y="104"/>
                  </a:cubicBezTo>
                  <a:cubicBezTo>
                    <a:pt x="25" y="104"/>
                    <a:pt x="27" y="104"/>
                    <a:pt x="30" y="104"/>
                  </a:cubicBezTo>
                  <a:cubicBezTo>
                    <a:pt x="34" y="103"/>
                    <a:pt x="38" y="104"/>
                    <a:pt x="42" y="103"/>
                  </a:cubicBezTo>
                  <a:cubicBezTo>
                    <a:pt x="45" y="102"/>
                    <a:pt x="47" y="103"/>
                    <a:pt x="50" y="102"/>
                  </a:cubicBezTo>
                  <a:cubicBezTo>
                    <a:pt x="55" y="102"/>
                    <a:pt x="60" y="102"/>
                    <a:pt x="65" y="102"/>
                  </a:cubicBezTo>
                  <a:cubicBezTo>
                    <a:pt x="69" y="101"/>
                    <a:pt x="73" y="102"/>
                    <a:pt x="77" y="101"/>
                  </a:cubicBezTo>
                  <a:cubicBezTo>
                    <a:pt x="81" y="100"/>
                    <a:pt x="85" y="101"/>
                    <a:pt x="89" y="100"/>
                  </a:cubicBezTo>
                  <a:cubicBezTo>
                    <a:pt x="92" y="100"/>
                    <a:pt x="95" y="100"/>
                    <a:pt x="97" y="100"/>
                  </a:cubicBezTo>
                  <a:cubicBezTo>
                    <a:pt x="101" y="99"/>
                    <a:pt x="105" y="99"/>
                    <a:pt x="109" y="99"/>
                  </a:cubicBezTo>
                  <a:cubicBezTo>
                    <a:pt x="119" y="99"/>
                    <a:pt x="130" y="99"/>
                    <a:pt x="141" y="99"/>
                  </a:cubicBezTo>
                  <a:cubicBezTo>
                    <a:pt x="144" y="99"/>
                    <a:pt x="148" y="99"/>
                    <a:pt x="151" y="98"/>
                  </a:cubicBezTo>
                  <a:cubicBezTo>
                    <a:pt x="155" y="98"/>
                    <a:pt x="160" y="98"/>
                    <a:pt x="164" y="98"/>
                  </a:cubicBezTo>
                  <a:cubicBezTo>
                    <a:pt x="171" y="97"/>
                    <a:pt x="177" y="98"/>
                    <a:pt x="184" y="97"/>
                  </a:cubicBezTo>
                  <a:cubicBezTo>
                    <a:pt x="184" y="96"/>
                    <a:pt x="184" y="95"/>
                    <a:pt x="184" y="94"/>
                  </a:cubicBezTo>
                  <a:cubicBezTo>
                    <a:pt x="184" y="93"/>
                    <a:pt x="183" y="92"/>
                    <a:pt x="184" y="91"/>
                  </a:cubicBezTo>
                  <a:cubicBezTo>
                    <a:pt x="185" y="90"/>
                    <a:pt x="184" y="89"/>
                    <a:pt x="183" y="88"/>
                  </a:cubicBezTo>
                  <a:cubicBezTo>
                    <a:pt x="183" y="87"/>
                    <a:pt x="183" y="87"/>
                    <a:pt x="183" y="86"/>
                  </a:cubicBezTo>
                  <a:close/>
                  <a:moveTo>
                    <a:pt x="181" y="84"/>
                  </a:moveTo>
                  <a:cubicBezTo>
                    <a:pt x="181" y="83"/>
                    <a:pt x="181" y="81"/>
                    <a:pt x="180" y="80"/>
                  </a:cubicBezTo>
                  <a:cubicBezTo>
                    <a:pt x="180" y="79"/>
                    <a:pt x="180" y="79"/>
                    <a:pt x="179" y="78"/>
                  </a:cubicBezTo>
                  <a:cubicBezTo>
                    <a:pt x="179" y="76"/>
                    <a:pt x="178" y="73"/>
                    <a:pt x="177" y="71"/>
                  </a:cubicBezTo>
                  <a:cubicBezTo>
                    <a:pt x="177" y="70"/>
                    <a:pt x="177" y="69"/>
                    <a:pt x="176" y="68"/>
                  </a:cubicBezTo>
                  <a:cubicBezTo>
                    <a:pt x="176" y="66"/>
                    <a:pt x="175" y="65"/>
                    <a:pt x="175" y="63"/>
                  </a:cubicBezTo>
                  <a:cubicBezTo>
                    <a:pt x="174" y="61"/>
                    <a:pt x="174" y="59"/>
                    <a:pt x="173" y="58"/>
                  </a:cubicBezTo>
                  <a:cubicBezTo>
                    <a:pt x="173" y="56"/>
                    <a:pt x="172" y="55"/>
                    <a:pt x="172" y="53"/>
                  </a:cubicBezTo>
                  <a:cubicBezTo>
                    <a:pt x="171" y="50"/>
                    <a:pt x="168" y="47"/>
                    <a:pt x="167" y="45"/>
                  </a:cubicBezTo>
                  <a:cubicBezTo>
                    <a:pt x="166" y="44"/>
                    <a:pt x="166" y="44"/>
                    <a:pt x="166" y="43"/>
                  </a:cubicBezTo>
                  <a:cubicBezTo>
                    <a:pt x="165" y="41"/>
                    <a:pt x="164" y="39"/>
                    <a:pt x="162" y="38"/>
                  </a:cubicBezTo>
                  <a:cubicBezTo>
                    <a:pt x="161" y="36"/>
                    <a:pt x="159" y="34"/>
                    <a:pt x="157" y="33"/>
                  </a:cubicBezTo>
                  <a:cubicBezTo>
                    <a:pt x="156" y="31"/>
                    <a:pt x="156" y="29"/>
                    <a:pt x="155" y="28"/>
                  </a:cubicBezTo>
                  <a:cubicBezTo>
                    <a:pt x="153" y="26"/>
                    <a:pt x="151" y="24"/>
                    <a:pt x="149" y="22"/>
                  </a:cubicBezTo>
                  <a:cubicBezTo>
                    <a:pt x="149" y="22"/>
                    <a:pt x="149" y="21"/>
                    <a:pt x="148" y="21"/>
                  </a:cubicBezTo>
                  <a:cubicBezTo>
                    <a:pt x="145" y="19"/>
                    <a:pt x="143" y="17"/>
                    <a:pt x="140" y="15"/>
                  </a:cubicBezTo>
                  <a:cubicBezTo>
                    <a:pt x="138" y="14"/>
                    <a:pt x="135" y="12"/>
                    <a:pt x="133" y="11"/>
                  </a:cubicBezTo>
                  <a:cubicBezTo>
                    <a:pt x="130" y="9"/>
                    <a:pt x="127" y="9"/>
                    <a:pt x="125" y="7"/>
                  </a:cubicBezTo>
                  <a:cubicBezTo>
                    <a:pt x="125" y="7"/>
                    <a:pt x="124" y="6"/>
                    <a:pt x="123" y="6"/>
                  </a:cubicBezTo>
                  <a:cubicBezTo>
                    <a:pt x="122" y="6"/>
                    <a:pt x="120" y="5"/>
                    <a:pt x="118" y="5"/>
                  </a:cubicBezTo>
                  <a:cubicBezTo>
                    <a:pt x="116" y="4"/>
                    <a:pt x="114" y="3"/>
                    <a:pt x="112" y="3"/>
                  </a:cubicBezTo>
                  <a:cubicBezTo>
                    <a:pt x="110" y="3"/>
                    <a:pt x="107" y="2"/>
                    <a:pt x="105" y="2"/>
                  </a:cubicBezTo>
                  <a:cubicBezTo>
                    <a:pt x="104" y="2"/>
                    <a:pt x="102" y="3"/>
                    <a:pt x="101" y="2"/>
                  </a:cubicBezTo>
                  <a:cubicBezTo>
                    <a:pt x="101" y="2"/>
                    <a:pt x="100" y="2"/>
                    <a:pt x="100" y="2"/>
                  </a:cubicBezTo>
                  <a:cubicBezTo>
                    <a:pt x="98" y="3"/>
                    <a:pt x="96" y="4"/>
                    <a:pt x="93" y="3"/>
                  </a:cubicBezTo>
                  <a:cubicBezTo>
                    <a:pt x="92" y="3"/>
                    <a:pt x="91" y="3"/>
                    <a:pt x="90" y="4"/>
                  </a:cubicBezTo>
                  <a:cubicBezTo>
                    <a:pt x="87" y="4"/>
                    <a:pt x="85" y="4"/>
                    <a:pt x="82" y="5"/>
                  </a:cubicBezTo>
                  <a:cubicBezTo>
                    <a:pt x="80" y="5"/>
                    <a:pt x="78" y="6"/>
                    <a:pt x="76" y="6"/>
                  </a:cubicBezTo>
                  <a:cubicBezTo>
                    <a:pt x="74" y="6"/>
                    <a:pt x="72" y="7"/>
                    <a:pt x="69" y="7"/>
                  </a:cubicBezTo>
                  <a:cubicBezTo>
                    <a:pt x="69" y="7"/>
                    <a:pt x="69" y="7"/>
                    <a:pt x="68" y="7"/>
                  </a:cubicBezTo>
                  <a:cubicBezTo>
                    <a:pt x="66" y="7"/>
                    <a:pt x="64" y="8"/>
                    <a:pt x="62" y="8"/>
                  </a:cubicBezTo>
                  <a:cubicBezTo>
                    <a:pt x="61" y="8"/>
                    <a:pt x="60" y="8"/>
                    <a:pt x="58" y="9"/>
                  </a:cubicBezTo>
                  <a:cubicBezTo>
                    <a:pt x="57" y="9"/>
                    <a:pt x="57" y="10"/>
                    <a:pt x="56" y="10"/>
                  </a:cubicBezTo>
                  <a:cubicBezTo>
                    <a:pt x="54" y="11"/>
                    <a:pt x="53" y="11"/>
                    <a:pt x="52" y="12"/>
                  </a:cubicBezTo>
                  <a:cubicBezTo>
                    <a:pt x="50" y="14"/>
                    <a:pt x="47" y="14"/>
                    <a:pt x="45" y="16"/>
                  </a:cubicBezTo>
                  <a:cubicBezTo>
                    <a:pt x="42" y="17"/>
                    <a:pt x="39" y="19"/>
                    <a:pt x="36" y="21"/>
                  </a:cubicBezTo>
                  <a:cubicBezTo>
                    <a:pt x="34" y="22"/>
                    <a:pt x="32" y="24"/>
                    <a:pt x="30" y="26"/>
                  </a:cubicBezTo>
                  <a:cubicBezTo>
                    <a:pt x="30" y="26"/>
                    <a:pt x="29" y="26"/>
                    <a:pt x="29" y="27"/>
                  </a:cubicBezTo>
                  <a:cubicBezTo>
                    <a:pt x="28" y="30"/>
                    <a:pt x="26" y="31"/>
                    <a:pt x="25" y="34"/>
                  </a:cubicBezTo>
                  <a:cubicBezTo>
                    <a:pt x="25" y="35"/>
                    <a:pt x="23" y="35"/>
                    <a:pt x="25" y="37"/>
                  </a:cubicBezTo>
                  <a:cubicBezTo>
                    <a:pt x="25" y="37"/>
                    <a:pt x="25" y="37"/>
                    <a:pt x="25" y="38"/>
                  </a:cubicBezTo>
                  <a:cubicBezTo>
                    <a:pt x="24" y="39"/>
                    <a:pt x="23" y="41"/>
                    <a:pt x="23" y="43"/>
                  </a:cubicBezTo>
                  <a:cubicBezTo>
                    <a:pt x="23" y="44"/>
                    <a:pt x="23" y="44"/>
                    <a:pt x="22" y="45"/>
                  </a:cubicBezTo>
                  <a:cubicBezTo>
                    <a:pt x="22" y="46"/>
                    <a:pt x="22" y="48"/>
                    <a:pt x="21" y="49"/>
                  </a:cubicBezTo>
                  <a:cubicBezTo>
                    <a:pt x="21" y="51"/>
                    <a:pt x="20" y="53"/>
                    <a:pt x="19" y="54"/>
                  </a:cubicBezTo>
                  <a:cubicBezTo>
                    <a:pt x="18" y="57"/>
                    <a:pt x="17" y="59"/>
                    <a:pt x="17" y="61"/>
                  </a:cubicBezTo>
                  <a:cubicBezTo>
                    <a:pt x="16" y="62"/>
                    <a:pt x="16" y="64"/>
                    <a:pt x="16" y="65"/>
                  </a:cubicBezTo>
                  <a:cubicBezTo>
                    <a:pt x="16" y="66"/>
                    <a:pt x="15" y="68"/>
                    <a:pt x="15" y="69"/>
                  </a:cubicBezTo>
                  <a:cubicBezTo>
                    <a:pt x="14" y="71"/>
                    <a:pt x="14" y="73"/>
                    <a:pt x="13" y="75"/>
                  </a:cubicBezTo>
                  <a:cubicBezTo>
                    <a:pt x="13" y="77"/>
                    <a:pt x="12" y="79"/>
                    <a:pt x="12" y="81"/>
                  </a:cubicBezTo>
                  <a:cubicBezTo>
                    <a:pt x="12" y="83"/>
                    <a:pt x="12" y="85"/>
                    <a:pt x="12" y="87"/>
                  </a:cubicBezTo>
                  <a:cubicBezTo>
                    <a:pt x="12" y="89"/>
                    <a:pt x="12" y="90"/>
                    <a:pt x="11" y="92"/>
                  </a:cubicBezTo>
                  <a:cubicBezTo>
                    <a:pt x="11" y="92"/>
                    <a:pt x="11" y="93"/>
                    <a:pt x="11" y="94"/>
                  </a:cubicBezTo>
                  <a:cubicBezTo>
                    <a:pt x="12" y="94"/>
                    <a:pt x="12" y="94"/>
                    <a:pt x="12" y="94"/>
                  </a:cubicBezTo>
                  <a:cubicBezTo>
                    <a:pt x="12" y="92"/>
                    <a:pt x="13" y="91"/>
                    <a:pt x="13" y="90"/>
                  </a:cubicBezTo>
                  <a:cubicBezTo>
                    <a:pt x="14" y="87"/>
                    <a:pt x="14" y="85"/>
                    <a:pt x="14" y="82"/>
                  </a:cubicBezTo>
                  <a:cubicBezTo>
                    <a:pt x="14" y="80"/>
                    <a:pt x="14" y="78"/>
                    <a:pt x="15" y="76"/>
                  </a:cubicBezTo>
                  <a:cubicBezTo>
                    <a:pt x="15" y="75"/>
                    <a:pt x="15" y="74"/>
                    <a:pt x="15" y="73"/>
                  </a:cubicBezTo>
                  <a:cubicBezTo>
                    <a:pt x="16" y="71"/>
                    <a:pt x="16" y="70"/>
                    <a:pt x="17" y="68"/>
                  </a:cubicBezTo>
                  <a:cubicBezTo>
                    <a:pt x="17" y="66"/>
                    <a:pt x="17" y="64"/>
                    <a:pt x="18" y="62"/>
                  </a:cubicBezTo>
                  <a:cubicBezTo>
                    <a:pt x="18" y="62"/>
                    <a:pt x="18" y="61"/>
                    <a:pt x="18" y="61"/>
                  </a:cubicBezTo>
                  <a:cubicBezTo>
                    <a:pt x="19" y="60"/>
                    <a:pt x="19" y="58"/>
                    <a:pt x="20" y="57"/>
                  </a:cubicBezTo>
                  <a:cubicBezTo>
                    <a:pt x="20" y="56"/>
                    <a:pt x="21" y="55"/>
                    <a:pt x="21" y="54"/>
                  </a:cubicBezTo>
                  <a:cubicBezTo>
                    <a:pt x="22" y="52"/>
                    <a:pt x="22" y="50"/>
                    <a:pt x="23" y="48"/>
                  </a:cubicBezTo>
                  <a:cubicBezTo>
                    <a:pt x="23" y="47"/>
                    <a:pt x="24" y="47"/>
                    <a:pt x="24" y="46"/>
                  </a:cubicBezTo>
                  <a:cubicBezTo>
                    <a:pt x="25" y="44"/>
                    <a:pt x="26" y="43"/>
                    <a:pt x="27" y="42"/>
                  </a:cubicBezTo>
                  <a:cubicBezTo>
                    <a:pt x="28" y="40"/>
                    <a:pt x="29" y="39"/>
                    <a:pt x="29" y="38"/>
                  </a:cubicBezTo>
                  <a:cubicBezTo>
                    <a:pt x="31" y="36"/>
                    <a:pt x="32" y="33"/>
                    <a:pt x="33" y="31"/>
                  </a:cubicBezTo>
                  <a:cubicBezTo>
                    <a:pt x="35" y="28"/>
                    <a:pt x="38" y="26"/>
                    <a:pt x="40" y="24"/>
                  </a:cubicBezTo>
                  <a:cubicBezTo>
                    <a:pt x="41" y="24"/>
                    <a:pt x="42" y="23"/>
                    <a:pt x="43" y="22"/>
                  </a:cubicBezTo>
                  <a:cubicBezTo>
                    <a:pt x="44" y="22"/>
                    <a:pt x="45" y="21"/>
                    <a:pt x="46" y="20"/>
                  </a:cubicBezTo>
                  <a:cubicBezTo>
                    <a:pt x="48" y="19"/>
                    <a:pt x="51" y="17"/>
                    <a:pt x="53" y="16"/>
                  </a:cubicBezTo>
                  <a:cubicBezTo>
                    <a:pt x="54" y="15"/>
                    <a:pt x="55" y="14"/>
                    <a:pt x="56" y="14"/>
                  </a:cubicBezTo>
                  <a:cubicBezTo>
                    <a:pt x="57" y="13"/>
                    <a:pt x="59" y="13"/>
                    <a:pt x="61" y="12"/>
                  </a:cubicBezTo>
                  <a:cubicBezTo>
                    <a:pt x="64" y="11"/>
                    <a:pt x="66" y="11"/>
                    <a:pt x="69" y="10"/>
                  </a:cubicBezTo>
                  <a:cubicBezTo>
                    <a:pt x="71" y="9"/>
                    <a:pt x="74" y="9"/>
                    <a:pt x="76" y="9"/>
                  </a:cubicBezTo>
                  <a:cubicBezTo>
                    <a:pt x="78" y="8"/>
                    <a:pt x="80" y="8"/>
                    <a:pt x="81" y="8"/>
                  </a:cubicBezTo>
                  <a:cubicBezTo>
                    <a:pt x="85" y="8"/>
                    <a:pt x="89" y="8"/>
                    <a:pt x="93" y="7"/>
                  </a:cubicBezTo>
                  <a:cubicBezTo>
                    <a:pt x="96" y="6"/>
                    <a:pt x="100" y="6"/>
                    <a:pt x="103" y="6"/>
                  </a:cubicBezTo>
                  <a:cubicBezTo>
                    <a:pt x="107" y="6"/>
                    <a:pt x="110" y="7"/>
                    <a:pt x="114" y="7"/>
                  </a:cubicBezTo>
                  <a:cubicBezTo>
                    <a:pt x="115" y="7"/>
                    <a:pt x="116" y="7"/>
                    <a:pt x="117" y="8"/>
                  </a:cubicBezTo>
                  <a:cubicBezTo>
                    <a:pt x="117" y="8"/>
                    <a:pt x="118" y="8"/>
                    <a:pt x="118" y="8"/>
                  </a:cubicBezTo>
                  <a:cubicBezTo>
                    <a:pt x="121" y="8"/>
                    <a:pt x="123" y="9"/>
                    <a:pt x="125" y="10"/>
                  </a:cubicBezTo>
                  <a:cubicBezTo>
                    <a:pt x="127" y="10"/>
                    <a:pt x="128" y="11"/>
                    <a:pt x="129" y="12"/>
                  </a:cubicBezTo>
                  <a:cubicBezTo>
                    <a:pt x="131" y="13"/>
                    <a:pt x="132" y="14"/>
                    <a:pt x="134" y="15"/>
                  </a:cubicBezTo>
                  <a:cubicBezTo>
                    <a:pt x="135" y="16"/>
                    <a:pt x="137" y="16"/>
                    <a:pt x="139" y="18"/>
                  </a:cubicBezTo>
                  <a:cubicBezTo>
                    <a:pt x="142" y="21"/>
                    <a:pt x="146" y="26"/>
                    <a:pt x="149" y="29"/>
                  </a:cubicBezTo>
                  <a:cubicBezTo>
                    <a:pt x="153" y="33"/>
                    <a:pt x="156" y="36"/>
                    <a:pt x="159" y="40"/>
                  </a:cubicBezTo>
                  <a:cubicBezTo>
                    <a:pt x="160" y="41"/>
                    <a:pt x="160" y="42"/>
                    <a:pt x="161" y="42"/>
                  </a:cubicBezTo>
                  <a:cubicBezTo>
                    <a:pt x="161" y="45"/>
                    <a:pt x="163" y="47"/>
                    <a:pt x="164" y="50"/>
                  </a:cubicBezTo>
                  <a:cubicBezTo>
                    <a:pt x="165" y="52"/>
                    <a:pt x="166" y="54"/>
                    <a:pt x="167" y="56"/>
                  </a:cubicBezTo>
                  <a:cubicBezTo>
                    <a:pt x="168" y="58"/>
                    <a:pt x="169" y="61"/>
                    <a:pt x="170" y="63"/>
                  </a:cubicBezTo>
                  <a:cubicBezTo>
                    <a:pt x="171" y="64"/>
                    <a:pt x="171" y="65"/>
                    <a:pt x="171" y="66"/>
                  </a:cubicBezTo>
                  <a:cubicBezTo>
                    <a:pt x="172" y="68"/>
                    <a:pt x="172" y="69"/>
                    <a:pt x="172" y="70"/>
                  </a:cubicBezTo>
                  <a:cubicBezTo>
                    <a:pt x="172" y="71"/>
                    <a:pt x="173" y="73"/>
                    <a:pt x="173" y="74"/>
                  </a:cubicBezTo>
                  <a:cubicBezTo>
                    <a:pt x="174" y="75"/>
                    <a:pt x="174" y="76"/>
                    <a:pt x="175" y="77"/>
                  </a:cubicBezTo>
                  <a:cubicBezTo>
                    <a:pt x="176" y="80"/>
                    <a:pt x="176" y="83"/>
                    <a:pt x="179" y="85"/>
                  </a:cubicBezTo>
                  <a:cubicBezTo>
                    <a:pt x="179" y="84"/>
                    <a:pt x="180" y="84"/>
                    <a:pt x="181" y="84"/>
                  </a:cubicBezTo>
                  <a:close/>
                  <a:moveTo>
                    <a:pt x="101" y="78"/>
                  </a:moveTo>
                  <a:cubicBezTo>
                    <a:pt x="106" y="69"/>
                    <a:pt x="110" y="59"/>
                    <a:pt x="116" y="50"/>
                  </a:cubicBezTo>
                  <a:cubicBezTo>
                    <a:pt x="116" y="50"/>
                    <a:pt x="115" y="50"/>
                    <a:pt x="115" y="50"/>
                  </a:cubicBezTo>
                  <a:cubicBezTo>
                    <a:pt x="115" y="51"/>
                    <a:pt x="114" y="52"/>
                    <a:pt x="113" y="53"/>
                  </a:cubicBezTo>
                  <a:cubicBezTo>
                    <a:pt x="112" y="55"/>
                    <a:pt x="112" y="56"/>
                    <a:pt x="111" y="57"/>
                  </a:cubicBezTo>
                  <a:cubicBezTo>
                    <a:pt x="110" y="58"/>
                    <a:pt x="109" y="60"/>
                    <a:pt x="107" y="61"/>
                  </a:cubicBezTo>
                  <a:cubicBezTo>
                    <a:pt x="106" y="63"/>
                    <a:pt x="104" y="65"/>
                    <a:pt x="103" y="67"/>
                  </a:cubicBezTo>
                  <a:cubicBezTo>
                    <a:pt x="102" y="69"/>
                    <a:pt x="101" y="71"/>
                    <a:pt x="100" y="73"/>
                  </a:cubicBezTo>
                  <a:cubicBezTo>
                    <a:pt x="99" y="74"/>
                    <a:pt x="99" y="74"/>
                    <a:pt x="99" y="75"/>
                  </a:cubicBezTo>
                  <a:cubicBezTo>
                    <a:pt x="99" y="76"/>
                    <a:pt x="100" y="77"/>
                    <a:pt x="101"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1" name="Freeform 262"/>
            <p:cNvSpPr>
              <a:spLocks/>
            </p:cNvSpPr>
            <p:nvPr/>
          </p:nvSpPr>
          <p:spPr bwMode="auto">
            <a:xfrm>
              <a:off x="6119813" y="3849688"/>
              <a:ext cx="26988" cy="58738"/>
            </a:xfrm>
            <a:custGeom>
              <a:avLst/>
              <a:gdLst>
                <a:gd name="T0" fmla="*/ 3 w 7"/>
                <a:gd name="T1" fmla="*/ 8 h 15"/>
                <a:gd name="T2" fmla="*/ 3 w 7"/>
                <a:gd name="T3" fmla="*/ 5 h 15"/>
                <a:gd name="T4" fmla="*/ 4 w 7"/>
                <a:gd name="T5" fmla="*/ 5 h 15"/>
                <a:gd name="T6" fmla="*/ 6 w 7"/>
                <a:gd name="T7" fmla="*/ 6 h 15"/>
                <a:gd name="T8" fmla="*/ 7 w 7"/>
                <a:gd name="T9" fmla="*/ 9 h 15"/>
                <a:gd name="T10" fmla="*/ 6 w 7"/>
                <a:gd name="T11" fmla="*/ 13 h 15"/>
                <a:gd name="T12" fmla="*/ 4 w 7"/>
                <a:gd name="T13" fmla="*/ 15 h 15"/>
                <a:gd name="T14" fmla="*/ 2 w 7"/>
                <a:gd name="T15" fmla="*/ 14 h 15"/>
                <a:gd name="T16" fmla="*/ 1 w 7"/>
                <a:gd name="T17" fmla="*/ 10 h 15"/>
                <a:gd name="T18" fmla="*/ 0 w 7"/>
                <a:gd name="T19" fmla="*/ 7 h 15"/>
                <a:gd name="T20" fmla="*/ 0 w 7"/>
                <a:gd name="T21" fmla="*/ 7 h 15"/>
                <a:gd name="T22" fmla="*/ 1 w 7"/>
                <a:gd name="T23" fmla="*/ 1 h 15"/>
                <a:gd name="T24" fmla="*/ 3 w 7"/>
                <a:gd name="T25" fmla="*/ 0 h 15"/>
                <a:gd name="T26" fmla="*/ 2 w 7"/>
                <a:gd name="T27" fmla="*/ 3 h 15"/>
                <a:gd name="T28" fmla="*/ 2 w 7"/>
                <a:gd name="T29" fmla="*/ 8 h 15"/>
                <a:gd name="T30" fmla="*/ 3 w 7"/>
                <a:gd name="T31" fmla="*/ 8 h 15"/>
                <a:gd name="T32" fmla="*/ 3 w 7"/>
                <a:gd name="T33" fmla="*/ 12 h 15"/>
                <a:gd name="T34" fmla="*/ 4 w 7"/>
                <a:gd name="T35" fmla="*/ 9 h 15"/>
                <a:gd name="T36" fmla="*/ 3 w 7"/>
                <a:gd name="T3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5">
                  <a:moveTo>
                    <a:pt x="3" y="8"/>
                  </a:moveTo>
                  <a:cubicBezTo>
                    <a:pt x="3" y="7"/>
                    <a:pt x="3" y="6"/>
                    <a:pt x="3" y="5"/>
                  </a:cubicBezTo>
                  <a:cubicBezTo>
                    <a:pt x="3" y="5"/>
                    <a:pt x="4" y="5"/>
                    <a:pt x="4" y="5"/>
                  </a:cubicBezTo>
                  <a:cubicBezTo>
                    <a:pt x="4" y="6"/>
                    <a:pt x="5" y="6"/>
                    <a:pt x="6" y="6"/>
                  </a:cubicBezTo>
                  <a:cubicBezTo>
                    <a:pt x="7" y="7"/>
                    <a:pt x="7" y="8"/>
                    <a:pt x="7" y="9"/>
                  </a:cubicBezTo>
                  <a:cubicBezTo>
                    <a:pt x="7" y="10"/>
                    <a:pt x="6" y="12"/>
                    <a:pt x="6" y="13"/>
                  </a:cubicBezTo>
                  <a:cubicBezTo>
                    <a:pt x="5" y="14"/>
                    <a:pt x="5" y="14"/>
                    <a:pt x="4" y="15"/>
                  </a:cubicBezTo>
                  <a:cubicBezTo>
                    <a:pt x="4" y="15"/>
                    <a:pt x="3" y="14"/>
                    <a:pt x="2" y="14"/>
                  </a:cubicBezTo>
                  <a:cubicBezTo>
                    <a:pt x="1" y="13"/>
                    <a:pt x="1" y="12"/>
                    <a:pt x="1" y="10"/>
                  </a:cubicBezTo>
                  <a:cubicBezTo>
                    <a:pt x="1" y="9"/>
                    <a:pt x="0" y="8"/>
                    <a:pt x="0" y="7"/>
                  </a:cubicBezTo>
                  <a:cubicBezTo>
                    <a:pt x="0" y="7"/>
                    <a:pt x="0" y="7"/>
                    <a:pt x="0" y="7"/>
                  </a:cubicBezTo>
                  <a:cubicBezTo>
                    <a:pt x="0" y="5"/>
                    <a:pt x="0" y="3"/>
                    <a:pt x="1" y="1"/>
                  </a:cubicBezTo>
                  <a:cubicBezTo>
                    <a:pt x="1" y="0"/>
                    <a:pt x="2" y="0"/>
                    <a:pt x="3" y="0"/>
                  </a:cubicBezTo>
                  <a:cubicBezTo>
                    <a:pt x="3" y="1"/>
                    <a:pt x="3" y="2"/>
                    <a:pt x="2" y="3"/>
                  </a:cubicBezTo>
                  <a:cubicBezTo>
                    <a:pt x="1" y="5"/>
                    <a:pt x="2" y="6"/>
                    <a:pt x="2" y="8"/>
                  </a:cubicBezTo>
                  <a:cubicBezTo>
                    <a:pt x="2" y="8"/>
                    <a:pt x="2" y="8"/>
                    <a:pt x="3" y="8"/>
                  </a:cubicBezTo>
                  <a:cubicBezTo>
                    <a:pt x="3" y="10"/>
                    <a:pt x="2" y="11"/>
                    <a:pt x="3" y="12"/>
                  </a:cubicBezTo>
                  <a:cubicBezTo>
                    <a:pt x="5" y="11"/>
                    <a:pt x="5" y="10"/>
                    <a:pt x="4" y="9"/>
                  </a:cubicBezTo>
                  <a:cubicBezTo>
                    <a:pt x="4" y="9"/>
                    <a:pt x="3" y="9"/>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2" name="Freeform 263"/>
            <p:cNvSpPr>
              <a:spLocks noEditPoints="1"/>
            </p:cNvSpPr>
            <p:nvPr/>
          </p:nvSpPr>
          <p:spPr bwMode="auto">
            <a:xfrm>
              <a:off x="6181725" y="3849688"/>
              <a:ext cx="31750" cy="47625"/>
            </a:xfrm>
            <a:custGeom>
              <a:avLst/>
              <a:gdLst>
                <a:gd name="T0" fmla="*/ 8 w 8"/>
                <a:gd name="T1" fmla="*/ 6 h 12"/>
                <a:gd name="T2" fmla="*/ 6 w 8"/>
                <a:gd name="T3" fmla="*/ 11 h 12"/>
                <a:gd name="T4" fmla="*/ 5 w 8"/>
                <a:gd name="T5" fmla="*/ 12 h 12"/>
                <a:gd name="T6" fmla="*/ 3 w 8"/>
                <a:gd name="T7" fmla="*/ 11 h 12"/>
                <a:gd name="T8" fmla="*/ 1 w 8"/>
                <a:gd name="T9" fmla="*/ 4 h 12"/>
                <a:gd name="T10" fmla="*/ 5 w 8"/>
                <a:gd name="T11" fmla="*/ 1 h 12"/>
                <a:gd name="T12" fmla="*/ 8 w 8"/>
                <a:gd name="T13" fmla="*/ 6 h 12"/>
                <a:gd name="T14" fmla="*/ 4 w 8"/>
                <a:gd name="T15" fmla="*/ 3 h 12"/>
                <a:gd name="T16" fmla="*/ 3 w 8"/>
                <a:gd name="T17" fmla="*/ 5 h 12"/>
                <a:gd name="T18" fmla="*/ 3 w 8"/>
                <a:gd name="T19" fmla="*/ 8 h 12"/>
                <a:gd name="T20" fmla="*/ 5 w 8"/>
                <a:gd name="T21" fmla="*/ 9 h 12"/>
                <a:gd name="T22" fmla="*/ 5 w 8"/>
                <a:gd name="T23" fmla="*/ 7 h 12"/>
                <a:gd name="T24" fmla="*/ 4 w 8"/>
                <a:gd name="T2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8" y="6"/>
                  </a:moveTo>
                  <a:cubicBezTo>
                    <a:pt x="7" y="8"/>
                    <a:pt x="7" y="9"/>
                    <a:pt x="6" y="11"/>
                  </a:cubicBezTo>
                  <a:cubicBezTo>
                    <a:pt x="6" y="12"/>
                    <a:pt x="5" y="12"/>
                    <a:pt x="5" y="12"/>
                  </a:cubicBezTo>
                  <a:cubicBezTo>
                    <a:pt x="4" y="12"/>
                    <a:pt x="3" y="12"/>
                    <a:pt x="3" y="11"/>
                  </a:cubicBezTo>
                  <a:cubicBezTo>
                    <a:pt x="1" y="9"/>
                    <a:pt x="0" y="6"/>
                    <a:pt x="1" y="4"/>
                  </a:cubicBezTo>
                  <a:cubicBezTo>
                    <a:pt x="1" y="2"/>
                    <a:pt x="3" y="0"/>
                    <a:pt x="5" y="1"/>
                  </a:cubicBezTo>
                  <a:cubicBezTo>
                    <a:pt x="8" y="2"/>
                    <a:pt x="8" y="4"/>
                    <a:pt x="8" y="6"/>
                  </a:cubicBezTo>
                  <a:close/>
                  <a:moveTo>
                    <a:pt x="4" y="3"/>
                  </a:moveTo>
                  <a:cubicBezTo>
                    <a:pt x="4" y="3"/>
                    <a:pt x="3" y="4"/>
                    <a:pt x="3" y="5"/>
                  </a:cubicBezTo>
                  <a:cubicBezTo>
                    <a:pt x="3" y="6"/>
                    <a:pt x="3" y="7"/>
                    <a:pt x="3" y="8"/>
                  </a:cubicBezTo>
                  <a:cubicBezTo>
                    <a:pt x="3" y="9"/>
                    <a:pt x="4" y="10"/>
                    <a:pt x="5" y="9"/>
                  </a:cubicBezTo>
                  <a:cubicBezTo>
                    <a:pt x="5" y="9"/>
                    <a:pt x="5" y="8"/>
                    <a:pt x="5" y="7"/>
                  </a:cubicBezTo>
                  <a:cubicBezTo>
                    <a:pt x="6" y="5"/>
                    <a:pt x="6" y="4"/>
                    <a:pt x="4"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3" name="Freeform 264"/>
            <p:cNvSpPr>
              <a:spLocks/>
            </p:cNvSpPr>
            <p:nvPr/>
          </p:nvSpPr>
          <p:spPr bwMode="auto">
            <a:xfrm>
              <a:off x="6288088" y="3836988"/>
              <a:ext cx="31750" cy="47625"/>
            </a:xfrm>
            <a:custGeom>
              <a:avLst/>
              <a:gdLst>
                <a:gd name="T0" fmla="*/ 5 w 8"/>
                <a:gd name="T1" fmla="*/ 6 h 12"/>
                <a:gd name="T2" fmla="*/ 7 w 8"/>
                <a:gd name="T3" fmla="*/ 9 h 12"/>
                <a:gd name="T4" fmla="*/ 2 w 8"/>
                <a:gd name="T5" fmla="*/ 7 h 12"/>
                <a:gd name="T6" fmla="*/ 3 w 8"/>
                <a:gd name="T7" fmla="*/ 10 h 12"/>
                <a:gd name="T8" fmla="*/ 2 w 8"/>
                <a:gd name="T9" fmla="*/ 12 h 12"/>
                <a:gd name="T10" fmla="*/ 1 w 8"/>
                <a:gd name="T11" fmla="*/ 11 h 12"/>
                <a:gd name="T12" fmla="*/ 0 w 8"/>
                <a:gd name="T13" fmla="*/ 7 h 12"/>
                <a:gd name="T14" fmla="*/ 1 w 8"/>
                <a:gd name="T15" fmla="*/ 2 h 12"/>
                <a:gd name="T16" fmla="*/ 4 w 8"/>
                <a:gd name="T17" fmla="*/ 1 h 12"/>
                <a:gd name="T18" fmla="*/ 5 w 8"/>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5" y="6"/>
                  </a:moveTo>
                  <a:cubicBezTo>
                    <a:pt x="6" y="7"/>
                    <a:pt x="8" y="7"/>
                    <a:pt x="7" y="9"/>
                  </a:cubicBezTo>
                  <a:cubicBezTo>
                    <a:pt x="5" y="10"/>
                    <a:pt x="4" y="7"/>
                    <a:pt x="2" y="7"/>
                  </a:cubicBezTo>
                  <a:cubicBezTo>
                    <a:pt x="2" y="9"/>
                    <a:pt x="3" y="9"/>
                    <a:pt x="3" y="10"/>
                  </a:cubicBezTo>
                  <a:cubicBezTo>
                    <a:pt x="3" y="11"/>
                    <a:pt x="2" y="11"/>
                    <a:pt x="2" y="12"/>
                  </a:cubicBezTo>
                  <a:cubicBezTo>
                    <a:pt x="1" y="12"/>
                    <a:pt x="1" y="11"/>
                    <a:pt x="1" y="11"/>
                  </a:cubicBezTo>
                  <a:cubicBezTo>
                    <a:pt x="0" y="10"/>
                    <a:pt x="0" y="8"/>
                    <a:pt x="0" y="7"/>
                  </a:cubicBezTo>
                  <a:cubicBezTo>
                    <a:pt x="0" y="6"/>
                    <a:pt x="0" y="4"/>
                    <a:pt x="1" y="2"/>
                  </a:cubicBezTo>
                  <a:cubicBezTo>
                    <a:pt x="1" y="1"/>
                    <a:pt x="3" y="0"/>
                    <a:pt x="4" y="1"/>
                  </a:cubicBezTo>
                  <a:cubicBezTo>
                    <a:pt x="6" y="3"/>
                    <a:pt x="6" y="5"/>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4" name="Freeform 265"/>
            <p:cNvSpPr>
              <a:spLocks noEditPoints="1"/>
            </p:cNvSpPr>
            <p:nvPr/>
          </p:nvSpPr>
          <p:spPr bwMode="auto">
            <a:xfrm>
              <a:off x="6221413" y="3844926"/>
              <a:ext cx="31750" cy="39688"/>
            </a:xfrm>
            <a:custGeom>
              <a:avLst/>
              <a:gdLst>
                <a:gd name="T0" fmla="*/ 0 w 8"/>
                <a:gd name="T1" fmla="*/ 10 h 10"/>
                <a:gd name="T2" fmla="*/ 0 w 8"/>
                <a:gd name="T3" fmla="*/ 9 h 10"/>
                <a:gd name="T4" fmla="*/ 1 w 8"/>
                <a:gd name="T5" fmla="*/ 7 h 10"/>
                <a:gd name="T6" fmla="*/ 0 w 8"/>
                <a:gd name="T7" fmla="*/ 2 h 10"/>
                <a:gd name="T8" fmla="*/ 1 w 8"/>
                <a:gd name="T9" fmla="*/ 0 h 10"/>
                <a:gd name="T10" fmla="*/ 3 w 8"/>
                <a:gd name="T11" fmla="*/ 0 h 10"/>
                <a:gd name="T12" fmla="*/ 4 w 8"/>
                <a:gd name="T13" fmla="*/ 0 h 10"/>
                <a:gd name="T14" fmla="*/ 7 w 8"/>
                <a:gd name="T15" fmla="*/ 2 h 10"/>
                <a:gd name="T16" fmla="*/ 6 w 8"/>
                <a:gd name="T17" fmla="*/ 7 h 10"/>
                <a:gd name="T18" fmla="*/ 3 w 8"/>
                <a:gd name="T19" fmla="*/ 9 h 10"/>
                <a:gd name="T20" fmla="*/ 0 w 8"/>
                <a:gd name="T21" fmla="*/ 10 h 10"/>
                <a:gd name="T22" fmla="*/ 2 w 8"/>
                <a:gd name="T23" fmla="*/ 2 h 10"/>
                <a:gd name="T24" fmla="*/ 3 w 8"/>
                <a:gd name="T25" fmla="*/ 7 h 10"/>
                <a:gd name="T26" fmla="*/ 5 w 8"/>
                <a:gd name="T27" fmla="*/ 6 h 10"/>
                <a:gd name="T28" fmla="*/ 4 w 8"/>
                <a:gd name="T29" fmla="*/ 2 h 10"/>
                <a:gd name="T30" fmla="*/ 2 w 8"/>
                <a:gd name="T31"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0" y="10"/>
                  </a:moveTo>
                  <a:cubicBezTo>
                    <a:pt x="0" y="9"/>
                    <a:pt x="0" y="9"/>
                    <a:pt x="0" y="9"/>
                  </a:cubicBezTo>
                  <a:cubicBezTo>
                    <a:pt x="1" y="8"/>
                    <a:pt x="1" y="8"/>
                    <a:pt x="1" y="7"/>
                  </a:cubicBezTo>
                  <a:cubicBezTo>
                    <a:pt x="0" y="6"/>
                    <a:pt x="0" y="4"/>
                    <a:pt x="0" y="2"/>
                  </a:cubicBezTo>
                  <a:cubicBezTo>
                    <a:pt x="0" y="1"/>
                    <a:pt x="0" y="0"/>
                    <a:pt x="1" y="0"/>
                  </a:cubicBezTo>
                  <a:cubicBezTo>
                    <a:pt x="2" y="0"/>
                    <a:pt x="3" y="0"/>
                    <a:pt x="3" y="0"/>
                  </a:cubicBezTo>
                  <a:cubicBezTo>
                    <a:pt x="4" y="0"/>
                    <a:pt x="4" y="0"/>
                    <a:pt x="4" y="0"/>
                  </a:cubicBezTo>
                  <a:cubicBezTo>
                    <a:pt x="6" y="0"/>
                    <a:pt x="7" y="1"/>
                    <a:pt x="7" y="2"/>
                  </a:cubicBezTo>
                  <a:cubicBezTo>
                    <a:pt x="8" y="4"/>
                    <a:pt x="7" y="6"/>
                    <a:pt x="6" y="7"/>
                  </a:cubicBezTo>
                  <a:cubicBezTo>
                    <a:pt x="5" y="8"/>
                    <a:pt x="4" y="9"/>
                    <a:pt x="3" y="9"/>
                  </a:cubicBezTo>
                  <a:cubicBezTo>
                    <a:pt x="3" y="10"/>
                    <a:pt x="1" y="10"/>
                    <a:pt x="0" y="10"/>
                  </a:cubicBezTo>
                  <a:close/>
                  <a:moveTo>
                    <a:pt x="2" y="2"/>
                  </a:moveTo>
                  <a:cubicBezTo>
                    <a:pt x="2" y="4"/>
                    <a:pt x="3" y="5"/>
                    <a:pt x="3" y="7"/>
                  </a:cubicBezTo>
                  <a:cubicBezTo>
                    <a:pt x="4" y="7"/>
                    <a:pt x="4" y="6"/>
                    <a:pt x="5" y="6"/>
                  </a:cubicBezTo>
                  <a:cubicBezTo>
                    <a:pt x="5" y="5"/>
                    <a:pt x="5" y="3"/>
                    <a:pt x="4" y="2"/>
                  </a:cubicBezTo>
                  <a:cubicBezTo>
                    <a:pt x="4" y="2"/>
                    <a:pt x="3" y="2"/>
                    <a:pt x="2"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5" name="Freeform 266"/>
            <p:cNvSpPr>
              <a:spLocks noEditPoints="1"/>
            </p:cNvSpPr>
            <p:nvPr/>
          </p:nvSpPr>
          <p:spPr bwMode="auto">
            <a:xfrm>
              <a:off x="6154738" y="3852863"/>
              <a:ext cx="23813" cy="44450"/>
            </a:xfrm>
            <a:custGeom>
              <a:avLst/>
              <a:gdLst>
                <a:gd name="T0" fmla="*/ 3 w 6"/>
                <a:gd name="T1" fmla="*/ 0 h 11"/>
                <a:gd name="T2" fmla="*/ 6 w 6"/>
                <a:gd name="T3" fmla="*/ 8 h 11"/>
                <a:gd name="T4" fmla="*/ 3 w 6"/>
                <a:gd name="T5" fmla="*/ 11 h 11"/>
                <a:gd name="T6" fmla="*/ 1 w 6"/>
                <a:gd name="T7" fmla="*/ 10 h 11"/>
                <a:gd name="T8" fmla="*/ 1 w 6"/>
                <a:gd name="T9" fmla="*/ 3 h 11"/>
                <a:gd name="T10" fmla="*/ 1 w 6"/>
                <a:gd name="T11" fmla="*/ 2 h 11"/>
                <a:gd name="T12" fmla="*/ 3 w 6"/>
                <a:gd name="T13" fmla="*/ 0 h 11"/>
                <a:gd name="T14" fmla="*/ 3 w 6"/>
                <a:gd name="T15" fmla="*/ 3 h 11"/>
                <a:gd name="T16" fmla="*/ 4 w 6"/>
                <a:gd name="T17" fmla="*/ 8 h 11"/>
                <a:gd name="T18" fmla="*/ 3 w 6"/>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6" y="2"/>
                    <a:pt x="6" y="5"/>
                    <a:pt x="6" y="8"/>
                  </a:cubicBezTo>
                  <a:cubicBezTo>
                    <a:pt x="6" y="10"/>
                    <a:pt x="5" y="11"/>
                    <a:pt x="3" y="11"/>
                  </a:cubicBezTo>
                  <a:cubicBezTo>
                    <a:pt x="3" y="11"/>
                    <a:pt x="2" y="10"/>
                    <a:pt x="1" y="10"/>
                  </a:cubicBezTo>
                  <a:cubicBezTo>
                    <a:pt x="1" y="7"/>
                    <a:pt x="0" y="5"/>
                    <a:pt x="1" y="3"/>
                  </a:cubicBezTo>
                  <a:cubicBezTo>
                    <a:pt x="1" y="2"/>
                    <a:pt x="1" y="2"/>
                    <a:pt x="1" y="2"/>
                  </a:cubicBezTo>
                  <a:cubicBezTo>
                    <a:pt x="1" y="1"/>
                    <a:pt x="2" y="0"/>
                    <a:pt x="3" y="0"/>
                  </a:cubicBezTo>
                  <a:close/>
                  <a:moveTo>
                    <a:pt x="3" y="3"/>
                  </a:moveTo>
                  <a:cubicBezTo>
                    <a:pt x="2" y="8"/>
                    <a:pt x="2" y="8"/>
                    <a:pt x="4" y="8"/>
                  </a:cubicBezTo>
                  <a:cubicBezTo>
                    <a:pt x="3" y="6"/>
                    <a:pt x="4" y="5"/>
                    <a:pt x="3"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6" name="Freeform 267"/>
            <p:cNvSpPr>
              <a:spLocks/>
            </p:cNvSpPr>
            <p:nvPr/>
          </p:nvSpPr>
          <p:spPr bwMode="auto">
            <a:xfrm>
              <a:off x="6257925" y="3836988"/>
              <a:ext cx="26988" cy="52388"/>
            </a:xfrm>
            <a:custGeom>
              <a:avLst/>
              <a:gdLst>
                <a:gd name="T0" fmla="*/ 7 w 7"/>
                <a:gd name="T1" fmla="*/ 10 h 13"/>
                <a:gd name="T2" fmla="*/ 7 w 7"/>
                <a:gd name="T3" fmla="*/ 11 h 13"/>
                <a:gd name="T4" fmla="*/ 6 w 7"/>
                <a:gd name="T5" fmla="*/ 12 h 13"/>
                <a:gd name="T6" fmla="*/ 1 w 7"/>
                <a:gd name="T7" fmla="*/ 10 h 13"/>
                <a:gd name="T8" fmla="*/ 0 w 7"/>
                <a:gd name="T9" fmla="*/ 7 h 13"/>
                <a:gd name="T10" fmla="*/ 1 w 7"/>
                <a:gd name="T11" fmla="*/ 2 h 13"/>
                <a:gd name="T12" fmla="*/ 3 w 7"/>
                <a:gd name="T13" fmla="*/ 1 h 13"/>
                <a:gd name="T14" fmla="*/ 2 w 7"/>
                <a:gd name="T15" fmla="*/ 5 h 13"/>
                <a:gd name="T16" fmla="*/ 3 w 7"/>
                <a:gd name="T17" fmla="*/ 5 h 13"/>
                <a:gd name="T18" fmla="*/ 6 w 7"/>
                <a:gd name="T19" fmla="*/ 3 h 13"/>
                <a:gd name="T20" fmla="*/ 6 w 7"/>
                <a:gd name="T21" fmla="*/ 5 h 13"/>
                <a:gd name="T22" fmla="*/ 3 w 7"/>
                <a:gd name="T23" fmla="*/ 8 h 13"/>
                <a:gd name="T24" fmla="*/ 3 w 7"/>
                <a:gd name="T25" fmla="*/ 9 h 13"/>
                <a:gd name="T26" fmla="*/ 5 w 7"/>
                <a:gd name="T27" fmla="*/ 10 h 13"/>
                <a:gd name="T28" fmla="*/ 7 w 7"/>
                <a:gd name="T2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13">
                  <a:moveTo>
                    <a:pt x="7" y="10"/>
                  </a:moveTo>
                  <a:cubicBezTo>
                    <a:pt x="7" y="10"/>
                    <a:pt x="7" y="11"/>
                    <a:pt x="7" y="11"/>
                  </a:cubicBezTo>
                  <a:cubicBezTo>
                    <a:pt x="6" y="12"/>
                    <a:pt x="6" y="12"/>
                    <a:pt x="6" y="12"/>
                  </a:cubicBezTo>
                  <a:cubicBezTo>
                    <a:pt x="4" y="13"/>
                    <a:pt x="2" y="12"/>
                    <a:pt x="1" y="10"/>
                  </a:cubicBezTo>
                  <a:cubicBezTo>
                    <a:pt x="1" y="9"/>
                    <a:pt x="0" y="8"/>
                    <a:pt x="0" y="7"/>
                  </a:cubicBezTo>
                  <a:cubicBezTo>
                    <a:pt x="0" y="5"/>
                    <a:pt x="1" y="3"/>
                    <a:pt x="1" y="2"/>
                  </a:cubicBezTo>
                  <a:cubicBezTo>
                    <a:pt x="2" y="0"/>
                    <a:pt x="3" y="0"/>
                    <a:pt x="3" y="1"/>
                  </a:cubicBezTo>
                  <a:cubicBezTo>
                    <a:pt x="3" y="3"/>
                    <a:pt x="2" y="4"/>
                    <a:pt x="2" y="5"/>
                  </a:cubicBezTo>
                  <a:cubicBezTo>
                    <a:pt x="2" y="5"/>
                    <a:pt x="3" y="5"/>
                    <a:pt x="3" y="5"/>
                  </a:cubicBezTo>
                  <a:cubicBezTo>
                    <a:pt x="3" y="3"/>
                    <a:pt x="5" y="3"/>
                    <a:pt x="6" y="3"/>
                  </a:cubicBezTo>
                  <a:cubicBezTo>
                    <a:pt x="6" y="4"/>
                    <a:pt x="6" y="4"/>
                    <a:pt x="6" y="5"/>
                  </a:cubicBezTo>
                  <a:cubicBezTo>
                    <a:pt x="5" y="6"/>
                    <a:pt x="4" y="7"/>
                    <a:pt x="3" y="8"/>
                  </a:cubicBezTo>
                  <a:cubicBezTo>
                    <a:pt x="2" y="8"/>
                    <a:pt x="2" y="9"/>
                    <a:pt x="3" y="9"/>
                  </a:cubicBezTo>
                  <a:cubicBezTo>
                    <a:pt x="4" y="10"/>
                    <a:pt x="4" y="11"/>
                    <a:pt x="5" y="10"/>
                  </a:cubicBezTo>
                  <a:cubicBezTo>
                    <a:pt x="6" y="9"/>
                    <a:pt x="6" y="10"/>
                    <a:pt x="7" y="1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7" name="Freeform 268"/>
            <p:cNvSpPr>
              <a:spLocks noEditPoints="1"/>
            </p:cNvSpPr>
            <p:nvPr/>
          </p:nvSpPr>
          <p:spPr bwMode="auto">
            <a:xfrm>
              <a:off x="6394450" y="4002088"/>
              <a:ext cx="28575" cy="44450"/>
            </a:xfrm>
            <a:custGeom>
              <a:avLst/>
              <a:gdLst>
                <a:gd name="T0" fmla="*/ 7 w 7"/>
                <a:gd name="T1" fmla="*/ 4 h 11"/>
                <a:gd name="T2" fmla="*/ 5 w 7"/>
                <a:gd name="T3" fmla="*/ 10 h 11"/>
                <a:gd name="T4" fmla="*/ 4 w 7"/>
                <a:gd name="T5" fmla="*/ 11 h 11"/>
                <a:gd name="T6" fmla="*/ 2 w 7"/>
                <a:gd name="T7" fmla="*/ 10 h 11"/>
                <a:gd name="T8" fmla="*/ 1 w 7"/>
                <a:gd name="T9" fmla="*/ 3 h 11"/>
                <a:gd name="T10" fmla="*/ 4 w 7"/>
                <a:gd name="T11" fmla="*/ 0 h 11"/>
                <a:gd name="T12" fmla="*/ 7 w 7"/>
                <a:gd name="T13" fmla="*/ 2 h 11"/>
                <a:gd name="T14" fmla="*/ 7 w 7"/>
                <a:gd name="T15" fmla="*/ 4 h 11"/>
                <a:gd name="T16" fmla="*/ 4 w 7"/>
                <a:gd name="T17" fmla="*/ 2 h 11"/>
                <a:gd name="T18" fmla="*/ 3 w 7"/>
                <a:gd name="T19" fmla="*/ 8 h 11"/>
                <a:gd name="T20" fmla="*/ 4 w 7"/>
                <a:gd name="T21" fmla="*/ 9 h 11"/>
                <a:gd name="T22" fmla="*/ 5 w 7"/>
                <a:gd name="T23" fmla="*/ 6 h 11"/>
                <a:gd name="T24" fmla="*/ 4 w 7"/>
                <a:gd name="T25"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1">
                  <a:moveTo>
                    <a:pt x="7" y="4"/>
                  </a:moveTo>
                  <a:cubicBezTo>
                    <a:pt x="7" y="6"/>
                    <a:pt x="6" y="8"/>
                    <a:pt x="5" y="10"/>
                  </a:cubicBezTo>
                  <a:cubicBezTo>
                    <a:pt x="5" y="10"/>
                    <a:pt x="4" y="11"/>
                    <a:pt x="4" y="11"/>
                  </a:cubicBezTo>
                  <a:cubicBezTo>
                    <a:pt x="3" y="11"/>
                    <a:pt x="2" y="11"/>
                    <a:pt x="2" y="10"/>
                  </a:cubicBezTo>
                  <a:cubicBezTo>
                    <a:pt x="1" y="8"/>
                    <a:pt x="0" y="5"/>
                    <a:pt x="1" y="3"/>
                  </a:cubicBezTo>
                  <a:cubicBezTo>
                    <a:pt x="1" y="1"/>
                    <a:pt x="2" y="0"/>
                    <a:pt x="4" y="0"/>
                  </a:cubicBezTo>
                  <a:cubicBezTo>
                    <a:pt x="5" y="0"/>
                    <a:pt x="6" y="0"/>
                    <a:pt x="7" y="2"/>
                  </a:cubicBezTo>
                  <a:cubicBezTo>
                    <a:pt x="7" y="2"/>
                    <a:pt x="7" y="3"/>
                    <a:pt x="7" y="4"/>
                  </a:cubicBezTo>
                  <a:close/>
                  <a:moveTo>
                    <a:pt x="4" y="2"/>
                  </a:moveTo>
                  <a:cubicBezTo>
                    <a:pt x="2" y="3"/>
                    <a:pt x="2" y="6"/>
                    <a:pt x="3" y="8"/>
                  </a:cubicBezTo>
                  <a:cubicBezTo>
                    <a:pt x="3" y="8"/>
                    <a:pt x="4" y="8"/>
                    <a:pt x="4" y="9"/>
                  </a:cubicBezTo>
                  <a:cubicBezTo>
                    <a:pt x="4" y="8"/>
                    <a:pt x="4" y="7"/>
                    <a:pt x="5" y="6"/>
                  </a:cubicBezTo>
                  <a:cubicBezTo>
                    <a:pt x="6" y="5"/>
                    <a:pt x="5" y="3"/>
                    <a:pt x="4"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8" name="Freeform 269"/>
            <p:cNvSpPr>
              <a:spLocks/>
            </p:cNvSpPr>
            <p:nvPr/>
          </p:nvSpPr>
          <p:spPr bwMode="auto">
            <a:xfrm>
              <a:off x="6508750" y="3975101"/>
              <a:ext cx="42863" cy="50800"/>
            </a:xfrm>
            <a:custGeom>
              <a:avLst/>
              <a:gdLst>
                <a:gd name="T0" fmla="*/ 6 w 11"/>
                <a:gd name="T1" fmla="*/ 13 h 13"/>
                <a:gd name="T2" fmla="*/ 6 w 11"/>
                <a:gd name="T3" fmla="*/ 8 h 13"/>
                <a:gd name="T4" fmla="*/ 5 w 11"/>
                <a:gd name="T5" fmla="*/ 5 h 13"/>
                <a:gd name="T6" fmla="*/ 2 w 11"/>
                <a:gd name="T7" fmla="*/ 4 h 13"/>
                <a:gd name="T8" fmla="*/ 0 w 11"/>
                <a:gd name="T9" fmla="*/ 3 h 13"/>
                <a:gd name="T10" fmla="*/ 5 w 11"/>
                <a:gd name="T11" fmla="*/ 1 h 13"/>
                <a:gd name="T12" fmla="*/ 8 w 11"/>
                <a:gd name="T13" fmla="*/ 1 h 13"/>
                <a:gd name="T14" fmla="*/ 11 w 11"/>
                <a:gd name="T15" fmla="*/ 0 h 13"/>
                <a:gd name="T16" fmla="*/ 7 w 11"/>
                <a:gd name="T17" fmla="*/ 3 h 13"/>
                <a:gd name="T18" fmla="*/ 7 w 11"/>
                <a:gd name="T19" fmla="*/ 5 h 13"/>
                <a:gd name="T20" fmla="*/ 8 w 11"/>
                <a:gd name="T21" fmla="*/ 9 h 13"/>
                <a:gd name="T22" fmla="*/ 8 w 11"/>
                <a:gd name="T23" fmla="*/ 10 h 13"/>
                <a:gd name="T24" fmla="*/ 6 w 11"/>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3">
                  <a:moveTo>
                    <a:pt x="6" y="13"/>
                  </a:moveTo>
                  <a:cubicBezTo>
                    <a:pt x="6" y="11"/>
                    <a:pt x="6" y="10"/>
                    <a:pt x="6" y="8"/>
                  </a:cubicBezTo>
                  <a:cubicBezTo>
                    <a:pt x="5" y="7"/>
                    <a:pt x="5" y="6"/>
                    <a:pt x="5" y="5"/>
                  </a:cubicBezTo>
                  <a:cubicBezTo>
                    <a:pt x="5" y="4"/>
                    <a:pt x="3" y="3"/>
                    <a:pt x="2" y="4"/>
                  </a:cubicBezTo>
                  <a:cubicBezTo>
                    <a:pt x="1" y="5"/>
                    <a:pt x="0" y="4"/>
                    <a:pt x="0" y="3"/>
                  </a:cubicBezTo>
                  <a:cubicBezTo>
                    <a:pt x="1" y="2"/>
                    <a:pt x="3" y="1"/>
                    <a:pt x="5" y="1"/>
                  </a:cubicBezTo>
                  <a:cubicBezTo>
                    <a:pt x="6" y="1"/>
                    <a:pt x="7" y="1"/>
                    <a:pt x="8" y="1"/>
                  </a:cubicBezTo>
                  <a:cubicBezTo>
                    <a:pt x="9" y="0"/>
                    <a:pt x="10" y="0"/>
                    <a:pt x="11" y="0"/>
                  </a:cubicBezTo>
                  <a:cubicBezTo>
                    <a:pt x="11" y="2"/>
                    <a:pt x="11" y="3"/>
                    <a:pt x="7" y="3"/>
                  </a:cubicBezTo>
                  <a:cubicBezTo>
                    <a:pt x="7" y="4"/>
                    <a:pt x="7" y="4"/>
                    <a:pt x="7" y="5"/>
                  </a:cubicBezTo>
                  <a:cubicBezTo>
                    <a:pt x="8" y="7"/>
                    <a:pt x="8" y="8"/>
                    <a:pt x="8" y="9"/>
                  </a:cubicBezTo>
                  <a:cubicBezTo>
                    <a:pt x="8" y="9"/>
                    <a:pt x="8" y="10"/>
                    <a:pt x="8" y="10"/>
                  </a:cubicBezTo>
                  <a:cubicBezTo>
                    <a:pt x="9" y="12"/>
                    <a:pt x="8" y="13"/>
                    <a:pt x="6"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69" name="Freeform 270"/>
            <p:cNvSpPr>
              <a:spLocks/>
            </p:cNvSpPr>
            <p:nvPr/>
          </p:nvSpPr>
          <p:spPr bwMode="auto">
            <a:xfrm>
              <a:off x="6340475" y="3994151"/>
              <a:ext cx="26988" cy="52388"/>
            </a:xfrm>
            <a:custGeom>
              <a:avLst/>
              <a:gdLst>
                <a:gd name="T0" fmla="*/ 2 w 7"/>
                <a:gd name="T1" fmla="*/ 8 h 13"/>
                <a:gd name="T2" fmla="*/ 2 w 7"/>
                <a:gd name="T3" fmla="*/ 5 h 13"/>
                <a:gd name="T4" fmla="*/ 4 w 7"/>
                <a:gd name="T5" fmla="*/ 6 h 13"/>
                <a:gd name="T6" fmla="*/ 5 w 7"/>
                <a:gd name="T7" fmla="*/ 6 h 13"/>
                <a:gd name="T8" fmla="*/ 6 w 7"/>
                <a:gd name="T9" fmla="*/ 9 h 13"/>
                <a:gd name="T10" fmla="*/ 5 w 7"/>
                <a:gd name="T11" fmla="*/ 13 h 13"/>
                <a:gd name="T12" fmla="*/ 1 w 7"/>
                <a:gd name="T13" fmla="*/ 13 h 13"/>
                <a:gd name="T14" fmla="*/ 0 w 7"/>
                <a:gd name="T15" fmla="*/ 9 h 13"/>
                <a:gd name="T16" fmla="*/ 0 w 7"/>
                <a:gd name="T17" fmla="*/ 5 h 13"/>
                <a:gd name="T18" fmla="*/ 1 w 7"/>
                <a:gd name="T19" fmla="*/ 2 h 13"/>
                <a:gd name="T20" fmla="*/ 3 w 7"/>
                <a:gd name="T21" fmla="*/ 0 h 13"/>
                <a:gd name="T22" fmla="*/ 3 w 7"/>
                <a:gd name="T23" fmla="*/ 2 h 13"/>
                <a:gd name="T24" fmla="*/ 1 w 7"/>
                <a:gd name="T25" fmla="*/ 8 h 13"/>
                <a:gd name="T26" fmla="*/ 2 w 7"/>
                <a:gd name="T27" fmla="*/ 8 h 13"/>
                <a:gd name="T28" fmla="*/ 2 w 7"/>
                <a:gd name="T29" fmla="*/ 12 h 13"/>
                <a:gd name="T30" fmla="*/ 3 w 7"/>
                <a:gd name="T31" fmla="*/ 12 h 13"/>
                <a:gd name="T32" fmla="*/ 4 w 7"/>
                <a:gd name="T33" fmla="*/ 9 h 13"/>
                <a:gd name="T34" fmla="*/ 2 w 7"/>
                <a:gd name="T35"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 h="13">
                  <a:moveTo>
                    <a:pt x="2" y="8"/>
                  </a:moveTo>
                  <a:cubicBezTo>
                    <a:pt x="2" y="7"/>
                    <a:pt x="2" y="6"/>
                    <a:pt x="2" y="5"/>
                  </a:cubicBezTo>
                  <a:cubicBezTo>
                    <a:pt x="3" y="5"/>
                    <a:pt x="3" y="5"/>
                    <a:pt x="4" y="6"/>
                  </a:cubicBezTo>
                  <a:cubicBezTo>
                    <a:pt x="4" y="6"/>
                    <a:pt x="4" y="6"/>
                    <a:pt x="5" y="6"/>
                  </a:cubicBezTo>
                  <a:cubicBezTo>
                    <a:pt x="6" y="7"/>
                    <a:pt x="7" y="8"/>
                    <a:pt x="6" y="9"/>
                  </a:cubicBezTo>
                  <a:cubicBezTo>
                    <a:pt x="6" y="11"/>
                    <a:pt x="5" y="12"/>
                    <a:pt x="5" y="13"/>
                  </a:cubicBezTo>
                  <a:cubicBezTo>
                    <a:pt x="3" y="13"/>
                    <a:pt x="2" y="13"/>
                    <a:pt x="1" y="13"/>
                  </a:cubicBezTo>
                  <a:cubicBezTo>
                    <a:pt x="0" y="12"/>
                    <a:pt x="0" y="10"/>
                    <a:pt x="0" y="9"/>
                  </a:cubicBezTo>
                  <a:cubicBezTo>
                    <a:pt x="0" y="8"/>
                    <a:pt x="0" y="6"/>
                    <a:pt x="0" y="5"/>
                  </a:cubicBezTo>
                  <a:cubicBezTo>
                    <a:pt x="0" y="4"/>
                    <a:pt x="0" y="3"/>
                    <a:pt x="1" y="2"/>
                  </a:cubicBezTo>
                  <a:cubicBezTo>
                    <a:pt x="1" y="0"/>
                    <a:pt x="1" y="0"/>
                    <a:pt x="3" y="0"/>
                  </a:cubicBezTo>
                  <a:cubicBezTo>
                    <a:pt x="3" y="1"/>
                    <a:pt x="3" y="1"/>
                    <a:pt x="3" y="2"/>
                  </a:cubicBezTo>
                  <a:cubicBezTo>
                    <a:pt x="1" y="4"/>
                    <a:pt x="2" y="6"/>
                    <a:pt x="1" y="8"/>
                  </a:cubicBezTo>
                  <a:cubicBezTo>
                    <a:pt x="1" y="8"/>
                    <a:pt x="2" y="8"/>
                    <a:pt x="2" y="8"/>
                  </a:cubicBezTo>
                  <a:cubicBezTo>
                    <a:pt x="2" y="9"/>
                    <a:pt x="2" y="11"/>
                    <a:pt x="2" y="12"/>
                  </a:cubicBezTo>
                  <a:cubicBezTo>
                    <a:pt x="2" y="12"/>
                    <a:pt x="3" y="12"/>
                    <a:pt x="3" y="12"/>
                  </a:cubicBezTo>
                  <a:cubicBezTo>
                    <a:pt x="3" y="11"/>
                    <a:pt x="4" y="10"/>
                    <a:pt x="4" y="9"/>
                  </a:cubicBezTo>
                  <a:cubicBezTo>
                    <a:pt x="4" y="9"/>
                    <a:pt x="3" y="8"/>
                    <a:pt x="2"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0" name="Freeform 271"/>
            <p:cNvSpPr>
              <a:spLocks noEditPoints="1"/>
            </p:cNvSpPr>
            <p:nvPr/>
          </p:nvSpPr>
          <p:spPr bwMode="auto">
            <a:xfrm>
              <a:off x="6426200" y="3994151"/>
              <a:ext cx="31750" cy="44450"/>
            </a:xfrm>
            <a:custGeom>
              <a:avLst/>
              <a:gdLst>
                <a:gd name="T0" fmla="*/ 0 w 8"/>
                <a:gd name="T1" fmla="*/ 10 h 11"/>
                <a:gd name="T2" fmla="*/ 1 w 8"/>
                <a:gd name="T3" fmla="*/ 9 h 11"/>
                <a:gd name="T4" fmla="*/ 1 w 8"/>
                <a:gd name="T5" fmla="*/ 8 h 11"/>
                <a:gd name="T6" fmla="*/ 0 w 8"/>
                <a:gd name="T7" fmla="*/ 3 h 11"/>
                <a:gd name="T8" fmla="*/ 1 w 8"/>
                <a:gd name="T9" fmla="*/ 1 h 11"/>
                <a:gd name="T10" fmla="*/ 4 w 8"/>
                <a:gd name="T11" fmla="*/ 1 h 11"/>
                <a:gd name="T12" fmla="*/ 5 w 8"/>
                <a:gd name="T13" fmla="*/ 1 h 11"/>
                <a:gd name="T14" fmla="*/ 7 w 8"/>
                <a:gd name="T15" fmla="*/ 6 h 11"/>
                <a:gd name="T16" fmla="*/ 3 w 8"/>
                <a:gd name="T17" fmla="*/ 10 h 11"/>
                <a:gd name="T18" fmla="*/ 0 w 8"/>
                <a:gd name="T19" fmla="*/ 10 h 11"/>
                <a:gd name="T20" fmla="*/ 2 w 8"/>
                <a:gd name="T21" fmla="*/ 3 h 11"/>
                <a:gd name="T22" fmla="*/ 3 w 8"/>
                <a:gd name="T23" fmla="*/ 7 h 11"/>
                <a:gd name="T24" fmla="*/ 3 w 8"/>
                <a:gd name="T25" fmla="*/ 7 h 11"/>
                <a:gd name="T26" fmla="*/ 4 w 8"/>
                <a:gd name="T27" fmla="*/ 7 h 11"/>
                <a:gd name="T28" fmla="*/ 5 w 8"/>
                <a:gd name="T29" fmla="*/ 3 h 11"/>
                <a:gd name="T30" fmla="*/ 2 w 8"/>
                <a:gd name="T3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1">
                  <a:moveTo>
                    <a:pt x="0" y="10"/>
                  </a:moveTo>
                  <a:cubicBezTo>
                    <a:pt x="0" y="10"/>
                    <a:pt x="0" y="9"/>
                    <a:pt x="1" y="9"/>
                  </a:cubicBezTo>
                  <a:cubicBezTo>
                    <a:pt x="1" y="9"/>
                    <a:pt x="1" y="9"/>
                    <a:pt x="1" y="8"/>
                  </a:cubicBezTo>
                  <a:cubicBezTo>
                    <a:pt x="1" y="7"/>
                    <a:pt x="1" y="5"/>
                    <a:pt x="0" y="3"/>
                  </a:cubicBezTo>
                  <a:cubicBezTo>
                    <a:pt x="0" y="2"/>
                    <a:pt x="0" y="2"/>
                    <a:pt x="1" y="1"/>
                  </a:cubicBezTo>
                  <a:cubicBezTo>
                    <a:pt x="2" y="0"/>
                    <a:pt x="3" y="0"/>
                    <a:pt x="4" y="1"/>
                  </a:cubicBezTo>
                  <a:cubicBezTo>
                    <a:pt x="4" y="1"/>
                    <a:pt x="4" y="1"/>
                    <a:pt x="5" y="1"/>
                  </a:cubicBezTo>
                  <a:cubicBezTo>
                    <a:pt x="7" y="1"/>
                    <a:pt x="8" y="4"/>
                    <a:pt x="7" y="6"/>
                  </a:cubicBezTo>
                  <a:cubicBezTo>
                    <a:pt x="6" y="8"/>
                    <a:pt x="5" y="9"/>
                    <a:pt x="3" y="10"/>
                  </a:cubicBezTo>
                  <a:cubicBezTo>
                    <a:pt x="3" y="11"/>
                    <a:pt x="1" y="10"/>
                    <a:pt x="0" y="10"/>
                  </a:cubicBezTo>
                  <a:close/>
                  <a:moveTo>
                    <a:pt x="2" y="3"/>
                  </a:moveTo>
                  <a:cubicBezTo>
                    <a:pt x="2" y="4"/>
                    <a:pt x="3" y="5"/>
                    <a:pt x="3" y="7"/>
                  </a:cubicBezTo>
                  <a:cubicBezTo>
                    <a:pt x="3" y="7"/>
                    <a:pt x="3" y="7"/>
                    <a:pt x="3" y="7"/>
                  </a:cubicBezTo>
                  <a:cubicBezTo>
                    <a:pt x="3" y="7"/>
                    <a:pt x="4" y="7"/>
                    <a:pt x="4" y="7"/>
                  </a:cubicBezTo>
                  <a:cubicBezTo>
                    <a:pt x="5" y="6"/>
                    <a:pt x="5" y="4"/>
                    <a:pt x="5" y="3"/>
                  </a:cubicBezTo>
                  <a:cubicBezTo>
                    <a:pt x="4" y="3"/>
                    <a:pt x="3" y="3"/>
                    <a:pt x="2"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1" name="Freeform 272"/>
            <p:cNvSpPr>
              <a:spLocks/>
            </p:cNvSpPr>
            <p:nvPr/>
          </p:nvSpPr>
          <p:spPr bwMode="auto">
            <a:xfrm>
              <a:off x="6489700" y="3987801"/>
              <a:ext cx="26988" cy="38100"/>
            </a:xfrm>
            <a:custGeom>
              <a:avLst/>
              <a:gdLst>
                <a:gd name="T0" fmla="*/ 1 w 7"/>
                <a:gd name="T1" fmla="*/ 8 h 10"/>
                <a:gd name="T2" fmla="*/ 5 w 7"/>
                <a:gd name="T3" fmla="*/ 8 h 10"/>
                <a:gd name="T4" fmla="*/ 5 w 7"/>
                <a:gd name="T5" fmla="*/ 7 h 10"/>
                <a:gd name="T6" fmla="*/ 5 w 7"/>
                <a:gd name="T7" fmla="*/ 6 h 10"/>
                <a:gd name="T8" fmla="*/ 3 w 7"/>
                <a:gd name="T9" fmla="*/ 6 h 10"/>
                <a:gd name="T10" fmla="*/ 0 w 7"/>
                <a:gd name="T11" fmla="*/ 4 h 10"/>
                <a:gd name="T12" fmla="*/ 2 w 7"/>
                <a:gd name="T13" fmla="*/ 0 h 10"/>
                <a:gd name="T14" fmla="*/ 3 w 7"/>
                <a:gd name="T15" fmla="*/ 0 h 10"/>
                <a:gd name="T16" fmla="*/ 4 w 7"/>
                <a:gd name="T17" fmla="*/ 0 h 10"/>
                <a:gd name="T18" fmla="*/ 5 w 7"/>
                <a:gd name="T19" fmla="*/ 1 h 10"/>
                <a:gd name="T20" fmla="*/ 3 w 7"/>
                <a:gd name="T21" fmla="*/ 2 h 10"/>
                <a:gd name="T22" fmla="*/ 2 w 7"/>
                <a:gd name="T23" fmla="*/ 3 h 10"/>
                <a:gd name="T24" fmla="*/ 5 w 7"/>
                <a:gd name="T25" fmla="*/ 4 h 10"/>
                <a:gd name="T26" fmla="*/ 7 w 7"/>
                <a:gd name="T27" fmla="*/ 7 h 10"/>
                <a:gd name="T28" fmla="*/ 4 w 7"/>
                <a:gd name="T29" fmla="*/ 10 h 10"/>
                <a:gd name="T30" fmla="*/ 1 w 7"/>
                <a:gd name="T31" fmla="*/ 10 h 10"/>
                <a:gd name="T32" fmla="*/ 1 w 7"/>
                <a:gd name="T33"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10">
                  <a:moveTo>
                    <a:pt x="1" y="8"/>
                  </a:moveTo>
                  <a:cubicBezTo>
                    <a:pt x="2" y="8"/>
                    <a:pt x="3" y="8"/>
                    <a:pt x="5" y="8"/>
                  </a:cubicBezTo>
                  <a:cubicBezTo>
                    <a:pt x="5" y="8"/>
                    <a:pt x="5" y="7"/>
                    <a:pt x="5" y="7"/>
                  </a:cubicBezTo>
                  <a:cubicBezTo>
                    <a:pt x="5" y="7"/>
                    <a:pt x="5" y="6"/>
                    <a:pt x="5" y="6"/>
                  </a:cubicBezTo>
                  <a:cubicBezTo>
                    <a:pt x="4" y="6"/>
                    <a:pt x="3" y="6"/>
                    <a:pt x="3" y="6"/>
                  </a:cubicBezTo>
                  <a:cubicBezTo>
                    <a:pt x="1" y="6"/>
                    <a:pt x="0" y="5"/>
                    <a:pt x="0" y="4"/>
                  </a:cubicBezTo>
                  <a:cubicBezTo>
                    <a:pt x="0" y="3"/>
                    <a:pt x="1" y="1"/>
                    <a:pt x="2" y="0"/>
                  </a:cubicBezTo>
                  <a:cubicBezTo>
                    <a:pt x="2" y="0"/>
                    <a:pt x="3" y="0"/>
                    <a:pt x="3" y="0"/>
                  </a:cubicBezTo>
                  <a:cubicBezTo>
                    <a:pt x="3" y="0"/>
                    <a:pt x="4" y="0"/>
                    <a:pt x="4" y="0"/>
                  </a:cubicBezTo>
                  <a:cubicBezTo>
                    <a:pt x="4" y="0"/>
                    <a:pt x="5" y="1"/>
                    <a:pt x="5" y="1"/>
                  </a:cubicBezTo>
                  <a:cubicBezTo>
                    <a:pt x="4" y="1"/>
                    <a:pt x="4" y="2"/>
                    <a:pt x="3" y="2"/>
                  </a:cubicBezTo>
                  <a:cubicBezTo>
                    <a:pt x="2" y="2"/>
                    <a:pt x="2" y="2"/>
                    <a:pt x="2" y="3"/>
                  </a:cubicBezTo>
                  <a:cubicBezTo>
                    <a:pt x="3" y="3"/>
                    <a:pt x="4" y="4"/>
                    <a:pt x="5" y="4"/>
                  </a:cubicBezTo>
                  <a:cubicBezTo>
                    <a:pt x="6" y="5"/>
                    <a:pt x="7" y="6"/>
                    <a:pt x="7" y="7"/>
                  </a:cubicBezTo>
                  <a:cubicBezTo>
                    <a:pt x="7" y="8"/>
                    <a:pt x="5" y="10"/>
                    <a:pt x="4" y="10"/>
                  </a:cubicBezTo>
                  <a:cubicBezTo>
                    <a:pt x="3" y="10"/>
                    <a:pt x="2" y="10"/>
                    <a:pt x="1" y="10"/>
                  </a:cubicBezTo>
                  <a:cubicBezTo>
                    <a:pt x="1" y="9"/>
                    <a:pt x="1" y="9"/>
                    <a:pt x="1"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2" name="Freeform 273"/>
            <p:cNvSpPr>
              <a:spLocks noEditPoints="1"/>
            </p:cNvSpPr>
            <p:nvPr/>
          </p:nvSpPr>
          <p:spPr bwMode="auto">
            <a:xfrm>
              <a:off x="6370638" y="3998913"/>
              <a:ext cx="20638" cy="42863"/>
            </a:xfrm>
            <a:custGeom>
              <a:avLst/>
              <a:gdLst>
                <a:gd name="T0" fmla="*/ 2 w 5"/>
                <a:gd name="T1" fmla="*/ 0 h 11"/>
                <a:gd name="T2" fmla="*/ 4 w 5"/>
                <a:gd name="T3" fmla="*/ 9 h 11"/>
                <a:gd name="T4" fmla="*/ 2 w 5"/>
                <a:gd name="T5" fmla="*/ 11 h 11"/>
                <a:gd name="T6" fmla="*/ 0 w 5"/>
                <a:gd name="T7" fmla="*/ 10 h 11"/>
                <a:gd name="T8" fmla="*/ 0 w 5"/>
                <a:gd name="T9" fmla="*/ 4 h 11"/>
                <a:gd name="T10" fmla="*/ 0 w 5"/>
                <a:gd name="T11" fmla="*/ 2 h 11"/>
                <a:gd name="T12" fmla="*/ 2 w 5"/>
                <a:gd name="T13" fmla="*/ 0 h 11"/>
                <a:gd name="T14" fmla="*/ 2 w 5"/>
                <a:gd name="T15" fmla="*/ 4 h 11"/>
                <a:gd name="T16" fmla="*/ 1 w 5"/>
                <a:gd name="T17" fmla="*/ 8 h 11"/>
                <a:gd name="T18" fmla="*/ 2 w 5"/>
                <a:gd name="T19" fmla="*/ 8 h 11"/>
                <a:gd name="T20" fmla="*/ 3 w 5"/>
                <a:gd name="T21" fmla="*/ 8 h 11"/>
                <a:gd name="T22" fmla="*/ 2 w 5"/>
                <a:gd name="T23"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2" y="0"/>
                  </a:moveTo>
                  <a:cubicBezTo>
                    <a:pt x="5" y="3"/>
                    <a:pt x="5" y="6"/>
                    <a:pt x="4" y="9"/>
                  </a:cubicBezTo>
                  <a:cubicBezTo>
                    <a:pt x="4" y="10"/>
                    <a:pt x="3" y="11"/>
                    <a:pt x="2" y="11"/>
                  </a:cubicBezTo>
                  <a:cubicBezTo>
                    <a:pt x="1" y="11"/>
                    <a:pt x="0" y="11"/>
                    <a:pt x="0" y="10"/>
                  </a:cubicBezTo>
                  <a:cubicBezTo>
                    <a:pt x="0" y="8"/>
                    <a:pt x="0" y="6"/>
                    <a:pt x="0" y="4"/>
                  </a:cubicBezTo>
                  <a:cubicBezTo>
                    <a:pt x="0" y="3"/>
                    <a:pt x="0" y="3"/>
                    <a:pt x="0" y="2"/>
                  </a:cubicBezTo>
                  <a:cubicBezTo>
                    <a:pt x="1" y="1"/>
                    <a:pt x="1" y="1"/>
                    <a:pt x="2" y="0"/>
                  </a:cubicBezTo>
                  <a:close/>
                  <a:moveTo>
                    <a:pt x="2" y="4"/>
                  </a:moveTo>
                  <a:cubicBezTo>
                    <a:pt x="2" y="5"/>
                    <a:pt x="2" y="7"/>
                    <a:pt x="1" y="8"/>
                  </a:cubicBezTo>
                  <a:cubicBezTo>
                    <a:pt x="1" y="8"/>
                    <a:pt x="2" y="8"/>
                    <a:pt x="2" y="8"/>
                  </a:cubicBezTo>
                  <a:cubicBezTo>
                    <a:pt x="2" y="8"/>
                    <a:pt x="2" y="8"/>
                    <a:pt x="3" y="8"/>
                  </a:cubicBezTo>
                  <a:cubicBezTo>
                    <a:pt x="3" y="7"/>
                    <a:pt x="3"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3" name="Freeform 274"/>
            <p:cNvSpPr>
              <a:spLocks/>
            </p:cNvSpPr>
            <p:nvPr/>
          </p:nvSpPr>
          <p:spPr bwMode="auto">
            <a:xfrm>
              <a:off x="6461125" y="3987801"/>
              <a:ext cx="23813" cy="46038"/>
            </a:xfrm>
            <a:custGeom>
              <a:avLst/>
              <a:gdLst>
                <a:gd name="T0" fmla="*/ 3 w 6"/>
                <a:gd name="T1" fmla="*/ 1 h 12"/>
                <a:gd name="T2" fmla="*/ 1 w 6"/>
                <a:gd name="T3" fmla="*/ 5 h 12"/>
                <a:gd name="T4" fmla="*/ 6 w 6"/>
                <a:gd name="T5" fmla="*/ 3 h 12"/>
                <a:gd name="T6" fmla="*/ 5 w 6"/>
                <a:gd name="T7" fmla="*/ 5 h 12"/>
                <a:gd name="T8" fmla="*/ 2 w 6"/>
                <a:gd name="T9" fmla="*/ 7 h 12"/>
                <a:gd name="T10" fmla="*/ 2 w 6"/>
                <a:gd name="T11" fmla="*/ 9 h 12"/>
                <a:gd name="T12" fmla="*/ 4 w 6"/>
                <a:gd name="T13" fmla="*/ 10 h 12"/>
                <a:gd name="T14" fmla="*/ 6 w 6"/>
                <a:gd name="T15" fmla="*/ 9 h 12"/>
                <a:gd name="T16" fmla="*/ 6 w 6"/>
                <a:gd name="T17" fmla="*/ 11 h 12"/>
                <a:gd name="T18" fmla="*/ 2 w 6"/>
                <a:gd name="T19" fmla="*/ 11 h 12"/>
                <a:gd name="T20" fmla="*/ 0 w 6"/>
                <a:gd name="T21" fmla="*/ 9 h 12"/>
                <a:gd name="T22" fmla="*/ 0 w 6"/>
                <a:gd name="T23" fmla="*/ 2 h 12"/>
                <a:gd name="T24" fmla="*/ 2 w 6"/>
                <a:gd name="T25" fmla="*/ 0 h 12"/>
                <a:gd name="T26" fmla="*/ 3 w 6"/>
                <a:gd name="T27"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12">
                  <a:moveTo>
                    <a:pt x="3" y="1"/>
                  </a:moveTo>
                  <a:cubicBezTo>
                    <a:pt x="2" y="2"/>
                    <a:pt x="2" y="3"/>
                    <a:pt x="1" y="5"/>
                  </a:cubicBezTo>
                  <a:cubicBezTo>
                    <a:pt x="3" y="4"/>
                    <a:pt x="4" y="2"/>
                    <a:pt x="6" y="3"/>
                  </a:cubicBezTo>
                  <a:cubicBezTo>
                    <a:pt x="5" y="4"/>
                    <a:pt x="5" y="4"/>
                    <a:pt x="5" y="5"/>
                  </a:cubicBezTo>
                  <a:cubicBezTo>
                    <a:pt x="4" y="5"/>
                    <a:pt x="3" y="6"/>
                    <a:pt x="2" y="7"/>
                  </a:cubicBezTo>
                  <a:cubicBezTo>
                    <a:pt x="2" y="8"/>
                    <a:pt x="2" y="8"/>
                    <a:pt x="2" y="9"/>
                  </a:cubicBezTo>
                  <a:cubicBezTo>
                    <a:pt x="2" y="9"/>
                    <a:pt x="3" y="10"/>
                    <a:pt x="4" y="10"/>
                  </a:cubicBezTo>
                  <a:cubicBezTo>
                    <a:pt x="5" y="9"/>
                    <a:pt x="5" y="10"/>
                    <a:pt x="6" y="9"/>
                  </a:cubicBezTo>
                  <a:cubicBezTo>
                    <a:pt x="6" y="10"/>
                    <a:pt x="6" y="11"/>
                    <a:pt x="6" y="11"/>
                  </a:cubicBezTo>
                  <a:cubicBezTo>
                    <a:pt x="4" y="12"/>
                    <a:pt x="3" y="12"/>
                    <a:pt x="2" y="11"/>
                  </a:cubicBezTo>
                  <a:cubicBezTo>
                    <a:pt x="1" y="10"/>
                    <a:pt x="0" y="9"/>
                    <a:pt x="0" y="9"/>
                  </a:cubicBezTo>
                  <a:cubicBezTo>
                    <a:pt x="0" y="6"/>
                    <a:pt x="0" y="4"/>
                    <a:pt x="0" y="2"/>
                  </a:cubicBezTo>
                  <a:cubicBezTo>
                    <a:pt x="0" y="1"/>
                    <a:pt x="1" y="1"/>
                    <a:pt x="2" y="0"/>
                  </a:cubicBezTo>
                  <a:cubicBezTo>
                    <a:pt x="2" y="0"/>
                    <a:pt x="3" y="1"/>
                    <a:pt x="3"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4" name="Freeform 275"/>
            <p:cNvSpPr>
              <a:spLocks/>
            </p:cNvSpPr>
            <p:nvPr/>
          </p:nvSpPr>
          <p:spPr bwMode="auto">
            <a:xfrm>
              <a:off x="5997575" y="4006851"/>
              <a:ext cx="26988" cy="55563"/>
            </a:xfrm>
            <a:custGeom>
              <a:avLst/>
              <a:gdLst>
                <a:gd name="T0" fmla="*/ 3 w 7"/>
                <a:gd name="T1" fmla="*/ 8 h 14"/>
                <a:gd name="T2" fmla="*/ 3 w 7"/>
                <a:gd name="T3" fmla="*/ 5 h 14"/>
                <a:gd name="T4" fmla="*/ 4 w 7"/>
                <a:gd name="T5" fmla="*/ 5 h 14"/>
                <a:gd name="T6" fmla="*/ 6 w 7"/>
                <a:gd name="T7" fmla="*/ 6 h 14"/>
                <a:gd name="T8" fmla="*/ 7 w 7"/>
                <a:gd name="T9" fmla="*/ 9 h 14"/>
                <a:gd name="T10" fmla="*/ 6 w 7"/>
                <a:gd name="T11" fmla="*/ 13 h 14"/>
                <a:gd name="T12" fmla="*/ 5 w 7"/>
                <a:gd name="T13" fmla="*/ 14 h 14"/>
                <a:gd name="T14" fmla="*/ 3 w 7"/>
                <a:gd name="T15" fmla="*/ 14 h 14"/>
                <a:gd name="T16" fmla="*/ 1 w 7"/>
                <a:gd name="T17" fmla="*/ 10 h 14"/>
                <a:gd name="T18" fmla="*/ 0 w 7"/>
                <a:gd name="T19" fmla="*/ 7 h 14"/>
                <a:gd name="T20" fmla="*/ 0 w 7"/>
                <a:gd name="T21" fmla="*/ 6 h 14"/>
                <a:gd name="T22" fmla="*/ 1 w 7"/>
                <a:gd name="T23" fmla="*/ 1 h 14"/>
                <a:gd name="T24" fmla="*/ 4 w 7"/>
                <a:gd name="T25" fmla="*/ 0 h 14"/>
                <a:gd name="T26" fmla="*/ 3 w 7"/>
                <a:gd name="T27" fmla="*/ 3 h 14"/>
                <a:gd name="T28" fmla="*/ 2 w 7"/>
                <a:gd name="T29" fmla="*/ 8 h 14"/>
                <a:gd name="T30" fmla="*/ 3 w 7"/>
                <a:gd name="T31" fmla="*/ 8 h 14"/>
                <a:gd name="T32" fmla="*/ 4 w 7"/>
                <a:gd name="T33" fmla="*/ 12 h 14"/>
                <a:gd name="T34" fmla="*/ 5 w 7"/>
                <a:gd name="T35" fmla="*/ 9 h 14"/>
                <a:gd name="T36" fmla="*/ 3 w 7"/>
                <a:gd name="T3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3" y="8"/>
                  </a:moveTo>
                  <a:cubicBezTo>
                    <a:pt x="3" y="7"/>
                    <a:pt x="3" y="6"/>
                    <a:pt x="3" y="5"/>
                  </a:cubicBezTo>
                  <a:cubicBezTo>
                    <a:pt x="3" y="5"/>
                    <a:pt x="4" y="5"/>
                    <a:pt x="4" y="5"/>
                  </a:cubicBezTo>
                  <a:cubicBezTo>
                    <a:pt x="5" y="6"/>
                    <a:pt x="5" y="6"/>
                    <a:pt x="6" y="6"/>
                  </a:cubicBezTo>
                  <a:cubicBezTo>
                    <a:pt x="7" y="6"/>
                    <a:pt x="7" y="8"/>
                    <a:pt x="7" y="9"/>
                  </a:cubicBezTo>
                  <a:cubicBezTo>
                    <a:pt x="7" y="10"/>
                    <a:pt x="7" y="11"/>
                    <a:pt x="6" y="13"/>
                  </a:cubicBezTo>
                  <a:cubicBezTo>
                    <a:pt x="6" y="13"/>
                    <a:pt x="5" y="14"/>
                    <a:pt x="5" y="14"/>
                  </a:cubicBezTo>
                  <a:cubicBezTo>
                    <a:pt x="4" y="14"/>
                    <a:pt x="3" y="14"/>
                    <a:pt x="3" y="14"/>
                  </a:cubicBezTo>
                  <a:cubicBezTo>
                    <a:pt x="2" y="13"/>
                    <a:pt x="1" y="12"/>
                    <a:pt x="1" y="10"/>
                  </a:cubicBezTo>
                  <a:cubicBezTo>
                    <a:pt x="1" y="9"/>
                    <a:pt x="0" y="8"/>
                    <a:pt x="0" y="7"/>
                  </a:cubicBezTo>
                  <a:cubicBezTo>
                    <a:pt x="0" y="7"/>
                    <a:pt x="0" y="7"/>
                    <a:pt x="0" y="6"/>
                  </a:cubicBezTo>
                  <a:cubicBezTo>
                    <a:pt x="0" y="4"/>
                    <a:pt x="1" y="3"/>
                    <a:pt x="1" y="1"/>
                  </a:cubicBezTo>
                  <a:cubicBezTo>
                    <a:pt x="1" y="0"/>
                    <a:pt x="2" y="0"/>
                    <a:pt x="4" y="0"/>
                  </a:cubicBezTo>
                  <a:cubicBezTo>
                    <a:pt x="3" y="1"/>
                    <a:pt x="3" y="2"/>
                    <a:pt x="3" y="3"/>
                  </a:cubicBezTo>
                  <a:cubicBezTo>
                    <a:pt x="2" y="4"/>
                    <a:pt x="2" y="6"/>
                    <a:pt x="2" y="8"/>
                  </a:cubicBezTo>
                  <a:cubicBezTo>
                    <a:pt x="2" y="8"/>
                    <a:pt x="3" y="8"/>
                    <a:pt x="3" y="8"/>
                  </a:cubicBezTo>
                  <a:cubicBezTo>
                    <a:pt x="3" y="9"/>
                    <a:pt x="2" y="11"/>
                    <a:pt x="4" y="12"/>
                  </a:cubicBezTo>
                  <a:cubicBezTo>
                    <a:pt x="5" y="11"/>
                    <a:pt x="5" y="10"/>
                    <a:pt x="5" y="9"/>
                  </a:cubicBezTo>
                  <a:cubicBezTo>
                    <a:pt x="4" y="8"/>
                    <a:pt x="3" y="8"/>
                    <a:pt x="3"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5" name="Freeform 276"/>
            <p:cNvSpPr>
              <a:spLocks noEditPoints="1"/>
            </p:cNvSpPr>
            <p:nvPr/>
          </p:nvSpPr>
          <p:spPr bwMode="auto">
            <a:xfrm>
              <a:off x="6064250" y="4006851"/>
              <a:ext cx="26988" cy="47625"/>
            </a:xfrm>
            <a:custGeom>
              <a:avLst/>
              <a:gdLst>
                <a:gd name="T0" fmla="*/ 7 w 7"/>
                <a:gd name="T1" fmla="*/ 5 h 12"/>
                <a:gd name="T2" fmla="*/ 6 w 7"/>
                <a:gd name="T3" fmla="*/ 11 h 12"/>
                <a:gd name="T4" fmla="*/ 2 w 7"/>
                <a:gd name="T5" fmla="*/ 11 h 12"/>
                <a:gd name="T6" fmla="*/ 0 w 7"/>
                <a:gd name="T7" fmla="*/ 3 h 12"/>
                <a:gd name="T8" fmla="*/ 5 w 7"/>
                <a:gd name="T9" fmla="*/ 1 h 12"/>
                <a:gd name="T10" fmla="*/ 7 w 7"/>
                <a:gd name="T11" fmla="*/ 5 h 12"/>
                <a:gd name="T12" fmla="*/ 4 w 7"/>
                <a:gd name="T13" fmla="*/ 9 h 12"/>
                <a:gd name="T14" fmla="*/ 4 w 7"/>
                <a:gd name="T15" fmla="*/ 7 h 12"/>
                <a:gd name="T16" fmla="*/ 3 w 7"/>
                <a:gd name="T17" fmla="*/ 2 h 12"/>
                <a:gd name="T18" fmla="*/ 2 w 7"/>
                <a:gd name="T19" fmla="*/ 6 h 12"/>
                <a:gd name="T20" fmla="*/ 4 w 7"/>
                <a:gd name="T2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7" y="5"/>
                  </a:moveTo>
                  <a:cubicBezTo>
                    <a:pt x="7" y="7"/>
                    <a:pt x="6" y="9"/>
                    <a:pt x="6" y="11"/>
                  </a:cubicBezTo>
                  <a:cubicBezTo>
                    <a:pt x="5" y="12"/>
                    <a:pt x="3" y="12"/>
                    <a:pt x="2" y="11"/>
                  </a:cubicBezTo>
                  <a:cubicBezTo>
                    <a:pt x="0" y="9"/>
                    <a:pt x="0" y="6"/>
                    <a:pt x="0" y="3"/>
                  </a:cubicBezTo>
                  <a:cubicBezTo>
                    <a:pt x="0" y="1"/>
                    <a:pt x="3" y="0"/>
                    <a:pt x="5" y="1"/>
                  </a:cubicBezTo>
                  <a:cubicBezTo>
                    <a:pt x="7" y="2"/>
                    <a:pt x="7" y="3"/>
                    <a:pt x="7" y="5"/>
                  </a:cubicBezTo>
                  <a:close/>
                  <a:moveTo>
                    <a:pt x="4" y="9"/>
                  </a:moveTo>
                  <a:cubicBezTo>
                    <a:pt x="4" y="8"/>
                    <a:pt x="4" y="8"/>
                    <a:pt x="4" y="7"/>
                  </a:cubicBezTo>
                  <a:cubicBezTo>
                    <a:pt x="5" y="4"/>
                    <a:pt x="5" y="4"/>
                    <a:pt x="3" y="2"/>
                  </a:cubicBezTo>
                  <a:cubicBezTo>
                    <a:pt x="3" y="4"/>
                    <a:pt x="1" y="4"/>
                    <a:pt x="2" y="6"/>
                  </a:cubicBezTo>
                  <a:cubicBezTo>
                    <a:pt x="3" y="7"/>
                    <a:pt x="2" y="9"/>
                    <a:pt x="4"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6" name="Freeform 277"/>
            <p:cNvSpPr>
              <a:spLocks noEditPoints="1"/>
            </p:cNvSpPr>
            <p:nvPr/>
          </p:nvSpPr>
          <p:spPr bwMode="auto">
            <a:xfrm>
              <a:off x="6099175" y="4002088"/>
              <a:ext cx="31750" cy="39688"/>
            </a:xfrm>
            <a:custGeom>
              <a:avLst/>
              <a:gdLst>
                <a:gd name="T0" fmla="*/ 1 w 8"/>
                <a:gd name="T1" fmla="*/ 9 h 10"/>
                <a:gd name="T2" fmla="*/ 1 w 8"/>
                <a:gd name="T3" fmla="*/ 7 h 10"/>
                <a:gd name="T4" fmla="*/ 0 w 8"/>
                <a:gd name="T5" fmla="*/ 4 h 10"/>
                <a:gd name="T6" fmla="*/ 0 w 8"/>
                <a:gd name="T7" fmla="*/ 2 h 10"/>
                <a:gd name="T8" fmla="*/ 1 w 8"/>
                <a:gd name="T9" fmla="*/ 0 h 10"/>
                <a:gd name="T10" fmla="*/ 4 w 8"/>
                <a:gd name="T11" fmla="*/ 0 h 10"/>
                <a:gd name="T12" fmla="*/ 4 w 8"/>
                <a:gd name="T13" fmla="*/ 0 h 10"/>
                <a:gd name="T14" fmla="*/ 7 w 8"/>
                <a:gd name="T15" fmla="*/ 2 h 10"/>
                <a:gd name="T16" fmla="*/ 6 w 8"/>
                <a:gd name="T17" fmla="*/ 7 h 10"/>
                <a:gd name="T18" fmla="*/ 5 w 8"/>
                <a:gd name="T19" fmla="*/ 8 h 10"/>
                <a:gd name="T20" fmla="*/ 1 w 8"/>
                <a:gd name="T21" fmla="*/ 9 h 10"/>
                <a:gd name="T22" fmla="*/ 3 w 8"/>
                <a:gd name="T23" fmla="*/ 7 h 10"/>
                <a:gd name="T24" fmla="*/ 5 w 8"/>
                <a:gd name="T25" fmla="*/ 6 h 10"/>
                <a:gd name="T26" fmla="*/ 5 w 8"/>
                <a:gd name="T27" fmla="*/ 2 h 10"/>
                <a:gd name="T28" fmla="*/ 2 w 8"/>
                <a:gd name="T29" fmla="*/ 2 h 10"/>
                <a:gd name="T30" fmla="*/ 3 w 8"/>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0">
                  <a:moveTo>
                    <a:pt x="1" y="9"/>
                  </a:moveTo>
                  <a:cubicBezTo>
                    <a:pt x="1" y="8"/>
                    <a:pt x="1" y="8"/>
                    <a:pt x="1" y="7"/>
                  </a:cubicBezTo>
                  <a:cubicBezTo>
                    <a:pt x="1" y="6"/>
                    <a:pt x="1" y="5"/>
                    <a:pt x="0" y="4"/>
                  </a:cubicBezTo>
                  <a:cubicBezTo>
                    <a:pt x="0" y="4"/>
                    <a:pt x="0" y="3"/>
                    <a:pt x="0" y="2"/>
                  </a:cubicBezTo>
                  <a:cubicBezTo>
                    <a:pt x="0" y="1"/>
                    <a:pt x="0" y="0"/>
                    <a:pt x="1" y="0"/>
                  </a:cubicBezTo>
                  <a:cubicBezTo>
                    <a:pt x="2" y="0"/>
                    <a:pt x="3" y="0"/>
                    <a:pt x="4" y="0"/>
                  </a:cubicBezTo>
                  <a:cubicBezTo>
                    <a:pt x="4" y="0"/>
                    <a:pt x="4" y="0"/>
                    <a:pt x="4" y="0"/>
                  </a:cubicBezTo>
                  <a:cubicBezTo>
                    <a:pt x="6" y="0"/>
                    <a:pt x="7" y="1"/>
                    <a:pt x="7" y="2"/>
                  </a:cubicBezTo>
                  <a:cubicBezTo>
                    <a:pt x="8" y="4"/>
                    <a:pt x="8" y="5"/>
                    <a:pt x="6" y="7"/>
                  </a:cubicBezTo>
                  <a:cubicBezTo>
                    <a:pt x="6" y="7"/>
                    <a:pt x="5" y="7"/>
                    <a:pt x="5" y="8"/>
                  </a:cubicBezTo>
                  <a:cubicBezTo>
                    <a:pt x="4" y="10"/>
                    <a:pt x="2" y="10"/>
                    <a:pt x="1" y="9"/>
                  </a:cubicBezTo>
                  <a:close/>
                  <a:moveTo>
                    <a:pt x="3" y="7"/>
                  </a:moveTo>
                  <a:cubicBezTo>
                    <a:pt x="4" y="6"/>
                    <a:pt x="4" y="6"/>
                    <a:pt x="5" y="6"/>
                  </a:cubicBezTo>
                  <a:cubicBezTo>
                    <a:pt x="6" y="4"/>
                    <a:pt x="6" y="3"/>
                    <a:pt x="5" y="2"/>
                  </a:cubicBezTo>
                  <a:cubicBezTo>
                    <a:pt x="4" y="2"/>
                    <a:pt x="3" y="2"/>
                    <a:pt x="2" y="2"/>
                  </a:cubicBezTo>
                  <a:cubicBezTo>
                    <a:pt x="3" y="3"/>
                    <a:pt x="3" y="5"/>
                    <a:pt x="3"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7" name="Freeform 278"/>
            <p:cNvSpPr>
              <a:spLocks noEditPoints="1"/>
            </p:cNvSpPr>
            <p:nvPr/>
          </p:nvSpPr>
          <p:spPr bwMode="auto">
            <a:xfrm>
              <a:off x="6037263" y="4006851"/>
              <a:ext cx="23813" cy="47625"/>
            </a:xfrm>
            <a:custGeom>
              <a:avLst/>
              <a:gdLst>
                <a:gd name="T0" fmla="*/ 2 w 6"/>
                <a:gd name="T1" fmla="*/ 0 h 12"/>
                <a:gd name="T2" fmla="*/ 5 w 6"/>
                <a:gd name="T3" fmla="*/ 4 h 12"/>
                <a:gd name="T4" fmla="*/ 5 w 6"/>
                <a:gd name="T5" fmla="*/ 4 h 12"/>
                <a:gd name="T6" fmla="*/ 4 w 6"/>
                <a:gd name="T7" fmla="*/ 10 h 12"/>
                <a:gd name="T8" fmla="*/ 2 w 6"/>
                <a:gd name="T9" fmla="*/ 12 h 12"/>
                <a:gd name="T10" fmla="*/ 1 w 6"/>
                <a:gd name="T11" fmla="*/ 10 h 12"/>
                <a:gd name="T12" fmla="*/ 0 w 6"/>
                <a:gd name="T13" fmla="*/ 4 h 12"/>
                <a:gd name="T14" fmla="*/ 1 w 6"/>
                <a:gd name="T15" fmla="*/ 2 h 12"/>
                <a:gd name="T16" fmla="*/ 2 w 6"/>
                <a:gd name="T17" fmla="*/ 0 h 12"/>
                <a:gd name="T18" fmla="*/ 2 w 6"/>
                <a:gd name="T19" fmla="*/ 4 h 12"/>
                <a:gd name="T20" fmla="*/ 3 w 6"/>
                <a:gd name="T21" fmla="*/ 8 h 12"/>
                <a:gd name="T22" fmla="*/ 2 w 6"/>
                <a:gd name="T23"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2" y="0"/>
                  </a:moveTo>
                  <a:cubicBezTo>
                    <a:pt x="3" y="1"/>
                    <a:pt x="4" y="2"/>
                    <a:pt x="5" y="4"/>
                  </a:cubicBezTo>
                  <a:cubicBezTo>
                    <a:pt x="5" y="4"/>
                    <a:pt x="5" y="4"/>
                    <a:pt x="5" y="4"/>
                  </a:cubicBezTo>
                  <a:cubicBezTo>
                    <a:pt x="5" y="6"/>
                    <a:pt x="6" y="8"/>
                    <a:pt x="4" y="10"/>
                  </a:cubicBezTo>
                  <a:cubicBezTo>
                    <a:pt x="4" y="11"/>
                    <a:pt x="3" y="12"/>
                    <a:pt x="2" y="12"/>
                  </a:cubicBezTo>
                  <a:cubicBezTo>
                    <a:pt x="2" y="12"/>
                    <a:pt x="1" y="11"/>
                    <a:pt x="1" y="10"/>
                  </a:cubicBezTo>
                  <a:cubicBezTo>
                    <a:pt x="0" y="8"/>
                    <a:pt x="0" y="6"/>
                    <a:pt x="0" y="4"/>
                  </a:cubicBezTo>
                  <a:cubicBezTo>
                    <a:pt x="0" y="4"/>
                    <a:pt x="0" y="3"/>
                    <a:pt x="1" y="2"/>
                  </a:cubicBezTo>
                  <a:cubicBezTo>
                    <a:pt x="1" y="1"/>
                    <a:pt x="1" y="1"/>
                    <a:pt x="2" y="0"/>
                  </a:cubicBezTo>
                  <a:close/>
                  <a:moveTo>
                    <a:pt x="2" y="4"/>
                  </a:moveTo>
                  <a:cubicBezTo>
                    <a:pt x="2" y="8"/>
                    <a:pt x="2" y="9"/>
                    <a:pt x="3" y="8"/>
                  </a:cubicBezTo>
                  <a:cubicBezTo>
                    <a:pt x="3" y="7"/>
                    <a:pt x="4" y="5"/>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8" name="Freeform 279"/>
            <p:cNvSpPr>
              <a:spLocks/>
            </p:cNvSpPr>
            <p:nvPr/>
          </p:nvSpPr>
          <p:spPr bwMode="auto">
            <a:xfrm>
              <a:off x="6127750" y="3881438"/>
              <a:ext cx="11113" cy="15875"/>
            </a:xfrm>
            <a:custGeom>
              <a:avLst/>
              <a:gdLst>
                <a:gd name="T0" fmla="*/ 1 w 3"/>
                <a:gd name="T1" fmla="*/ 0 h 4"/>
                <a:gd name="T2" fmla="*/ 2 w 3"/>
                <a:gd name="T3" fmla="*/ 1 h 4"/>
                <a:gd name="T4" fmla="*/ 1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1"/>
                    <a:pt x="2" y="1"/>
                    <a:pt x="2" y="1"/>
                  </a:cubicBezTo>
                  <a:cubicBezTo>
                    <a:pt x="3" y="2"/>
                    <a:pt x="3" y="3"/>
                    <a:pt x="1" y="4"/>
                  </a:cubicBezTo>
                  <a:cubicBezTo>
                    <a:pt x="0" y="3"/>
                    <a:pt x="1" y="2"/>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79" name="Freeform 280"/>
            <p:cNvSpPr>
              <a:spLocks/>
            </p:cNvSpPr>
            <p:nvPr/>
          </p:nvSpPr>
          <p:spPr bwMode="auto">
            <a:xfrm>
              <a:off x="6194425" y="3860801"/>
              <a:ext cx="11113" cy="28575"/>
            </a:xfrm>
            <a:custGeom>
              <a:avLst/>
              <a:gdLst>
                <a:gd name="T0" fmla="*/ 1 w 3"/>
                <a:gd name="T1" fmla="*/ 0 h 7"/>
                <a:gd name="T2" fmla="*/ 2 w 3"/>
                <a:gd name="T3" fmla="*/ 4 h 7"/>
                <a:gd name="T4" fmla="*/ 2 w 3"/>
                <a:gd name="T5" fmla="*/ 6 h 7"/>
                <a:gd name="T6" fmla="*/ 0 w 3"/>
                <a:gd name="T7" fmla="*/ 5 h 7"/>
                <a:gd name="T8" fmla="*/ 0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cubicBezTo>
                    <a:pt x="3" y="1"/>
                    <a:pt x="3" y="2"/>
                    <a:pt x="2" y="4"/>
                  </a:cubicBezTo>
                  <a:cubicBezTo>
                    <a:pt x="2" y="5"/>
                    <a:pt x="2" y="6"/>
                    <a:pt x="2" y="6"/>
                  </a:cubicBezTo>
                  <a:cubicBezTo>
                    <a:pt x="1" y="7"/>
                    <a:pt x="0" y="6"/>
                    <a:pt x="0" y="5"/>
                  </a:cubicBezTo>
                  <a:cubicBezTo>
                    <a:pt x="0" y="4"/>
                    <a:pt x="0" y="3"/>
                    <a:pt x="0" y="2"/>
                  </a:cubicBezTo>
                  <a:cubicBezTo>
                    <a:pt x="0" y="1"/>
                    <a:pt x="1" y="0"/>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0" name="Freeform 281"/>
            <p:cNvSpPr>
              <a:spLocks/>
            </p:cNvSpPr>
            <p:nvPr/>
          </p:nvSpPr>
          <p:spPr bwMode="auto">
            <a:xfrm>
              <a:off x="6229350" y="3852863"/>
              <a:ext cx="12700" cy="20638"/>
            </a:xfrm>
            <a:custGeom>
              <a:avLst/>
              <a:gdLst>
                <a:gd name="T0" fmla="*/ 0 w 3"/>
                <a:gd name="T1" fmla="*/ 0 h 5"/>
                <a:gd name="T2" fmla="*/ 2 w 3"/>
                <a:gd name="T3" fmla="*/ 0 h 5"/>
                <a:gd name="T4" fmla="*/ 3 w 3"/>
                <a:gd name="T5" fmla="*/ 4 h 5"/>
                <a:gd name="T6" fmla="*/ 1 w 3"/>
                <a:gd name="T7" fmla="*/ 5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0"/>
                    <a:pt x="2" y="0"/>
                    <a:pt x="2" y="0"/>
                  </a:cubicBezTo>
                  <a:cubicBezTo>
                    <a:pt x="3" y="1"/>
                    <a:pt x="3" y="3"/>
                    <a:pt x="3" y="4"/>
                  </a:cubicBezTo>
                  <a:cubicBezTo>
                    <a:pt x="2" y="4"/>
                    <a:pt x="2" y="5"/>
                    <a:pt x="1" y="5"/>
                  </a:cubicBezTo>
                  <a:cubicBezTo>
                    <a:pt x="1" y="3"/>
                    <a:pt x="0" y="2"/>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1" name="Freeform 282"/>
            <p:cNvSpPr>
              <a:spLocks/>
            </p:cNvSpPr>
            <p:nvPr/>
          </p:nvSpPr>
          <p:spPr bwMode="auto">
            <a:xfrm>
              <a:off x="6162675" y="3865563"/>
              <a:ext cx="7938" cy="19050"/>
            </a:xfrm>
            <a:custGeom>
              <a:avLst/>
              <a:gdLst>
                <a:gd name="T0" fmla="*/ 1 w 2"/>
                <a:gd name="T1" fmla="*/ 0 h 5"/>
                <a:gd name="T2" fmla="*/ 2 w 2"/>
                <a:gd name="T3" fmla="*/ 5 h 5"/>
                <a:gd name="T4" fmla="*/ 1 w 2"/>
                <a:gd name="T5" fmla="*/ 0 h 5"/>
              </a:gdLst>
              <a:ahLst/>
              <a:cxnLst>
                <a:cxn ang="0">
                  <a:pos x="T0" y="T1"/>
                </a:cxn>
                <a:cxn ang="0">
                  <a:pos x="T2" y="T3"/>
                </a:cxn>
                <a:cxn ang="0">
                  <a:pos x="T4" y="T5"/>
                </a:cxn>
              </a:cxnLst>
              <a:rect l="0" t="0" r="r" b="b"/>
              <a:pathLst>
                <a:path w="2" h="5">
                  <a:moveTo>
                    <a:pt x="1" y="0"/>
                  </a:moveTo>
                  <a:cubicBezTo>
                    <a:pt x="2" y="2"/>
                    <a:pt x="1" y="3"/>
                    <a:pt x="2" y="5"/>
                  </a:cubicBezTo>
                  <a:cubicBezTo>
                    <a:pt x="0" y="5"/>
                    <a:pt x="0" y="5"/>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2" name="Freeform 283"/>
            <p:cNvSpPr>
              <a:spLocks/>
            </p:cNvSpPr>
            <p:nvPr/>
          </p:nvSpPr>
          <p:spPr bwMode="auto">
            <a:xfrm>
              <a:off x="6402388" y="4010026"/>
              <a:ext cx="15875" cy="28575"/>
            </a:xfrm>
            <a:custGeom>
              <a:avLst/>
              <a:gdLst>
                <a:gd name="T0" fmla="*/ 2 w 4"/>
                <a:gd name="T1" fmla="*/ 0 h 7"/>
                <a:gd name="T2" fmla="*/ 3 w 4"/>
                <a:gd name="T3" fmla="*/ 4 h 7"/>
                <a:gd name="T4" fmla="*/ 2 w 4"/>
                <a:gd name="T5" fmla="*/ 7 h 7"/>
                <a:gd name="T6" fmla="*/ 1 w 4"/>
                <a:gd name="T7" fmla="*/ 6 h 7"/>
                <a:gd name="T8" fmla="*/ 2 w 4"/>
                <a:gd name="T9" fmla="*/ 0 h 7"/>
              </a:gdLst>
              <a:ahLst/>
              <a:cxnLst>
                <a:cxn ang="0">
                  <a:pos x="T0" y="T1"/>
                </a:cxn>
                <a:cxn ang="0">
                  <a:pos x="T2" y="T3"/>
                </a:cxn>
                <a:cxn ang="0">
                  <a:pos x="T4" y="T5"/>
                </a:cxn>
                <a:cxn ang="0">
                  <a:pos x="T6" y="T7"/>
                </a:cxn>
                <a:cxn ang="0">
                  <a:pos x="T8" y="T9"/>
                </a:cxn>
              </a:cxnLst>
              <a:rect l="0" t="0" r="r" b="b"/>
              <a:pathLst>
                <a:path w="4" h="7">
                  <a:moveTo>
                    <a:pt x="2" y="0"/>
                  </a:moveTo>
                  <a:cubicBezTo>
                    <a:pt x="3" y="1"/>
                    <a:pt x="4" y="3"/>
                    <a:pt x="3" y="4"/>
                  </a:cubicBezTo>
                  <a:cubicBezTo>
                    <a:pt x="2" y="5"/>
                    <a:pt x="2" y="6"/>
                    <a:pt x="2" y="7"/>
                  </a:cubicBezTo>
                  <a:cubicBezTo>
                    <a:pt x="2" y="6"/>
                    <a:pt x="1" y="6"/>
                    <a:pt x="1" y="6"/>
                  </a:cubicBezTo>
                  <a:cubicBezTo>
                    <a:pt x="0" y="4"/>
                    <a:pt x="0" y="1"/>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3" name="Freeform 284"/>
            <p:cNvSpPr>
              <a:spLocks/>
            </p:cNvSpPr>
            <p:nvPr/>
          </p:nvSpPr>
          <p:spPr bwMode="auto">
            <a:xfrm>
              <a:off x="6348413" y="4025901"/>
              <a:ext cx="6350" cy="15875"/>
            </a:xfrm>
            <a:custGeom>
              <a:avLst/>
              <a:gdLst>
                <a:gd name="T0" fmla="*/ 0 w 2"/>
                <a:gd name="T1" fmla="*/ 0 h 4"/>
                <a:gd name="T2" fmla="*/ 2 w 2"/>
                <a:gd name="T3" fmla="*/ 1 h 4"/>
                <a:gd name="T4" fmla="*/ 1 w 2"/>
                <a:gd name="T5" fmla="*/ 4 h 4"/>
                <a:gd name="T6" fmla="*/ 0 w 2"/>
                <a:gd name="T7" fmla="*/ 4 h 4"/>
                <a:gd name="T8" fmla="*/ 0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1" y="0"/>
                    <a:pt x="2" y="1"/>
                    <a:pt x="2" y="1"/>
                  </a:cubicBezTo>
                  <a:cubicBezTo>
                    <a:pt x="2" y="2"/>
                    <a:pt x="1" y="3"/>
                    <a:pt x="1" y="4"/>
                  </a:cubicBezTo>
                  <a:cubicBezTo>
                    <a:pt x="1" y="4"/>
                    <a:pt x="0" y="4"/>
                    <a:pt x="0" y="4"/>
                  </a:cubicBezTo>
                  <a:cubicBezTo>
                    <a:pt x="0" y="3"/>
                    <a:pt x="0" y="1"/>
                    <a:pt x="0" y="0"/>
                  </a:cubicBezTo>
                  <a:cubicBezTo>
                    <a:pt x="0" y="0"/>
                    <a:pt x="0" y="0"/>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4" name="Freeform 285"/>
            <p:cNvSpPr>
              <a:spLocks/>
            </p:cNvSpPr>
            <p:nvPr/>
          </p:nvSpPr>
          <p:spPr bwMode="auto">
            <a:xfrm>
              <a:off x="6434138" y="4006851"/>
              <a:ext cx="11113" cy="15875"/>
            </a:xfrm>
            <a:custGeom>
              <a:avLst/>
              <a:gdLst>
                <a:gd name="T0" fmla="*/ 0 w 3"/>
                <a:gd name="T1" fmla="*/ 0 h 4"/>
                <a:gd name="T2" fmla="*/ 3 w 3"/>
                <a:gd name="T3" fmla="*/ 0 h 4"/>
                <a:gd name="T4" fmla="*/ 2 w 3"/>
                <a:gd name="T5" fmla="*/ 4 h 4"/>
                <a:gd name="T6" fmla="*/ 1 w 3"/>
                <a:gd name="T7" fmla="*/ 4 h 4"/>
                <a:gd name="T8" fmla="*/ 1 w 3"/>
                <a:gd name="T9" fmla="*/ 4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1" y="0"/>
                    <a:pt x="2" y="0"/>
                    <a:pt x="3" y="0"/>
                  </a:cubicBezTo>
                  <a:cubicBezTo>
                    <a:pt x="3" y="1"/>
                    <a:pt x="3" y="3"/>
                    <a:pt x="2" y="4"/>
                  </a:cubicBezTo>
                  <a:cubicBezTo>
                    <a:pt x="2" y="4"/>
                    <a:pt x="1" y="4"/>
                    <a:pt x="1" y="4"/>
                  </a:cubicBezTo>
                  <a:cubicBezTo>
                    <a:pt x="1" y="4"/>
                    <a:pt x="1" y="4"/>
                    <a:pt x="1" y="4"/>
                  </a:cubicBezTo>
                  <a:cubicBezTo>
                    <a:pt x="1" y="2"/>
                    <a:pt x="0" y="1"/>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5" name="Freeform 286"/>
            <p:cNvSpPr>
              <a:spLocks/>
            </p:cNvSpPr>
            <p:nvPr/>
          </p:nvSpPr>
          <p:spPr bwMode="auto">
            <a:xfrm>
              <a:off x="6375400" y="4014788"/>
              <a:ext cx="7938" cy="15875"/>
            </a:xfrm>
            <a:custGeom>
              <a:avLst/>
              <a:gdLst>
                <a:gd name="T0" fmla="*/ 1 w 2"/>
                <a:gd name="T1" fmla="*/ 0 h 4"/>
                <a:gd name="T2" fmla="*/ 2 w 2"/>
                <a:gd name="T3" fmla="*/ 4 h 4"/>
                <a:gd name="T4" fmla="*/ 1 w 2"/>
                <a:gd name="T5" fmla="*/ 4 h 4"/>
                <a:gd name="T6" fmla="*/ 0 w 2"/>
                <a:gd name="T7" fmla="*/ 4 h 4"/>
                <a:gd name="T8" fmla="*/ 1 w 2"/>
                <a:gd name="T9" fmla="*/ 0 h 4"/>
              </a:gdLst>
              <a:ahLst/>
              <a:cxnLst>
                <a:cxn ang="0">
                  <a:pos x="T0" y="T1"/>
                </a:cxn>
                <a:cxn ang="0">
                  <a:pos x="T2" y="T3"/>
                </a:cxn>
                <a:cxn ang="0">
                  <a:pos x="T4" y="T5"/>
                </a:cxn>
                <a:cxn ang="0">
                  <a:pos x="T6" y="T7"/>
                </a:cxn>
                <a:cxn ang="0">
                  <a:pos x="T8" y="T9"/>
                </a:cxn>
              </a:cxnLst>
              <a:rect l="0" t="0" r="r" b="b"/>
              <a:pathLst>
                <a:path w="2" h="4">
                  <a:moveTo>
                    <a:pt x="1" y="0"/>
                  </a:moveTo>
                  <a:cubicBezTo>
                    <a:pt x="2" y="1"/>
                    <a:pt x="2" y="3"/>
                    <a:pt x="2" y="4"/>
                  </a:cubicBezTo>
                  <a:cubicBezTo>
                    <a:pt x="1" y="4"/>
                    <a:pt x="1" y="4"/>
                    <a:pt x="1" y="4"/>
                  </a:cubicBezTo>
                  <a:cubicBezTo>
                    <a:pt x="1" y="4"/>
                    <a:pt x="0" y="4"/>
                    <a:pt x="0" y="4"/>
                  </a:cubicBezTo>
                  <a:cubicBezTo>
                    <a:pt x="1" y="3"/>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6" name="Freeform 287"/>
            <p:cNvSpPr>
              <a:spLocks/>
            </p:cNvSpPr>
            <p:nvPr/>
          </p:nvSpPr>
          <p:spPr bwMode="auto">
            <a:xfrm>
              <a:off x="6005513" y="4038601"/>
              <a:ext cx="11113" cy="15875"/>
            </a:xfrm>
            <a:custGeom>
              <a:avLst/>
              <a:gdLst>
                <a:gd name="T0" fmla="*/ 1 w 3"/>
                <a:gd name="T1" fmla="*/ 0 h 4"/>
                <a:gd name="T2" fmla="*/ 3 w 3"/>
                <a:gd name="T3" fmla="*/ 1 h 4"/>
                <a:gd name="T4" fmla="*/ 2 w 3"/>
                <a:gd name="T5" fmla="*/ 4 h 4"/>
                <a:gd name="T6" fmla="*/ 1 w 3"/>
                <a:gd name="T7" fmla="*/ 0 h 4"/>
              </a:gdLst>
              <a:ahLst/>
              <a:cxnLst>
                <a:cxn ang="0">
                  <a:pos x="T0" y="T1"/>
                </a:cxn>
                <a:cxn ang="0">
                  <a:pos x="T2" y="T3"/>
                </a:cxn>
                <a:cxn ang="0">
                  <a:pos x="T4" y="T5"/>
                </a:cxn>
                <a:cxn ang="0">
                  <a:pos x="T6" y="T7"/>
                </a:cxn>
              </a:cxnLst>
              <a:rect l="0" t="0" r="r" b="b"/>
              <a:pathLst>
                <a:path w="3" h="4">
                  <a:moveTo>
                    <a:pt x="1" y="0"/>
                  </a:moveTo>
                  <a:cubicBezTo>
                    <a:pt x="1" y="0"/>
                    <a:pt x="2" y="0"/>
                    <a:pt x="3" y="1"/>
                  </a:cubicBezTo>
                  <a:cubicBezTo>
                    <a:pt x="3" y="2"/>
                    <a:pt x="3" y="3"/>
                    <a:pt x="2" y="4"/>
                  </a:cubicBezTo>
                  <a:cubicBezTo>
                    <a:pt x="0" y="3"/>
                    <a:pt x="1"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7" name="Freeform 288"/>
            <p:cNvSpPr>
              <a:spLocks/>
            </p:cNvSpPr>
            <p:nvPr/>
          </p:nvSpPr>
          <p:spPr bwMode="auto">
            <a:xfrm>
              <a:off x="6069013" y="4014788"/>
              <a:ext cx="15875" cy="26988"/>
            </a:xfrm>
            <a:custGeom>
              <a:avLst/>
              <a:gdLst>
                <a:gd name="T0" fmla="*/ 3 w 4"/>
                <a:gd name="T1" fmla="*/ 7 h 7"/>
                <a:gd name="T2" fmla="*/ 1 w 4"/>
                <a:gd name="T3" fmla="*/ 4 h 7"/>
                <a:gd name="T4" fmla="*/ 2 w 4"/>
                <a:gd name="T5" fmla="*/ 0 h 7"/>
                <a:gd name="T6" fmla="*/ 3 w 4"/>
                <a:gd name="T7" fmla="*/ 5 h 7"/>
                <a:gd name="T8" fmla="*/ 3 w 4"/>
                <a:gd name="T9" fmla="*/ 7 h 7"/>
              </a:gdLst>
              <a:ahLst/>
              <a:cxnLst>
                <a:cxn ang="0">
                  <a:pos x="T0" y="T1"/>
                </a:cxn>
                <a:cxn ang="0">
                  <a:pos x="T2" y="T3"/>
                </a:cxn>
                <a:cxn ang="0">
                  <a:pos x="T4" y="T5"/>
                </a:cxn>
                <a:cxn ang="0">
                  <a:pos x="T6" y="T7"/>
                </a:cxn>
                <a:cxn ang="0">
                  <a:pos x="T8" y="T9"/>
                </a:cxn>
              </a:cxnLst>
              <a:rect l="0" t="0" r="r" b="b"/>
              <a:pathLst>
                <a:path w="4" h="7">
                  <a:moveTo>
                    <a:pt x="3" y="7"/>
                  </a:moveTo>
                  <a:cubicBezTo>
                    <a:pt x="1" y="7"/>
                    <a:pt x="2" y="5"/>
                    <a:pt x="1" y="4"/>
                  </a:cubicBezTo>
                  <a:cubicBezTo>
                    <a:pt x="0" y="2"/>
                    <a:pt x="2" y="2"/>
                    <a:pt x="2" y="0"/>
                  </a:cubicBezTo>
                  <a:cubicBezTo>
                    <a:pt x="4" y="2"/>
                    <a:pt x="4" y="2"/>
                    <a:pt x="3" y="5"/>
                  </a:cubicBezTo>
                  <a:cubicBezTo>
                    <a:pt x="3" y="6"/>
                    <a:pt x="3" y="6"/>
                    <a:pt x="3"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8" name="Freeform 289"/>
            <p:cNvSpPr>
              <a:spLocks/>
            </p:cNvSpPr>
            <p:nvPr/>
          </p:nvSpPr>
          <p:spPr bwMode="auto">
            <a:xfrm>
              <a:off x="6107113" y="4010026"/>
              <a:ext cx="15875" cy="20638"/>
            </a:xfrm>
            <a:custGeom>
              <a:avLst/>
              <a:gdLst>
                <a:gd name="T0" fmla="*/ 1 w 4"/>
                <a:gd name="T1" fmla="*/ 5 h 5"/>
                <a:gd name="T2" fmla="*/ 0 w 4"/>
                <a:gd name="T3" fmla="*/ 0 h 5"/>
                <a:gd name="T4" fmla="*/ 3 w 4"/>
                <a:gd name="T5" fmla="*/ 0 h 5"/>
                <a:gd name="T6" fmla="*/ 3 w 4"/>
                <a:gd name="T7" fmla="*/ 4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cubicBezTo>
                    <a:pt x="1" y="3"/>
                    <a:pt x="1" y="1"/>
                    <a:pt x="0" y="0"/>
                  </a:cubicBezTo>
                  <a:cubicBezTo>
                    <a:pt x="1" y="0"/>
                    <a:pt x="2" y="0"/>
                    <a:pt x="3" y="0"/>
                  </a:cubicBezTo>
                  <a:cubicBezTo>
                    <a:pt x="4" y="1"/>
                    <a:pt x="4" y="2"/>
                    <a:pt x="3" y="4"/>
                  </a:cubicBezTo>
                  <a:cubicBezTo>
                    <a:pt x="2" y="4"/>
                    <a:pt x="2" y="4"/>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89" name="Freeform 290"/>
            <p:cNvSpPr>
              <a:spLocks/>
            </p:cNvSpPr>
            <p:nvPr/>
          </p:nvSpPr>
          <p:spPr bwMode="auto">
            <a:xfrm>
              <a:off x="6045200" y="4022726"/>
              <a:ext cx="7938" cy="19050"/>
            </a:xfrm>
            <a:custGeom>
              <a:avLst/>
              <a:gdLst>
                <a:gd name="T0" fmla="*/ 0 w 2"/>
                <a:gd name="T1" fmla="*/ 0 h 5"/>
                <a:gd name="T2" fmla="*/ 1 w 2"/>
                <a:gd name="T3" fmla="*/ 4 h 5"/>
                <a:gd name="T4" fmla="*/ 0 w 2"/>
                <a:gd name="T5" fmla="*/ 0 h 5"/>
              </a:gdLst>
              <a:ahLst/>
              <a:cxnLst>
                <a:cxn ang="0">
                  <a:pos x="T0" y="T1"/>
                </a:cxn>
                <a:cxn ang="0">
                  <a:pos x="T2" y="T3"/>
                </a:cxn>
                <a:cxn ang="0">
                  <a:pos x="T4" y="T5"/>
                </a:cxn>
              </a:cxnLst>
              <a:rect l="0" t="0" r="r" b="b"/>
              <a:pathLst>
                <a:path w="2" h="5">
                  <a:moveTo>
                    <a:pt x="0" y="0"/>
                  </a:moveTo>
                  <a:cubicBezTo>
                    <a:pt x="2" y="1"/>
                    <a:pt x="1" y="3"/>
                    <a:pt x="1" y="4"/>
                  </a:cubicBezTo>
                  <a:cubicBezTo>
                    <a:pt x="0" y="5"/>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290" name="Rectangle 289"/>
          <p:cNvSpPr/>
          <p:nvPr>
            <p:custDataLst>
              <p:tags r:id="rId6"/>
            </p:custDataLst>
          </p:nvPr>
        </p:nvSpPr>
        <p:spPr>
          <a:xfrm>
            <a:off x="205458" y="972000"/>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Especialización de la gestión digital por</a:t>
            </a:r>
          </a:p>
          <a:p>
            <a:pPr algn="ctr"/>
            <a:r>
              <a:rPr lang="es-ES_tradnl" sz="800" b="1" dirty="0" smtClean="0">
                <a:solidFill>
                  <a:srgbClr val="FFFFFF"/>
                </a:solidFill>
              </a:rPr>
              <a:t>públicos diferenciados</a:t>
            </a:r>
            <a:endParaRPr lang="es-CL" sz="800" b="1" dirty="0">
              <a:solidFill>
                <a:srgbClr val="FFFFFF"/>
              </a:solidFill>
            </a:endParaRPr>
          </a:p>
        </p:txBody>
      </p:sp>
      <p:sp>
        <p:nvSpPr>
          <p:cNvPr id="293" name="Rectangle 292"/>
          <p:cNvSpPr/>
          <p:nvPr/>
        </p:nvSpPr>
        <p:spPr>
          <a:xfrm>
            <a:off x="205458" y="1438722"/>
            <a:ext cx="7020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Objetivos</a:t>
            </a:r>
            <a:endParaRPr lang="es-CL" sz="1000" b="1" dirty="0">
              <a:solidFill>
                <a:srgbClr val="FFFFFF"/>
              </a:solidFill>
            </a:endParaRPr>
          </a:p>
        </p:txBody>
      </p:sp>
      <p:grpSp>
        <p:nvGrpSpPr>
          <p:cNvPr id="294" name="Group 293"/>
          <p:cNvGrpSpPr/>
          <p:nvPr/>
        </p:nvGrpSpPr>
        <p:grpSpPr>
          <a:xfrm>
            <a:off x="298674" y="1474722"/>
            <a:ext cx="252000" cy="288000"/>
            <a:chOff x="2244725" y="5132388"/>
            <a:chExt cx="444500" cy="790575"/>
          </a:xfrm>
          <a:solidFill>
            <a:schemeClr val="bg1"/>
          </a:solidFill>
        </p:grpSpPr>
        <p:sp>
          <p:nvSpPr>
            <p:cNvPr id="295" name="Freeform 213"/>
            <p:cNvSpPr>
              <a:spLocks/>
            </p:cNvSpPr>
            <p:nvPr/>
          </p:nvSpPr>
          <p:spPr bwMode="auto">
            <a:xfrm>
              <a:off x="2400300" y="5132388"/>
              <a:ext cx="112713" cy="98425"/>
            </a:xfrm>
            <a:custGeom>
              <a:avLst/>
              <a:gdLst>
                <a:gd name="T0" fmla="*/ 13 w 16"/>
                <a:gd name="T1" fmla="*/ 0 h 14"/>
                <a:gd name="T2" fmla="*/ 15 w 16"/>
                <a:gd name="T3" fmla="*/ 0 h 14"/>
                <a:gd name="T4" fmla="*/ 15 w 16"/>
                <a:gd name="T5" fmla="*/ 13 h 14"/>
                <a:gd name="T6" fmla="*/ 7 w 16"/>
                <a:gd name="T7" fmla="*/ 5 h 14"/>
                <a:gd name="T8" fmla="*/ 5 w 16"/>
                <a:gd name="T9" fmla="*/ 14 h 14"/>
                <a:gd name="T10" fmla="*/ 5 w 16"/>
                <a:gd name="T11" fmla="*/ 1 h 14"/>
                <a:gd name="T12" fmla="*/ 12 w 16"/>
                <a:gd name="T13" fmla="*/ 7 h 14"/>
                <a:gd name="T14" fmla="*/ 13 w 16"/>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4">
                  <a:moveTo>
                    <a:pt x="13" y="0"/>
                  </a:moveTo>
                  <a:cubicBezTo>
                    <a:pt x="14" y="0"/>
                    <a:pt x="14" y="0"/>
                    <a:pt x="15" y="0"/>
                  </a:cubicBezTo>
                  <a:cubicBezTo>
                    <a:pt x="14" y="5"/>
                    <a:pt x="16" y="10"/>
                    <a:pt x="15" y="13"/>
                  </a:cubicBezTo>
                  <a:cubicBezTo>
                    <a:pt x="11" y="12"/>
                    <a:pt x="9" y="8"/>
                    <a:pt x="7" y="5"/>
                  </a:cubicBezTo>
                  <a:cubicBezTo>
                    <a:pt x="6" y="8"/>
                    <a:pt x="7" y="13"/>
                    <a:pt x="5" y="14"/>
                  </a:cubicBezTo>
                  <a:cubicBezTo>
                    <a:pt x="0" y="12"/>
                    <a:pt x="5" y="5"/>
                    <a:pt x="5" y="1"/>
                  </a:cubicBezTo>
                  <a:cubicBezTo>
                    <a:pt x="9" y="2"/>
                    <a:pt x="9" y="6"/>
                    <a:pt x="12" y="7"/>
                  </a:cubicBezTo>
                  <a:cubicBezTo>
                    <a:pt x="13" y="5"/>
                    <a:pt x="12" y="2"/>
                    <a:pt x="13"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6" name="Freeform 219"/>
            <p:cNvSpPr>
              <a:spLocks noEditPoints="1"/>
            </p:cNvSpPr>
            <p:nvPr/>
          </p:nvSpPr>
          <p:spPr bwMode="auto">
            <a:xfrm>
              <a:off x="2287588" y="5259388"/>
              <a:ext cx="360363" cy="536575"/>
            </a:xfrm>
            <a:custGeom>
              <a:avLst/>
              <a:gdLst>
                <a:gd name="T0" fmla="*/ 51 w 51"/>
                <a:gd name="T1" fmla="*/ 0 h 76"/>
                <a:gd name="T2" fmla="*/ 42 w 51"/>
                <a:gd name="T3" fmla="*/ 19 h 76"/>
                <a:gd name="T4" fmla="*/ 32 w 51"/>
                <a:gd name="T5" fmla="*/ 43 h 76"/>
                <a:gd name="T6" fmla="*/ 0 w 51"/>
                <a:gd name="T7" fmla="*/ 76 h 76"/>
                <a:gd name="T8" fmla="*/ 12 w 51"/>
                <a:gd name="T9" fmla="*/ 45 h 76"/>
                <a:gd name="T10" fmla="*/ 18 w 51"/>
                <a:gd name="T11" fmla="*/ 32 h 76"/>
                <a:gd name="T12" fmla="*/ 26 w 51"/>
                <a:gd name="T13" fmla="*/ 25 h 76"/>
                <a:gd name="T14" fmla="*/ 40 w 51"/>
                <a:gd name="T15" fmla="*/ 10 h 76"/>
                <a:gd name="T16" fmla="*/ 49 w 51"/>
                <a:gd name="T17" fmla="*/ 0 h 76"/>
                <a:gd name="T18" fmla="*/ 51 w 51"/>
                <a:gd name="T19" fmla="*/ 0 h 76"/>
                <a:gd name="T20" fmla="*/ 41 w 51"/>
                <a:gd name="T21" fmla="*/ 16 h 76"/>
                <a:gd name="T22" fmla="*/ 44 w 51"/>
                <a:gd name="T23" fmla="*/ 9 h 76"/>
                <a:gd name="T24" fmla="*/ 41 w 51"/>
                <a:gd name="T25" fmla="*/ 16 h 76"/>
                <a:gd name="T26" fmla="*/ 39 w 51"/>
                <a:gd name="T27" fmla="*/ 22 h 76"/>
                <a:gd name="T28" fmla="*/ 38 w 51"/>
                <a:gd name="T29" fmla="*/ 16 h 76"/>
                <a:gd name="T30" fmla="*/ 39 w 51"/>
                <a:gd name="T31" fmla="*/ 22 h 76"/>
                <a:gd name="T32" fmla="*/ 32 w 51"/>
                <a:gd name="T33" fmla="*/ 22 h 76"/>
                <a:gd name="T34" fmla="*/ 35 w 51"/>
                <a:gd name="T35" fmla="*/ 28 h 76"/>
                <a:gd name="T36" fmla="*/ 35 w 51"/>
                <a:gd name="T37" fmla="*/ 19 h 76"/>
                <a:gd name="T38" fmla="*/ 32 w 51"/>
                <a:gd name="T39" fmla="*/ 22 h 76"/>
                <a:gd name="T40" fmla="*/ 32 w 51"/>
                <a:gd name="T41" fmla="*/ 35 h 76"/>
                <a:gd name="T42" fmla="*/ 30 w 51"/>
                <a:gd name="T43" fmla="*/ 23 h 76"/>
                <a:gd name="T44" fmla="*/ 32 w 51"/>
                <a:gd name="T45" fmla="*/ 35 h 76"/>
                <a:gd name="T46" fmla="*/ 30 w 51"/>
                <a:gd name="T47" fmla="*/ 39 h 76"/>
                <a:gd name="T48" fmla="*/ 27 w 51"/>
                <a:gd name="T49" fmla="*/ 27 h 76"/>
                <a:gd name="T50" fmla="*/ 30 w 51"/>
                <a:gd name="T51" fmla="*/ 39 h 76"/>
                <a:gd name="T52" fmla="*/ 26 w 51"/>
                <a:gd name="T53" fmla="*/ 35 h 76"/>
                <a:gd name="T54" fmla="*/ 24 w 51"/>
                <a:gd name="T55" fmla="*/ 30 h 76"/>
                <a:gd name="T56" fmla="*/ 26 w 51"/>
                <a:gd name="T57" fmla="*/ 35 h 76"/>
                <a:gd name="T58" fmla="*/ 21 w 51"/>
                <a:gd name="T59" fmla="*/ 34 h 76"/>
                <a:gd name="T60" fmla="*/ 23 w 51"/>
                <a:gd name="T61" fmla="*/ 34 h 76"/>
                <a:gd name="T62" fmla="*/ 21 w 51"/>
                <a:gd name="T63" fmla="*/ 32 h 76"/>
                <a:gd name="T64" fmla="*/ 21 w 51"/>
                <a:gd name="T65" fmla="*/ 34 h 76"/>
                <a:gd name="T66" fmla="*/ 16 w 51"/>
                <a:gd name="T67" fmla="*/ 44 h 76"/>
                <a:gd name="T68" fmla="*/ 5 w 51"/>
                <a:gd name="T69" fmla="*/ 70 h 76"/>
                <a:gd name="T70" fmla="*/ 30 w 51"/>
                <a:gd name="T71" fmla="*/ 42 h 76"/>
                <a:gd name="T72" fmla="*/ 22 w 51"/>
                <a:gd name="T73" fmla="*/ 44 h 76"/>
                <a:gd name="T74" fmla="*/ 20 w 51"/>
                <a:gd name="T75" fmla="*/ 35 h 76"/>
                <a:gd name="T76" fmla="*/ 16 w 51"/>
                <a:gd name="T77" fmla="*/ 44 h 76"/>
                <a:gd name="T78" fmla="*/ 26 w 51"/>
                <a:gd name="T79" fmla="*/ 41 h 76"/>
                <a:gd name="T80" fmla="*/ 23 w 51"/>
                <a:gd name="T81" fmla="*/ 37 h 76"/>
                <a:gd name="T82" fmla="*/ 26 w 51"/>
                <a:gd name="T8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76">
                  <a:moveTo>
                    <a:pt x="51" y="0"/>
                  </a:moveTo>
                  <a:cubicBezTo>
                    <a:pt x="49" y="7"/>
                    <a:pt x="45" y="13"/>
                    <a:pt x="42" y="19"/>
                  </a:cubicBezTo>
                  <a:cubicBezTo>
                    <a:pt x="39" y="27"/>
                    <a:pt x="34" y="33"/>
                    <a:pt x="32" y="43"/>
                  </a:cubicBezTo>
                  <a:cubicBezTo>
                    <a:pt x="22" y="54"/>
                    <a:pt x="12" y="68"/>
                    <a:pt x="0" y="76"/>
                  </a:cubicBezTo>
                  <a:cubicBezTo>
                    <a:pt x="4" y="65"/>
                    <a:pt x="8" y="55"/>
                    <a:pt x="12" y="45"/>
                  </a:cubicBezTo>
                  <a:cubicBezTo>
                    <a:pt x="14" y="41"/>
                    <a:pt x="15" y="35"/>
                    <a:pt x="18" y="32"/>
                  </a:cubicBezTo>
                  <a:cubicBezTo>
                    <a:pt x="20" y="30"/>
                    <a:pt x="23" y="28"/>
                    <a:pt x="26" y="25"/>
                  </a:cubicBezTo>
                  <a:cubicBezTo>
                    <a:pt x="30" y="20"/>
                    <a:pt x="35" y="15"/>
                    <a:pt x="40" y="10"/>
                  </a:cubicBezTo>
                  <a:cubicBezTo>
                    <a:pt x="43" y="6"/>
                    <a:pt x="48" y="5"/>
                    <a:pt x="49" y="0"/>
                  </a:cubicBezTo>
                  <a:cubicBezTo>
                    <a:pt x="50" y="0"/>
                    <a:pt x="51" y="0"/>
                    <a:pt x="51" y="0"/>
                  </a:cubicBezTo>
                  <a:close/>
                  <a:moveTo>
                    <a:pt x="41" y="16"/>
                  </a:moveTo>
                  <a:cubicBezTo>
                    <a:pt x="42" y="14"/>
                    <a:pt x="45" y="11"/>
                    <a:pt x="44" y="9"/>
                  </a:cubicBezTo>
                  <a:cubicBezTo>
                    <a:pt x="43" y="11"/>
                    <a:pt x="39" y="13"/>
                    <a:pt x="41" y="16"/>
                  </a:cubicBezTo>
                  <a:close/>
                  <a:moveTo>
                    <a:pt x="39" y="22"/>
                  </a:moveTo>
                  <a:cubicBezTo>
                    <a:pt x="39" y="20"/>
                    <a:pt x="40" y="17"/>
                    <a:pt x="38" y="16"/>
                  </a:cubicBezTo>
                  <a:cubicBezTo>
                    <a:pt x="36" y="17"/>
                    <a:pt x="37" y="21"/>
                    <a:pt x="39" y="22"/>
                  </a:cubicBezTo>
                  <a:close/>
                  <a:moveTo>
                    <a:pt x="32" y="22"/>
                  </a:moveTo>
                  <a:cubicBezTo>
                    <a:pt x="34" y="23"/>
                    <a:pt x="33" y="28"/>
                    <a:pt x="35" y="28"/>
                  </a:cubicBezTo>
                  <a:cubicBezTo>
                    <a:pt x="37" y="26"/>
                    <a:pt x="37" y="21"/>
                    <a:pt x="35" y="19"/>
                  </a:cubicBezTo>
                  <a:cubicBezTo>
                    <a:pt x="34" y="20"/>
                    <a:pt x="33" y="21"/>
                    <a:pt x="32" y="22"/>
                  </a:cubicBezTo>
                  <a:close/>
                  <a:moveTo>
                    <a:pt x="32" y="35"/>
                  </a:moveTo>
                  <a:cubicBezTo>
                    <a:pt x="34" y="31"/>
                    <a:pt x="32" y="26"/>
                    <a:pt x="30" y="23"/>
                  </a:cubicBezTo>
                  <a:cubicBezTo>
                    <a:pt x="28" y="26"/>
                    <a:pt x="32" y="31"/>
                    <a:pt x="32" y="35"/>
                  </a:cubicBezTo>
                  <a:close/>
                  <a:moveTo>
                    <a:pt x="30" y="39"/>
                  </a:moveTo>
                  <a:cubicBezTo>
                    <a:pt x="29" y="36"/>
                    <a:pt x="30" y="29"/>
                    <a:pt x="27" y="27"/>
                  </a:cubicBezTo>
                  <a:cubicBezTo>
                    <a:pt x="29" y="31"/>
                    <a:pt x="26" y="39"/>
                    <a:pt x="30" y="39"/>
                  </a:cubicBezTo>
                  <a:close/>
                  <a:moveTo>
                    <a:pt x="26" y="35"/>
                  </a:moveTo>
                  <a:cubicBezTo>
                    <a:pt x="25" y="34"/>
                    <a:pt x="26" y="31"/>
                    <a:pt x="24" y="30"/>
                  </a:cubicBezTo>
                  <a:cubicBezTo>
                    <a:pt x="23" y="31"/>
                    <a:pt x="23" y="36"/>
                    <a:pt x="26" y="35"/>
                  </a:cubicBezTo>
                  <a:close/>
                  <a:moveTo>
                    <a:pt x="21" y="34"/>
                  </a:moveTo>
                  <a:cubicBezTo>
                    <a:pt x="21" y="34"/>
                    <a:pt x="22" y="34"/>
                    <a:pt x="23" y="34"/>
                  </a:cubicBezTo>
                  <a:cubicBezTo>
                    <a:pt x="23" y="33"/>
                    <a:pt x="22" y="33"/>
                    <a:pt x="21" y="32"/>
                  </a:cubicBezTo>
                  <a:cubicBezTo>
                    <a:pt x="21" y="33"/>
                    <a:pt x="21" y="33"/>
                    <a:pt x="21" y="34"/>
                  </a:cubicBezTo>
                  <a:close/>
                  <a:moveTo>
                    <a:pt x="16" y="44"/>
                  </a:moveTo>
                  <a:cubicBezTo>
                    <a:pt x="12" y="53"/>
                    <a:pt x="7" y="62"/>
                    <a:pt x="5" y="70"/>
                  </a:cubicBezTo>
                  <a:cubicBezTo>
                    <a:pt x="13" y="61"/>
                    <a:pt x="22" y="52"/>
                    <a:pt x="30" y="42"/>
                  </a:cubicBezTo>
                  <a:cubicBezTo>
                    <a:pt x="27" y="40"/>
                    <a:pt x="26" y="45"/>
                    <a:pt x="22" y="44"/>
                  </a:cubicBezTo>
                  <a:cubicBezTo>
                    <a:pt x="19" y="43"/>
                    <a:pt x="19" y="39"/>
                    <a:pt x="20" y="35"/>
                  </a:cubicBezTo>
                  <a:cubicBezTo>
                    <a:pt x="17" y="37"/>
                    <a:pt x="17" y="41"/>
                    <a:pt x="16" y="44"/>
                  </a:cubicBezTo>
                  <a:close/>
                  <a:moveTo>
                    <a:pt x="26" y="41"/>
                  </a:moveTo>
                  <a:cubicBezTo>
                    <a:pt x="26" y="39"/>
                    <a:pt x="25" y="37"/>
                    <a:pt x="23" y="37"/>
                  </a:cubicBezTo>
                  <a:cubicBezTo>
                    <a:pt x="22" y="39"/>
                    <a:pt x="23" y="42"/>
                    <a:pt x="26" y="4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7" name="Freeform 220"/>
            <p:cNvSpPr>
              <a:spLocks/>
            </p:cNvSpPr>
            <p:nvPr/>
          </p:nvSpPr>
          <p:spPr bwMode="auto">
            <a:xfrm>
              <a:off x="2484438" y="5294313"/>
              <a:ext cx="36513" cy="63500"/>
            </a:xfrm>
            <a:custGeom>
              <a:avLst/>
              <a:gdLst>
                <a:gd name="T0" fmla="*/ 2 w 5"/>
                <a:gd name="T1" fmla="*/ 0 h 9"/>
                <a:gd name="T2" fmla="*/ 0 w 5"/>
                <a:gd name="T3" fmla="*/ 9 h 9"/>
                <a:gd name="T4" fmla="*/ 2 w 5"/>
                <a:gd name="T5" fmla="*/ 0 h 9"/>
              </a:gdLst>
              <a:ahLst/>
              <a:cxnLst>
                <a:cxn ang="0">
                  <a:pos x="T0" y="T1"/>
                </a:cxn>
                <a:cxn ang="0">
                  <a:pos x="T2" y="T3"/>
                </a:cxn>
                <a:cxn ang="0">
                  <a:pos x="T4" y="T5"/>
                </a:cxn>
              </a:cxnLst>
              <a:rect l="0" t="0" r="r" b="b"/>
              <a:pathLst>
                <a:path w="5" h="9">
                  <a:moveTo>
                    <a:pt x="2" y="0"/>
                  </a:moveTo>
                  <a:cubicBezTo>
                    <a:pt x="5" y="0"/>
                    <a:pt x="3" y="9"/>
                    <a:pt x="0" y="9"/>
                  </a:cubicBezTo>
                  <a:cubicBezTo>
                    <a:pt x="0" y="7"/>
                    <a:pt x="1" y="3"/>
                    <a:pt x="2"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8" name="Freeform 222"/>
            <p:cNvSpPr>
              <a:spLocks/>
            </p:cNvSpPr>
            <p:nvPr/>
          </p:nvSpPr>
          <p:spPr bwMode="auto">
            <a:xfrm>
              <a:off x="2420938" y="5294313"/>
              <a:ext cx="28575" cy="71438"/>
            </a:xfrm>
            <a:custGeom>
              <a:avLst/>
              <a:gdLst>
                <a:gd name="T0" fmla="*/ 0 w 4"/>
                <a:gd name="T1" fmla="*/ 0 h 10"/>
                <a:gd name="T2" fmla="*/ 2 w 4"/>
                <a:gd name="T3" fmla="*/ 0 h 10"/>
                <a:gd name="T4" fmla="*/ 2 w 4"/>
                <a:gd name="T5" fmla="*/ 10 h 10"/>
                <a:gd name="T6" fmla="*/ 0 w 4"/>
                <a:gd name="T7" fmla="*/ 0 h 10"/>
              </a:gdLst>
              <a:ahLst/>
              <a:cxnLst>
                <a:cxn ang="0">
                  <a:pos x="T0" y="T1"/>
                </a:cxn>
                <a:cxn ang="0">
                  <a:pos x="T2" y="T3"/>
                </a:cxn>
                <a:cxn ang="0">
                  <a:pos x="T4" y="T5"/>
                </a:cxn>
                <a:cxn ang="0">
                  <a:pos x="T6" y="T7"/>
                </a:cxn>
              </a:cxnLst>
              <a:rect l="0" t="0" r="r" b="b"/>
              <a:pathLst>
                <a:path w="4" h="10">
                  <a:moveTo>
                    <a:pt x="0" y="0"/>
                  </a:moveTo>
                  <a:cubicBezTo>
                    <a:pt x="1" y="0"/>
                    <a:pt x="1" y="0"/>
                    <a:pt x="2" y="0"/>
                  </a:cubicBezTo>
                  <a:cubicBezTo>
                    <a:pt x="3" y="3"/>
                    <a:pt x="4" y="7"/>
                    <a:pt x="2" y="10"/>
                  </a:cubicBezTo>
                  <a:cubicBezTo>
                    <a:pt x="0" y="9"/>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299" name="Freeform 225"/>
            <p:cNvSpPr>
              <a:spLocks/>
            </p:cNvSpPr>
            <p:nvPr/>
          </p:nvSpPr>
          <p:spPr bwMode="auto">
            <a:xfrm>
              <a:off x="2351088" y="5322888"/>
              <a:ext cx="34925" cy="57150"/>
            </a:xfrm>
            <a:custGeom>
              <a:avLst/>
              <a:gdLst>
                <a:gd name="T0" fmla="*/ 1 w 5"/>
                <a:gd name="T1" fmla="*/ 0 h 8"/>
                <a:gd name="T2" fmla="*/ 5 w 5"/>
                <a:gd name="T3" fmla="*/ 8 h 8"/>
                <a:gd name="T4" fmla="*/ 1 w 5"/>
                <a:gd name="T5" fmla="*/ 0 h 8"/>
              </a:gdLst>
              <a:ahLst/>
              <a:cxnLst>
                <a:cxn ang="0">
                  <a:pos x="T0" y="T1"/>
                </a:cxn>
                <a:cxn ang="0">
                  <a:pos x="T2" y="T3"/>
                </a:cxn>
                <a:cxn ang="0">
                  <a:pos x="T4" y="T5"/>
                </a:cxn>
              </a:cxnLst>
              <a:rect l="0" t="0" r="r" b="b"/>
              <a:pathLst>
                <a:path w="5" h="8">
                  <a:moveTo>
                    <a:pt x="1" y="0"/>
                  </a:moveTo>
                  <a:cubicBezTo>
                    <a:pt x="5" y="0"/>
                    <a:pt x="5" y="4"/>
                    <a:pt x="5" y="8"/>
                  </a:cubicBezTo>
                  <a:cubicBezTo>
                    <a:pt x="2" y="7"/>
                    <a:pt x="0" y="3"/>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0" name="Freeform 228"/>
            <p:cNvSpPr>
              <a:spLocks/>
            </p:cNvSpPr>
            <p:nvPr/>
          </p:nvSpPr>
          <p:spPr bwMode="auto">
            <a:xfrm>
              <a:off x="2308225" y="5372100"/>
              <a:ext cx="36513" cy="42863"/>
            </a:xfrm>
            <a:custGeom>
              <a:avLst/>
              <a:gdLst>
                <a:gd name="T0" fmla="*/ 0 w 5"/>
                <a:gd name="T1" fmla="*/ 0 h 6"/>
                <a:gd name="T2" fmla="*/ 5 w 5"/>
                <a:gd name="T3" fmla="*/ 6 h 6"/>
                <a:gd name="T4" fmla="*/ 0 w 5"/>
                <a:gd name="T5" fmla="*/ 0 h 6"/>
              </a:gdLst>
              <a:ahLst/>
              <a:cxnLst>
                <a:cxn ang="0">
                  <a:pos x="T0" y="T1"/>
                </a:cxn>
                <a:cxn ang="0">
                  <a:pos x="T2" y="T3"/>
                </a:cxn>
                <a:cxn ang="0">
                  <a:pos x="T4" y="T5"/>
                </a:cxn>
              </a:cxnLst>
              <a:rect l="0" t="0" r="r" b="b"/>
              <a:pathLst>
                <a:path w="5" h="6">
                  <a:moveTo>
                    <a:pt x="0" y="0"/>
                  </a:moveTo>
                  <a:cubicBezTo>
                    <a:pt x="3" y="0"/>
                    <a:pt x="5" y="3"/>
                    <a:pt x="5" y="6"/>
                  </a:cubicBezTo>
                  <a:cubicBezTo>
                    <a:pt x="2" y="5"/>
                    <a:pt x="0"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1" name="Freeform 229"/>
            <p:cNvSpPr>
              <a:spLocks/>
            </p:cNvSpPr>
            <p:nvPr/>
          </p:nvSpPr>
          <p:spPr bwMode="auto">
            <a:xfrm>
              <a:off x="2605088" y="5372100"/>
              <a:ext cx="42863" cy="34925"/>
            </a:xfrm>
            <a:custGeom>
              <a:avLst/>
              <a:gdLst>
                <a:gd name="T0" fmla="*/ 6 w 6"/>
                <a:gd name="T1" fmla="*/ 0 h 5"/>
                <a:gd name="T2" fmla="*/ 0 w 6"/>
                <a:gd name="T3" fmla="*/ 3 h 5"/>
                <a:gd name="T4" fmla="*/ 6 w 6"/>
                <a:gd name="T5" fmla="*/ 0 h 5"/>
              </a:gdLst>
              <a:ahLst/>
              <a:cxnLst>
                <a:cxn ang="0">
                  <a:pos x="T0" y="T1"/>
                </a:cxn>
                <a:cxn ang="0">
                  <a:pos x="T2" y="T3"/>
                </a:cxn>
                <a:cxn ang="0">
                  <a:pos x="T4" y="T5"/>
                </a:cxn>
              </a:cxnLst>
              <a:rect l="0" t="0" r="r" b="b"/>
              <a:pathLst>
                <a:path w="6" h="5">
                  <a:moveTo>
                    <a:pt x="6" y="0"/>
                  </a:moveTo>
                  <a:cubicBezTo>
                    <a:pt x="5" y="2"/>
                    <a:pt x="3" y="5"/>
                    <a:pt x="0" y="3"/>
                  </a:cubicBezTo>
                  <a:cubicBezTo>
                    <a:pt x="1" y="1"/>
                    <a:pt x="3" y="0"/>
                    <a:pt x="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2" name="Freeform 235"/>
            <p:cNvSpPr>
              <a:spLocks/>
            </p:cNvSpPr>
            <p:nvPr/>
          </p:nvSpPr>
          <p:spPr bwMode="auto">
            <a:xfrm>
              <a:off x="2259013" y="5421313"/>
              <a:ext cx="63500" cy="34925"/>
            </a:xfrm>
            <a:custGeom>
              <a:avLst/>
              <a:gdLst>
                <a:gd name="T0" fmla="*/ 0 w 9"/>
                <a:gd name="T1" fmla="*/ 0 h 5"/>
                <a:gd name="T2" fmla="*/ 9 w 9"/>
                <a:gd name="T3" fmla="*/ 5 h 5"/>
                <a:gd name="T4" fmla="*/ 0 w 9"/>
                <a:gd name="T5" fmla="*/ 0 h 5"/>
              </a:gdLst>
              <a:ahLst/>
              <a:cxnLst>
                <a:cxn ang="0">
                  <a:pos x="T0" y="T1"/>
                </a:cxn>
                <a:cxn ang="0">
                  <a:pos x="T2" y="T3"/>
                </a:cxn>
                <a:cxn ang="0">
                  <a:pos x="T4" y="T5"/>
                </a:cxn>
              </a:cxnLst>
              <a:rect l="0" t="0" r="r" b="b"/>
              <a:pathLst>
                <a:path w="9" h="5">
                  <a:moveTo>
                    <a:pt x="0" y="0"/>
                  </a:moveTo>
                  <a:cubicBezTo>
                    <a:pt x="4" y="0"/>
                    <a:pt x="9" y="3"/>
                    <a:pt x="9" y="5"/>
                  </a:cubicBezTo>
                  <a:cubicBezTo>
                    <a:pt x="5" y="4"/>
                    <a:pt x="1"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3" name="Freeform 237"/>
            <p:cNvSpPr>
              <a:spLocks/>
            </p:cNvSpPr>
            <p:nvPr/>
          </p:nvSpPr>
          <p:spPr bwMode="auto">
            <a:xfrm>
              <a:off x="2611438" y="5421313"/>
              <a:ext cx="57150" cy="42863"/>
            </a:xfrm>
            <a:custGeom>
              <a:avLst/>
              <a:gdLst>
                <a:gd name="T0" fmla="*/ 8 w 8"/>
                <a:gd name="T1" fmla="*/ 0 h 6"/>
                <a:gd name="T2" fmla="*/ 0 w 8"/>
                <a:gd name="T3" fmla="*/ 5 h 6"/>
                <a:gd name="T4" fmla="*/ 8 w 8"/>
                <a:gd name="T5" fmla="*/ 0 h 6"/>
              </a:gdLst>
              <a:ahLst/>
              <a:cxnLst>
                <a:cxn ang="0">
                  <a:pos x="T0" y="T1"/>
                </a:cxn>
                <a:cxn ang="0">
                  <a:pos x="T2" y="T3"/>
                </a:cxn>
                <a:cxn ang="0">
                  <a:pos x="T4" y="T5"/>
                </a:cxn>
              </a:cxnLst>
              <a:rect l="0" t="0" r="r" b="b"/>
              <a:pathLst>
                <a:path w="8" h="6">
                  <a:moveTo>
                    <a:pt x="8" y="0"/>
                  </a:moveTo>
                  <a:cubicBezTo>
                    <a:pt x="7" y="4"/>
                    <a:pt x="3" y="6"/>
                    <a:pt x="0" y="5"/>
                  </a:cubicBezTo>
                  <a:cubicBezTo>
                    <a:pt x="0" y="1"/>
                    <a:pt x="4" y="0"/>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4" name="Freeform 242"/>
            <p:cNvSpPr>
              <a:spLocks/>
            </p:cNvSpPr>
            <p:nvPr/>
          </p:nvSpPr>
          <p:spPr bwMode="auto">
            <a:xfrm>
              <a:off x="2244725" y="5484813"/>
              <a:ext cx="63500" cy="28575"/>
            </a:xfrm>
            <a:custGeom>
              <a:avLst/>
              <a:gdLst>
                <a:gd name="T0" fmla="*/ 0 w 9"/>
                <a:gd name="T1" fmla="*/ 0 h 4"/>
                <a:gd name="T2" fmla="*/ 9 w 9"/>
                <a:gd name="T3" fmla="*/ 3 h 4"/>
                <a:gd name="T4" fmla="*/ 0 w 9"/>
                <a:gd name="T5" fmla="*/ 0 h 4"/>
              </a:gdLst>
              <a:ahLst/>
              <a:cxnLst>
                <a:cxn ang="0">
                  <a:pos x="T0" y="T1"/>
                </a:cxn>
                <a:cxn ang="0">
                  <a:pos x="T2" y="T3"/>
                </a:cxn>
                <a:cxn ang="0">
                  <a:pos x="T4" y="T5"/>
                </a:cxn>
              </a:cxnLst>
              <a:rect l="0" t="0" r="r" b="b"/>
              <a:pathLst>
                <a:path w="9" h="4">
                  <a:moveTo>
                    <a:pt x="0" y="0"/>
                  </a:moveTo>
                  <a:cubicBezTo>
                    <a:pt x="3" y="0"/>
                    <a:pt x="8" y="0"/>
                    <a:pt x="9" y="3"/>
                  </a:cubicBezTo>
                  <a:cubicBezTo>
                    <a:pt x="5" y="3"/>
                    <a:pt x="0" y="4"/>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5" name="Freeform 245"/>
            <p:cNvSpPr>
              <a:spLocks/>
            </p:cNvSpPr>
            <p:nvPr/>
          </p:nvSpPr>
          <p:spPr bwMode="auto">
            <a:xfrm>
              <a:off x="2619375" y="5478463"/>
              <a:ext cx="69850" cy="41275"/>
            </a:xfrm>
            <a:custGeom>
              <a:avLst/>
              <a:gdLst>
                <a:gd name="T0" fmla="*/ 10 w 10"/>
                <a:gd name="T1" fmla="*/ 3 h 6"/>
                <a:gd name="T2" fmla="*/ 0 w 10"/>
                <a:gd name="T3" fmla="*/ 5 h 6"/>
                <a:gd name="T4" fmla="*/ 10 w 10"/>
                <a:gd name="T5" fmla="*/ 3 h 6"/>
              </a:gdLst>
              <a:ahLst/>
              <a:cxnLst>
                <a:cxn ang="0">
                  <a:pos x="T0" y="T1"/>
                </a:cxn>
                <a:cxn ang="0">
                  <a:pos x="T2" y="T3"/>
                </a:cxn>
                <a:cxn ang="0">
                  <a:pos x="T4" y="T5"/>
                </a:cxn>
              </a:cxnLst>
              <a:rect l="0" t="0" r="r" b="b"/>
              <a:pathLst>
                <a:path w="10" h="6">
                  <a:moveTo>
                    <a:pt x="10" y="3"/>
                  </a:moveTo>
                  <a:cubicBezTo>
                    <a:pt x="9" y="6"/>
                    <a:pt x="3" y="6"/>
                    <a:pt x="0" y="5"/>
                  </a:cubicBezTo>
                  <a:cubicBezTo>
                    <a:pt x="1" y="2"/>
                    <a:pt x="8" y="0"/>
                    <a:pt x="10" y="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6" name="Freeform 254"/>
            <p:cNvSpPr>
              <a:spLocks/>
            </p:cNvSpPr>
            <p:nvPr/>
          </p:nvSpPr>
          <p:spPr bwMode="auto">
            <a:xfrm>
              <a:off x="2252663" y="5534025"/>
              <a:ext cx="63500" cy="42863"/>
            </a:xfrm>
            <a:custGeom>
              <a:avLst/>
              <a:gdLst>
                <a:gd name="T0" fmla="*/ 8 w 9"/>
                <a:gd name="T1" fmla="*/ 0 h 6"/>
                <a:gd name="T2" fmla="*/ 0 w 9"/>
                <a:gd name="T3" fmla="*/ 4 h 6"/>
                <a:gd name="T4" fmla="*/ 8 w 9"/>
                <a:gd name="T5" fmla="*/ 0 h 6"/>
              </a:gdLst>
              <a:ahLst/>
              <a:cxnLst>
                <a:cxn ang="0">
                  <a:pos x="T0" y="T1"/>
                </a:cxn>
                <a:cxn ang="0">
                  <a:pos x="T2" y="T3"/>
                </a:cxn>
                <a:cxn ang="0">
                  <a:pos x="T4" y="T5"/>
                </a:cxn>
              </a:cxnLst>
              <a:rect l="0" t="0" r="r" b="b"/>
              <a:pathLst>
                <a:path w="9" h="6">
                  <a:moveTo>
                    <a:pt x="8" y="0"/>
                  </a:moveTo>
                  <a:cubicBezTo>
                    <a:pt x="9" y="4"/>
                    <a:pt x="2" y="6"/>
                    <a:pt x="0" y="4"/>
                  </a:cubicBezTo>
                  <a:cubicBezTo>
                    <a:pt x="1" y="0"/>
                    <a:pt x="5" y="1"/>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7" name="Freeform 255"/>
            <p:cNvSpPr>
              <a:spLocks/>
            </p:cNvSpPr>
            <p:nvPr/>
          </p:nvSpPr>
          <p:spPr bwMode="auto">
            <a:xfrm>
              <a:off x="2625725" y="5534025"/>
              <a:ext cx="63500" cy="36513"/>
            </a:xfrm>
            <a:custGeom>
              <a:avLst/>
              <a:gdLst>
                <a:gd name="T0" fmla="*/ 8 w 9"/>
                <a:gd name="T1" fmla="*/ 4 h 5"/>
                <a:gd name="T2" fmla="*/ 0 w 9"/>
                <a:gd name="T3" fmla="*/ 2 h 5"/>
                <a:gd name="T4" fmla="*/ 8 w 9"/>
                <a:gd name="T5" fmla="*/ 4 h 5"/>
              </a:gdLst>
              <a:ahLst/>
              <a:cxnLst>
                <a:cxn ang="0">
                  <a:pos x="T0" y="T1"/>
                </a:cxn>
                <a:cxn ang="0">
                  <a:pos x="T2" y="T3"/>
                </a:cxn>
                <a:cxn ang="0">
                  <a:pos x="T4" y="T5"/>
                </a:cxn>
              </a:cxnLst>
              <a:rect l="0" t="0" r="r" b="b"/>
              <a:pathLst>
                <a:path w="9" h="5">
                  <a:moveTo>
                    <a:pt x="8" y="4"/>
                  </a:moveTo>
                  <a:cubicBezTo>
                    <a:pt x="5" y="4"/>
                    <a:pt x="0" y="5"/>
                    <a:pt x="0" y="2"/>
                  </a:cubicBezTo>
                  <a:cubicBezTo>
                    <a:pt x="2" y="1"/>
                    <a:pt x="9" y="0"/>
                    <a:pt x="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8" name="Freeform 259"/>
            <p:cNvSpPr>
              <a:spLocks/>
            </p:cNvSpPr>
            <p:nvPr/>
          </p:nvSpPr>
          <p:spPr bwMode="auto">
            <a:xfrm>
              <a:off x="2590800" y="5597525"/>
              <a:ext cx="69850" cy="49213"/>
            </a:xfrm>
            <a:custGeom>
              <a:avLst/>
              <a:gdLst>
                <a:gd name="T0" fmla="*/ 10 w 10"/>
                <a:gd name="T1" fmla="*/ 6 h 7"/>
                <a:gd name="T2" fmla="*/ 0 w 10"/>
                <a:gd name="T3" fmla="*/ 0 h 7"/>
                <a:gd name="T4" fmla="*/ 10 w 10"/>
                <a:gd name="T5" fmla="*/ 6 h 7"/>
              </a:gdLst>
              <a:ahLst/>
              <a:cxnLst>
                <a:cxn ang="0">
                  <a:pos x="T0" y="T1"/>
                </a:cxn>
                <a:cxn ang="0">
                  <a:pos x="T2" y="T3"/>
                </a:cxn>
                <a:cxn ang="0">
                  <a:pos x="T4" y="T5"/>
                </a:cxn>
              </a:cxnLst>
              <a:rect l="0" t="0" r="r" b="b"/>
              <a:pathLst>
                <a:path w="10" h="7">
                  <a:moveTo>
                    <a:pt x="10" y="6"/>
                  </a:moveTo>
                  <a:cubicBezTo>
                    <a:pt x="6" y="7"/>
                    <a:pt x="2" y="3"/>
                    <a:pt x="0" y="0"/>
                  </a:cubicBezTo>
                  <a:cubicBezTo>
                    <a:pt x="4" y="0"/>
                    <a:pt x="8" y="3"/>
                    <a:pt x="10"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09" name="Freeform 262"/>
            <p:cNvSpPr>
              <a:spLocks/>
            </p:cNvSpPr>
            <p:nvPr/>
          </p:nvSpPr>
          <p:spPr bwMode="auto">
            <a:xfrm>
              <a:off x="2266950" y="5605463"/>
              <a:ext cx="55563" cy="34925"/>
            </a:xfrm>
            <a:custGeom>
              <a:avLst/>
              <a:gdLst>
                <a:gd name="T0" fmla="*/ 8 w 8"/>
                <a:gd name="T1" fmla="*/ 0 h 5"/>
                <a:gd name="T2" fmla="*/ 0 w 8"/>
                <a:gd name="T3" fmla="*/ 4 h 5"/>
                <a:gd name="T4" fmla="*/ 8 w 8"/>
                <a:gd name="T5" fmla="*/ 0 h 5"/>
              </a:gdLst>
              <a:ahLst/>
              <a:cxnLst>
                <a:cxn ang="0">
                  <a:pos x="T0" y="T1"/>
                </a:cxn>
                <a:cxn ang="0">
                  <a:pos x="T2" y="T3"/>
                </a:cxn>
                <a:cxn ang="0">
                  <a:pos x="T4" y="T5"/>
                </a:cxn>
              </a:cxnLst>
              <a:rect l="0" t="0" r="r" b="b"/>
              <a:pathLst>
                <a:path w="8" h="5">
                  <a:moveTo>
                    <a:pt x="8" y="0"/>
                  </a:moveTo>
                  <a:cubicBezTo>
                    <a:pt x="7" y="4"/>
                    <a:pt x="3" y="5"/>
                    <a:pt x="0" y="4"/>
                  </a:cubicBezTo>
                  <a:cubicBezTo>
                    <a:pt x="1" y="1"/>
                    <a:pt x="4" y="1"/>
                    <a:pt x="8"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0" name="Freeform 265"/>
            <p:cNvSpPr>
              <a:spLocks/>
            </p:cNvSpPr>
            <p:nvPr/>
          </p:nvSpPr>
          <p:spPr bwMode="auto">
            <a:xfrm>
              <a:off x="2570163" y="5646738"/>
              <a:ext cx="55563" cy="49213"/>
            </a:xfrm>
            <a:custGeom>
              <a:avLst/>
              <a:gdLst>
                <a:gd name="T0" fmla="*/ 0 w 8"/>
                <a:gd name="T1" fmla="*/ 0 h 7"/>
                <a:gd name="T2" fmla="*/ 8 w 8"/>
                <a:gd name="T3" fmla="*/ 7 h 7"/>
                <a:gd name="T4" fmla="*/ 0 w 8"/>
                <a:gd name="T5" fmla="*/ 0 h 7"/>
              </a:gdLst>
              <a:ahLst/>
              <a:cxnLst>
                <a:cxn ang="0">
                  <a:pos x="T0" y="T1"/>
                </a:cxn>
                <a:cxn ang="0">
                  <a:pos x="T2" y="T3"/>
                </a:cxn>
                <a:cxn ang="0">
                  <a:pos x="T4" y="T5"/>
                </a:cxn>
              </a:cxnLst>
              <a:rect l="0" t="0" r="r" b="b"/>
              <a:pathLst>
                <a:path w="8" h="7">
                  <a:moveTo>
                    <a:pt x="0" y="0"/>
                  </a:moveTo>
                  <a:cubicBezTo>
                    <a:pt x="5" y="0"/>
                    <a:pt x="6" y="4"/>
                    <a:pt x="8" y="7"/>
                  </a:cubicBezTo>
                  <a:cubicBezTo>
                    <a:pt x="4" y="6"/>
                    <a:pt x="2" y="3"/>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1" name="Freeform 267"/>
            <p:cNvSpPr>
              <a:spLocks/>
            </p:cNvSpPr>
            <p:nvPr/>
          </p:nvSpPr>
          <p:spPr bwMode="auto">
            <a:xfrm>
              <a:off x="2527300" y="5675313"/>
              <a:ext cx="42863" cy="71438"/>
            </a:xfrm>
            <a:custGeom>
              <a:avLst/>
              <a:gdLst>
                <a:gd name="T0" fmla="*/ 1 w 6"/>
                <a:gd name="T1" fmla="*/ 0 h 10"/>
                <a:gd name="T2" fmla="*/ 6 w 6"/>
                <a:gd name="T3" fmla="*/ 10 h 10"/>
                <a:gd name="T4" fmla="*/ 1 w 6"/>
                <a:gd name="T5" fmla="*/ 0 h 10"/>
              </a:gdLst>
              <a:ahLst/>
              <a:cxnLst>
                <a:cxn ang="0">
                  <a:pos x="T0" y="T1"/>
                </a:cxn>
                <a:cxn ang="0">
                  <a:pos x="T2" y="T3"/>
                </a:cxn>
                <a:cxn ang="0">
                  <a:pos x="T4" y="T5"/>
                </a:cxn>
              </a:cxnLst>
              <a:rect l="0" t="0" r="r" b="b"/>
              <a:pathLst>
                <a:path w="6" h="10">
                  <a:moveTo>
                    <a:pt x="1" y="0"/>
                  </a:moveTo>
                  <a:cubicBezTo>
                    <a:pt x="5" y="1"/>
                    <a:pt x="6" y="5"/>
                    <a:pt x="6" y="10"/>
                  </a:cubicBezTo>
                  <a:cubicBezTo>
                    <a:pt x="3" y="9"/>
                    <a:pt x="0" y="3"/>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2" name="Freeform 268"/>
            <p:cNvSpPr>
              <a:spLocks/>
            </p:cNvSpPr>
            <p:nvPr/>
          </p:nvSpPr>
          <p:spPr bwMode="auto">
            <a:xfrm>
              <a:off x="2484438" y="5689600"/>
              <a:ext cx="28575" cy="77788"/>
            </a:xfrm>
            <a:custGeom>
              <a:avLst/>
              <a:gdLst>
                <a:gd name="T0" fmla="*/ 0 w 4"/>
                <a:gd name="T1" fmla="*/ 0 h 11"/>
                <a:gd name="T2" fmla="*/ 4 w 4"/>
                <a:gd name="T3" fmla="*/ 11 h 11"/>
                <a:gd name="T4" fmla="*/ 0 w 4"/>
                <a:gd name="T5" fmla="*/ 0 h 11"/>
              </a:gdLst>
              <a:ahLst/>
              <a:cxnLst>
                <a:cxn ang="0">
                  <a:pos x="T0" y="T1"/>
                </a:cxn>
                <a:cxn ang="0">
                  <a:pos x="T2" y="T3"/>
                </a:cxn>
                <a:cxn ang="0">
                  <a:pos x="T4" y="T5"/>
                </a:cxn>
              </a:cxnLst>
              <a:rect l="0" t="0" r="r" b="b"/>
              <a:pathLst>
                <a:path w="4" h="11">
                  <a:moveTo>
                    <a:pt x="0" y="0"/>
                  </a:moveTo>
                  <a:cubicBezTo>
                    <a:pt x="4" y="1"/>
                    <a:pt x="3" y="7"/>
                    <a:pt x="4" y="11"/>
                  </a:cubicBezTo>
                  <a:cubicBezTo>
                    <a:pt x="0" y="9"/>
                    <a:pt x="0" y="5"/>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3" name="Freeform 270"/>
            <p:cNvSpPr>
              <a:spLocks/>
            </p:cNvSpPr>
            <p:nvPr/>
          </p:nvSpPr>
          <p:spPr bwMode="auto">
            <a:xfrm>
              <a:off x="2420938" y="5710238"/>
              <a:ext cx="28575" cy="49213"/>
            </a:xfrm>
            <a:custGeom>
              <a:avLst/>
              <a:gdLst>
                <a:gd name="T0" fmla="*/ 1 w 4"/>
                <a:gd name="T1" fmla="*/ 0 h 7"/>
                <a:gd name="T2" fmla="*/ 3 w 4"/>
                <a:gd name="T3" fmla="*/ 0 h 7"/>
                <a:gd name="T4" fmla="*/ 1 w 4"/>
                <a:gd name="T5" fmla="*/ 7 h 7"/>
                <a:gd name="T6" fmla="*/ 1 w 4"/>
                <a:gd name="T7" fmla="*/ 0 h 7"/>
              </a:gdLst>
              <a:ahLst/>
              <a:cxnLst>
                <a:cxn ang="0">
                  <a:pos x="T0" y="T1"/>
                </a:cxn>
                <a:cxn ang="0">
                  <a:pos x="T2" y="T3"/>
                </a:cxn>
                <a:cxn ang="0">
                  <a:pos x="T4" y="T5"/>
                </a:cxn>
                <a:cxn ang="0">
                  <a:pos x="T6" y="T7"/>
                </a:cxn>
              </a:cxnLst>
              <a:rect l="0" t="0" r="r" b="b"/>
              <a:pathLst>
                <a:path w="4" h="7">
                  <a:moveTo>
                    <a:pt x="1" y="0"/>
                  </a:moveTo>
                  <a:cubicBezTo>
                    <a:pt x="2" y="0"/>
                    <a:pt x="2" y="0"/>
                    <a:pt x="3" y="0"/>
                  </a:cubicBezTo>
                  <a:cubicBezTo>
                    <a:pt x="4" y="2"/>
                    <a:pt x="4" y="7"/>
                    <a:pt x="1" y="7"/>
                  </a:cubicBezTo>
                  <a:cubicBezTo>
                    <a:pt x="0" y="6"/>
                    <a:pt x="0" y="1"/>
                    <a:pt x="1"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14" name="Freeform 283"/>
            <p:cNvSpPr>
              <a:spLocks/>
            </p:cNvSpPr>
            <p:nvPr/>
          </p:nvSpPr>
          <p:spPr bwMode="auto">
            <a:xfrm>
              <a:off x="2408238" y="5802313"/>
              <a:ext cx="84138" cy="120650"/>
            </a:xfrm>
            <a:custGeom>
              <a:avLst/>
              <a:gdLst>
                <a:gd name="T0" fmla="*/ 11 w 12"/>
                <a:gd name="T1" fmla="*/ 5 h 17"/>
                <a:gd name="T2" fmla="*/ 6 w 12"/>
                <a:gd name="T3" fmla="*/ 5 h 17"/>
                <a:gd name="T4" fmla="*/ 12 w 12"/>
                <a:gd name="T5" fmla="*/ 12 h 17"/>
                <a:gd name="T6" fmla="*/ 2 w 12"/>
                <a:gd name="T7" fmla="*/ 15 h 17"/>
                <a:gd name="T8" fmla="*/ 9 w 12"/>
                <a:gd name="T9" fmla="*/ 12 h 17"/>
                <a:gd name="T10" fmla="*/ 3 w 12"/>
                <a:gd name="T11" fmla="*/ 8 h 17"/>
                <a:gd name="T12" fmla="*/ 11 w 12"/>
                <a:gd name="T13" fmla="*/ 5 h 17"/>
              </a:gdLst>
              <a:ahLst/>
              <a:cxnLst>
                <a:cxn ang="0">
                  <a:pos x="T0" y="T1"/>
                </a:cxn>
                <a:cxn ang="0">
                  <a:pos x="T2" y="T3"/>
                </a:cxn>
                <a:cxn ang="0">
                  <a:pos x="T4" y="T5"/>
                </a:cxn>
                <a:cxn ang="0">
                  <a:pos x="T6" y="T7"/>
                </a:cxn>
                <a:cxn ang="0">
                  <a:pos x="T8" y="T9"/>
                </a:cxn>
                <a:cxn ang="0">
                  <a:pos x="T10" y="T11"/>
                </a:cxn>
                <a:cxn ang="0">
                  <a:pos x="T12" y="T13"/>
                </a:cxn>
              </a:cxnLst>
              <a:rect l="0" t="0" r="r" b="b"/>
              <a:pathLst>
                <a:path w="12" h="17">
                  <a:moveTo>
                    <a:pt x="11" y="5"/>
                  </a:moveTo>
                  <a:cubicBezTo>
                    <a:pt x="10" y="5"/>
                    <a:pt x="8" y="5"/>
                    <a:pt x="6" y="5"/>
                  </a:cubicBezTo>
                  <a:cubicBezTo>
                    <a:pt x="8" y="8"/>
                    <a:pt x="11" y="8"/>
                    <a:pt x="12" y="12"/>
                  </a:cubicBezTo>
                  <a:cubicBezTo>
                    <a:pt x="11" y="15"/>
                    <a:pt x="5" y="17"/>
                    <a:pt x="2" y="15"/>
                  </a:cubicBezTo>
                  <a:cubicBezTo>
                    <a:pt x="3" y="13"/>
                    <a:pt x="7" y="13"/>
                    <a:pt x="9" y="12"/>
                  </a:cubicBezTo>
                  <a:cubicBezTo>
                    <a:pt x="8" y="9"/>
                    <a:pt x="5" y="9"/>
                    <a:pt x="3" y="8"/>
                  </a:cubicBezTo>
                  <a:cubicBezTo>
                    <a:pt x="0" y="2"/>
                    <a:pt x="10" y="0"/>
                    <a:pt x="1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19" name="Rectangle 318"/>
          <p:cNvSpPr/>
          <p:nvPr/>
        </p:nvSpPr>
        <p:spPr>
          <a:xfrm>
            <a:off x="205458" y="3238922"/>
            <a:ext cx="7020000"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320" name="Group 319"/>
          <p:cNvGrpSpPr/>
          <p:nvPr/>
        </p:nvGrpSpPr>
        <p:grpSpPr>
          <a:xfrm>
            <a:off x="284762" y="3290279"/>
            <a:ext cx="252000" cy="252000"/>
            <a:chOff x="7307263" y="3144838"/>
            <a:chExt cx="550863" cy="609601"/>
          </a:xfrm>
          <a:solidFill>
            <a:schemeClr val="bg1"/>
          </a:solidFill>
        </p:grpSpPr>
        <p:sp>
          <p:nvSpPr>
            <p:cNvPr id="321"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2"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3"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4"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5"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6"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27"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328" name="TextBox 327"/>
          <p:cNvSpPr txBox="1"/>
          <p:nvPr/>
        </p:nvSpPr>
        <p:spPr>
          <a:xfrm>
            <a:off x="565498" y="3297551"/>
            <a:ext cx="2247246" cy="246221"/>
          </a:xfrm>
          <a:prstGeom prst="rect">
            <a:avLst/>
          </a:prstGeom>
          <a:noFill/>
        </p:spPr>
        <p:txBody>
          <a:bodyPr wrap="square" rtlCol="0">
            <a:spAutoFit/>
          </a:bodyPr>
          <a:lstStyle/>
          <a:p>
            <a:r>
              <a:rPr lang="es-CL" sz="1000" b="1" dirty="0" smtClean="0">
                <a:solidFill>
                  <a:schemeClr val="bg2"/>
                </a:solidFill>
                <a:latin typeface="+mn-lt"/>
              </a:rPr>
              <a:t>Plan de Trabajo Alto Nivel </a:t>
            </a:r>
            <a:endParaRPr lang="es-CL" sz="1000" b="1" dirty="0">
              <a:solidFill>
                <a:schemeClr val="bg2"/>
              </a:solidFill>
              <a:latin typeface="+mn-lt"/>
            </a:endParaRPr>
          </a:p>
        </p:txBody>
      </p:sp>
      <p:sp>
        <p:nvSpPr>
          <p:cNvPr id="359" name="Rectangle 314"/>
          <p:cNvSpPr/>
          <p:nvPr>
            <p:custDataLst>
              <p:tags r:id="rId7"/>
            </p:custDataLst>
          </p:nvPr>
        </p:nvSpPr>
        <p:spPr>
          <a:xfrm>
            <a:off x="205458" y="2302818"/>
            <a:ext cx="701828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solidFill>
                  <a:srgbClr val="FFFFFF"/>
                </a:solidFill>
              </a:rPr>
              <a:t>Responsables                                                              Actores Involucrados</a:t>
            </a:r>
            <a:endParaRPr lang="es-CL" sz="1000" b="1" dirty="0">
              <a:solidFill>
                <a:srgbClr val="FFFFFF"/>
              </a:solidFill>
            </a:endParaRPr>
          </a:p>
        </p:txBody>
      </p:sp>
      <p:grpSp>
        <p:nvGrpSpPr>
          <p:cNvPr id="316" name="Group 315"/>
          <p:cNvGrpSpPr/>
          <p:nvPr>
            <p:custDataLst>
              <p:tags r:id="rId8"/>
            </p:custDataLst>
          </p:nvPr>
        </p:nvGrpSpPr>
        <p:grpSpPr>
          <a:xfrm>
            <a:off x="316674" y="2344450"/>
            <a:ext cx="216000" cy="288000"/>
            <a:chOff x="391339" y="1340959"/>
            <a:chExt cx="382588" cy="609600"/>
          </a:xfrm>
        </p:grpSpPr>
        <p:sp>
          <p:nvSpPr>
            <p:cNvPr id="317" name="Freeform 148"/>
            <p:cNvSpPr>
              <a:spLocks/>
            </p:cNvSpPr>
            <p:nvPr/>
          </p:nvSpPr>
          <p:spPr bwMode="auto">
            <a:xfrm>
              <a:off x="391339" y="1340959"/>
              <a:ext cx="382588" cy="609600"/>
            </a:xfrm>
            <a:custGeom>
              <a:avLst/>
              <a:gdLst>
                <a:gd name="T0" fmla="*/ 31 w 54"/>
                <a:gd name="T1" fmla="*/ 86 h 86"/>
                <a:gd name="T2" fmla="*/ 29 w 54"/>
                <a:gd name="T3" fmla="*/ 69 h 86"/>
                <a:gd name="T4" fmla="*/ 28 w 54"/>
                <a:gd name="T5" fmla="*/ 56 h 86"/>
                <a:gd name="T6" fmla="*/ 25 w 54"/>
                <a:gd name="T7" fmla="*/ 50 h 86"/>
                <a:gd name="T8" fmla="*/ 23 w 54"/>
                <a:gd name="T9" fmla="*/ 57 h 86"/>
                <a:gd name="T10" fmla="*/ 20 w 54"/>
                <a:gd name="T11" fmla="*/ 80 h 86"/>
                <a:gd name="T12" fmla="*/ 16 w 54"/>
                <a:gd name="T13" fmla="*/ 85 h 86"/>
                <a:gd name="T14" fmla="*/ 17 w 54"/>
                <a:gd name="T15" fmla="*/ 70 h 86"/>
                <a:gd name="T16" fmla="*/ 17 w 54"/>
                <a:gd name="T17" fmla="*/ 36 h 86"/>
                <a:gd name="T18" fmla="*/ 17 w 54"/>
                <a:gd name="T19" fmla="*/ 29 h 86"/>
                <a:gd name="T20" fmla="*/ 12 w 54"/>
                <a:gd name="T21" fmla="*/ 22 h 86"/>
                <a:gd name="T22" fmla="*/ 6 w 54"/>
                <a:gd name="T23" fmla="*/ 15 h 86"/>
                <a:gd name="T24" fmla="*/ 2 w 54"/>
                <a:gd name="T25" fmla="*/ 7 h 86"/>
                <a:gd name="T26" fmla="*/ 1 w 54"/>
                <a:gd name="T27" fmla="*/ 2 h 86"/>
                <a:gd name="T28" fmla="*/ 6 w 54"/>
                <a:gd name="T29" fmla="*/ 5 h 86"/>
                <a:gd name="T30" fmla="*/ 10 w 54"/>
                <a:gd name="T31" fmla="*/ 10 h 86"/>
                <a:gd name="T32" fmla="*/ 20 w 54"/>
                <a:gd name="T33" fmla="*/ 20 h 86"/>
                <a:gd name="T34" fmla="*/ 33 w 54"/>
                <a:gd name="T35" fmla="*/ 21 h 86"/>
                <a:gd name="T36" fmla="*/ 40 w 54"/>
                <a:gd name="T37" fmla="*/ 15 h 86"/>
                <a:gd name="T38" fmla="*/ 44 w 54"/>
                <a:gd name="T39" fmla="*/ 7 h 86"/>
                <a:gd name="T40" fmla="*/ 50 w 54"/>
                <a:gd name="T41" fmla="*/ 0 h 86"/>
                <a:gd name="T42" fmla="*/ 53 w 54"/>
                <a:gd name="T43" fmla="*/ 7 h 86"/>
                <a:gd name="T44" fmla="*/ 45 w 54"/>
                <a:gd name="T45" fmla="*/ 20 h 86"/>
                <a:gd name="T46" fmla="*/ 35 w 54"/>
                <a:gd name="T47" fmla="*/ 45 h 86"/>
                <a:gd name="T48" fmla="*/ 36 w 54"/>
                <a:gd name="T49" fmla="*/ 70 h 86"/>
                <a:gd name="T50" fmla="*/ 31 w 54"/>
                <a:gd name="T51"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86">
                  <a:moveTo>
                    <a:pt x="31" y="86"/>
                  </a:moveTo>
                  <a:cubicBezTo>
                    <a:pt x="29" y="81"/>
                    <a:pt x="29" y="75"/>
                    <a:pt x="29" y="69"/>
                  </a:cubicBezTo>
                  <a:cubicBezTo>
                    <a:pt x="28" y="63"/>
                    <a:pt x="28" y="61"/>
                    <a:pt x="28" y="56"/>
                  </a:cubicBezTo>
                  <a:cubicBezTo>
                    <a:pt x="27" y="54"/>
                    <a:pt x="27" y="51"/>
                    <a:pt x="25" y="50"/>
                  </a:cubicBezTo>
                  <a:cubicBezTo>
                    <a:pt x="23" y="52"/>
                    <a:pt x="23" y="55"/>
                    <a:pt x="23" y="57"/>
                  </a:cubicBezTo>
                  <a:cubicBezTo>
                    <a:pt x="22" y="66"/>
                    <a:pt x="22" y="71"/>
                    <a:pt x="20" y="80"/>
                  </a:cubicBezTo>
                  <a:cubicBezTo>
                    <a:pt x="20" y="82"/>
                    <a:pt x="19" y="86"/>
                    <a:pt x="16" y="85"/>
                  </a:cubicBezTo>
                  <a:cubicBezTo>
                    <a:pt x="16" y="80"/>
                    <a:pt x="17" y="75"/>
                    <a:pt x="17" y="70"/>
                  </a:cubicBezTo>
                  <a:cubicBezTo>
                    <a:pt x="17" y="59"/>
                    <a:pt x="17" y="47"/>
                    <a:pt x="17" y="36"/>
                  </a:cubicBezTo>
                  <a:cubicBezTo>
                    <a:pt x="17" y="34"/>
                    <a:pt x="17" y="31"/>
                    <a:pt x="17" y="29"/>
                  </a:cubicBezTo>
                  <a:cubicBezTo>
                    <a:pt x="16" y="27"/>
                    <a:pt x="14" y="24"/>
                    <a:pt x="12" y="22"/>
                  </a:cubicBezTo>
                  <a:cubicBezTo>
                    <a:pt x="10" y="19"/>
                    <a:pt x="8" y="17"/>
                    <a:pt x="6" y="15"/>
                  </a:cubicBezTo>
                  <a:cubicBezTo>
                    <a:pt x="5" y="13"/>
                    <a:pt x="6" y="15"/>
                    <a:pt x="2" y="7"/>
                  </a:cubicBezTo>
                  <a:cubicBezTo>
                    <a:pt x="1" y="6"/>
                    <a:pt x="0" y="3"/>
                    <a:pt x="1" y="2"/>
                  </a:cubicBezTo>
                  <a:cubicBezTo>
                    <a:pt x="4" y="1"/>
                    <a:pt x="5" y="4"/>
                    <a:pt x="6" y="5"/>
                  </a:cubicBezTo>
                  <a:cubicBezTo>
                    <a:pt x="7" y="7"/>
                    <a:pt x="9" y="8"/>
                    <a:pt x="10" y="10"/>
                  </a:cubicBezTo>
                  <a:cubicBezTo>
                    <a:pt x="13" y="13"/>
                    <a:pt x="16" y="19"/>
                    <a:pt x="20" y="20"/>
                  </a:cubicBezTo>
                  <a:cubicBezTo>
                    <a:pt x="22" y="22"/>
                    <a:pt x="30" y="23"/>
                    <a:pt x="33" y="21"/>
                  </a:cubicBezTo>
                  <a:cubicBezTo>
                    <a:pt x="35" y="21"/>
                    <a:pt x="38" y="17"/>
                    <a:pt x="40" y="15"/>
                  </a:cubicBezTo>
                  <a:cubicBezTo>
                    <a:pt x="41" y="13"/>
                    <a:pt x="43" y="10"/>
                    <a:pt x="44" y="7"/>
                  </a:cubicBezTo>
                  <a:cubicBezTo>
                    <a:pt x="46" y="5"/>
                    <a:pt x="48" y="1"/>
                    <a:pt x="50" y="0"/>
                  </a:cubicBezTo>
                  <a:cubicBezTo>
                    <a:pt x="53" y="0"/>
                    <a:pt x="54" y="4"/>
                    <a:pt x="53" y="7"/>
                  </a:cubicBezTo>
                  <a:cubicBezTo>
                    <a:pt x="51" y="11"/>
                    <a:pt x="47" y="16"/>
                    <a:pt x="45" y="20"/>
                  </a:cubicBezTo>
                  <a:cubicBezTo>
                    <a:pt x="37" y="33"/>
                    <a:pt x="35" y="30"/>
                    <a:pt x="35" y="45"/>
                  </a:cubicBezTo>
                  <a:cubicBezTo>
                    <a:pt x="35" y="53"/>
                    <a:pt x="36" y="61"/>
                    <a:pt x="36" y="70"/>
                  </a:cubicBezTo>
                  <a:cubicBezTo>
                    <a:pt x="36" y="77"/>
                    <a:pt x="36" y="84"/>
                    <a:pt x="31" y="86"/>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sp>
          <p:nvSpPr>
            <p:cNvPr id="318" name="Freeform 149"/>
            <p:cNvSpPr>
              <a:spLocks/>
            </p:cNvSpPr>
            <p:nvPr/>
          </p:nvSpPr>
          <p:spPr bwMode="auto">
            <a:xfrm>
              <a:off x="518338" y="1361598"/>
              <a:ext cx="112713" cy="106363"/>
            </a:xfrm>
            <a:custGeom>
              <a:avLst/>
              <a:gdLst>
                <a:gd name="T0" fmla="*/ 13 w 16"/>
                <a:gd name="T1" fmla="*/ 13 h 15"/>
                <a:gd name="T2" fmla="*/ 8 w 16"/>
                <a:gd name="T3" fmla="*/ 15 h 15"/>
                <a:gd name="T4" fmla="*/ 9 w 16"/>
                <a:gd name="T5" fmla="*/ 1 h 15"/>
                <a:gd name="T6" fmla="*/ 13 w 16"/>
                <a:gd name="T7" fmla="*/ 13 h 15"/>
              </a:gdLst>
              <a:ahLst/>
              <a:cxnLst>
                <a:cxn ang="0">
                  <a:pos x="T0" y="T1"/>
                </a:cxn>
                <a:cxn ang="0">
                  <a:pos x="T2" y="T3"/>
                </a:cxn>
                <a:cxn ang="0">
                  <a:pos x="T4" y="T5"/>
                </a:cxn>
                <a:cxn ang="0">
                  <a:pos x="T6" y="T7"/>
                </a:cxn>
              </a:cxnLst>
              <a:rect l="0" t="0" r="r" b="b"/>
              <a:pathLst>
                <a:path w="16" h="15">
                  <a:moveTo>
                    <a:pt x="13" y="13"/>
                  </a:moveTo>
                  <a:cubicBezTo>
                    <a:pt x="11" y="14"/>
                    <a:pt x="9" y="14"/>
                    <a:pt x="8" y="15"/>
                  </a:cubicBezTo>
                  <a:cubicBezTo>
                    <a:pt x="0" y="14"/>
                    <a:pt x="0" y="0"/>
                    <a:pt x="9" y="1"/>
                  </a:cubicBezTo>
                  <a:cubicBezTo>
                    <a:pt x="14" y="1"/>
                    <a:pt x="16" y="8"/>
                    <a:pt x="13" y="13"/>
                  </a:cubicBezTo>
                  <a:close/>
                </a:path>
              </a:pathLst>
            </a:custGeom>
            <a:solidFill>
              <a:schemeClr val="bg2"/>
            </a:solidFill>
            <a:ln>
              <a:noFill/>
            </a:ln>
          </p:spPr>
          <p:txBody>
            <a:bodyPr vert="horz" wrap="square" lIns="91411" tIns="45704" rIns="91411" bIns="45704" numCol="1" anchor="t" anchorCtr="0" compatLnSpc="1">
              <a:prstTxWarp prst="textNoShape">
                <a:avLst/>
              </a:prstTxWarp>
            </a:bodyPr>
            <a:lstStyle/>
            <a:p>
              <a:endParaRPr lang="en-US">
                <a:solidFill>
                  <a:srgbClr val="000000"/>
                </a:solidFill>
              </a:endParaRPr>
            </a:p>
          </p:txBody>
        </p:sp>
      </p:grpSp>
      <p:grpSp>
        <p:nvGrpSpPr>
          <p:cNvPr id="226" name="Group 225"/>
          <p:cNvGrpSpPr/>
          <p:nvPr/>
        </p:nvGrpSpPr>
        <p:grpSpPr>
          <a:xfrm>
            <a:off x="7256357" y="1440165"/>
            <a:ext cx="2633101" cy="836705"/>
            <a:chOff x="3462357" y="6443378"/>
            <a:chExt cx="2082316" cy="900000"/>
          </a:xfrm>
        </p:grpSpPr>
        <p:sp>
          <p:nvSpPr>
            <p:cNvPr id="227" name="Rectangle 226"/>
            <p:cNvSpPr/>
            <p:nvPr/>
          </p:nvSpPr>
          <p:spPr>
            <a:xfrm>
              <a:off x="3462950" y="6443378"/>
              <a:ext cx="2081723" cy="360000"/>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0" rtlCol="0" anchor="ctr"/>
            <a:lstStyle/>
            <a:p>
              <a:r>
                <a:rPr lang="es-CL" sz="1000" b="1" dirty="0" smtClean="0"/>
                <a:t>Impacto</a:t>
              </a:r>
              <a:endParaRPr lang="es-CL" sz="1000" b="1" dirty="0"/>
            </a:p>
          </p:txBody>
        </p:sp>
        <p:sp>
          <p:nvSpPr>
            <p:cNvPr id="228" name="Rectangle 227"/>
            <p:cNvSpPr/>
            <p:nvPr/>
          </p:nvSpPr>
          <p:spPr>
            <a:xfrm>
              <a:off x="3462357" y="6784252"/>
              <a:ext cx="2082316" cy="5591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grpSp>
          <p:nvGrpSpPr>
            <p:cNvPr id="229" name="Group 228"/>
            <p:cNvGrpSpPr/>
            <p:nvPr/>
          </p:nvGrpSpPr>
          <p:grpSpPr>
            <a:xfrm>
              <a:off x="3561117" y="6479378"/>
              <a:ext cx="295181" cy="288000"/>
              <a:chOff x="1738313" y="3406776"/>
              <a:chExt cx="644727" cy="615950"/>
            </a:xfrm>
            <a:solidFill>
              <a:srgbClr val="FFFF00"/>
            </a:solidFill>
          </p:grpSpPr>
          <p:sp>
            <p:nvSpPr>
              <p:cNvPr id="383" name="Freeform 98"/>
              <p:cNvSpPr>
                <a:spLocks/>
              </p:cNvSpPr>
              <p:nvPr/>
            </p:nvSpPr>
            <p:spPr bwMode="auto">
              <a:xfrm>
                <a:off x="2178252" y="3406776"/>
                <a:ext cx="204788" cy="615950"/>
              </a:xfrm>
              <a:custGeom>
                <a:avLst/>
                <a:gdLst>
                  <a:gd name="T0" fmla="*/ 9 w 29"/>
                  <a:gd name="T1" fmla="*/ 87 h 87"/>
                  <a:gd name="T2" fmla="*/ 15 w 29"/>
                  <a:gd name="T3" fmla="*/ 78 h 87"/>
                  <a:gd name="T4" fmla="*/ 6 w 29"/>
                  <a:gd name="T5" fmla="*/ 4 h 87"/>
                  <a:gd name="T6" fmla="*/ 0 w 29"/>
                  <a:gd name="T7" fmla="*/ 1 h 87"/>
                  <a:gd name="T8" fmla="*/ 20 w 29"/>
                  <a:gd name="T9" fmla="*/ 17 h 87"/>
                  <a:gd name="T10" fmla="*/ 9 w 29"/>
                  <a:gd name="T11" fmla="*/ 87 h 87"/>
                </a:gdLst>
                <a:ahLst/>
                <a:cxnLst>
                  <a:cxn ang="0">
                    <a:pos x="T0" y="T1"/>
                  </a:cxn>
                  <a:cxn ang="0">
                    <a:pos x="T2" y="T3"/>
                  </a:cxn>
                  <a:cxn ang="0">
                    <a:pos x="T4" y="T5"/>
                  </a:cxn>
                  <a:cxn ang="0">
                    <a:pos x="T6" y="T7"/>
                  </a:cxn>
                  <a:cxn ang="0">
                    <a:pos x="T8" y="T9"/>
                  </a:cxn>
                  <a:cxn ang="0">
                    <a:pos x="T10" y="T11"/>
                  </a:cxn>
                </a:cxnLst>
                <a:rect l="0" t="0" r="r" b="b"/>
                <a:pathLst>
                  <a:path w="29" h="87">
                    <a:moveTo>
                      <a:pt x="9" y="87"/>
                    </a:moveTo>
                    <a:cubicBezTo>
                      <a:pt x="9" y="83"/>
                      <a:pt x="13" y="81"/>
                      <a:pt x="15" y="78"/>
                    </a:cubicBezTo>
                    <a:cubicBezTo>
                      <a:pt x="25" y="58"/>
                      <a:pt x="26" y="13"/>
                      <a:pt x="6" y="4"/>
                    </a:cubicBezTo>
                    <a:cubicBezTo>
                      <a:pt x="4" y="3"/>
                      <a:pt x="1" y="5"/>
                      <a:pt x="0" y="1"/>
                    </a:cubicBezTo>
                    <a:cubicBezTo>
                      <a:pt x="9" y="0"/>
                      <a:pt x="17" y="9"/>
                      <a:pt x="20" y="17"/>
                    </a:cubicBezTo>
                    <a:cubicBezTo>
                      <a:pt x="29" y="38"/>
                      <a:pt x="25" y="77"/>
                      <a:pt x="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4" name="Freeform 99"/>
              <p:cNvSpPr>
                <a:spLocks/>
              </p:cNvSpPr>
              <p:nvPr/>
            </p:nvSpPr>
            <p:spPr bwMode="auto">
              <a:xfrm>
                <a:off x="2100465" y="3455988"/>
                <a:ext cx="141288" cy="560388"/>
              </a:xfrm>
              <a:custGeom>
                <a:avLst/>
                <a:gdLst>
                  <a:gd name="T0" fmla="*/ 3 w 20"/>
                  <a:gd name="T1" fmla="*/ 79 h 79"/>
                  <a:gd name="T2" fmla="*/ 18 w 20"/>
                  <a:gd name="T3" fmla="*/ 45 h 79"/>
                  <a:gd name="T4" fmla="*/ 8 w 20"/>
                  <a:gd name="T5" fmla="*/ 7 h 79"/>
                  <a:gd name="T6" fmla="*/ 0 w 20"/>
                  <a:gd name="T7" fmla="*/ 0 h 79"/>
                  <a:gd name="T8" fmla="*/ 10 w 20"/>
                  <a:gd name="T9" fmla="*/ 5 h 79"/>
                  <a:gd name="T10" fmla="*/ 19 w 20"/>
                  <a:gd name="T11" fmla="*/ 37 h 79"/>
                  <a:gd name="T12" fmla="*/ 11 w 20"/>
                  <a:gd name="T13" fmla="*/ 69 h 79"/>
                  <a:gd name="T14" fmla="*/ 8 w 20"/>
                  <a:gd name="T15" fmla="*/ 74 h 79"/>
                  <a:gd name="T16" fmla="*/ 3 w 20"/>
                  <a:gd name="T1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79">
                    <a:moveTo>
                      <a:pt x="3" y="79"/>
                    </a:moveTo>
                    <a:cubicBezTo>
                      <a:pt x="7" y="69"/>
                      <a:pt x="17" y="58"/>
                      <a:pt x="18" y="45"/>
                    </a:cubicBezTo>
                    <a:cubicBezTo>
                      <a:pt x="19" y="30"/>
                      <a:pt x="15" y="15"/>
                      <a:pt x="8" y="7"/>
                    </a:cubicBezTo>
                    <a:cubicBezTo>
                      <a:pt x="6" y="4"/>
                      <a:pt x="2" y="4"/>
                      <a:pt x="0" y="0"/>
                    </a:cubicBezTo>
                    <a:cubicBezTo>
                      <a:pt x="4" y="0"/>
                      <a:pt x="8" y="3"/>
                      <a:pt x="10" y="5"/>
                    </a:cubicBezTo>
                    <a:cubicBezTo>
                      <a:pt x="16" y="13"/>
                      <a:pt x="19" y="25"/>
                      <a:pt x="19" y="37"/>
                    </a:cubicBezTo>
                    <a:cubicBezTo>
                      <a:pt x="20" y="50"/>
                      <a:pt x="16" y="59"/>
                      <a:pt x="11" y="69"/>
                    </a:cubicBezTo>
                    <a:cubicBezTo>
                      <a:pt x="10" y="71"/>
                      <a:pt x="9" y="73"/>
                      <a:pt x="8" y="74"/>
                    </a:cubicBezTo>
                    <a:cubicBezTo>
                      <a:pt x="6" y="76"/>
                      <a:pt x="6"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5" name="Freeform 100"/>
              <p:cNvSpPr>
                <a:spLocks/>
              </p:cNvSpPr>
              <p:nvPr/>
            </p:nvSpPr>
            <p:spPr bwMode="auto">
              <a:xfrm>
                <a:off x="2276475" y="3562351"/>
                <a:ext cx="84138" cy="290513"/>
              </a:xfrm>
              <a:custGeom>
                <a:avLst/>
                <a:gdLst>
                  <a:gd name="T0" fmla="*/ 0 w 12"/>
                  <a:gd name="T1" fmla="*/ 41 h 41"/>
                  <a:gd name="T2" fmla="*/ 8 w 12"/>
                  <a:gd name="T3" fmla="*/ 16 h 41"/>
                  <a:gd name="T4" fmla="*/ 2 w 12"/>
                  <a:gd name="T5" fmla="*/ 0 h 41"/>
                  <a:gd name="T6" fmla="*/ 6 w 12"/>
                  <a:gd name="T7" fmla="*/ 6 h 41"/>
                  <a:gd name="T8" fmla="*/ 10 w 12"/>
                  <a:gd name="T9" fmla="*/ 27 h 41"/>
                  <a:gd name="T10" fmla="*/ 5 w 12"/>
                  <a:gd name="T11" fmla="*/ 34 h 41"/>
                  <a:gd name="T12" fmla="*/ 0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0" y="41"/>
                    </a:moveTo>
                    <a:cubicBezTo>
                      <a:pt x="2" y="34"/>
                      <a:pt x="11" y="27"/>
                      <a:pt x="8" y="16"/>
                    </a:cubicBezTo>
                    <a:cubicBezTo>
                      <a:pt x="6" y="10"/>
                      <a:pt x="1" y="5"/>
                      <a:pt x="2" y="0"/>
                    </a:cubicBezTo>
                    <a:cubicBezTo>
                      <a:pt x="5" y="0"/>
                      <a:pt x="5" y="4"/>
                      <a:pt x="6" y="6"/>
                    </a:cubicBezTo>
                    <a:cubicBezTo>
                      <a:pt x="8" y="12"/>
                      <a:pt x="12" y="18"/>
                      <a:pt x="10" y="27"/>
                    </a:cubicBezTo>
                    <a:cubicBezTo>
                      <a:pt x="9" y="29"/>
                      <a:pt x="7" y="32"/>
                      <a:pt x="5" y="34"/>
                    </a:cubicBezTo>
                    <a:cubicBezTo>
                      <a:pt x="4" y="37"/>
                      <a:pt x="3" y="40"/>
                      <a:pt x="0"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86" name="Freeform 101"/>
              <p:cNvSpPr>
                <a:spLocks noEditPoints="1"/>
              </p:cNvSpPr>
              <p:nvPr/>
            </p:nvSpPr>
            <p:spPr bwMode="auto">
              <a:xfrm>
                <a:off x="1738313" y="3498851"/>
                <a:ext cx="418916" cy="439739"/>
              </a:xfrm>
              <a:custGeom>
                <a:avLst/>
                <a:gdLst>
                  <a:gd name="T0" fmla="*/ 71 w 80"/>
                  <a:gd name="T1" fmla="*/ 62 h 62"/>
                  <a:gd name="T2" fmla="*/ 34 w 80"/>
                  <a:gd name="T3" fmla="*/ 48 h 62"/>
                  <a:gd name="T4" fmla="*/ 6 w 80"/>
                  <a:gd name="T5" fmla="*/ 45 h 62"/>
                  <a:gd name="T6" fmla="*/ 6 w 80"/>
                  <a:gd name="T7" fmla="*/ 30 h 62"/>
                  <a:gd name="T8" fmla="*/ 52 w 80"/>
                  <a:gd name="T9" fmla="*/ 13 h 62"/>
                  <a:gd name="T10" fmla="*/ 59 w 80"/>
                  <a:gd name="T11" fmla="*/ 0 h 62"/>
                  <a:gd name="T12" fmla="*/ 71 w 80"/>
                  <a:gd name="T13" fmla="*/ 21 h 62"/>
                  <a:gd name="T14" fmla="*/ 71 w 80"/>
                  <a:gd name="T15" fmla="*/ 36 h 62"/>
                  <a:gd name="T16" fmla="*/ 71 w 80"/>
                  <a:gd name="T17" fmla="*/ 36 h 62"/>
                  <a:gd name="T18" fmla="*/ 69 w 80"/>
                  <a:gd name="T19" fmla="*/ 25 h 62"/>
                  <a:gd name="T20" fmla="*/ 64 w 80"/>
                  <a:gd name="T21" fmla="*/ 3 h 62"/>
                  <a:gd name="T22" fmla="*/ 68 w 80"/>
                  <a:gd name="T23" fmla="*/ 59 h 62"/>
                  <a:gd name="T24" fmla="*/ 59 w 80"/>
                  <a:gd name="T25" fmla="*/ 22 h 62"/>
                  <a:gd name="T26" fmla="*/ 59 w 80"/>
                  <a:gd name="T27" fmla="*/ 22 h 62"/>
                  <a:gd name="T28" fmla="*/ 60 w 80"/>
                  <a:gd name="T29" fmla="*/ 4 h 62"/>
                  <a:gd name="T30" fmla="*/ 57 w 80"/>
                  <a:gd name="T31" fmla="*/ 9 h 62"/>
                  <a:gd name="T32" fmla="*/ 57 w 80"/>
                  <a:gd name="T33" fmla="*/ 9 h 62"/>
                  <a:gd name="T34" fmla="*/ 57 w 80"/>
                  <a:gd name="T35" fmla="*/ 46 h 62"/>
                  <a:gd name="T36" fmla="*/ 54 w 80"/>
                  <a:gd name="T37" fmla="*/ 24 h 62"/>
                  <a:gd name="T38" fmla="*/ 55 w 80"/>
                  <a:gd name="T39" fmla="*/ 33 h 62"/>
                  <a:gd name="T40" fmla="*/ 54 w 80"/>
                  <a:gd name="T41" fmla="*/ 36 h 62"/>
                  <a:gd name="T42" fmla="*/ 54 w 80"/>
                  <a:gd name="T43" fmla="*/ 36 h 62"/>
                  <a:gd name="T44" fmla="*/ 54 w 80"/>
                  <a:gd name="T45" fmla="*/ 36 h 62"/>
                  <a:gd name="T46" fmla="*/ 54 w 80"/>
                  <a:gd name="T47" fmla="*/ 38 h 62"/>
                  <a:gd name="T48" fmla="*/ 40 w 80"/>
                  <a:gd name="T49" fmla="*/ 23 h 62"/>
                  <a:gd name="T50" fmla="*/ 43 w 80"/>
                  <a:gd name="T51" fmla="*/ 22 h 62"/>
                  <a:gd name="T52" fmla="*/ 46 w 80"/>
                  <a:gd name="T53" fmla="*/ 21 h 62"/>
                  <a:gd name="T54" fmla="*/ 48 w 80"/>
                  <a:gd name="T55" fmla="*/ 20 h 62"/>
                  <a:gd name="T56" fmla="*/ 53 w 80"/>
                  <a:gd name="T57" fmla="*/ 19 h 62"/>
                  <a:gd name="T58" fmla="*/ 40 w 80"/>
                  <a:gd name="T59" fmla="*/ 23 h 62"/>
                  <a:gd name="T60" fmla="*/ 52 w 80"/>
                  <a:gd name="T61" fmla="*/ 45 h 62"/>
                  <a:gd name="T62" fmla="*/ 49 w 80"/>
                  <a:gd name="T63" fmla="*/ 45 h 62"/>
                  <a:gd name="T64" fmla="*/ 49 w 80"/>
                  <a:gd name="T65" fmla="*/ 44 h 62"/>
                  <a:gd name="T66" fmla="*/ 47 w 80"/>
                  <a:gd name="T67" fmla="*/ 29 h 62"/>
                  <a:gd name="T68" fmla="*/ 41 w 80"/>
                  <a:gd name="T69" fmla="*/ 38 h 62"/>
                  <a:gd name="T70" fmla="*/ 41 w 80"/>
                  <a:gd name="T71" fmla="*/ 38 h 62"/>
                  <a:gd name="T72" fmla="*/ 36 w 80"/>
                  <a:gd name="T73" fmla="*/ 42 h 62"/>
                  <a:gd name="T74" fmla="*/ 30 w 80"/>
                  <a:gd name="T75" fmla="*/ 26 h 62"/>
                  <a:gd name="T76" fmla="*/ 31 w 80"/>
                  <a:gd name="T77" fmla="*/ 28 h 62"/>
                  <a:gd name="T78" fmla="*/ 30 w 80"/>
                  <a:gd name="T79" fmla="*/ 26 h 62"/>
                  <a:gd name="T80" fmla="*/ 23 w 80"/>
                  <a:gd name="T81" fmla="*/ 45 h 62"/>
                  <a:gd name="T82" fmla="*/ 27 w 80"/>
                  <a:gd name="T83" fmla="*/ 25 h 62"/>
                  <a:gd name="T84" fmla="*/ 20 w 80"/>
                  <a:gd name="T85" fmla="*/ 45 h 62"/>
                  <a:gd name="T86" fmla="*/ 22 w 80"/>
                  <a:gd name="T87" fmla="*/ 46 h 62"/>
                  <a:gd name="T88" fmla="*/ 20 w 80"/>
                  <a:gd name="T89" fmla="*/ 45 h 62"/>
                  <a:gd name="T90" fmla="*/ 13 w 80"/>
                  <a:gd name="T91" fmla="*/ 47 h 62"/>
                  <a:gd name="T92" fmla="*/ 16 w 80"/>
                  <a:gd name="T93" fmla="*/ 44 h 62"/>
                  <a:gd name="T94" fmla="*/ 9 w 80"/>
                  <a:gd name="T95" fmla="*/ 47 h 62"/>
                  <a:gd name="T96" fmla="*/ 10 w 80"/>
                  <a:gd name="T97" fmla="*/ 44 h 62"/>
                  <a:gd name="T98" fmla="*/ 8 w 80"/>
                  <a:gd name="T99" fmla="*/ 28 h 62"/>
                  <a:gd name="T100" fmla="*/ 9 w 80"/>
                  <a:gd name="T101" fmla="*/ 27 h 62"/>
                  <a:gd name="T102" fmla="*/ 5 w 80"/>
                  <a:gd name="T103" fmla="*/ 39 h 62"/>
                  <a:gd name="T104" fmla="*/ 6 w 80"/>
                  <a:gd name="T105" fmla="*/ 4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0" h="62">
                    <a:moveTo>
                      <a:pt x="71" y="39"/>
                    </a:moveTo>
                    <a:cubicBezTo>
                      <a:pt x="70" y="48"/>
                      <a:pt x="72" y="54"/>
                      <a:pt x="71" y="62"/>
                    </a:cubicBezTo>
                    <a:cubicBezTo>
                      <a:pt x="68" y="61"/>
                      <a:pt x="66" y="62"/>
                      <a:pt x="62" y="62"/>
                    </a:cubicBezTo>
                    <a:cubicBezTo>
                      <a:pt x="61" y="50"/>
                      <a:pt x="46" y="44"/>
                      <a:pt x="34" y="48"/>
                    </a:cubicBezTo>
                    <a:cubicBezTo>
                      <a:pt x="27" y="44"/>
                      <a:pt x="17" y="51"/>
                      <a:pt x="8" y="51"/>
                    </a:cubicBezTo>
                    <a:cubicBezTo>
                      <a:pt x="6" y="50"/>
                      <a:pt x="7" y="47"/>
                      <a:pt x="6" y="45"/>
                    </a:cubicBezTo>
                    <a:cubicBezTo>
                      <a:pt x="5" y="43"/>
                      <a:pt x="1" y="43"/>
                      <a:pt x="0" y="41"/>
                    </a:cubicBezTo>
                    <a:cubicBezTo>
                      <a:pt x="0" y="35"/>
                      <a:pt x="3" y="33"/>
                      <a:pt x="6" y="30"/>
                    </a:cubicBezTo>
                    <a:cubicBezTo>
                      <a:pt x="6" y="27"/>
                      <a:pt x="5" y="24"/>
                      <a:pt x="6" y="22"/>
                    </a:cubicBezTo>
                    <a:cubicBezTo>
                      <a:pt x="20" y="23"/>
                      <a:pt x="44" y="23"/>
                      <a:pt x="52" y="13"/>
                    </a:cubicBezTo>
                    <a:cubicBezTo>
                      <a:pt x="54" y="11"/>
                      <a:pt x="54" y="8"/>
                      <a:pt x="54" y="4"/>
                    </a:cubicBezTo>
                    <a:cubicBezTo>
                      <a:pt x="56" y="2"/>
                      <a:pt x="59" y="2"/>
                      <a:pt x="59" y="0"/>
                    </a:cubicBezTo>
                    <a:cubicBezTo>
                      <a:pt x="62" y="2"/>
                      <a:pt x="66" y="0"/>
                      <a:pt x="70" y="1"/>
                    </a:cubicBezTo>
                    <a:cubicBezTo>
                      <a:pt x="72" y="5"/>
                      <a:pt x="71" y="14"/>
                      <a:pt x="71" y="21"/>
                    </a:cubicBezTo>
                    <a:cubicBezTo>
                      <a:pt x="80" y="22"/>
                      <a:pt x="78" y="37"/>
                      <a:pt x="71" y="39"/>
                    </a:cubicBezTo>
                    <a:close/>
                    <a:moveTo>
                      <a:pt x="71" y="36"/>
                    </a:moveTo>
                    <a:cubicBezTo>
                      <a:pt x="73" y="36"/>
                      <a:pt x="73" y="35"/>
                      <a:pt x="74" y="34"/>
                    </a:cubicBezTo>
                    <a:cubicBezTo>
                      <a:pt x="72" y="34"/>
                      <a:pt x="71" y="35"/>
                      <a:pt x="71" y="36"/>
                    </a:cubicBezTo>
                    <a:close/>
                    <a:moveTo>
                      <a:pt x="69" y="48"/>
                    </a:moveTo>
                    <a:cubicBezTo>
                      <a:pt x="69" y="41"/>
                      <a:pt x="69" y="33"/>
                      <a:pt x="69" y="25"/>
                    </a:cubicBezTo>
                    <a:cubicBezTo>
                      <a:pt x="69" y="18"/>
                      <a:pt x="71" y="9"/>
                      <a:pt x="68" y="3"/>
                    </a:cubicBezTo>
                    <a:cubicBezTo>
                      <a:pt x="67" y="2"/>
                      <a:pt x="64" y="3"/>
                      <a:pt x="64" y="3"/>
                    </a:cubicBezTo>
                    <a:cubicBezTo>
                      <a:pt x="60" y="13"/>
                      <a:pt x="62" y="29"/>
                      <a:pt x="63" y="42"/>
                    </a:cubicBezTo>
                    <a:cubicBezTo>
                      <a:pt x="63" y="49"/>
                      <a:pt x="61" y="58"/>
                      <a:pt x="68" y="59"/>
                    </a:cubicBezTo>
                    <a:cubicBezTo>
                      <a:pt x="70" y="56"/>
                      <a:pt x="69" y="52"/>
                      <a:pt x="69" y="48"/>
                    </a:cubicBezTo>
                    <a:close/>
                    <a:moveTo>
                      <a:pt x="59" y="22"/>
                    </a:moveTo>
                    <a:cubicBezTo>
                      <a:pt x="59" y="28"/>
                      <a:pt x="59" y="38"/>
                      <a:pt x="60" y="45"/>
                    </a:cubicBezTo>
                    <a:cubicBezTo>
                      <a:pt x="61" y="39"/>
                      <a:pt x="60" y="28"/>
                      <a:pt x="59" y="22"/>
                    </a:cubicBezTo>
                    <a:close/>
                    <a:moveTo>
                      <a:pt x="60" y="21"/>
                    </a:moveTo>
                    <a:cubicBezTo>
                      <a:pt x="60" y="14"/>
                      <a:pt x="60" y="10"/>
                      <a:pt x="60" y="4"/>
                    </a:cubicBezTo>
                    <a:cubicBezTo>
                      <a:pt x="59" y="8"/>
                      <a:pt x="58" y="17"/>
                      <a:pt x="60" y="21"/>
                    </a:cubicBezTo>
                    <a:close/>
                    <a:moveTo>
                      <a:pt x="57" y="9"/>
                    </a:moveTo>
                    <a:cubicBezTo>
                      <a:pt x="57" y="8"/>
                      <a:pt x="58" y="7"/>
                      <a:pt x="57" y="7"/>
                    </a:cubicBezTo>
                    <a:cubicBezTo>
                      <a:pt x="58" y="8"/>
                      <a:pt x="56" y="9"/>
                      <a:pt x="57" y="9"/>
                    </a:cubicBezTo>
                    <a:close/>
                    <a:moveTo>
                      <a:pt x="57" y="35"/>
                    </a:moveTo>
                    <a:cubicBezTo>
                      <a:pt x="57" y="38"/>
                      <a:pt x="56" y="44"/>
                      <a:pt x="57" y="46"/>
                    </a:cubicBezTo>
                    <a:cubicBezTo>
                      <a:pt x="57" y="42"/>
                      <a:pt x="58" y="36"/>
                      <a:pt x="57" y="35"/>
                    </a:cubicBezTo>
                    <a:close/>
                    <a:moveTo>
                      <a:pt x="54" y="24"/>
                    </a:moveTo>
                    <a:cubicBezTo>
                      <a:pt x="54" y="24"/>
                      <a:pt x="54" y="24"/>
                      <a:pt x="54" y="24"/>
                    </a:cubicBezTo>
                    <a:close/>
                    <a:moveTo>
                      <a:pt x="55" y="33"/>
                    </a:moveTo>
                    <a:cubicBezTo>
                      <a:pt x="55" y="30"/>
                      <a:pt x="53" y="32"/>
                      <a:pt x="55" y="33"/>
                    </a:cubicBezTo>
                    <a:close/>
                    <a:moveTo>
                      <a:pt x="54" y="36"/>
                    </a:moveTo>
                    <a:cubicBezTo>
                      <a:pt x="55" y="36"/>
                      <a:pt x="55" y="35"/>
                      <a:pt x="54" y="35"/>
                    </a:cubicBezTo>
                    <a:cubicBezTo>
                      <a:pt x="54" y="35"/>
                      <a:pt x="53" y="35"/>
                      <a:pt x="54" y="36"/>
                    </a:cubicBezTo>
                    <a:close/>
                    <a:moveTo>
                      <a:pt x="54" y="36"/>
                    </a:moveTo>
                    <a:cubicBezTo>
                      <a:pt x="54" y="37"/>
                      <a:pt x="54" y="36"/>
                      <a:pt x="54" y="36"/>
                    </a:cubicBezTo>
                    <a:close/>
                    <a:moveTo>
                      <a:pt x="54" y="39"/>
                    </a:moveTo>
                    <a:cubicBezTo>
                      <a:pt x="55" y="39"/>
                      <a:pt x="55" y="38"/>
                      <a:pt x="54" y="38"/>
                    </a:cubicBezTo>
                    <a:cubicBezTo>
                      <a:pt x="54" y="39"/>
                      <a:pt x="53" y="39"/>
                      <a:pt x="54" y="39"/>
                    </a:cubicBezTo>
                    <a:close/>
                    <a:moveTo>
                      <a:pt x="40" y="23"/>
                    </a:moveTo>
                    <a:cubicBezTo>
                      <a:pt x="40" y="25"/>
                      <a:pt x="40" y="24"/>
                      <a:pt x="40" y="25"/>
                    </a:cubicBezTo>
                    <a:cubicBezTo>
                      <a:pt x="41" y="31"/>
                      <a:pt x="40" y="24"/>
                      <a:pt x="43" y="22"/>
                    </a:cubicBezTo>
                    <a:cubicBezTo>
                      <a:pt x="45" y="24"/>
                      <a:pt x="43" y="27"/>
                      <a:pt x="44" y="29"/>
                    </a:cubicBezTo>
                    <a:cubicBezTo>
                      <a:pt x="45" y="27"/>
                      <a:pt x="44" y="22"/>
                      <a:pt x="46" y="21"/>
                    </a:cubicBezTo>
                    <a:cubicBezTo>
                      <a:pt x="47" y="23"/>
                      <a:pt x="47" y="27"/>
                      <a:pt x="46" y="28"/>
                    </a:cubicBezTo>
                    <a:cubicBezTo>
                      <a:pt x="49" y="26"/>
                      <a:pt x="46" y="23"/>
                      <a:pt x="48" y="20"/>
                    </a:cubicBezTo>
                    <a:cubicBezTo>
                      <a:pt x="49" y="19"/>
                      <a:pt x="50" y="20"/>
                      <a:pt x="50" y="20"/>
                    </a:cubicBezTo>
                    <a:cubicBezTo>
                      <a:pt x="51" y="20"/>
                      <a:pt x="51" y="17"/>
                      <a:pt x="53" y="19"/>
                    </a:cubicBezTo>
                    <a:cubicBezTo>
                      <a:pt x="52" y="17"/>
                      <a:pt x="54" y="16"/>
                      <a:pt x="53" y="16"/>
                    </a:cubicBezTo>
                    <a:cubicBezTo>
                      <a:pt x="49" y="18"/>
                      <a:pt x="45" y="21"/>
                      <a:pt x="40" y="23"/>
                    </a:cubicBezTo>
                    <a:close/>
                    <a:moveTo>
                      <a:pt x="52" y="45"/>
                    </a:moveTo>
                    <a:cubicBezTo>
                      <a:pt x="52" y="46"/>
                      <a:pt x="53" y="45"/>
                      <a:pt x="52" y="45"/>
                    </a:cubicBezTo>
                    <a:close/>
                    <a:moveTo>
                      <a:pt x="49" y="44"/>
                    </a:moveTo>
                    <a:cubicBezTo>
                      <a:pt x="49" y="44"/>
                      <a:pt x="49" y="45"/>
                      <a:pt x="49" y="45"/>
                    </a:cubicBezTo>
                    <a:cubicBezTo>
                      <a:pt x="50" y="46"/>
                      <a:pt x="50" y="44"/>
                      <a:pt x="49" y="44"/>
                    </a:cubicBezTo>
                    <a:cubicBezTo>
                      <a:pt x="49" y="44"/>
                      <a:pt x="49" y="44"/>
                      <a:pt x="49" y="44"/>
                    </a:cubicBezTo>
                    <a:close/>
                    <a:moveTo>
                      <a:pt x="47" y="33"/>
                    </a:moveTo>
                    <a:cubicBezTo>
                      <a:pt x="47" y="31"/>
                      <a:pt x="48" y="31"/>
                      <a:pt x="47" y="29"/>
                    </a:cubicBezTo>
                    <a:cubicBezTo>
                      <a:pt x="46" y="31"/>
                      <a:pt x="46" y="39"/>
                      <a:pt x="47" y="33"/>
                    </a:cubicBezTo>
                    <a:close/>
                    <a:moveTo>
                      <a:pt x="41" y="38"/>
                    </a:moveTo>
                    <a:cubicBezTo>
                      <a:pt x="41" y="38"/>
                      <a:pt x="40" y="44"/>
                      <a:pt x="41" y="44"/>
                    </a:cubicBezTo>
                    <a:cubicBezTo>
                      <a:pt x="42" y="42"/>
                      <a:pt x="42" y="38"/>
                      <a:pt x="41" y="38"/>
                    </a:cubicBezTo>
                    <a:close/>
                    <a:moveTo>
                      <a:pt x="35" y="44"/>
                    </a:moveTo>
                    <a:cubicBezTo>
                      <a:pt x="36" y="44"/>
                      <a:pt x="36" y="43"/>
                      <a:pt x="36" y="42"/>
                    </a:cubicBezTo>
                    <a:cubicBezTo>
                      <a:pt x="34" y="42"/>
                      <a:pt x="34" y="44"/>
                      <a:pt x="35" y="44"/>
                    </a:cubicBezTo>
                    <a:close/>
                    <a:moveTo>
                      <a:pt x="30" y="26"/>
                    </a:moveTo>
                    <a:cubicBezTo>
                      <a:pt x="30" y="32"/>
                      <a:pt x="30" y="42"/>
                      <a:pt x="30" y="44"/>
                    </a:cubicBezTo>
                    <a:cubicBezTo>
                      <a:pt x="34" y="42"/>
                      <a:pt x="33" y="31"/>
                      <a:pt x="31" y="28"/>
                    </a:cubicBezTo>
                    <a:cubicBezTo>
                      <a:pt x="32" y="27"/>
                      <a:pt x="33" y="27"/>
                      <a:pt x="33" y="25"/>
                    </a:cubicBezTo>
                    <a:cubicBezTo>
                      <a:pt x="32" y="25"/>
                      <a:pt x="31" y="26"/>
                      <a:pt x="30" y="26"/>
                    </a:cubicBezTo>
                    <a:close/>
                    <a:moveTo>
                      <a:pt x="24" y="25"/>
                    </a:moveTo>
                    <a:cubicBezTo>
                      <a:pt x="23" y="30"/>
                      <a:pt x="23" y="40"/>
                      <a:pt x="23" y="45"/>
                    </a:cubicBezTo>
                    <a:cubicBezTo>
                      <a:pt x="25" y="45"/>
                      <a:pt x="25" y="44"/>
                      <a:pt x="26" y="45"/>
                    </a:cubicBezTo>
                    <a:cubicBezTo>
                      <a:pt x="27" y="40"/>
                      <a:pt x="27" y="32"/>
                      <a:pt x="27" y="25"/>
                    </a:cubicBezTo>
                    <a:cubicBezTo>
                      <a:pt x="26" y="25"/>
                      <a:pt x="25" y="25"/>
                      <a:pt x="24" y="25"/>
                    </a:cubicBezTo>
                    <a:close/>
                    <a:moveTo>
                      <a:pt x="20" y="45"/>
                    </a:moveTo>
                    <a:cubicBezTo>
                      <a:pt x="20" y="45"/>
                      <a:pt x="20" y="46"/>
                      <a:pt x="20" y="46"/>
                    </a:cubicBezTo>
                    <a:cubicBezTo>
                      <a:pt x="21" y="46"/>
                      <a:pt x="21" y="46"/>
                      <a:pt x="22" y="46"/>
                    </a:cubicBezTo>
                    <a:cubicBezTo>
                      <a:pt x="22" y="46"/>
                      <a:pt x="22" y="45"/>
                      <a:pt x="22" y="45"/>
                    </a:cubicBezTo>
                    <a:cubicBezTo>
                      <a:pt x="21" y="45"/>
                      <a:pt x="21" y="45"/>
                      <a:pt x="20" y="45"/>
                    </a:cubicBezTo>
                    <a:close/>
                    <a:moveTo>
                      <a:pt x="16" y="44"/>
                    </a:moveTo>
                    <a:cubicBezTo>
                      <a:pt x="15" y="43"/>
                      <a:pt x="14" y="46"/>
                      <a:pt x="13" y="47"/>
                    </a:cubicBezTo>
                    <a:cubicBezTo>
                      <a:pt x="15" y="47"/>
                      <a:pt x="15" y="47"/>
                      <a:pt x="16" y="47"/>
                    </a:cubicBezTo>
                    <a:cubicBezTo>
                      <a:pt x="16" y="45"/>
                      <a:pt x="17" y="45"/>
                      <a:pt x="16" y="44"/>
                    </a:cubicBezTo>
                    <a:close/>
                    <a:moveTo>
                      <a:pt x="10" y="44"/>
                    </a:moveTo>
                    <a:cubicBezTo>
                      <a:pt x="10" y="45"/>
                      <a:pt x="9" y="46"/>
                      <a:pt x="9" y="47"/>
                    </a:cubicBezTo>
                    <a:cubicBezTo>
                      <a:pt x="10" y="47"/>
                      <a:pt x="10" y="48"/>
                      <a:pt x="11" y="48"/>
                    </a:cubicBezTo>
                    <a:cubicBezTo>
                      <a:pt x="10" y="46"/>
                      <a:pt x="12" y="45"/>
                      <a:pt x="10" y="44"/>
                    </a:cubicBezTo>
                    <a:close/>
                    <a:moveTo>
                      <a:pt x="8" y="27"/>
                    </a:moveTo>
                    <a:cubicBezTo>
                      <a:pt x="8" y="27"/>
                      <a:pt x="8" y="27"/>
                      <a:pt x="8" y="28"/>
                    </a:cubicBezTo>
                    <a:cubicBezTo>
                      <a:pt x="9" y="28"/>
                      <a:pt x="9" y="28"/>
                      <a:pt x="9" y="28"/>
                    </a:cubicBezTo>
                    <a:cubicBezTo>
                      <a:pt x="9" y="27"/>
                      <a:pt x="9" y="27"/>
                      <a:pt x="9" y="27"/>
                    </a:cubicBezTo>
                    <a:cubicBezTo>
                      <a:pt x="9" y="27"/>
                      <a:pt x="9" y="27"/>
                      <a:pt x="8" y="27"/>
                    </a:cubicBezTo>
                    <a:close/>
                    <a:moveTo>
                      <a:pt x="5" y="39"/>
                    </a:moveTo>
                    <a:cubicBezTo>
                      <a:pt x="4" y="39"/>
                      <a:pt x="4" y="40"/>
                      <a:pt x="4" y="40"/>
                    </a:cubicBezTo>
                    <a:cubicBezTo>
                      <a:pt x="4" y="41"/>
                      <a:pt x="4" y="41"/>
                      <a:pt x="6" y="41"/>
                    </a:cubicBezTo>
                    <a:cubicBezTo>
                      <a:pt x="6" y="40"/>
                      <a:pt x="5" y="40"/>
                      <a:pt x="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230" name="Group 229"/>
            <p:cNvGrpSpPr/>
            <p:nvPr/>
          </p:nvGrpSpPr>
          <p:grpSpPr>
            <a:xfrm>
              <a:off x="3582872" y="6818591"/>
              <a:ext cx="468000" cy="432933"/>
              <a:chOff x="3605314" y="6801213"/>
              <a:chExt cx="468000" cy="432933"/>
            </a:xfrm>
          </p:grpSpPr>
          <p:sp>
            <p:nvSpPr>
              <p:cNvPr id="381" name="Rectangle 380"/>
              <p:cNvSpPr/>
              <p:nvPr>
                <p:custDataLst>
                  <p:tags r:id="rId16"/>
                </p:custDataLst>
              </p:nvPr>
            </p:nvSpPr>
            <p:spPr>
              <a:xfrm>
                <a:off x="3605314"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chemeClr val="tx2"/>
                  </a:solidFill>
                </a:endParaRPr>
              </a:p>
            </p:txBody>
          </p:sp>
          <p:sp>
            <p:nvSpPr>
              <p:cNvPr id="382" name="TextBox 381"/>
              <p:cNvSpPr txBox="1"/>
              <p:nvPr>
                <p:custDataLst>
                  <p:tags r:id="rId17"/>
                </p:custDataLst>
              </p:nvPr>
            </p:nvSpPr>
            <p:spPr>
              <a:xfrm>
                <a:off x="3605314" y="6801213"/>
                <a:ext cx="468000" cy="231742"/>
              </a:xfrm>
              <a:prstGeom prst="rect">
                <a:avLst/>
              </a:prstGeom>
              <a:noFill/>
            </p:spPr>
            <p:txBody>
              <a:bodyPr wrap="square" rtlCol="0">
                <a:spAutoFit/>
              </a:bodyPr>
              <a:lstStyle/>
              <a:p>
                <a:pPr algn="ctr" defTabSz="1005600"/>
                <a:r>
                  <a:rPr lang="es-CL" sz="800" dirty="0" smtClean="0">
                    <a:solidFill>
                      <a:srgbClr val="002776"/>
                    </a:solidFill>
                  </a:rPr>
                  <a:t>Alto</a:t>
                </a:r>
                <a:endParaRPr lang="es-CL" sz="800" dirty="0">
                  <a:solidFill>
                    <a:srgbClr val="002776"/>
                  </a:solidFill>
                </a:endParaRPr>
              </a:p>
            </p:txBody>
          </p:sp>
        </p:grpSp>
        <p:grpSp>
          <p:nvGrpSpPr>
            <p:cNvPr id="231" name="Group 230"/>
            <p:cNvGrpSpPr/>
            <p:nvPr/>
          </p:nvGrpSpPr>
          <p:grpSpPr>
            <a:xfrm>
              <a:off x="4277236" y="6818591"/>
              <a:ext cx="468000" cy="432933"/>
              <a:chOff x="4217406" y="6801213"/>
              <a:chExt cx="468000" cy="432933"/>
            </a:xfrm>
          </p:grpSpPr>
          <p:sp>
            <p:nvSpPr>
              <p:cNvPr id="315" name="Rectangle 314"/>
              <p:cNvSpPr/>
              <p:nvPr>
                <p:custDataLst>
                  <p:tags r:id="rId14"/>
                </p:custDataLst>
              </p:nvPr>
            </p:nvSpPr>
            <p:spPr>
              <a:xfrm>
                <a:off x="4217406"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342" name="TextBox 341"/>
              <p:cNvSpPr txBox="1"/>
              <p:nvPr>
                <p:custDataLst>
                  <p:tags r:id="rId15"/>
                </p:custDataLst>
              </p:nvPr>
            </p:nvSpPr>
            <p:spPr>
              <a:xfrm>
                <a:off x="4217406" y="6801213"/>
                <a:ext cx="468000" cy="231742"/>
              </a:xfrm>
              <a:prstGeom prst="rect">
                <a:avLst/>
              </a:prstGeom>
              <a:noFill/>
            </p:spPr>
            <p:txBody>
              <a:bodyPr wrap="square" rtlCol="0">
                <a:spAutoFit/>
              </a:bodyPr>
              <a:lstStyle/>
              <a:p>
                <a:pPr algn="ctr" defTabSz="1005600"/>
                <a:r>
                  <a:rPr lang="es-CL" sz="800" dirty="0" smtClean="0">
                    <a:solidFill>
                      <a:srgbClr val="002776"/>
                    </a:solidFill>
                  </a:rPr>
                  <a:t>Medio</a:t>
                </a:r>
                <a:endParaRPr lang="es-CL" sz="800" dirty="0">
                  <a:solidFill>
                    <a:srgbClr val="002776"/>
                  </a:solidFill>
                </a:endParaRPr>
              </a:p>
            </p:txBody>
          </p:sp>
        </p:grpSp>
        <p:grpSp>
          <p:nvGrpSpPr>
            <p:cNvPr id="232" name="Group 231"/>
            <p:cNvGrpSpPr/>
            <p:nvPr/>
          </p:nvGrpSpPr>
          <p:grpSpPr>
            <a:xfrm>
              <a:off x="4971600" y="6818591"/>
              <a:ext cx="468000" cy="432933"/>
              <a:chOff x="4829498" y="6801213"/>
              <a:chExt cx="468000" cy="432933"/>
            </a:xfrm>
          </p:grpSpPr>
          <p:sp>
            <p:nvSpPr>
              <p:cNvPr id="234" name="Rectangle 233"/>
              <p:cNvSpPr/>
              <p:nvPr>
                <p:custDataLst>
                  <p:tags r:id="rId12"/>
                </p:custDataLst>
              </p:nvPr>
            </p:nvSpPr>
            <p:spPr>
              <a:xfrm>
                <a:off x="4829498" y="7018146"/>
                <a:ext cx="468000" cy="21600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05600"/>
                <a:endParaRPr lang="es-CL" dirty="0">
                  <a:solidFill>
                    <a:srgbClr val="FFFFFF"/>
                  </a:solidFill>
                </a:endParaRPr>
              </a:p>
            </p:txBody>
          </p:sp>
          <p:sp>
            <p:nvSpPr>
              <p:cNvPr id="235" name="TextBox 234"/>
              <p:cNvSpPr txBox="1"/>
              <p:nvPr>
                <p:custDataLst>
                  <p:tags r:id="rId13"/>
                </p:custDataLst>
              </p:nvPr>
            </p:nvSpPr>
            <p:spPr>
              <a:xfrm>
                <a:off x="4829498" y="6801213"/>
                <a:ext cx="468000" cy="231742"/>
              </a:xfrm>
              <a:prstGeom prst="rect">
                <a:avLst/>
              </a:prstGeom>
              <a:noFill/>
            </p:spPr>
            <p:txBody>
              <a:bodyPr wrap="square" rtlCol="0">
                <a:spAutoFit/>
              </a:bodyPr>
              <a:lstStyle/>
              <a:p>
                <a:pPr algn="ctr" defTabSz="1005600"/>
                <a:r>
                  <a:rPr lang="es-CL" sz="800" dirty="0" smtClean="0">
                    <a:solidFill>
                      <a:srgbClr val="002776"/>
                    </a:solidFill>
                  </a:rPr>
                  <a:t>Bajo</a:t>
                </a:r>
                <a:endParaRPr lang="es-CL" sz="800" dirty="0">
                  <a:solidFill>
                    <a:srgbClr val="002776"/>
                  </a:solidFill>
                </a:endParaRPr>
              </a:p>
            </p:txBody>
          </p:sp>
        </p:grpSp>
        <p:sp>
          <p:nvSpPr>
            <p:cNvPr id="233" name="Freeform 368"/>
            <p:cNvSpPr>
              <a:spLocks noEditPoints="1"/>
            </p:cNvSpPr>
            <p:nvPr/>
          </p:nvSpPr>
          <p:spPr bwMode="auto">
            <a:xfrm>
              <a:off x="3685462" y="7055406"/>
              <a:ext cx="181008" cy="19321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grpSp>
        <p:nvGrpSpPr>
          <p:cNvPr id="387" name="Group 386"/>
          <p:cNvGrpSpPr/>
          <p:nvPr/>
        </p:nvGrpSpPr>
        <p:grpSpPr>
          <a:xfrm>
            <a:off x="205458" y="6443378"/>
            <a:ext cx="3169298" cy="942946"/>
            <a:chOff x="205458" y="6443378"/>
            <a:chExt cx="3273816" cy="942946"/>
          </a:xfrm>
        </p:grpSpPr>
        <p:sp>
          <p:nvSpPr>
            <p:cNvPr id="388" name="Rectangle 387"/>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Recursos Necesarios</a:t>
              </a:r>
              <a:endParaRPr lang="es-CL" sz="1000" b="1" dirty="0"/>
            </a:p>
          </p:txBody>
        </p:sp>
        <p:sp>
          <p:nvSpPr>
            <p:cNvPr id="389" name="Rectangle 388"/>
            <p:cNvSpPr/>
            <p:nvPr/>
          </p:nvSpPr>
          <p:spPr>
            <a:xfrm>
              <a:off x="205458" y="6784062"/>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000">
                <a:solidFill>
                  <a:schemeClr val="tx2"/>
                </a:solidFill>
              </a:endParaRPr>
            </a:p>
          </p:txBody>
        </p:sp>
        <p:sp>
          <p:nvSpPr>
            <p:cNvPr id="390"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1" name="Rectangle 390"/>
            <p:cNvSpPr/>
            <p:nvPr/>
          </p:nvSpPr>
          <p:spPr>
            <a:xfrm>
              <a:off x="205459" y="6443378"/>
              <a:ext cx="3204000"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Presupuesto total proyecto</a:t>
              </a:r>
              <a:endParaRPr lang="es-CL" sz="1000" b="1" dirty="0"/>
            </a:p>
          </p:txBody>
        </p:sp>
        <p:sp>
          <p:nvSpPr>
            <p:cNvPr id="392" name="Freeform 191"/>
            <p:cNvSpPr>
              <a:spLocks noEditPoints="1"/>
            </p:cNvSpPr>
            <p:nvPr/>
          </p:nvSpPr>
          <p:spPr bwMode="auto">
            <a:xfrm>
              <a:off x="258950" y="6461378"/>
              <a:ext cx="331448" cy="324000"/>
            </a:xfrm>
            <a:custGeom>
              <a:avLst/>
              <a:gdLst>
                <a:gd name="T0" fmla="*/ 61 w 88"/>
                <a:gd name="T1" fmla="*/ 25 h 100"/>
                <a:gd name="T2" fmla="*/ 84 w 88"/>
                <a:gd name="T3" fmla="*/ 50 h 100"/>
                <a:gd name="T4" fmla="*/ 63 w 88"/>
                <a:gd name="T5" fmla="*/ 100 h 100"/>
                <a:gd name="T6" fmla="*/ 22 w 88"/>
                <a:gd name="T7" fmla="*/ 75 h 100"/>
                <a:gd name="T8" fmla="*/ 4 w 88"/>
                <a:gd name="T9" fmla="*/ 46 h 100"/>
                <a:gd name="T10" fmla="*/ 17 w 88"/>
                <a:gd name="T11" fmla="*/ 10 h 100"/>
                <a:gd name="T12" fmla="*/ 2 w 88"/>
                <a:gd name="T13" fmla="*/ 43 h 100"/>
                <a:gd name="T14" fmla="*/ 20 w 88"/>
                <a:gd name="T15" fmla="*/ 45 h 100"/>
                <a:gd name="T16" fmla="*/ 31 w 88"/>
                <a:gd name="T17" fmla="*/ 61 h 100"/>
                <a:gd name="T18" fmla="*/ 76 w 88"/>
                <a:gd name="T19" fmla="*/ 38 h 100"/>
                <a:gd name="T20" fmla="*/ 51 w 88"/>
                <a:gd name="T21" fmla="*/ 36 h 100"/>
                <a:gd name="T22" fmla="*/ 45 w 88"/>
                <a:gd name="T23" fmla="*/ 21 h 100"/>
                <a:gd name="T24" fmla="*/ 41 w 88"/>
                <a:gd name="T25" fmla="*/ 27 h 100"/>
                <a:gd name="T26" fmla="*/ 57 w 88"/>
                <a:gd name="T27" fmla="*/ 21 h 100"/>
                <a:gd name="T28" fmla="*/ 50 w 88"/>
                <a:gd name="T29" fmla="*/ 11 h 100"/>
                <a:gd name="T30" fmla="*/ 38 w 88"/>
                <a:gd name="T31" fmla="*/ 26 h 100"/>
                <a:gd name="T32" fmla="*/ 2 w 88"/>
                <a:gd name="T33" fmla="*/ 43 h 100"/>
                <a:gd name="T34" fmla="*/ 54 w 88"/>
                <a:gd name="T35" fmla="*/ 23 h 100"/>
                <a:gd name="T36" fmla="*/ 73 w 88"/>
                <a:gd name="T37" fmla="*/ 41 h 100"/>
                <a:gd name="T38" fmla="*/ 23 w 88"/>
                <a:gd name="T39" fmla="*/ 45 h 100"/>
                <a:gd name="T40" fmla="*/ 28 w 88"/>
                <a:gd name="T41" fmla="*/ 55 h 100"/>
                <a:gd name="T42" fmla="*/ 22 w 88"/>
                <a:gd name="T43" fmla="*/ 50 h 100"/>
                <a:gd name="T44" fmla="*/ 26 w 88"/>
                <a:gd name="T45" fmla="*/ 65 h 100"/>
                <a:gd name="T46" fmla="*/ 23 w 88"/>
                <a:gd name="T47" fmla="*/ 45 h 100"/>
                <a:gd name="T48" fmla="*/ 77 w 88"/>
                <a:gd name="T49" fmla="*/ 45 h 100"/>
                <a:gd name="T50" fmla="*/ 63 w 88"/>
                <a:gd name="T51" fmla="*/ 46 h 100"/>
                <a:gd name="T52" fmla="*/ 82 w 88"/>
                <a:gd name="T53" fmla="*/ 88 h 100"/>
                <a:gd name="T54" fmla="*/ 76 w 88"/>
                <a:gd name="T55" fmla="*/ 48 h 100"/>
                <a:gd name="T56" fmla="*/ 82 w 88"/>
                <a:gd name="T57" fmla="*/ 88 h 100"/>
                <a:gd name="T58" fmla="*/ 43 w 88"/>
                <a:gd name="T59" fmla="*/ 85 h 100"/>
                <a:gd name="T60" fmla="*/ 45 w 88"/>
                <a:gd name="T61" fmla="*/ 86 h 100"/>
                <a:gd name="T62" fmla="*/ 48 w 88"/>
                <a:gd name="T63" fmla="*/ 88 h 100"/>
                <a:gd name="T64" fmla="*/ 50 w 88"/>
                <a:gd name="T65" fmla="*/ 90 h 100"/>
                <a:gd name="T66" fmla="*/ 51 w 88"/>
                <a:gd name="T67" fmla="*/ 91 h 100"/>
                <a:gd name="T68" fmla="*/ 65 w 88"/>
                <a:gd name="T69" fmla="*/ 57 h 100"/>
                <a:gd name="T70" fmla="*/ 52 w 88"/>
                <a:gd name="T71" fmla="*/ 76 h 100"/>
                <a:gd name="T72" fmla="*/ 19 w 88"/>
                <a:gd name="T73" fmla="*/ 56 h 100"/>
                <a:gd name="T74" fmla="*/ 6 w 88"/>
                <a:gd name="T75" fmla="*/ 65 h 100"/>
                <a:gd name="T76" fmla="*/ 71 w 88"/>
                <a:gd name="T77" fmla="*/ 91 h 100"/>
                <a:gd name="T78" fmla="*/ 66 w 88"/>
                <a:gd name="T79" fmla="*/ 57 h 100"/>
                <a:gd name="T80" fmla="*/ 65 w 88"/>
                <a:gd name="T81" fmla="*/ 97 h 100"/>
                <a:gd name="T82" fmla="*/ 74 w 88"/>
                <a:gd name="T83" fmla="*/ 50 h 100"/>
                <a:gd name="T84" fmla="*/ 59 w 88"/>
                <a:gd name="T85" fmla="*/ 53 h 100"/>
                <a:gd name="T86" fmla="*/ 60 w 88"/>
                <a:gd name="T87" fmla="*/ 50 h 100"/>
                <a:gd name="T88" fmla="*/ 65 w 88"/>
                <a:gd name="T8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8" h="100">
                  <a:moveTo>
                    <a:pt x="40" y="14"/>
                  </a:moveTo>
                  <a:cubicBezTo>
                    <a:pt x="47" y="4"/>
                    <a:pt x="66" y="10"/>
                    <a:pt x="61" y="25"/>
                  </a:cubicBezTo>
                  <a:cubicBezTo>
                    <a:pt x="66" y="28"/>
                    <a:pt x="69" y="30"/>
                    <a:pt x="74" y="34"/>
                  </a:cubicBezTo>
                  <a:cubicBezTo>
                    <a:pt x="80" y="38"/>
                    <a:pt x="82" y="41"/>
                    <a:pt x="84" y="50"/>
                  </a:cubicBezTo>
                  <a:cubicBezTo>
                    <a:pt x="88" y="62"/>
                    <a:pt x="86" y="77"/>
                    <a:pt x="84" y="90"/>
                  </a:cubicBezTo>
                  <a:cubicBezTo>
                    <a:pt x="76" y="92"/>
                    <a:pt x="70" y="96"/>
                    <a:pt x="63" y="100"/>
                  </a:cubicBezTo>
                  <a:cubicBezTo>
                    <a:pt x="54" y="97"/>
                    <a:pt x="48" y="90"/>
                    <a:pt x="40" y="86"/>
                  </a:cubicBezTo>
                  <a:cubicBezTo>
                    <a:pt x="34" y="82"/>
                    <a:pt x="29" y="78"/>
                    <a:pt x="22" y="75"/>
                  </a:cubicBezTo>
                  <a:cubicBezTo>
                    <a:pt x="17" y="72"/>
                    <a:pt x="11" y="69"/>
                    <a:pt x="4" y="67"/>
                  </a:cubicBezTo>
                  <a:cubicBezTo>
                    <a:pt x="5" y="62"/>
                    <a:pt x="5" y="53"/>
                    <a:pt x="4" y="46"/>
                  </a:cubicBezTo>
                  <a:cubicBezTo>
                    <a:pt x="3" y="44"/>
                    <a:pt x="1" y="44"/>
                    <a:pt x="0" y="43"/>
                  </a:cubicBezTo>
                  <a:cubicBezTo>
                    <a:pt x="1" y="29"/>
                    <a:pt x="7" y="15"/>
                    <a:pt x="17" y="10"/>
                  </a:cubicBezTo>
                  <a:cubicBezTo>
                    <a:pt x="25" y="6"/>
                    <a:pt x="33" y="10"/>
                    <a:pt x="40" y="14"/>
                  </a:cubicBezTo>
                  <a:close/>
                  <a:moveTo>
                    <a:pt x="2" y="43"/>
                  </a:moveTo>
                  <a:cubicBezTo>
                    <a:pt x="9" y="46"/>
                    <a:pt x="13" y="51"/>
                    <a:pt x="20" y="53"/>
                  </a:cubicBezTo>
                  <a:cubicBezTo>
                    <a:pt x="20" y="50"/>
                    <a:pt x="21" y="48"/>
                    <a:pt x="20" y="45"/>
                  </a:cubicBezTo>
                  <a:cubicBezTo>
                    <a:pt x="22" y="39"/>
                    <a:pt x="31" y="40"/>
                    <a:pt x="35" y="44"/>
                  </a:cubicBezTo>
                  <a:cubicBezTo>
                    <a:pt x="35" y="50"/>
                    <a:pt x="32" y="55"/>
                    <a:pt x="31" y="61"/>
                  </a:cubicBezTo>
                  <a:cubicBezTo>
                    <a:pt x="38" y="65"/>
                    <a:pt x="45" y="69"/>
                    <a:pt x="52" y="73"/>
                  </a:cubicBezTo>
                  <a:cubicBezTo>
                    <a:pt x="55" y="57"/>
                    <a:pt x="58" y="39"/>
                    <a:pt x="76" y="38"/>
                  </a:cubicBezTo>
                  <a:cubicBezTo>
                    <a:pt x="73" y="34"/>
                    <a:pt x="67" y="30"/>
                    <a:pt x="61" y="28"/>
                  </a:cubicBezTo>
                  <a:cubicBezTo>
                    <a:pt x="60" y="32"/>
                    <a:pt x="56" y="40"/>
                    <a:pt x="51" y="36"/>
                  </a:cubicBezTo>
                  <a:cubicBezTo>
                    <a:pt x="50" y="31"/>
                    <a:pt x="53" y="29"/>
                    <a:pt x="54" y="25"/>
                  </a:cubicBezTo>
                  <a:cubicBezTo>
                    <a:pt x="51" y="24"/>
                    <a:pt x="47" y="21"/>
                    <a:pt x="45" y="21"/>
                  </a:cubicBezTo>
                  <a:cubicBezTo>
                    <a:pt x="45" y="24"/>
                    <a:pt x="40" y="34"/>
                    <a:pt x="38" y="27"/>
                  </a:cubicBezTo>
                  <a:cubicBezTo>
                    <a:pt x="39" y="27"/>
                    <a:pt x="40" y="27"/>
                    <a:pt x="41" y="27"/>
                  </a:cubicBezTo>
                  <a:cubicBezTo>
                    <a:pt x="43" y="22"/>
                    <a:pt x="44" y="17"/>
                    <a:pt x="48" y="15"/>
                  </a:cubicBezTo>
                  <a:cubicBezTo>
                    <a:pt x="53" y="15"/>
                    <a:pt x="57" y="17"/>
                    <a:pt x="57" y="21"/>
                  </a:cubicBezTo>
                  <a:cubicBezTo>
                    <a:pt x="58" y="26"/>
                    <a:pt x="51" y="31"/>
                    <a:pt x="54" y="36"/>
                  </a:cubicBezTo>
                  <a:cubicBezTo>
                    <a:pt x="62" y="30"/>
                    <a:pt x="63" y="11"/>
                    <a:pt x="50" y="11"/>
                  </a:cubicBezTo>
                  <a:cubicBezTo>
                    <a:pt x="48" y="11"/>
                    <a:pt x="48" y="11"/>
                    <a:pt x="45" y="12"/>
                  </a:cubicBezTo>
                  <a:cubicBezTo>
                    <a:pt x="42" y="15"/>
                    <a:pt x="39" y="20"/>
                    <a:pt x="38" y="26"/>
                  </a:cubicBezTo>
                  <a:cubicBezTo>
                    <a:pt x="35" y="23"/>
                    <a:pt x="38" y="19"/>
                    <a:pt x="39" y="16"/>
                  </a:cubicBezTo>
                  <a:cubicBezTo>
                    <a:pt x="21" y="0"/>
                    <a:pt x="1" y="23"/>
                    <a:pt x="2" y="43"/>
                  </a:cubicBezTo>
                  <a:close/>
                  <a:moveTo>
                    <a:pt x="46" y="19"/>
                  </a:moveTo>
                  <a:cubicBezTo>
                    <a:pt x="49" y="20"/>
                    <a:pt x="51" y="22"/>
                    <a:pt x="54" y="23"/>
                  </a:cubicBezTo>
                  <a:cubicBezTo>
                    <a:pt x="57" y="18"/>
                    <a:pt x="47" y="13"/>
                    <a:pt x="46" y="19"/>
                  </a:cubicBezTo>
                  <a:close/>
                  <a:moveTo>
                    <a:pt x="73" y="41"/>
                  </a:moveTo>
                  <a:cubicBezTo>
                    <a:pt x="73" y="41"/>
                    <a:pt x="73" y="41"/>
                    <a:pt x="73" y="41"/>
                  </a:cubicBezTo>
                  <a:close/>
                  <a:moveTo>
                    <a:pt x="23" y="45"/>
                  </a:moveTo>
                  <a:cubicBezTo>
                    <a:pt x="26" y="45"/>
                    <a:pt x="29" y="45"/>
                    <a:pt x="31" y="46"/>
                  </a:cubicBezTo>
                  <a:cubicBezTo>
                    <a:pt x="30" y="50"/>
                    <a:pt x="30" y="53"/>
                    <a:pt x="28" y="55"/>
                  </a:cubicBezTo>
                  <a:cubicBezTo>
                    <a:pt x="27" y="55"/>
                    <a:pt x="27" y="56"/>
                    <a:pt x="27" y="56"/>
                  </a:cubicBezTo>
                  <a:cubicBezTo>
                    <a:pt x="24" y="55"/>
                    <a:pt x="23" y="53"/>
                    <a:pt x="22" y="50"/>
                  </a:cubicBezTo>
                  <a:cubicBezTo>
                    <a:pt x="20" y="54"/>
                    <a:pt x="20" y="61"/>
                    <a:pt x="22" y="64"/>
                  </a:cubicBezTo>
                  <a:cubicBezTo>
                    <a:pt x="23" y="65"/>
                    <a:pt x="24" y="65"/>
                    <a:pt x="26" y="65"/>
                  </a:cubicBezTo>
                  <a:cubicBezTo>
                    <a:pt x="30" y="60"/>
                    <a:pt x="31" y="52"/>
                    <a:pt x="33" y="45"/>
                  </a:cubicBezTo>
                  <a:cubicBezTo>
                    <a:pt x="31" y="43"/>
                    <a:pt x="23" y="39"/>
                    <a:pt x="23" y="45"/>
                  </a:cubicBezTo>
                  <a:close/>
                  <a:moveTo>
                    <a:pt x="77" y="45"/>
                  </a:moveTo>
                  <a:cubicBezTo>
                    <a:pt x="77" y="47"/>
                    <a:pt x="77" y="43"/>
                    <a:pt x="77" y="45"/>
                  </a:cubicBezTo>
                  <a:close/>
                  <a:moveTo>
                    <a:pt x="63" y="49"/>
                  </a:moveTo>
                  <a:cubicBezTo>
                    <a:pt x="63" y="49"/>
                    <a:pt x="64" y="47"/>
                    <a:pt x="63" y="46"/>
                  </a:cubicBezTo>
                  <a:cubicBezTo>
                    <a:pt x="62" y="47"/>
                    <a:pt x="61" y="49"/>
                    <a:pt x="63" y="49"/>
                  </a:cubicBezTo>
                  <a:close/>
                  <a:moveTo>
                    <a:pt x="82" y="88"/>
                  </a:moveTo>
                  <a:cubicBezTo>
                    <a:pt x="85" y="75"/>
                    <a:pt x="87" y="56"/>
                    <a:pt x="80" y="46"/>
                  </a:cubicBezTo>
                  <a:cubicBezTo>
                    <a:pt x="78" y="47"/>
                    <a:pt x="78" y="48"/>
                    <a:pt x="76" y="48"/>
                  </a:cubicBezTo>
                  <a:cubicBezTo>
                    <a:pt x="78" y="61"/>
                    <a:pt x="81" y="75"/>
                    <a:pt x="79" y="90"/>
                  </a:cubicBezTo>
                  <a:cubicBezTo>
                    <a:pt x="81" y="90"/>
                    <a:pt x="81" y="88"/>
                    <a:pt x="82" y="88"/>
                  </a:cubicBezTo>
                  <a:close/>
                  <a:moveTo>
                    <a:pt x="6" y="65"/>
                  </a:moveTo>
                  <a:cubicBezTo>
                    <a:pt x="19" y="71"/>
                    <a:pt x="31" y="79"/>
                    <a:pt x="43" y="85"/>
                  </a:cubicBezTo>
                  <a:cubicBezTo>
                    <a:pt x="44" y="82"/>
                    <a:pt x="46" y="78"/>
                    <a:pt x="48" y="78"/>
                  </a:cubicBezTo>
                  <a:cubicBezTo>
                    <a:pt x="48" y="80"/>
                    <a:pt x="44" y="82"/>
                    <a:pt x="45" y="86"/>
                  </a:cubicBezTo>
                  <a:cubicBezTo>
                    <a:pt x="48" y="86"/>
                    <a:pt x="47" y="80"/>
                    <a:pt x="51" y="80"/>
                  </a:cubicBezTo>
                  <a:cubicBezTo>
                    <a:pt x="50" y="82"/>
                    <a:pt x="47" y="85"/>
                    <a:pt x="48" y="88"/>
                  </a:cubicBezTo>
                  <a:cubicBezTo>
                    <a:pt x="51" y="87"/>
                    <a:pt x="49" y="82"/>
                    <a:pt x="53" y="81"/>
                  </a:cubicBezTo>
                  <a:cubicBezTo>
                    <a:pt x="52" y="84"/>
                    <a:pt x="50" y="86"/>
                    <a:pt x="50" y="90"/>
                  </a:cubicBezTo>
                  <a:cubicBezTo>
                    <a:pt x="52" y="89"/>
                    <a:pt x="52" y="84"/>
                    <a:pt x="54" y="84"/>
                  </a:cubicBezTo>
                  <a:cubicBezTo>
                    <a:pt x="53" y="87"/>
                    <a:pt x="52" y="88"/>
                    <a:pt x="51" y="91"/>
                  </a:cubicBezTo>
                  <a:cubicBezTo>
                    <a:pt x="54" y="93"/>
                    <a:pt x="57" y="95"/>
                    <a:pt x="61" y="96"/>
                  </a:cubicBezTo>
                  <a:cubicBezTo>
                    <a:pt x="63" y="85"/>
                    <a:pt x="66" y="71"/>
                    <a:pt x="65" y="57"/>
                  </a:cubicBezTo>
                  <a:cubicBezTo>
                    <a:pt x="63" y="56"/>
                    <a:pt x="59" y="55"/>
                    <a:pt x="58" y="55"/>
                  </a:cubicBezTo>
                  <a:cubicBezTo>
                    <a:pt x="55" y="62"/>
                    <a:pt x="56" y="71"/>
                    <a:pt x="52" y="76"/>
                  </a:cubicBezTo>
                  <a:cubicBezTo>
                    <a:pt x="46" y="71"/>
                    <a:pt x="38" y="67"/>
                    <a:pt x="30" y="63"/>
                  </a:cubicBezTo>
                  <a:cubicBezTo>
                    <a:pt x="26" y="73"/>
                    <a:pt x="16" y="66"/>
                    <a:pt x="19" y="56"/>
                  </a:cubicBezTo>
                  <a:cubicBezTo>
                    <a:pt x="15" y="53"/>
                    <a:pt x="11" y="50"/>
                    <a:pt x="7" y="48"/>
                  </a:cubicBezTo>
                  <a:cubicBezTo>
                    <a:pt x="6" y="53"/>
                    <a:pt x="6" y="59"/>
                    <a:pt x="6" y="65"/>
                  </a:cubicBezTo>
                  <a:close/>
                  <a:moveTo>
                    <a:pt x="71" y="50"/>
                  </a:moveTo>
                  <a:cubicBezTo>
                    <a:pt x="73" y="61"/>
                    <a:pt x="75" y="78"/>
                    <a:pt x="71" y="91"/>
                  </a:cubicBezTo>
                  <a:cubicBezTo>
                    <a:pt x="71" y="80"/>
                    <a:pt x="74" y="62"/>
                    <a:pt x="69" y="52"/>
                  </a:cubicBezTo>
                  <a:cubicBezTo>
                    <a:pt x="66" y="53"/>
                    <a:pt x="66" y="55"/>
                    <a:pt x="66" y="57"/>
                  </a:cubicBezTo>
                  <a:cubicBezTo>
                    <a:pt x="66" y="63"/>
                    <a:pt x="67" y="70"/>
                    <a:pt x="67" y="77"/>
                  </a:cubicBezTo>
                  <a:cubicBezTo>
                    <a:pt x="66" y="85"/>
                    <a:pt x="61" y="92"/>
                    <a:pt x="65" y="97"/>
                  </a:cubicBezTo>
                  <a:cubicBezTo>
                    <a:pt x="69" y="95"/>
                    <a:pt x="72" y="92"/>
                    <a:pt x="77" y="91"/>
                  </a:cubicBezTo>
                  <a:cubicBezTo>
                    <a:pt x="80" y="78"/>
                    <a:pt x="78" y="61"/>
                    <a:pt x="74" y="50"/>
                  </a:cubicBezTo>
                  <a:cubicBezTo>
                    <a:pt x="73" y="49"/>
                    <a:pt x="73" y="51"/>
                    <a:pt x="71" y="50"/>
                  </a:cubicBezTo>
                  <a:close/>
                  <a:moveTo>
                    <a:pt x="59" y="53"/>
                  </a:moveTo>
                  <a:cubicBezTo>
                    <a:pt x="61" y="54"/>
                    <a:pt x="62" y="54"/>
                    <a:pt x="64" y="55"/>
                  </a:cubicBezTo>
                  <a:cubicBezTo>
                    <a:pt x="63" y="52"/>
                    <a:pt x="62" y="51"/>
                    <a:pt x="60" y="50"/>
                  </a:cubicBezTo>
                  <a:cubicBezTo>
                    <a:pt x="60" y="51"/>
                    <a:pt x="59" y="52"/>
                    <a:pt x="59" y="53"/>
                  </a:cubicBezTo>
                  <a:close/>
                  <a:moveTo>
                    <a:pt x="65" y="51"/>
                  </a:moveTo>
                  <a:cubicBezTo>
                    <a:pt x="66" y="51"/>
                    <a:pt x="65" y="51"/>
                    <a:pt x="65" y="51"/>
                  </a:cubicBezTo>
                  <a:close/>
                </a:path>
              </a:pathLst>
            </a:custGeom>
            <a:solidFill>
              <a:srgbClr val="FFFF00"/>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393" name="Rectangle 392"/>
            <p:cNvSpPr/>
            <p:nvPr/>
          </p:nvSpPr>
          <p:spPr>
            <a:xfrm>
              <a:off x="274783" y="6827008"/>
              <a:ext cx="3204491" cy="559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smtClean="0">
                  <a:solidFill>
                    <a:schemeClr val="tx2"/>
                  </a:solidFill>
                </a:rPr>
                <a:t>$ 30.000 USD</a:t>
              </a:r>
              <a:endParaRPr lang="es-CL" sz="800" i="1" dirty="0">
                <a:solidFill>
                  <a:schemeClr val="tx2"/>
                </a:solidFill>
              </a:endParaRPr>
            </a:p>
          </p:txBody>
        </p:sp>
      </p:grpSp>
      <p:sp>
        <p:nvSpPr>
          <p:cNvPr id="401" name="Rectangle 400"/>
          <p:cNvSpPr/>
          <p:nvPr/>
        </p:nvSpPr>
        <p:spPr>
          <a:xfrm>
            <a:off x="3672312" y="2662818"/>
            <a:ext cx="3542400" cy="559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i="1" dirty="0">
                <a:solidFill>
                  <a:srgbClr val="002776"/>
                </a:solidFill>
              </a:rPr>
              <a:t>Técnicos de sistemas</a:t>
            </a:r>
          </a:p>
          <a:p>
            <a:r>
              <a:rPr lang="es-ES" sz="900" i="1" dirty="0">
                <a:solidFill>
                  <a:srgbClr val="002776"/>
                </a:solidFill>
              </a:rPr>
              <a:t>De</a:t>
            </a:r>
            <a:r>
              <a:rPr lang="es-CL" sz="900" i="1" dirty="0" err="1">
                <a:solidFill>
                  <a:srgbClr val="002776"/>
                </a:solidFill>
              </a:rPr>
              <a:t>sarrolladores</a:t>
            </a:r>
            <a:r>
              <a:rPr lang="es-CL" sz="900" i="1" dirty="0">
                <a:solidFill>
                  <a:srgbClr val="002776"/>
                </a:solidFill>
              </a:rPr>
              <a:t> externos</a:t>
            </a:r>
          </a:p>
          <a:p>
            <a:r>
              <a:rPr lang="es-CL" sz="900" i="1" dirty="0">
                <a:solidFill>
                  <a:srgbClr val="002776"/>
                </a:solidFill>
              </a:rPr>
              <a:t>Pro Ecuador – red internacional de </a:t>
            </a:r>
            <a:r>
              <a:rPr lang="es-CL" sz="900" i="1" dirty="0" smtClean="0">
                <a:solidFill>
                  <a:srgbClr val="002776"/>
                </a:solidFill>
              </a:rPr>
              <a:t>medios objetivo</a:t>
            </a:r>
            <a:endParaRPr lang="es-CL" sz="900" i="1" dirty="0">
              <a:solidFill>
                <a:srgbClr val="002776"/>
              </a:solidFill>
            </a:endParaRPr>
          </a:p>
        </p:txBody>
      </p:sp>
      <p:sp>
        <p:nvSpPr>
          <p:cNvPr id="402" name="Rectangle 401"/>
          <p:cNvSpPr/>
          <p:nvPr/>
        </p:nvSpPr>
        <p:spPr>
          <a:xfrm>
            <a:off x="3373814" y="6443378"/>
            <a:ext cx="2189001" cy="36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r>
              <a:rPr lang="es-CL" sz="1000" b="1" dirty="0" smtClean="0"/>
              <a:t>Calendario</a:t>
            </a:r>
            <a:endParaRPr lang="es-CL" sz="1000" b="1" dirty="0"/>
          </a:p>
        </p:txBody>
      </p:sp>
      <p:graphicFrame>
        <p:nvGraphicFramePr>
          <p:cNvPr id="403" name="Table 402"/>
          <p:cNvGraphicFramePr>
            <a:graphicFrameLocks noGrp="1"/>
          </p:cNvGraphicFramePr>
          <p:nvPr>
            <p:extLst/>
          </p:nvPr>
        </p:nvGraphicFramePr>
        <p:xfrm>
          <a:off x="3373810" y="6873220"/>
          <a:ext cx="2189004" cy="381000"/>
        </p:xfrm>
        <a:graphic>
          <a:graphicData uri="http://schemas.openxmlformats.org/drawingml/2006/table">
            <a:tbl>
              <a:tblPr firstRow="1" bandRow="1">
                <a:tableStyleId>{5C22544A-7EE6-4342-B048-85BDC9FD1C3A}</a:tableStyleId>
              </a:tblPr>
              <a:tblGrid>
                <a:gridCol w="364834">
                  <a:extLst>
                    <a:ext uri="{9D8B030D-6E8A-4147-A177-3AD203B41FA5}">
                      <a16:colId xmlns="" xmlns:a16="http://schemas.microsoft.com/office/drawing/2014/main" val="1911516659"/>
                    </a:ext>
                  </a:extLst>
                </a:gridCol>
                <a:gridCol w="364834">
                  <a:extLst>
                    <a:ext uri="{9D8B030D-6E8A-4147-A177-3AD203B41FA5}">
                      <a16:colId xmlns="" xmlns:a16="http://schemas.microsoft.com/office/drawing/2014/main" val="476114897"/>
                    </a:ext>
                  </a:extLst>
                </a:gridCol>
                <a:gridCol w="364834">
                  <a:extLst>
                    <a:ext uri="{9D8B030D-6E8A-4147-A177-3AD203B41FA5}">
                      <a16:colId xmlns="" xmlns:a16="http://schemas.microsoft.com/office/drawing/2014/main" val="1399813028"/>
                    </a:ext>
                  </a:extLst>
                </a:gridCol>
                <a:gridCol w="364834">
                  <a:extLst>
                    <a:ext uri="{9D8B030D-6E8A-4147-A177-3AD203B41FA5}">
                      <a16:colId xmlns="" xmlns:a16="http://schemas.microsoft.com/office/drawing/2014/main" val="3069789400"/>
                    </a:ext>
                  </a:extLst>
                </a:gridCol>
                <a:gridCol w="364834">
                  <a:extLst>
                    <a:ext uri="{9D8B030D-6E8A-4147-A177-3AD203B41FA5}">
                      <a16:colId xmlns="" xmlns:a16="http://schemas.microsoft.com/office/drawing/2014/main" val="1920847690"/>
                    </a:ext>
                  </a:extLst>
                </a:gridCol>
                <a:gridCol w="364834">
                  <a:extLst>
                    <a:ext uri="{9D8B030D-6E8A-4147-A177-3AD203B41FA5}">
                      <a16:colId xmlns="" xmlns:a16="http://schemas.microsoft.com/office/drawing/2014/main" val="2806461673"/>
                    </a:ext>
                  </a:extLst>
                </a:gridCol>
              </a:tblGrid>
              <a:tr h="178060">
                <a:tc>
                  <a:txBody>
                    <a:bodyPr/>
                    <a:lstStyle/>
                    <a:p>
                      <a:pPr algn="ctr"/>
                      <a:r>
                        <a:rPr lang="es-ES_tradnl" sz="600" dirty="0" smtClean="0">
                          <a:solidFill>
                            <a:schemeClr val="bg1"/>
                          </a:solidFill>
                        </a:rPr>
                        <a:t>2016</a:t>
                      </a:r>
                      <a:endParaRPr lang="es-ES" sz="600" dirty="0">
                        <a:solidFill>
                          <a:schemeClr val="bg1"/>
                        </a:solidFill>
                      </a:endParaRPr>
                    </a:p>
                  </a:txBody>
                  <a:tcPr/>
                </a:tc>
                <a:tc>
                  <a:txBody>
                    <a:bodyPr/>
                    <a:lstStyle/>
                    <a:p>
                      <a:pPr algn="ctr"/>
                      <a:r>
                        <a:rPr lang="es-ES_tradnl" sz="600" dirty="0" smtClean="0">
                          <a:solidFill>
                            <a:schemeClr val="bg1"/>
                          </a:solidFill>
                        </a:rPr>
                        <a:t>2017</a:t>
                      </a:r>
                      <a:endParaRPr lang="es-ES" sz="600" dirty="0">
                        <a:solidFill>
                          <a:schemeClr val="bg1"/>
                        </a:solidFill>
                      </a:endParaRPr>
                    </a:p>
                  </a:txBody>
                  <a:tcPr/>
                </a:tc>
                <a:tc>
                  <a:txBody>
                    <a:bodyPr/>
                    <a:lstStyle/>
                    <a:p>
                      <a:pPr algn="ctr"/>
                      <a:r>
                        <a:rPr lang="es-ES_tradnl" sz="600" dirty="0" smtClean="0">
                          <a:solidFill>
                            <a:schemeClr val="bg1"/>
                          </a:solidFill>
                        </a:rPr>
                        <a:t>2018</a:t>
                      </a:r>
                      <a:endParaRPr lang="es-ES" sz="600" dirty="0">
                        <a:solidFill>
                          <a:schemeClr val="bg1"/>
                        </a:solidFill>
                      </a:endParaRPr>
                    </a:p>
                  </a:txBody>
                  <a:tcPr/>
                </a:tc>
                <a:tc>
                  <a:txBody>
                    <a:bodyPr/>
                    <a:lstStyle/>
                    <a:p>
                      <a:pPr algn="ctr"/>
                      <a:r>
                        <a:rPr lang="es-ES_tradnl" sz="600" dirty="0" smtClean="0">
                          <a:solidFill>
                            <a:schemeClr val="bg1"/>
                          </a:solidFill>
                        </a:rPr>
                        <a:t>2019</a:t>
                      </a:r>
                      <a:endParaRPr lang="es-ES" sz="600" dirty="0">
                        <a:solidFill>
                          <a:schemeClr val="bg1"/>
                        </a:solidFill>
                      </a:endParaRPr>
                    </a:p>
                  </a:txBody>
                  <a:tcPr/>
                </a:tc>
                <a:tc>
                  <a:txBody>
                    <a:bodyPr/>
                    <a:lstStyle/>
                    <a:p>
                      <a:pPr algn="ctr"/>
                      <a:r>
                        <a:rPr lang="es-ES_tradnl" sz="600" dirty="0" smtClean="0">
                          <a:solidFill>
                            <a:schemeClr val="bg1"/>
                          </a:solidFill>
                        </a:rPr>
                        <a:t>2020</a:t>
                      </a:r>
                      <a:endParaRPr lang="es-ES" sz="600" dirty="0">
                        <a:solidFill>
                          <a:schemeClr val="bg1"/>
                        </a:solidFill>
                      </a:endParaRPr>
                    </a:p>
                  </a:txBody>
                  <a:tcPr/>
                </a:tc>
                <a:tc>
                  <a:txBody>
                    <a:bodyPr/>
                    <a:lstStyle/>
                    <a:p>
                      <a:pPr algn="ctr"/>
                      <a:r>
                        <a:rPr lang="es-ES_tradnl" sz="600" dirty="0" smtClean="0">
                          <a:solidFill>
                            <a:schemeClr val="bg1"/>
                          </a:solidFill>
                        </a:rPr>
                        <a:t>2021</a:t>
                      </a:r>
                      <a:endParaRPr lang="es-ES" sz="600" dirty="0">
                        <a:solidFill>
                          <a:schemeClr val="bg1"/>
                        </a:solidFill>
                      </a:endParaRPr>
                    </a:p>
                  </a:txBody>
                  <a:tcPr/>
                </a:tc>
                <a:extLst>
                  <a:ext uri="{0D108BD9-81ED-4DB2-BD59-A6C34878D82A}">
                    <a16:rowId xmlns="" xmlns:a16="http://schemas.microsoft.com/office/drawing/2014/main" val="813404064"/>
                  </a:ext>
                </a:extLst>
              </a:tr>
              <a:tr h="184565">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tc>
                  <a:txBody>
                    <a:bodyPr/>
                    <a:lstStyle/>
                    <a:p>
                      <a:pPr algn="ctr"/>
                      <a:endParaRPr lang="es-ES" sz="700" dirty="0">
                        <a:solidFill>
                          <a:srgbClr val="002776"/>
                        </a:solidFill>
                      </a:endParaRPr>
                    </a:p>
                  </a:txBody>
                  <a:tcPr/>
                </a:tc>
                <a:extLst>
                  <a:ext uri="{0D108BD9-81ED-4DB2-BD59-A6C34878D82A}">
                    <a16:rowId xmlns="" xmlns:a16="http://schemas.microsoft.com/office/drawing/2014/main" val="4224239378"/>
                  </a:ext>
                </a:extLst>
              </a:tr>
            </a:tbl>
          </a:graphicData>
        </a:graphic>
      </p:graphicFrame>
      <p:grpSp>
        <p:nvGrpSpPr>
          <p:cNvPr id="408" name="Group 407"/>
          <p:cNvGrpSpPr/>
          <p:nvPr/>
        </p:nvGrpSpPr>
        <p:grpSpPr>
          <a:xfrm>
            <a:off x="3415891" y="6485819"/>
            <a:ext cx="256421" cy="252000"/>
            <a:chOff x="3417417" y="6485819"/>
            <a:chExt cx="256421" cy="252000"/>
          </a:xfrm>
        </p:grpSpPr>
        <p:sp>
          <p:nvSpPr>
            <p:cNvPr id="409" name="Freeform 94"/>
            <p:cNvSpPr>
              <a:spLocks/>
            </p:cNvSpPr>
            <p:nvPr/>
          </p:nvSpPr>
          <p:spPr bwMode="auto">
            <a:xfrm>
              <a:off x="3417417" y="6504885"/>
              <a:ext cx="256421" cy="232934"/>
            </a:xfrm>
            <a:custGeom>
              <a:avLst/>
              <a:gdLst>
                <a:gd name="T0" fmla="*/ 58 w 61"/>
                <a:gd name="T1" fmla="*/ 73 h 76"/>
                <a:gd name="T2" fmla="*/ 4 w 61"/>
                <a:gd name="T3" fmla="*/ 76 h 76"/>
                <a:gd name="T4" fmla="*/ 0 w 61"/>
                <a:gd name="T5" fmla="*/ 5 h 76"/>
                <a:gd name="T6" fmla="*/ 5 w 61"/>
                <a:gd name="T7" fmla="*/ 4 h 76"/>
                <a:gd name="T8" fmla="*/ 3 w 61"/>
                <a:gd name="T9" fmla="*/ 7 h 76"/>
                <a:gd name="T10" fmla="*/ 6 w 61"/>
                <a:gd name="T11" fmla="*/ 72 h 76"/>
                <a:gd name="T12" fmla="*/ 58 w 61"/>
                <a:gd name="T13" fmla="*/ 70 h 76"/>
                <a:gd name="T14" fmla="*/ 58 w 61"/>
                <a:gd name="T15" fmla="*/ 13 h 76"/>
                <a:gd name="T16" fmla="*/ 58 w 61"/>
                <a:gd name="T17" fmla="*/ 4 h 76"/>
                <a:gd name="T18" fmla="*/ 54 w 61"/>
                <a:gd name="T19" fmla="*/ 3 h 76"/>
                <a:gd name="T20" fmla="*/ 60 w 61"/>
                <a:gd name="T21" fmla="*/ 1 h 76"/>
                <a:gd name="T22" fmla="*/ 61 w 61"/>
                <a:gd name="T23" fmla="*/ 51 h 76"/>
                <a:gd name="T24" fmla="*/ 58 w 61"/>
                <a:gd name="T25" fmla="*/ 7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76">
                  <a:moveTo>
                    <a:pt x="58" y="73"/>
                  </a:moveTo>
                  <a:cubicBezTo>
                    <a:pt x="40" y="73"/>
                    <a:pt x="17" y="69"/>
                    <a:pt x="4" y="76"/>
                  </a:cubicBezTo>
                  <a:cubicBezTo>
                    <a:pt x="4" y="54"/>
                    <a:pt x="4" y="26"/>
                    <a:pt x="0" y="5"/>
                  </a:cubicBezTo>
                  <a:cubicBezTo>
                    <a:pt x="1" y="4"/>
                    <a:pt x="4" y="3"/>
                    <a:pt x="5" y="4"/>
                  </a:cubicBezTo>
                  <a:cubicBezTo>
                    <a:pt x="6" y="6"/>
                    <a:pt x="3" y="6"/>
                    <a:pt x="3" y="7"/>
                  </a:cubicBezTo>
                  <a:cubicBezTo>
                    <a:pt x="6" y="26"/>
                    <a:pt x="6" y="52"/>
                    <a:pt x="6" y="72"/>
                  </a:cubicBezTo>
                  <a:cubicBezTo>
                    <a:pt x="22" y="67"/>
                    <a:pt x="43" y="72"/>
                    <a:pt x="58" y="70"/>
                  </a:cubicBezTo>
                  <a:cubicBezTo>
                    <a:pt x="59" y="52"/>
                    <a:pt x="60" y="31"/>
                    <a:pt x="58" y="13"/>
                  </a:cubicBezTo>
                  <a:cubicBezTo>
                    <a:pt x="58" y="10"/>
                    <a:pt x="56" y="7"/>
                    <a:pt x="58" y="4"/>
                  </a:cubicBezTo>
                  <a:cubicBezTo>
                    <a:pt x="58" y="2"/>
                    <a:pt x="55" y="4"/>
                    <a:pt x="54" y="3"/>
                  </a:cubicBezTo>
                  <a:cubicBezTo>
                    <a:pt x="54" y="0"/>
                    <a:pt x="59" y="1"/>
                    <a:pt x="60" y="1"/>
                  </a:cubicBezTo>
                  <a:cubicBezTo>
                    <a:pt x="60" y="14"/>
                    <a:pt x="61" y="34"/>
                    <a:pt x="61" y="51"/>
                  </a:cubicBezTo>
                  <a:cubicBezTo>
                    <a:pt x="61" y="59"/>
                    <a:pt x="61" y="67"/>
                    <a:pt x="58" y="73"/>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10" name="Freeform 95"/>
            <p:cNvSpPr>
              <a:spLocks noEditPoints="1"/>
            </p:cNvSpPr>
            <p:nvPr/>
          </p:nvSpPr>
          <p:spPr bwMode="auto">
            <a:xfrm>
              <a:off x="3437840" y="6485819"/>
              <a:ext cx="214441" cy="64658"/>
            </a:xfrm>
            <a:custGeom>
              <a:avLst/>
              <a:gdLst>
                <a:gd name="T0" fmla="*/ 43 w 51"/>
                <a:gd name="T1" fmla="*/ 20 h 21"/>
                <a:gd name="T2" fmla="*/ 41 w 51"/>
                <a:gd name="T3" fmla="*/ 10 h 21"/>
                <a:gd name="T4" fmla="*/ 37 w 51"/>
                <a:gd name="T5" fmla="*/ 10 h 21"/>
                <a:gd name="T6" fmla="*/ 39 w 51"/>
                <a:gd name="T7" fmla="*/ 17 h 21"/>
                <a:gd name="T8" fmla="*/ 31 w 51"/>
                <a:gd name="T9" fmla="*/ 21 h 21"/>
                <a:gd name="T10" fmla="*/ 30 w 51"/>
                <a:gd name="T11" fmla="*/ 11 h 21"/>
                <a:gd name="T12" fmla="*/ 24 w 51"/>
                <a:gd name="T13" fmla="*/ 10 h 21"/>
                <a:gd name="T14" fmla="*/ 20 w 51"/>
                <a:gd name="T15" fmla="*/ 20 h 21"/>
                <a:gd name="T16" fmla="*/ 15 w 51"/>
                <a:gd name="T17" fmla="*/ 11 h 21"/>
                <a:gd name="T18" fmla="*/ 10 w 51"/>
                <a:gd name="T19" fmla="*/ 11 h 21"/>
                <a:gd name="T20" fmla="*/ 11 w 51"/>
                <a:gd name="T21" fmla="*/ 15 h 21"/>
                <a:gd name="T22" fmla="*/ 6 w 51"/>
                <a:gd name="T23" fmla="*/ 19 h 21"/>
                <a:gd name="T24" fmla="*/ 3 w 51"/>
                <a:gd name="T25" fmla="*/ 3 h 21"/>
                <a:gd name="T26" fmla="*/ 6 w 51"/>
                <a:gd name="T27" fmla="*/ 16 h 21"/>
                <a:gd name="T28" fmla="*/ 9 w 51"/>
                <a:gd name="T29" fmla="*/ 14 h 21"/>
                <a:gd name="T30" fmla="*/ 4 w 51"/>
                <a:gd name="T31" fmla="*/ 2 h 21"/>
                <a:gd name="T32" fmla="*/ 8 w 51"/>
                <a:gd name="T33" fmla="*/ 9 h 21"/>
                <a:gd name="T34" fmla="*/ 14 w 51"/>
                <a:gd name="T35" fmla="*/ 9 h 21"/>
                <a:gd name="T36" fmla="*/ 15 w 51"/>
                <a:gd name="T37" fmla="*/ 4 h 21"/>
                <a:gd name="T38" fmla="*/ 19 w 51"/>
                <a:gd name="T39" fmla="*/ 17 h 21"/>
                <a:gd name="T40" fmla="*/ 21 w 51"/>
                <a:gd name="T41" fmla="*/ 5 h 21"/>
                <a:gd name="T42" fmla="*/ 19 w 51"/>
                <a:gd name="T43" fmla="*/ 6 h 21"/>
                <a:gd name="T44" fmla="*/ 20 w 51"/>
                <a:gd name="T45" fmla="*/ 0 h 21"/>
                <a:gd name="T46" fmla="*/ 24 w 51"/>
                <a:gd name="T47" fmla="*/ 8 h 21"/>
                <a:gd name="T48" fmla="*/ 29 w 51"/>
                <a:gd name="T49" fmla="*/ 8 h 21"/>
                <a:gd name="T50" fmla="*/ 33 w 51"/>
                <a:gd name="T51" fmla="*/ 1 h 21"/>
                <a:gd name="T52" fmla="*/ 37 w 51"/>
                <a:gd name="T53" fmla="*/ 2 h 21"/>
                <a:gd name="T54" fmla="*/ 38 w 51"/>
                <a:gd name="T55" fmla="*/ 7 h 21"/>
                <a:gd name="T56" fmla="*/ 41 w 51"/>
                <a:gd name="T57" fmla="*/ 7 h 21"/>
                <a:gd name="T58" fmla="*/ 41 w 51"/>
                <a:gd name="T59" fmla="*/ 4 h 21"/>
                <a:gd name="T60" fmla="*/ 47 w 51"/>
                <a:gd name="T61" fmla="*/ 1 h 21"/>
                <a:gd name="T62" fmla="*/ 43 w 51"/>
                <a:gd name="T63" fmla="*/ 20 h 21"/>
                <a:gd name="T64" fmla="*/ 46 w 51"/>
                <a:gd name="T65" fmla="*/ 4 h 21"/>
                <a:gd name="T66" fmla="*/ 43 w 51"/>
                <a:gd name="T67" fmla="*/ 4 h 21"/>
                <a:gd name="T68" fmla="*/ 45 w 51"/>
                <a:gd name="T69" fmla="*/ 16 h 21"/>
                <a:gd name="T70" fmla="*/ 46 w 51"/>
                <a:gd name="T71" fmla="*/ 4 h 21"/>
                <a:gd name="T72" fmla="*/ 34 w 51"/>
                <a:gd name="T73" fmla="*/ 2 h 21"/>
                <a:gd name="T74" fmla="*/ 33 w 51"/>
                <a:gd name="T75" fmla="*/ 18 h 21"/>
                <a:gd name="T76" fmla="*/ 34 w 51"/>
                <a:gd name="T7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1" h="21">
                  <a:moveTo>
                    <a:pt x="43" y="20"/>
                  </a:moveTo>
                  <a:cubicBezTo>
                    <a:pt x="41" y="17"/>
                    <a:pt x="41" y="12"/>
                    <a:pt x="41" y="10"/>
                  </a:cubicBezTo>
                  <a:cubicBezTo>
                    <a:pt x="41" y="9"/>
                    <a:pt x="38" y="9"/>
                    <a:pt x="37" y="10"/>
                  </a:cubicBezTo>
                  <a:cubicBezTo>
                    <a:pt x="37" y="13"/>
                    <a:pt x="38" y="14"/>
                    <a:pt x="39" y="17"/>
                  </a:cubicBezTo>
                  <a:cubicBezTo>
                    <a:pt x="37" y="19"/>
                    <a:pt x="35" y="21"/>
                    <a:pt x="31" y="21"/>
                  </a:cubicBezTo>
                  <a:cubicBezTo>
                    <a:pt x="30" y="18"/>
                    <a:pt x="30" y="14"/>
                    <a:pt x="30" y="11"/>
                  </a:cubicBezTo>
                  <a:cubicBezTo>
                    <a:pt x="29" y="10"/>
                    <a:pt x="26" y="10"/>
                    <a:pt x="24" y="10"/>
                  </a:cubicBezTo>
                  <a:cubicBezTo>
                    <a:pt x="23" y="14"/>
                    <a:pt x="23" y="18"/>
                    <a:pt x="20" y="20"/>
                  </a:cubicBezTo>
                  <a:cubicBezTo>
                    <a:pt x="16" y="19"/>
                    <a:pt x="15" y="15"/>
                    <a:pt x="15" y="11"/>
                  </a:cubicBezTo>
                  <a:cubicBezTo>
                    <a:pt x="14" y="11"/>
                    <a:pt x="12" y="11"/>
                    <a:pt x="10" y="11"/>
                  </a:cubicBezTo>
                  <a:cubicBezTo>
                    <a:pt x="10" y="12"/>
                    <a:pt x="11" y="14"/>
                    <a:pt x="11" y="15"/>
                  </a:cubicBezTo>
                  <a:cubicBezTo>
                    <a:pt x="10" y="17"/>
                    <a:pt x="8" y="18"/>
                    <a:pt x="6" y="19"/>
                  </a:cubicBezTo>
                  <a:cubicBezTo>
                    <a:pt x="1" y="18"/>
                    <a:pt x="0" y="6"/>
                    <a:pt x="3" y="3"/>
                  </a:cubicBezTo>
                  <a:cubicBezTo>
                    <a:pt x="4" y="8"/>
                    <a:pt x="3" y="13"/>
                    <a:pt x="6" y="16"/>
                  </a:cubicBezTo>
                  <a:cubicBezTo>
                    <a:pt x="8" y="16"/>
                    <a:pt x="8" y="15"/>
                    <a:pt x="9" y="14"/>
                  </a:cubicBezTo>
                  <a:cubicBezTo>
                    <a:pt x="8" y="9"/>
                    <a:pt x="4" y="8"/>
                    <a:pt x="4" y="2"/>
                  </a:cubicBezTo>
                  <a:cubicBezTo>
                    <a:pt x="8" y="2"/>
                    <a:pt x="7" y="7"/>
                    <a:pt x="8" y="9"/>
                  </a:cubicBezTo>
                  <a:cubicBezTo>
                    <a:pt x="11" y="8"/>
                    <a:pt x="12" y="8"/>
                    <a:pt x="14" y="9"/>
                  </a:cubicBezTo>
                  <a:cubicBezTo>
                    <a:pt x="16" y="8"/>
                    <a:pt x="14" y="5"/>
                    <a:pt x="15" y="4"/>
                  </a:cubicBezTo>
                  <a:cubicBezTo>
                    <a:pt x="19" y="6"/>
                    <a:pt x="16" y="14"/>
                    <a:pt x="19" y="17"/>
                  </a:cubicBezTo>
                  <a:cubicBezTo>
                    <a:pt x="22" y="16"/>
                    <a:pt x="23" y="9"/>
                    <a:pt x="21" y="5"/>
                  </a:cubicBezTo>
                  <a:cubicBezTo>
                    <a:pt x="19" y="5"/>
                    <a:pt x="20" y="7"/>
                    <a:pt x="19" y="6"/>
                  </a:cubicBezTo>
                  <a:cubicBezTo>
                    <a:pt x="19" y="4"/>
                    <a:pt x="18" y="1"/>
                    <a:pt x="20" y="0"/>
                  </a:cubicBezTo>
                  <a:cubicBezTo>
                    <a:pt x="22" y="2"/>
                    <a:pt x="22" y="6"/>
                    <a:pt x="24" y="8"/>
                  </a:cubicBezTo>
                  <a:cubicBezTo>
                    <a:pt x="26" y="7"/>
                    <a:pt x="28" y="8"/>
                    <a:pt x="29" y="8"/>
                  </a:cubicBezTo>
                  <a:cubicBezTo>
                    <a:pt x="30" y="5"/>
                    <a:pt x="30" y="2"/>
                    <a:pt x="33" y="1"/>
                  </a:cubicBezTo>
                  <a:cubicBezTo>
                    <a:pt x="35" y="0"/>
                    <a:pt x="34" y="2"/>
                    <a:pt x="37" y="2"/>
                  </a:cubicBezTo>
                  <a:cubicBezTo>
                    <a:pt x="37" y="4"/>
                    <a:pt x="37" y="6"/>
                    <a:pt x="38" y="7"/>
                  </a:cubicBezTo>
                  <a:cubicBezTo>
                    <a:pt x="39" y="7"/>
                    <a:pt x="40" y="7"/>
                    <a:pt x="41" y="7"/>
                  </a:cubicBezTo>
                  <a:cubicBezTo>
                    <a:pt x="42" y="7"/>
                    <a:pt x="40" y="5"/>
                    <a:pt x="41" y="4"/>
                  </a:cubicBezTo>
                  <a:cubicBezTo>
                    <a:pt x="43" y="3"/>
                    <a:pt x="44" y="0"/>
                    <a:pt x="47" y="1"/>
                  </a:cubicBezTo>
                  <a:cubicBezTo>
                    <a:pt x="48" y="10"/>
                    <a:pt x="51" y="18"/>
                    <a:pt x="43" y="20"/>
                  </a:cubicBezTo>
                  <a:close/>
                  <a:moveTo>
                    <a:pt x="46" y="4"/>
                  </a:moveTo>
                  <a:cubicBezTo>
                    <a:pt x="45" y="4"/>
                    <a:pt x="44" y="4"/>
                    <a:pt x="43" y="4"/>
                  </a:cubicBezTo>
                  <a:cubicBezTo>
                    <a:pt x="44" y="7"/>
                    <a:pt x="43" y="13"/>
                    <a:pt x="45" y="16"/>
                  </a:cubicBezTo>
                  <a:cubicBezTo>
                    <a:pt x="50" y="14"/>
                    <a:pt x="44" y="8"/>
                    <a:pt x="46" y="4"/>
                  </a:cubicBezTo>
                  <a:close/>
                  <a:moveTo>
                    <a:pt x="34" y="2"/>
                  </a:moveTo>
                  <a:cubicBezTo>
                    <a:pt x="30" y="4"/>
                    <a:pt x="32" y="14"/>
                    <a:pt x="33" y="18"/>
                  </a:cubicBezTo>
                  <a:cubicBezTo>
                    <a:pt x="38" y="17"/>
                    <a:pt x="36" y="5"/>
                    <a:pt x="34" y="2"/>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411" name="Freeform 96"/>
            <p:cNvSpPr>
              <a:spLocks noEditPoints="1"/>
            </p:cNvSpPr>
            <p:nvPr/>
          </p:nvSpPr>
          <p:spPr bwMode="auto">
            <a:xfrm>
              <a:off x="3484358" y="6568714"/>
              <a:ext cx="113461" cy="116882"/>
            </a:xfrm>
            <a:custGeom>
              <a:avLst/>
              <a:gdLst>
                <a:gd name="T0" fmla="*/ 22 w 27"/>
                <a:gd name="T1" fmla="*/ 38 h 38"/>
                <a:gd name="T2" fmla="*/ 13 w 27"/>
                <a:gd name="T3" fmla="*/ 38 h 38"/>
                <a:gd name="T4" fmla="*/ 11 w 27"/>
                <a:gd name="T5" fmla="*/ 21 h 38"/>
                <a:gd name="T6" fmla="*/ 3 w 27"/>
                <a:gd name="T7" fmla="*/ 22 h 38"/>
                <a:gd name="T8" fmla="*/ 13 w 27"/>
                <a:gd name="T9" fmla="*/ 2 h 38"/>
                <a:gd name="T10" fmla="*/ 21 w 27"/>
                <a:gd name="T11" fmla="*/ 0 h 38"/>
                <a:gd name="T12" fmla="*/ 22 w 27"/>
                <a:gd name="T13" fmla="*/ 38 h 38"/>
                <a:gd name="T14" fmla="*/ 21 w 27"/>
                <a:gd name="T15" fmla="*/ 34 h 38"/>
                <a:gd name="T16" fmla="*/ 21 w 27"/>
                <a:gd name="T17" fmla="*/ 32 h 38"/>
                <a:gd name="T18" fmla="*/ 21 w 27"/>
                <a:gd name="T19" fmla="*/ 34 h 38"/>
                <a:gd name="T20" fmla="*/ 16 w 27"/>
                <a:gd name="T21" fmla="*/ 18 h 38"/>
                <a:gd name="T22" fmla="*/ 17 w 27"/>
                <a:gd name="T23" fmla="*/ 11 h 38"/>
                <a:gd name="T24" fmla="*/ 16 w 27"/>
                <a:gd name="T25" fmla="*/ 18 h 38"/>
                <a:gd name="T26" fmla="*/ 11 w 27"/>
                <a:gd name="T27" fmla="*/ 18 h 38"/>
                <a:gd name="T28" fmla="*/ 11 w 27"/>
                <a:gd name="T2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8">
                  <a:moveTo>
                    <a:pt x="22" y="38"/>
                  </a:moveTo>
                  <a:cubicBezTo>
                    <a:pt x="20" y="36"/>
                    <a:pt x="15" y="38"/>
                    <a:pt x="13" y="38"/>
                  </a:cubicBezTo>
                  <a:cubicBezTo>
                    <a:pt x="15" y="31"/>
                    <a:pt x="12" y="27"/>
                    <a:pt x="11" y="21"/>
                  </a:cubicBezTo>
                  <a:cubicBezTo>
                    <a:pt x="9" y="21"/>
                    <a:pt x="6" y="22"/>
                    <a:pt x="3" y="22"/>
                  </a:cubicBezTo>
                  <a:cubicBezTo>
                    <a:pt x="0" y="11"/>
                    <a:pt x="17" y="12"/>
                    <a:pt x="13" y="2"/>
                  </a:cubicBezTo>
                  <a:cubicBezTo>
                    <a:pt x="15" y="1"/>
                    <a:pt x="19" y="1"/>
                    <a:pt x="21" y="0"/>
                  </a:cubicBezTo>
                  <a:cubicBezTo>
                    <a:pt x="23" y="13"/>
                    <a:pt x="27" y="28"/>
                    <a:pt x="22" y="38"/>
                  </a:cubicBezTo>
                  <a:close/>
                  <a:moveTo>
                    <a:pt x="21" y="34"/>
                  </a:moveTo>
                  <a:cubicBezTo>
                    <a:pt x="22" y="35"/>
                    <a:pt x="22" y="32"/>
                    <a:pt x="21" y="32"/>
                  </a:cubicBezTo>
                  <a:cubicBezTo>
                    <a:pt x="21" y="33"/>
                    <a:pt x="20" y="33"/>
                    <a:pt x="21" y="34"/>
                  </a:cubicBezTo>
                  <a:close/>
                  <a:moveTo>
                    <a:pt x="16" y="18"/>
                  </a:moveTo>
                  <a:cubicBezTo>
                    <a:pt x="17" y="17"/>
                    <a:pt x="17" y="13"/>
                    <a:pt x="17" y="11"/>
                  </a:cubicBezTo>
                  <a:cubicBezTo>
                    <a:pt x="17" y="13"/>
                    <a:pt x="15" y="15"/>
                    <a:pt x="16" y="18"/>
                  </a:cubicBezTo>
                  <a:close/>
                  <a:moveTo>
                    <a:pt x="11" y="18"/>
                  </a:moveTo>
                  <a:cubicBezTo>
                    <a:pt x="7" y="17"/>
                    <a:pt x="12" y="19"/>
                    <a:pt x="11" y="1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grpSp>
      <p:sp>
        <p:nvSpPr>
          <p:cNvPr id="412" name="Freeform 368"/>
          <p:cNvSpPr>
            <a:spLocks noEditPoints="1"/>
          </p:cNvSpPr>
          <p:nvPr/>
        </p:nvSpPr>
        <p:spPr bwMode="auto">
          <a:xfrm>
            <a:off x="3876340" y="7091362"/>
            <a:ext cx="144000" cy="108000"/>
          </a:xfrm>
          <a:custGeom>
            <a:avLst/>
            <a:gdLst>
              <a:gd name="T0" fmla="*/ 65 w 79"/>
              <a:gd name="T1" fmla="*/ 29 h 93"/>
              <a:gd name="T2" fmla="*/ 35 w 79"/>
              <a:gd name="T3" fmla="*/ 93 h 93"/>
              <a:gd name="T4" fmla="*/ 0 w 79"/>
              <a:gd name="T5" fmla="*/ 62 h 93"/>
              <a:gd name="T6" fmla="*/ 15 w 79"/>
              <a:gd name="T7" fmla="*/ 40 h 93"/>
              <a:gd name="T8" fmla="*/ 40 w 79"/>
              <a:gd name="T9" fmla="*/ 43 h 93"/>
              <a:gd name="T10" fmla="*/ 79 w 79"/>
              <a:gd name="T11" fmla="*/ 6 h 93"/>
              <a:gd name="T12" fmla="*/ 56 w 79"/>
              <a:gd name="T13" fmla="*/ 22 h 93"/>
              <a:gd name="T14" fmla="*/ 38 w 79"/>
              <a:gd name="T15" fmla="*/ 54 h 93"/>
              <a:gd name="T16" fmla="*/ 17 w 79"/>
              <a:gd name="T17" fmla="*/ 43 h 93"/>
              <a:gd name="T18" fmla="*/ 18 w 79"/>
              <a:gd name="T19" fmla="*/ 58 h 93"/>
              <a:gd name="T20" fmla="*/ 39 w 79"/>
              <a:gd name="T21" fmla="*/ 74 h 93"/>
              <a:gd name="T22" fmla="*/ 69 w 79"/>
              <a:gd name="T23" fmla="*/ 3 h 93"/>
              <a:gd name="T24" fmla="*/ 36 w 79"/>
              <a:gd name="T25" fmla="*/ 50 h 93"/>
              <a:gd name="T26" fmla="*/ 7 w 79"/>
              <a:gd name="T27" fmla="*/ 54 h 93"/>
              <a:gd name="T28" fmla="*/ 7 w 79"/>
              <a:gd name="T29" fmla="*/ 54 h 93"/>
              <a:gd name="T30" fmla="*/ 8 w 79"/>
              <a:gd name="T31" fmla="*/ 56 h 93"/>
              <a:gd name="T32" fmla="*/ 7 w 79"/>
              <a:gd name="T33" fmla="*/ 64 h 93"/>
              <a:gd name="T34" fmla="*/ 12 w 79"/>
              <a:gd name="T35" fmla="*/ 56 h 93"/>
              <a:gd name="T36" fmla="*/ 12 w 79"/>
              <a:gd name="T37" fmla="*/ 68 h 93"/>
              <a:gd name="T38" fmla="*/ 18 w 79"/>
              <a:gd name="T39" fmla="*/ 61 h 93"/>
              <a:gd name="T40" fmla="*/ 14 w 79"/>
              <a:gd name="T41" fmla="*/ 58 h 93"/>
              <a:gd name="T42" fmla="*/ 12 w 79"/>
              <a:gd name="T43" fmla="*/ 69 h 93"/>
              <a:gd name="T44" fmla="*/ 15 w 79"/>
              <a:gd name="T45" fmla="*/ 75 h 93"/>
              <a:gd name="T46" fmla="*/ 19 w 79"/>
              <a:gd name="T47" fmla="*/ 65 h 93"/>
              <a:gd name="T48" fmla="*/ 18 w 79"/>
              <a:gd name="T49" fmla="*/ 78 h 93"/>
              <a:gd name="T50" fmla="*/ 22 w 79"/>
              <a:gd name="T51" fmla="*/ 69 h 93"/>
              <a:gd name="T52" fmla="*/ 19 w 79"/>
              <a:gd name="T53" fmla="*/ 81 h 93"/>
              <a:gd name="T54" fmla="*/ 24 w 79"/>
              <a:gd name="T55" fmla="*/ 71 h 93"/>
              <a:gd name="T56" fmla="*/ 22 w 79"/>
              <a:gd name="T57" fmla="*/ 85 h 93"/>
              <a:gd name="T58" fmla="*/ 22 w 79"/>
              <a:gd name="T59" fmla="*/ 85 h 93"/>
              <a:gd name="T60" fmla="*/ 35 w 79"/>
              <a:gd name="T61" fmla="*/ 78 h 93"/>
              <a:gd name="T62" fmla="*/ 36 w 79"/>
              <a:gd name="T63" fmla="*/ 77 h 93"/>
              <a:gd name="T64" fmla="*/ 26 w 79"/>
              <a:gd name="T65" fmla="*/ 90 h 93"/>
              <a:gd name="T66" fmla="*/ 32 w 79"/>
              <a:gd name="T67" fmla="*/ 77 h 93"/>
              <a:gd name="T68" fmla="*/ 34 w 79"/>
              <a:gd name="T69" fmla="*/ 80 h 93"/>
              <a:gd name="T70" fmla="*/ 34 w 79"/>
              <a:gd name="T71" fmla="*/ 80 h 93"/>
              <a:gd name="T72" fmla="*/ 33 w 79"/>
              <a:gd name="T73" fmla="*/ 83 h 93"/>
              <a:gd name="T74" fmla="*/ 33 w 79"/>
              <a:gd name="T75" fmla="*/ 90 h 93"/>
              <a:gd name="T76" fmla="*/ 33 w 79"/>
              <a:gd name="T7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9" h="93">
                <a:moveTo>
                  <a:pt x="79" y="6"/>
                </a:moveTo>
                <a:cubicBezTo>
                  <a:pt x="76" y="14"/>
                  <a:pt x="69" y="21"/>
                  <a:pt x="65" y="29"/>
                </a:cubicBezTo>
                <a:cubicBezTo>
                  <a:pt x="59" y="42"/>
                  <a:pt x="54" y="56"/>
                  <a:pt x="45" y="66"/>
                </a:cubicBezTo>
                <a:cubicBezTo>
                  <a:pt x="43" y="77"/>
                  <a:pt x="38" y="83"/>
                  <a:pt x="35" y="93"/>
                </a:cubicBezTo>
                <a:cubicBezTo>
                  <a:pt x="32" y="91"/>
                  <a:pt x="27" y="93"/>
                  <a:pt x="23" y="92"/>
                </a:cubicBezTo>
                <a:cubicBezTo>
                  <a:pt x="15" y="81"/>
                  <a:pt x="11" y="69"/>
                  <a:pt x="0" y="62"/>
                </a:cubicBezTo>
                <a:cubicBezTo>
                  <a:pt x="1" y="57"/>
                  <a:pt x="6" y="53"/>
                  <a:pt x="5" y="47"/>
                </a:cubicBezTo>
                <a:cubicBezTo>
                  <a:pt x="10" y="46"/>
                  <a:pt x="11" y="42"/>
                  <a:pt x="15" y="40"/>
                </a:cubicBezTo>
                <a:cubicBezTo>
                  <a:pt x="24" y="41"/>
                  <a:pt x="26" y="49"/>
                  <a:pt x="32" y="54"/>
                </a:cubicBezTo>
                <a:cubicBezTo>
                  <a:pt x="35" y="50"/>
                  <a:pt x="36" y="45"/>
                  <a:pt x="40" y="43"/>
                </a:cubicBezTo>
                <a:cubicBezTo>
                  <a:pt x="47" y="27"/>
                  <a:pt x="59" y="15"/>
                  <a:pt x="68" y="0"/>
                </a:cubicBezTo>
                <a:cubicBezTo>
                  <a:pt x="72" y="1"/>
                  <a:pt x="76" y="3"/>
                  <a:pt x="79" y="6"/>
                </a:cubicBezTo>
                <a:close/>
                <a:moveTo>
                  <a:pt x="69" y="3"/>
                </a:moveTo>
                <a:cubicBezTo>
                  <a:pt x="64" y="9"/>
                  <a:pt x="61" y="16"/>
                  <a:pt x="56" y="22"/>
                </a:cubicBezTo>
                <a:cubicBezTo>
                  <a:pt x="53" y="26"/>
                  <a:pt x="48" y="30"/>
                  <a:pt x="45" y="36"/>
                </a:cubicBezTo>
                <a:cubicBezTo>
                  <a:pt x="42" y="41"/>
                  <a:pt x="39" y="47"/>
                  <a:pt x="38" y="54"/>
                </a:cubicBezTo>
                <a:cubicBezTo>
                  <a:pt x="37" y="56"/>
                  <a:pt x="39" y="59"/>
                  <a:pt x="35" y="61"/>
                </a:cubicBezTo>
                <a:cubicBezTo>
                  <a:pt x="30" y="59"/>
                  <a:pt x="24" y="42"/>
                  <a:pt x="17" y="43"/>
                </a:cubicBezTo>
                <a:cubicBezTo>
                  <a:pt x="14" y="43"/>
                  <a:pt x="10" y="46"/>
                  <a:pt x="10" y="49"/>
                </a:cubicBezTo>
                <a:cubicBezTo>
                  <a:pt x="10" y="51"/>
                  <a:pt x="16" y="56"/>
                  <a:pt x="18" y="58"/>
                </a:cubicBezTo>
                <a:cubicBezTo>
                  <a:pt x="22" y="63"/>
                  <a:pt x="26" y="74"/>
                  <a:pt x="31" y="75"/>
                </a:cubicBezTo>
                <a:cubicBezTo>
                  <a:pt x="33" y="75"/>
                  <a:pt x="37" y="73"/>
                  <a:pt x="39" y="74"/>
                </a:cubicBezTo>
                <a:cubicBezTo>
                  <a:pt x="52" y="52"/>
                  <a:pt x="63" y="29"/>
                  <a:pt x="75" y="7"/>
                </a:cubicBezTo>
                <a:cubicBezTo>
                  <a:pt x="74" y="5"/>
                  <a:pt x="72" y="3"/>
                  <a:pt x="69" y="3"/>
                </a:cubicBezTo>
                <a:close/>
                <a:moveTo>
                  <a:pt x="35" y="56"/>
                </a:moveTo>
                <a:cubicBezTo>
                  <a:pt x="36" y="55"/>
                  <a:pt x="37" y="51"/>
                  <a:pt x="36" y="50"/>
                </a:cubicBezTo>
                <a:cubicBezTo>
                  <a:pt x="36" y="51"/>
                  <a:pt x="33" y="55"/>
                  <a:pt x="35" y="56"/>
                </a:cubicBezTo>
                <a:close/>
                <a:moveTo>
                  <a:pt x="7" y="54"/>
                </a:moveTo>
                <a:cubicBezTo>
                  <a:pt x="7" y="53"/>
                  <a:pt x="9" y="53"/>
                  <a:pt x="9" y="52"/>
                </a:cubicBezTo>
                <a:cubicBezTo>
                  <a:pt x="7" y="52"/>
                  <a:pt x="6" y="54"/>
                  <a:pt x="7" y="54"/>
                </a:cubicBezTo>
                <a:close/>
                <a:moveTo>
                  <a:pt x="5" y="63"/>
                </a:moveTo>
                <a:cubicBezTo>
                  <a:pt x="7" y="62"/>
                  <a:pt x="9" y="57"/>
                  <a:pt x="8" y="56"/>
                </a:cubicBezTo>
                <a:cubicBezTo>
                  <a:pt x="7" y="58"/>
                  <a:pt x="3" y="60"/>
                  <a:pt x="5" y="63"/>
                </a:cubicBezTo>
                <a:close/>
                <a:moveTo>
                  <a:pt x="7" y="64"/>
                </a:moveTo>
                <a:cubicBezTo>
                  <a:pt x="10" y="63"/>
                  <a:pt x="12" y="59"/>
                  <a:pt x="13" y="56"/>
                </a:cubicBezTo>
                <a:cubicBezTo>
                  <a:pt x="12" y="56"/>
                  <a:pt x="12" y="56"/>
                  <a:pt x="12" y="56"/>
                </a:cubicBezTo>
                <a:cubicBezTo>
                  <a:pt x="10" y="59"/>
                  <a:pt x="9" y="61"/>
                  <a:pt x="7" y="64"/>
                </a:cubicBezTo>
                <a:close/>
                <a:moveTo>
                  <a:pt x="12" y="68"/>
                </a:moveTo>
                <a:cubicBezTo>
                  <a:pt x="12" y="69"/>
                  <a:pt x="12" y="70"/>
                  <a:pt x="12" y="71"/>
                </a:cubicBezTo>
                <a:cubicBezTo>
                  <a:pt x="16" y="69"/>
                  <a:pt x="19" y="65"/>
                  <a:pt x="18" y="61"/>
                </a:cubicBezTo>
                <a:cubicBezTo>
                  <a:pt x="15" y="62"/>
                  <a:pt x="15" y="66"/>
                  <a:pt x="12" y="68"/>
                </a:cubicBezTo>
                <a:cubicBezTo>
                  <a:pt x="12" y="64"/>
                  <a:pt x="18" y="61"/>
                  <a:pt x="14" y="58"/>
                </a:cubicBezTo>
                <a:cubicBezTo>
                  <a:pt x="13" y="61"/>
                  <a:pt x="10" y="63"/>
                  <a:pt x="9" y="66"/>
                </a:cubicBezTo>
                <a:cubicBezTo>
                  <a:pt x="10" y="67"/>
                  <a:pt x="10" y="68"/>
                  <a:pt x="12" y="69"/>
                </a:cubicBezTo>
                <a:cubicBezTo>
                  <a:pt x="11" y="68"/>
                  <a:pt x="12" y="68"/>
                  <a:pt x="12" y="68"/>
                </a:cubicBezTo>
                <a:close/>
                <a:moveTo>
                  <a:pt x="15" y="75"/>
                </a:moveTo>
                <a:cubicBezTo>
                  <a:pt x="18" y="72"/>
                  <a:pt x="21" y="69"/>
                  <a:pt x="20" y="65"/>
                </a:cubicBezTo>
                <a:cubicBezTo>
                  <a:pt x="20" y="65"/>
                  <a:pt x="20" y="65"/>
                  <a:pt x="19" y="65"/>
                </a:cubicBezTo>
                <a:cubicBezTo>
                  <a:pt x="18" y="68"/>
                  <a:pt x="13" y="70"/>
                  <a:pt x="15" y="75"/>
                </a:cubicBezTo>
                <a:close/>
                <a:moveTo>
                  <a:pt x="18" y="78"/>
                </a:moveTo>
                <a:cubicBezTo>
                  <a:pt x="19" y="75"/>
                  <a:pt x="22" y="73"/>
                  <a:pt x="23" y="69"/>
                </a:cubicBezTo>
                <a:cubicBezTo>
                  <a:pt x="23" y="69"/>
                  <a:pt x="23" y="68"/>
                  <a:pt x="22" y="69"/>
                </a:cubicBezTo>
                <a:cubicBezTo>
                  <a:pt x="20" y="71"/>
                  <a:pt x="15" y="74"/>
                  <a:pt x="18" y="78"/>
                </a:cubicBezTo>
                <a:close/>
                <a:moveTo>
                  <a:pt x="19" y="81"/>
                </a:moveTo>
                <a:cubicBezTo>
                  <a:pt x="22" y="79"/>
                  <a:pt x="24" y="76"/>
                  <a:pt x="25" y="73"/>
                </a:cubicBezTo>
                <a:cubicBezTo>
                  <a:pt x="24" y="73"/>
                  <a:pt x="25" y="71"/>
                  <a:pt x="24" y="71"/>
                </a:cubicBezTo>
                <a:cubicBezTo>
                  <a:pt x="23" y="75"/>
                  <a:pt x="18" y="77"/>
                  <a:pt x="19" y="81"/>
                </a:cubicBezTo>
                <a:close/>
                <a:moveTo>
                  <a:pt x="22" y="85"/>
                </a:moveTo>
                <a:cubicBezTo>
                  <a:pt x="23" y="82"/>
                  <a:pt x="27" y="79"/>
                  <a:pt x="26" y="75"/>
                </a:cubicBezTo>
                <a:cubicBezTo>
                  <a:pt x="25" y="78"/>
                  <a:pt x="19" y="81"/>
                  <a:pt x="22" y="85"/>
                </a:cubicBezTo>
                <a:close/>
                <a:moveTo>
                  <a:pt x="35" y="78"/>
                </a:moveTo>
                <a:cubicBezTo>
                  <a:pt x="35" y="79"/>
                  <a:pt x="35" y="79"/>
                  <a:pt x="35" y="78"/>
                </a:cubicBezTo>
                <a:cubicBezTo>
                  <a:pt x="36" y="78"/>
                  <a:pt x="36" y="78"/>
                  <a:pt x="36" y="78"/>
                </a:cubicBezTo>
                <a:cubicBezTo>
                  <a:pt x="36" y="78"/>
                  <a:pt x="37" y="77"/>
                  <a:pt x="36" y="77"/>
                </a:cubicBezTo>
                <a:cubicBezTo>
                  <a:pt x="36" y="77"/>
                  <a:pt x="35" y="78"/>
                  <a:pt x="35" y="78"/>
                </a:cubicBezTo>
                <a:close/>
                <a:moveTo>
                  <a:pt x="26" y="90"/>
                </a:moveTo>
                <a:cubicBezTo>
                  <a:pt x="31" y="89"/>
                  <a:pt x="31" y="81"/>
                  <a:pt x="33" y="77"/>
                </a:cubicBezTo>
                <a:cubicBezTo>
                  <a:pt x="33" y="77"/>
                  <a:pt x="33" y="77"/>
                  <a:pt x="32" y="77"/>
                </a:cubicBezTo>
                <a:cubicBezTo>
                  <a:pt x="31" y="82"/>
                  <a:pt x="27" y="85"/>
                  <a:pt x="26" y="90"/>
                </a:cubicBezTo>
                <a:close/>
                <a:moveTo>
                  <a:pt x="34" y="80"/>
                </a:moveTo>
                <a:cubicBezTo>
                  <a:pt x="34" y="80"/>
                  <a:pt x="33" y="82"/>
                  <a:pt x="34" y="82"/>
                </a:cubicBezTo>
                <a:cubicBezTo>
                  <a:pt x="34" y="82"/>
                  <a:pt x="34" y="81"/>
                  <a:pt x="34" y="80"/>
                </a:cubicBezTo>
                <a:cubicBezTo>
                  <a:pt x="35" y="80"/>
                  <a:pt x="34" y="80"/>
                  <a:pt x="34" y="80"/>
                </a:cubicBezTo>
                <a:close/>
                <a:moveTo>
                  <a:pt x="33" y="83"/>
                </a:moveTo>
                <a:cubicBezTo>
                  <a:pt x="34" y="85"/>
                  <a:pt x="34" y="81"/>
                  <a:pt x="33" y="83"/>
                </a:cubicBezTo>
                <a:close/>
                <a:moveTo>
                  <a:pt x="33" y="90"/>
                </a:moveTo>
                <a:cubicBezTo>
                  <a:pt x="34" y="88"/>
                  <a:pt x="37" y="84"/>
                  <a:pt x="35" y="83"/>
                </a:cubicBezTo>
                <a:cubicBezTo>
                  <a:pt x="35" y="86"/>
                  <a:pt x="32" y="88"/>
                  <a:pt x="33" y="90"/>
                </a:cubicBezTo>
                <a:close/>
              </a:path>
            </a:pathLst>
          </a:custGeom>
          <a:solidFill>
            <a:schemeClr val="accent1"/>
          </a:solidFill>
          <a:ln>
            <a:noFill/>
          </a:ln>
        </p:spPr>
        <p:txBody>
          <a:bodyPr vert="horz" wrap="square" lIns="91411" tIns="45704" rIns="91411" bIns="45704"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nvGrpSpPr>
          <p:cNvPr id="413" name="Group 412"/>
          <p:cNvGrpSpPr/>
          <p:nvPr/>
        </p:nvGrpSpPr>
        <p:grpSpPr>
          <a:xfrm>
            <a:off x="4761313" y="7487394"/>
            <a:ext cx="4332885" cy="188648"/>
            <a:chOff x="565498" y="7511262"/>
            <a:chExt cx="4332885" cy="188648"/>
          </a:xfrm>
        </p:grpSpPr>
        <p:grpSp>
          <p:nvGrpSpPr>
            <p:cNvPr id="414" name="Group 413"/>
            <p:cNvGrpSpPr/>
            <p:nvPr/>
          </p:nvGrpSpPr>
          <p:grpSpPr>
            <a:xfrm>
              <a:off x="565498" y="7511262"/>
              <a:ext cx="3104467" cy="184666"/>
              <a:chOff x="615275" y="7511262"/>
              <a:chExt cx="3104467" cy="184666"/>
            </a:xfrm>
          </p:grpSpPr>
          <p:sp>
            <p:nvSpPr>
              <p:cNvPr id="417" name="TextBox 416"/>
              <p:cNvSpPr txBox="1"/>
              <p:nvPr/>
            </p:nvSpPr>
            <p:spPr>
              <a:xfrm>
                <a:off x="926425" y="7511262"/>
                <a:ext cx="1291297" cy="184666"/>
              </a:xfrm>
              <a:prstGeom prst="rect">
                <a:avLst/>
              </a:prstGeom>
              <a:noFill/>
            </p:spPr>
            <p:txBody>
              <a:bodyPr wrap="square" rtlCol="0">
                <a:spAutoFit/>
              </a:bodyPr>
              <a:lstStyle/>
              <a:p>
                <a:r>
                  <a:rPr lang="es-CL" sz="600" dirty="0" smtClean="0">
                    <a:solidFill>
                      <a:schemeClr val="tx2"/>
                    </a:solidFill>
                  </a:rPr>
                  <a:t>A comenzar en S2 2016</a:t>
                </a:r>
                <a:endParaRPr lang="es-CL" sz="600" dirty="0">
                  <a:solidFill>
                    <a:schemeClr val="tx2"/>
                  </a:solidFill>
                </a:endParaRPr>
              </a:p>
            </p:txBody>
          </p:sp>
          <p:sp>
            <p:nvSpPr>
              <p:cNvPr id="418" name="Rectangle 417"/>
              <p:cNvSpPr/>
              <p:nvPr>
                <p:custDataLst>
                  <p:tags r:id="rId9"/>
                </p:custDataLst>
              </p:nvPr>
            </p:nvSpPr>
            <p:spPr>
              <a:xfrm>
                <a:off x="615275" y="7541031"/>
                <a:ext cx="350121" cy="126370"/>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Corto</a:t>
                </a:r>
              </a:p>
            </p:txBody>
          </p:sp>
          <p:sp>
            <p:nvSpPr>
              <p:cNvPr id="419" name="Rectangle 418"/>
              <p:cNvSpPr/>
              <p:nvPr>
                <p:custDataLst>
                  <p:tags r:id="rId10"/>
                </p:custDataLst>
              </p:nvPr>
            </p:nvSpPr>
            <p:spPr>
              <a:xfrm>
                <a:off x="1933650" y="7540067"/>
                <a:ext cx="359873" cy="124342"/>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smtClean="0">
                    <a:solidFill>
                      <a:srgbClr val="002776"/>
                    </a:solidFill>
                  </a:rPr>
                  <a:t>Mediano</a:t>
                </a:r>
                <a:endParaRPr lang="es-CL" sz="1100" dirty="0">
                  <a:solidFill>
                    <a:srgbClr val="002776"/>
                  </a:solidFill>
                </a:endParaRPr>
              </a:p>
            </p:txBody>
          </p:sp>
          <p:sp>
            <p:nvSpPr>
              <p:cNvPr id="420" name="Rectangle 419"/>
              <p:cNvSpPr/>
              <p:nvPr>
                <p:custDataLst>
                  <p:tags r:id="rId11"/>
                </p:custDataLst>
              </p:nvPr>
            </p:nvSpPr>
            <p:spPr>
              <a:xfrm>
                <a:off x="3346036" y="7540067"/>
                <a:ext cx="373706" cy="125518"/>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1005600"/>
                <a:r>
                  <a:rPr lang="es-CL" sz="600" dirty="0">
                    <a:solidFill>
                      <a:srgbClr val="002776"/>
                    </a:solidFill>
                  </a:rPr>
                  <a:t>Largo</a:t>
                </a:r>
              </a:p>
            </p:txBody>
          </p:sp>
        </p:grpSp>
        <p:sp>
          <p:nvSpPr>
            <p:cNvPr id="415" name="TextBox 414"/>
            <p:cNvSpPr txBox="1"/>
            <p:nvPr/>
          </p:nvSpPr>
          <p:spPr>
            <a:xfrm>
              <a:off x="2173095" y="7511262"/>
              <a:ext cx="1291297" cy="184666"/>
            </a:xfrm>
            <a:prstGeom prst="rect">
              <a:avLst/>
            </a:prstGeom>
            <a:noFill/>
          </p:spPr>
          <p:txBody>
            <a:bodyPr wrap="square" rtlCol="0">
              <a:spAutoFit/>
            </a:bodyPr>
            <a:lstStyle/>
            <a:p>
              <a:r>
                <a:rPr lang="es-CL" sz="600" dirty="0" smtClean="0">
                  <a:solidFill>
                    <a:schemeClr val="tx2"/>
                  </a:solidFill>
                </a:rPr>
                <a:t>A comenzar en S1/S2 2017</a:t>
              </a:r>
            </a:p>
          </p:txBody>
        </p:sp>
        <p:sp>
          <p:nvSpPr>
            <p:cNvPr id="416" name="TextBox 415"/>
            <p:cNvSpPr txBox="1"/>
            <p:nvPr/>
          </p:nvSpPr>
          <p:spPr>
            <a:xfrm>
              <a:off x="3607086" y="7515244"/>
              <a:ext cx="1291297" cy="184666"/>
            </a:xfrm>
            <a:prstGeom prst="rect">
              <a:avLst/>
            </a:prstGeom>
            <a:noFill/>
          </p:spPr>
          <p:txBody>
            <a:bodyPr wrap="square" rtlCol="0">
              <a:spAutoFit/>
            </a:bodyPr>
            <a:lstStyle/>
            <a:p>
              <a:r>
                <a:rPr lang="es-CL" sz="600" dirty="0" smtClean="0">
                  <a:solidFill>
                    <a:schemeClr val="tx2"/>
                  </a:solidFill>
                </a:rPr>
                <a:t>A comenzar en S1 2018</a:t>
              </a:r>
            </a:p>
          </p:txBody>
        </p:sp>
      </p:grpSp>
      <p:sp>
        <p:nvSpPr>
          <p:cNvPr id="163" name="Rounded Rectangle 162"/>
          <p:cNvSpPr/>
          <p:nvPr/>
        </p:nvSpPr>
        <p:spPr>
          <a:xfrm>
            <a:off x="205200" y="1006673"/>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grpSp>
        <p:nvGrpSpPr>
          <p:cNvPr id="169" name="Group 168"/>
          <p:cNvGrpSpPr/>
          <p:nvPr/>
        </p:nvGrpSpPr>
        <p:grpSpPr>
          <a:xfrm>
            <a:off x="1202122" y="380250"/>
            <a:ext cx="428400" cy="410400"/>
            <a:chOff x="1157616" y="202415"/>
            <a:chExt cx="515504" cy="495053"/>
          </a:xfrm>
        </p:grpSpPr>
        <p:sp>
          <p:nvSpPr>
            <p:cNvPr id="170" name="Rounded Rectangle 169"/>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171" name="Group 282"/>
            <p:cNvGrpSpPr/>
            <p:nvPr/>
          </p:nvGrpSpPr>
          <p:grpSpPr>
            <a:xfrm>
              <a:off x="1311621" y="288473"/>
              <a:ext cx="207495" cy="194290"/>
              <a:chOff x="644491" y="4719572"/>
              <a:chExt cx="226243" cy="211846"/>
            </a:xfrm>
            <a:solidFill>
              <a:schemeClr val="bg1"/>
            </a:solidFill>
          </p:grpSpPr>
          <p:sp>
            <p:nvSpPr>
              <p:cNvPr id="172"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173"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
        <p:nvSpPr>
          <p:cNvPr id="4" name="Rectangle 3"/>
          <p:cNvSpPr/>
          <p:nvPr/>
        </p:nvSpPr>
        <p:spPr>
          <a:xfrm>
            <a:off x="205200" y="2662818"/>
            <a:ext cx="3467112" cy="57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L" sz="900" b="1" dirty="0">
                <a:solidFill>
                  <a:srgbClr val="002776"/>
                </a:solidFill>
              </a:rPr>
              <a:t>Líder de Proyecto</a:t>
            </a:r>
            <a:r>
              <a:rPr lang="es-CL" sz="900" b="1" dirty="0" smtClean="0">
                <a:solidFill>
                  <a:srgbClr val="002776"/>
                </a:solidFill>
              </a:rPr>
              <a:t>: </a:t>
            </a:r>
            <a:r>
              <a:rPr lang="es-CL" sz="900" dirty="0" smtClean="0">
                <a:solidFill>
                  <a:srgbClr val="002776"/>
                </a:solidFill>
              </a:rPr>
              <a:t>Quito Turismo</a:t>
            </a:r>
          </a:p>
          <a:p>
            <a:r>
              <a:rPr lang="es-CL" sz="900" b="1" dirty="0" smtClean="0">
                <a:solidFill>
                  <a:srgbClr val="002776"/>
                </a:solidFill>
              </a:rPr>
              <a:t>Equipo de Proyecto: </a:t>
            </a:r>
            <a:r>
              <a:rPr lang="es-CL" sz="900" dirty="0" smtClean="0">
                <a:solidFill>
                  <a:srgbClr val="002776"/>
                </a:solidFill>
              </a:rPr>
              <a:t>Departamento de Comunicación y Dirección de Mercadeo (para la parte relativa a insumos (</a:t>
            </a:r>
            <a:r>
              <a:rPr lang="es-CL" sz="900" dirty="0" err="1" smtClean="0">
                <a:solidFill>
                  <a:srgbClr val="002776"/>
                </a:solidFill>
              </a:rPr>
              <a:t>insights</a:t>
            </a:r>
            <a:r>
              <a:rPr lang="es-CL" sz="900" dirty="0">
                <a:solidFill>
                  <a:srgbClr val="002776"/>
                </a:solidFill>
              </a:rPr>
              <a:t>)</a:t>
            </a:r>
            <a:r>
              <a:rPr lang="es-CL" sz="900" dirty="0" smtClean="0">
                <a:solidFill>
                  <a:srgbClr val="002776"/>
                </a:solidFill>
              </a:rPr>
              <a:t> del consumidor</a:t>
            </a:r>
            <a:endParaRPr lang="es-ES" sz="900" dirty="0"/>
          </a:p>
        </p:txBody>
      </p:sp>
    </p:spTree>
    <p:extLst>
      <p:ext uri="{BB962C8B-B14F-4D97-AF65-F5344CB8AC3E}">
        <p14:creationId xmlns:p14="http://schemas.microsoft.com/office/powerpoint/2010/main" val="3679574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a:spLocks/>
          </p:cNvSpPr>
          <p:nvPr>
            <p:custDataLst>
              <p:tags r:id="rId1"/>
            </p:custDataLst>
          </p:nvPr>
        </p:nvSpPr>
        <p:spPr bwMode="auto">
          <a:xfrm>
            <a:off x="133450" y="574626"/>
            <a:ext cx="9828000" cy="6840040"/>
          </a:xfrm>
          <a:custGeom>
            <a:avLst/>
            <a:gdLst>
              <a:gd name="T0" fmla="*/ 0 w 5023"/>
              <a:gd name="T1" fmla="*/ 160 h 3143"/>
              <a:gd name="T2" fmla="*/ 0 w 5023"/>
              <a:gd name="T3" fmla="*/ 3143 h 3143"/>
              <a:gd name="T4" fmla="*/ 5023 w 5023"/>
              <a:gd name="T5" fmla="*/ 3143 h 3143"/>
              <a:gd name="T6" fmla="*/ 5023 w 5023"/>
              <a:gd name="T7" fmla="*/ 151 h 3143"/>
              <a:gd name="T8" fmla="*/ 903 w 5023"/>
              <a:gd name="T9" fmla="*/ 151 h 3143"/>
              <a:gd name="T10" fmla="*/ 795 w 5023"/>
              <a:gd name="T11" fmla="*/ 0 h 3143"/>
              <a:gd name="T12" fmla="*/ 135 w 5023"/>
              <a:gd name="T13" fmla="*/ 0 h 3143"/>
              <a:gd name="T14" fmla="*/ 0 w 5023"/>
              <a:gd name="T15" fmla="*/ 160 h 3143"/>
              <a:gd name="T16" fmla="*/ 0 60000 65536"/>
              <a:gd name="T17" fmla="*/ 0 60000 65536"/>
              <a:gd name="T18" fmla="*/ 0 60000 65536"/>
              <a:gd name="T19" fmla="*/ 0 60000 65536"/>
              <a:gd name="T20" fmla="*/ 0 60000 65536"/>
              <a:gd name="T21" fmla="*/ 0 60000 65536"/>
              <a:gd name="T22" fmla="*/ 0 60000 65536"/>
              <a:gd name="T23" fmla="*/ 0 60000 65536"/>
              <a:gd name="T24" fmla="*/ 0 w 5023"/>
              <a:gd name="T25" fmla="*/ 0 h 3143"/>
              <a:gd name="T26" fmla="*/ 5023 w 5023"/>
              <a:gd name="T27" fmla="*/ 3143 h 3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3" h="3143">
                <a:moveTo>
                  <a:pt x="0" y="160"/>
                </a:moveTo>
                <a:lnTo>
                  <a:pt x="0" y="3143"/>
                </a:lnTo>
                <a:lnTo>
                  <a:pt x="5023" y="3143"/>
                </a:lnTo>
                <a:lnTo>
                  <a:pt x="5023" y="151"/>
                </a:lnTo>
                <a:lnTo>
                  <a:pt x="903" y="151"/>
                </a:lnTo>
                <a:lnTo>
                  <a:pt x="795" y="0"/>
                </a:lnTo>
                <a:lnTo>
                  <a:pt x="135" y="0"/>
                </a:lnTo>
                <a:lnTo>
                  <a:pt x="0" y="160"/>
                </a:lnTo>
                <a:close/>
              </a:path>
            </a:pathLst>
          </a:custGeom>
          <a:solidFill>
            <a:schemeClr val="bg1">
              <a:lumMod val="95000"/>
            </a:schemeClr>
          </a:solidFill>
          <a:ln w="3175">
            <a:noFill/>
            <a:round/>
            <a:headEnd/>
            <a:tailEnd/>
          </a:ln>
        </p:spPr>
        <p:txBody>
          <a:bodyPr lIns="90214" tIns="45109" rIns="90214" bIns="45109"/>
          <a:lstStyle/>
          <a:p>
            <a:pPr defTabSz="1005322"/>
            <a:endParaRPr lang="es-CL" dirty="0">
              <a:solidFill>
                <a:srgbClr val="002776"/>
              </a:solidFill>
            </a:endParaRPr>
          </a:p>
        </p:txBody>
      </p:sp>
      <p:graphicFrame>
        <p:nvGraphicFramePr>
          <p:cNvPr id="43" name="Table 5"/>
          <p:cNvGraphicFramePr>
            <a:graphicFrameLocks noGrp="1"/>
          </p:cNvGraphicFramePr>
          <p:nvPr>
            <p:extLst/>
          </p:nvPr>
        </p:nvGraphicFramePr>
        <p:xfrm>
          <a:off x="349474" y="1654744"/>
          <a:ext cx="9505056" cy="5688634"/>
        </p:xfrm>
        <a:graphic>
          <a:graphicData uri="http://schemas.openxmlformats.org/drawingml/2006/table">
            <a:tbl>
              <a:tblPr firstRow="1" bandRow="1">
                <a:tableStyleId>{2D5ABB26-0587-4C30-8999-92F81FD0307C}</a:tableStyleId>
              </a:tblPr>
              <a:tblGrid>
                <a:gridCol w="9505056">
                  <a:extLst>
                    <a:ext uri="{9D8B030D-6E8A-4147-A177-3AD203B41FA5}">
                      <a16:colId xmlns="" xmlns:a16="http://schemas.microsoft.com/office/drawing/2014/main" val="20000"/>
                    </a:ext>
                  </a:extLst>
                </a:gridCol>
              </a:tblGrid>
              <a:tr h="2844317">
                <a:tc>
                  <a:txBody>
                    <a:bodyPr/>
                    <a:lstStyle/>
                    <a:p>
                      <a:pPr>
                        <a:spcAft>
                          <a:spcPts val="300"/>
                        </a:spcAft>
                      </a:pPr>
                      <a:endParaRPr lang="es-ES_tradnl"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r h="2844317">
                <a:tc>
                  <a:txBody>
                    <a:bodyPr/>
                    <a:lstStyle/>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endParaRPr lang="es-ES_tradnl" sz="900" kern="1200" baseline="0" noProof="0" dirty="0" smtClean="0">
                        <a:solidFill>
                          <a:srgbClr val="002776"/>
                        </a:solidFill>
                        <a:latin typeface="+mn-lt"/>
                        <a:ea typeface="+mn-ea"/>
                        <a:cs typeface="+mn-cs"/>
                      </a:endParaRPr>
                    </a:p>
                  </a:txBody>
                  <a:tcPr>
                    <a:lnR w="12700" cap="flat" cmpd="sng" algn="ctr">
                      <a:solidFill>
                        <a:schemeClr val="bg1">
                          <a:lumMod val="95000"/>
                        </a:schemeClr>
                      </a:solidFill>
                      <a:prstDash val="solid"/>
                      <a:round/>
                      <a:headEnd type="none" w="med" len="med"/>
                      <a:tailEnd type="none" w="med" len="med"/>
                    </a:lnR>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610565745"/>
                  </a:ext>
                </a:extLst>
              </a:tr>
            </a:tbl>
          </a:graphicData>
        </a:graphic>
      </p:graphicFrame>
      <p:sp>
        <p:nvSpPr>
          <p:cNvPr id="3" name="Slide Number Placeholder 2"/>
          <p:cNvSpPr>
            <a:spLocks noGrp="1"/>
          </p:cNvSpPr>
          <p:nvPr>
            <p:ph type="sldNum" sz="quarter" idx="10"/>
          </p:nvPr>
        </p:nvSpPr>
        <p:spPr>
          <a:xfrm>
            <a:off x="457203" y="7285489"/>
            <a:ext cx="311150" cy="163513"/>
          </a:xfrm>
        </p:spPr>
        <p:txBody>
          <a:bodyPr/>
          <a:lstStyle/>
          <a:p>
            <a:pPr>
              <a:defRPr/>
            </a:pPr>
            <a:fld id="{86812F57-7A5F-4E8D-A60F-218CCB32CE6C}" type="slidenum">
              <a:rPr lang="en-US" smtClean="0"/>
              <a:pPr>
                <a:defRPr/>
              </a:pPr>
              <a:t>9</a:t>
            </a:fld>
            <a:endParaRPr lang="en-US" dirty="0"/>
          </a:p>
        </p:txBody>
      </p:sp>
      <p:graphicFrame>
        <p:nvGraphicFramePr>
          <p:cNvPr id="6" name="Table 5"/>
          <p:cNvGraphicFramePr>
            <a:graphicFrameLocks noGrp="1"/>
          </p:cNvGraphicFramePr>
          <p:nvPr>
            <p:extLst/>
          </p:nvPr>
        </p:nvGraphicFramePr>
        <p:xfrm>
          <a:off x="298800" y="1798761"/>
          <a:ext cx="6747418" cy="5509260"/>
        </p:xfrm>
        <a:graphic>
          <a:graphicData uri="http://schemas.openxmlformats.org/drawingml/2006/table">
            <a:tbl>
              <a:tblPr firstRow="1" bandRow="1">
                <a:tableStyleId>{2D5ABB26-0587-4C30-8999-92F81FD0307C}</a:tableStyleId>
              </a:tblPr>
              <a:tblGrid>
                <a:gridCol w="6747418">
                  <a:extLst>
                    <a:ext uri="{9D8B030D-6E8A-4147-A177-3AD203B41FA5}">
                      <a16:colId xmlns="" xmlns:a16="http://schemas.microsoft.com/office/drawing/2014/main" val="20000"/>
                    </a:ext>
                  </a:extLst>
                </a:gridCol>
              </a:tblGrid>
              <a:tr h="5486728">
                <a:tc>
                  <a:txBody>
                    <a:bodyPr/>
                    <a:lstStyle/>
                    <a:p>
                      <a:pPr>
                        <a:spcAft>
                          <a:spcPts val="300"/>
                        </a:spcAft>
                      </a:pPr>
                      <a:r>
                        <a:rPr lang="es-ES_tradnl" sz="900" b="1" dirty="0" smtClean="0">
                          <a:solidFill>
                            <a:srgbClr val="002776"/>
                          </a:solidFill>
                        </a:rPr>
                        <a:t>La</a:t>
                      </a:r>
                      <a:r>
                        <a:rPr lang="es-ES_tradnl" sz="900" b="1" baseline="0" dirty="0" smtClean="0">
                          <a:solidFill>
                            <a:srgbClr val="002776"/>
                          </a:solidFill>
                        </a:rPr>
                        <a:t> tecnología ha transformado al turista y sus</a:t>
                      </a:r>
                      <a:r>
                        <a:rPr lang="es-ES_tradnl" sz="900" b="1" dirty="0" smtClean="0">
                          <a:solidFill>
                            <a:srgbClr val="002776"/>
                          </a:solidFill>
                        </a:rPr>
                        <a:t> hábitos de viaje</a:t>
                      </a:r>
                      <a:r>
                        <a:rPr lang="es-ES_tradnl" sz="900" dirty="0" smtClean="0">
                          <a:solidFill>
                            <a:srgbClr val="002776"/>
                          </a:solidFill>
                        </a:rPr>
                        <a:t>:</a:t>
                      </a:r>
                    </a:p>
                    <a:p>
                      <a:pPr marL="285750" indent="-285750">
                        <a:spcAft>
                          <a:spcPts val="300"/>
                        </a:spcAft>
                        <a:buFont typeface="Arial" panose="020B0604020202020204" pitchFamily="34" charset="0"/>
                        <a:buChar char="•"/>
                      </a:pPr>
                      <a:r>
                        <a:rPr lang="es-ES" sz="900" dirty="0" smtClean="0">
                          <a:solidFill>
                            <a:srgbClr val="002776"/>
                          </a:solidFill>
                        </a:rPr>
                        <a:t>Influencia de</a:t>
                      </a:r>
                      <a:r>
                        <a:rPr lang="es-ES" sz="900" baseline="0" dirty="0" smtClean="0">
                          <a:solidFill>
                            <a:srgbClr val="002776"/>
                          </a:solidFill>
                        </a:rPr>
                        <a:t> lo digital </a:t>
                      </a:r>
                      <a:r>
                        <a:rPr lang="es-ES" sz="900" dirty="0" smtClean="0">
                          <a:solidFill>
                            <a:srgbClr val="002776"/>
                          </a:solidFill>
                        </a:rPr>
                        <a:t>en todas las etapas del ciclo del viaje</a:t>
                      </a:r>
                    </a:p>
                    <a:p>
                      <a:pPr marL="285750" indent="-285750">
                        <a:spcAft>
                          <a:spcPts val="300"/>
                        </a:spcAft>
                        <a:buFont typeface="Arial" panose="020B0604020202020204" pitchFamily="34" charset="0"/>
                        <a:buChar char="•"/>
                      </a:pPr>
                      <a:r>
                        <a:rPr lang="es-ES_tradnl" sz="900" dirty="0" smtClean="0">
                          <a:solidFill>
                            <a:srgbClr val="002776"/>
                          </a:solidFill>
                        </a:rPr>
                        <a:t>Viajeros actuales:</a:t>
                      </a:r>
                      <a:r>
                        <a:rPr lang="es-ES_tradnl" sz="900" baseline="0" dirty="0" smtClean="0">
                          <a:solidFill>
                            <a:srgbClr val="002776"/>
                          </a:solidFill>
                        </a:rPr>
                        <a:t> </a:t>
                      </a:r>
                      <a:r>
                        <a:rPr lang="es-ES_tradnl" sz="900" dirty="0" smtClean="0">
                          <a:solidFill>
                            <a:srgbClr val="002776"/>
                          </a:solidFill>
                        </a:rPr>
                        <a:t>independientes, conectados</a:t>
                      </a:r>
                      <a:r>
                        <a:rPr lang="es-ES_tradnl" sz="900" baseline="0" dirty="0" smtClean="0">
                          <a:solidFill>
                            <a:srgbClr val="002776"/>
                          </a:solidFill>
                        </a:rPr>
                        <a:t>, valoran la </a:t>
                      </a:r>
                      <a:r>
                        <a:rPr lang="es-ES_tradnl" sz="900" dirty="0" smtClean="0">
                          <a:solidFill>
                            <a:srgbClr val="002776"/>
                          </a:solidFill>
                        </a:rPr>
                        <a:t>personalización</a:t>
                      </a:r>
                    </a:p>
                    <a:p>
                      <a:pPr marL="0" indent="0">
                        <a:spcAft>
                          <a:spcPts val="300"/>
                        </a:spcAft>
                        <a:buFont typeface="Arial" panose="020B0604020202020204" pitchFamily="34" charset="0"/>
                        <a:buNone/>
                      </a:pPr>
                      <a:endParaRPr lang="es-ES_tradnl" sz="500" dirty="0" smtClean="0">
                        <a:solidFill>
                          <a:srgbClr val="002776"/>
                        </a:solidFill>
                      </a:endParaRPr>
                    </a:p>
                    <a:p>
                      <a:pPr marL="0" indent="0">
                        <a:spcAft>
                          <a:spcPts val="300"/>
                        </a:spcAft>
                        <a:buFont typeface="Arial" panose="020B0604020202020204" pitchFamily="34" charset="0"/>
                        <a:buNone/>
                      </a:pPr>
                      <a:r>
                        <a:rPr lang="es-ES_tradnl" sz="900" dirty="0" smtClean="0">
                          <a:solidFill>
                            <a:srgbClr val="002776"/>
                          </a:solidFill>
                        </a:rPr>
                        <a:t>Por ello una estrategia de gestión del ecosistema digital p</a:t>
                      </a:r>
                      <a:r>
                        <a:rPr lang="es-ES" sz="900" dirty="0" smtClean="0">
                          <a:solidFill>
                            <a:srgbClr val="002776"/>
                          </a:solidFill>
                        </a:rPr>
                        <a:t>a</a:t>
                      </a:r>
                      <a:r>
                        <a:rPr lang="es-ES_tradnl" sz="900" dirty="0" err="1" smtClean="0">
                          <a:solidFill>
                            <a:srgbClr val="002776"/>
                          </a:solidFill>
                        </a:rPr>
                        <a:t>ra</a:t>
                      </a:r>
                      <a:r>
                        <a:rPr lang="es-ES_tradnl" sz="900" dirty="0" smtClean="0">
                          <a:solidFill>
                            <a:srgbClr val="002776"/>
                          </a:solidFill>
                        </a:rPr>
                        <a:t> ser efectivo debe tener en</a:t>
                      </a:r>
                      <a:r>
                        <a:rPr lang="es-ES_tradnl" sz="900" baseline="0" dirty="0" smtClean="0">
                          <a:solidFill>
                            <a:srgbClr val="002776"/>
                          </a:solidFill>
                        </a:rPr>
                        <a:t> cuenta estos factores:</a:t>
                      </a:r>
                      <a:endParaRPr lang="es-ES" sz="900" kern="1200" noProof="0" dirty="0" smtClean="0">
                        <a:solidFill>
                          <a:srgbClr val="002776"/>
                        </a:solidFill>
                        <a:latin typeface="+mn-lt"/>
                        <a:ea typeface="+mn-ea"/>
                        <a:cs typeface="+mn-cs"/>
                      </a:endParaRPr>
                    </a:p>
                    <a:p>
                      <a:pPr marL="228600" marR="0" lvl="0" indent="-228600" algn="l" defTabSz="913399" rtl="0" eaLnBrk="1" fontAlgn="base" latinLnBrk="0" hangingPunct="1">
                        <a:lnSpc>
                          <a:spcPct val="100000"/>
                        </a:lnSpc>
                        <a:spcBef>
                          <a:spcPct val="0"/>
                        </a:spcBef>
                        <a:spcAft>
                          <a:spcPct val="0"/>
                        </a:spcAft>
                        <a:buClrTx/>
                        <a:buSzTx/>
                        <a:buFontTx/>
                        <a:buAutoNum type="arabicPeriod"/>
                        <a:tabLst/>
                        <a:defRPr/>
                      </a:pPr>
                      <a:r>
                        <a:rPr lang="es-ES" sz="900" kern="1200" noProof="0" dirty="0" smtClean="0">
                          <a:solidFill>
                            <a:srgbClr val="002776"/>
                          </a:solidFill>
                          <a:latin typeface="+mn-lt"/>
                          <a:ea typeface="+mn-ea"/>
                          <a:cs typeface="+mn-cs"/>
                        </a:rPr>
                        <a:t>Definición de</a:t>
                      </a:r>
                      <a:r>
                        <a:rPr lang="es-ES" sz="900" kern="1200" baseline="0" noProof="0" dirty="0" smtClean="0">
                          <a:solidFill>
                            <a:srgbClr val="002776"/>
                          </a:solidFill>
                          <a:latin typeface="+mn-lt"/>
                          <a:ea typeface="+mn-ea"/>
                          <a:cs typeface="+mn-cs"/>
                        </a:rPr>
                        <a:t> las funcionalidades, la interrelación entre éstas y su monitoreo, según objetivos de inspiración al viaje y compra/visita a Quito:</a:t>
                      </a: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Identificar los tipos de medios propios que se desean activar para posteriormente determinar las interacciones y funcionalidades a crear en el sistema (ver esquema adjunto tipos de medios de comunicación que convergen en el universo digital del viaje).</a:t>
                      </a: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endParaRPr lang="es-ES" sz="500" kern="1200" baseline="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 sz="900" kern="1200" baseline="0" noProof="0" dirty="0" smtClean="0">
                          <a:solidFill>
                            <a:srgbClr val="002776"/>
                          </a:solidFill>
                          <a:latin typeface="+mn-lt"/>
                          <a:ea typeface="+mn-ea"/>
                          <a:cs typeface="+mn-cs"/>
                        </a:rPr>
                        <a:t>Trabajar con un equipo de informáticos y desarrolladores especializados para acordar qué momentos del “viaje digital del consumidor” son los clave para su medición y monitoreo.</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Ejemplos: </a:t>
                      </a:r>
                    </a:p>
                    <a:p>
                      <a:pPr marL="1598696" marR="0" lvl="3"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Introducción de cookies para seguir a los usuarios que llegaron hasta el paso previo a la compra o al pago.</a:t>
                      </a:r>
                    </a:p>
                    <a:p>
                      <a:pPr marL="1598696" marR="0" lvl="3"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Creación de </a:t>
                      </a:r>
                      <a:r>
                        <a:rPr lang="es-ES_tradnl" sz="900" i="1" kern="1200" baseline="0" noProof="0" dirty="0" err="1" smtClean="0">
                          <a:solidFill>
                            <a:srgbClr val="002776"/>
                          </a:solidFill>
                          <a:latin typeface="+mn-lt"/>
                          <a:ea typeface="+mn-ea"/>
                          <a:cs typeface="+mn-cs"/>
                        </a:rPr>
                        <a:t>landing</a:t>
                      </a:r>
                      <a:r>
                        <a:rPr lang="es-ES_tradnl" sz="900" i="1" kern="1200" baseline="0" noProof="0" dirty="0" smtClean="0">
                          <a:solidFill>
                            <a:srgbClr val="002776"/>
                          </a:solidFill>
                          <a:latin typeface="+mn-lt"/>
                          <a:ea typeface="+mn-ea"/>
                          <a:cs typeface="+mn-cs"/>
                        </a:rPr>
                        <a:t> </a:t>
                      </a:r>
                      <a:r>
                        <a:rPr lang="es-ES_tradnl" sz="900" i="1" kern="1200" baseline="0" noProof="0" dirty="0" err="1" smtClean="0">
                          <a:solidFill>
                            <a:srgbClr val="002776"/>
                          </a:solidFill>
                          <a:latin typeface="+mn-lt"/>
                          <a:ea typeface="+mn-ea"/>
                          <a:cs typeface="+mn-cs"/>
                        </a:rPr>
                        <a:t>pages</a:t>
                      </a:r>
                      <a:r>
                        <a:rPr lang="es-ES_tradnl" sz="900" i="1" kern="1200" baseline="0" noProof="0" dirty="0" smtClean="0">
                          <a:solidFill>
                            <a:srgbClr val="002776"/>
                          </a:solidFill>
                          <a:latin typeface="+mn-lt"/>
                          <a:ea typeface="+mn-ea"/>
                          <a:cs typeface="+mn-cs"/>
                        </a:rPr>
                        <a:t> </a:t>
                      </a:r>
                      <a:r>
                        <a:rPr lang="es-ES_tradnl" sz="900" kern="1200" baseline="0" noProof="0" dirty="0" smtClean="0">
                          <a:solidFill>
                            <a:srgbClr val="002776"/>
                          </a:solidFill>
                          <a:latin typeface="+mn-lt"/>
                          <a:ea typeface="+mn-ea"/>
                          <a:cs typeface="+mn-cs"/>
                        </a:rPr>
                        <a:t>para promociones propias específicas o realizadas con terceros colaboradores.</a:t>
                      </a:r>
                    </a:p>
                    <a:p>
                      <a:pPr marL="1370096" marR="0" lvl="3" indent="0" algn="l" defTabSz="913399" rtl="0" eaLnBrk="1" fontAlgn="base" latinLnBrk="0" hangingPunct="1">
                        <a:lnSpc>
                          <a:spcPct val="100000"/>
                        </a:lnSpc>
                        <a:spcBef>
                          <a:spcPct val="0"/>
                        </a:spcBef>
                        <a:spcAft>
                          <a:spcPct val="0"/>
                        </a:spcAft>
                        <a:buClrTx/>
                        <a:buSzTx/>
                        <a:buFontTx/>
                        <a:buNone/>
                        <a:tabLst/>
                        <a:defRPr/>
                      </a:pPr>
                      <a:endParaRPr lang="es-ES_tradnl" sz="900" kern="1200" baseline="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b="0" kern="1200" baseline="0" noProof="0" dirty="0" smtClean="0">
                          <a:solidFill>
                            <a:srgbClr val="002776"/>
                          </a:solidFill>
                          <a:latin typeface="+mn-lt"/>
                          <a:ea typeface="+mn-ea"/>
                          <a:cs typeface="+mn-cs"/>
                        </a:rPr>
                        <a:t>Posibilitar la personalización de contenidos </a:t>
                      </a:r>
                      <a:r>
                        <a:rPr lang="es-CL" sz="900" b="0" i="1" kern="1200" baseline="0" noProof="0" dirty="0" smtClean="0">
                          <a:solidFill>
                            <a:srgbClr val="002776"/>
                          </a:solidFill>
                          <a:latin typeface="+mn-lt"/>
                          <a:ea typeface="+mn-ea"/>
                          <a:cs typeface="+mn-cs"/>
                        </a:rPr>
                        <a:t>a</a:t>
                      </a:r>
                      <a:r>
                        <a:rPr lang="es-CL" sz="900" b="0" i="1" dirty="0" smtClean="0">
                          <a:solidFill>
                            <a:srgbClr val="002776"/>
                          </a:solidFill>
                        </a:rPr>
                        <a:t>daptative content</a:t>
                      </a:r>
                      <a:r>
                        <a:rPr lang="es-CL" sz="900" b="0" i="1" baseline="0" dirty="0" smtClean="0">
                          <a:solidFill>
                            <a:srgbClr val="002776"/>
                          </a:solidFill>
                        </a:rPr>
                        <a:t> </a:t>
                      </a:r>
                      <a:r>
                        <a:rPr lang="es-CL" sz="900" b="0" dirty="0" smtClean="0">
                          <a:solidFill>
                            <a:srgbClr val="002776"/>
                          </a:solidFill>
                        </a:rPr>
                        <a:t>para adaptarse a las necesidades de sus usuarios en términos de contenido y contexto buscando una comunicación más directa y diferenciada</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CL" sz="900" b="0" dirty="0" smtClean="0">
                          <a:solidFill>
                            <a:srgbClr val="002776"/>
                          </a:solidFill>
                        </a:rPr>
                        <a:t>A través de cookies</a:t>
                      </a:r>
                      <a:r>
                        <a:rPr lang="es-CL" sz="900" b="0" baseline="0" dirty="0" smtClean="0">
                          <a:solidFill>
                            <a:srgbClr val="002776"/>
                          </a:solidFill>
                        </a:rPr>
                        <a:t> o social login</a:t>
                      </a:r>
                      <a:r>
                        <a:rPr lang="es-CL" sz="900" b="0" dirty="0" smtClean="0">
                          <a:solidFill>
                            <a:srgbClr val="002776"/>
                          </a:solidFill>
                        </a:rPr>
                        <a:t> presentar</a:t>
                      </a:r>
                      <a:r>
                        <a:rPr lang="es-CL" sz="900" b="0" baseline="0" dirty="0" smtClean="0">
                          <a:solidFill>
                            <a:srgbClr val="002776"/>
                          </a:solidFill>
                        </a:rPr>
                        <a:t> contenidos adaptados a perfiles de usuarios </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CL" sz="900" b="0" dirty="0" smtClean="0">
                          <a:solidFill>
                            <a:srgbClr val="002776"/>
                          </a:solidFill>
                        </a:rPr>
                        <a:t>Darle más protagonismo y utilidad </a:t>
                      </a:r>
                      <a:r>
                        <a:rPr lang="es-CL" sz="900" b="0" i="1" dirty="0" smtClean="0">
                          <a:solidFill>
                            <a:srgbClr val="002776"/>
                          </a:solidFill>
                        </a:rPr>
                        <a:t>a la App</a:t>
                      </a:r>
                      <a:r>
                        <a:rPr lang="es-CL" sz="900" b="0" dirty="0" smtClean="0">
                          <a:solidFill>
                            <a:srgbClr val="002776"/>
                          </a:solidFill>
                        </a:rPr>
                        <a:t> durante</a:t>
                      </a:r>
                      <a:r>
                        <a:rPr lang="es-CL" sz="900" b="0" baseline="0" dirty="0" smtClean="0">
                          <a:solidFill>
                            <a:srgbClr val="002776"/>
                          </a:solidFill>
                        </a:rPr>
                        <a:t> la etapa de estancia del usuario en Quito y a los datos derivados de geolocalización para el estudio de comportamiento del usuario (rutas,timing, etc)</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CL" sz="900" b="0" dirty="0" smtClean="0">
                          <a:solidFill>
                            <a:srgbClr val="002776"/>
                          </a:solidFill>
                        </a:rPr>
                        <a:t>Configurar</a:t>
                      </a:r>
                      <a:r>
                        <a:rPr lang="es-CL" sz="900" b="0" baseline="0" dirty="0" smtClean="0">
                          <a:solidFill>
                            <a:srgbClr val="002776"/>
                          </a:solidFill>
                        </a:rPr>
                        <a:t> la oferta de servicios del marketplace y el email marketing de acuerdo al perfil de usuario</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CL" sz="900" b="0" baseline="0" dirty="0" smtClean="0">
                          <a:solidFill>
                            <a:srgbClr val="002776"/>
                          </a:solidFill>
                        </a:rPr>
                        <a:t>Convertir el ecosistema digital de QT en un compañero de viaje de los usuarios</a:t>
                      </a:r>
                      <a:endParaRPr lang="es-ES" sz="900" kern="1200" noProof="0" dirty="0" smtClean="0">
                        <a:solidFill>
                          <a:srgbClr val="002776"/>
                        </a:solidFill>
                        <a:latin typeface="+mn-lt"/>
                        <a:ea typeface="+mn-ea"/>
                        <a:cs typeface="+mn-cs"/>
                      </a:endParaRP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endParaRPr lang="es-ES" sz="900" kern="120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 sz="900" kern="1200" noProof="0" dirty="0" smtClean="0">
                          <a:solidFill>
                            <a:srgbClr val="002776"/>
                          </a:solidFill>
                          <a:latin typeface="+mn-lt"/>
                          <a:ea typeface="+mn-ea"/>
                          <a:cs typeface="+mn-cs"/>
                        </a:rPr>
                        <a:t>Favorecer la viralidad e</a:t>
                      </a:r>
                      <a:r>
                        <a:rPr lang="es-ES" sz="900" kern="1200" baseline="0" noProof="0" dirty="0" smtClean="0">
                          <a:solidFill>
                            <a:srgbClr val="002776"/>
                          </a:solidFill>
                          <a:latin typeface="+mn-lt"/>
                          <a:ea typeface="+mn-ea"/>
                          <a:cs typeface="+mn-cs"/>
                        </a:rPr>
                        <a:t> interacción de los usuarios como prescriptores y </a:t>
                      </a:r>
                      <a:r>
                        <a:rPr lang="es-ES" sz="900" kern="1200" baseline="0" noProof="0" dirty="0" err="1" smtClean="0">
                          <a:solidFill>
                            <a:srgbClr val="002776"/>
                          </a:solidFill>
                          <a:latin typeface="+mn-lt"/>
                          <a:ea typeface="+mn-ea"/>
                          <a:cs typeface="+mn-cs"/>
                        </a:rPr>
                        <a:t>co</a:t>
                      </a:r>
                      <a:r>
                        <a:rPr lang="es-ES" sz="900" kern="1200" baseline="0" noProof="0" dirty="0" smtClean="0">
                          <a:solidFill>
                            <a:srgbClr val="002776"/>
                          </a:solidFill>
                          <a:latin typeface="+mn-lt"/>
                          <a:ea typeface="+mn-ea"/>
                          <a:cs typeface="+mn-cs"/>
                        </a:rPr>
                        <a:t>-creadores de contenido y productos turísticos</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 sz="900" kern="1200" baseline="0" noProof="0" dirty="0" smtClean="0">
                          <a:solidFill>
                            <a:srgbClr val="002776"/>
                          </a:solidFill>
                          <a:latin typeface="+mn-lt"/>
                          <a:ea typeface="+mn-ea"/>
                          <a:cs typeface="+mn-cs"/>
                        </a:rPr>
                        <a:t>Adaptar los contenidos del ecosistema digital para ser fácilmente compartibles</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 sz="900" kern="1200" baseline="0" noProof="0" dirty="0" smtClean="0">
                          <a:solidFill>
                            <a:srgbClr val="002776"/>
                          </a:solidFill>
                          <a:latin typeface="+mn-lt"/>
                          <a:ea typeface="+mn-ea"/>
                          <a:cs typeface="+mn-cs"/>
                        </a:rPr>
                        <a:t>Incentivar y reconocer las aportaciones de usuarios (UGC) a través de menciones o créditos</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 sz="900" dirty="0" smtClean="0">
                          <a:solidFill>
                            <a:srgbClr val="002776"/>
                          </a:solidFill>
                          <a:latin typeface="Arial" charset="0"/>
                        </a:rPr>
                        <a:t>Acciones de </a:t>
                      </a:r>
                      <a:r>
                        <a:rPr lang="es-ES" sz="900" dirty="0" err="1" smtClean="0">
                          <a:solidFill>
                            <a:srgbClr val="002776"/>
                          </a:solidFill>
                          <a:latin typeface="Arial" charset="0"/>
                        </a:rPr>
                        <a:t>story-doing</a:t>
                      </a:r>
                      <a:r>
                        <a:rPr lang="es-ES" sz="900" dirty="0" smtClean="0">
                          <a:solidFill>
                            <a:srgbClr val="002776"/>
                          </a:solidFill>
                          <a:latin typeface="Arial" charset="0"/>
                        </a:rPr>
                        <a:t> facilitadoras de implicación de usuarios en la </a:t>
                      </a:r>
                      <a:r>
                        <a:rPr lang="es-ES" sz="900" dirty="0" err="1" smtClean="0">
                          <a:solidFill>
                            <a:srgbClr val="002776"/>
                          </a:solidFill>
                          <a:latin typeface="Arial" charset="0"/>
                        </a:rPr>
                        <a:t>co</a:t>
                      </a:r>
                      <a:r>
                        <a:rPr lang="es-ES" sz="900" dirty="0" smtClean="0">
                          <a:solidFill>
                            <a:srgbClr val="002776"/>
                          </a:solidFill>
                          <a:latin typeface="Arial" charset="0"/>
                        </a:rPr>
                        <a:t>-creación de contenidos, recomendación y personalización de recorridos y productos turísticos (concepto wiki)</a:t>
                      </a:r>
                      <a:endParaRPr lang="es-ES" sz="900" kern="1200" baseline="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endParaRPr lang="es-ES" sz="900" kern="1200" noProof="0" dirty="0" smtClean="0">
                        <a:solidFill>
                          <a:srgbClr val="002776"/>
                        </a:solidFill>
                        <a:latin typeface="+mn-lt"/>
                        <a:ea typeface="+mn-ea"/>
                        <a:cs typeface="+mn-cs"/>
                      </a:endParaRPr>
                    </a:p>
                    <a:p>
                      <a:pPr marL="685297" marR="0" lvl="1"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Incorporar y coordinar las funcionalidades e interacciones con el “Marketplace”</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Incorporar un pasarela de pago con un socio externo especializado para los productos a distribuir directamente por QT</a:t>
                      </a:r>
                    </a:p>
                    <a:p>
                      <a:pPr marL="1141999" marR="0" lvl="2" indent="-228600" algn="l" defTabSz="913399" rtl="0" eaLnBrk="1" fontAlgn="base" latinLnBrk="0" hangingPunct="1">
                        <a:lnSpc>
                          <a:spcPct val="100000"/>
                        </a:lnSpc>
                        <a:spcBef>
                          <a:spcPct val="0"/>
                        </a:spcBef>
                        <a:spcAft>
                          <a:spcPct val="0"/>
                        </a:spcAft>
                        <a:buClrTx/>
                        <a:buSzTx/>
                        <a:buFontTx/>
                        <a:buAutoNum type="arabicPeriod"/>
                        <a:tabLst/>
                        <a:defRPr/>
                      </a:pPr>
                      <a:r>
                        <a:rPr lang="es-ES_tradnl" sz="900" kern="1200" baseline="0" noProof="0" dirty="0" smtClean="0">
                          <a:solidFill>
                            <a:srgbClr val="002776"/>
                          </a:solidFill>
                          <a:latin typeface="+mn-lt"/>
                          <a:ea typeface="+mn-ea"/>
                          <a:cs typeface="+mn-cs"/>
                        </a:rPr>
                        <a:t>Establecer los vínculos para re-direccionar el tráfico a las páginas de colaboradores y distribuidores indirectos de QT y realizar el tracking.</a:t>
                      </a:r>
                    </a:p>
                  </a:txBody>
                  <a:tcPr>
                    <a:lnR w="12700" cap="flat" cmpd="sng" algn="ctr">
                      <a:solidFill>
                        <a:schemeClr val="bg1">
                          <a:lumMod val="95000"/>
                        </a:schemeClr>
                      </a:solidFill>
                      <a:prstDash val="solid"/>
                      <a:round/>
                      <a:headEnd type="none" w="med" len="med"/>
                      <a:tailEnd type="none" w="med" len="med"/>
                    </a:lnR>
                    <a:solidFill>
                      <a:schemeClr val="accent6">
                        <a:lumMod val="20000"/>
                        <a:lumOff val="80000"/>
                      </a:schemeClr>
                    </a:solidFill>
                  </a:tcPr>
                </a:tc>
                <a:extLst>
                  <a:ext uri="{0D108BD9-81ED-4DB2-BD59-A6C34878D82A}">
                    <a16:rowId xmlns="" xmlns:a16="http://schemas.microsoft.com/office/drawing/2014/main" val="10000"/>
                  </a:ext>
                </a:extLst>
              </a:tr>
            </a:tbl>
          </a:graphicData>
        </a:graphic>
      </p:graphicFrame>
      <p:sp>
        <p:nvSpPr>
          <p:cNvPr id="7" name="Rectangle 6"/>
          <p:cNvSpPr/>
          <p:nvPr/>
        </p:nvSpPr>
        <p:spPr>
          <a:xfrm>
            <a:off x="277208" y="1438722"/>
            <a:ext cx="9577322" cy="360000"/>
          </a:xfrm>
          <a:prstGeom prst="rect">
            <a:avLst/>
          </a:prstGeom>
          <a:solidFill>
            <a:srgbClr val="002776"/>
          </a:solidFill>
          <a:ln w="9525">
            <a:noFill/>
          </a:ln>
        </p:spPr>
        <p:style>
          <a:lnRef idx="2">
            <a:schemeClr val="accent1">
              <a:shade val="50000"/>
            </a:schemeClr>
          </a:lnRef>
          <a:fillRef idx="1">
            <a:schemeClr val="accent1"/>
          </a:fillRef>
          <a:effectRef idx="0">
            <a:schemeClr val="accent1"/>
          </a:effectRef>
          <a:fontRef idx="minor">
            <a:schemeClr val="lt1"/>
          </a:fontRef>
        </p:style>
        <p:txBody>
          <a:bodyPr numCol="16" rtlCol="0" anchor="ctr"/>
          <a:lstStyle/>
          <a:p>
            <a:pPr algn="ctr"/>
            <a:endParaRPr lang="es-CL" sz="700" dirty="0">
              <a:solidFill>
                <a:schemeClr val="bg2"/>
              </a:solidFill>
            </a:endParaRPr>
          </a:p>
        </p:txBody>
      </p:sp>
      <p:grpSp>
        <p:nvGrpSpPr>
          <p:cNvPr id="8" name="Group 7"/>
          <p:cNvGrpSpPr/>
          <p:nvPr/>
        </p:nvGrpSpPr>
        <p:grpSpPr>
          <a:xfrm>
            <a:off x="356512" y="1490079"/>
            <a:ext cx="252000" cy="252000"/>
            <a:chOff x="7307263" y="3144838"/>
            <a:chExt cx="550863" cy="609601"/>
          </a:xfrm>
          <a:solidFill>
            <a:schemeClr val="bg1"/>
          </a:solidFill>
        </p:grpSpPr>
        <p:sp>
          <p:nvSpPr>
            <p:cNvPr id="9" name="Freeform 616"/>
            <p:cNvSpPr>
              <a:spLocks noEditPoints="1"/>
            </p:cNvSpPr>
            <p:nvPr/>
          </p:nvSpPr>
          <p:spPr bwMode="auto">
            <a:xfrm>
              <a:off x="7307263" y="3144838"/>
              <a:ext cx="550863" cy="579438"/>
            </a:xfrm>
            <a:custGeom>
              <a:avLst/>
              <a:gdLst>
                <a:gd name="T0" fmla="*/ 120 w 140"/>
                <a:gd name="T1" fmla="*/ 42 h 147"/>
                <a:gd name="T2" fmla="*/ 119 w 140"/>
                <a:gd name="T3" fmla="*/ 51 h 147"/>
                <a:gd name="T4" fmla="*/ 112 w 140"/>
                <a:gd name="T5" fmla="*/ 53 h 147"/>
                <a:gd name="T6" fmla="*/ 107 w 140"/>
                <a:gd name="T7" fmla="*/ 52 h 147"/>
                <a:gd name="T8" fmla="*/ 82 w 140"/>
                <a:gd name="T9" fmla="*/ 51 h 147"/>
                <a:gd name="T10" fmla="*/ 69 w 140"/>
                <a:gd name="T11" fmla="*/ 51 h 147"/>
                <a:gd name="T12" fmla="*/ 46 w 140"/>
                <a:gd name="T13" fmla="*/ 51 h 147"/>
                <a:gd name="T14" fmla="*/ 22 w 140"/>
                <a:gd name="T15" fmla="*/ 49 h 147"/>
                <a:gd name="T16" fmla="*/ 15 w 140"/>
                <a:gd name="T17" fmla="*/ 44 h 147"/>
                <a:gd name="T18" fmla="*/ 15 w 140"/>
                <a:gd name="T19" fmla="*/ 37 h 147"/>
                <a:gd name="T20" fmla="*/ 6 w 140"/>
                <a:gd name="T21" fmla="*/ 40 h 147"/>
                <a:gd name="T22" fmla="*/ 7 w 140"/>
                <a:gd name="T23" fmla="*/ 67 h 147"/>
                <a:gd name="T24" fmla="*/ 7 w 140"/>
                <a:gd name="T25" fmla="*/ 83 h 147"/>
                <a:gd name="T26" fmla="*/ 9 w 140"/>
                <a:gd name="T27" fmla="*/ 108 h 147"/>
                <a:gd name="T28" fmla="*/ 11 w 140"/>
                <a:gd name="T29" fmla="*/ 131 h 147"/>
                <a:gd name="T30" fmla="*/ 12 w 140"/>
                <a:gd name="T31" fmla="*/ 141 h 147"/>
                <a:gd name="T32" fmla="*/ 10 w 140"/>
                <a:gd name="T33" fmla="*/ 147 h 147"/>
                <a:gd name="T34" fmla="*/ 7 w 140"/>
                <a:gd name="T35" fmla="*/ 140 h 147"/>
                <a:gd name="T36" fmla="*/ 5 w 140"/>
                <a:gd name="T37" fmla="*/ 115 h 147"/>
                <a:gd name="T38" fmla="*/ 2 w 140"/>
                <a:gd name="T39" fmla="*/ 61 h 147"/>
                <a:gd name="T40" fmla="*/ 0 w 140"/>
                <a:gd name="T41" fmla="*/ 39 h 147"/>
                <a:gd name="T42" fmla="*/ 9 w 140"/>
                <a:gd name="T43" fmla="*/ 33 h 147"/>
                <a:gd name="T44" fmla="*/ 15 w 140"/>
                <a:gd name="T45" fmla="*/ 32 h 147"/>
                <a:gd name="T46" fmla="*/ 27 w 140"/>
                <a:gd name="T47" fmla="*/ 22 h 147"/>
                <a:gd name="T48" fmla="*/ 38 w 140"/>
                <a:gd name="T49" fmla="*/ 18 h 147"/>
                <a:gd name="T50" fmla="*/ 48 w 140"/>
                <a:gd name="T51" fmla="*/ 15 h 147"/>
                <a:gd name="T52" fmla="*/ 56 w 140"/>
                <a:gd name="T53" fmla="*/ 3 h 147"/>
                <a:gd name="T54" fmla="*/ 71 w 140"/>
                <a:gd name="T55" fmla="*/ 1 h 147"/>
                <a:gd name="T56" fmla="*/ 83 w 140"/>
                <a:gd name="T57" fmla="*/ 9 h 147"/>
                <a:gd name="T58" fmla="*/ 90 w 140"/>
                <a:gd name="T59" fmla="*/ 19 h 147"/>
                <a:gd name="T60" fmla="*/ 104 w 140"/>
                <a:gd name="T61" fmla="*/ 21 h 147"/>
                <a:gd name="T62" fmla="*/ 116 w 140"/>
                <a:gd name="T63" fmla="*/ 30 h 147"/>
                <a:gd name="T64" fmla="*/ 133 w 140"/>
                <a:gd name="T65" fmla="*/ 30 h 147"/>
                <a:gd name="T66" fmla="*/ 140 w 140"/>
                <a:gd name="T67" fmla="*/ 34 h 147"/>
                <a:gd name="T68" fmla="*/ 137 w 140"/>
                <a:gd name="T69" fmla="*/ 36 h 147"/>
                <a:gd name="T70" fmla="*/ 118 w 140"/>
                <a:gd name="T71" fmla="*/ 35 h 147"/>
                <a:gd name="T72" fmla="*/ 115 w 140"/>
                <a:gd name="T73" fmla="*/ 41 h 147"/>
                <a:gd name="T74" fmla="*/ 109 w 140"/>
                <a:gd name="T75" fmla="*/ 30 h 147"/>
                <a:gd name="T76" fmla="*/ 92 w 140"/>
                <a:gd name="T77" fmla="*/ 24 h 147"/>
                <a:gd name="T78" fmla="*/ 86 w 140"/>
                <a:gd name="T79" fmla="*/ 25 h 147"/>
                <a:gd name="T80" fmla="*/ 79 w 140"/>
                <a:gd name="T81" fmla="*/ 14 h 147"/>
                <a:gd name="T82" fmla="*/ 74 w 140"/>
                <a:gd name="T83" fmla="*/ 9 h 147"/>
                <a:gd name="T84" fmla="*/ 55 w 140"/>
                <a:gd name="T85" fmla="*/ 14 h 147"/>
                <a:gd name="T86" fmla="*/ 45 w 140"/>
                <a:gd name="T87" fmla="*/ 24 h 147"/>
                <a:gd name="T88" fmla="*/ 37 w 140"/>
                <a:gd name="T89" fmla="*/ 24 h 147"/>
                <a:gd name="T90" fmla="*/ 28 w 140"/>
                <a:gd name="T91" fmla="*/ 29 h 147"/>
                <a:gd name="T92" fmla="*/ 18 w 140"/>
                <a:gd name="T93" fmla="*/ 44 h 147"/>
                <a:gd name="T94" fmla="*/ 23 w 140"/>
                <a:gd name="T95" fmla="*/ 43 h 147"/>
                <a:gd name="T96" fmla="*/ 52 w 140"/>
                <a:gd name="T97" fmla="*/ 47 h 147"/>
                <a:gd name="T98" fmla="*/ 84 w 140"/>
                <a:gd name="T99" fmla="*/ 46 h 147"/>
                <a:gd name="T100" fmla="*/ 95 w 140"/>
                <a:gd name="T101" fmla="*/ 46 h 147"/>
                <a:gd name="T102" fmla="*/ 113 w 140"/>
                <a:gd name="T103" fmla="*/ 4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0" h="147">
                  <a:moveTo>
                    <a:pt x="118" y="35"/>
                  </a:moveTo>
                  <a:cubicBezTo>
                    <a:pt x="119" y="38"/>
                    <a:pt x="119" y="40"/>
                    <a:pt x="120" y="42"/>
                  </a:cubicBezTo>
                  <a:cubicBezTo>
                    <a:pt x="121" y="44"/>
                    <a:pt x="121" y="46"/>
                    <a:pt x="121" y="48"/>
                  </a:cubicBezTo>
                  <a:cubicBezTo>
                    <a:pt x="121" y="49"/>
                    <a:pt x="120" y="50"/>
                    <a:pt x="119" y="51"/>
                  </a:cubicBezTo>
                  <a:cubicBezTo>
                    <a:pt x="118" y="50"/>
                    <a:pt x="117" y="51"/>
                    <a:pt x="116" y="52"/>
                  </a:cubicBezTo>
                  <a:cubicBezTo>
                    <a:pt x="115" y="53"/>
                    <a:pt x="114" y="54"/>
                    <a:pt x="112" y="53"/>
                  </a:cubicBezTo>
                  <a:cubicBezTo>
                    <a:pt x="111" y="52"/>
                    <a:pt x="110" y="52"/>
                    <a:pt x="109" y="52"/>
                  </a:cubicBezTo>
                  <a:cubicBezTo>
                    <a:pt x="109" y="52"/>
                    <a:pt x="108" y="52"/>
                    <a:pt x="107" y="52"/>
                  </a:cubicBezTo>
                  <a:cubicBezTo>
                    <a:pt x="105" y="51"/>
                    <a:pt x="102" y="51"/>
                    <a:pt x="99" y="51"/>
                  </a:cubicBezTo>
                  <a:cubicBezTo>
                    <a:pt x="94" y="52"/>
                    <a:pt x="88" y="52"/>
                    <a:pt x="82" y="51"/>
                  </a:cubicBezTo>
                  <a:cubicBezTo>
                    <a:pt x="80" y="51"/>
                    <a:pt x="78" y="51"/>
                    <a:pt x="76" y="51"/>
                  </a:cubicBezTo>
                  <a:cubicBezTo>
                    <a:pt x="74" y="51"/>
                    <a:pt x="71" y="51"/>
                    <a:pt x="69" y="51"/>
                  </a:cubicBezTo>
                  <a:cubicBezTo>
                    <a:pt x="66" y="52"/>
                    <a:pt x="63" y="52"/>
                    <a:pt x="60" y="52"/>
                  </a:cubicBezTo>
                  <a:cubicBezTo>
                    <a:pt x="55" y="51"/>
                    <a:pt x="51" y="51"/>
                    <a:pt x="46" y="51"/>
                  </a:cubicBezTo>
                  <a:cubicBezTo>
                    <a:pt x="41" y="51"/>
                    <a:pt x="37" y="50"/>
                    <a:pt x="32" y="50"/>
                  </a:cubicBezTo>
                  <a:cubicBezTo>
                    <a:pt x="29" y="50"/>
                    <a:pt x="26" y="49"/>
                    <a:pt x="22" y="49"/>
                  </a:cubicBezTo>
                  <a:cubicBezTo>
                    <a:pt x="21" y="49"/>
                    <a:pt x="20" y="49"/>
                    <a:pt x="19" y="49"/>
                  </a:cubicBezTo>
                  <a:cubicBezTo>
                    <a:pt x="16" y="49"/>
                    <a:pt x="15" y="47"/>
                    <a:pt x="15" y="44"/>
                  </a:cubicBezTo>
                  <a:cubicBezTo>
                    <a:pt x="15" y="43"/>
                    <a:pt x="15" y="41"/>
                    <a:pt x="15" y="39"/>
                  </a:cubicBezTo>
                  <a:cubicBezTo>
                    <a:pt x="15" y="39"/>
                    <a:pt x="15" y="38"/>
                    <a:pt x="15" y="37"/>
                  </a:cubicBezTo>
                  <a:cubicBezTo>
                    <a:pt x="12" y="38"/>
                    <a:pt x="9" y="39"/>
                    <a:pt x="7" y="39"/>
                  </a:cubicBezTo>
                  <a:cubicBezTo>
                    <a:pt x="6" y="39"/>
                    <a:pt x="6" y="40"/>
                    <a:pt x="6" y="40"/>
                  </a:cubicBezTo>
                  <a:cubicBezTo>
                    <a:pt x="6" y="43"/>
                    <a:pt x="5" y="46"/>
                    <a:pt x="6" y="49"/>
                  </a:cubicBezTo>
                  <a:cubicBezTo>
                    <a:pt x="6" y="55"/>
                    <a:pt x="6" y="61"/>
                    <a:pt x="7" y="67"/>
                  </a:cubicBezTo>
                  <a:cubicBezTo>
                    <a:pt x="7" y="70"/>
                    <a:pt x="7" y="73"/>
                    <a:pt x="7" y="77"/>
                  </a:cubicBezTo>
                  <a:cubicBezTo>
                    <a:pt x="7" y="79"/>
                    <a:pt x="7" y="81"/>
                    <a:pt x="7" y="83"/>
                  </a:cubicBezTo>
                  <a:cubicBezTo>
                    <a:pt x="7" y="88"/>
                    <a:pt x="8" y="93"/>
                    <a:pt x="8" y="98"/>
                  </a:cubicBezTo>
                  <a:cubicBezTo>
                    <a:pt x="8" y="101"/>
                    <a:pt x="9" y="105"/>
                    <a:pt x="9" y="108"/>
                  </a:cubicBezTo>
                  <a:cubicBezTo>
                    <a:pt x="9" y="111"/>
                    <a:pt x="9" y="115"/>
                    <a:pt x="10" y="118"/>
                  </a:cubicBezTo>
                  <a:cubicBezTo>
                    <a:pt x="10" y="122"/>
                    <a:pt x="10" y="127"/>
                    <a:pt x="11" y="131"/>
                  </a:cubicBezTo>
                  <a:cubicBezTo>
                    <a:pt x="11" y="133"/>
                    <a:pt x="11" y="135"/>
                    <a:pt x="11" y="137"/>
                  </a:cubicBezTo>
                  <a:cubicBezTo>
                    <a:pt x="11" y="138"/>
                    <a:pt x="12" y="139"/>
                    <a:pt x="12" y="141"/>
                  </a:cubicBezTo>
                  <a:cubicBezTo>
                    <a:pt x="12" y="142"/>
                    <a:pt x="12" y="144"/>
                    <a:pt x="12" y="145"/>
                  </a:cubicBezTo>
                  <a:cubicBezTo>
                    <a:pt x="12" y="146"/>
                    <a:pt x="11" y="147"/>
                    <a:pt x="10" y="147"/>
                  </a:cubicBezTo>
                  <a:cubicBezTo>
                    <a:pt x="9" y="147"/>
                    <a:pt x="8" y="146"/>
                    <a:pt x="7" y="145"/>
                  </a:cubicBezTo>
                  <a:cubicBezTo>
                    <a:pt x="7" y="144"/>
                    <a:pt x="7" y="142"/>
                    <a:pt x="7" y="140"/>
                  </a:cubicBezTo>
                  <a:cubicBezTo>
                    <a:pt x="7" y="136"/>
                    <a:pt x="6" y="131"/>
                    <a:pt x="6" y="127"/>
                  </a:cubicBezTo>
                  <a:cubicBezTo>
                    <a:pt x="6" y="123"/>
                    <a:pt x="6" y="119"/>
                    <a:pt x="5" y="115"/>
                  </a:cubicBezTo>
                  <a:cubicBezTo>
                    <a:pt x="5" y="103"/>
                    <a:pt x="4" y="91"/>
                    <a:pt x="3" y="79"/>
                  </a:cubicBezTo>
                  <a:cubicBezTo>
                    <a:pt x="3" y="73"/>
                    <a:pt x="2" y="67"/>
                    <a:pt x="2" y="61"/>
                  </a:cubicBezTo>
                  <a:cubicBezTo>
                    <a:pt x="2" y="55"/>
                    <a:pt x="1" y="49"/>
                    <a:pt x="1" y="42"/>
                  </a:cubicBezTo>
                  <a:cubicBezTo>
                    <a:pt x="1" y="41"/>
                    <a:pt x="1" y="40"/>
                    <a:pt x="0" y="39"/>
                  </a:cubicBezTo>
                  <a:cubicBezTo>
                    <a:pt x="0" y="36"/>
                    <a:pt x="0" y="36"/>
                    <a:pt x="3" y="35"/>
                  </a:cubicBezTo>
                  <a:cubicBezTo>
                    <a:pt x="5" y="34"/>
                    <a:pt x="7" y="34"/>
                    <a:pt x="9" y="33"/>
                  </a:cubicBezTo>
                  <a:cubicBezTo>
                    <a:pt x="10" y="33"/>
                    <a:pt x="10" y="33"/>
                    <a:pt x="10" y="33"/>
                  </a:cubicBezTo>
                  <a:cubicBezTo>
                    <a:pt x="12" y="33"/>
                    <a:pt x="14" y="33"/>
                    <a:pt x="15" y="32"/>
                  </a:cubicBezTo>
                  <a:cubicBezTo>
                    <a:pt x="18" y="32"/>
                    <a:pt x="19" y="30"/>
                    <a:pt x="21" y="28"/>
                  </a:cubicBezTo>
                  <a:cubicBezTo>
                    <a:pt x="22" y="26"/>
                    <a:pt x="25" y="24"/>
                    <a:pt x="27" y="22"/>
                  </a:cubicBezTo>
                  <a:cubicBezTo>
                    <a:pt x="28" y="21"/>
                    <a:pt x="30" y="20"/>
                    <a:pt x="32" y="20"/>
                  </a:cubicBezTo>
                  <a:cubicBezTo>
                    <a:pt x="34" y="19"/>
                    <a:pt x="36" y="18"/>
                    <a:pt x="38" y="18"/>
                  </a:cubicBezTo>
                  <a:cubicBezTo>
                    <a:pt x="39" y="18"/>
                    <a:pt x="40" y="18"/>
                    <a:pt x="41" y="18"/>
                  </a:cubicBezTo>
                  <a:cubicBezTo>
                    <a:pt x="43" y="17"/>
                    <a:pt x="46" y="16"/>
                    <a:pt x="48" y="15"/>
                  </a:cubicBezTo>
                  <a:cubicBezTo>
                    <a:pt x="50" y="13"/>
                    <a:pt x="51" y="11"/>
                    <a:pt x="52" y="9"/>
                  </a:cubicBezTo>
                  <a:cubicBezTo>
                    <a:pt x="54" y="7"/>
                    <a:pt x="55" y="5"/>
                    <a:pt x="56" y="3"/>
                  </a:cubicBezTo>
                  <a:cubicBezTo>
                    <a:pt x="57" y="3"/>
                    <a:pt x="58" y="3"/>
                    <a:pt x="59" y="3"/>
                  </a:cubicBezTo>
                  <a:cubicBezTo>
                    <a:pt x="63" y="1"/>
                    <a:pt x="66" y="0"/>
                    <a:pt x="71" y="1"/>
                  </a:cubicBezTo>
                  <a:cubicBezTo>
                    <a:pt x="73" y="1"/>
                    <a:pt x="75" y="1"/>
                    <a:pt x="77" y="3"/>
                  </a:cubicBezTo>
                  <a:cubicBezTo>
                    <a:pt x="80" y="5"/>
                    <a:pt x="81" y="7"/>
                    <a:pt x="83" y="9"/>
                  </a:cubicBezTo>
                  <a:cubicBezTo>
                    <a:pt x="84" y="12"/>
                    <a:pt x="85" y="15"/>
                    <a:pt x="87" y="17"/>
                  </a:cubicBezTo>
                  <a:cubicBezTo>
                    <a:pt x="88" y="18"/>
                    <a:pt x="89" y="18"/>
                    <a:pt x="90" y="19"/>
                  </a:cubicBezTo>
                  <a:cubicBezTo>
                    <a:pt x="91" y="19"/>
                    <a:pt x="93" y="19"/>
                    <a:pt x="95" y="19"/>
                  </a:cubicBezTo>
                  <a:cubicBezTo>
                    <a:pt x="98" y="20"/>
                    <a:pt x="101" y="20"/>
                    <a:pt x="104" y="21"/>
                  </a:cubicBezTo>
                  <a:cubicBezTo>
                    <a:pt x="108" y="23"/>
                    <a:pt x="112" y="25"/>
                    <a:pt x="115" y="29"/>
                  </a:cubicBezTo>
                  <a:cubicBezTo>
                    <a:pt x="115" y="29"/>
                    <a:pt x="115" y="30"/>
                    <a:pt x="116" y="30"/>
                  </a:cubicBezTo>
                  <a:cubicBezTo>
                    <a:pt x="118" y="30"/>
                    <a:pt x="121" y="30"/>
                    <a:pt x="123" y="30"/>
                  </a:cubicBezTo>
                  <a:cubicBezTo>
                    <a:pt x="126" y="30"/>
                    <a:pt x="130" y="31"/>
                    <a:pt x="133" y="30"/>
                  </a:cubicBezTo>
                  <a:cubicBezTo>
                    <a:pt x="135" y="30"/>
                    <a:pt x="137" y="31"/>
                    <a:pt x="138" y="32"/>
                  </a:cubicBezTo>
                  <a:cubicBezTo>
                    <a:pt x="139" y="32"/>
                    <a:pt x="140" y="33"/>
                    <a:pt x="140" y="34"/>
                  </a:cubicBezTo>
                  <a:cubicBezTo>
                    <a:pt x="140" y="35"/>
                    <a:pt x="140" y="36"/>
                    <a:pt x="139" y="36"/>
                  </a:cubicBezTo>
                  <a:cubicBezTo>
                    <a:pt x="139" y="37"/>
                    <a:pt x="138" y="36"/>
                    <a:pt x="137" y="36"/>
                  </a:cubicBezTo>
                  <a:cubicBezTo>
                    <a:pt x="134" y="36"/>
                    <a:pt x="131" y="35"/>
                    <a:pt x="127" y="35"/>
                  </a:cubicBezTo>
                  <a:cubicBezTo>
                    <a:pt x="124" y="35"/>
                    <a:pt x="121" y="35"/>
                    <a:pt x="118" y="35"/>
                  </a:cubicBezTo>
                  <a:close/>
                  <a:moveTo>
                    <a:pt x="116" y="45"/>
                  </a:moveTo>
                  <a:cubicBezTo>
                    <a:pt x="116" y="44"/>
                    <a:pt x="115" y="43"/>
                    <a:pt x="115" y="41"/>
                  </a:cubicBezTo>
                  <a:cubicBezTo>
                    <a:pt x="115" y="41"/>
                    <a:pt x="114" y="40"/>
                    <a:pt x="114" y="39"/>
                  </a:cubicBezTo>
                  <a:cubicBezTo>
                    <a:pt x="113" y="36"/>
                    <a:pt x="112" y="33"/>
                    <a:pt x="109" y="30"/>
                  </a:cubicBezTo>
                  <a:cubicBezTo>
                    <a:pt x="108" y="29"/>
                    <a:pt x="106" y="29"/>
                    <a:pt x="104" y="28"/>
                  </a:cubicBezTo>
                  <a:cubicBezTo>
                    <a:pt x="100" y="25"/>
                    <a:pt x="96" y="25"/>
                    <a:pt x="92" y="24"/>
                  </a:cubicBezTo>
                  <a:cubicBezTo>
                    <a:pt x="91" y="24"/>
                    <a:pt x="90" y="25"/>
                    <a:pt x="90" y="25"/>
                  </a:cubicBezTo>
                  <a:cubicBezTo>
                    <a:pt x="88" y="25"/>
                    <a:pt x="87" y="25"/>
                    <a:pt x="86" y="25"/>
                  </a:cubicBezTo>
                  <a:cubicBezTo>
                    <a:pt x="83" y="25"/>
                    <a:pt x="81" y="24"/>
                    <a:pt x="81" y="21"/>
                  </a:cubicBezTo>
                  <a:cubicBezTo>
                    <a:pt x="80" y="18"/>
                    <a:pt x="80" y="16"/>
                    <a:pt x="79" y="14"/>
                  </a:cubicBezTo>
                  <a:cubicBezTo>
                    <a:pt x="79" y="12"/>
                    <a:pt x="77" y="10"/>
                    <a:pt x="76" y="10"/>
                  </a:cubicBezTo>
                  <a:cubicBezTo>
                    <a:pt x="75" y="9"/>
                    <a:pt x="75" y="9"/>
                    <a:pt x="74" y="9"/>
                  </a:cubicBezTo>
                  <a:cubicBezTo>
                    <a:pt x="70" y="6"/>
                    <a:pt x="65" y="5"/>
                    <a:pt x="60" y="8"/>
                  </a:cubicBezTo>
                  <a:cubicBezTo>
                    <a:pt x="58" y="9"/>
                    <a:pt x="56" y="11"/>
                    <a:pt x="55" y="14"/>
                  </a:cubicBezTo>
                  <a:cubicBezTo>
                    <a:pt x="54" y="17"/>
                    <a:pt x="52" y="20"/>
                    <a:pt x="49" y="23"/>
                  </a:cubicBezTo>
                  <a:cubicBezTo>
                    <a:pt x="48" y="25"/>
                    <a:pt x="47" y="25"/>
                    <a:pt x="45" y="24"/>
                  </a:cubicBezTo>
                  <a:cubicBezTo>
                    <a:pt x="44" y="23"/>
                    <a:pt x="43" y="23"/>
                    <a:pt x="43" y="23"/>
                  </a:cubicBezTo>
                  <a:cubicBezTo>
                    <a:pt x="41" y="23"/>
                    <a:pt x="39" y="23"/>
                    <a:pt x="37" y="24"/>
                  </a:cubicBezTo>
                  <a:cubicBezTo>
                    <a:pt x="35" y="24"/>
                    <a:pt x="33" y="24"/>
                    <a:pt x="31" y="26"/>
                  </a:cubicBezTo>
                  <a:cubicBezTo>
                    <a:pt x="30" y="27"/>
                    <a:pt x="29" y="28"/>
                    <a:pt x="28" y="29"/>
                  </a:cubicBezTo>
                  <a:cubicBezTo>
                    <a:pt x="24" y="31"/>
                    <a:pt x="21" y="35"/>
                    <a:pt x="20" y="39"/>
                  </a:cubicBezTo>
                  <a:cubicBezTo>
                    <a:pt x="19" y="41"/>
                    <a:pt x="19" y="43"/>
                    <a:pt x="18" y="44"/>
                  </a:cubicBezTo>
                  <a:cubicBezTo>
                    <a:pt x="18" y="44"/>
                    <a:pt x="19" y="44"/>
                    <a:pt x="19" y="45"/>
                  </a:cubicBezTo>
                  <a:cubicBezTo>
                    <a:pt x="20" y="43"/>
                    <a:pt x="21" y="43"/>
                    <a:pt x="23" y="43"/>
                  </a:cubicBezTo>
                  <a:cubicBezTo>
                    <a:pt x="27" y="44"/>
                    <a:pt x="32" y="45"/>
                    <a:pt x="37" y="45"/>
                  </a:cubicBezTo>
                  <a:cubicBezTo>
                    <a:pt x="42" y="46"/>
                    <a:pt x="47" y="46"/>
                    <a:pt x="52" y="47"/>
                  </a:cubicBezTo>
                  <a:cubicBezTo>
                    <a:pt x="56" y="47"/>
                    <a:pt x="60" y="47"/>
                    <a:pt x="64" y="47"/>
                  </a:cubicBezTo>
                  <a:cubicBezTo>
                    <a:pt x="71" y="46"/>
                    <a:pt x="78" y="46"/>
                    <a:pt x="84" y="46"/>
                  </a:cubicBezTo>
                  <a:cubicBezTo>
                    <a:pt x="85" y="46"/>
                    <a:pt x="86" y="46"/>
                    <a:pt x="87" y="46"/>
                  </a:cubicBezTo>
                  <a:cubicBezTo>
                    <a:pt x="90" y="46"/>
                    <a:pt x="92" y="47"/>
                    <a:pt x="95" y="46"/>
                  </a:cubicBezTo>
                  <a:cubicBezTo>
                    <a:pt x="98" y="46"/>
                    <a:pt x="100" y="46"/>
                    <a:pt x="103" y="46"/>
                  </a:cubicBezTo>
                  <a:cubicBezTo>
                    <a:pt x="107" y="46"/>
                    <a:pt x="110" y="46"/>
                    <a:pt x="113" y="45"/>
                  </a:cubicBezTo>
                  <a:cubicBezTo>
                    <a:pt x="114" y="45"/>
                    <a:pt x="115" y="45"/>
                    <a:pt x="116" y="4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0" name="Freeform 617"/>
            <p:cNvSpPr>
              <a:spLocks/>
            </p:cNvSpPr>
            <p:nvPr/>
          </p:nvSpPr>
          <p:spPr bwMode="auto">
            <a:xfrm>
              <a:off x="7334250" y="3314701"/>
              <a:ext cx="511175" cy="439738"/>
            </a:xfrm>
            <a:custGeom>
              <a:avLst/>
              <a:gdLst>
                <a:gd name="T0" fmla="*/ 3 w 130"/>
                <a:gd name="T1" fmla="*/ 111 h 112"/>
                <a:gd name="T2" fmla="*/ 3 w 130"/>
                <a:gd name="T3" fmla="*/ 111 h 112"/>
                <a:gd name="T4" fmla="*/ 2 w 130"/>
                <a:gd name="T5" fmla="*/ 106 h 112"/>
                <a:gd name="T6" fmla="*/ 4 w 130"/>
                <a:gd name="T7" fmla="*/ 106 h 112"/>
                <a:gd name="T8" fmla="*/ 15 w 130"/>
                <a:gd name="T9" fmla="*/ 107 h 112"/>
                <a:gd name="T10" fmla="*/ 25 w 130"/>
                <a:gd name="T11" fmla="*/ 107 h 112"/>
                <a:gd name="T12" fmla="*/ 34 w 130"/>
                <a:gd name="T13" fmla="*/ 107 h 112"/>
                <a:gd name="T14" fmla="*/ 45 w 130"/>
                <a:gd name="T15" fmla="*/ 108 h 112"/>
                <a:gd name="T16" fmla="*/ 54 w 130"/>
                <a:gd name="T17" fmla="*/ 108 h 112"/>
                <a:gd name="T18" fmla="*/ 59 w 130"/>
                <a:gd name="T19" fmla="*/ 107 h 112"/>
                <a:gd name="T20" fmla="*/ 75 w 130"/>
                <a:gd name="T21" fmla="*/ 106 h 112"/>
                <a:gd name="T22" fmla="*/ 83 w 130"/>
                <a:gd name="T23" fmla="*/ 105 h 112"/>
                <a:gd name="T24" fmla="*/ 94 w 130"/>
                <a:gd name="T25" fmla="*/ 104 h 112"/>
                <a:gd name="T26" fmla="*/ 110 w 130"/>
                <a:gd name="T27" fmla="*/ 104 h 112"/>
                <a:gd name="T28" fmla="*/ 118 w 130"/>
                <a:gd name="T29" fmla="*/ 104 h 112"/>
                <a:gd name="T30" fmla="*/ 121 w 130"/>
                <a:gd name="T31" fmla="*/ 102 h 112"/>
                <a:gd name="T32" fmla="*/ 123 w 130"/>
                <a:gd name="T33" fmla="*/ 87 h 112"/>
                <a:gd name="T34" fmla="*/ 124 w 130"/>
                <a:gd name="T35" fmla="*/ 81 h 112"/>
                <a:gd name="T36" fmla="*/ 125 w 130"/>
                <a:gd name="T37" fmla="*/ 68 h 112"/>
                <a:gd name="T38" fmla="*/ 126 w 130"/>
                <a:gd name="T39" fmla="*/ 55 h 112"/>
                <a:gd name="T40" fmla="*/ 126 w 130"/>
                <a:gd name="T41" fmla="*/ 37 h 112"/>
                <a:gd name="T42" fmla="*/ 126 w 130"/>
                <a:gd name="T43" fmla="*/ 27 h 112"/>
                <a:gd name="T44" fmla="*/ 126 w 130"/>
                <a:gd name="T45" fmla="*/ 16 h 112"/>
                <a:gd name="T46" fmla="*/ 127 w 130"/>
                <a:gd name="T47" fmla="*/ 1 h 112"/>
                <a:gd name="T48" fmla="*/ 128 w 130"/>
                <a:gd name="T49" fmla="*/ 0 h 112"/>
                <a:gd name="T50" fmla="*/ 129 w 130"/>
                <a:gd name="T51" fmla="*/ 1 h 112"/>
                <a:gd name="T52" fmla="*/ 130 w 130"/>
                <a:gd name="T53" fmla="*/ 3 h 112"/>
                <a:gd name="T54" fmla="*/ 130 w 130"/>
                <a:gd name="T55" fmla="*/ 12 h 112"/>
                <a:gd name="T56" fmla="*/ 130 w 130"/>
                <a:gd name="T57" fmla="*/ 23 h 112"/>
                <a:gd name="T58" fmla="*/ 130 w 130"/>
                <a:gd name="T59" fmla="*/ 34 h 112"/>
                <a:gd name="T60" fmla="*/ 130 w 130"/>
                <a:gd name="T61" fmla="*/ 46 h 112"/>
                <a:gd name="T62" fmla="*/ 129 w 130"/>
                <a:gd name="T63" fmla="*/ 63 h 112"/>
                <a:gd name="T64" fmla="*/ 127 w 130"/>
                <a:gd name="T65" fmla="*/ 82 h 112"/>
                <a:gd name="T66" fmla="*/ 127 w 130"/>
                <a:gd name="T67" fmla="*/ 92 h 112"/>
                <a:gd name="T68" fmla="*/ 127 w 130"/>
                <a:gd name="T69" fmla="*/ 96 h 112"/>
                <a:gd name="T70" fmla="*/ 127 w 130"/>
                <a:gd name="T71" fmla="*/ 102 h 112"/>
                <a:gd name="T72" fmla="*/ 125 w 130"/>
                <a:gd name="T73" fmla="*/ 108 h 112"/>
                <a:gd name="T74" fmla="*/ 123 w 130"/>
                <a:gd name="T75" fmla="*/ 110 h 112"/>
                <a:gd name="T76" fmla="*/ 112 w 130"/>
                <a:gd name="T77" fmla="*/ 108 h 112"/>
                <a:gd name="T78" fmla="*/ 100 w 130"/>
                <a:gd name="T79" fmla="*/ 108 h 112"/>
                <a:gd name="T80" fmla="*/ 85 w 130"/>
                <a:gd name="T81" fmla="*/ 109 h 112"/>
                <a:gd name="T82" fmla="*/ 76 w 130"/>
                <a:gd name="T83" fmla="*/ 109 h 112"/>
                <a:gd name="T84" fmla="*/ 58 w 130"/>
                <a:gd name="T85" fmla="*/ 111 h 112"/>
                <a:gd name="T86" fmla="*/ 38 w 130"/>
                <a:gd name="T87" fmla="*/ 111 h 112"/>
                <a:gd name="T88" fmla="*/ 28 w 130"/>
                <a:gd name="T89" fmla="*/ 112 h 112"/>
                <a:gd name="T90" fmla="*/ 17 w 130"/>
                <a:gd name="T91" fmla="*/ 111 h 112"/>
                <a:gd name="T92" fmla="*/ 8 w 130"/>
                <a:gd name="T93" fmla="*/ 112 h 112"/>
                <a:gd name="T94" fmla="*/ 6 w 130"/>
                <a:gd name="T95" fmla="*/ 112 h 112"/>
                <a:gd name="T96" fmla="*/ 3 w 130"/>
                <a:gd name="T97" fmla="*/ 11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0" h="112">
                  <a:moveTo>
                    <a:pt x="3" y="111"/>
                  </a:moveTo>
                  <a:cubicBezTo>
                    <a:pt x="3" y="111"/>
                    <a:pt x="3" y="111"/>
                    <a:pt x="3" y="111"/>
                  </a:cubicBezTo>
                  <a:cubicBezTo>
                    <a:pt x="1" y="109"/>
                    <a:pt x="0" y="108"/>
                    <a:pt x="2" y="106"/>
                  </a:cubicBezTo>
                  <a:cubicBezTo>
                    <a:pt x="2" y="106"/>
                    <a:pt x="3" y="106"/>
                    <a:pt x="4" y="106"/>
                  </a:cubicBezTo>
                  <a:cubicBezTo>
                    <a:pt x="8" y="106"/>
                    <a:pt x="11" y="107"/>
                    <a:pt x="15" y="107"/>
                  </a:cubicBezTo>
                  <a:cubicBezTo>
                    <a:pt x="18" y="107"/>
                    <a:pt x="22" y="107"/>
                    <a:pt x="25" y="107"/>
                  </a:cubicBezTo>
                  <a:cubicBezTo>
                    <a:pt x="28" y="107"/>
                    <a:pt x="31" y="107"/>
                    <a:pt x="34" y="107"/>
                  </a:cubicBezTo>
                  <a:cubicBezTo>
                    <a:pt x="38" y="107"/>
                    <a:pt x="41" y="108"/>
                    <a:pt x="45" y="108"/>
                  </a:cubicBezTo>
                  <a:cubicBezTo>
                    <a:pt x="48" y="108"/>
                    <a:pt x="51" y="108"/>
                    <a:pt x="54" y="108"/>
                  </a:cubicBezTo>
                  <a:cubicBezTo>
                    <a:pt x="56" y="108"/>
                    <a:pt x="57" y="108"/>
                    <a:pt x="59" y="107"/>
                  </a:cubicBezTo>
                  <a:cubicBezTo>
                    <a:pt x="64" y="107"/>
                    <a:pt x="70" y="106"/>
                    <a:pt x="75" y="106"/>
                  </a:cubicBezTo>
                  <a:cubicBezTo>
                    <a:pt x="77" y="105"/>
                    <a:pt x="80" y="105"/>
                    <a:pt x="83" y="105"/>
                  </a:cubicBezTo>
                  <a:cubicBezTo>
                    <a:pt x="86" y="105"/>
                    <a:pt x="90" y="105"/>
                    <a:pt x="94" y="104"/>
                  </a:cubicBezTo>
                  <a:cubicBezTo>
                    <a:pt x="99" y="104"/>
                    <a:pt x="105" y="104"/>
                    <a:pt x="110" y="104"/>
                  </a:cubicBezTo>
                  <a:cubicBezTo>
                    <a:pt x="113" y="104"/>
                    <a:pt x="116" y="105"/>
                    <a:pt x="118" y="104"/>
                  </a:cubicBezTo>
                  <a:cubicBezTo>
                    <a:pt x="120" y="104"/>
                    <a:pt x="121" y="104"/>
                    <a:pt x="121" y="102"/>
                  </a:cubicBezTo>
                  <a:cubicBezTo>
                    <a:pt x="122" y="97"/>
                    <a:pt x="123" y="92"/>
                    <a:pt x="123" y="87"/>
                  </a:cubicBezTo>
                  <a:cubicBezTo>
                    <a:pt x="124" y="85"/>
                    <a:pt x="124" y="83"/>
                    <a:pt x="124" y="81"/>
                  </a:cubicBezTo>
                  <a:cubicBezTo>
                    <a:pt x="124" y="77"/>
                    <a:pt x="125" y="72"/>
                    <a:pt x="125" y="68"/>
                  </a:cubicBezTo>
                  <a:cubicBezTo>
                    <a:pt x="126" y="64"/>
                    <a:pt x="126" y="59"/>
                    <a:pt x="126" y="55"/>
                  </a:cubicBezTo>
                  <a:cubicBezTo>
                    <a:pt x="126" y="49"/>
                    <a:pt x="126" y="43"/>
                    <a:pt x="126" y="37"/>
                  </a:cubicBezTo>
                  <a:cubicBezTo>
                    <a:pt x="126" y="34"/>
                    <a:pt x="126" y="30"/>
                    <a:pt x="126" y="27"/>
                  </a:cubicBezTo>
                  <a:cubicBezTo>
                    <a:pt x="126" y="23"/>
                    <a:pt x="126" y="19"/>
                    <a:pt x="126" y="16"/>
                  </a:cubicBezTo>
                  <a:cubicBezTo>
                    <a:pt x="126" y="11"/>
                    <a:pt x="125" y="6"/>
                    <a:pt x="127" y="1"/>
                  </a:cubicBezTo>
                  <a:cubicBezTo>
                    <a:pt x="127" y="1"/>
                    <a:pt x="127" y="0"/>
                    <a:pt x="128" y="0"/>
                  </a:cubicBezTo>
                  <a:cubicBezTo>
                    <a:pt x="128" y="0"/>
                    <a:pt x="129" y="0"/>
                    <a:pt x="129" y="1"/>
                  </a:cubicBezTo>
                  <a:cubicBezTo>
                    <a:pt x="130" y="1"/>
                    <a:pt x="130" y="2"/>
                    <a:pt x="130" y="3"/>
                  </a:cubicBezTo>
                  <a:cubicBezTo>
                    <a:pt x="130" y="6"/>
                    <a:pt x="130" y="9"/>
                    <a:pt x="130" y="12"/>
                  </a:cubicBezTo>
                  <a:cubicBezTo>
                    <a:pt x="130" y="16"/>
                    <a:pt x="130" y="20"/>
                    <a:pt x="130" y="23"/>
                  </a:cubicBezTo>
                  <a:cubicBezTo>
                    <a:pt x="130" y="27"/>
                    <a:pt x="130" y="30"/>
                    <a:pt x="130" y="34"/>
                  </a:cubicBezTo>
                  <a:cubicBezTo>
                    <a:pt x="130" y="38"/>
                    <a:pt x="129" y="42"/>
                    <a:pt x="130" y="46"/>
                  </a:cubicBezTo>
                  <a:cubicBezTo>
                    <a:pt x="130" y="52"/>
                    <a:pt x="129" y="57"/>
                    <a:pt x="129" y="63"/>
                  </a:cubicBezTo>
                  <a:cubicBezTo>
                    <a:pt x="129" y="69"/>
                    <a:pt x="128" y="76"/>
                    <a:pt x="127" y="82"/>
                  </a:cubicBezTo>
                  <a:cubicBezTo>
                    <a:pt x="127" y="85"/>
                    <a:pt x="127" y="88"/>
                    <a:pt x="127" y="92"/>
                  </a:cubicBezTo>
                  <a:cubicBezTo>
                    <a:pt x="127" y="93"/>
                    <a:pt x="127" y="94"/>
                    <a:pt x="127" y="96"/>
                  </a:cubicBezTo>
                  <a:cubicBezTo>
                    <a:pt x="126" y="98"/>
                    <a:pt x="126" y="100"/>
                    <a:pt x="127" y="102"/>
                  </a:cubicBezTo>
                  <a:cubicBezTo>
                    <a:pt x="128" y="104"/>
                    <a:pt x="127" y="107"/>
                    <a:pt x="125" y="108"/>
                  </a:cubicBezTo>
                  <a:cubicBezTo>
                    <a:pt x="125" y="109"/>
                    <a:pt x="124" y="109"/>
                    <a:pt x="123" y="110"/>
                  </a:cubicBezTo>
                  <a:cubicBezTo>
                    <a:pt x="120" y="109"/>
                    <a:pt x="116" y="108"/>
                    <a:pt x="112" y="108"/>
                  </a:cubicBezTo>
                  <a:cubicBezTo>
                    <a:pt x="108" y="108"/>
                    <a:pt x="104" y="107"/>
                    <a:pt x="100" y="108"/>
                  </a:cubicBezTo>
                  <a:cubicBezTo>
                    <a:pt x="95" y="108"/>
                    <a:pt x="90" y="108"/>
                    <a:pt x="85" y="109"/>
                  </a:cubicBezTo>
                  <a:cubicBezTo>
                    <a:pt x="82" y="109"/>
                    <a:pt x="79" y="109"/>
                    <a:pt x="76" y="109"/>
                  </a:cubicBezTo>
                  <a:cubicBezTo>
                    <a:pt x="70" y="110"/>
                    <a:pt x="64" y="110"/>
                    <a:pt x="58" y="111"/>
                  </a:cubicBezTo>
                  <a:cubicBezTo>
                    <a:pt x="52" y="111"/>
                    <a:pt x="45" y="112"/>
                    <a:pt x="38" y="111"/>
                  </a:cubicBezTo>
                  <a:cubicBezTo>
                    <a:pt x="35" y="111"/>
                    <a:pt x="31" y="112"/>
                    <a:pt x="28" y="112"/>
                  </a:cubicBezTo>
                  <a:cubicBezTo>
                    <a:pt x="24" y="112"/>
                    <a:pt x="20" y="111"/>
                    <a:pt x="17" y="111"/>
                  </a:cubicBezTo>
                  <a:cubicBezTo>
                    <a:pt x="14" y="111"/>
                    <a:pt x="11" y="112"/>
                    <a:pt x="8" y="112"/>
                  </a:cubicBezTo>
                  <a:cubicBezTo>
                    <a:pt x="7" y="112"/>
                    <a:pt x="6" y="112"/>
                    <a:pt x="6" y="112"/>
                  </a:cubicBezTo>
                  <a:cubicBezTo>
                    <a:pt x="5" y="111"/>
                    <a:pt x="4" y="111"/>
                    <a:pt x="3" y="1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1" name="Freeform 618"/>
            <p:cNvSpPr>
              <a:spLocks noEditPoints="1"/>
            </p:cNvSpPr>
            <p:nvPr/>
          </p:nvSpPr>
          <p:spPr bwMode="auto">
            <a:xfrm>
              <a:off x="7381875" y="3376613"/>
              <a:ext cx="169863" cy="130175"/>
            </a:xfrm>
            <a:custGeom>
              <a:avLst/>
              <a:gdLst>
                <a:gd name="T0" fmla="*/ 3 w 43"/>
                <a:gd name="T1" fmla="*/ 12 h 33"/>
                <a:gd name="T2" fmla="*/ 7 w 43"/>
                <a:gd name="T3" fmla="*/ 26 h 33"/>
                <a:gd name="T4" fmla="*/ 6 w 43"/>
                <a:gd name="T5" fmla="*/ 28 h 33"/>
                <a:gd name="T6" fmla="*/ 2 w 43"/>
                <a:gd name="T7" fmla="*/ 23 h 33"/>
                <a:gd name="T8" fmla="*/ 0 w 43"/>
                <a:gd name="T9" fmla="*/ 16 h 33"/>
                <a:gd name="T10" fmla="*/ 1 w 43"/>
                <a:gd name="T11" fmla="*/ 8 h 33"/>
                <a:gd name="T12" fmla="*/ 4 w 43"/>
                <a:gd name="T13" fmla="*/ 7 h 33"/>
                <a:gd name="T14" fmla="*/ 10 w 43"/>
                <a:gd name="T15" fmla="*/ 7 h 33"/>
                <a:gd name="T16" fmla="*/ 18 w 43"/>
                <a:gd name="T17" fmla="*/ 5 h 33"/>
                <a:gd name="T18" fmla="*/ 25 w 43"/>
                <a:gd name="T19" fmla="*/ 4 h 33"/>
                <a:gd name="T20" fmla="*/ 27 w 43"/>
                <a:gd name="T21" fmla="*/ 7 h 33"/>
                <a:gd name="T22" fmla="*/ 28 w 43"/>
                <a:gd name="T23" fmla="*/ 7 h 33"/>
                <a:gd name="T24" fmla="*/ 33 w 43"/>
                <a:gd name="T25" fmla="*/ 2 h 33"/>
                <a:gd name="T26" fmla="*/ 37 w 43"/>
                <a:gd name="T27" fmla="*/ 0 h 33"/>
                <a:gd name="T28" fmla="*/ 40 w 43"/>
                <a:gd name="T29" fmla="*/ 0 h 33"/>
                <a:gd name="T30" fmla="*/ 43 w 43"/>
                <a:gd name="T31" fmla="*/ 3 h 33"/>
                <a:gd name="T32" fmla="*/ 41 w 43"/>
                <a:gd name="T33" fmla="*/ 5 h 33"/>
                <a:gd name="T34" fmla="*/ 39 w 43"/>
                <a:gd name="T35" fmla="*/ 6 h 33"/>
                <a:gd name="T36" fmla="*/ 35 w 43"/>
                <a:gd name="T37" fmla="*/ 9 h 33"/>
                <a:gd name="T38" fmla="*/ 28 w 43"/>
                <a:gd name="T39" fmla="*/ 14 h 33"/>
                <a:gd name="T40" fmla="*/ 28 w 43"/>
                <a:gd name="T41" fmla="*/ 15 h 33"/>
                <a:gd name="T42" fmla="*/ 30 w 43"/>
                <a:gd name="T43" fmla="*/ 27 h 33"/>
                <a:gd name="T44" fmla="*/ 27 w 43"/>
                <a:gd name="T45" fmla="*/ 33 h 33"/>
                <a:gd name="T46" fmla="*/ 23 w 43"/>
                <a:gd name="T47" fmla="*/ 32 h 33"/>
                <a:gd name="T48" fmla="*/ 16 w 43"/>
                <a:gd name="T49" fmla="*/ 31 h 33"/>
                <a:gd name="T50" fmla="*/ 16 w 43"/>
                <a:gd name="T51" fmla="*/ 31 h 33"/>
                <a:gd name="T52" fmla="*/ 10 w 43"/>
                <a:gd name="T53" fmla="*/ 32 h 33"/>
                <a:gd name="T54" fmla="*/ 8 w 43"/>
                <a:gd name="T55" fmla="*/ 31 h 33"/>
                <a:gd name="T56" fmla="*/ 7 w 43"/>
                <a:gd name="T57" fmla="*/ 27 h 33"/>
                <a:gd name="T58" fmla="*/ 10 w 43"/>
                <a:gd name="T59" fmla="*/ 25 h 33"/>
                <a:gd name="T60" fmla="*/ 12 w 43"/>
                <a:gd name="T61" fmla="*/ 25 h 33"/>
                <a:gd name="T62" fmla="*/ 11 w 43"/>
                <a:gd name="T63" fmla="*/ 21 h 33"/>
                <a:gd name="T64" fmla="*/ 9 w 43"/>
                <a:gd name="T65" fmla="*/ 17 h 33"/>
                <a:gd name="T66" fmla="*/ 10 w 43"/>
                <a:gd name="T67" fmla="*/ 14 h 33"/>
                <a:gd name="T68" fmla="*/ 14 w 43"/>
                <a:gd name="T69" fmla="*/ 14 h 33"/>
                <a:gd name="T70" fmla="*/ 16 w 43"/>
                <a:gd name="T71" fmla="*/ 16 h 33"/>
                <a:gd name="T72" fmla="*/ 20 w 43"/>
                <a:gd name="T73" fmla="*/ 13 h 33"/>
                <a:gd name="T74" fmla="*/ 22 w 43"/>
                <a:gd name="T75" fmla="*/ 12 h 33"/>
                <a:gd name="T76" fmla="*/ 23 w 43"/>
                <a:gd name="T77" fmla="*/ 11 h 33"/>
                <a:gd name="T78" fmla="*/ 21 w 43"/>
                <a:gd name="T79" fmla="*/ 10 h 33"/>
                <a:gd name="T80" fmla="*/ 11 w 43"/>
                <a:gd name="T81" fmla="*/ 12 h 33"/>
                <a:gd name="T82" fmla="*/ 3 w 43"/>
                <a:gd name="T83" fmla="*/ 12 h 33"/>
                <a:gd name="T84" fmla="*/ 25 w 43"/>
                <a:gd name="T85" fmla="*/ 27 h 33"/>
                <a:gd name="T86" fmla="*/ 24 w 43"/>
                <a:gd name="T87" fmla="*/ 18 h 33"/>
                <a:gd name="T88" fmla="*/ 17 w 43"/>
                <a:gd name="T89" fmla="*/ 25 h 33"/>
                <a:gd name="T90" fmla="*/ 17 w 43"/>
                <a:gd name="T91" fmla="*/ 25 h 33"/>
                <a:gd name="T92" fmla="*/ 20 w 43"/>
                <a:gd name="T93"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3">
                  <a:moveTo>
                    <a:pt x="3" y="12"/>
                  </a:moveTo>
                  <a:cubicBezTo>
                    <a:pt x="5" y="17"/>
                    <a:pt x="6" y="21"/>
                    <a:pt x="7" y="26"/>
                  </a:cubicBezTo>
                  <a:cubicBezTo>
                    <a:pt x="7" y="26"/>
                    <a:pt x="6" y="27"/>
                    <a:pt x="6" y="28"/>
                  </a:cubicBezTo>
                  <a:cubicBezTo>
                    <a:pt x="3" y="27"/>
                    <a:pt x="2" y="27"/>
                    <a:pt x="2" y="23"/>
                  </a:cubicBezTo>
                  <a:cubicBezTo>
                    <a:pt x="2" y="21"/>
                    <a:pt x="0" y="18"/>
                    <a:pt x="0" y="16"/>
                  </a:cubicBezTo>
                  <a:cubicBezTo>
                    <a:pt x="0" y="13"/>
                    <a:pt x="0" y="10"/>
                    <a:pt x="1" y="8"/>
                  </a:cubicBezTo>
                  <a:cubicBezTo>
                    <a:pt x="1" y="7"/>
                    <a:pt x="3" y="7"/>
                    <a:pt x="4" y="7"/>
                  </a:cubicBezTo>
                  <a:cubicBezTo>
                    <a:pt x="6" y="6"/>
                    <a:pt x="8" y="7"/>
                    <a:pt x="10" y="7"/>
                  </a:cubicBezTo>
                  <a:cubicBezTo>
                    <a:pt x="12" y="6"/>
                    <a:pt x="15" y="5"/>
                    <a:pt x="18" y="5"/>
                  </a:cubicBezTo>
                  <a:cubicBezTo>
                    <a:pt x="20" y="5"/>
                    <a:pt x="22" y="5"/>
                    <a:pt x="25" y="4"/>
                  </a:cubicBezTo>
                  <a:cubicBezTo>
                    <a:pt x="26" y="4"/>
                    <a:pt x="28" y="4"/>
                    <a:pt x="27" y="7"/>
                  </a:cubicBezTo>
                  <a:cubicBezTo>
                    <a:pt x="28" y="7"/>
                    <a:pt x="28" y="7"/>
                    <a:pt x="28" y="7"/>
                  </a:cubicBezTo>
                  <a:cubicBezTo>
                    <a:pt x="30" y="5"/>
                    <a:pt x="31" y="4"/>
                    <a:pt x="33" y="2"/>
                  </a:cubicBezTo>
                  <a:cubicBezTo>
                    <a:pt x="34" y="1"/>
                    <a:pt x="35" y="1"/>
                    <a:pt x="37" y="0"/>
                  </a:cubicBezTo>
                  <a:cubicBezTo>
                    <a:pt x="38" y="0"/>
                    <a:pt x="39" y="0"/>
                    <a:pt x="40" y="0"/>
                  </a:cubicBezTo>
                  <a:cubicBezTo>
                    <a:pt x="41" y="0"/>
                    <a:pt x="42" y="1"/>
                    <a:pt x="43" y="3"/>
                  </a:cubicBezTo>
                  <a:cubicBezTo>
                    <a:pt x="43" y="4"/>
                    <a:pt x="42" y="4"/>
                    <a:pt x="41" y="5"/>
                  </a:cubicBezTo>
                  <a:cubicBezTo>
                    <a:pt x="41" y="5"/>
                    <a:pt x="40" y="6"/>
                    <a:pt x="39" y="6"/>
                  </a:cubicBezTo>
                  <a:cubicBezTo>
                    <a:pt x="38" y="8"/>
                    <a:pt x="36" y="9"/>
                    <a:pt x="35" y="9"/>
                  </a:cubicBezTo>
                  <a:cubicBezTo>
                    <a:pt x="32" y="10"/>
                    <a:pt x="30" y="12"/>
                    <a:pt x="28" y="14"/>
                  </a:cubicBezTo>
                  <a:cubicBezTo>
                    <a:pt x="28" y="14"/>
                    <a:pt x="28" y="15"/>
                    <a:pt x="28" y="15"/>
                  </a:cubicBezTo>
                  <a:cubicBezTo>
                    <a:pt x="29" y="19"/>
                    <a:pt x="29" y="23"/>
                    <a:pt x="30" y="27"/>
                  </a:cubicBezTo>
                  <a:cubicBezTo>
                    <a:pt x="30" y="29"/>
                    <a:pt x="29" y="33"/>
                    <a:pt x="27" y="33"/>
                  </a:cubicBezTo>
                  <a:cubicBezTo>
                    <a:pt x="26" y="33"/>
                    <a:pt x="24" y="33"/>
                    <a:pt x="23" y="32"/>
                  </a:cubicBezTo>
                  <a:cubicBezTo>
                    <a:pt x="21" y="31"/>
                    <a:pt x="19" y="30"/>
                    <a:pt x="16" y="31"/>
                  </a:cubicBezTo>
                  <a:cubicBezTo>
                    <a:pt x="16" y="31"/>
                    <a:pt x="16" y="31"/>
                    <a:pt x="16" y="31"/>
                  </a:cubicBezTo>
                  <a:cubicBezTo>
                    <a:pt x="14" y="31"/>
                    <a:pt x="12" y="31"/>
                    <a:pt x="10" y="32"/>
                  </a:cubicBezTo>
                  <a:cubicBezTo>
                    <a:pt x="9" y="32"/>
                    <a:pt x="8" y="31"/>
                    <a:pt x="8" y="31"/>
                  </a:cubicBezTo>
                  <a:cubicBezTo>
                    <a:pt x="7" y="30"/>
                    <a:pt x="7" y="28"/>
                    <a:pt x="7" y="27"/>
                  </a:cubicBezTo>
                  <a:cubicBezTo>
                    <a:pt x="8" y="26"/>
                    <a:pt x="8" y="25"/>
                    <a:pt x="10" y="25"/>
                  </a:cubicBezTo>
                  <a:cubicBezTo>
                    <a:pt x="11" y="26"/>
                    <a:pt x="11" y="25"/>
                    <a:pt x="12" y="25"/>
                  </a:cubicBezTo>
                  <a:cubicBezTo>
                    <a:pt x="11" y="23"/>
                    <a:pt x="11" y="22"/>
                    <a:pt x="11" y="21"/>
                  </a:cubicBezTo>
                  <a:cubicBezTo>
                    <a:pt x="11" y="19"/>
                    <a:pt x="10" y="18"/>
                    <a:pt x="9" y="17"/>
                  </a:cubicBezTo>
                  <a:cubicBezTo>
                    <a:pt x="9" y="16"/>
                    <a:pt x="10" y="14"/>
                    <a:pt x="10" y="14"/>
                  </a:cubicBezTo>
                  <a:cubicBezTo>
                    <a:pt x="11" y="13"/>
                    <a:pt x="13" y="13"/>
                    <a:pt x="14" y="14"/>
                  </a:cubicBezTo>
                  <a:cubicBezTo>
                    <a:pt x="15" y="15"/>
                    <a:pt x="15" y="15"/>
                    <a:pt x="16" y="16"/>
                  </a:cubicBezTo>
                  <a:cubicBezTo>
                    <a:pt x="18" y="15"/>
                    <a:pt x="19" y="14"/>
                    <a:pt x="20" y="13"/>
                  </a:cubicBezTo>
                  <a:cubicBezTo>
                    <a:pt x="21" y="13"/>
                    <a:pt x="21" y="13"/>
                    <a:pt x="22" y="12"/>
                  </a:cubicBezTo>
                  <a:cubicBezTo>
                    <a:pt x="22" y="12"/>
                    <a:pt x="22" y="11"/>
                    <a:pt x="23" y="11"/>
                  </a:cubicBezTo>
                  <a:cubicBezTo>
                    <a:pt x="22" y="11"/>
                    <a:pt x="22" y="10"/>
                    <a:pt x="21" y="10"/>
                  </a:cubicBezTo>
                  <a:cubicBezTo>
                    <a:pt x="18" y="11"/>
                    <a:pt x="14" y="11"/>
                    <a:pt x="11" y="12"/>
                  </a:cubicBezTo>
                  <a:cubicBezTo>
                    <a:pt x="9" y="12"/>
                    <a:pt x="6" y="12"/>
                    <a:pt x="3" y="12"/>
                  </a:cubicBezTo>
                  <a:close/>
                  <a:moveTo>
                    <a:pt x="25" y="27"/>
                  </a:moveTo>
                  <a:cubicBezTo>
                    <a:pt x="24" y="24"/>
                    <a:pt x="24" y="21"/>
                    <a:pt x="24" y="18"/>
                  </a:cubicBezTo>
                  <a:cubicBezTo>
                    <a:pt x="21" y="20"/>
                    <a:pt x="19" y="22"/>
                    <a:pt x="17" y="25"/>
                  </a:cubicBezTo>
                  <a:cubicBezTo>
                    <a:pt x="17" y="25"/>
                    <a:pt x="17" y="25"/>
                    <a:pt x="17" y="25"/>
                  </a:cubicBezTo>
                  <a:cubicBezTo>
                    <a:pt x="18" y="25"/>
                    <a:pt x="19" y="25"/>
                    <a:pt x="20" y="25"/>
                  </a:cubicBezTo>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2" name="Freeform 619"/>
            <p:cNvSpPr>
              <a:spLocks noEditPoints="1"/>
            </p:cNvSpPr>
            <p:nvPr/>
          </p:nvSpPr>
          <p:spPr bwMode="auto">
            <a:xfrm>
              <a:off x="7389813" y="3538538"/>
              <a:ext cx="114300" cy="106363"/>
            </a:xfrm>
            <a:custGeom>
              <a:avLst/>
              <a:gdLst>
                <a:gd name="T0" fmla="*/ 28 w 29"/>
                <a:gd name="T1" fmla="*/ 25 h 27"/>
                <a:gd name="T2" fmla="*/ 20 w 29"/>
                <a:gd name="T3" fmla="*/ 26 h 27"/>
                <a:gd name="T4" fmla="*/ 11 w 29"/>
                <a:gd name="T5" fmla="*/ 27 h 27"/>
                <a:gd name="T6" fmla="*/ 7 w 29"/>
                <a:gd name="T7" fmla="*/ 23 h 27"/>
                <a:gd name="T8" fmla="*/ 3 w 29"/>
                <a:gd name="T9" fmla="*/ 19 h 27"/>
                <a:gd name="T10" fmla="*/ 1 w 29"/>
                <a:gd name="T11" fmla="*/ 9 h 27"/>
                <a:gd name="T12" fmla="*/ 3 w 29"/>
                <a:gd name="T13" fmla="*/ 0 h 27"/>
                <a:gd name="T14" fmla="*/ 5 w 29"/>
                <a:gd name="T15" fmla="*/ 2 h 27"/>
                <a:gd name="T16" fmla="*/ 5 w 29"/>
                <a:gd name="T17" fmla="*/ 1 h 27"/>
                <a:gd name="T18" fmla="*/ 8 w 29"/>
                <a:gd name="T19" fmla="*/ 1 h 27"/>
                <a:gd name="T20" fmla="*/ 21 w 29"/>
                <a:gd name="T21" fmla="*/ 0 h 27"/>
                <a:gd name="T22" fmla="*/ 26 w 29"/>
                <a:gd name="T23" fmla="*/ 4 h 27"/>
                <a:gd name="T24" fmla="*/ 29 w 29"/>
                <a:gd name="T25" fmla="*/ 18 h 27"/>
                <a:gd name="T26" fmla="*/ 28 w 29"/>
                <a:gd name="T27" fmla="*/ 25 h 27"/>
                <a:gd name="T28" fmla="*/ 5 w 29"/>
                <a:gd name="T29" fmla="*/ 6 h 27"/>
                <a:gd name="T30" fmla="*/ 9 w 29"/>
                <a:gd name="T31" fmla="*/ 20 h 27"/>
                <a:gd name="T32" fmla="*/ 23 w 29"/>
                <a:gd name="T33" fmla="*/ 21 h 27"/>
                <a:gd name="T34" fmla="*/ 25 w 29"/>
                <a:gd name="T35" fmla="*/ 21 h 27"/>
                <a:gd name="T36" fmla="*/ 25 w 29"/>
                <a:gd name="T37" fmla="*/ 19 h 27"/>
                <a:gd name="T38" fmla="*/ 24 w 29"/>
                <a:gd name="T39" fmla="*/ 18 h 27"/>
                <a:gd name="T40" fmla="*/ 23 w 29"/>
                <a:gd name="T41" fmla="*/ 10 h 27"/>
                <a:gd name="T42" fmla="*/ 19 w 29"/>
                <a:gd name="T43" fmla="*/ 7 h 27"/>
                <a:gd name="T44" fmla="*/ 12 w 29"/>
                <a:gd name="T45" fmla="*/ 7 h 27"/>
                <a:gd name="T46" fmla="*/ 5 w 29"/>
                <a:gd name="T4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7">
                  <a:moveTo>
                    <a:pt x="28" y="25"/>
                  </a:moveTo>
                  <a:cubicBezTo>
                    <a:pt x="25" y="26"/>
                    <a:pt x="22" y="26"/>
                    <a:pt x="20" y="26"/>
                  </a:cubicBezTo>
                  <a:cubicBezTo>
                    <a:pt x="17" y="26"/>
                    <a:pt x="14" y="27"/>
                    <a:pt x="11" y="27"/>
                  </a:cubicBezTo>
                  <a:cubicBezTo>
                    <a:pt x="8" y="27"/>
                    <a:pt x="7" y="25"/>
                    <a:pt x="7" y="23"/>
                  </a:cubicBezTo>
                  <a:cubicBezTo>
                    <a:pt x="4" y="23"/>
                    <a:pt x="4" y="22"/>
                    <a:pt x="3" y="19"/>
                  </a:cubicBezTo>
                  <a:cubicBezTo>
                    <a:pt x="3" y="16"/>
                    <a:pt x="1" y="12"/>
                    <a:pt x="1" y="9"/>
                  </a:cubicBezTo>
                  <a:cubicBezTo>
                    <a:pt x="1" y="6"/>
                    <a:pt x="0" y="3"/>
                    <a:pt x="3" y="0"/>
                  </a:cubicBezTo>
                  <a:cubicBezTo>
                    <a:pt x="4" y="1"/>
                    <a:pt x="4" y="1"/>
                    <a:pt x="5" y="2"/>
                  </a:cubicBezTo>
                  <a:cubicBezTo>
                    <a:pt x="5" y="1"/>
                    <a:pt x="5" y="1"/>
                    <a:pt x="5" y="1"/>
                  </a:cubicBezTo>
                  <a:cubicBezTo>
                    <a:pt x="6" y="1"/>
                    <a:pt x="7" y="1"/>
                    <a:pt x="8" y="1"/>
                  </a:cubicBezTo>
                  <a:cubicBezTo>
                    <a:pt x="12" y="1"/>
                    <a:pt x="17" y="2"/>
                    <a:pt x="21" y="0"/>
                  </a:cubicBezTo>
                  <a:cubicBezTo>
                    <a:pt x="23" y="0"/>
                    <a:pt x="26" y="1"/>
                    <a:pt x="26" y="4"/>
                  </a:cubicBezTo>
                  <a:cubicBezTo>
                    <a:pt x="27" y="9"/>
                    <a:pt x="28" y="14"/>
                    <a:pt x="29" y="18"/>
                  </a:cubicBezTo>
                  <a:cubicBezTo>
                    <a:pt x="29" y="21"/>
                    <a:pt x="29" y="23"/>
                    <a:pt x="28" y="25"/>
                  </a:cubicBezTo>
                  <a:close/>
                  <a:moveTo>
                    <a:pt x="5" y="6"/>
                  </a:moveTo>
                  <a:cubicBezTo>
                    <a:pt x="7" y="12"/>
                    <a:pt x="8" y="16"/>
                    <a:pt x="9" y="20"/>
                  </a:cubicBezTo>
                  <a:cubicBezTo>
                    <a:pt x="14" y="21"/>
                    <a:pt x="18" y="21"/>
                    <a:pt x="23" y="21"/>
                  </a:cubicBezTo>
                  <a:cubicBezTo>
                    <a:pt x="24" y="21"/>
                    <a:pt x="24" y="21"/>
                    <a:pt x="25" y="21"/>
                  </a:cubicBezTo>
                  <a:cubicBezTo>
                    <a:pt x="25" y="20"/>
                    <a:pt x="25" y="19"/>
                    <a:pt x="25" y="19"/>
                  </a:cubicBezTo>
                  <a:cubicBezTo>
                    <a:pt x="24" y="19"/>
                    <a:pt x="24" y="18"/>
                    <a:pt x="24" y="18"/>
                  </a:cubicBezTo>
                  <a:cubicBezTo>
                    <a:pt x="24" y="16"/>
                    <a:pt x="23" y="13"/>
                    <a:pt x="23" y="10"/>
                  </a:cubicBezTo>
                  <a:cubicBezTo>
                    <a:pt x="22" y="8"/>
                    <a:pt x="21" y="7"/>
                    <a:pt x="19" y="7"/>
                  </a:cubicBezTo>
                  <a:cubicBezTo>
                    <a:pt x="17" y="7"/>
                    <a:pt x="14" y="7"/>
                    <a:pt x="12" y="7"/>
                  </a:cubicBezTo>
                  <a:cubicBezTo>
                    <a:pt x="10" y="6"/>
                    <a:pt x="8" y="6"/>
                    <a:pt x="5" y="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3" name="Freeform 620"/>
            <p:cNvSpPr>
              <a:spLocks/>
            </p:cNvSpPr>
            <p:nvPr/>
          </p:nvSpPr>
          <p:spPr bwMode="auto">
            <a:xfrm>
              <a:off x="7539038" y="3440113"/>
              <a:ext cx="188913" cy="34925"/>
            </a:xfrm>
            <a:custGeom>
              <a:avLst/>
              <a:gdLst>
                <a:gd name="T0" fmla="*/ 3 w 48"/>
                <a:gd name="T1" fmla="*/ 9 h 9"/>
                <a:gd name="T2" fmla="*/ 0 w 48"/>
                <a:gd name="T3" fmla="*/ 3 h 9"/>
                <a:gd name="T4" fmla="*/ 2 w 48"/>
                <a:gd name="T5" fmla="*/ 0 h 9"/>
                <a:gd name="T6" fmla="*/ 4 w 48"/>
                <a:gd name="T7" fmla="*/ 1 h 9"/>
                <a:gd name="T8" fmla="*/ 7 w 48"/>
                <a:gd name="T9" fmla="*/ 0 h 9"/>
                <a:gd name="T10" fmla="*/ 12 w 48"/>
                <a:gd name="T11" fmla="*/ 1 h 9"/>
                <a:gd name="T12" fmla="*/ 22 w 48"/>
                <a:gd name="T13" fmla="*/ 0 h 9"/>
                <a:gd name="T14" fmla="*/ 29 w 48"/>
                <a:gd name="T15" fmla="*/ 2 h 9"/>
                <a:gd name="T16" fmla="*/ 40 w 48"/>
                <a:gd name="T17" fmla="*/ 2 h 9"/>
                <a:gd name="T18" fmla="*/ 47 w 48"/>
                <a:gd name="T19" fmla="*/ 3 h 9"/>
                <a:gd name="T20" fmla="*/ 48 w 48"/>
                <a:gd name="T21" fmla="*/ 4 h 9"/>
                <a:gd name="T22" fmla="*/ 47 w 48"/>
                <a:gd name="T23" fmla="*/ 7 h 9"/>
                <a:gd name="T24" fmla="*/ 43 w 48"/>
                <a:gd name="T25" fmla="*/ 8 h 9"/>
                <a:gd name="T26" fmla="*/ 28 w 48"/>
                <a:gd name="T27" fmla="*/ 8 h 9"/>
                <a:gd name="T28" fmla="*/ 20 w 48"/>
                <a:gd name="T29" fmla="*/ 7 h 9"/>
                <a:gd name="T30" fmla="*/ 18 w 48"/>
                <a:gd name="T31" fmla="*/ 7 h 9"/>
                <a:gd name="T32" fmla="*/ 9 w 48"/>
                <a:gd name="T33" fmla="*/ 6 h 9"/>
                <a:gd name="T34" fmla="*/ 3 w 48"/>
                <a:gd name="T3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9">
                  <a:moveTo>
                    <a:pt x="3" y="9"/>
                  </a:moveTo>
                  <a:cubicBezTo>
                    <a:pt x="0" y="8"/>
                    <a:pt x="0" y="6"/>
                    <a:pt x="0" y="3"/>
                  </a:cubicBezTo>
                  <a:cubicBezTo>
                    <a:pt x="0" y="1"/>
                    <a:pt x="1" y="1"/>
                    <a:pt x="2" y="0"/>
                  </a:cubicBezTo>
                  <a:cubicBezTo>
                    <a:pt x="2" y="0"/>
                    <a:pt x="4" y="0"/>
                    <a:pt x="4" y="1"/>
                  </a:cubicBezTo>
                  <a:cubicBezTo>
                    <a:pt x="5" y="2"/>
                    <a:pt x="6" y="1"/>
                    <a:pt x="7" y="0"/>
                  </a:cubicBezTo>
                  <a:cubicBezTo>
                    <a:pt x="9" y="0"/>
                    <a:pt x="11" y="0"/>
                    <a:pt x="12" y="1"/>
                  </a:cubicBezTo>
                  <a:cubicBezTo>
                    <a:pt x="16" y="2"/>
                    <a:pt x="19" y="2"/>
                    <a:pt x="22" y="0"/>
                  </a:cubicBezTo>
                  <a:cubicBezTo>
                    <a:pt x="23" y="2"/>
                    <a:pt x="26" y="3"/>
                    <a:pt x="29" y="2"/>
                  </a:cubicBezTo>
                  <a:cubicBezTo>
                    <a:pt x="33" y="2"/>
                    <a:pt x="36" y="1"/>
                    <a:pt x="40" y="2"/>
                  </a:cubicBezTo>
                  <a:cubicBezTo>
                    <a:pt x="42" y="3"/>
                    <a:pt x="44" y="3"/>
                    <a:pt x="47" y="3"/>
                  </a:cubicBezTo>
                  <a:cubicBezTo>
                    <a:pt x="47" y="3"/>
                    <a:pt x="48" y="4"/>
                    <a:pt x="48" y="4"/>
                  </a:cubicBezTo>
                  <a:cubicBezTo>
                    <a:pt x="48" y="5"/>
                    <a:pt x="48" y="7"/>
                    <a:pt x="47" y="7"/>
                  </a:cubicBezTo>
                  <a:cubicBezTo>
                    <a:pt x="46" y="8"/>
                    <a:pt x="44" y="8"/>
                    <a:pt x="43" y="8"/>
                  </a:cubicBezTo>
                  <a:cubicBezTo>
                    <a:pt x="38" y="7"/>
                    <a:pt x="33" y="6"/>
                    <a:pt x="28" y="8"/>
                  </a:cubicBezTo>
                  <a:cubicBezTo>
                    <a:pt x="26" y="8"/>
                    <a:pt x="22" y="9"/>
                    <a:pt x="20" y="7"/>
                  </a:cubicBezTo>
                  <a:cubicBezTo>
                    <a:pt x="19" y="7"/>
                    <a:pt x="19" y="7"/>
                    <a:pt x="18" y="7"/>
                  </a:cubicBezTo>
                  <a:cubicBezTo>
                    <a:pt x="15" y="7"/>
                    <a:pt x="12" y="7"/>
                    <a:pt x="9" y="6"/>
                  </a:cubicBezTo>
                  <a:cubicBezTo>
                    <a:pt x="7" y="6"/>
                    <a:pt x="5" y="8"/>
                    <a:pt x="3" y="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4" name="Freeform 621"/>
            <p:cNvSpPr>
              <a:spLocks/>
            </p:cNvSpPr>
            <p:nvPr/>
          </p:nvSpPr>
          <p:spPr bwMode="auto">
            <a:xfrm>
              <a:off x="7543800" y="3570288"/>
              <a:ext cx="188913" cy="26988"/>
            </a:xfrm>
            <a:custGeom>
              <a:avLst/>
              <a:gdLst>
                <a:gd name="T0" fmla="*/ 10 w 48"/>
                <a:gd name="T1" fmla="*/ 1 h 7"/>
                <a:gd name="T2" fmla="*/ 20 w 48"/>
                <a:gd name="T3" fmla="*/ 0 h 7"/>
                <a:gd name="T4" fmla="*/ 27 w 48"/>
                <a:gd name="T5" fmla="*/ 1 h 7"/>
                <a:gd name="T6" fmla="*/ 33 w 48"/>
                <a:gd name="T7" fmla="*/ 2 h 7"/>
                <a:gd name="T8" fmla="*/ 44 w 48"/>
                <a:gd name="T9" fmla="*/ 2 h 7"/>
                <a:gd name="T10" fmla="*/ 48 w 48"/>
                <a:gd name="T11" fmla="*/ 3 h 7"/>
                <a:gd name="T12" fmla="*/ 48 w 48"/>
                <a:gd name="T13" fmla="*/ 5 h 7"/>
                <a:gd name="T14" fmla="*/ 46 w 48"/>
                <a:gd name="T15" fmla="*/ 6 h 7"/>
                <a:gd name="T16" fmla="*/ 34 w 48"/>
                <a:gd name="T17" fmla="*/ 7 h 7"/>
                <a:gd name="T18" fmla="*/ 27 w 48"/>
                <a:gd name="T19" fmla="*/ 7 h 7"/>
                <a:gd name="T20" fmla="*/ 21 w 48"/>
                <a:gd name="T21" fmla="*/ 6 h 7"/>
                <a:gd name="T22" fmla="*/ 16 w 48"/>
                <a:gd name="T23" fmla="*/ 7 h 7"/>
                <a:gd name="T24" fmla="*/ 13 w 48"/>
                <a:gd name="T25" fmla="*/ 6 h 7"/>
                <a:gd name="T26" fmla="*/ 4 w 48"/>
                <a:gd name="T27" fmla="*/ 7 h 7"/>
                <a:gd name="T28" fmla="*/ 1 w 48"/>
                <a:gd name="T29" fmla="*/ 6 h 7"/>
                <a:gd name="T30" fmla="*/ 2 w 48"/>
                <a:gd name="T31" fmla="*/ 3 h 7"/>
                <a:gd name="T32" fmla="*/ 9 w 48"/>
                <a:gd name="T33" fmla="*/ 0 h 7"/>
                <a:gd name="T34" fmla="*/ 10 w 48"/>
                <a:gd name="T35"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7">
                  <a:moveTo>
                    <a:pt x="10" y="1"/>
                  </a:moveTo>
                  <a:cubicBezTo>
                    <a:pt x="13" y="0"/>
                    <a:pt x="17" y="0"/>
                    <a:pt x="20" y="0"/>
                  </a:cubicBezTo>
                  <a:cubicBezTo>
                    <a:pt x="22" y="0"/>
                    <a:pt x="25" y="1"/>
                    <a:pt x="27" y="1"/>
                  </a:cubicBezTo>
                  <a:cubicBezTo>
                    <a:pt x="29" y="1"/>
                    <a:pt x="31" y="1"/>
                    <a:pt x="33" y="2"/>
                  </a:cubicBezTo>
                  <a:cubicBezTo>
                    <a:pt x="37" y="3"/>
                    <a:pt x="41" y="1"/>
                    <a:pt x="44" y="2"/>
                  </a:cubicBezTo>
                  <a:cubicBezTo>
                    <a:pt x="46" y="2"/>
                    <a:pt x="47" y="2"/>
                    <a:pt x="48" y="3"/>
                  </a:cubicBezTo>
                  <a:cubicBezTo>
                    <a:pt x="48" y="3"/>
                    <a:pt x="48" y="4"/>
                    <a:pt x="48" y="5"/>
                  </a:cubicBezTo>
                  <a:cubicBezTo>
                    <a:pt x="48" y="5"/>
                    <a:pt x="47" y="6"/>
                    <a:pt x="46" y="6"/>
                  </a:cubicBezTo>
                  <a:cubicBezTo>
                    <a:pt x="42" y="7"/>
                    <a:pt x="38" y="7"/>
                    <a:pt x="34" y="7"/>
                  </a:cubicBezTo>
                  <a:cubicBezTo>
                    <a:pt x="32" y="7"/>
                    <a:pt x="29" y="7"/>
                    <a:pt x="27" y="7"/>
                  </a:cubicBezTo>
                  <a:cubicBezTo>
                    <a:pt x="25" y="6"/>
                    <a:pt x="23" y="6"/>
                    <a:pt x="21" y="6"/>
                  </a:cubicBezTo>
                  <a:cubicBezTo>
                    <a:pt x="19" y="6"/>
                    <a:pt x="17" y="6"/>
                    <a:pt x="16" y="7"/>
                  </a:cubicBezTo>
                  <a:cubicBezTo>
                    <a:pt x="15" y="7"/>
                    <a:pt x="14" y="6"/>
                    <a:pt x="13" y="6"/>
                  </a:cubicBezTo>
                  <a:cubicBezTo>
                    <a:pt x="10" y="5"/>
                    <a:pt x="7" y="6"/>
                    <a:pt x="4" y="7"/>
                  </a:cubicBezTo>
                  <a:cubicBezTo>
                    <a:pt x="2" y="7"/>
                    <a:pt x="1" y="7"/>
                    <a:pt x="1" y="6"/>
                  </a:cubicBezTo>
                  <a:cubicBezTo>
                    <a:pt x="1" y="5"/>
                    <a:pt x="0" y="3"/>
                    <a:pt x="2" y="3"/>
                  </a:cubicBezTo>
                  <a:cubicBezTo>
                    <a:pt x="4" y="2"/>
                    <a:pt x="7" y="1"/>
                    <a:pt x="9" y="0"/>
                  </a:cubicBezTo>
                  <a:cubicBezTo>
                    <a:pt x="9" y="0"/>
                    <a:pt x="10" y="0"/>
                    <a:pt x="10"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sp>
          <p:nvSpPr>
            <p:cNvPr id="15" name="Freeform 622"/>
            <p:cNvSpPr>
              <a:spLocks noEditPoints="1"/>
            </p:cNvSpPr>
            <p:nvPr/>
          </p:nvSpPr>
          <p:spPr bwMode="auto">
            <a:xfrm>
              <a:off x="7535863" y="3192463"/>
              <a:ext cx="58738" cy="66675"/>
            </a:xfrm>
            <a:custGeom>
              <a:avLst/>
              <a:gdLst>
                <a:gd name="T0" fmla="*/ 10 w 15"/>
                <a:gd name="T1" fmla="*/ 0 h 17"/>
                <a:gd name="T2" fmla="*/ 14 w 15"/>
                <a:gd name="T3" fmla="*/ 2 h 17"/>
                <a:gd name="T4" fmla="*/ 15 w 15"/>
                <a:gd name="T5" fmla="*/ 7 h 17"/>
                <a:gd name="T6" fmla="*/ 7 w 15"/>
                <a:gd name="T7" fmla="*/ 16 h 17"/>
                <a:gd name="T8" fmla="*/ 0 w 15"/>
                <a:gd name="T9" fmla="*/ 12 h 17"/>
                <a:gd name="T10" fmla="*/ 5 w 15"/>
                <a:gd name="T11" fmla="*/ 1 h 17"/>
                <a:gd name="T12" fmla="*/ 10 w 15"/>
                <a:gd name="T13" fmla="*/ 0 h 17"/>
                <a:gd name="T14" fmla="*/ 10 w 15"/>
                <a:gd name="T15" fmla="*/ 7 h 17"/>
                <a:gd name="T16" fmla="*/ 5 w 15"/>
                <a:gd name="T17" fmla="*/ 9 h 17"/>
                <a:gd name="T18" fmla="*/ 8 w 15"/>
                <a:gd name="T19" fmla="*/ 11 h 17"/>
                <a:gd name="T20" fmla="*/ 10 w 15"/>
                <a:gd name="T21" fmla="*/ 8 h 17"/>
                <a:gd name="T22" fmla="*/ 10 w 15"/>
                <a:gd name="T2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10" y="0"/>
                  </a:moveTo>
                  <a:cubicBezTo>
                    <a:pt x="11" y="1"/>
                    <a:pt x="13" y="1"/>
                    <a:pt x="14" y="2"/>
                  </a:cubicBezTo>
                  <a:cubicBezTo>
                    <a:pt x="15" y="3"/>
                    <a:pt x="15" y="5"/>
                    <a:pt x="15" y="7"/>
                  </a:cubicBezTo>
                  <a:cubicBezTo>
                    <a:pt x="15" y="11"/>
                    <a:pt x="11" y="16"/>
                    <a:pt x="7" y="16"/>
                  </a:cubicBezTo>
                  <a:cubicBezTo>
                    <a:pt x="5" y="17"/>
                    <a:pt x="1" y="15"/>
                    <a:pt x="0" y="12"/>
                  </a:cubicBezTo>
                  <a:cubicBezTo>
                    <a:pt x="0" y="8"/>
                    <a:pt x="2" y="3"/>
                    <a:pt x="5" y="1"/>
                  </a:cubicBezTo>
                  <a:cubicBezTo>
                    <a:pt x="6" y="1"/>
                    <a:pt x="8" y="1"/>
                    <a:pt x="10" y="0"/>
                  </a:cubicBezTo>
                  <a:close/>
                  <a:moveTo>
                    <a:pt x="10" y="7"/>
                  </a:moveTo>
                  <a:cubicBezTo>
                    <a:pt x="6" y="7"/>
                    <a:pt x="5" y="8"/>
                    <a:pt x="5" y="9"/>
                  </a:cubicBezTo>
                  <a:cubicBezTo>
                    <a:pt x="5" y="11"/>
                    <a:pt x="6" y="12"/>
                    <a:pt x="8" y="11"/>
                  </a:cubicBezTo>
                  <a:cubicBezTo>
                    <a:pt x="9" y="11"/>
                    <a:pt x="10" y="9"/>
                    <a:pt x="10" y="8"/>
                  </a:cubicBezTo>
                  <a:cubicBezTo>
                    <a:pt x="11" y="8"/>
                    <a:pt x="10" y="7"/>
                    <a:pt x="10" y="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US">
                <a:solidFill>
                  <a:srgbClr val="000000"/>
                </a:solidFill>
                <a:cs typeface="Arial" charset="0"/>
              </a:endParaRPr>
            </a:p>
          </p:txBody>
        </p:sp>
      </p:grpSp>
      <p:sp>
        <p:nvSpPr>
          <p:cNvPr id="16" name="TextBox 15"/>
          <p:cNvSpPr txBox="1"/>
          <p:nvPr/>
        </p:nvSpPr>
        <p:spPr>
          <a:xfrm>
            <a:off x="637248" y="1497351"/>
            <a:ext cx="9073266" cy="246221"/>
          </a:xfrm>
          <a:prstGeom prst="rect">
            <a:avLst/>
          </a:prstGeom>
          <a:noFill/>
        </p:spPr>
        <p:txBody>
          <a:bodyPr wrap="square" rtlCol="0">
            <a:spAutoFit/>
          </a:bodyPr>
          <a:lstStyle/>
          <a:p>
            <a:r>
              <a:rPr lang="es-CL" sz="1000" b="1" dirty="0" smtClean="0">
                <a:solidFill>
                  <a:schemeClr val="bg2"/>
                </a:solidFill>
                <a:latin typeface="+mn-lt"/>
              </a:rPr>
              <a:t>Anexo: sugerencia para la creación del Ciclo del “viaje digital”</a:t>
            </a:r>
            <a:endParaRPr lang="es-CL" sz="1000" b="1" dirty="0">
              <a:solidFill>
                <a:schemeClr val="bg2"/>
              </a:solidFill>
              <a:latin typeface="+mn-lt"/>
            </a:endParaRPr>
          </a:p>
        </p:txBody>
      </p:sp>
      <p:sp>
        <p:nvSpPr>
          <p:cNvPr id="38" name="Rectangle 37"/>
          <p:cNvSpPr/>
          <p:nvPr>
            <p:custDataLst>
              <p:tags r:id="rId2"/>
            </p:custDataLst>
          </p:nvPr>
        </p:nvSpPr>
        <p:spPr>
          <a:xfrm>
            <a:off x="2625278" y="934666"/>
            <a:ext cx="7264180"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2304000" rtlCol="0" anchor="ctr"/>
          <a:lstStyle/>
          <a:p>
            <a:r>
              <a:rPr lang="es-ES_tradnl" sz="1000" b="1" dirty="0" smtClean="0">
                <a:solidFill>
                  <a:schemeClr val="tx2"/>
                </a:solidFill>
              </a:rPr>
              <a:t>1.2. </a:t>
            </a:r>
            <a:r>
              <a:rPr lang="es-ES_tradnl" sz="1000" b="1" dirty="0">
                <a:solidFill>
                  <a:schemeClr val="tx2"/>
                </a:solidFill>
              </a:rPr>
              <a:t>Desarrollo de un ecosistema digital de marketing turístico</a:t>
            </a:r>
            <a:endParaRPr lang="es-CL" sz="1000" b="1" dirty="0">
              <a:solidFill>
                <a:schemeClr val="tx2"/>
              </a:solidFill>
            </a:endParaRPr>
          </a:p>
        </p:txBody>
      </p:sp>
      <p:sp>
        <p:nvSpPr>
          <p:cNvPr id="39" name="Rectangle 38"/>
          <p:cNvSpPr/>
          <p:nvPr>
            <p:custDataLst>
              <p:tags r:id="rId3"/>
            </p:custDataLst>
          </p:nvPr>
        </p:nvSpPr>
        <p:spPr>
          <a:xfrm>
            <a:off x="205458" y="934666"/>
            <a:ext cx="241982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Ins="36000" rtlCol="0" anchor="ctr"/>
          <a:lstStyle/>
          <a:p>
            <a:pPr algn="ctr"/>
            <a:r>
              <a:rPr lang="es-ES" sz="800" b="1" dirty="0" smtClean="0"/>
              <a:t>Especialización de la gestión digital por</a:t>
            </a:r>
          </a:p>
          <a:p>
            <a:pPr algn="ctr"/>
            <a:r>
              <a:rPr lang="es-ES_tradnl" sz="800" b="1" dirty="0" smtClean="0">
                <a:solidFill>
                  <a:srgbClr val="FFFFFF"/>
                </a:solidFill>
              </a:rPr>
              <a:t>públicos diferenciados</a:t>
            </a:r>
            <a:endParaRPr lang="es-CL" sz="800" b="1" dirty="0">
              <a:solidFill>
                <a:srgbClr val="FFFFFF"/>
              </a:solidFill>
            </a:endParaRPr>
          </a:p>
        </p:txBody>
      </p:sp>
      <p:pic>
        <p:nvPicPr>
          <p:cNvPr id="17" name="Imagen 16" descr="Captura de pantalla 2016-06-25 a la(s) 18.02.54.png"/>
          <p:cNvPicPr>
            <a:picLocks noChangeAspect="1"/>
          </p:cNvPicPr>
          <p:nvPr/>
        </p:nvPicPr>
        <p:blipFill rotWithShape="1">
          <a:blip r:embed="rId6">
            <a:extLst>
              <a:ext uri="{28A0092B-C50C-407E-A947-70E740481C1C}">
                <a14:useLocalDpi xmlns:a14="http://schemas.microsoft.com/office/drawing/2010/main" val="0"/>
              </a:ext>
            </a:extLst>
          </a:blip>
          <a:srcRect l="5323" t="4050" b="3282"/>
          <a:stretch/>
        </p:blipFill>
        <p:spPr>
          <a:xfrm>
            <a:off x="7046218" y="4679081"/>
            <a:ext cx="2727893" cy="2304256"/>
          </a:xfrm>
          <a:prstGeom prst="rect">
            <a:avLst/>
          </a:prstGeom>
        </p:spPr>
      </p:pic>
      <p:sp>
        <p:nvSpPr>
          <p:cNvPr id="4" name="Footer Placeholder 3"/>
          <p:cNvSpPr>
            <a:spLocks noGrp="1"/>
          </p:cNvSpPr>
          <p:nvPr>
            <p:ph type="ftr" sz="quarter" idx="11"/>
          </p:nvPr>
        </p:nvSpPr>
        <p:spPr>
          <a:xfrm>
            <a:off x="7190234" y="6983337"/>
            <a:ext cx="3528392" cy="144016"/>
          </a:xfrm>
        </p:spPr>
        <p:txBody>
          <a:bodyPr/>
          <a:lstStyle/>
          <a:p>
            <a:pPr>
              <a:defRPr/>
            </a:pPr>
            <a:r>
              <a:rPr lang="en-US" sz="800" dirty="0" err="1" smtClean="0"/>
              <a:t>Fuente</a:t>
            </a:r>
            <a:r>
              <a:rPr lang="en-US" sz="800" dirty="0" smtClean="0"/>
              <a:t>: </a:t>
            </a:r>
            <a:r>
              <a:rPr lang="en-US" sz="800" dirty="0" err="1" smtClean="0"/>
              <a:t>Reporte</a:t>
            </a:r>
            <a:r>
              <a:rPr lang="en-US" sz="800" dirty="0" smtClean="0"/>
              <a:t> de </a:t>
            </a:r>
            <a:r>
              <a:rPr lang="en-US" sz="800" dirty="0" err="1" smtClean="0"/>
              <a:t>Tendencias</a:t>
            </a:r>
            <a:r>
              <a:rPr lang="en-US" sz="800" dirty="0"/>
              <a:t> </a:t>
            </a:r>
            <a:r>
              <a:rPr lang="en-US" sz="800" dirty="0" smtClean="0"/>
              <a:t>2016, </a:t>
            </a:r>
            <a:br>
              <a:rPr lang="en-US" sz="800" dirty="0" smtClean="0"/>
            </a:br>
            <a:r>
              <a:rPr lang="en-US" sz="800" dirty="0" smtClean="0"/>
              <a:t>WTM Latin America + </a:t>
            </a:r>
            <a:r>
              <a:rPr lang="en-US" sz="800" dirty="0" err="1" smtClean="0"/>
              <a:t>Euromonitor</a:t>
            </a:r>
            <a:r>
              <a:rPr lang="en-US" sz="800" dirty="0" smtClean="0"/>
              <a:t> </a:t>
            </a:r>
            <a:endParaRPr lang="en-US" sz="800" dirty="0"/>
          </a:p>
        </p:txBody>
      </p:sp>
      <p:grpSp>
        <p:nvGrpSpPr>
          <p:cNvPr id="35" name="Agrupar 34"/>
          <p:cNvGrpSpPr/>
          <p:nvPr/>
        </p:nvGrpSpPr>
        <p:grpSpPr>
          <a:xfrm>
            <a:off x="7046218" y="1798761"/>
            <a:ext cx="2736304" cy="2880320"/>
            <a:chOff x="421482" y="4162819"/>
            <a:chExt cx="2921494" cy="2964535"/>
          </a:xfrm>
        </p:grpSpPr>
        <p:pic>
          <p:nvPicPr>
            <p:cNvPr id="34" name="Imagen 33"/>
            <p:cNvPicPr>
              <a:picLocks noChangeAspect="1"/>
            </p:cNvPicPr>
            <p:nvPr/>
          </p:nvPicPr>
          <p:blipFill>
            <a:blip r:embed="rId7"/>
            <a:stretch>
              <a:fillRect/>
            </a:stretch>
          </p:blipFill>
          <p:spPr>
            <a:xfrm>
              <a:off x="421482" y="4162819"/>
              <a:ext cx="2921494" cy="2748511"/>
            </a:xfrm>
            <a:prstGeom prst="rect">
              <a:avLst/>
            </a:prstGeom>
          </p:spPr>
        </p:pic>
        <p:sp>
          <p:nvSpPr>
            <p:cNvPr id="42" name="Title 1"/>
            <p:cNvSpPr txBox="1">
              <a:spLocks/>
            </p:cNvSpPr>
            <p:nvPr/>
          </p:nvSpPr>
          <p:spPr bwMode="auto">
            <a:xfrm>
              <a:off x="421482" y="6839322"/>
              <a:ext cx="2880320" cy="2880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r>
                <a:rPr lang="es-ES_tradnl" sz="800" dirty="0" smtClean="0">
                  <a:solidFill>
                    <a:schemeClr val="tx2"/>
                  </a:solidFill>
                </a:rPr>
                <a:t>Fuente</a:t>
              </a:r>
              <a:r>
                <a:rPr lang="es-ES_tradnl" sz="800" dirty="0">
                  <a:solidFill>
                    <a:schemeClr val="tx2"/>
                  </a:solidFill>
                </a:rPr>
                <a:t>: Google </a:t>
              </a:r>
              <a:r>
                <a:rPr lang="es-ES_tradnl" sz="800" dirty="0" smtClean="0">
                  <a:solidFill>
                    <a:schemeClr val="tx2"/>
                  </a:solidFill>
                </a:rPr>
                <a:t>Travel </a:t>
              </a:r>
              <a:r>
                <a:rPr lang="es-ES_tradnl" sz="800" dirty="0" err="1" smtClean="0">
                  <a:solidFill>
                    <a:schemeClr val="tx2"/>
                  </a:solidFill>
                </a:rPr>
                <a:t>Insights</a:t>
              </a:r>
              <a:r>
                <a:rPr lang="es-ES_tradnl" sz="800" dirty="0" smtClean="0">
                  <a:solidFill>
                    <a:schemeClr val="tx2"/>
                  </a:solidFill>
                </a:rPr>
                <a:t> </a:t>
              </a:r>
              <a:r>
                <a:rPr lang="es-ES_tradnl" sz="800" dirty="0">
                  <a:solidFill>
                    <a:schemeClr val="tx2"/>
                  </a:solidFill>
                </a:rPr>
                <a:t>2013</a:t>
              </a:r>
              <a:endParaRPr lang="es-ES_tradnl" sz="800" dirty="0" smtClean="0">
                <a:solidFill>
                  <a:schemeClr val="tx2"/>
                </a:solidFill>
              </a:endParaRPr>
            </a:p>
          </p:txBody>
        </p:sp>
      </p:grpSp>
      <p:sp>
        <p:nvSpPr>
          <p:cNvPr id="28" name="Rounded Rectangle 27"/>
          <p:cNvSpPr/>
          <p:nvPr/>
        </p:nvSpPr>
        <p:spPr>
          <a:xfrm>
            <a:off x="205200" y="969339"/>
            <a:ext cx="360298" cy="228126"/>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b="1" dirty="0" smtClean="0">
                <a:solidFill>
                  <a:srgbClr val="002060"/>
                </a:solidFill>
              </a:rPr>
              <a:t>E1</a:t>
            </a:r>
            <a:endParaRPr lang="es-ES" sz="1000" b="1" dirty="0">
              <a:solidFill>
                <a:srgbClr val="002060"/>
              </a:solidFill>
            </a:endParaRPr>
          </a:p>
        </p:txBody>
      </p:sp>
      <p:sp>
        <p:nvSpPr>
          <p:cNvPr id="29" name="TextBox 28"/>
          <p:cNvSpPr txBox="1"/>
          <p:nvPr/>
        </p:nvSpPr>
        <p:spPr>
          <a:xfrm>
            <a:off x="194340" y="1242564"/>
            <a:ext cx="9659932" cy="230832"/>
          </a:xfrm>
          <a:prstGeom prst="rect">
            <a:avLst/>
          </a:prstGeom>
          <a:noFill/>
        </p:spPr>
        <p:txBody>
          <a:bodyPr wrap="square" rtlCol="0">
            <a:spAutoFit/>
          </a:bodyPr>
          <a:lstStyle/>
          <a:p>
            <a:r>
              <a:rPr lang="es-ES_tradnl" sz="900" b="1" i="1" dirty="0" smtClean="0">
                <a:solidFill>
                  <a:schemeClr val="tx2"/>
                </a:solidFill>
              </a:rPr>
              <a:t>Las </a:t>
            </a:r>
            <a:r>
              <a:rPr lang="es-ES_tradnl" sz="900" b="1" i="1" dirty="0">
                <a:solidFill>
                  <a:schemeClr val="tx2"/>
                </a:solidFill>
              </a:rPr>
              <a:t>ideas que se presentan a continuación son sugerencias que se añaden, pero que en ningún caso suponen un desarrollo vinculante</a:t>
            </a:r>
            <a:r>
              <a:rPr lang="es-ES_tradnl" sz="900" b="1" i="1" dirty="0" smtClean="0">
                <a:solidFill>
                  <a:schemeClr val="tx2"/>
                </a:solidFill>
              </a:rPr>
              <a:t>.</a:t>
            </a:r>
            <a:endParaRPr lang="es-CL" sz="900" b="1" dirty="0">
              <a:solidFill>
                <a:schemeClr val="tx2"/>
              </a:solidFill>
              <a:latin typeface="+mn-lt"/>
            </a:endParaRPr>
          </a:p>
        </p:txBody>
      </p:sp>
      <p:grpSp>
        <p:nvGrpSpPr>
          <p:cNvPr id="37" name="Group 36"/>
          <p:cNvGrpSpPr/>
          <p:nvPr/>
        </p:nvGrpSpPr>
        <p:grpSpPr>
          <a:xfrm>
            <a:off x="1202122" y="380250"/>
            <a:ext cx="428400" cy="410400"/>
            <a:chOff x="1157616" y="202415"/>
            <a:chExt cx="515504" cy="495053"/>
          </a:xfrm>
        </p:grpSpPr>
        <p:sp>
          <p:nvSpPr>
            <p:cNvPr id="40" name="Rounded Rectangle 39"/>
            <p:cNvSpPr/>
            <p:nvPr/>
          </p:nvSpPr>
          <p:spPr>
            <a:xfrm>
              <a:off x="1157616" y="202415"/>
              <a:ext cx="515504" cy="495053"/>
            </a:xfrm>
            <a:prstGeom prst="roundRect">
              <a:avLst/>
            </a:prstGeom>
            <a:solidFill>
              <a:srgbClr val="00A1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smtClean="0">
                <a:solidFill>
                  <a:srgbClr val="002060"/>
                </a:solidFill>
              </a:endParaRPr>
            </a:p>
            <a:p>
              <a:pPr algn="ctr"/>
              <a:endParaRPr lang="es-ES" sz="1400" b="1" dirty="0">
                <a:solidFill>
                  <a:srgbClr val="002060"/>
                </a:solidFill>
              </a:endParaRPr>
            </a:p>
          </p:txBody>
        </p:sp>
        <p:grpSp>
          <p:nvGrpSpPr>
            <p:cNvPr id="41" name="Group 282"/>
            <p:cNvGrpSpPr/>
            <p:nvPr/>
          </p:nvGrpSpPr>
          <p:grpSpPr>
            <a:xfrm>
              <a:off x="1311621" y="288473"/>
              <a:ext cx="207495" cy="194290"/>
              <a:chOff x="644491" y="4719572"/>
              <a:chExt cx="226243" cy="211846"/>
            </a:xfrm>
            <a:solidFill>
              <a:schemeClr val="bg1"/>
            </a:solidFill>
          </p:grpSpPr>
          <p:sp>
            <p:nvSpPr>
              <p:cNvPr id="44" name="Freeform 133"/>
              <p:cNvSpPr>
                <a:spLocks noEditPoints="1"/>
              </p:cNvSpPr>
              <p:nvPr/>
            </p:nvSpPr>
            <p:spPr bwMode="auto">
              <a:xfrm>
                <a:off x="644491" y="4731912"/>
                <a:ext cx="158371" cy="199506"/>
              </a:xfrm>
              <a:custGeom>
                <a:avLst/>
                <a:gdLst>
                  <a:gd name="T0" fmla="*/ 48 w 84"/>
                  <a:gd name="T1" fmla="*/ 24 h 105"/>
                  <a:gd name="T2" fmla="*/ 44 w 84"/>
                  <a:gd name="T3" fmla="*/ 24 h 105"/>
                  <a:gd name="T4" fmla="*/ 12 w 84"/>
                  <a:gd name="T5" fmla="*/ 24 h 105"/>
                  <a:gd name="T6" fmla="*/ 0 w 84"/>
                  <a:gd name="T7" fmla="*/ 40 h 105"/>
                  <a:gd name="T8" fmla="*/ 12 w 84"/>
                  <a:gd name="T9" fmla="*/ 56 h 105"/>
                  <a:gd name="T10" fmla="*/ 20 w 84"/>
                  <a:gd name="T11" fmla="*/ 56 h 105"/>
                  <a:gd name="T12" fmla="*/ 21 w 84"/>
                  <a:gd name="T13" fmla="*/ 58 h 105"/>
                  <a:gd name="T14" fmla="*/ 34 w 84"/>
                  <a:gd name="T15" fmla="*/ 96 h 105"/>
                  <a:gd name="T16" fmla="*/ 47 w 84"/>
                  <a:gd name="T17" fmla="*/ 103 h 105"/>
                  <a:gd name="T18" fmla="*/ 52 w 84"/>
                  <a:gd name="T19" fmla="*/ 90 h 105"/>
                  <a:gd name="T20" fmla="*/ 40 w 84"/>
                  <a:gd name="T21" fmla="*/ 56 h 105"/>
                  <a:gd name="T22" fmla="*/ 44 w 84"/>
                  <a:gd name="T23" fmla="*/ 56 h 105"/>
                  <a:gd name="T24" fmla="*/ 48 w 84"/>
                  <a:gd name="T25" fmla="*/ 56 h 105"/>
                  <a:gd name="T26" fmla="*/ 84 w 84"/>
                  <a:gd name="T27" fmla="*/ 80 h 105"/>
                  <a:gd name="T28" fmla="*/ 76 w 84"/>
                  <a:gd name="T29" fmla="*/ 44 h 105"/>
                  <a:gd name="T30" fmla="*/ 84 w 84"/>
                  <a:gd name="T31" fmla="*/ 0 h 105"/>
                  <a:gd name="T32" fmla="*/ 48 w 84"/>
                  <a:gd name="T33" fmla="*/ 24 h 105"/>
                  <a:gd name="T34" fmla="*/ 16 w 84"/>
                  <a:gd name="T35" fmla="*/ 48 h 105"/>
                  <a:gd name="T36" fmla="*/ 8 w 84"/>
                  <a:gd name="T37" fmla="*/ 40 h 105"/>
                  <a:gd name="T38" fmla="*/ 16 w 84"/>
                  <a:gd name="T39" fmla="*/ 32 h 105"/>
                  <a:gd name="T40" fmla="*/ 16 w 84"/>
                  <a:gd name="T41" fmla="*/ 4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105">
                    <a:moveTo>
                      <a:pt x="48" y="24"/>
                    </a:moveTo>
                    <a:cubicBezTo>
                      <a:pt x="48" y="24"/>
                      <a:pt x="45" y="24"/>
                      <a:pt x="44" y="24"/>
                    </a:cubicBezTo>
                    <a:cubicBezTo>
                      <a:pt x="30" y="24"/>
                      <a:pt x="12" y="24"/>
                      <a:pt x="12" y="24"/>
                    </a:cubicBezTo>
                    <a:cubicBezTo>
                      <a:pt x="5" y="24"/>
                      <a:pt x="0" y="31"/>
                      <a:pt x="0" y="40"/>
                    </a:cubicBezTo>
                    <a:cubicBezTo>
                      <a:pt x="0" y="49"/>
                      <a:pt x="5" y="56"/>
                      <a:pt x="12" y="56"/>
                    </a:cubicBezTo>
                    <a:cubicBezTo>
                      <a:pt x="20" y="56"/>
                      <a:pt x="20" y="56"/>
                      <a:pt x="20" y="56"/>
                    </a:cubicBezTo>
                    <a:cubicBezTo>
                      <a:pt x="20" y="56"/>
                      <a:pt x="21" y="58"/>
                      <a:pt x="21" y="58"/>
                    </a:cubicBezTo>
                    <a:cubicBezTo>
                      <a:pt x="34" y="96"/>
                      <a:pt x="34" y="96"/>
                      <a:pt x="34" y="96"/>
                    </a:cubicBezTo>
                    <a:cubicBezTo>
                      <a:pt x="36" y="102"/>
                      <a:pt x="42" y="105"/>
                      <a:pt x="47" y="103"/>
                    </a:cubicBezTo>
                    <a:cubicBezTo>
                      <a:pt x="52" y="101"/>
                      <a:pt x="54" y="96"/>
                      <a:pt x="52" y="90"/>
                    </a:cubicBezTo>
                    <a:cubicBezTo>
                      <a:pt x="40" y="56"/>
                      <a:pt x="40" y="56"/>
                      <a:pt x="40" y="56"/>
                    </a:cubicBezTo>
                    <a:cubicBezTo>
                      <a:pt x="44" y="56"/>
                      <a:pt x="44" y="56"/>
                      <a:pt x="44" y="56"/>
                    </a:cubicBezTo>
                    <a:cubicBezTo>
                      <a:pt x="48" y="56"/>
                      <a:pt x="48" y="56"/>
                      <a:pt x="48" y="56"/>
                    </a:cubicBezTo>
                    <a:cubicBezTo>
                      <a:pt x="60" y="57"/>
                      <a:pt x="75" y="74"/>
                      <a:pt x="84" y="80"/>
                    </a:cubicBezTo>
                    <a:cubicBezTo>
                      <a:pt x="81" y="70"/>
                      <a:pt x="76" y="57"/>
                      <a:pt x="76" y="44"/>
                    </a:cubicBezTo>
                    <a:cubicBezTo>
                      <a:pt x="76" y="28"/>
                      <a:pt x="80" y="10"/>
                      <a:pt x="84" y="0"/>
                    </a:cubicBezTo>
                    <a:cubicBezTo>
                      <a:pt x="75" y="6"/>
                      <a:pt x="61" y="22"/>
                      <a:pt x="48" y="24"/>
                    </a:cubicBezTo>
                    <a:close/>
                    <a:moveTo>
                      <a:pt x="16" y="48"/>
                    </a:moveTo>
                    <a:cubicBezTo>
                      <a:pt x="12" y="48"/>
                      <a:pt x="8" y="44"/>
                      <a:pt x="8" y="40"/>
                    </a:cubicBezTo>
                    <a:cubicBezTo>
                      <a:pt x="8" y="35"/>
                      <a:pt x="12" y="32"/>
                      <a:pt x="16" y="32"/>
                    </a:cubicBezTo>
                    <a:lnTo>
                      <a:pt x="1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sp>
            <p:nvSpPr>
              <p:cNvPr id="45" name="Freeform 134"/>
              <p:cNvSpPr>
                <a:spLocks/>
              </p:cNvSpPr>
              <p:nvPr/>
            </p:nvSpPr>
            <p:spPr bwMode="auto">
              <a:xfrm>
                <a:off x="813145" y="4719572"/>
                <a:ext cx="57589" cy="183052"/>
              </a:xfrm>
              <a:custGeom>
                <a:avLst/>
                <a:gdLst>
                  <a:gd name="T0" fmla="*/ 15 w 31"/>
                  <a:gd name="T1" fmla="*/ 0 h 97"/>
                  <a:gd name="T2" fmla="*/ 0 w 31"/>
                  <a:gd name="T3" fmla="*/ 34 h 97"/>
                  <a:gd name="T4" fmla="*/ 2 w 31"/>
                  <a:gd name="T5" fmla="*/ 33 h 97"/>
                  <a:gd name="T6" fmla="*/ 15 w 31"/>
                  <a:gd name="T7" fmla="*/ 49 h 97"/>
                  <a:gd name="T8" fmla="*/ 2 w 31"/>
                  <a:gd name="T9" fmla="*/ 64 h 97"/>
                  <a:gd name="T10" fmla="*/ 0 w 31"/>
                  <a:gd name="T11" fmla="*/ 64 h 97"/>
                  <a:gd name="T12" fmla="*/ 15 w 31"/>
                  <a:gd name="T13" fmla="*/ 97 h 97"/>
                  <a:gd name="T14" fmla="*/ 31 w 31"/>
                  <a:gd name="T15" fmla="*/ 49 h 97"/>
                  <a:gd name="T16" fmla="*/ 15 w 31"/>
                  <a:gd name="T1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97">
                    <a:moveTo>
                      <a:pt x="15" y="0"/>
                    </a:moveTo>
                    <a:cubicBezTo>
                      <a:pt x="8" y="0"/>
                      <a:pt x="2" y="14"/>
                      <a:pt x="0" y="34"/>
                    </a:cubicBezTo>
                    <a:cubicBezTo>
                      <a:pt x="1" y="33"/>
                      <a:pt x="1" y="33"/>
                      <a:pt x="2" y="33"/>
                    </a:cubicBezTo>
                    <a:cubicBezTo>
                      <a:pt x="9" y="33"/>
                      <a:pt x="15" y="40"/>
                      <a:pt x="15" y="49"/>
                    </a:cubicBezTo>
                    <a:cubicBezTo>
                      <a:pt x="15" y="57"/>
                      <a:pt x="9" y="64"/>
                      <a:pt x="2" y="64"/>
                    </a:cubicBezTo>
                    <a:cubicBezTo>
                      <a:pt x="1" y="64"/>
                      <a:pt x="1" y="64"/>
                      <a:pt x="0" y="64"/>
                    </a:cubicBezTo>
                    <a:cubicBezTo>
                      <a:pt x="2" y="83"/>
                      <a:pt x="8" y="97"/>
                      <a:pt x="15" y="97"/>
                    </a:cubicBezTo>
                    <a:cubicBezTo>
                      <a:pt x="24" y="97"/>
                      <a:pt x="31" y="75"/>
                      <a:pt x="31" y="49"/>
                    </a:cubicBezTo>
                    <a:cubicBezTo>
                      <a:pt x="31" y="22"/>
                      <a:pt x="24"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a:solidFill>
                    <a:srgbClr val="002776"/>
                  </a:solidFill>
                </a:endParaRPr>
              </a:p>
            </p:txBody>
          </p:sp>
        </p:grpSp>
      </p:grpSp>
    </p:spTree>
    <p:extLst>
      <p:ext uri="{BB962C8B-B14F-4D97-AF65-F5344CB8AC3E}">
        <p14:creationId xmlns:p14="http://schemas.microsoft.com/office/powerpoint/2010/main" val="16918735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44&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0&quot;/&gt;&lt;/m_mruColor&gt;&lt;m_mapectfillschemeMRU&gt;&lt;key val=&quot;0&quot;/&gt;&lt;elem&gt;&lt;m_nPartnerID val=&quot;1260&quot;/&gt;&lt;m_nIndex val=&quot;1&quot;/&gt;&lt;/elem&gt;&lt;key val=&quot;1&quot;/&gt;&lt;elem&gt;&lt;m_nPartnerID val=&quot;1260&quot;/&gt;&lt;m_nIndex val=&quot;2&quot;/&gt;&lt;/elem&gt;&lt;/m_mapectfillschemeMRU&gt;&lt;m_eweekdayFirstOfWeek val=&quot;2&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chDecimalSymbol17909&gt;,&lt;/m_chDecimalSymbol17909&gt;&lt;m_nGroupingDigits17909 val=&quot;3&quot;/&gt;&lt;m_chGroupingSymbol17909&gt;.&lt;/m_chGroupingSymbol17909&gt;&lt;/m_precDefault&gt;&lt;/CDefaultPrec&gt;&lt;/root&gt;"/>
  <p:tag name="THINKCELLUNDODONOTDELETE" val="69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i8h8FjsPX0iVJmbY8m6Aq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67EHsh8r6U.nTrsp_g_HV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L9hUjHRn1UyRUW6IvlK6L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8pqh9Njpt0aHAcsJ8k3IE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Pus7MZPQMESOfLc1QUNDC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nxSBhCdM.E6MeD6HOv7zL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2W1dA4iu0EiB7WgEGmCbd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roBOAI3WBEau.UWqROGtK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uAFYlR6qv0aQ6Bzy1LgvLA"/>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npBxHF.ra0yE5WRtvYDouQ"/>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WqTB9ETzt0adZLNOaKIaY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ZDpdxaGpxEK3tj06K7yuO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KvVS.PoE.k6AFdNZHEcD6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UUXVQv0YtEeYeCEXt6qJw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Gd_GT5BjqkmemZtKKCwGx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51T7KkjORU6s27RPweC8X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mM1DPO00QkCGJ9.sQpqI.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kj8RcGQbHUeFhhNynVSHj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7kwfzyjtBEm5CB2b3y82N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B2BKDKd6XkGTW327r_lNR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Uq9L5DkZ_kq2i.jPzijtw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F9AiJPotSEO34oLmBz9Gw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nyk9BLyq3kqSQv6HBrjQG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drJOLcwDMUq2Rgow1RYSX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500p4OiHG0yXhJDfNfEt_Q"/>
</p:tagLst>
</file>

<file path=ppt/theme/theme1.xml><?xml version="1.0" encoding="utf-8"?>
<a:theme xmlns:a="http://schemas.openxmlformats.org/drawingml/2006/main" name="18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9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0_Blank">
  <a:themeElements>
    <a:clrScheme name="deloitte">
      <a:dk1>
        <a:srgbClr val="000000"/>
      </a:dk1>
      <a:lt1>
        <a:srgbClr val="FFFFFF"/>
      </a:lt1>
      <a:dk2>
        <a:srgbClr val="002776"/>
      </a:dk2>
      <a:lt2>
        <a:srgbClr val="FFFFFF"/>
      </a:lt2>
      <a:accent1>
        <a:srgbClr val="002776"/>
      </a:accent1>
      <a:accent2>
        <a:srgbClr val="92D400"/>
      </a:accent2>
      <a:accent3>
        <a:srgbClr val="00A1DE"/>
      </a:accent3>
      <a:accent4>
        <a:srgbClr val="3C8A2E"/>
      </a:accent4>
      <a:accent5>
        <a:srgbClr val="72C7E7"/>
      </a:accent5>
      <a:accent6>
        <a:srgbClr val="C9DD03"/>
      </a:accent6>
      <a:hlink>
        <a:srgbClr val="00A116"/>
      </a:hlink>
      <a:folHlink>
        <a:srgbClr val="4066B2"/>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91951</TotalTime>
  <Words>8036</Words>
  <Application>Microsoft Office PowerPoint</Application>
  <PresentationFormat>Custom</PresentationFormat>
  <Paragraphs>807</Paragraphs>
  <Slides>22</Slides>
  <Notes>18</Notes>
  <HiddenSlides>0</HiddenSlides>
  <MMClips>0</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1</vt:i4>
      </vt:variant>
      <vt:variant>
        <vt:lpstr>Slide Titles</vt:lpstr>
      </vt:variant>
      <vt:variant>
        <vt:i4>22</vt:i4>
      </vt:variant>
    </vt:vector>
  </HeadingPairs>
  <TitlesOfParts>
    <vt:vector size="35" baseType="lpstr">
      <vt:lpstr>Arial Unicode MS</vt:lpstr>
      <vt:lpstr>MS PGothic</vt:lpstr>
      <vt:lpstr>Arial</vt:lpstr>
      <vt:lpstr>Arial Narrow Bold</vt:lpstr>
      <vt:lpstr>Calibri</vt:lpstr>
      <vt:lpstr>Courier New</vt:lpstr>
      <vt:lpstr>Times New Roman</vt:lpstr>
      <vt:lpstr>Verdana</vt:lpstr>
      <vt:lpstr>Wingdings</vt:lpstr>
      <vt:lpstr>18_Blank</vt:lpstr>
      <vt:lpstr>19_Blank</vt:lpstr>
      <vt:lpstr>20_Blank</vt:lpstr>
      <vt:lpstr>think-cell Slide</vt:lpstr>
      <vt:lpstr>PowerPoint Presentation</vt:lpstr>
      <vt:lpstr>PowerPoint Presentation</vt:lpstr>
      <vt:lpstr>Propuesta de canales para la difusión y promoción de Quito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Ejemplo de página web de destino turístico Auckland, Nueva Zelanda: www.aucklandnz.com/int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Deloitte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 Times New Roman 36pt Title 2 – 36pt</dc:title>
  <dc:creator>Labat, Isabel (ES - Barcelona)</dc:creator>
  <cp:lastModifiedBy>Reyes, Diego (LATCO - Quito)</cp:lastModifiedBy>
  <cp:revision>2381</cp:revision>
  <cp:lastPrinted>2016-01-04T18:33:19Z</cp:lastPrinted>
  <dcterms:created xsi:type="dcterms:W3CDTF">2009-01-23T13:46:33Z</dcterms:created>
  <dcterms:modified xsi:type="dcterms:W3CDTF">2016-10-18T17:02:17Z</dcterms:modified>
</cp:coreProperties>
</file>