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5.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7.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8.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9.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0.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1.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2.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3.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4.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5.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16.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951" r:id="rId2"/>
    <p:sldMasterId id="2147484970" r:id="rId3"/>
  </p:sldMasterIdLst>
  <p:notesMasterIdLst>
    <p:notesMasterId r:id="rId26"/>
  </p:notesMasterIdLst>
  <p:handoutMasterIdLst>
    <p:handoutMasterId r:id="rId27"/>
  </p:handoutMasterIdLst>
  <p:sldIdLst>
    <p:sldId id="1532" r:id="rId4"/>
    <p:sldId id="1538" r:id="rId5"/>
    <p:sldId id="1567" r:id="rId6"/>
    <p:sldId id="1586" r:id="rId7"/>
    <p:sldId id="1566" r:id="rId8"/>
    <p:sldId id="1568" r:id="rId9"/>
    <p:sldId id="1569" r:id="rId10"/>
    <p:sldId id="1570" r:id="rId11"/>
    <p:sldId id="1571" r:id="rId12"/>
    <p:sldId id="1572" r:id="rId13"/>
    <p:sldId id="1573" r:id="rId14"/>
    <p:sldId id="1574" r:id="rId15"/>
    <p:sldId id="1575" r:id="rId16"/>
    <p:sldId id="1576" r:id="rId17"/>
    <p:sldId id="1584" r:id="rId18"/>
    <p:sldId id="1585" r:id="rId19"/>
    <p:sldId id="1579" r:id="rId20"/>
    <p:sldId id="1580" r:id="rId21"/>
    <p:sldId id="1581" r:id="rId22"/>
    <p:sldId id="1582" r:id="rId23"/>
    <p:sldId id="1583" r:id="rId24"/>
    <p:sldId id="1546" r:id="rId25"/>
  </p:sldIdLst>
  <p:sldSz cx="10059988" cy="7773988"/>
  <p:notesSz cx="7010400" cy="9236075"/>
  <p:custDataLst>
    <p:tags r:id="rId28"/>
  </p:custDataLst>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64" userDrawn="1">
          <p15:clr>
            <a:srgbClr val="A4A3A4"/>
          </p15:clr>
        </p15:guide>
        <p15:guide id="2" orient="horz" pos="4671">
          <p15:clr>
            <a:srgbClr val="A4A3A4"/>
          </p15:clr>
        </p15:guide>
        <p15:guide id="3" orient="horz" pos="2993" userDrawn="1">
          <p15:clr>
            <a:srgbClr val="A4A3A4"/>
          </p15:clr>
        </p15:guide>
        <p15:guide id="4" orient="horz" pos="4625">
          <p15:clr>
            <a:srgbClr val="A4A3A4"/>
          </p15:clr>
        </p15:guide>
        <p15:guide id="5" orient="horz" pos="4263" userDrawn="1">
          <p15:clr>
            <a:srgbClr val="A4A3A4"/>
          </p15:clr>
        </p15:guide>
        <p15:guide id="6" pos="129">
          <p15:clr>
            <a:srgbClr val="A4A3A4"/>
          </p15:clr>
        </p15:guide>
        <p15:guide id="7" pos="6117" userDrawn="1">
          <p15:clr>
            <a:srgbClr val="A4A3A4"/>
          </p15:clr>
        </p15:guide>
        <p15:guide id="8" pos="6207">
          <p15:clr>
            <a:srgbClr val="A4A3A4"/>
          </p15:clr>
        </p15:guide>
        <p15:guide id="9" pos="2851" userDrawn="1">
          <p15:clr>
            <a:srgbClr val="A4A3A4"/>
          </p15:clr>
        </p15:guide>
        <p15:guide id="10" orient="horz" pos="1224" userDrawn="1">
          <p15:clr>
            <a:srgbClr val="A4A3A4"/>
          </p15:clr>
        </p15:guide>
        <p15:guide id="11" orient="horz" pos="679" userDrawn="1">
          <p15:clr>
            <a:srgbClr val="A4A3A4"/>
          </p15:clr>
        </p15:guide>
        <p15:guide id="12" orient="horz" pos="317" userDrawn="1">
          <p15:clr>
            <a:srgbClr val="A4A3A4"/>
          </p15:clr>
        </p15:guide>
        <p15:guide id="13" pos="174">
          <p15:clr>
            <a:srgbClr val="A4A3A4"/>
          </p15:clr>
        </p15:guide>
        <p15:guide id="14" pos="6162">
          <p15:clr>
            <a:srgbClr val="A4A3A4"/>
          </p15:clr>
        </p15:guide>
        <p15:guide id="15" orient="horz" pos="4036">
          <p15:clr>
            <a:srgbClr val="A4A3A4"/>
          </p15:clr>
        </p15:guide>
        <p15:guide id="16" orient="horz" pos="4580">
          <p15:clr>
            <a:srgbClr val="A4A3A4"/>
          </p15:clr>
        </p15:guide>
        <p15:guide id="17" orient="horz" pos="2267">
          <p15:clr>
            <a:srgbClr val="A4A3A4"/>
          </p15:clr>
        </p15:guide>
        <p15:guide id="18" orient="horz" pos="4353">
          <p15:clr>
            <a:srgbClr val="A4A3A4"/>
          </p15:clr>
        </p15:guide>
        <p15:guide id="19" orient="horz">
          <p15:clr>
            <a:srgbClr val="A4A3A4"/>
          </p15:clr>
        </p15:guide>
        <p15:guide id="20" pos="5799">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calona, Gaston (CL - Santiago)" initials="EG(-S" lastIdx="6" clrIdx="0"/>
  <p:cmAuthor id="1" name="Calderon, Francisco (CL - Santiago)" initials="CF(-S" lastIdx="9" clrIdx="1"/>
  <p:cmAuthor id="2" name="Rollin, Arthur (CA - Montreal)" initials="RA(-M" lastIdx="1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DE"/>
    <a:srgbClr val="002776"/>
    <a:srgbClr val="92D400"/>
    <a:srgbClr val="7F7F7F"/>
    <a:srgbClr val="BFBFBF"/>
    <a:srgbClr val="94C83D"/>
    <a:srgbClr val="EDFD56"/>
    <a:srgbClr val="3C8A2E"/>
    <a:srgbClr val="72C7E7"/>
    <a:srgbClr val="CC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91" autoAdjust="0"/>
    <p:restoredTop sz="94444" autoAdjust="0"/>
  </p:normalViewPr>
  <p:slideViewPr>
    <p:cSldViewPr>
      <p:cViewPr varScale="1">
        <p:scale>
          <a:sx n="63" d="100"/>
          <a:sy n="63" d="100"/>
        </p:scale>
        <p:origin x="1698" y="60"/>
      </p:cViewPr>
      <p:guideLst>
        <p:guide orient="horz" pos="3764"/>
        <p:guide orient="horz" pos="4671"/>
        <p:guide orient="horz" pos="2993"/>
        <p:guide orient="horz" pos="4625"/>
        <p:guide orient="horz" pos="4263"/>
        <p:guide pos="129"/>
        <p:guide pos="6117"/>
        <p:guide pos="6207"/>
        <p:guide pos="2851"/>
        <p:guide orient="horz" pos="1224"/>
        <p:guide orient="horz" pos="679"/>
        <p:guide orient="horz" pos="317"/>
        <p:guide pos="174"/>
        <p:guide pos="6162"/>
        <p:guide orient="horz" pos="4036"/>
        <p:guide orient="horz" pos="4580"/>
        <p:guide orient="horz" pos="2267"/>
        <p:guide orient="horz" pos="4353"/>
        <p:guide orient="horz"/>
        <p:guide pos="5799"/>
      </p:guideLst>
    </p:cSldViewPr>
  </p:slideViewPr>
  <p:outlineViewPr>
    <p:cViewPr>
      <p:scale>
        <a:sx n="33" d="100"/>
        <a:sy n="33" d="100"/>
      </p:scale>
      <p:origin x="0" y="1764"/>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100" d="100"/>
          <a:sy n="100" d="100"/>
        </p:scale>
        <p:origin x="-1758" y="-72"/>
      </p:cViewPr>
      <p:guideLst>
        <p:guide orient="horz" pos="2909"/>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38475" cy="461963"/>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defTabSz="605917">
              <a:defRPr sz="800"/>
            </a:lvl1pPr>
          </a:lstStyle>
          <a:p>
            <a:pPr>
              <a:defRPr/>
            </a:pPr>
            <a:endParaRPr lang="en-GB" dirty="0"/>
          </a:p>
        </p:txBody>
      </p:sp>
      <p:sp>
        <p:nvSpPr>
          <p:cNvPr id="3" name="Date Placeholder 2"/>
          <p:cNvSpPr>
            <a:spLocks noGrp="1"/>
          </p:cNvSpPr>
          <p:nvPr>
            <p:ph type="dt" sz="quarter" idx="1"/>
          </p:nvPr>
        </p:nvSpPr>
        <p:spPr bwMode="auto">
          <a:xfrm>
            <a:off x="3971926" y="1"/>
            <a:ext cx="3036888" cy="461963"/>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algn="r" defTabSz="605917">
              <a:defRPr sz="800"/>
            </a:lvl1pPr>
          </a:lstStyle>
          <a:p>
            <a:pPr>
              <a:defRPr/>
            </a:pPr>
            <a:fld id="{69089224-B863-4E1D-9E6E-210644880222}" type="datetimeFigureOut">
              <a:rPr lang="en-US"/>
              <a:pPr>
                <a:defRPr/>
              </a:pPr>
              <a:t>10/18/2016</a:t>
            </a:fld>
            <a:endParaRPr lang="en-GB" dirty="0"/>
          </a:p>
        </p:txBody>
      </p:sp>
      <p:sp>
        <p:nvSpPr>
          <p:cNvPr id="4" name="Footer Placeholder 3"/>
          <p:cNvSpPr>
            <a:spLocks noGrp="1"/>
          </p:cNvSpPr>
          <p:nvPr>
            <p:ph type="ftr" sz="quarter" idx="2"/>
          </p:nvPr>
        </p:nvSpPr>
        <p:spPr bwMode="auto">
          <a:xfrm>
            <a:off x="1" y="8772526"/>
            <a:ext cx="3038475" cy="461963"/>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defTabSz="605917">
              <a:defRPr sz="800"/>
            </a:lvl1pPr>
          </a:lstStyle>
          <a:p>
            <a:pPr>
              <a:defRPr/>
            </a:pPr>
            <a:endParaRPr lang="en-GB" dirty="0"/>
          </a:p>
        </p:txBody>
      </p:sp>
      <p:sp>
        <p:nvSpPr>
          <p:cNvPr id="5" name="Slide Number Placeholder 4"/>
          <p:cNvSpPr>
            <a:spLocks noGrp="1"/>
          </p:cNvSpPr>
          <p:nvPr>
            <p:ph type="sldNum" sz="quarter" idx="3"/>
          </p:nvPr>
        </p:nvSpPr>
        <p:spPr bwMode="auto">
          <a:xfrm>
            <a:off x="3971926" y="8772526"/>
            <a:ext cx="3036888" cy="461963"/>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algn="r" defTabSz="605917">
              <a:defRPr sz="800"/>
            </a:lvl1pPr>
          </a:lstStyle>
          <a:p>
            <a:pPr>
              <a:defRPr/>
            </a:pPr>
            <a:fld id="{3F517015-A6C0-4C6D-ACEE-8BED73EB9C8A}" type="slidenum">
              <a:rPr lang="en-GB"/>
              <a:pPr>
                <a:defRPr/>
              </a:pPr>
              <a:t>‹#›</a:t>
            </a:fld>
            <a:endParaRPr lang="en-GB" dirty="0"/>
          </a:p>
        </p:txBody>
      </p:sp>
    </p:spTree>
    <p:extLst>
      <p:ext uri="{BB962C8B-B14F-4D97-AF65-F5344CB8AC3E}">
        <p14:creationId xmlns:p14="http://schemas.microsoft.com/office/powerpoint/2010/main" val="892847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38475" cy="461963"/>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3" name="Date Placeholder 2"/>
          <p:cNvSpPr>
            <a:spLocks noGrp="1"/>
          </p:cNvSpPr>
          <p:nvPr>
            <p:ph type="dt" idx="1"/>
          </p:nvPr>
        </p:nvSpPr>
        <p:spPr bwMode="auto">
          <a:xfrm>
            <a:off x="3971926" y="1"/>
            <a:ext cx="3036888" cy="461963"/>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algn="r" defTabSz="605917">
              <a:defRPr sz="1100">
                <a:latin typeface="Calibri" pitchFamily="34" charset="0"/>
              </a:defRPr>
            </a:lvl1pPr>
          </a:lstStyle>
          <a:p>
            <a:pPr>
              <a:defRPr/>
            </a:pPr>
            <a:fld id="{0DCA58BA-2EDF-43C6-952C-22E6E1335AE4}" type="datetimeFigureOut">
              <a:rPr lang="en-US"/>
              <a:pPr>
                <a:defRPr/>
              </a:pPr>
              <a:t>10/18/2016</a:t>
            </a:fld>
            <a:endParaRPr lang="en-GB" dirty="0"/>
          </a:p>
        </p:txBody>
      </p:sp>
      <p:sp>
        <p:nvSpPr>
          <p:cNvPr id="4" name="Slide Image Placeholder 3"/>
          <p:cNvSpPr>
            <a:spLocks noGrp="1" noRot="1" noChangeAspect="1"/>
          </p:cNvSpPr>
          <p:nvPr>
            <p:ph type="sldImg" idx="2"/>
          </p:nvPr>
        </p:nvSpPr>
        <p:spPr>
          <a:xfrm>
            <a:off x="1265238" y="692150"/>
            <a:ext cx="4481512" cy="3463925"/>
          </a:xfrm>
          <a:prstGeom prst="rect">
            <a:avLst/>
          </a:prstGeom>
          <a:noFill/>
          <a:ln w="12700">
            <a:solidFill>
              <a:prstClr val="black"/>
            </a:solidFill>
          </a:ln>
        </p:spPr>
        <p:txBody>
          <a:bodyPr vert="horz" lIns="133007" tIns="66504" rIns="133007" bIns="66504" rtlCol="0" anchor="ctr"/>
          <a:lstStyle/>
          <a:p>
            <a:pPr lvl="0"/>
            <a:endParaRPr lang="en-GB" noProof="0" dirty="0"/>
          </a:p>
        </p:txBody>
      </p:sp>
      <p:sp>
        <p:nvSpPr>
          <p:cNvPr id="5" name="Notes Placeholder 4"/>
          <p:cNvSpPr>
            <a:spLocks noGrp="1"/>
          </p:cNvSpPr>
          <p:nvPr>
            <p:ph type="body" sz="quarter" idx="3"/>
          </p:nvPr>
        </p:nvSpPr>
        <p:spPr bwMode="auto">
          <a:xfrm>
            <a:off x="700089" y="4387851"/>
            <a:ext cx="5610225" cy="4156075"/>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1" y="8772526"/>
            <a:ext cx="3038475" cy="461963"/>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7" name="Slide Number Placeholder 6"/>
          <p:cNvSpPr>
            <a:spLocks noGrp="1"/>
          </p:cNvSpPr>
          <p:nvPr>
            <p:ph type="sldNum" sz="quarter" idx="5"/>
          </p:nvPr>
        </p:nvSpPr>
        <p:spPr bwMode="auto">
          <a:xfrm>
            <a:off x="3971926" y="8772526"/>
            <a:ext cx="3036888" cy="461963"/>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algn="r" defTabSz="605917">
              <a:defRPr sz="1100">
                <a:latin typeface="Calibri" pitchFamily="34" charset="0"/>
              </a:defRPr>
            </a:lvl1pPr>
          </a:lstStyle>
          <a:p>
            <a:pPr>
              <a:defRPr/>
            </a:pPr>
            <a:fld id="{EDEDF171-9BB8-492B-AE77-09B097101C70}" type="slidenum">
              <a:rPr lang="en-GB"/>
              <a:pPr>
                <a:defRPr/>
              </a:pPr>
              <a:t>‹#›</a:t>
            </a:fld>
            <a:endParaRPr lang="en-GB" dirty="0"/>
          </a:p>
        </p:txBody>
      </p:sp>
    </p:spTree>
    <p:extLst>
      <p:ext uri="{BB962C8B-B14F-4D97-AF65-F5344CB8AC3E}">
        <p14:creationId xmlns:p14="http://schemas.microsoft.com/office/powerpoint/2010/main" val="1265618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254" indent="-285484" algn="l" rtl="0" eaLnBrk="0" fontAlgn="base" hangingPunct="0">
      <a:spcBef>
        <a:spcPct val="30000"/>
      </a:spcBef>
      <a:spcAft>
        <a:spcPct val="0"/>
      </a:spcAft>
      <a:defRPr sz="1200" kern="1200">
        <a:solidFill>
          <a:schemeClr val="tx1"/>
        </a:solidFill>
        <a:latin typeface="+mn-lt"/>
        <a:ea typeface="+mn-ea"/>
        <a:cs typeface="+mn-cs"/>
      </a:defRPr>
    </a:lvl2pPr>
    <a:lvl3pPr marL="1141929" indent="-228385" algn="l" rtl="0" eaLnBrk="0" fontAlgn="base" hangingPunct="0">
      <a:spcBef>
        <a:spcPct val="30000"/>
      </a:spcBef>
      <a:spcAft>
        <a:spcPct val="0"/>
      </a:spcAft>
      <a:defRPr sz="1200" kern="1200">
        <a:solidFill>
          <a:schemeClr val="tx1"/>
        </a:solidFill>
        <a:latin typeface="+mn-lt"/>
        <a:ea typeface="+mn-ea"/>
        <a:cs typeface="+mn-cs"/>
      </a:defRPr>
    </a:lvl3pPr>
    <a:lvl4pPr marL="1598703" indent="-228385" algn="l" rtl="0" eaLnBrk="0" fontAlgn="base" hangingPunct="0">
      <a:spcBef>
        <a:spcPct val="30000"/>
      </a:spcBef>
      <a:spcAft>
        <a:spcPct val="0"/>
      </a:spcAft>
      <a:defRPr sz="1200" kern="1200">
        <a:solidFill>
          <a:schemeClr val="tx1"/>
        </a:solidFill>
        <a:latin typeface="+mn-lt"/>
        <a:ea typeface="+mn-ea"/>
        <a:cs typeface="+mn-cs"/>
      </a:defRPr>
    </a:lvl4pPr>
    <a:lvl5pPr marL="2055472" indent="-228385" algn="l" rtl="0" eaLnBrk="0" fontAlgn="base" hangingPunct="0">
      <a:spcBef>
        <a:spcPct val="30000"/>
      </a:spcBef>
      <a:spcAft>
        <a:spcPct val="0"/>
      </a:spcAft>
      <a:defRPr sz="1200" kern="1200">
        <a:solidFill>
          <a:schemeClr val="tx1"/>
        </a:solidFill>
        <a:latin typeface="+mn-lt"/>
        <a:ea typeface="+mn-ea"/>
        <a:cs typeface="+mn-cs"/>
      </a:defRPr>
    </a:lvl5pPr>
    <a:lvl6pPr marL="2283491" algn="l" defTabSz="913399" rtl="0" eaLnBrk="1" latinLnBrk="0" hangingPunct="1">
      <a:defRPr sz="1200" kern="1200">
        <a:solidFill>
          <a:schemeClr val="tx1"/>
        </a:solidFill>
        <a:latin typeface="+mn-lt"/>
        <a:ea typeface="+mn-ea"/>
        <a:cs typeface="+mn-cs"/>
      </a:defRPr>
    </a:lvl6pPr>
    <a:lvl7pPr marL="2740191" algn="l" defTabSz="913399" rtl="0" eaLnBrk="1" latinLnBrk="0" hangingPunct="1">
      <a:defRPr sz="1200" kern="1200">
        <a:solidFill>
          <a:schemeClr val="tx1"/>
        </a:solidFill>
        <a:latin typeface="+mn-lt"/>
        <a:ea typeface="+mn-ea"/>
        <a:cs typeface="+mn-cs"/>
      </a:defRPr>
    </a:lvl7pPr>
    <a:lvl8pPr marL="3196890" algn="l" defTabSz="913399" rtl="0" eaLnBrk="1" latinLnBrk="0" hangingPunct="1">
      <a:defRPr sz="1200" kern="1200">
        <a:solidFill>
          <a:schemeClr val="tx1"/>
        </a:solidFill>
        <a:latin typeface="+mn-lt"/>
        <a:ea typeface="+mn-ea"/>
        <a:cs typeface="+mn-cs"/>
      </a:defRPr>
    </a:lvl8pPr>
    <a:lvl9pPr marL="3653587" algn="l" defTabSz="9133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TextEdit="1"/>
          </p:cNvSpPr>
          <p:nvPr>
            <p:ph type="sldImg"/>
          </p:nvPr>
        </p:nvSpPr>
        <p:spPr bwMode="auto">
          <a:xfrm>
            <a:off x="996950" y="739775"/>
            <a:ext cx="4799013" cy="3708400"/>
          </a:xfrm>
          <a:noFill/>
          <a:ln>
            <a:solidFill>
              <a:srgbClr val="000000"/>
            </a:solidFill>
            <a:miter lim="800000"/>
            <a:headEnd/>
            <a:tailEnd/>
          </a:ln>
        </p:spPr>
      </p:sp>
      <p:sp>
        <p:nvSpPr>
          <p:cNvPr id="237571" name="Rectangle 3"/>
          <p:cNvSpPr>
            <a:spLocks noGrp="1"/>
          </p:cNvSpPr>
          <p:nvPr>
            <p:ph type="body" idx="1"/>
          </p:nvPr>
        </p:nvSpPr>
        <p:spPr/>
        <p:txBody>
          <a:bodyPr/>
          <a:lstStyle/>
          <a:p>
            <a:endParaRPr lang="es-ES_tradnl" dirty="0" smtClean="0"/>
          </a:p>
        </p:txBody>
      </p:sp>
    </p:spTree>
    <p:extLst>
      <p:ext uri="{BB962C8B-B14F-4D97-AF65-F5344CB8AC3E}">
        <p14:creationId xmlns:p14="http://schemas.microsoft.com/office/powerpoint/2010/main" val="636942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13</a:t>
            </a:fld>
            <a:endParaRPr lang="en-GB" dirty="0"/>
          </a:p>
        </p:txBody>
      </p:sp>
    </p:spTree>
    <p:extLst>
      <p:ext uri="{BB962C8B-B14F-4D97-AF65-F5344CB8AC3E}">
        <p14:creationId xmlns:p14="http://schemas.microsoft.com/office/powerpoint/2010/main" val="1802580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L" dirty="0" smtClean="0"/>
              <a:t>http://austintexas.wayblazer.com/locations/austin-tx, https://www.visitljubljana.com/en/visitors/, http://www.barcelonaturisme.com/wv3/en/page/40/attractions-and-leisure.html, </a:t>
            </a:r>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15</a:t>
            </a:fld>
            <a:endParaRPr lang="en-GB" dirty="0"/>
          </a:p>
        </p:txBody>
      </p:sp>
    </p:spTree>
    <p:extLst>
      <p:ext uri="{BB962C8B-B14F-4D97-AF65-F5344CB8AC3E}">
        <p14:creationId xmlns:p14="http://schemas.microsoft.com/office/powerpoint/2010/main" val="1805795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16</a:t>
            </a:fld>
            <a:endParaRPr lang="en-GB" dirty="0"/>
          </a:p>
        </p:txBody>
      </p:sp>
    </p:spTree>
    <p:extLst>
      <p:ext uri="{BB962C8B-B14F-4D97-AF65-F5344CB8AC3E}">
        <p14:creationId xmlns:p14="http://schemas.microsoft.com/office/powerpoint/2010/main" val="1710647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L" dirty="0" smtClean="0"/>
              <a:t>, </a:t>
            </a:r>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17</a:t>
            </a:fld>
            <a:endParaRPr lang="en-GB" dirty="0"/>
          </a:p>
        </p:txBody>
      </p:sp>
    </p:spTree>
    <p:extLst>
      <p:ext uri="{BB962C8B-B14F-4D97-AF65-F5344CB8AC3E}">
        <p14:creationId xmlns:p14="http://schemas.microsoft.com/office/powerpoint/2010/main" val="4186395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18</a:t>
            </a:fld>
            <a:endParaRPr lang="en-GB" dirty="0"/>
          </a:p>
        </p:txBody>
      </p:sp>
    </p:spTree>
    <p:extLst>
      <p:ext uri="{BB962C8B-B14F-4D97-AF65-F5344CB8AC3E}">
        <p14:creationId xmlns:p14="http://schemas.microsoft.com/office/powerpoint/2010/main" val="1944759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Turismo gastronómico complementarios: diseño de menús mensuales: 12 meses, 12 mesas, </a:t>
            </a:r>
          </a:p>
          <a:p>
            <a:pPr marL="1598696" marR="0" lvl="3"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Organización de sesiones de show – </a:t>
            </a:r>
            <a:r>
              <a:rPr lang="es-ES_tradnl" sz="900" kern="1200" baseline="0" noProof="0" dirty="0" err="1" smtClean="0">
                <a:solidFill>
                  <a:srgbClr val="002776"/>
                </a:solidFill>
                <a:latin typeface="+mn-lt"/>
                <a:ea typeface="+mn-ea"/>
                <a:cs typeface="+mn-cs"/>
              </a:rPr>
              <a:t>cooking</a:t>
            </a:r>
            <a:r>
              <a:rPr lang="es-ES_tradnl" sz="900" kern="1200" baseline="0" noProof="0" dirty="0" smtClean="0">
                <a:solidFill>
                  <a:srgbClr val="002776"/>
                </a:solidFill>
                <a:latin typeface="+mn-lt"/>
                <a:ea typeface="+mn-ea"/>
                <a:cs typeface="+mn-cs"/>
              </a:rPr>
              <a:t> con chefs icónicos de la región e internacionales</a:t>
            </a: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19</a:t>
            </a:fld>
            <a:endParaRPr lang="en-GB" dirty="0"/>
          </a:p>
        </p:txBody>
      </p:sp>
    </p:spTree>
    <p:extLst>
      <p:ext uri="{BB962C8B-B14F-4D97-AF65-F5344CB8AC3E}">
        <p14:creationId xmlns:p14="http://schemas.microsoft.com/office/powerpoint/2010/main" val="1747023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20</a:t>
            </a:fld>
            <a:endParaRPr lang="en-GB" dirty="0"/>
          </a:p>
        </p:txBody>
      </p:sp>
    </p:spTree>
    <p:extLst>
      <p:ext uri="{BB962C8B-B14F-4D97-AF65-F5344CB8AC3E}">
        <p14:creationId xmlns:p14="http://schemas.microsoft.com/office/powerpoint/2010/main" val="4271764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21</a:t>
            </a:fld>
            <a:endParaRPr lang="en-GB" dirty="0"/>
          </a:p>
        </p:txBody>
      </p:sp>
    </p:spTree>
    <p:extLst>
      <p:ext uri="{BB962C8B-B14F-4D97-AF65-F5344CB8AC3E}">
        <p14:creationId xmlns:p14="http://schemas.microsoft.com/office/powerpoint/2010/main" val="3971598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0325" y="717550"/>
            <a:ext cx="4651375" cy="3594100"/>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a:xfrm>
            <a:off x="4141657" y="9099063"/>
            <a:ext cx="3168439" cy="478984"/>
          </a:xfrm>
          <a:prstGeom prst="rect">
            <a:avLst/>
          </a:prstGeom>
        </p:spPr>
        <p:txBody>
          <a:bodyPr lIns="91294" tIns="45647" rIns="91294" bIns="45647"/>
          <a:lstStyle/>
          <a:p>
            <a:fld id="{4D1CD627-4B2A-415D-87CF-666A57EF4918}" type="slidenum">
              <a:rPr lang="es-ES" smtClean="0"/>
              <a:pPr/>
              <a:t>22</a:t>
            </a:fld>
            <a:endParaRPr lang="es-ES"/>
          </a:p>
        </p:txBody>
      </p:sp>
    </p:spTree>
    <p:extLst>
      <p:ext uri="{BB962C8B-B14F-4D97-AF65-F5344CB8AC3E}">
        <p14:creationId xmlns:p14="http://schemas.microsoft.com/office/powerpoint/2010/main" val="2434947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kern="1200" baseline="0" noProof="0" dirty="0" smtClean="0">
                <a:solidFill>
                  <a:srgbClr val="002776"/>
                </a:solidFill>
                <a:latin typeface="+mn-lt"/>
                <a:ea typeface="+mn-ea"/>
                <a:cs typeface="+mn-cs"/>
              </a:rPr>
              <a:t>(i) marketing integral (coordinación del marketing turístico con una visión integrada), (ii) marketing online, (iii) producto, desarrollo e inversiones, (iv) mercadeo y promoción internacional offline B2B y B2C y (v) mercadeo y promoción nacional B2B y B2C. </a:t>
            </a:r>
            <a:endParaRPr lang="es-ES" sz="1200" kern="1200" noProof="0" dirty="0" smtClean="0">
              <a:solidFill>
                <a:srgbClr val="002776"/>
              </a:solidFill>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4</a:t>
            </a:fld>
            <a:endParaRPr lang="en-GB" dirty="0"/>
          </a:p>
        </p:txBody>
      </p:sp>
    </p:spTree>
    <p:extLst>
      <p:ext uri="{BB962C8B-B14F-4D97-AF65-F5344CB8AC3E}">
        <p14:creationId xmlns:p14="http://schemas.microsoft.com/office/powerpoint/2010/main" val="3637760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6</a:t>
            </a:fld>
            <a:endParaRPr lang="en-GB" dirty="0"/>
          </a:p>
        </p:txBody>
      </p:sp>
    </p:spTree>
    <p:extLst>
      <p:ext uri="{BB962C8B-B14F-4D97-AF65-F5344CB8AC3E}">
        <p14:creationId xmlns:p14="http://schemas.microsoft.com/office/powerpoint/2010/main" val="2163141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kern="1200" baseline="0" noProof="0" dirty="0" smtClean="0">
                <a:solidFill>
                  <a:srgbClr val="002776"/>
                </a:solidFill>
                <a:latin typeface="+mn-lt"/>
                <a:ea typeface="+mn-ea"/>
                <a:cs typeface="+mn-cs"/>
              </a:rPr>
              <a:t>(i) marketing integral (coordinación del marketing turístico con una visión integrada), (ii) marketing online, (iii) producto, desarrollo e inversiones, (iv) mercadeo y promoción internacional offline B2B y B2C y (v) mercadeo y promoción nacional B2B y B2C. </a:t>
            </a:r>
            <a:endParaRPr lang="es-ES" sz="1200" kern="1200" noProof="0" dirty="0" smtClean="0">
              <a:solidFill>
                <a:srgbClr val="002776"/>
              </a:solidFill>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7</a:t>
            </a:fld>
            <a:endParaRPr lang="en-GB" dirty="0"/>
          </a:p>
        </p:txBody>
      </p:sp>
    </p:spTree>
    <p:extLst>
      <p:ext uri="{BB962C8B-B14F-4D97-AF65-F5344CB8AC3E}">
        <p14:creationId xmlns:p14="http://schemas.microsoft.com/office/powerpoint/2010/main" val="1725162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L" dirty="0" smtClean="0">
                <a:solidFill>
                  <a:srgbClr val="3C8A2E"/>
                </a:solidFill>
              </a:rPr>
              <a:t>GL notas en verde</a:t>
            </a:r>
            <a:endParaRPr lang="es-CL" dirty="0">
              <a:solidFill>
                <a:srgbClr val="3C8A2E"/>
              </a:solidFill>
            </a:endParaRPr>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8</a:t>
            </a:fld>
            <a:endParaRPr lang="en-GB" dirty="0"/>
          </a:p>
        </p:txBody>
      </p:sp>
    </p:spTree>
    <p:extLst>
      <p:ext uri="{BB962C8B-B14F-4D97-AF65-F5344CB8AC3E}">
        <p14:creationId xmlns:p14="http://schemas.microsoft.com/office/powerpoint/2010/main" val="3213992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9</a:t>
            </a:fld>
            <a:endParaRPr lang="en-GB" dirty="0"/>
          </a:p>
        </p:txBody>
      </p:sp>
    </p:spTree>
    <p:extLst>
      <p:ext uri="{BB962C8B-B14F-4D97-AF65-F5344CB8AC3E}">
        <p14:creationId xmlns:p14="http://schemas.microsoft.com/office/powerpoint/2010/main" val="2461938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10</a:t>
            </a:fld>
            <a:endParaRPr lang="en-GB" dirty="0"/>
          </a:p>
        </p:txBody>
      </p:sp>
    </p:spTree>
    <p:extLst>
      <p:ext uri="{BB962C8B-B14F-4D97-AF65-F5344CB8AC3E}">
        <p14:creationId xmlns:p14="http://schemas.microsoft.com/office/powerpoint/2010/main" val="1147962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11</a:t>
            </a:fld>
            <a:endParaRPr lang="en-GB" dirty="0"/>
          </a:p>
        </p:txBody>
      </p:sp>
    </p:spTree>
    <p:extLst>
      <p:ext uri="{BB962C8B-B14F-4D97-AF65-F5344CB8AC3E}">
        <p14:creationId xmlns:p14="http://schemas.microsoft.com/office/powerpoint/2010/main" val="3422185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12</a:t>
            </a:fld>
            <a:endParaRPr lang="en-GB" dirty="0"/>
          </a:p>
        </p:txBody>
      </p:sp>
    </p:spTree>
    <p:extLst>
      <p:ext uri="{BB962C8B-B14F-4D97-AF65-F5344CB8AC3E}">
        <p14:creationId xmlns:p14="http://schemas.microsoft.com/office/powerpoint/2010/main" val="3837140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4165968864"/>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7745" y="357194"/>
            <a:ext cx="2268537" cy="7058025"/>
          </a:xfr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92130" y="357194"/>
            <a:ext cx="6653213" cy="705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E90CDFE6-65E2-45D3-8D1D-DBF0EB5205D0}"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6293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1927342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14048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ítulo de presentación">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3934"/>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78" tIns="41639" rIns="83278" bIns="41639"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0" y="3389551"/>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0"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38"/>
            <a:ext cx="311150" cy="163513"/>
          </a:xfrm>
        </p:spPr>
        <p:txBody>
          <a:bodyPr/>
          <a:lstStyle>
            <a:lvl1pPr>
              <a:defRPr>
                <a:solidFill>
                  <a:schemeClr val="bg1"/>
                </a:solidFill>
              </a:defRPr>
            </a:lvl1pPr>
          </a:lstStyle>
          <a:p>
            <a:fld id="{20A7A354-C5FB-4D1E-BE75-5A939ED93F75}" type="slidenum">
              <a:rPr lang="es-ES" smtClean="0">
                <a:solidFill>
                  <a:srgbClr val="FFFFFF"/>
                </a:solidFill>
              </a:rPr>
              <a:pPr/>
              <a:t>‹#›</a:t>
            </a:fld>
            <a:endParaRPr lang="es-ES">
              <a:solidFill>
                <a:srgbClr val="FFFFFF"/>
              </a:solidFill>
            </a:endParaRPr>
          </a:p>
        </p:txBody>
      </p:sp>
      <p:sp>
        <p:nvSpPr>
          <p:cNvPr id="9" name="Footer Placeholder 4"/>
          <p:cNvSpPr>
            <a:spLocks noGrp="1"/>
          </p:cNvSpPr>
          <p:nvPr>
            <p:ph type="ftr" sz="quarter" idx="11"/>
          </p:nvPr>
        </p:nvSpPr>
        <p:spPr>
          <a:xfrm>
            <a:off x="849320" y="7429738"/>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32589830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504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solidFill>
                  <a:srgbClr val="002776"/>
                </a:solidFill>
              </a:rPr>
              <a:pPr>
                <a:defRPr/>
              </a:pPr>
              <a:t>‹#›</a:t>
            </a:fld>
            <a:endParaRPr lang="en-US" dirty="0">
              <a:solidFill>
                <a:srgbClr val="002776"/>
              </a:solidFill>
            </a:endParaRPr>
          </a:p>
        </p:txBody>
      </p:sp>
      <p:sp>
        <p:nvSpPr>
          <p:cNvPr id="8"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03606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4261884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59199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277465" y="376409"/>
            <a:ext cx="9468000" cy="5322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20" name="Text Placeholder 19"/>
          <p:cNvSpPr>
            <a:spLocks noGrp="1"/>
          </p:cNvSpPr>
          <p:nvPr>
            <p:ph type="body" sz="quarter" idx="14"/>
          </p:nvPr>
        </p:nvSpPr>
        <p:spPr>
          <a:xfrm>
            <a:off x="407944" y="1247680"/>
            <a:ext cx="9228257" cy="5871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569351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318345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850728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0455501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90028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pPr>
                <a:defRPr/>
              </a:pPr>
              <a:t>‹#›</a:t>
            </a:fld>
            <a:endParaRPr lang="en-US" dirty="0"/>
          </a:p>
        </p:txBody>
      </p:sp>
      <p:sp>
        <p:nvSpPr>
          <p:cNvPr id="8"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544603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258759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45" y="309570"/>
            <a:ext cx="3309937" cy="1317625"/>
          </a:xfr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933833" y="309566"/>
            <a:ext cx="5622925" cy="663416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503245" y="1627194"/>
            <a:ext cx="3309937" cy="5316537"/>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10B2FFDA-8459-4AAB-8339-1E05B01561E7}"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220020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82" y="5441950"/>
            <a:ext cx="6035675" cy="642938"/>
          </a:xfr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971682" y="695330"/>
            <a:ext cx="6035675" cy="4664075"/>
          </a:xfrm>
        </p:spPr>
        <p:txBody>
          <a:bodyPr/>
          <a:lstStyle>
            <a:lvl1pPr marL="0" indent="0">
              <a:buNone/>
              <a:defRPr sz="3200"/>
            </a:lvl1pPr>
            <a:lvl2pPr marL="456697" indent="0">
              <a:buNone/>
              <a:defRPr sz="2800"/>
            </a:lvl2pPr>
            <a:lvl3pPr marL="913399" indent="0">
              <a:buNone/>
              <a:defRPr sz="2500"/>
            </a:lvl3pPr>
            <a:lvl4pPr marL="1370096" indent="0">
              <a:buNone/>
              <a:defRPr sz="2000"/>
            </a:lvl4pPr>
            <a:lvl5pPr marL="1826794" indent="0">
              <a:buNone/>
              <a:defRPr sz="2000"/>
            </a:lvl5pPr>
            <a:lvl6pPr marL="2283491" indent="0">
              <a:buNone/>
              <a:defRPr sz="2000"/>
            </a:lvl6pPr>
            <a:lvl7pPr marL="2740191" indent="0">
              <a:buNone/>
              <a:defRPr sz="2000"/>
            </a:lvl7pPr>
            <a:lvl8pPr marL="3196890" indent="0">
              <a:buNone/>
              <a:defRPr sz="2000"/>
            </a:lvl8pPr>
            <a:lvl9pPr marL="3653587" indent="0">
              <a:buNone/>
              <a:defRPr sz="2000"/>
            </a:lvl9pPr>
          </a:lstStyle>
          <a:p>
            <a:pPr lvl="0"/>
            <a:endParaRPr lang="es-CL" noProof="0" dirty="0" smtClean="0"/>
          </a:p>
        </p:txBody>
      </p:sp>
      <p:sp>
        <p:nvSpPr>
          <p:cNvPr id="4" name="Text Placeholder 3"/>
          <p:cNvSpPr>
            <a:spLocks noGrp="1"/>
          </p:cNvSpPr>
          <p:nvPr>
            <p:ph type="body" sz="half" idx="2"/>
          </p:nvPr>
        </p:nvSpPr>
        <p:spPr>
          <a:xfrm>
            <a:off x="1971682" y="6084888"/>
            <a:ext cx="6035675" cy="911225"/>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B57B7E75-A3C7-41F0-AA13-DD8A38F673CC}" type="slidenum">
              <a:rPr lang="en-US"/>
              <a:pPr>
                <a:defRPr/>
              </a:pPr>
              <a:t>‹#›</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171400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883380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2.png"/><Relationship Id="rId5" Type="http://schemas.openxmlformats.org/officeDocument/2006/relationships/slideLayout" Target="../slideLayouts/slideLayout32.xml"/><Relationship Id="rId10" Type="http://schemas.openxmlformats.org/officeDocument/2006/relationships/image" Target="../media/image1.jpeg"/><Relationship Id="rId4" Type="http://schemas.openxmlformats.org/officeDocument/2006/relationships/slideLayout" Target="../slideLayouts/slideLayout31.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pPr>
                <a:defRPr/>
              </a:pPr>
              <a:t>‹#›</a:t>
            </a:fld>
            <a:endParaRPr lang="en-US" dirty="0"/>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t>Footer</a:t>
            </a:r>
          </a:p>
        </p:txBody>
      </p:sp>
      <p:pic>
        <p:nvPicPr>
          <p:cNvPr id="1030" name="Picture 5" descr="DEL_PRI_RGB"/>
          <p:cNvPicPr>
            <a:picLocks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4771" r:id="rId1"/>
    <p:sldLayoutId id="2147484725" r:id="rId2"/>
    <p:sldLayoutId id="2147484726" r:id="rId3"/>
    <p:sldLayoutId id="2147484727" r:id="rId4"/>
    <p:sldLayoutId id="2147484728" r:id="rId5"/>
    <p:sldLayoutId id="2147484729" r:id="rId6"/>
    <p:sldLayoutId id="2147484731" r:id="rId7"/>
    <p:sldLayoutId id="2147484732" r:id="rId8"/>
    <p:sldLayoutId id="2147484733" r:id="rId9"/>
    <p:sldLayoutId id="2147484734" r:id="rId10"/>
    <p:sldLayoutId id="2147484933" r:id="rId11"/>
    <p:sldLayoutId id="2147484940" r:id="rId12"/>
    <p:sldLayoutId id="2147484985" r:id="rId13"/>
    <p:sldLayoutId id="2147484988" r:id="rId14"/>
  </p:sldLayoutIdLst>
  <p:timing>
    <p:tnLst>
      <p:par>
        <p:cTn id="1" dur="indefinite" restart="never" nodeType="tmRoot"/>
      </p:par>
    </p:tnLst>
  </p:timing>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61" r:id="rId7"/>
    <p:sldLayoutId id="2147484963" r:id="rId8"/>
    <p:sldLayoutId id="2147484964" r:id="rId9"/>
    <p:sldLayoutId id="2147484965" r:id="rId10"/>
    <p:sldLayoutId id="2147484967" r:id="rId11"/>
    <p:sldLayoutId id="2147484968" r:id="rId12"/>
    <p:sldLayoutId id="2147484969" r:id="rId13"/>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6" r:id="rId5"/>
    <p:sldLayoutId id="2147484982" r:id="rId6"/>
    <p:sldLayoutId id="2147484983" r:id="rId7"/>
    <p:sldLayoutId id="2147484984" r:id="rId8"/>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13.xml"/><Relationship Id="rId7" Type="http://schemas.openxmlformats.org/officeDocument/2006/relationships/image" Target="../media/image7.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8.jpeg"/><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4.jpg"/><Relationship Id="rId5" Type="http://schemas.openxmlformats.org/officeDocument/2006/relationships/notesSlide" Target="../notesSlides/notesSlide7.xml"/><Relationship Id="rId4"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tags" Target="../tags/tag93.xml"/><Relationship Id="rId3" Type="http://schemas.openxmlformats.org/officeDocument/2006/relationships/tags" Target="../tags/tag70.xml"/><Relationship Id="rId21" Type="http://schemas.openxmlformats.org/officeDocument/2006/relationships/tags" Target="../tags/tag88.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33" Type="http://schemas.openxmlformats.org/officeDocument/2006/relationships/image" Target="../media/image11.emf"/><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tags" Target="../tags/tag96.xml"/><Relationship Id="rId1" Type="http://schemas.openxmlformats.org/officeDocument/2006/relationships/vmlDrawing" Target="../drawings/vmlDrawing4.v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32" Type="http://schemas.openxmlformats.org/officeDocument/2006/relationships/oleObject" Target="../embeddings/oleObject4.bin"/><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tags" Target="../tags/tag95.xml"/><Relationship Id="rId10" Type="http://schemas.openxmlformats.org/officeDocument/2006/relationships/tags" Target="../tags/tag77.xml"/><Relationship Id="rId19" Type="http://schemas.openxmlformats.org/officeDocument/2006/relationships/tags" Target="../tags/tag86.xml"/><Relationship Id="rId31" Type="http://schemas.openxmlformats.org/officeDocument/2006/relationships/notesSlide" Target="../notesSlides/notesSlide8.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tags" Target="../tags/tag94.xml"/><Relationship Id="rId30"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15.tiff"/><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notesSlide" Target="../notesSlides/notesSlide9.xml"/><Relationship Id="rId5" Type="http://schemas.openxmlformats.org/officeDocument/2006/relationships/slideLayout" Target="../slideLayouts/slideLayout6.xml"/><Relationship Id="rId4" Type="http://schemas.openxmlformats.org/officeDocument/2006/relationships/tags" Target="../tags/tag100.xml"/></Relationships>
</file>

<file path=ppt/slides/_rels/slide13.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16.png"/><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tags" Target="../tags/tag120.xml"/><Relationship Id="rId26" Type="http://schemas.openxmlformats.org/officeDocument/2006/relationships/tags" Target="../tags/tag128.xml"/><Relationship Id="rId3" Type="http://schemas.openxmlformats.org/officeDocument/2006/relationships/tags" Target="../tags/tag105.xml"/><Relationship Id="rId21" Type="http://schemas.openxmlformats.org/officeDocument/2006/relationships/tags" Target="../tags/tag123.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5" Type="http://schemas.openxmlformats.org/officeDocument/2006/relationships/tags" Target="../tags/tag127.xml"/><Relationship Id="rId33" Type="http://schemas.openxmlformats.org/officeDocument/2006/relationships/image" Target="../media/image11.emf"/><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29" Type="http://schemas.openxmlformats.org/officeDocument/2006/relationships/tags" Target="../tags/tag131.xml"/><Relationship Id="rId1" Type="http://schemas.openxmlformats.org/officeDocument/2006/relationships/vmlDrawing" Target="../drawings/vmlDrawing5.v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tags" Target="../tags/tag126.xml"/><Relationship Id="rId32" Type="http://schemas.openxmlformats.org/officeDocument/2006/relationships/oleObject" Target="../embeddings/oleObject5.bin"/><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tags" Target="../tags/tag125.xml"/><Relationship Id="rId28" Type="http://schemas.openxmlformats.org/officeDocument/2006/relationships/tags" Target="../tags/tag130.xml"/><Relationship Id="rId10" Type="http://schemas.openxmlformats.org/officeDocument/2006/relationships/tags" Target="../tags/tag112.xml"/><Relationship Id="rId19" Type="http://schemas.openxmlformats.org/officeDocument/2006/relationships/tags" Target="../tags/tag121.xml"/><Relationship Id="rId31" Type="http://schemas.openxmlformats.org/officeDocument/2006/relationships/notesSlide" Target="../notesSlides/notesSlide11.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 Id="rId27" Type="http://schemas.openxmlformats.org/officeDocument/2006/relationships/tags" Target="../tags/tag129.xml"/><Relationship Id="rId30"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notesSlide" Target="../notesSlides/notesSlide12.xml"/><Relationship Id="rId4"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tags" Target="../tags/tag141.xml"/><Relationship Id="rId13" Type="http://schemas.openxmlformats.org/officeDocument/2006/relationships/tags" Target="../tags/tag146.xml"/><Relationship Id="rId18" Type="http://schemas.openxmlformats.org/officeDocument/2006/relationships/tags" Target="../tags/tag151.xml"/><Relationship Id="rId26" Type="http://schemas.openxmlformats.org/officeDocument/2006/relationships/tags" Target="../tags/tag159.xml"/><Relationship Id="rId3" Type="http://schemas.openxmlformats.org/officeDocument/2006/relationships/tags" Target="../tags/tag136.xml"/><Relationship Id="rId21" Type="http://schemas.openxmlformats.org/officeDocument/2006/relationships/tags" Target="../tags/tag154.xml"/><Relationship Id="rId7" Type="http://schemas.openxmlformats.org/officeDocument/2006/relationships/tags" Target="../tags/tag140.xml"/><Relationship Id="rId12" Type="http://schemas.openxmlformats.org/officeDocument/2006/relationships/tags" Target="../tags/tag145.xml"/><Relationship Id="rId17" Type="http://schemas.openxmlformats.org/officeDocument/2006/relationships/tags" Target="../tags/tag150.xml"/><Relationship Id="rId25" Type="http://schemas.openxmlformats.org/officeDocument/2006/relationships/tags" Target="../tags/tag158.xml"/><Relationship Id="rId33" Type="http://schemas.openxmlformats.org/officeDocument/2006/relationships/image" Target="../media/image11.emf"/><Relationship Id="rId2" Type="http://schemas.openxmlformats.org/officeDocument/2006/relationships/tags" Target="../tags/tag135.xml"/><Relationship Id="rId16" Type="http://schemas.openxmlformats.org/officeDocument/2006/relationships/tags" Target="../tags/tag149.xml"/><Relationship Id="rId20" Type="http://schemas.openxmlformats.org/officeDocument/2006/relationships/tags" Target="../tags/tag153.xml"/><Relationship Id="rId29" Type="http://schemas.openxmlformats.org/officeDocument/2006/relationships/tags" Target="../tags/tag162.xml"/><Relationship Id="rId1" Type="http://schemas.openxmlformats.org/officeDocument/2006/relationships/vmlDrawing" Target="../drawings/vmlDrawing6.vml"/><Relationship Id="rId6" Type="http://schemas.openxmlformats.org/officeDocument/2006/relationships/tags" Target="../tags/tag139.xml"/><Relationship Id="rId11" Type="http://schemas.openxmlformats.org/officeDocument/2006/relationships/tags" Target="../tags/tag144.xml"/><Relationship Id="rId24" Type="http://schemas.openxmlformats.org/officeDocument/2006/relationships/tags" Target="../tags/tag157.xml"/><Relationship Id="rId32" Type="http://schemas.openxmlformats.org/officeDocument/2006/relationships/oleObject" Target="../embeddings/oleObject6.bin"/><Relationship Id="rId5" Type="http://schemas.openxmlformats.org/officeDocument/2006/relationships/tags" Target="../tags/tag138.xml"/><Relationship Id="rId15" Type="http://schemas.openxmlformats.org/officeDocument/2006/relationships/tags" Target="../tags/tag148.xml"/><Relationship Id="rId23" Type="http://schemas.openxmlformats.org/officeDocument/2006/relationships/tags" Target="../tags/tag156.xml"/><Relationship Id="rId28" Type="http://schemas.openxmlformats.org/officeDocument/2006/relationships/tags" Target="../tags/tag161.xml"/><Relationship Id="rId10" Type="http://schemas.openxmlformats.org/officeDocument/2006/relationships/tags" Target="../tags/tag143.xml"/><Relationship Id="rId19" Type="http://schemas.openxmlformats.org/officeDocument/2006/relationships/tags" Target="../tags/tag152.xml"/><Relationship Id="rId31" Type="http://schemas.openxmlformats.org/officeDocument/2006/relationships/notesSlide" Target="../notesSlides/notesSlide13.xml"/><Relationship Id="rId4" Type="http://schemas.openxmlformats.org/officeDocument/2006/relationships/tags" Target="../tags/tag137.xml"/><Relationship Id="rId9" Type="http://schemas.openxmlformats.org/officeDocument/2006/relationships/tags" Target="../tags/tag142.xml"/><Relationship Id="rId14" Type="http://schemas.openxmlformats.org/officeDocument/2006/relationships/tags" Target="../tags/tag147.xml"/><Relationship Id="rId22" Type="http://schemas.openxmlformats.org/officeDocument/2006/relationships/tags" Target="../tags/tag155.xml"/><Relationship Id="rId27" Type="http://schemas.openxmlformats.org/officeDocument/2006/relationships/tags" Target="../tags/tag160.xml"/><Relationship Id="rId30"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tags" Target="../tags/tag187.xml"/><Relationship Id="rId3" Type="http://schemas.openxmlformats.org/officeDocument/2006/relationships/tags" Target="../tags/tag164.xml"/><Relationship Id="rId21" Type="http://schemas.openxmlformats.org/officeDocument/2006/relationships/tags" Target="../tags/tag182.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33" Type="http://schemas.openxmlformats.org/officeDocument/2006/relationships/image" Target="../media/image11.emf"/><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29" Type="http://schemas.openxmlformats.org/officeDocument/2006/relationships/tags" Target="../tags/tag190.xml"/><Relationship Id="rId1" Type="http://schemas.openxmlformats.org/officeDocument/2006/relationships/vmlDrawing" Target="../drawings/vmlDrawing7.v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32" Type="http://schemas.openxmlformats.org/officeDocument/2006/relationships/oleObject" Target="../embeddings/oleObject7.bin"/><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tags" Target="../tags/tag189.xml"/><Relationship Id="rId10" Type="http://schemas.openxmlformats.org/officeDocument/2006/relationships/tags" Target="../tags/tag171.xml"/><Relationship Id="rId19" Type="http://schemas.openxmlformats.org/officeDocument/2006/relationships/tags" Target="../tags/tag180.xml"/><Relationship Id="rId31" Type="http://schemas.openxmlformats.org/officeDocument/2006/relationships/notesSlide" Target="../notesSlides/notesSlide14.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tags" Target="../tags/tag188.xml"/><Relationship Id="rId30"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tags" Target="../tags/tag193.xml"/><Relationship Id="rId7" Type="http://schemas.openxmlformats.org/officeDocument/2006/relationships/image" Target="../media/image19.jpeg"/><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18.jpeg"/><Relationship Id="rId5" Type="http://schemas.openxmlformats.org/officeDocument/2006/relationships/notesSlide" Target="../notesSlides/notesSlide15.xml"/><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tags" Target="../tags/tag200.xml"/><Relationship Id="rId13" Type="http://schemas.openxmlformats.org/officeDocument/2006/relationships/tags" Target="../tags/tag205.xml"/><Relationship Id="rId18" Type="http://schemas.openxmlformats.org/officeDocument/2006/relationships/tags" Target="../tags/tag210.xml"/><Relationship Id="rId26" Type="http://schemas.openxmlformats.org/officeDocument/2006/relationships/tags" Target="../tags/tag218.xml"/><Relationship Id="rId3" Type="http://schemas.openxmlformats.org/officeDocument/2006/relationships/tags" Target="../tags/tag195.xml"/><Relationship Id="rId21" Type="http://schemas.openxmlformats.org/officeDocument/2006/relationships/tags" Target="../tags/tag213.xml"/><Relationship Id="rId7" Type="http://schemas.openxmlformats.org/officeDocument/2006/relationships/tags" Target="../tags/tag199.xml"/><Relationship Id="rId12" Type="http://schemas.openxmlformats.org/officeDocument/2006/relationships/tags" Target="../tags/tag204.xml"/><Relationship Id="rId17" Type="http://schemas.openxmlformats.org/officeDocument/2006/relationships/tags" Target="../tags/tag209.xml"/><Relationship Id="rId25" Type="http://schemas.openxmlformats.org/officeDocument/2006/relationships/tags" Target="../tags/tag217.xml"/><Relationship Id="rId33" Type="http://schemas.openxmlformats.org/officeDocument/2006/relationships/image" Target="../media/image11.emf"/><Relationship Id="rId2" Type="http://schemas.openxmlformats.org/officeDocument/2006/relationships/tags" Target="../tags/tag194.xml"/><Relationship Id="rId16" Type="http://schemas.openxmlformats.org/officeDocument/2006/relationships/tags" Target="../tags/tag208.xml"/><Relationship Id="rId20" Type="http://schemas.openxmlformats.org/officeDocument/2006/relationships/tags" Target="../tags/tag212.xml"/><Relationship Id="rId29" Type="http://schemas.openxmlformats.org/officeDocument/2006/relationships/tags" Target="../tags/tag221.xml"/><Relationship Id="rId1" Type="http://schemas.openxmlformats.org/officeDocument/2006/relationships/vmlDrawing" Target="../drawings/vmlDrawing8.vml"/><Relationship Id="rId6" Type="http://schemas.openxmlformats.org/officeDocument/2006/relationships/tags" Target="../tags/tag198.xml"/><Relationship Id="rId11" Type="http://schemas.openxmlformats.org/officeDocument/2006/relationships/tags" Target="../tags/tag203.xml"/><Relationship Id="rId24" Type="http://schemas.openxmlformats.org/officeDocument/2006/relationships/tags" Target="../tags/tag216.xml"/><Relationship Id="rId32" Type="http://schemas.openxmlformats.org/officeDocument/2006/relationships/oleObject" Target="../embeddings/oleObject8.bin"/><Relationship Id="rId5" Type="http://schemas.openxmlformats.org/officeDocument/2006/relationships/tags" Target="../tags/tag197.xml"/><Relationship Id="rId15" Type="http://schemas.openxmlformats.org/officeDocument/2006/relationships/tags" Target="../tags/tag207.xml"/><Relationship Id="rId23" Type="http://schemas.openxmlformats.org/officeDocument/2006/relationships/tags" Target="../tags/tag215.xml"/><Relationship Id="rId28" Type="http://schemas.openxmlformats.org/officeDocument/2006/relationships/tags" Target="../tags/tag220.xml"/><Relationship Id="rId10" Type="http://schemas.openxmlformats.org/officeDocument/2006/relationships/tags" Target="../tags/tag202.xml"/><Relationship Id="rId19" Type="http://schemas.openxmlformats.org/officeDocument/2006/relationships/tags" Target="../tags/tag211.xml"/><Relationship Id="rId31" Type="http://schemas.openxmlformats.org/officeDocument/2006/relationships/notesSlide" Target="../notesSlides/notesSlide16.xml"/><Relationship Id="rId4" Type="http://schemas.openxmlformats.org/officeDocument/2006/relationships/tags" Target="../tags/tag196.xml"/><Relationship Id="rId9" Type="http://schemas.openxmlformats.org/officeDocument/2006/relationships/tags" Target="../tags/tag201.xml"/><Relationship Id="rId14" Type="http://schemas.openxmlformats.org/officeDocument/2006/relationships/tags" Target="../tags/tag206.xml"/><Relationship Id="rId22" Type="http://schemas.openxmlformats.org/officeDocument/2006/relationships/tags" Target="../tags/tag214.xml"/><Relationship Id="rId27" Type="http://schemas.openxmlformats.org/officeDocument/2006/relationships/tags" Target="../tags/tag219.xml"/><Relationship Id="rId30"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tags" Target="../tags/tag233.xml"/><Relationship Id="rId18" Type="http://schemas.openxmlformats.org/officeDocument/2006/relationships/tags" Target="../tags/tag238.xml"/><Relationship Id="rId26" Type="http://schemas.openxmlformats.org/officeDocument/2006/relationships/tags" Target="../tags/tag246.xml"/><Relationship Id="rId3" Type="http://schemas.openxmlformats.org/officeDocument/2006/relationships/tags" Target="../tags/tag223.xml"/><Relationship Id="rId21" Type="http://schemas.openxmlformats.org/officeDocument/2006/relationships/tags" Target="../tags/tag241.xml"/><Relationship Id="rId7" Type="http://schemas.openxmlformats.org/officeDocument/2006/relationships/tags" Target="../tags/tag227.xml"/><Relationship Id="rId12" Type="http://schemas.openxmlformats.org/officeDocument/2006/relationships/tags" Target="../tags/tag232.xml"/><Relationship Id="rId17" Type="http://schemas.openxmlformats.org/officeDocument/2006/relationships/tags" Target="../tags/tag237.xml"/><Relationship Id="rId25" Type="http://schemas.openxmlformats.org/officeDocument/2006/relationships/tags" Target="../tags/tag245.xml"/><Relationship Id="rId33" Type="http://schemas.openxmlformats.org/officeDocument/2006/relationships/image" Target="../media/image11.emf"/><Relationship Id="rId2" Type="http://schemas.openxmlformats.org/officeDocument/2006/relationships/tags" Target="../tags/tag222.xml"/><Relationship Id="rId16" Type="http://schemas.openxmlformats.org/officeDocument/2006/relationships/tags" Target="../tags/tag236.xml"/><Relationship Id="rId20" Type="http://schemas.openxmlformats.org/officeDocument/2006/relationships/tags" Target="../tags/tag240.xml"/><Relationship Id="rId29" Type="http://schemas.openxmlformats.org/officeDocument/2006/relationships/tags" Target="../tags/tag249.xml"/><Relationship Id="rId1" Type="http://schemas.openxmlformats.org/officeDocument/2006/relationships/vmlDrawing" Target="../drawings/vmlDrawing9.vml"/><Relationship Id="rId6" Type="http://schemas.openxmlformats.org/officeDocument/2006/relationships/tags" Target="../tags/tag226.xml"/><Relationship Id="rId11" Type="http://schemas.openxmlformats.org/officeDocument/2006/relationships/tags" Target="../tags/tag231.xml"/><Relationship Id="rId24" Type="http://schemas.openxmlformats.org/officeDocument/2006/relationships/tags" Target="../tags/tag244.xml"/><Relationship Id="rId32" Type="http://schemas.openxmlformats.org/officeDocument/2006/relationships/oleObject" Target="../embeddings/oleObject9.bin"/><Relationship Id="rId5" Type="http://schemas.openxmlformats.org/officeDocument/2006/relationships/tags" Target="../tags/tag225.xml"/><Relationship Id="rId15" Type="http://schemas.openxmlformats.org/officeDocument/2006/relationships/tags" Target="../tags/tag235.xml"/><Relationship Id="rId23" Type="http://schemas.openxmlformats.org/officeDocument/2006/relationships/tags" Target="../tags/tag243.xml"/><Relationship Id="rId28" Type="http://schemas.openxmlformats.org/officeDocument/2006/relationships/tags" Target="../tags/tag248.xml"/><Relationship Id="rId10" Type="http://schemas.openxmlformats.org/officeDocument/2006/relationships/tags" Target="../tags/tag230.xml"/><Relationship Id="rId19" Type="http://schemas.openxmlformats.org/officeDocument/2006/relationships/tags" Target="../tags/tag239.xml"/><Relationship Id="rId31" Type="http://schemas.openxmlformats.org/officeDocument/2006/relationships/notesSlide" Target="../notesSlides/notesSlide17.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 Id="rId22" Type="http://schemas.openxmlformats.org/officeDocument/2006/relationships/tags" Target="../tags/tag242.xml"/><Relationship Id="rId27" Type="http://schemas.openxmlformats.org/officeDocument/2006/relationships/tags" Target="../tags/tag247.xml"/><Relationship Id="rId30"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image" Target="../media/image11.emf"/><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tags" Target="../tags/tag31.xml"/><Relationship Id="rId1" Type="http://schemas.openxmlformats.org/officeDocument/2006/relationships/vmlDrawing" Target="../drawings/vmlDrawing2.v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oleObject" Target="../embeddings/oleObject2.bin"/><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notesSlide" Target="../notesSlides/notesSlide3.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notesSlide" Target="../notesSlides/notesSlide4.xml"/><Relationship Id="rId4"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26" Type="http://schemas.openxmlformats.org/officeDocument/2006/relationships/tags" Target="../tags/tag59.xml"/><Relationship Id="rId3" Type="http://schemas.openxmlformats.org/officeDocument/2006/relationships/tags" Target="../tags/tag36.xml"/><Relationship Id="rId21" Type="http://schemas.openxmlformats.org/officeDocument/2006/relationships/tags" Target="../tags/tag54.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5" Type="http://schemas.openxmlformats.org/officeDocument/2006/relationships/tags" Target="../tags/tag58.xml"/><Relationship Id="rId33" Type="http://schemas.openxmlformats.org/officeDocument/2006/relationships/image" Target="../media/image11.emf"/><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tags" Target="../tags/tag53.xml"/><Relationship Id="rId29" Type="http://schemas.openxmlformats.org/officeDocument/2006/relationships/tags" Target="../tags/tag62.xml"/><Relationship Id="rId1" Type="http://schemas.openxmlformats.org/officeDocument/2006/relationships/vmlDrawing" Target="../drawings/vmlDrawing3.vml"/><Relationship Id="rId6" Type="http://schemas.openxmlformats.org/officeDocument/2006/relationships/tags" Target="../tags/tag39.xml"/><Relationship Id="rId11" Type="http://schemas.openxmlformats.org/officeDocument/2006/relationships/tags" Target="../tags/tag44.xml"/><Relationship Id="rId24" Type="http://schemas.openxmlformats.org/officeDocument/2006/relationships/tags" Target="../tags/tag57.xml"/><Relationship Id="rId32" Type="http://schemas.openxmlformats.org/officeDocument/2006/relationships/oleObject" Target="../embeddings/oleObject3.bin"/><Relationship Id="rId5" Type="http://schemas.openxmlformats.org/officeDocument/2006/relationships/tags" Target="../tags/tag38.xml"/><Relationship Id="rId15" Type="http://schemas.openxmlformats.org/officeDocument/2006/relationships/tags" Target="../tags/tag48.xml"/><Relationship Id="rId23" Type="http://schemas.openxmlformats.org/officeDocument/2006/relationships/tags" Target="../tags/tag56.xml"/><Relationship Id="rId28" Type="http://schemas.openxmlformats.org/officeDocument/2006/relationships/tags" Target="../tags/tag61.xml"/><Relationship Id="rId10" Type="http://schemas.openxmlformats.org/officeDocument/2006/relationships/tags" Target="../tags/tag43.xml"/><Relationship Id="rId19" Type="http://schemas.openxmlformats.org/officeDocument/2006/relationships/tags" Target="../tags/tag52.xml"/><Relationship Id="rId31" Type="http://schemas.openxmlformats.org/officeDocument/2006/relationships/notesSlide" Target="../notesSlides/notesSlide5.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tags" Target="../tags/tag55.xml"/><Relationship Id="rId27" Type="http://schemas.openxmlformats.org/officeDocument/2006/relationships/tags" Target="../tags/tag60.xml"/><Relationship Id="rId30"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13.pn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12.png"/><Relationship Id="rId5" Type="http://schemas.openxmlformats.org/officeDocument/2006/relationships/notesSlide" Target="../notesSlides/notesSlide6.xml"/><Relationship Id="rId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38" name="Picture 74" descr="http://www.elciudadano.gob.ec/wp-content/uploads/2015/08/Quito-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404691"/>
            <a:ext cx="10075781" cy="70655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hidden="1"/>
          <p:cNvGraphicFramePr>
            <a:graphicFrameLocks noChangeAspect="1"/>
          </p:cNvGraphicFramePr>
          <p:nvPr>
            <p:custDataLst>
              <p:tags r:id="rId2"/>
            </p:custDataLst>
            <p:extLst/>
          </p:nvPr>
        </p:nvGraphicFramePr>
        <p:xfrm>
          <a:off x="523693" y="404691"/>
          <a:ext cx="142222" cy="142222"/>
        </p:xfrm>
        <a:graphic>
          <a:graphicData uri="http://schemas.openxmlformats.org/presentationml/2006/ole">
            <mc:AlternateContent xmlns:mc="http://schemas.openxmlformats.org/markup-compatibility/2006">
              <mc:Choice xmlns:v="urn:schemas-microsoft-com:vml" Requires="v">
                <p:oleObj spid="_x0000_s281798" name="think-cell Slide" r:id="rId6" imgW="270" imgH="270" progId="TCLayout.ActiveDocument.1">
                  <p:embed/>
                </p:oleObj>
              </mc:Choice>
              <mc:Fallback>
                <p:oleObj name="think-cell Slide" r:id="rId6" imgW="270" imgH="270" progId="TCLayout.ActiveDocument.1">
                  <p:embed/>
                  <p:pic>
                    <p:nvPicPr>
                      <p:cNvPr id="4" name="Object 3" hidden="1"/>
                      <p:cNvPicPr/>
                      <p:nvPr/>
                    </p:nvPicPr>
                    <p:blipFill>
                      <a:blip r:embed="rId7"/>
                      <a:stretch>
                        <a:fillRect/>
                      </a:stretch>
                    </p:blipFill>
                    <p:spPr>
                      <a:xfrm>
                        <a:off x="523693" y="404691"/>
                        <a:ext cx="142222" cy="142222"/>
                      </a:xfrm>
                      <a:prstGeom prst="rect">
                        <a:avLst/>
                      </a:prstGeom>
                    </p:spPr>
                  </p:pic>
                </p:oleObj>
              </mc:Fallback>
            </mc:AlternateContent>
          </a:graphicData>
        </a:graphic>
      </p:graphicFrame>
      <p:sp>
        <p:nvSpPr>
          <p:cNvPr id="9" name="Title 1"/>
          <p:cNvSpPr txBox="1">
            <a:spLocks/>
          </p:cNvSpPr>
          <p:nvPr/>
        </p:nvSpPr>
        <p:spPr>
          <a:xfrm>
            <a:off x="-1729313" y="3103217"/>
            <a:ext cx="7778116" cy="969644"/>
          </a:xfrm>
          <a:prstGeom prst="rect">
            <a:avLst/>
          </a:prstGeom>
        </p:spPr>
        <p:txBody>
          <a:bodyPr/>
          <a:lstStyle>
            <a:lvl1pPr algn="l" defTabSz="1019012" rtl="0" eaLnBrk="1" fontAlgn="base" hangingPunct="1">
              <a:spcBef>
                <a:spcPct val="0"/>
              </a:spcBef>
              <a:spcAft>
                <a:spcPct val="0"/>
              </a:spcAft>
              <a:defRPr sz="2800" b="1">
                <a:solidFill>
                  <a:srgbClr val="000000"/>
                </a:solidFill>
                <a:latin typeface="Calibri" pitchFamily="34" charset="0"/>
                <a:ea typeface="+mj-ea"/>
                <a:cs typeface="+mj-cs"/>
              </a:defRPr>
            </a:lvl1pPr>
            <a:lvl2pPr algn="l" defTabSz="1019012" rtl="0" eaLnBrk="1" fontAlgn="base" hangingPunct="1">
              <a:spcBef>
                <a:spcPct val="0"/>
              </a:spcBef>
              <a:spcAft>
                <a:spcPct val="0"/>
              </a:spcAft>
              <a:defRPr sz="2500" b="1">
                <a:solidFill>
                  <a:schemeClr val="tx2"/>
                </a:solidFill>
                <a:latin typeface="Arial" charset="0"/>
              </a:defRPr>
            </a:lvl2pPr>
            <a:lvl3pPr algn="l" defTabSz="1019012" rtl="0" eaLnBrk="1" fontAlgn="base" hangingPunct="1">
              <a:spcBef>
                <a:spcPct val="0"/>
              </a:spcBef>
              <a:spcAft>
                <a:spcPct val="0"/>
              </a:spcAft>
              <a:defRPr sz="2500" b="1">
                <a:solidFill>
                  <a:schemeClr val="tx2"/>
                </a:solidFill>
                <a:latin typeface="Arial" charset="0"/>
              </a:defRPr>
            </a:lvl3pPr>
            <a:lvl4pPr algn="l" defTabSz="1019012" rtl="0" eaLnBrk="1" fontAlgn="base" hangingPunct="1">
              <a:spcBef>
                <a:spcPct val="0"/>
              </a:spcBef>
              <a:spcAft>
                <a:spcPct val="0"/>
              </a:spcAft>
              <a:defRPr sz="2500" b="1">
                <a:solidFill>
                  <a:schemeClr val="tx2"/>
                </a:solidFill>
                <a:latin typeface="Arial" charset="0"/>
              </a:defRPr>
            </a:lvl4pPr>
            <a:lvl5pPr algn="l" defTabSz="1019012" rtl="0" eaLnBrk="1" fontAlgn="base" hangingPunct="1">
              <a:spcBef>
                <a:spcPct val="0"/>
              </a:spcBef>
              <a:spcAft>
                <a:spcPct val="0"/>
              </a:spcAft>
              <a:defRPr sz="2500" b="1">
                <a:solidFill>
                  <a:schemeClr val="tx2"/>
                </a:solidFill>
                <a:latin typeface="Arial" charset="0"/>
              </a:defRPr>
            </a:lvl5pPr>
            <a:lvl6pPr marL="457127" algn="l" defTabSz="1019012" rtl="0" eaLnBrk="1" fontAlgn="base" hangingPunct="1">
              <a:spcBef>
                <a:spcPct val="0"/>
              </a:spcBef>
              <a:spcAft>
                <a:spcPct val="0"/>
              </a:spcAft>
              <a:defRPr sz="2500" b="1">
                <a:solidFill>
                  <a:schemeClr val="tx2"/>
                </a:solidFill>
                <a:latin typeface="Arial" charset="0"/>
              </a:defRPr>
            </a:lvl6pPr>
            <a:lvl7pPr marL="914254" algn="l" defTabSz="1019012" rtl="0" eaLnBrk="1" fontAlgn="base" hangingPunct="1">
              <a:spcBef>
                <a:spcPct val="0"/>
              </a:spcBef>
              <a:spcAft>
                <a:spcPct val="0"/>
              </a:spcAft>
              <a:defRPr sz="2500" b="1">
                <a:solidFill>
                  <a:schemeClr val="tx2"/>
                </a:solidFill>
                <a:latin typeface="Arial" charset="0"/>
              </a:defRPr>
            </a:lvl7pPr>
            <a:lvl8pPr marL="1371381" algn="l" defTabSz="1019012" rtl="0" eaLnBrk="1" fontAlgn="base" hangingPunct="1">
              <a:spcBef>
                <a:spcPct val="0"/>
              </a:spcBef>
              <a:spcAft>
                <a:spcPct val="0"/>
              </a:spcAft>
              <a:defRPr sz="2500" b="1">
                <a:solidFill>
                  <a:schemeClr val="tx2"/>
                </a:solidFill>
                <a:latin typeface="Arial" charset="0"/>
              </a:defRPr>
            </a:lvl8pPr>
            <a:lvl9pPr marL="1828506" algn="l" defTabSz="1019012" rtl="0" eaLnBrk="1" fontAlgn="base" hangingPunct="1">
              <a:spcBef>
                <a:spcPct val="0"/>
              </a:spcBef>
              <a:spcAft>
                <a:spcPct val="0"/>
              </a:spcAft>
              <a:defRPr sz="2500" b="1">
                <a:solidFill>
                  <a:schemeClr val="tx2"/>
                </a:solidFill>
                <a:latin typeface="Arial" charset="0"/>
              </a:defRPr>
            </a:lvl9pPr>
          </a:lstStyle>
          <a:p>
            <a:pPr>
              <a:lnSpc>
                <a:spcPct val="83000"/>
              </a:lnSpc>
              <a:spcAft>
                <a:spcPts val="269"/>
              </a:spcAft>
            </a:pPr>
            <a:r>
              <a:rPr lang="es-ES_tradnl" sz="2150" b="0" kern="0" dirty="0"/>
              <a:t>	</a:t>
            </a:r>
          </a:p>
        </p:txBody>
      </p:sp>
      <p:sp>
        <p:nvSpPr>
          <p:cNvPr id="3" name="AutoShape 2" descr="https://encrypted-tbn3.gstatic.com/images?q=tbn:ANd9GcR9ZUt4RiXNGyBmiSvMVLnOrzPfGfeHlxsTAZJtVDruCwHwjwIwig"/>
          <p:cNvSpPr>
            <a:spLocks noChangeAspect="1" noChangeArrowheads="1"/>
          </p:cNvSpPr>
          <p:nvPr/>
        </p:nvSpPr>
        <p:spPr bwMode="auto">
          <a:xfrm>
            <a:off x="663070" y="275269"/>
            <a:ext cx="273066" cy="2730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1920" tIns="40960" rIns="81920" bIns="40960" numCol="1" anchor="t" anchorCtr="0" compatLnSpc="1">
            <a:prstTxWarp prst="textNoShape">
              <a:avLst/>
            </a:prstTxWarp>
          </a:bodyPr>
          <a:lstStyle/>
          <a:p>
            <a:pPr defTabSz="819188"/>
            <a:endParaRPr lang="es-ES_tradnl" sz="1791" dirty="0">
              <a:solidFill>
                <a:srgbClr val="002776"/>
              </a:solidFill>
            </a:endParaRPr>
          </a:p>
        </p:txBody>
      </p:sp>
      <p:sp>
        <p:nvSpPr>
          <p:cNvPr id="10" name="Rectangle 9"/>
          <p:cNvSpPr/>
          <p:nvPr/>
        </p:nvSpPr>
        <p:spPr>
          <a:xfrm>
            <a:off x="203589" y="5349542"/>
            <a:ext cx="5362087" cy="1958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905" tIns="40954" rIns="81905" bIns="40954" rtlCol="0" anchor="ctr"/>
          <a:lstStyle/>
          <a:p>
            <a:pPr defTabSz="819188">
              <a:spcBef>
                <a:spcPts val="1100"/>
              </a:spcBef>
            </a:pPr>
            <a:endParaRPr lang="es-ES_tradnl" sz="1791" dirty="0">
              <a:solidFill>
                <a:srgbClr val="81BC00"/>
              </a:solidFill>
            </a:endParaRPr>
          </a:p>
          <a:p>
            <a:pPr defTabSz="819188">
              <a:spcBef>
                <a:spcPts val="1100"/>
              </a:spcBef>
            </a:pPr>
            <a:endParaRPr lang="es-ES_tradnl" sz="1791" dirty="0">
              <a:solidFill>
                <a:srgbClr val="81BC00"/>
              </a:solidFill>
            </a:endParaRPr>
          </a:p>
          <a:p>
            <a:pPr defTabSz="819188"/>
            <a:r>
              <a:rPr lang="es-ES" sz="1791" dirty="0">
                <a:solidFill>
                  <a:srgbClr val="81BC00"/>
                </a:solidFill>
              </a:rPr>
              <a:t>Plan Estratégico de Desarrollo de Turismo Sostenible de Quito al 2021 </a:t>
            </a:r>
          </a:p>
          <a:p>
            <a:pPr defTabSz="819188">
              <a:spcBef>
                <a:spcPts val="609"/>
              </a:spcBef>
            </a:pPr>
            <a:r>
              <a:rPr lang="es-ES_tradnl" sz="1422" b="1" dirty="0">
                <a:solidFill>
                  <a:srgbClr val="81BC00"/>
                </a:solidFill>
              </a:rPr>
              <a:t>PRODUCTO 6</a:t>
            </a:r>
            <a:r>
              <a:rPr lang="es-ES_tradnl" sz="1422" b="1" dirty="0" smtClean="0">
                <a:solidFill>
                  <a:srgbClr val="81BC00"/>
                </a:solidFill>
              </a:rPr>
              <a:t> </a:t>
            </a:r>
            <a:r>
              <a:rPr lang="es-ES_tradnl" sz="1422" b="1" dirty="0">
                <a:solidFill>
                  <a:srgbClr val="81BC00"/>
                </a:solidFill>
              </a:rPr>
              <a:t>– </a:t>
            </a:r>
            <a:r>
              <a:rPr lang="es-ES_tradnl" sz="1422" b="1" dirty="0" smtClean="0">
                <a:solidFill>
                  <a:srgbClr val="81BC00"/>
                </a:solidFill>
              </a:rPr>
              <a:t>Propuesta de canales de difusión y </a:t>
            </a:r>
            <a:r>
              <a:rPr lang="es-ES_tradnl" sz="1422" b="1" dirty="0" err="1" smtClean="0">
                <a:solidFill>
                  <a:srgbClr val="81BC00"/>
                </a:solidFill>
              </a:rPr>
              <a:t>promoción_Versión</a:t>
            </a:r>
            <a:r>
              <a:rPr lang="es-ES_tradnl" sz="1422" b="1" dirty="0" smtClean="0">
                <a:solidFill>
                  <a:srgbClr val="81BC00"/>
                </a:solidFill>
              </a:rPr>
              <a:t> Final</a:t>
            </a:r>
            <a:endParaRPr lang="es-ES_tradnl" sz="1219" b="1" i="1" dirty="0">
              <a:solidFill>
                <a:srgbClr val="81BC00"/>
              </a:solidFill>
            </a:endParaRPr>
          </a:p>
          <a:p>
            <a:pPr defTabSz="819188">
              <a:spcBef>
                <a:spcPts val="1100"/>
              </a:spcBef>
            </a:pPr>
            <a:endParaRPr lang="es-ES_tradnl" sz="1791" dirty="0">
              <a:solidFill>
                <a:srgbClr val="81BC00"/>
              </a:solidFill>
            </a:endParaRPr>
          </a:p>
        </p:txBody>
      </p:sp>
      <p:sp>
        <p:nvSpPr>
          <p:cNvPr id="13" name="Subtitle 8"/>
          <p:cNvSpPr txBox="1">
            <a:spLocks/>
          </p:cNvSpPr>
          <p:nvPr/>
        </p:nvSpPr>
        <p:spPr>
          <a:xfrm>
            <a:off x="264351" y="7079860"/>
            <a:ext cx="1918176" cy="219368"/>
          </a:xfrm>
          <a:prstGeom prst="rect">
            <a:avLst/>
          </a:prstGeom>
        </p:spPr>
        <p:txBody>
          <a:bodyPr vert="horz" lIns="0" tIns="0" rIns="0" bIns="0" rtlCol="0">
            <a:normAutofit/>
          </a:bodyPr>
          <a:lstStyle>
            <a:lvl1pPr marL="0" indent="0" algn="l" defTabSz="935830" rtl="0" eaLnBrk="1" latinLnBrk="0" hangingPunct="1">
              <a:lnSpc>
                <a:spcPct val="120000"/>
              </a:lnSpc>
              <a:spcBef>
                <a:spcPts val="0"/>
              </a:spcBef>
              <a:spcAft>
                <a:spcPts val="0"/>
              </a:spcAft>
              <a:buFont typeface="Arial" pitchFamily="34" charset="0"/>
              <a:buNone/>
              <a:defRPr sz="1600" b="0" kern="1200">
                <a:solidFill>
                  <a:schemeClr val="accent5"/>
                </a:solidFill>
                <a:latin typeface="+mn-lt"/>
                <a:ea typeface="+mn-ea"/>
                <a:cs typeface="+mn-cs"/>
              </a:defRPr>
            </a:lvl1pPr>
            <a:lvl2pPr marL="46791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2pPr>
            <a:lvl3pPr marL="93583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3pPr>
            <a:lvl4pPr marL="140374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4pPr>
            <a:lvl5pPr marL="187166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5pPr>
            <a:lvl6pPr marL="2339575"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6pPr>
            <a:lvl7pPr marL="2807490"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7pPr>
            <a:lvl8pPr marL="3275404"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8pPr>
            <a:lvl9pPr marL="3743319"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9pPr>
          </a:lstStyle>
          <a:p>
            <a:pPr fontAlgn="base"/>
            <a:r>
              <a:rPr lang="es-ES_tradnl" sz="1075" dirty="0">
                <a:solidFill>
                  <a:schemeClr val="tx2"/>
                </a:solidFill>
              </a:rPr>
              <a:t>Quito</a:t>
            </a:r>
            <a:r>
              <a:rPr lang="es-ES_tradnl" sz="1075">
                <a:solidFill>
                  <a:schemeClr val="tx2"/>
                </a:solidFill>
              </a:rPr>
              <a:t>, </a:t>
            </a:r>
            <a:r>
              <a:rPr lang="es-ES_tradnl" sz="1075" smtClean="0">
                <a:solidFill>
                  <a:schemeClr val="tx2"/>
                </a:solidFill>
              </a:rPr>
              <a:t>09 </a:t>
            </a:r>
            <a:r>
              <a:rPr lang="es-ES_tradnl" sz="1075" dirty="0" smtClean="0">
                <a:solidFill>
                  <a:schemeClr val="tx2"/>
                </a:solidFill>
              </a:rPr>
              <a:t>de agosto de </a:t>
            </a:r>
            <a:r>
              <a:rPr lang="es-ES_tradnl" sz="1075" dirty="0">
                <a:solidFill>
                  <a:schemeClr val="tx2"/>
                </a:solidFill>
              </a:rPr>
              <a:t>2016</a:t>
            </a:r>
          </a:p>
        </p:txBody>
      </p:sp>
      <p:pic>
        <p:nvPicPr>
          <p:cNvPr id="14" name="Picture 5" descr="DEL_PRI_RGB"/>
          <p:cNvPicPr>
            <a:picLocks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265406" y="5422668"/>
            <a:ext cx="1442033" cy="328720"/>
          </a:xfrm>
          <a:prstGeom prst="rect">
            <a:avLst/>
          </a:prstGeom>
          <a:noFill/>
          <a:ln w="9525">
            <a:noFill/>
            <a:miter lim="800000"/>
            <a:headEnd/>
            <a:tailEnd/>
          </a:ln>
        </p:spPr>
      </p:pic>
      <p:pic>
        <p:nvPicPr>
          <p:cNvPr id="36935" name="Picture 71" descr="http://latamnoticias.com/wp-content/uploads/2016/04/Logo-Quito-Turism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71847" y="5363239"/>
            <a:ext cx="1193829" cy="59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779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10</a:t>
            </a:fld>
            <a:endParaRPr lang="en-US" dirty="0"/>
          </a:p>
        </p:txBody>
      </p:sp>
      <p:sp>
        <p:nvSpPr>
          <p:cNvPr id="4" name="Footer Placeholder 3"/>
          <p:cNvSpPr>
            <a:spLocks noGrp="1"/>
          </p:cNvSpPr>
          <p:nvPr>
            <p:ph type="ftr" sz="quarter" idx="11"/>
          </p:nvPr>
        </p:nvSpPr>
        <p:spPr/>
        <p:txBody>
          <a:bodyPr/>
          <a:lstStyle/>
          <a:p>
            <a:pPr>
              <a:defRPr/>
            </a:pPr>
            <a:r>
              <a:rPr lang="en-US" sz="800" dirty="0" err="1" smtClean="0"/>
              <a:t>Fuente</a:t>
            </a:r>
            <a:r>
              <a:rPr lang="en-US" sz="800" dirty="0" smtClean="0"/>
              <a:t>: </a:t>
            </a:r>
            <a:r>
              <a:rPr lang="en-US" sz="800" dirty="0" err="1" smtClean="0"/>
              <a:t>Velentis</a:t>
            </a:r>
            <a:r>
              <a:rPr lang="en-US" sz="800" dirty="0" smtClean="0"/>
              <a:t> Technologies y </a:t>
            </a:r>
            <a:r>
              <a:rPr lang="en-US" sz="800" dirty="0" err="1" smtClean="0"/>
              <a:t>Ernst&amp;Young</a:t>
            </a:r>
            <a:r>
              <a:rPr lang="en-US" sz="800" dirty="0" smtClean="0"/>
              <a:t> 2014</a:t>
            </a:r>
            <a:endParaRPr lang="en-US" sz="800"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CL" sz="1000" b="1" dirty="0">
                <a:solidFill>
                  <a:schemeClr val="bg2"/>
                </a:solidFill>
              </a:rPr>
              <a:t>sugerencia para </a:t>
            </a:r>
            <a:r>
              <a:rPr lang="es-CL" sz="1000" b="1" dirty="0" smtClean="0">
                <a:solidFill>
                  <a:schemeClr val="bg2"/>
                </a:solidFill>
              </a:rPr>
              <a:t>la creación del ecosistema digital del Quito; </a:t>
            </a:r>
            <a:r>
              <a:rPr lang="es-CL" sz="1000" b="1" dirty="0" smtClean="0">
                <a:solidFill>
                  <a:schemeClr val="bg2"/>
                </a:solidFill>
                <a:latin typeface="+mn-lt"/>
              </a:rPr>
              <a:t>Destino inteligente &gt; Matriz tecnológica del viaje del usuario </a:t>
            </a:r>
            <a:endParaRPr lang="es-CL" sz="1000" b="1" dirty="0">
              <a:solidFill>
                <a:schemeClr val="bg2"/>
              </a:solidFill>
              <a:latin typeface="+mn-lt"/>
            </a:endParaRPr>
          </a:p>
        </p:txBody>
      </p:sp>
      <p:sp>
        <p:nvSpPr>
          <p:cNvPr id="38" name="Rectangle 37"/>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1.2. Desarrollo de un ecosistema digital de marketing turístico</a:t>
            </a:r>
            <a:endParaRPr lang="es-CL" sz="1100" b="1" dirty="0">
              <a:solidFill>
                <a:schemeClr val="tx2"/>
              </a:solidFill>
            </a:endParaRPr>
          </a:p>
        </p:txBody>
      </p:sp>
      <p:sp>
        <p:nvSpPr>
          <p:cNvPr id="39" name="Rectangle 38"/>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Especialización de la gestión digital por</a:t>
            </a:r>
          </a:p>
          <a:p>
            <a:pPr algn="ctr"/>
            <a:r>
              <a:rPr lang="es-ES_tradnl" sz="800" b="1" dirty="0" smtClean="0">
                <a:solidFill>
                  <a:srgbClr val="FFFFFF"/>
                </a:solidFill>
              </a:rPr>
              <a:t>públicos diferenciados</a:t>
            </a:r>
            <a:endParaRPr lang="es-CL" sz="800" b="1" dirty="0">
              <a:solidFill>
                <a:srgbClr val="FFFFFF"/>
              </a:solidFill>
            </a:endParaRPr>
          </a:p>
        </p:txBody>
      </p:sp>
      <p:pic>
        <p:nvPicPr>
          <p:cNvPr id="2" name="Imagen 1" descr="ciclo viaje y tecnologia-1.jpg"/>
          <p:cNvPicPr>
            <a:picLocks noChangeAspect="1"/>
          </p:cNvPicPr>
          <p:nvPr/>
        </p:nvPicPr>
        <p:blipFill rotWithShape="1">
          <a:blip r:embed="rId6">
            <a:extLst>
              <a:ext uri="{28A0092B-C50C-407E-A947-70E740481C1C}">
                <a14:useLocalDpi xmlns:a14="http://schemas.microsoft.com/office/drawing/2010/main" val="0"/>
              </a:ext>
            </a:extLst>
          </a:blip>
          <a:srcRect t="12285" b="7761"/>
          <a:stretch/>
        </p:blipFill>
        <p:spPr>
          <a:xfrm>
            <a:off x="360040" y="1942778"/>
            <a:ext cx="8342362" cy="5427689"/>
          </a:xfrm>
          <a:prstGeom prst="rect">
            <a:avLst/>
          </a:prstGeom>
        </p:spPr>
      </p:pic>
      <p:sp>
        <p:nvSpPr>
          <p:cNvPr id="23" name="Rounded Rectangle 22"/>
          <p:cNvSpPr/>
          <p:nvPr/>
        </p:nvSpPr>
        <p:spPr>
          <a:xfrm>
            <a:off x="205200" y="1006673"/>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sp>
        <p:nvSpPr>
          <p:cNvPr id="24" name="TextBox 23"/>
          <p:cNvSpPr txBox="1"/>
          <p:nvPr/>
        </p:nvSpPr>
        <p:spPr>
          <a:xfrm>
            <a:off x="194340" y="1366714"/>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0" name="Group 29"/>
          <p:cNvGrpSpPr/>
          <p:nvPr/>
        </p:nvGrpSpPr>
        <p:grpSpPr>
          <a:xfrm>
            <a:off x="1202122" y="380250"/>
            <a:ext cx="428400" cy="410400"/>
            <a:chOff x="1157616" y="202415"/>
            <a:chExt cx="515504" cy="495053"/>
          </a:xfrm>
        </p:grpSpPr>
        <p:sp>
          <p:nvSpPr>
            <p:cNvPr id="31" name="Rounded Rectangle 30"/>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2" name="Group 282"/>
            <p:cNvGrpSpPr/>
            <p:nvPr/>
          </p:nvGrpSpPr>
          <p:grpSpPr>
            <a:xfrm>
              <a:off x="1311621" y="288473"/>
              <a:ext cx="207495" cy="194290"/>
              <a:chOff x="644491" y="4719572"/>
              <a:chExt cx="226243" cy="211846"/>
            </a:xfrm>
            <a:solidFill>
              <a:schemeClr val="bg1"/>
            </a:solidFill>
          </p:grpSpPr>
          <p:sp>
            <p:nvSpPr>
              <p:cNvPr id="33"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4"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1335924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5714"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358602"/>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01464" y="862698"/>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2.2. Campañas </a:t>
            </a:r>
            <a:r>
              <a:rPr lang="es-ES_tradnl" sz="1100" b="1" dirty="0">
                <a:solidFill>
                  <a:schemeClr val="tx2"/>
                </a:solidFill>
              </a:rPr>
              <a:t>de marketing online</a:t>
            </a:r>
            <a:endParaRPr lang="es-CL" sz="1100" b="1" dirty="0">
              <a:solidFill>
                <a:schemeClr val="tx2"/>
              </a:solidFill>
            </a:endParaRPr>
          </a:p>
        </p:txBody>
      </p:sp>
      <p:sp>
        <p:nvSpPr>
          <p:cNvPr id="257" name="Rectangle 256"/>
          <p:cNvSpPr/>
          <p:nvPr/>
        </p:nvSpPr>
        <p:spPr>
          <a:xfrm>
            <a:off x="7264146" y="2775994"/>
            <a:ext cx="2625312" cy="1831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buFont typeface="+mj-lt"/>
              <a:buAutoNum type="arabicPeriod"/>
            </a:pPr>
            <a:r>
              <a:rPr lang="es-CL" sz="900" dirty="0">
                <a:solidFill>
                  <a:srgbClr val="002776"/>
                </a:solidFill>
              </a:rPr>
              <a:t>S</a:t>
            </a:r>
            <a:r>
              <a:rPr lang="es-CL" sz="900" dirty="0" smtClean="0">
                <a:solidFill>
                  <a:srgbClr val="002776"/>
                </a:solidFill>
              </a:rPr>
              <a:t>egmentación basada en </a:t>
            </a:r>
            <a:r>
              <a:rPr lang="es-CL" sz="900" dirty="0">
                <a:solidFill>
                  <a:srgbClr val="002776"/>
                </a:solidFill>
              </a:rPr>
              <a:t>buyer </a:t>
            </a:r>
            <a:r>
              <a:rPr lang="es-CL" sz="900" dirty="0" smtClean="0">
                <a:solidFill>
                  <a:srgbClr val="002776"/>
                </a:solidFill>
              </a:rPr>
              <a:t>personas </a:t>
            </a:r>
            <a:r>
              <a:rPr lang="es-CL" sz="900" dirty="0">
                <a:solidFill>
                  <a:srgbClr val="002776"/>
                </a:solidFill>
              </a:rPr>
              <a:t>alineada a los mercados prioritarios, necesidades y sus hábitos digitales</a:t>
            </a:r>
          </a:p>
          <a:p>
            <a:pPr marL="228600" lvl="0" indent="-228600">
              <a:buFont typeface="+mj-lt"/>
              <a:buAutoNum type="arabicPeriod"/>
            </a:pPr>
            <a:r>
              <a:rPr lang="es-ES_tradnl" sz="900" dirty="0" smtClean="0">
                <a:solidFill>
                  <a:srgbClr val="002776"/>
                </a:solidFill>
              </a:rPr>
              <a:t>Crear un relato integrado y relevante a comunicar a lo largo del tiempo en los diversos medios online.</a:t>
            </a:r>
          </a:p>
          <a:p>
            <a:pPr marL="228600" lvl="0" indent="-228600">
              <a:buFont typeface="+mj-lt"/>
              <a:buAutoNum type="arabicPeriod"/>
            </a:pPr>
            <a:r>
              <a:rPr lang="es-ES_tradnl" sz="900" dirty="0" smtClean="0">
                <a:solidFill>
                  <a:srgbClr val="002776"/>
                </a:solidFill>
              </a:rPr>
              <a:t>Diseño de un calendario de contenidos que interrelacione las campañas de marketing online para lograr el máximo impacto.</a:t>
            </a:r>
          </a:p>
          <a:p>
            <a:pPr marL="228600" lvl="0" indent="-228600">
              <a:buFont typeface="+mj-lt"/>
              <a:buAutoNum type="arabicPeriod"/>
            </a:pPr>
            <a:r>
              <a:rPr lang="es-ES" sz="900" dirty="0" smtClean="0">
                <a:solidFill>
                  <a:srgbClr val="002776"/>
                </a:solidFill>
              </a:rPr>
              <a:t>A</a:t>
            </a:r>
            <a:r>
              <a:rPr lang="es-ES_tradnl" sz="900" dirty="0" err="1" smtClean="0">
                <a:solidFill>
                  <a:srgbClr val="002776"/>
                </a:solidFill>
              </a:rPr>
              <a:t>daptarse</a:t>
            </a:r>
            <a:r>
              <a:rPr lang="es-ES_tradnl" sz="900" dirty="0" smtClean="0">
                <a:solidFill>
                  <a:srgbClr val="002776"/>
                </a:solidFill>
              </a:rPr>
              <a:t> a las distintas etapas del “viaje digital” de los usuarios y potenciar su conversión y fidelización como turista.</a:t>
            </a:r>
            <a:endParaRPr lang="es-CL" sz="900" dirty="0" smtClean="0">
              <a:solidFill>
                <a:srgbClr val="002776"/>
              </a:solidFill>
            </a:endParaRPr>
          </a:p>
        </p:txBody>
      </p:sp>
      <p:sp>
        <p:nvSpPr>
          <p:cNvPr id="212" name="Rectangle 211"/>
          <p:cNvSpPr/>
          <p:nvPr/>
        </p:nvSpPr>
        <p:spPr>
          <a:xfrm>
            <a:off x="205200" y="1726714"/>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Optimizar la página web actual de Quito en idiomas, mientras se prepara la nueva página web de comunicación del destino Quito.</a:t>
            </a:r>
            <a:endParaRPr lang="es-CL" sz="900" dirty="0">
              <a:solidFill>
                <a:srgbClr val="002776"/>
              </a:solidFill>
            </a:endParaRPr>
          </a:p>
          <a:p>
            <a:pPr marL="171450" indent="-171450">
              <a:buFont typeface="Arial" panose="020B0604020202020204" pitchFamily="34" charset="0"/>
              <a:buChar char="•"/>
            </a:pPr>
            <a:r>
              <a:rPr lang="es-ES_tradnl" sz="900" dirty="0" smtClean="0">
                <a:solidFill>
                  <a:srgbClr val="002776"/>
                </a:solidFill>
              </a:rPr>
              <a:t>Generar </a:t>
            </a:r>
            <a:r>
              <a:rPr lang="es-ES_tradnl" sz="900" dirty="0">
                <a:solidFill>
                  <a:srgbClr val="002776"/>
                </a:solidFill>
              </a:rPr>
              <a:t>contenidos originales, inspiradores de interés en el público objetivo orientados a considerar a Quito como destino </a:t>
            </a:r>
            <a:r>
              <a:rPr lang="es-ES_tradnl" sz="900" dirty="0" smtClean="0">
                <a:solidFill>
                  <a:srgbClr val="002776"/>
                </a:solidFill>
              </a:rPr>
              <a:t>turístico</a:t>
            </a:r>
          </a:p>
          <a:p>
            <a:pPr marL="171450" lvl="0" indent="-171450">
              <a:buFont typeface="Arial" panose="020B0604020202020204" pitchFamily="34" charset="0"/>
              <a:buChar char="•"/>
            </a:pPr>
            <a:r>
              <a:rPr lang="es-CL" sz="900" dirty="0" smtClean="0">
                <a:solidFill>
                  <a:srgbClr val="002776"/>
                </a:solidFill>
              </a:rPr>
              <a:t>Incrementar </a:t>
            </a:r>
            <a:r>
              <a:rPr lang="es-CL" sz="900" dirty="0">
                <a:solidFill>
                  <a:srgbClr val="002776"/>
                </a:solidFill>
              </a:rPr>
              <a:t>el tráfico </a:t>
            </a:r>
            <a:r>
              <a:rPr lang="es-CL" sz="900" dirty="0" smtClean="0">
                <a:solidFill>
                  <a:srgbClr val="002776"/>
                </a:solidFill>
              </a:rPr>
              <a:t>cualificado a </a:t>
            </a:r>
            <a:r>
              <a:rPr lang="es-CL" sz="900" dirty="0">
                <a:solidFill>
                  <a:srgbClr val="002776"/>
                </a:solidFill>
              </a:rPr>
              <a:t>la página web de </a:t>
            </a:r>
            <a:r>
              <a:rPr lang="es-CL" sz="900" dirty="0" smtClean="0">
                <a:solidFill>
                  <a:srgbClr val="002776"/>
                </a:solidFill>
              </a:rPr>
              <a:t>Quito y sus ecositema digital y aumentar su interacción y engagement.</a:t>
            </a:r>
            <a:endParaRPr lang="es-CL" sz="900" dirty="0">
              <a:solidFill>
                <a:srgbClr val="002776"/>
              </a:solidFill>
            </a:endParaRPr>
          </a:p>
          <a:p>
            <a:pPr marL="171450" indent="-171450">
              <a:buFont typeface="Arial" panose="020B0604020202020204" pitchFamily="34" charset="0"/>
              <a:buChar char="•"/>
            </a:pPr>
            <a:endParaRPr lang="es-CL" sz="900" dirty="0">
              <a:solidFill>
                <a:srgbClr val="002776"/>
              </a:solidFill>
            </a:endParaRPr>
          </a:p>
          <a:p>
            <a:pPr marL="171450" lvl="0" indent="-171450">
              <a:buFont typeface="Arial" panose="020B0604020202020204" pitchFamily="34" charset="0"/>
              <a:buChar char="•"/>
            </a:pPr>
            <a:endParaRPr lang="es-CL" sz="900" dirty="0" smtClean="0">
              <a:solidFill>
                <a:srgbClr val="002776"/>
              </a:solidFill>
            </a:endParaRPr>
          </a:p>
        </p:txBody>
      </p:sp>
      <p:sp>
        <p:nvSpPr>
          <p:cNvPr id="256" name="Rectangle 255"/>
          <p:cNvSpPr/>
          <p:nvPr/>
        </p:nvSpPr>
        <p:spPr>
          <a:xfrm>
            <a:off x="7264146" y="2412299"/>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46866"/>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39122"/>
            <a:ext cx="2637113"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Variación de visitas únicas de mercados prioritarios</a:t>
            </a:r>
          </a:p>
          <a:p>
            <a:pPr marL="228600" indent="-228600">
              <a:spcBef>
                <a:spcPts val="300"/>
              </a:spcBef>
              <a:buFont typeface="+mj-lt"/>
              <a:buAutoNum type="arabicPeriod"/>
            </a:pPr>
            <a:r>
              <a:rPr lang="es-CL" sz="900" dirty="0">
                <a:solidFill>
                  <a:srgbClr val="002776"/>
                </a:solidFill>
              </a:rPr>
              <a:t>Crecimiento de la interacción con el público </a:t>
            </a:r>
            <a:r>
              <a:rPr lang="es-CL" sz="900" dirty="0" smtClean="0">
                <a:solidFill>
                  <a:srgbClr val="002776"/>
                </a:solidFill>
              </a:rPr>
              <a:t>objetivo: S</a:t>
            </a:r>
            <a:r>
              <a:rPr lang="es-CL" sz="900" dirty="0" smtClean="0">
                <a:solidFill>
                  <a:schemeClr val="tx2"/>
                </a:solidFill>
              </a:rPr>
              <a:t>eguidores </a:t>
            </a:r>
            <a:r>
              <a:rPr lang="es-CL" sz="900" dirty="0">
                <a:solidFill>
                  <a:schemeClr val="tx2"/>
                </a:solidFill>
              </a:rPr>
              <a:t>en redes sociales, </a:t>
            </a:r>
            <a:r>
              <a:rPr lang="es-CL" sz="900" dirty="0" err="1">
                <a:solidFill>
                  <a:schemeClr val="tx2"/>
                </a:solidFill>
              </a:rPr>
              <a:t>newsletter</a:t>
            </a:r>
            <a:r>
              <a:rPr lang="es-CL" sz="900" dirty="0">
                <a:solidFill>
                  <a:schemeClr val="tx2"/>
                </a:solidFill>
              </a:rPr>
              <a:t> y descargas</a:t>
            </a:r>
          </a:p>
          <a:p>
            <a:pPr marL="228600" indent="-228600">
              <a:spcBef>
                <a:spcPts val="300"/>
              </a:spcBef>
              <a:buFont typeface="+mj-lt"/>
              <a:buAutoNum type="arabicPeriod"/>
            </a:pPr>
            <a:r>
              <a:rPr lang="es-CL" sz="900" dirty="0" smtClean="0">
                <a:solidFill>
                  <a:schemeClr val="tx2"/>
                </a:solidFill>
              </a:rPr>
              <a:t>Duración media de la visita </a:t>
            </a:r>
          </a:p>
          <a:p>
            <a:pPr marL="228600" indent="-228600">
              <a:spcBef>
                <a:spcPts val="300"/>
              </a:spcBef>
              <a:buFont typeface="+mj-lt"/>
              <a:buAutoNum type="arabicPeriod"/>
            </a:pPr>
            <a:r>
              <a:rPr lang="es-CL" sz="900" dirty="0" smtClean="0">
                <a:solidFill>
                  <a:schemeClr val="tx2"/>
                </a:solidFill>
              </a:rPr>
              <a:t>Enlaces externos y referentes</a:t>
            </a:r>
          </a:p>
          <a:p>
            <a:pPr>
              <a:spcBef>
                <a:spcPts val="300"/>
              </a:spcBef>
            </a:pPr>
            <a:endParaRPr lang="es-CL" sz="900" dirty="0" smtClean="0">
              <a:solidFill>
                <a:schemeClr val="tx2"/>
              </a:solidFill>
            </a:endParaRPr>
          </a:p>
        </p:txBody>
      </p:sp>
      <p:sp>
        <p:nvSpPr>
          <p:cNvPr id="185" name="Rectangle 184"/>
          <p:cNvSpPr/>
          <p:nvPr/>
        </p:nvSpPr>
        <p:spPr>
          <a:xfrm>
            <a:off x="5643135" y="6870155"/>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sp>
        <p:nvSpPr>
          <p:cNvPr id="13" name="Rectangle 12"/>
          <p:cNvSpPr/>
          <p:nvPr/>
        </p:nvSpPr>
        <p:spPr>
          <a:xfrm>
            <a:off x="7813259" y="6688464"/>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870155"/>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742464"/>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51" name="Group 250"/>
          <p:cNvGrpSpPr/>
          <p:nvPr/>
        </p:nvGrpSpPr>
        <p:grpSpPr>
          <a:xfrm>
            <a:off x="5765554" y="7065774"/>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7065774"/>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7065774"/>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7065774"/>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7065774"/>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7065774"/>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1" name="Freeform 368"/>
          <p:cNvSpPr>
            <a:spLocks noEditPoints="1"/>
          </p:cNvSpPr>
          <p:nvPr/>
        </p:nvSpPr>
        <p:spPr bwMode="auto">
          <a:xfrm>
            <a:off x="8774434" y="730049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22082" y="730049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660034"/>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14034"/>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862698"/>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err="1" smtClean="0"/>
              <a:t>Inbound</a:t>
            </a:r>
            <a:r>
              <a:rPr lang="es-ES_tradnl" sz="800" b="1" dirty="0" smtClean="0"/>
              <a:t> marketing</a:t>
            </a:r>
            <a:endParaRPr lang="es-CL" sz="800" b="1" dirty="0">
              <a:solidFill>
                <a:srgbClr val="FFFFFF"/>
              </a:solidFill>
            </a:endParaRPr>
          </a:p>
        </p:txBody>
      </p:sp>
      <p:sp>
        <p:nvSpPr>
          <p:cNvPr id="293" name="Rectangle 292"/>
          <p:cNvSpPr/>
          <p:nvPr/>
        </p:nvSpPr>
        <p:spPr>
          <a:xfrm>
            <a:off x="205458" y="1366714"/>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02714"/>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208514"/>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259871"/>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267143"/>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sp>
        <p:nvSpPr>
          <p:cNvPr id="180" name="Rectangle 179"/>
          <p:cNvSpPr/>
          <p:nvPr/>
        </p:nvSpPr>
        <p:spPr>
          <a:xfrm>
            <a:off x="5644800" y="6688464"/>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grpSp>
        <p:nvGrpSpPr>
          <p:cNvPr id="187" name="Group 186"/>
          <p:cNvGrpSpPr/>
          <p:nvPr/>
        </p:nvGrpSpPr>
        <p:grpSpPr>
          <a:xfrm>
            <a:off x="5706959" y="6707945"/>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aphicFrame>
        <p:nvGraphicFramePr>
          <p:cNvPr id="19" name="Table 18"/>
          <p:cNvGraphicFramePr>
            <a:graphicFrameLocks noGrp="1"/>
          </p:cNvGraphicFramePr>
          <p:nvPr>
            <p:extLst/>
          </p:nvPr>
        </p:nvGraphicFramePr>
        <p:xfrm>
          <a:off x="205200" y="3526954"/>
          <a:ext cx="7020000" cy="3158314"/>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216024">
                <a:tc>
                  <a:txBody>
                    <a:bodyPr/>
                    <a:lstStyle/>
                    <a:p>
                      <a:pPr marL="87313" marR="0" lvl="0" indent="-87313" algn="l" defTabSz="913399" rtl="0" eaLnBrk="1" fontAlgn="auto" latinLnBrk="0" hangingPunct="1">
                        <a:lnSpc>
                          <a:spcPct val="100000"/>
                        </a:lnSpc>
                        <a:spcBef>
                          <a:spcPts val="0"/>
                        </a:spcBef>
                        <a:spcAft>
                          <a:spcPts val="0"/>
                        </a:spcAft>
                        <a:buClrTx/>
                        <a:buSzTx/>
                        <a:buFontTx/>
                        <a:buAutoNum type="arabicPeriod"/>
                        <a:tabLst/>
                        <a:defRPr/>
                      </a:pPr>
                      <a:r>
                        <a:rPr lang="es-ES_tradnl" sz="800" kern="1200" dirty="0" smtClean="0">
                          <a:solidFill>
                            <a:srgbClr val="002776"/>
                          </a:solidFill>
                          <a:latin typeface="+mn-lt"/>
                          <a:ea typeface="+mn-ea"/>
                          <a:cs typeface="+mn-cs"/>
                        </a:rPr>
                        <a:t>Segmentación de públicos de mercados prioritarios, síntesis y definición en personalidades creíbles, coherentes y fácilmente reconocibles</a:t>
                      </a:r>
                      <a:r>
                        <a:rPr lang="es-ES_tradnl" sz="800" kern="1200" baseline="0" dirty="0" smtClean="0">
                          <a:solidFill>
                            <a:srgbClr val="002776"/>
                          </a:solidFill>
                          <a:latin typeface="+mn-lt"/>
                          <a:ea typeface="+mn-ea"/>
                          <a:cs typeface="+mn-cs"/>
                        </a:rPr>
                        <a:t> para cada segmento (</a:t>
                      </a:r>
                      <a:r>
                        <a:rPr lang="es-ES_tradnl" sz="800" kern="1200" baseline="0" dirty="0" err="1" smtClean="0">
                          <a:solidFill>
                            <a:srgbClr val="002776"/>
                          </a:solidFill>
                          <a:latin typeface="+mn-lt"/>
                          <a:ea typeface="+mn-ea"/>
                          <a:cs typeface="+mn-cs"/>
                        </a:rPr>
                        <a:t>buyer</a:t>
                      </a:r>
                      <a:r>
                        <a:rPr lang="es-ES_tradnl" sz="800" kern="1200" baseline="0" dirty="0" smtClean="0">
                          <a:solidFill>
                            <a:srgbClr val="002776"/>
                          </a:solidFill>
                          <a:latin typeface="+mn-lt"/>
                          <a:ea typeface="+mn-ea"/>
                          <a:cs typeface="+mn-cs"/>
                        </a:rPr>
                        <a:t> persona) que sirva de </a:t>
                      </a:r>
                      <a:r>
                        <a:rPr lang="es-CL" sz="800" kern="1200" baseline="0" dirty="0" smtClean="0">
                          <a:solidFill>
                            <a:srgbClr val="002776"/>
                          </a:solidFill>
                          <a:latin typeface="+mn-lt"/>
                          <a:ea typeface="+mn-ea"/>
                          <a:cs typeface="+mn-cs"/>
                        </a:rPr>
                        <a:t>o</a:t>
                      </a:r>
                      <a:r>
                        <a:rPr lang="es-CL" sz="800" kern="1200" dirty="0" smtClean="0">
                          <a:solidFill>
                            <a:srgbClr val="002776"/>
                          </a:solidFill>
                          <a:latin typeface="+mn-lt"/>
                          <a:ea typeface="+mn-ea"/>
                          <a:cs typeface="+mn-cs"/>
                        </a:rPr>
                        <a:t>rientación en</a:t>
                      </a:r>
                      <a:r>
                        <a:rPr lang="es-CL" sz="800" kern="1200" baseline="0" dirty="0" smtClean="0">
                          <a:solidFill>
                            <a:srgbClr val="002776"/>
                          </a:solidFill>
                          <a:latin typeface="+mn-lt"/>
                          <a:ea typeface="+mn-ea"/>
                          <a:cs typeface="+mn-cs"/>
                        </a:rPr>
                        <a:t> la</a:t>
                      </a:r>
                      <a:r>
                        <a:rPr lang="es-CL" sz="800" kern="1200" dirty="0" smtClean="0">
                          <a:solidFill>
                            <a:srgbClr val="002776"/>
                          </a:solidFill>
                          <a:latin typeface="+mn-lt"/>
                          <a:ea typeface="+mn-ea"/>
                          <a:cs typeface="+mn-cs"/>
                        </a:rPr>
                        <a:t> creación de contenidos y objetivos de conversión.</a:t>
                      </a:r>
                      <a:endParaRPr lang="es-ES_tradnl" sz="8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72209213"/>
                  </a:ext>
                </a:extLst>
              </a:tr>
              <a:tr h="354320">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800" kern="1200" baseline="0" noProof="0" dirty="0" smtClean="0">
                          <a:solidFill>
                            <a:srgbClr val="002776"/>
                          </a:solidFill>
                          <a:latin typeface="+mn-lt"/>
                          <a:ea typeface="+mn-ea"/>
                          <a:cs typeface="+mn-cs"/>
                        </a:rPr>
                        <a:t>2. Crear un relato y un esquema de contenidos relevantes para las necesidades y hábitos del público objetivo, que estén alineados con el posicionamiento de  Quito como destino turístico e integrados en los distintos medios del ecosistema digital de QT.</a:t>
                      </a:r>
                      <a:endParaRPr lang="es-ES" sz="8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7659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800" kern="1200" baseline="0" noProof="0" dirty="0" smtClean="0">
                          <a:solidFill>
                            <a:srgbClr val="002776"/>
                          </a:solidFill>
                          <a:latin typeface="+mn-lt"/>
                          <a:ea typeface="+mn-ea"/>
                          <a:cs typeface="+mn-cs"/>
                        </a:rPr>
                        <a:t>3. Establecer un calendario para las campañas de marketing digital que genere impacto en los segmentos objetivo en los momentos claves de su “viaje digital” y en un formato que permita hacer uso de ese contenido en diversos medios para optimizar resultados. Estar preparado para difundir en casos de crisis natural o desastre, en términos de seguridad la situación real del destino Quito.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70872">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800" kern="1200" baseline="0" noProof="0" dirty="0" smtClean="0">
                          <a:solidFill>
                            <a:srgbClr val="002776"/>
                          </a:solidFill>
                          <a:latin typeface="+mn-lt"/>
                          <a:ea typeface="+mn-ea"/>
                          <a:cs typeface="+mn-cs"/>
                        </a:rPr>
                        <a:t>4. </a:t>
                      </a:r>
                      <a:r>
                        <a:rPr lang="es-ES_tradnl" sz="800" kern="1200" dirty="0" smtClean="0">
                          <a:solidFill>
                            <a:srgbClr val="002776"/>
                          </a:solidFill>
                          <a:latin typeface="+mn-lt"/>
                          <a:ea typeface="+mn-ea"/>
                          <a:cs typeface="+mn-cs"/>
                        </a:rPr>
                        <a:t>Búsqueda de alianzas potenciales</a:t>
                      </a:r>
                      <a:r>
                        <a:rPr lang="es-ES_tradnl" sz="800" kern="1200" baseline="0" dirty="0" smtClean="0">
                          <a:solidFill>
                            <a:srgbClr val="002776"/>
                          </a:solidFill>
                          <a:latin typeface="+mn-lt"/>
                          <a:ea typeface="+mn-ea"/>
                          <a:cs typeface="+mn-cs"/>
                        </a:rPr>
                        <a:t> con colaboradores de creación de contenido, </a:t>
                      </a:r>
                      <a:r>
                        <a:rPr lang="es-ES_tradnl" sz="800" kern="1200" baseline="0" dirty="0" err="1" smtClean="0">
                          <a:solidFill>
                            <a:srgbClr val="002776"/>
                          </a:solidFill>
                          <a:latin typeface="+mn-lt"/>
                          <a:ea typeface="+mn-ea"/>
                          <a:cs typeface="+mn-cs"/>
                        </a:rPr>
                        <a:t>bloggers</a:t>
                      </a:r>
                      <a:r>
                        <a:rPr lang="es-ES_tradnl" sz="800" kern="1200" baseline="0" dirty="0" smtClean="0">
                          <a:solidFill>
                            <a:srgbClr val="002776"/>
                          </a:solidFill>
                          <a:latin typeface="+mn-lt"/>
                          <a:ea typeface="+mn-ea"/>
                          <a:cs typeface="+mn-cs"/>
                        </a:rPr>
                        <a:t>, fotógrafos, video </a:t>
                      </a:r>
                      <a:r>
                        <a:rPr lang="es-ES_tradnl" sz="800" kern="1200" baseline="0" dirty="0" err="1" smtClean="0">
                          <a:solidFill>
                            <a:srgbClr val="002776"/>
                          </a:solidFill>
                          <a:latin typeface="+mn-lt"/>
                          <a:ea typeface="+mn-ea"/>
                          <a:cs typeface="+mn-cs"/>
                        </a:rPr>
                        <a:t>bloggers</a:t>
                      </a:r>
                      <a:r>
                        <a:rPr lang="es-ES_tradnl" sz="800" kern="1200" baseline="0" dirty="0" smtClean="0">
                          <a:solidFill>
                            <a:srgbClr val="002776"/>
                          </a:solidFill>
                          <a:latin typeface="+mn-lt"/>
                          <a:ea typeface="+mn-ea"/>
                          <a:cs typeface="+mn-cs"/>
                        </a:rPr>
                        <a:t>, escuelas de periodismo, escritores, fotógrafos. </a:t>
                      </a:r>
                      <a:r>
                        <a:rPr lang="es-CL" sz="800" kern="1200" dirty="0" smtClean="0">
                          <a:solidFill>
                            <a:srgbClr val="002776"/>
                          </a:solidFill>
                          <a:latin typeface="+mn-lt"/>
                          <a:ea typeface="+mn-ea"/>
                          <a:cs typeface="+mn-cs"/>
                        </a:rPr>
                        <a:t>Potenciación de una red de involucración y colaboración de</a:t>
                      </a:r>
                      <a:r>
                        <a:rPr lang="es-CL" sz="800" kern="1200" baseline="0" dirty="0" smtClean="0">
                          <a:solidFill>
                            <a:srgbClr val="002776"/>
                          </a:solidFill>
                          <a:latin typeface="+mn-lt"/>
                          <a:ea typeface="+mn-ea"/>
                          <a:cs typeface="+mn-cs"/>
                        </a:rPr>
                        <a:t> usuarios en en contenido UGC.</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7160">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800" kern="1200" baseline="0" noProof="0" dirty="0" smtClean="0">
                          <a:solidFill>
                            <a:srgbClr val="002776"/>
                          </a:solidFill>
                          <a:latin typeface="+mn-lt"/>
                          <a:ea typeface="+mn-ea"/>
                          <a:cs typeface="+mn-cs"/>
                        </a:rPr>
                        <a:t>5. Seleccionar para cada mercado emisor o por producto turístico prioritario, influenciadores que impacten en segmentos clave y difundan contenido sobre Quito como destino turístico. Implicar a los usuarios como prescriptores/embajadores.</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0">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800" kern="1200" baseline="0" noProof="0" dirty="0" smtClean="0">
                          <a:solidFill>
                            <a:srgbClr val="002776"/>
                          </a:solidFill>
                          <a:latin typeface="+mn-lt"/>
                          <a:ea typeface="+mn-ea"/>
                          <a:cs typeface="+mn-cs"/>
                        </a:rPr>
                        <a:t>6. Planificar campañas publicitarias y asignar presupuesto para amplificar el impacto de contenidos y medios propios, potenciando el alcance de seguidores y contribuyendo a que QT obtenga espacio en medios no pagados (</a:t>
                      </a:r>
                      <a:r>
                        <a:rPr lang="es-ES" sz="800" kern="1200" baseline="0" noProof="0" dirty="0" err="1" smtClean="0">
                          <a:solidFill>
                            <a:srgbClr val="002776"/>
                          </a:solidFill>
                          <a:latin typeface="+mn-lt"/>
                          <a:ea typeface="+mn-ea"/>
                          <a:cs typeface="+mn-cs"/>
                        </a:rPr>
                        <a:t>earned</a:t>
                      </a:r>
                      <a:r>
                        <a:rPr lang="es-ES" sz="800" kern="1200" baseline="0" noProof="0" dirty="0" smtClean="0">
                          <a:solidFill>
                            <a:srgbClr val="002776"/>
                          </a:solidFill>
                          <a:latin typeface="+mn-lt"/>
                          <a:ea typeface="+mn-ea"/>
                          <a:cs typeface="+mn-cs"/>
                        </a:rPr>
                        <a:t> media) vía </a:t>
                      </a:r>
                      <a:r>
                        <a:rPr lang="es-ES" sz="800" kern="1200" baseline="0" noProof="0" dirty="0" err="1" smtClean="0">
                          <a:solidFill>
                            <a:srgbClr val="002776"/>
                          </a:solidFill>
                          <a:latin typeface="+mn-lt"/>
                          <a:ea typeface="+mn-ea"/>
                          <a:cs typeface="+mn-cs"/>
                        </a:rPr>
                        <a:t>Display</a:t>
                      </a:r>
                      <a:r>
                        <a:rPr lang="es-ES" sz="800" kern="1200" baseline="0" noProof="0" dirty="0" smtClean="0">
                          <a:solidFill>
                            <a:srgbClr val="002776"/>
                          </a:solidFill>
                          <a:latin typeface="+mn-lt"/>
                          <a:ea typeface="+mn-ea"/>
                          <a:cs typeface="+mn-cs"/>
                        </a:rPr>
                        <a:t> y Social </a:t>
                      </a:r>
                      <a:r>
                        <a:rPr lang="es-ES" sz="800" kern="1200" baseline="0" noProof="0" dirty="0" err="1" smtClean="0">
                          <a:solidFill>
                            <a:srgbClr val="002776"/>
                          </a:solidFill>
                          <a:latin typeface="+mn-lt"/>
                          <a:ea typeface="+mn-ea"/>
                          <a:cs typeface="+mn-cs"/>
                        </a:rPr>
                        <a:t>Ads</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6559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800" kern="1200" noProof="0" dirty="0" smtClean="0">
                          <a:solidFill>
                            <a:srgbClr val="002776"/>
                          </a:solidFill>
                          <a:latin typeface="+mn-lt"/>
                          <a:ea typeface="+mn-ea"/>
                          <a:cs typeface="+mn-cs"/>
                        </a:rPr>
                        <a:t>7. Diseñar </a:t>
                      </a:r>
                      <a:r>
                        <a:rPr lang="es-ES" sz="800" kern="1200" baseline="0" noProof="0" dirty="0" smtClean="0">
                          <a:solidFill>
                            <a:srgbClr val="002776"/>
                          </a:solidFill>
                          <a:latin typeface="+mn-lt"/>
                          <a:ea typeface="+mn-ea"/>
                          <a:cs typeface="+mn-cs"/>
                        </a:rPr>
                        <a:t>campañas promocionales de leads y conversión a compra (</a:t>
                      </a:r>
                      <a:r>
                        <a:rPr lang="es-ES" sz="800" kern="1200" baseline="0" noProof="0" dirty="0" err="1" smtClean="0">
                          <a:solidFill>
                            <a:srgbClr val="002776"/>
                          </a:solidFill>
                          <a:latin typeface="+mn-lt"/>
                          <a:ea typeface="+mn-ea"/>
                          <a:cs typeface="+mn-cs"/>
                        </a:rPr>
                        <a:t>marketplace</a:t>
                      </a:r>
                      <a:r>
                        <a:rPr lang="es-ES" sz="800" kern="1200" baseline="0" noProof="0" dirty="0" smtClean="0">
                          <a:solidFill>
                            <a:srgbClr val="002776"/>
                          </a:solidFill>
                          <a:latin typeface="+mn-lt"/>
                          <a:ea typeface="+mn-ea"/>
                          <a:cs typeface="+mn-cs"/>
                        </a:rPr>
                        <a:t>) basadas en SEM, </a:t>
                      </a:r>
                      <a:r>
                        <a:rPr lang="es-ES" sz="800" kern="1200" baseline="0" noProof="0" dirty="0" err="1" smtClean="0">
                          <a:solidFill>
                            <a:srgbClr val="002776"/>
                          </a:solidFill>
                          <a:latin typeface="+mn-lt"/>
                          <a:ea typeface="+mn-ea"/>
                          <a:cs typeface="+mn-cs"/>
                        </a:rPr>
                        <a:t>retargeting</a:t>
                      </a:r>
                      <a:r>
                        <a:rPr lang="es-ES" sz="800" kern="1200" baseline="0" noProof="0" dirty="0" smtClean="0">
                          <a:solidFill>
                            <a:srgbClr val="002776"/>
                          </a:solidFill>
                          <a:latin typeface="+mn-lt"/>
                          <a:ea typeface="+mn-ea"/>
                          <a:cs typeface="+mn-cs"/>
                        </a:rPr>
                        <a:t>, email-marketing</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69101">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800" kern="1200" noProof="0" dirty="0" smtClean="0">
                          <a:solidFill>
                            <a:srgbClr val="002776"/>
                          </a:solidFill>
                          <a:latin typeface="+mn-lt"/>
                          <a:ea typeface="+mn-ea"/>
                          <a:cs typeface="+mn-cs"/>
                        </a:rPr>
                        <a:t>8. Medir</a:t>
                      </a:r>
                      <a:r>
                        <a:rPr lang="es-ES_tradnl" sz="800" kern="1200" baseline="0" noProof="0" dirty="0" smtClean="0">
                          <a:solidFill>
                            <a:srgbClr val="002776"/>
                          </a:solidFill>
                          <a:latin typeface="+mn-lt"/>
                          <a:ea typeface="+mn-ea"/>
                          <a:cs typeface="+mn-cs"/>
                        </a:rPr>
                        <a:t> los impactos realizados por cada una de las campañas, con sus diversas variaciones para replicar las de éxito y descartar o mejorar las de menor impacto en público objetivo. A/B </a:t>
                      </a:r>
                      <a:r>
                        <a:rPr lang="es-ES_tradnl" sz="800" kern="1200" baseline="0" noProof="0" dirty="0" err="1" smtClean="0">
                          <a:solidFill>
                            <a:srgbClr val="002776"/>
                          </a:solidFill>
                          <a:latin typeface="+mn-lt"/>
                          <a:ea typeface="+mn-ea"/>
                          <a:cs typeface="+mn-cs"/>
                        </a:rPr>
                        <a:t>testing</a:t>
                      </a:r>
                      <a:r>
                        <a:rPr lang="es-ES_tradnl" sz="800" kern="1200" baseline="0" noProof="0" dirty="0" smtClean="0">
                          <a:solidFill>
                            <a:srgbClr val="002776"/>
                          </a:solidFill>
                          <a:latin typeface="+mn-lt"/>
                          <a:ea typeface="+mn-ea"/>
                          <a:cs typeface="+mn-cs"/>
                        </a:rPr>
                        <a:t> Analítica web y social.</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883279273"/>
                  </a:ext>
                </a:extLst>
              </a:tr>
              <a:tr h="369101">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800" kern="1200" noProof="0" dirty="0" smtClean="0">
                          <a:solidFill>
                            <a:srgbClr val="002776"/>
                          </a:solidFill>
                          <a:latin typeface="+mn-lt"/>
                          <a:ea typeface="+mn-ea"/>
                          <a:cs typeface="+mn-cs"/>
                        </a:rPr>
                        <a:t>9. Optimizar la página</a:t>
                      </a:r>
                      <a:r>
                        <a:rPr lang="es-ES_tradnl" sz="800" kern="1200" baseline="0" noProof="0" dirty="0" smtClean="0">
                          <a:solidFill>
                            <a:srgbClr val="002776"/>
                          </a:solidFill>
                          <a:latin typeface="+mn-lt"/>
                          <a:ea typeface="+mn-ea"/>
                          <a:cs typeface="+mn-cs"/>
                        </a:rPr>
                        <a:t> web actual (no la nueva a crear para el destino turístico Quito) con el fin de mejorarla y disponer de contenidos revisados mientras al nueva no esté desarrollada. La página estará traducido al menos en: español, portugués (brasileño), inglés y alemán. </a:t>
                      </a:r>
                      <a:r>
                        <a:rPr lang="es-ES_tradnl" sz="800" kern="1200" baseline="0" noProof="0" dirty="0" err="1" smtClean="0">
                          <a:solidFill>
                            <a:srgbClr val="002776"/>
                          </a:solidFill>
                          <a:latin typeface="+mn-lt"/>
                          <a:ea typeface="+mn-ea"/>
                          <a:cs typeface="+mn-cs"/>
                        </a:rPr>
                        <a:t>End</a:t>
                      </a:r>
                      <a:endParaRPr lang="es-ES" sz="8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44955312"/>
                  </a:ext>
                </a:extLst>
              </a:tr>
            </a:tbl>
          </a:graphicData>
        </a:graphic>
      </p:graphicFrame>
      <p:grpSp>
        <p:nvGrpSpPr>
          <p:cNvPr id="226" name="Group 225"/>
          <p:cNvGrpSpPr/>
          <p:nvPr/>
        </p:nvGrpSpPr>
        <p:grpSpPr>
          <a:xfrm>
            <a:off x="7256357" y="1368157"/>
            <a:ext cx="2633101" cy="836705"/>
            <a:chOff x="3462357" y="6443378"/>
            <a:chExt cx="2082316" cy="900000"/>
          </a:xfrm>
        </p:grpSpPr>
        <p:sp>
          <p:nvSpPr>
            <p:cNvPr id="227" name="Rectangle 22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228" name="Rectangle 22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229" name="Group 228"/>
            <p:cNvGrpSpPr/>
            <p:nvPr/>
          </p:nvGrpSpPr>
          <p:grpSpPr>
            <a:xfrm>
              <a:off x="3561117" y="6479378"/>
              <a:ext cx="295181" cy="288000"/>
              <a:chOff x="1738313" y="3406776"/>
              <a:chExt cx="644727" cy="615950"/>
            </a:xfrm>
            <a:solidFill>
              <a:srgbClr val="FFFF00"/>
            </a:solidFill>
          </p:grpSpPr>
          <p:sp>
            <p:nvSpPr>
              <p:cNvPr id="318"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42"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230" name="Group 229"/>
            <p:cNvGrpSpPr/>
            <p:nvPr/>
          </p:nvGrpSpPr>
          <p:grpSpPr>
            <a:xfrm>
              <a:off x="3582872" y="6818591"/>
              <a:ext cx="468000" cy="432933"/>
              <a:chOff x="3605314" y="6801213"/>
              <a:chExt cx="468000" cy="432933"/>
            </a:xfrm>
          </p:grpSpPr>
          <p:sp>
            <p:nvSpPr>
              <p:cNvPr id="316" name="Rectangle 315"/>
              <p:cNvSpPr/>
              <p:nvPr>
                <p:custDataLst>
                  <p:tags r:id="rId16"/>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17" name="TextBox 316"/>
              <p:cNvSpPr txBox="1"/>
              <p:nvPr>
                <p:custDataLst>
                  <p:tags r:id="rId17"/>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231" name="Group 230"/>
            <p:cNvGrpSpPr/>
            <p:nvPr/>
          </p:nvGrpSpPr>
          <p:grpSpPr>
            <a:xfrm>
              <a:off x="4277236" y="6818591"/>
              <a:ext cx="468000" cy="432933"/>
              <a:chOff x="4217406" y="6801213"/>
              <a:chExt cx="468000" cy="432933"/>
            </a:xfrm>
          </p:grpSpPr>
          <p:sp>
            <p:nvSpPr>
              <p:cNvPr id="292" name="Rectangle 291"/>
              <p:cNvSpPr/>
              <p:nvPr>
                <p:custDataLst>
                  <p:tags r:id="rId14"/>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15" name="TextBox 314"/>
              <p:cNvSpPr txBox="1"/>
              <p:nvPr>
                <p:custDataLst>
                  <p:tags r:id="rId15"/>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232" name="Group 231"/>
            <p:cNvGrpSpPr/>
            <p:nvPr/>
          </p:nvGrpSpPr>
          <p:grpSpPr>
            <a:xfrm>
              <a:off x="4971600" y="6818591"/>
              <a:ext cx="468000" cy="432933"/>
              <a:chOff x="4829498" y="6801213"/>
              <a:chExt cx="468000" cy="432933"/>
            </a:xfrm>
          </p:grpSpPr>
          <p:sp>
            <p:nvSpPr>
              <p:cNvPr id="234" name="Rectangle 233"/>
              <p:cNvSpPr/>
              <p:nvPr>
                <p:custDataLst>
                  <p:tags r:id="rId12"/>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35" name="TextBox 234"/>
              <p:cNvSpPr txBox="1"/>
              <p:nvPr>
                <p:custDataLst>
                  <p:tags r:id="rId13"/>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233"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86" name="Group 385"/>
          <p:cNvGrpSpPr/>
          <p:nvPr/>
        </p:nvGrpSpPr>
        <p:grpSpPr>
          <a:xfrm>
            <a:off x="205458" y="6688464"/>
            <a:ext cx="3169298" cy="942946"/>
            <a:chOff x="205458" y="6443378"/>
            <a:chExt cx="3273816" cy="942946"/>
          </a:xfrm>
        </p:grpSpPr>
        <p:sp>
          <p:nvSpPr>
            <p:cNvPr id="387" name="Rectangle 386"/>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388" name="Rectangle 387"/>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389"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0" name="Rectangle 38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91"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2" name="Rectangle 391"/>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$ 1.000.000 USD</a:t>
              </a:r>
            </a:p>
            <a:p>
              <a:pPr algn="ctr"/>
              <a:r>
                <a:rPr lang="es-CL" sz="1000" i="1" dirty="0" smtClean="0">
                  <a:solidFill>
                    <a:schemeClr val="tx2"/>
                  </a:solidFill>
                </a:rPr>
                <a:t>200.000 USD/año</a:t>
              </a:r>
              <a:endParaRPr lang="es-CL" sz="800" i="1" dirty="0">
                <a:solidFill>
                  <a:schemeClr val="tx2"/>
                </a:solidFill>
              </a:endParaRPr>
            </a:p>
          </p:txBody>
        </p:sp>
      </p:grpSp>
      <p:sp>
        <p:nvSpPr>
          <p:cNvPr id="393" name="Rectangle 392"/>
          <p:cNvSpPr/>
          <p:nvPr/>
        </p:nvSpPr>
        <p:spPr>
          <a:xfrm>
            <a:off x="3373814" y="6688464"/>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94" name="Table 393"/>
          <p:cNvGraphicFramePr>
            <a:graphicFrameLocks noGrp="1"/>
          </p:cNvGraphicFramePr>
          <p:nvPr>
            <p:extLst/>
          </p:nvPr>
        </p:nvGraphicFramePr>
        <p:xfrm>
          <a:off x="3373810" y="7118306"/>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95" name="Freeform 368"/>
          <p:cNvSpPr>
            <a:spLocks noEditPoints="1"/>
          </p:cNvSpPr>
          <p:nvPr/>
        </p:nvSpPr>
        <p:spPr bwMode="auto">
          <a:xfrm>
            <a:off x="4236380" y="733644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6" name="Freeform 368"/>
          <p:cNvSpPr>
            <a:spLocks noEditPoints="1"/>
          </p:cNvSpPr>
          <p:nvPr/>
        </p:nvSpPr>
        <p:spPr bwMode="auto">
          <a:xfrm>
            <a:off x="4596436" y="733644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7" name="Freeform 368"/>
          <p:cNvSpPr>
            <a:spLocks noEditPoints="1"/>
          </p:cNvSpPr>
          <p:nvPr/>
        </p:nvSpPr>
        <p:spPr bwMode="auto">
          <a:xfrm>
            <a:off x="4956460" y="733644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8" name="Freeform 368"/>
          <p:cNvSpPr>
            <a:spLocks noEditPoints="1"/>
          </p:cNvSpPr>
          <p:nvPr/>
        </p:nvSpPr>
        <p:spPr bwMode="auto">
          <a:xfrm>
            <a:off x="5316500" y="733644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9" name="Group 398"/>
          <p:cNvGrpSpPr/>
          <p:nvPr/>
        </p:nvGrpSpPr>
        <p:grpSpPr>
          <a:xfrm>
            <a:off x="3415891" y="6730905"/>
            <a:ext cx="256421" cy="252000"/>
            <a:chOff x="3417417" y="6485819"/>
            <a:chExt cx="256421" cy="252000"/>
          </a:xfrm>
        </p:grpSpPr>
        <p:sp>
          <p:nvSpPr>
            <p:cNvPr id="400"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1"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2"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03" name="Freeform 368"/>
          <p:cNvSpPr>
            <a:spLocks noEditPoints="1"/>
          </p:cNvSpPr>
          <p:nvPr/>
        </p:nvSpPr>
        <p:spPr bwMode="auto">
          <a:xfrm>
            <a:off x="3876340" y="733644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04" name="Group 403"/>
          <p:cNvGrpSpPr/>
          <p:nvPr/>
        </p:nvGrpSpPr>
        <p:grpSpPr>
          <a:xfrm>
            <a:off x="4761313" y="7487394"/>
            <a:ext cx="4332885" cy="188648"/>
            <a:chOff x="565498" y="7511262"/>
            <a:chExt cx="4332885" cy="188648"/>
          </a:xfrm>
        </p:grpSpPr>
        <p:grpSp>
          <p:nvGrpSpPr>
            <p:cNvPr id="405" name="Group 404"/>
            <p:cNvGrpSpPr/>
            <p:nvPr/>
          </p:nvGrpSpPr>
          <p:grpSpPr>
            <a:xfrm>
              <a:off x="565498" y="7511262"/>
              <a:ext cx="3104467" cy="184666"/>
              <a:chOff x="615275" y="7511262"/>
              <a:chExt cx="3104467" cy="184666"/>
            </a:xfrm>
          </p:grpSpPr>
          <p:sp>
            <p:nvSpPr>
              <p:cNvPr id="408" name="TextBox 407"/>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09" name="Rectangle 408"/>
              <p:cNvSpPr/>
              <p:nvPr>
                <p:custDataLst>
                  <p:tags r:id="rId9"/>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10" name="Rectangle 409"/>
              <p:cNvSpPr/>
              <p:nvPr>
                <p:custDataLst>
                  <p:tags r:id="rId10"/>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11" name="Rectangle 410"/>
              <p:cNvSpPr/>
              <p:nvPr>
                <p:custDataLst>
                  <p:tags r:id="rId11"/>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406" name="TextBox 405"/>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07" name="TextBox 406"/>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413" name="Rectangle 412"/>
          <p:cNvSpPr/>
          <p:nvPr/>
        </p:nvSpPr>
        <p:spPr>
          <a:xfrm>
            <a:off x="5407434" y="2620638"/>
            <a:ext cx="1807278" cy="616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a:solidFill>
                  <a:srgbClr val="002776"/>
                </a:solidFill>
              </a:rPr>
              <a:t>Creadores de contenido e </a:t>
            </a:r>
            <a:r>
              <a:rPr lang="es-CL" sz="900" i="1" dirty="0" err="1">
                <a:solidFill>
                  <a:srgbClr val="002776"/>
                </a:solidFill>
              </a:rPr>
              <a:t>influencers</a:t>
            </a:r>
            <a:endParaRPr lang="es-CL" sz="900" i="1" dirty="0">
              <a:solidFill>
                <a:srgbClr val="002776"/>
              </a:solidFill>
            </a:endParaRPr>
          </a:p>
        </p:txBody>
      </p:sp>
      <p:sp>
        <p:nvSpPr>
          <p:cNvPr id="414" name="TextBox 413"/>
          <p:cNvSpPr txBox="1"/>
          <p:nvPr/>
        </p:nvSpPr>
        <p:spPr>
          <a:xfrm>
            <a:off x="4354903" y="2340563"/>
            <a:ext cx="1491114" cy="222272"/>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9" name="Rectangle 314"/>
          <p:cNvSpPr/>
          <p:nvPr>
            <p:custDataLst>
              <p:tags r:id="rId7"/>
            </p:custDataLst>
          </p:nvPr>
        </p:nvSpPr>
        <p:spPr>
          <a:xfrm>
            <a:off x="205458" y="2302818"/>
            <a:ext cx="7018280" cy="3125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002776"/>
                </a:solidFill>
              </a:rPr>
              <a:t>Responsables                                                              Actores Involucrados</a:t>
            </a:r>
            <a:endParaRPr lang="es-CL" sz="1000" b="1" dirty="0">
              <a:solidFill>
                <a:srgbClr val="002776"/>
              </a:solidFill>
            </a:endParaRPr>
          </a:p>
        </p:txBody>
      </p:sp>
      <p:grpSp>
        <p:nvGrpSpPr>
          <p:cNvPr id="420" name="Group 315"/>
          <p:cNvGrpSpPr/>
          <p:nvPr>
            <p:custDataLst>
              <p:tags r:id="rId8"/>
            </p:custDataLst>
          </p:nvPr>
        </p:nvGrpSpPr>
        <p:grpSpPr>
          <a:xfrm>
            <a:off x="316674" y="2338968"/>
            <a:ext cx="216000" cy="250077"/>
            <a:chOff x="391339" y="1340959"/>
            <a:chExt cx="382588" cy="609600"/>
          </a:xfrm>
        </p:grpSpPr>
        <p:sp>
          <p:nvSpPr>
            <p:cNvPr id="423"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sp>
          <p:nvSpPr>
            <p:cNvPr id="424"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grpSp>
      <p:sp>
        <p:nvSpPr>
          <p:cNvPr id="421" name="Rectangle 420"/>
          <p:cNvSpPr/>
          <p:nvPr/>
        </p:nvSpPr>
        <p:spPr>
          <a:xfrm>
            <a:off x="3596293" y="2620638"/>
            <a:ext cx="1865733" cy="616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a:solidFill>
                  <a:srgbClr val="002776"/>
                </a:solidFill>
              </a:rPr>
              <a:t>Técnicos de sistemas</a:t>
            </a:r>
          </a:p>
          <a:p>
            <a:r>
              <a:rPr lang="es-ES" sz="900" dirty="0">
                <a:solidFill>
                  <a:srgbClr val="002776"/>
                </a:solidFill>
              </a:rPr>
              <a:t>D</a:t>
            </a:r>
            <a:r>
              <a:rPr lang="es-CL" sz="900" dirty="0" err="1">
                <a:solidFill>
                  <a:srgbClr val="002776"/>
                </a:solidFill>
              </a:rPr>
              <a:t>esarrolladores</a:t>
            </a:r>
            <a:r>
              <a:rPr lang="es-CL" sz="900" dirty="0">
                <a:solidFill>
                  <a:srgbClr val="002776"/>
                </a:solidFill>
              </a:rPr>
              <a:t> externos</a:t>
            </a:r>
          </a:p>
          <a:p>
            <a:r>
              <a:rPr lang="es-CL" sz="900" dirty="0">
                <a:solidFill>
                  <a:srgbClr val="002776"/>
                </a:solidFill>
              </a:rPr>
              <a:t>Agencia de marketing digital y </a:t>
            </a:r>
            <a:r>
              <a:rPr lang="es-CL" sz="900" dirty="0" smtClean="0">
                <a:solidFill>
                  <a:srgbClr val="002776"/>
                </a:solidFill>
              </a:rPr>
              <a:t>medios</a:t>
            </a:r>
            <a:endParaRPr lang="es-CL" sz="900" dirty="0">
              <a:solidFill>
                <a:srgbClr val="002776"/>
              </a:solidFill>
            </a:endParaRPr>
          </a:p>
        </p:txBody>
      </p:sp>
      <p:sp>
        <p:nvSpPr>
          <p:cNvPr id="422" name="Rectangle 421"/>
          <p:cNvSpPr/>
          <p:nvPr/>
        </p:nvSpPr>
        <p:spPr>
          <a:xfrm>
            <a:off x="187198" y="2620638"/>
            <a:ext cx="3418116" cy="616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ES_tradnl" sz="900" dirty="0" smtClean="0">
                <a:solidFill>
                  <a:srgbClr val="002776"/>
                </a:solidFill>
              </a:rPr>
              <a:t>Quito Turismo</a:t>
            </a:r>
            <a:endParaRPr lang="es-ES_tradnl" sz="900" dirty="0">
              <a:solidFill>
                <a:srgbClr val="002776"/>
              </a:solidFill>
            </a:endParaRPr>
          </a:p>
          <a:p>
            <a:r>
              <a:rPr lang="es-ES_tradnl" sz="900" b="1" dirty="0">
                <a:solidFill>
                  <a:srgbClr val="002776"/>
                </a:solidFill>
              </a:rPr>
              <a:t>Equipo de Proyecto: </a:t>
            </a:r>
            <a:r>
              <a:rPr lang="es-ES_tradnl" sz="900" dirty="0">
                <a:solidFill>
                  <a:srgbClr val="002776"/>
                </a:solidFill>
              </a:rPr>
              <a:t>Unidad de marketing online de QT - Especialista en marketing online externo (o subcontratado)</a:t>
            </a:r>
            <a:endParaRPr lang="es-ES" sz="900" dirty="0">
              <a:solidFill>
                <a:srgbClr val="002776"/>
              </a:solidFill>
            </a:endParaRPr>
          </a:p>
        </p:txBody>
      </p:sp>
      <p:sp>
        <p:nvSpPr>
          <p:cNvPr id="418" name="Rectangle 417"/>
          <p:cNvSpPr/>
          <p:nvPr/>
        </p:nvSpPr>
        <p:spPr>
          <a:xfrm>
            <a:off x="776088" y="2367823"/>
            <a:ext cx="1085554" cy="222272"/>
          </a:xfrm>
          <a:prstGeom prst="rect">
            <a:avLst/>
          </a:prstGeom>
        </p:spPr>
        <p:txBody>
          <a:bodyPr wrap="none">
            <a:spAutoFit/>
          </a:bodyPr>
          <a:lstStyle/>
          <a:p>
            <a:r>
              <a:rPr lang="es-CL" sz="1000" b="1" dirty="0">
                <a:solidFill>
                  <a:srgbClr val="FFFFFF"/>
                </a:solidFill>
              </a:rPr>
              <a:t>Responsables </a:t>
            </a:r>
            <a:endParaRPr lang="es-ES" sz="1000" dirty="0"/>
          </a:p>
        </p:txBody>
      </p:sp>
      <p:sp>
        <p:nvSpPr>
          <p:cNvPr id="416" name="Rectangle 415"/>
          <p:cNvSpPr/>
          <p:nvPr/>
        </p:nvSpPr>
        <p:spPr>
          <a:xfrm>
            <a:off x="3650755" y="2357775"/>
            <a:ext cx="1491114" cy="222272"/>
          </a:xfrm>
          <a:prstGeom prst="rect">
            <a:avLst/>
          </a:prstGeom>
        </p:spPr>
        <p:txBody>
          <a:bodyPr wrap="none">
            <a:spAutoFit/>
          </a:bodyPr>
          <a:lstStyle/>
          <a:p>
            <a:r>
              <a:rPr lang="es-CL" sz="1000" b="1" dirty="0">
                <a:solidFill>
                  <a:srgbClr val="FFFFFF"/>
                </a:solidFill>
              </a:rPr>
              <a:t>Actores Involucrados</a:t>
            </a:r>
          </a:p>
        </p:txBody>
      </p:sp>
      <p:sp>
        <p:nvSpPr>
          <p:cNvPr id="173" name="Rounded Rectangle 172"/>
          <p:cNvSpPr/>
          <p:nvPr/>
        </p:nvSpPr>
        <p:spPr>
          <a:xfrm>
            <a:off x="205200" y="897372"/>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E2</a:t>
            </a:r>
            <a:endParaRPr lang="es-ES" sz="1000" b="1" dirty="0">
              <a:solidFill>
                <a:srgbClr val="002060"/>
              </a:solidFill>
            </a:endParaRPr>
          </a:p>
        </p:txBody>
      </p:sp>
      <p:sp>
        <p:nvSpPr>
          <p:cNvPr id="179" name="Slide Number Placeholder 2"/>
          <p:cNvSpPr>
            <a:spLocks noGrp="1"/>
          </p:cNvSpPr>
          <p:nvPr>
            <p:ph type="sldNum" sz="quarter" idx="10"/>
          </p:nvPr>
        </p:nvSpPr>
        <p:spPr>
          <a:xfrm>
            <a:off x="457203" y="7429506"/>
            <a:ext cx="311150" cy="163513"/>
          </a:xfrm>
        </p:spPr>
        <p:txBody>
          <a:bodyPr/>
          <a:lstStyle/>
          <a:p>
            <a:pPr>
              <a:defRPr/>
            </a:pPr>
            <a:r>
              <a:rPr lang="en-US" dirty="0" smtClean="0"/>
              <a:t>40</a:t>
            </a:r>
            <a:endParaRPr lang="en-US" dirty="0"/>
          </a:p>
        </p:txBody>
      </p:sp>
      <p:grpSp>
        <p:nvGrpSpPr>
          <p:cNvPr id="181" name="Group 180"/>
          <p:cNvGrpSpPr/>
          <p:nvPr/>
        </p:nvGrpSpPr>
        <p:grpSpPr>
          <a:xfrm>
            <a:off x="1202122" y="380250"/>
            <a:ext cx="428400" cy="410400"/>
            <a:chOff x="1157616" y="202415"/>
            <a:chExt cx="515504" cy="495053"/>
          </a:xfrm>
        </p:grpSpPr>
        <p:sp>
          <p:nvSpPr>
            <p:cNvPr id="182" name="Rounded Rectangle 181"/>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83" name="Group 282"/>
            <p:cNvGrpSpPr/>
            <p:nvPr/>
          </p:nvGrpSpPr>
          <p:grpSpPr>
            <a:xfrm>
              <a:off x="1311621" y="288473"/>
              <a:ext cx="207495" cy="194290"/>
              <a:chOff x="644491" y="4719572"/>
              <a:chExt cx="226243" cy="211846"/>
            </a:xfrm>
            <a:solidFill>
              <a:schemeClr val="bg1"/>
            </a:solidFill>
          </p:grpSpPr>
          <p:sp>
            <p:nvSpPr>
              <p:cNvPr id="184"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91"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1258903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12</a:t>
            </a:fld>
            <a:endParaRPr lang="en-US" dirty="0"/>
          </a:p>
        </p:txBody>
      </p:sp>
      <p:sp>
        <p:nvSpPr>
          <p:cNvPr id="5" name="Freeform 4"/>
          <p:cNvSpPr>
            <a:spLocks/>
          </p:cNvSpPr>
          <p:nvPr>
            <p:custDataLst>
              <p:tags r:id="rId2"/>
            </p:custDataLst>
          </p:nvPr>
        </p:nvSpPr>
        <p:spPr bwMode="auto">
          <a:xfrm>
            <a:off x="285542" y="1726754"/>
            <a:ext cx="9568988" cy="5688632"/>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1910339"/>
          <a:ext cx="9577322" cy="5361032"/>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1840849">
                <a:tc>
                  <a:txBody>
                    <a:bodyPr/>
                    <a:lstStyle/>
                    <a:p>
                      <a:pPr marL="93662" indent="0" fontAlgn="base">
                        <a:spcBef>
                          <a:spcPct val="0"/>
                        </a:spcBef>
                        <a:spcAft>
                          <a:spcPts val="600"/>
                        </a:spcAft>
                        <a:buFont typeface="Wingdings" panose="05000000000000000000" pitchFamily="2" charset="2"/>
                        <a:buNone/>
                      </a:pPr>
                      <a:endParaRPr lang="es-ES" sz="900" b="1" dirty="0" smtClean="0">
                        <a:solidFill>
                          <a:schemeClr val="tx2"/>
                        </a:solidFill>
                      </a:endParaRPr>
                    </a:p>
                    <a:p>
                      <a:pPr marL="93662" indent="0" fontAlgn="base">
                        <a:spcBef>
                          <a:spcPct val="0"/>
                        </a:spcBef>
                        <a:spcAft>
                          <a:spcPts val="600"/>
                        </a:spcAft>
                        <a:buFont typeface="Wingdings" panose="05000000000000000000" pitchFamily="2" charset="2"/>
                        <a:buNone/>
                      </a:pPr>
                      <a:r>
                        <a:rPr lang="es-ES" sz="900" b="1" dirty="0" err="1" smtClean="0">
                          <a:solidFill>
                            <a:schemeClr val="tx2"/>
                          </a:solidFill>
                        </a:rPr>
                        <a:t>Inbound</a:t>
                      </a:r>
                      <a:r>
                        <a:rPr lang="es-ES" sz="900" b="1" dirty="0" smtClean="0">
                          <a:solidFill>
                            <a:schemeClr val="tx2"/>
                          </a:solidFill>
                        </a:rPr>
                        <a:t> marketing</a:t>
                      </a:r>
                    </a:p>
                    <a:p>
                      <a:pPr marL="266700" lvl="1" indent="0" fontAlgn="base">
                        <a:spcBef>
                          <a:spcPct val="0"/>
                        </a:spcBef>
                        <a:spcAft>
                          <a:spcPts val="600"/>
                        </a:spcAft>
                      </a:pPr>
                      <a:r>
                        <a:rPr lang="es-ES" sz="900" dirty="0" smtClean="0">
                          <a:solidFill>
                            <a:schemeClr val="tx2"/>
                          </a:solidFill>
                        </a:rPr>
                        <a:t>Filosofía + acciones + herramientas &gt; orientados a: atraer, convencer y fidelizar al publico objetivo</a:t>
                      </a:r>
                    </a:p>
                    <a:p>
                      <a:pPr marL="444500" lvl="1" indent="-177800" fontAlgn="base">
                        <a:spcBef>
                          <a:spcPct val="0"/>
                        </a:spcBef>
                        <a:spcAft>
                          <a:spcPts val="600"/>
                        </a:spcAft>
                        <a:buFont typeface="Courier New" panose="02070309020205020404" pitchFamily="49" charset="0"/>
                        <a:buChar char="o"/>
                      </a:pPr>
                      <a:r>
                        <a:rPr lang="es-ES" sz="900" b="1" dirty="0" smtClean="0">
                          <a:solidFill>
                            <a:schemeClr val="tx2"/>
                          </a:solidFill>
                        </a:rPr>
                        <a:t>Enfoque</a:t>
                      </a:r>
                      <a:r>
                        <a:rPr lang="es-ES" sz="900" dirty="0" smtClean="0">
                          <a:solidFill>
                            <a:schemeClr val="tx2"/>
                          </a:solidFill>
                        </a:rPr>
                        <a:t>:  relevante - no intrusivo - los visitantes se acercan / no se los persigue</a:t>
                      </a:r>
                    </a:p>
                    <a:p>
                      <a:pPr marL="444500" lvl="1" indent="-177800" fontAlgn="base">
                        <a:spcBef>
                          <a:spcPct val="0"/>
                        </a:spcBef>
                        <a:spcAft>
                          <a:spcPts val="600"/>
                        </a:spcAft>
                        <a:buFont typeface="Courier New" panose="02070309020205020404" pitchFamily="49" charset="0"/>
                        <a:buChar char="o"/>
                      </a:pPr>
                      <a:r>
                        <a:rPr lang="es-ES" sz="900" b="1" dirty="0" smtClean="0">
                          <a:solidFill>
                            <a:schemeClr val="tx2"/>
                          </a:solidFill>
                        </a:rPr>
                        <a:t>Aplicación</a:t>
                      </a:r>
                      <a:r>
                        <a:rPr lang="es-ES" sz="900" dirty="0" smtClean="0">
                          <a:solidFill>
                            <a:schemeClr val="tx2"/>
                          </a:solidFill>
                        </a:rPr>
                        <a:t>: medio-largo plazo</a:t>
                      </a:r>
                    </a:p>
                    <a:p>
                      <a:pPr marL="444500" lvl="1" indent="-177800" fontAlgn="base">
                        <a:spcBef>
                          <a:spcPct val="0"/>
                        </a:spcBef>
                        <a:spcAft>
                          <a:spcPts val="600"/>
                        </a:spcAft>
                        <a:buFont typeface="Courier New" panose="02070309020205020404" pitchFamily="49" charset="0"/>
                        <a:buChar char="o"/>
                      </a:pPr>
                      <a:r>
                        <a:rPr lang="es-ES" sz="900" b="1" dirty="0" smtClean="0">
                          <a:solidFill>
                            <a:schemeClr val="tx2"/>
                          </a:solidFill>
                        </a:rPr>
                        <a:t>Contenidos</a:t>
                      </a:r>
                      <a:r>
                        <a:rPr lang="es-ES" sz="900" dirty="0" smtClean="0">
                          <a:solidFill>
                            <a:schemeClr val="tx2"/>
                          </a:solidFill>
                        </a:rPr>
                        <a:t>: de calidad, relevantes, centrados en el usuario y personalizados </a:t>
                      </a:r>
                    </a:p>
                    <a:p>
                      <a:pPr marL="444500" lvl="1" indent="-177800" fontAlgn="base">
                        <a:spcBef>
                          <a:spcPct val="0"/>
                        </a:spcBef>
                        <a:spcAft>
                          <a:spcPts val="600"/>
                        </a:spcAft>
                        <a:buFont typeface="Courier New" panose="02070309020205020404" pitchFamily="49" charset="0"/>
                        <a:buChar char="o"/>
                      </a:pPr>
                      <a:r>
                        <a:rPr lang="es-ES" sz="900" b="1" dirty="0" smtClean="0">
                          <a:solidFill>
                            <a:schemeClr val="tx2"/>
                          </a:solidFill>
                        </a:rPr>
                        <a:t>Objetivos</a:t>
                      </a:r>
                      <a:r>
                        <a:rPr lang="es-ES" sz="900" dirty="0" smtClean="0">
                          <a:solidFill>
                            <a:schemeClr val="tx2"/>
                          </a:solidFill>
                        </a:rPr>
                        <a:t>: conocer mejor al usuario, darle contenido de valor, ayudarle a entender mejor sus necesidades y convertirlo finalmente en un prescriptor del destino</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0"/>
                  </a:ext>
                </a:extLst>
              </a:tr>
              <a:tr h="1524218">
                <a:tc>
                  <a:txBody>
                    <a:bodyPr/>
                    <a:lstStyle/>
                    <a:p>
                      <a:endParaRPr lang="es-ES" dirty="0"/>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1"/>
                  </a:ext>
                </a:extLst>
              </a:tr>
              <a:tr h="1995965">
                <a:tc>
                  <a:txBody>
                    <a:bodyPr/>
                    <a:lstStyle/>
                    <a:p>
                      <a:endParaRPr lang="es-ES" dirty="0"/>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2"/>
                  </a:ext>
                </a:extLst>
              </a:tr>
            </a:tbl>
          </a:graphicData>
        </a:graphic>
      </p:graphicFrame>
      <p:sp>
        <p:nvSpPr>
          <p:cNvPr id="7" name="Rectangle 6"/>
          <p:cNvSpPr/>
          <p:nvPr/>
        </p:nvSpPr>
        <p:spPr>
          <a:xfrm>
            <a:off x="277208" y="1654746"/>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706103"/>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713375"/>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las campañas de marketing online y </a:t>
            </a:r>
            <a:r>
              <a:rPr lang="es-CL" sz="1000" b="1" dirty="0" err="1" smtClean="0">
                <a:solidFill>
                  <a:schemeClr val="bg2"/>
                </a:solidFill>
                <a:latin typeface="+mn-lt"/>
              </a:rPr>
              <a:t>Inbound</a:t>
            </a:r>
            <a:r>
              <a:rPr lang="es-CL" sz="1000" b="1" dirty="0" smtClean="0">
                <a:solidFill>
                  <a:schemeClr val="bg2"/>
                </a:solidFill>
                <a:latin typeface="+mn-lt"/>
              </a:rPr>
              <a:t> Marketing</a:t>
            </a:r>
            <a:endParaRPr lang="es-CL" sz="1000" b="1" dirty="0">
              <a:solidFill>
                <a:schemeClr val="bg2"/>
              </a:solidFill>
              <a:latin typeface="+mn-lt"/>
            </a:endParaRPr>
          </a:p>
        </p:txBody>
      </p:sp>
      <p:graphicFrame>
        <p:nvGraphicFramePr>
          <p:cNvPr id="40" name="Table 5"/>
          <p:cNvGraphicFramePr>
            <a:graphicFrameLocks noGrp="1"/>
          </p:cNvGraphicFramePr>
          <p:nvPr>
            <p:extLst/>
          </p:nvPr>
        </p:nvGraphicFramePr>
        <p:xfrm>
          <a:off x="277466" y="3814986"/>
          <a:ext cx="4608512" cy="3168352"/>
        </p:xfrm>
        <a:graphic>
          <a:graphicData uri="http://schemas.openxmlformats.org/drawingml/2006/table">
            <a:tbl>
              <a:tblPr firstRow="1" bandRow="1">
                <a:tableStyleId>{2D5ABB26-0587-4C30-8999-92F81FD0307C}</a:tableStyleId>
              </a:tblPr>
              <a:tblGrid>
                <a:gridCol w="4608512">
                  <a:extLst>
                    <a:ext uri="{9D8B030D-6E8A-4147-A177-3AD203B41FA5}">
                      <a16:colId xmlns="" xmlns:a16="http://schemas.microsoft.com/office/drawing/2014/main" val="20000"/>
                    </a:ext>
                  </a:extLst>
                </a:gridCol>
              </a:tblGrid>
              <a:tr h="3168352">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2"/>
                  </a:ext>
                </a:extLst>
              </a:tr>
            </a:tbl>
          </a:graphicData>
        </a:graphic>
      </p:graphicFrame>
      <p:sp>
        <p:nvSpPr>
          <p:cNvPr id="42" name="Folded Corner 1"/>
          <p:cNvSpPr/>
          <p:nvPr/>
        </p:nvSpPr>
        <p:spPr>
          <a:xfrm>
            <a:off x="492933" y="4599199"/>
            <a:ext cx="3096344" cy="2214723"/>
          </a:xfrm>
          <a:prstGeom prst="foldedCorne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0" rtlCol="0" anchor="ctr"/>
          <a:lstStyle/>
          <a:p>
            <a:pPr lvl="0">
              <a:spcAft>
                <a:spcPts val="600"/>
              </a:spcAft>
            </a:pPr>
            <a:r>
              <a:rPr lang="es-ES" sz="1400" b="1" dirty="0">
                <a:solidFill>
                  <a:srgbClr val="002776"/>
                </a:solidFill>
              </a:rPr>
              <a:t>Claves</a:t>
            </a:r>
            <a:endParaRPr lang="es-ES" sz="1200" b="1" dirty="0">
              <a:solidFill>
                <a:srgbClr val="002776"/>
              </a:solidFill>
            </a:endParaRPr>
          </a:p>
          <a:p>
            <a:pPr marL="285750" lvl="0" indent="-285750">
              <a:spcAft>
                <a:spcPts val="600"/>
              </a:spcAft>
              <a:buFont typeface="Arial"/>
              <a:buChar char="•"/>
            </a:pPr>
            <a:r>
              <a:rPr lang="es-ES_tradnl" sz="1200" dirty="0" smtClean="0">
                <a:solidFill>
                  <a:srgbClr val="002776"/>
                </a:solidFill>
              </a:rPr>
              <a:t>SEO para ser visible</a:t>
            </a:r>
          </a:p>
          <a:p>
            <a:pPr marL="285750" lvl="0" indent="-285750">
              <a:spcAft>
                <a:spcPts val="600"/>
              </a:spcAft>
              <a:buFont typeface="Arial"/>
              <a:buChar char="•"/>
            </a:pPr>
            <a:r>
              <a:rPr lang="es-ES_tradnl" sz="1200" dirty="0" smtClean="0">
                <a:solidFill>
                  <a:srgbClr val="002776"/>
                </a:solidFill>
              </a:rPr>
              <a:t>Creación </a:t>
            </a:r>
            <a:r>
              <a:rPr lang="es-ES_tradnl" sz="1200" dirty="0">
                <a:solidFill>
                  <a:srgbClr val="002776"/>
                </a:solidFill>
              </a:rPr>
              <a:t>de </a:t>
            </a:r>
            <a:r>
              <a:rPr lang="es-ES_tradnl" sz="1200" dirty="0" smtClean="0">
                <a:solidFill>
                  <a:srgbClr val="002776"/>
                </a:solidFill>
              </a:rPr>
              <a:t>contenidos de calidad</a:t>
            </a:r>
          </a:p>
          <a:p>
            <a:pPr marL="285750" lvl="0" indent="-285750">
              <a:spcAft>
                <a:spcPts val="600"/>
              </a:spcAft>
              <a:buFont typeface="Arial"/>
              <a:buChar char="•"/>
            </a:pPr>
            <a:r>
              <a:rPr lang="es-ES" sz="1200" dirty="0" smtClean="0">
                <a:solidFill>
                  <a:srgbClr val="002776"/>
                </a:solidFill>
              </a:rPr>
              <a:t>D</a:t>
            </a:r>
            <a:r>
              <a:rPr lang="es-ES_tradnl" sz="1200" dirty="0" err="1" smtClean="0">
                <a:solidFill>
                  <a:srgbClr val="002776"/>
                </a:solidFill>
              </a:rPr>
              <a:t>inamización</a:t>
            </a:r>
            <a:r>
              <a:rPr lang="es-ES_tradnl" sz="1200" dirty="0" smtClean="0">
                <a:solidFill>
                  <a:srgbClr val="002776"/>
                </a:solidFill>
              </a:rPr>
              <a:t> en redes sociales</a:t>
            </a:r>
            <a:endParaRPr lang="es-ES_tradnl" sz="1200" dirty="0">
              <a:solidFill>
                <a:srgbClr val="002776"/>
              </a:solidFill>
            </a:endParaRPr>
          </a:p>
          <a:p>
            <a:pPr marL="285750" lvl="0" indent="-285750">
              <a:spcAft>
                <a:spcPts val="600"/>
              </a:spcAft>
              <a:buFont typeface="Arial"/>
              <a:buChar char="•"/>
            </a:pPr>
            <a:r>
              <a:rPr lang="es-ES_tradnl" sz="1200" dirty="0" smtClean="0">
                <a:solidFill>
                  <a:srgbClr val="002776"/>
                </a:solidFill>
              </a:rPr>
              <a:t>Adaptación al embudo </a:t>
            </a:r>
            <a:r>
              <a:rPr lang="es-ES_tradnl" sz="1200" dirty="0">
                <a:solidFill>
                  <a:srgbClr val="002776"/>
                </a:solidFill>
              </a:rPr>
              <a:t>de conversión</a:t>
            </a:r>
          </a:p>
          <a:p>
            <a:pPr marL="285750" lvl="0" indent="-285750">
              <a:spcAft>
                <a:spcPts val="600"/>
              </a:spcAft>
              <a:buFont typeface="Arial"/>
              <a:buChar char="•"/>
            </a:pPr>
            <a:r>
              <a:rPr lang="es-ES_tradnl" sz="1200" dirty="0" smtClean="0">
                <a:solidFill>
                  <a:srgbClr val="002776"/>
                </a:solidFill>
              </a:rPr>
              <a:t>Segmentación y Personalización</a:t>
            </a:r>
            <a:endParaRPr lang="es-ES_tradnl" sz="1200" dirty="0">
              <a:solidFill>
                <a:srgbClr val="002776"/>
              </a:solidFill>
            </a:endParaRPr>
          </a:p>
          <a:p>
            <a:pPr marL="285750" lvl="0" indent="-285750">
              <a:spcAft>
                <a:spcPts val="600"/>
              </a:spcAft>
              <a:buFont typeface="Arial"/>
              <a:buChar char="•"/>
            </a:pPr>
            <a:r>
              <a:rPr lang="pt-BR" sz="1200" dirty="0" err="1">
                <a:solidFill>
                  <a:srgbClr val="002776"/>
                </a:solidFill>
              </a:rPr>
              <a:t>Multi-</a:t>
            </a:r>
            <a:r>
              <a:rPr lang="pt-BR" sz="1200" dirty="0" err="1" smtClean="0">
                <a:solidFill>
                  <a:srgbClr val="002776"/>
                </a:solidFill>
              </a:rPr>
              <a:t>canalidad</a:t>
            </a:r>
            <a:endParaRPr lang="pt-BR" sz="1200" dirty="0" smtClean="0">
              <a:solidFill>
                <a:srgbClr val="002776"/>
              </a:solidFill>
            </a:endParaRPr>
          </a:p>
          <a:p>
            <a:pPr marL="285750" lvl="0" indent="-285750">
              <a:spcAft>
                <a:spcPts val="600"/>
              </a:spcAft>
              <a:buFont typeface="Arial"/>
              <a:buChar char="•"/>
            </a:pPr>
            <a:r>
              <a:rPr lang="pt-BR" sz="1200" dirty="0" err="1" smtClean="0">
                <a:solidFill>
                  <a:srgbClr val="002776"/>
                </a:solidFill>
              </a:rPr>
              <a:t>Orientación</a:t>
            </a:r>
            <a:r>
              <a:rPr lang="pt-BR" sz="1200" dirty="0" smtClean="0">
                <a:solidFill>
                  <a:srgbClr val="002776"/>
                </a:solidFill>
              </a:rPr>
              <a:t> a </a:t>
            </a:r>
            <a:r>
              <a:rPr lang="pt-BR" sz="1200" dirty="0" err="1" smtClean="0">
                <a:solidFill>
                  <a:srgbClr val="002776"/>
                </a:solidFill>
              </a:rPr>
              <a:t>la</a:t>
            </a:r>
            <a:r>
              <a:rPr lang="pt-BR" sz="1200" dirty="0" smtClean="0">
                <a:solidFill>
                  <a:srgbClr val="002776"/>
                </a:solidFill>
              </a:rPr>
              <a:t> </a:t>
            </a:r>
            <a:r>
              <a:rPr lang="pt-BR" sz="1200" dirty="0" err="1" smtClean="0">
                <a:solidFill>
                  <a:srgbClr val="002776"/>
                </a:solidFill>
              </a:rPr>
              <a:t>conversión</a:t>
            </a:r>
            <a:endParaRPr lang="pt-BR" sz="1200" dirty="0">
              <a:solidFill>
                <a:srgbClr val="002776"/>
              </a:solidFill>
            </a:endParaRPr>
          </a:p>
          <a:p>
            <a:pPr marL="285750" lvl="0" indent="-285750">
              <a:spcAft>
                <a:spcPts val="600"/>
              </a:spcAft>
              <a:buFont typeface="Arial"/>
              <a:buChar char="•"/>
            </a:pPr>
            <a:r>
              <a:rPr lang="es-ES_tradnl" sz="1200" dirty="0">
                <a:solidFill>
                  <a:srgbClr val="002776"/>
                </a:solidFill>
              </a:rPr>
              <a:t>Integración (analítica+ ajustes)</a:t>
            </a:r>
            <a:endParaRPr lang="es-ES" sz="1200" dirty="0">
              <a:solidFill>
                <a:srgbClr val="002776"/>
              </a:solidFill>
            </a:endParaRPr>
          </a:p>
        </p:txBody>
      </p:sp>
      <p:pic>
        <p:nvPicPr>
          <p:cNvPr id="43" name="Imagen 4" descr="Pasted Graphic 1.tif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01263" y="4247034"/>
            <a:ext cx="5909251" cy="2669012"/>
          </a:xfrm>
          <a:prstGeom prst="rect">
            <a:avLst/>
          </a:prstGeom>
        </p:spPr>
      </p:pic>
      <p:sp>
        <p:nvSpPr>
          <p:cNvPr id="44" name="Title 1"/>
          <p:cNvSpPr txBox="1">
            <a:spLocks/>
          </p:cNvSpPr>
          <p:nvPr/>
        </p:nvSpPr>
        <p:spPr bwMode="auto">
          <a:xfrm>
            <a:off x="3805858" y="6813922"/>
            <a:ext cx="4536504" cy="288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s-ES" sz="800" dirty="0" smtClean="0">
                <a:solidFill>
                  <a:srgbClr val="002776"/>
                </a:solidFill>
              </a:rPr>
              <a:t>Fuente: </a:t>
            </a:r>
            <a:r>
              <a:rPr lang="es-ES_tradnl" sz="800" dirty="0" err="1">
                <a:solidFill>
                  <a:srgbClr val="002776"/>
                </a:solidFill>
              </a:rPr>
              <a:t>Hubspot</a:t>
            </a:r>
            <a:r>
              <a:rPr lang="es-ES_tradnl" sz="800" dirty="0">
                <a:solidFill>
                  <a:srgbClr val="002776"/>
                </a:solidFill>
              </a:rPr>
              <a:t> 2015</a:t>
            </a:r>
          </a:p>
        </p:txBody>
      </p:sp>
      <p:sp>
        <p:nvSpPr>
          <p:cNvPr id="49" name="Title 1"/>
          <p:cNvSpPr txBox="1">
            <a:spLocks/>
          </p:cNvSpPr>
          <p:nvPr/>
        </p:nvSpPr>
        <p:spPr bwMode="auto">
          <a:xfrm>
            <a:off x="3877866" y="4103018"/>
            <a:ext cx="4536504" cy="288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n-US" sz="1200" b="1" dirty="0" err="1">
                <a:solidFill>
                  <a:srgbClr val="002776"/>
                </a:solidFill>
              </a:rPr>
              <a:t>Fases</a:t>
            </a:r>
            <a:r>
              <a:rPr lang="en-US" sz="1200" b="1" dirty="0">
                <a:solidFill>
                  <a:srgbClr val="002776"/>
                </a:solidFill>
              </a:rPr>
              <a:t> del </a:t>
            </a:r>
            <a:r>
              <a:rPr lang="en-US" sz="1200" b="1" dirty="0" smtClean="0">
                <a:solidFill>
                  <a:srgbClr val="002776"/>
                </a:solidFill>
              </a:rPr>
              <a:t>inbound </a:t>
            </a:r>
            <a:r>
              <a:rPr lang="en-US" sz="1200" b="1" dirty="0">
                <a:solidFill>
                  <a:srgbClr val="002776"/>
                </a:solidFill>
              </a:rPr>
              <a:t>marketing</a:t>
            </a:r>
            <a:endParaRPr lang="es-ES_tradnl" sz="1200" b="1" dirty="0" smtClean="0">
              <a:solidFill>
                <a:srgbClr val="002776"/>
              </a:solidFill>
            </a:endParaRPr>
          </a:p>
        </p:txBody>
      </p:sp>
      <p:sp>
        <p:nvSpPr>
          <p:cNvPr id="28" name="Rectangle 27"/>
          <p:cNvSpPr/>
          <p:nvPr>
            <p:custDataLst>
              <p:tags r:id="rId3"/>
            </p:custDataLst>
          </p:nvPr>
        </p:nvSpPr>
        <p:spPr>
          <a:xfrm>
            <a:off x="2625278" y="1078722"/>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2.2. Campañas </a:t>
            </a:r>
            <a:r>
              <a:rPr lang="es-ES_tradnl" sz="1100" b="1" dirty="0">
                <a:solidFill>
                  <a:schemeClr val="tx2"/>
                </a:solidFill>
              </a:rPr>
              <a:t>de marketing online</a:t>
            </a:r>
            <a:endParaRPr lang="es-CL" sz="1100" b="1" dirty="0">
              <a:solidFill>
                <a:schemeClr val="tx2"/>
              </a:solidFill>
            </a:endParaRPr>
          </a:p>
        </p:txBody>
      </p:sp>
      <p:sp>
        <p:nvSpPr>
          <p:cNvPr id="29" name="Rectangle 28"/>
          <p:cNvSpPr/>
          <p:nvPr>
            <p:custDataLst>
              <p:tags r:id="rId4"/>
            </p:custDataLst>
          </p:nvPr>
        </p:nvSpPr>
        <p:spPr>
          <a:xfrm>
            <a:off x="205458" y="1078722"/>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err="1" smtClean="0"/>
              <a:t>Inbound</a:t>
            </a:r>
            <a:r>
              <a:rPr lang="es-ES_tradnl" sz="800" b="1" dirty="0" smtClean="0"/>
              <a:t> marketing</a:t>
            </a:r>
            <a:endParaRPr lang="es-CL" sz="800" b="1" dirty="0">
              <a:solidFill>
                <a:srgbClr val="FFFFFF"/>
              </a:solidFill>
            </a:endParaRPr>
          </a:p>
        </p:txBody>
      </p:sp>
      <p:sp>
        <p:nvSpPr>
          <p:cNvPr id="30" name="Rounded Rectangle 29"/>
          <p:cNvSpPr/>
          <p:nvPr/>
        </p:nvSpPr>
        <p:spPr>
          <a:xfrm>
            <a:off x="205200" y="1113396"/>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E2</a:t>
            </a:r>
            <a:endParaRPr lang="es-ES" sz="1000" b="1" dirty="0">
              <a:solidFill>
                <a:srgbClr val="002060"/>
              </a:solidFill>
            </a:endParaRPr>
          </a:p>
        </p:txBody>
      </p:sp>
      <p:sp>
        <p:nvSpPr>
          <p:cNvPr id="31" name="TextBox 30"/>
          <p:cNvSpPr txBox="1"/>
          <p:nvPr/>
        </p:nvSpPr>
        <p:spPr>
          <a:xfrm>
            <a:off x="194340" y="1438722"/>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7" name="Group 36"/>
          <p:cNvGrpSpPr/>
          <p:nvPr/>
        </p:nvGrpSpPr>
        <p:grpSpPr>
          <a:xfrm>
            <a:off x="1202122" y="380250"/>
            <a:ext cx="428400" cy="410400"/>
            <a:chOff x="1157616" y="202415"/>
            <a:chExt cx="515504" cy="495053"/>
          </a:xfrm>
        </p:grpSpPr>
        <p:sp>
          <p:nvSpPr>
            <p:cNvPr id="38" name="Rounded Rectangle 37"/>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9" name="Group 282"/>
            <p:cNvGrpSpPr/>
            <p:nvPr/>
          </p:nvGrpSpPr>
          <p:grpSpPr>
            <a:xfrm>
              <a:off x="1311621" y="288473"/>
              <a:ext cx="207495" cy="194290"/>
              <a:chOff x="644491" y="4719572"/>
              <a:chExt cx="226243" cy="211846"/>
            </a:xfrm>
            <a:solidFill>
              <a:schemeClr val="bg1"/>
            </a:solidFill>
          </p:grpSpPr>
          <p:sp>
            <p:nvSpPr>
              <p:cNvPr id="41"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45"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42862238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13</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1910339"/>
          <a:ext cx="9577322" cy="5505046"/>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2677445">
                <a:tc>
                  <a:txBody>
                    <a:bodyPr/>
                    <a:lstStyle/>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noProof="0" dirty="0" smtClean="0">
                          <a:solidFill>
                            <a:srgbClr val="002776"/>
                          </a:solidFill>
                          <a:latin typeface="+mn-lt"/>
                          <a:ea typeface="+mn-ea"/>
                          <a:cs typeface="+mn-cs"/>
                        </a:rPr>
                        <a:t>Básicamente hay </a:t>
                      </a:r>
                      <a:r>
                        <a:rPr lang="es-ES" sz="900" kern="1200" noProof="0" dirty="0" err="1" smtClean="0">
                          <a:solidFill>
                            <a:srgbClr val="002776"/>
                          </a:solidFill>
                          <a:latin typeface="+mn-lt"/>
                          <a:ea typeface="+mn-ea"/>
                          <a:cs typeface="+mn-cs"/>
                        </a:rPr>
                        <a:t>cuatrp</a:t>
                      </a:r>
                      <a:r>
                        <a:rPr lang="es-ES" sz="900" kern="1200" noProof="0" dirty="0" smtClean="0">
                          <a:solidFill>
                            <a:srgbClr val="002776"/>
                          </a:solidFill>
                          <a:latin typeface="+mn-lt"/>
                          <a:ea typeface="+mn-ea"/>
                          <a:cs typeface="+mn-cs"/>
                        </a:rPr>
                        <a:t> tipos de media que</a:t>
                      </a:r>
                      <a:r>
                        <a:rPr lang="es-ES" sz="900" kern="1200" baseline="0" noProof="0" dirty="0" smtClean="0">
                          <a:solidFill>
                            <a:srgbClr val="002776"/>
                          </a:solidFill>
                          <a:latin typeface="+mn-lt"/>
                          <a:ea typeface="+mn-ea"/>
                          <a:cs typeface="+mn-cs"/>
                        </a:rPr>
                        <a:t> alimentan un ecosistema digital en función de su origen: Propio (</a:t>
                      </a:r>
                      <a:r>
                        <a:rPr lang="es-ES" sz="900" kern="1200" baseline="0" noProof="0" dirty="0" err="1" smtClean="0">
                          <a:solidFill>
                            <a:srgbClr val="002776"/>
                          </a:solidFill>
                          <a:latin typeface="+mn-lt"/>
                          <a:ea typeface="+mn-ea"/>
                          <a:cs typeface="+mn-cs"/>
                        </a:rPr>
                        <a:t>owned</a:t>
                      </a:r>
                      <a:r>
                        <a:rPr lang="es-ES" sz="900" kern="1200" baseline="0" noProof="0" dirty="0" smtClean="0">
                          <a:solidFill>
                            <a:srgbClr val="002776"/>
                          </a:solidFill>
                          <a:latin typeface="+mn-lt"/>
                          <a:ea typeface="+mn-ea"/>
                          <a:cs typeface="+mn-cs"/>
                        </a:rPr>
                        <a:t>), Social, (social), Ganado (</a:t>
                      </a:r>
                      <a:r>
                        <a:rPr lang="es-ES" sz="900" kern="1200" baseline="0" noProof="0" dirty="0" err="1" smtClean="0">
                          <a:solidFill>
                            <a:srgbClr val="002776"/>
                          </a:solidFill>
                          <a:latin typeface="+mn-lt"/>
                          <a:ea typeface="+mn-ea"/>
                          <a:cs typeface="+mn-cs"/>
                        </a:rPr>
                        <a:t>earned</a:t>
                      </a:r>
                      <a:r>
                        <a:rPr lang="es-ES" sz="900" kern="1200" baseline="0" noProof="0" dirty="0" smtClean="0">
                          <a:solidFill>
                            <a:srgbClr val="002776"/>
                          </a:solidFill>
                          <a:latin typeface="+mn-lt"/>
                          <a:ea typeface="+mn-ea"/>
                          <a:cs typeface="+mn-cs"/>
                        </a:rPr>
                        <a:t>), pagado (</a:t>
                      </a:r>
                      <a:r>
                        <a:rPr lang="es-ES" sz="900" kern="1200" baseline="0" noProof="0" dirty="0" err="1" smtClean="0">
                          <a:solidFill>
                            <a:srgbClr val="002776"/>
                          </a:solidFill>
                          <a:latin typeface="+mn-lt"/>
                          <a:ea typeface="+mn-ea"/>
                          <a:cs typeface="+mn-cs"/>
                        </a:rPr>
                        <a:t>paid</a:t>
                      </a:r>
                      <a:r>
                        <a:rPr lang="es-ES" sz="900" kern="1200" baseline="0" noProof="0" dirty="0" smtClean="0">
                          <a:solidFill>
                            <a:srgbClr val="002776"/>
                          </a:solidFill>
                          <a:latin typeface="+mn-lt"/>
                          <a:ea typeface="+mn-ea"/>
                          <a:cs typeface="+mn-cs"/>
                        </a:rPr>
                        <a:t>).</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b="1" kern="1200" baseline="0" noProof="0" dirty="0" smtClean="0">
                          <a:solidFill>
                            <a:srgbClr val="002776"/>
                          </a:solidFill>
                          <a:latin typeface="+mn-lt"/>
                          <a:ea typeface="+mn-ea"/>
                          <a:cs typeface="+mn-cs"/>
                        </a:rPr>
                        <a:t>Marketing de Contenidos:</a:t>
                      </a:r>
                      <a:br>
                        <a:rPr lang="es-ES" sz="900" b="1" kern="1200" baseline="0" noProof="0" dirty="0" smtClean="0">
                          <a:solidFill>
                            <a:srgbClr val="002776"/>
                          </a:solidFill>
                          <a:latin typeface="+mn-lt"/>
                          <a:ea typeface="+mn-ea"/>
                          <a:cs typeface="+mn-cs"/>
                        </a:rPr>
                      </a:br>
                      <a:endParaRPr lang="es-ES" sz="900" b="1"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baseline="0" noProof="0" dirty="0" smtClean="0">
                          <a:solidFill>
                            <a:srgbClr val="002776"/>
                          </a:solidFill>
                          <a:latin typeface="+mn-lt"/>
                          <a:ea typeface="+mn-ea"/>
                          <a:cs typeface="+mn-cs"/>
                        </a:rPr>
                        <a:t>Una estrategia orientada al marketing de contenidos buscará la inspiración y se enfocará principalmente en medios Propios y Ganados, siendo más efectivo en términos de reputación, posicionamiento SEO, viralidad e interacción, además de más económico en relación al de Pago.</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baseline="0" noProof="0" dirty="0" smtClean="0">
                          <a:solidFill>
                            <a:srgbClr val="002776"/>
                          </a:solidFill>
                          <a:latin typeface="+mn-lt"/>
                          <a:ea typeface="+mn-ea"/>
                          <a:cs typeface="+mn-cs"/>
                        </a:rPr>
                        <a:t>Asimismo hay formulas mixtas entre Propio y Ganado basado en generación de contenido (curación, UGC, reseñas, servicios </a:t>
                      </a:r>
                      <a:r>
                        <a:rPr lang="es-ES" sz="900" kern="1200" baseline="0" noProof="0" dirty="0" err="1" smtClean="0">
                          <a:solidFill>
                            <a:srgbClr val="002776"/>
                          </a:solidFill>
                          <a:latin typeface="+mn-lt"/>
                          <a:ea typeface="+mn-ea"/>
                          <a:cs typeface="+mn-cs"/>
                        </a:rPr>
                        <a:t>geolocalizados</a:t>
                      </a:r>
                      <a:r>
                        <a:rPr lang="es-ES" sz="900" kern="1200" baseline="0" noProof="0" dirty="0" smtClean="0">
                          <a:solidFill>
                            <a:srgbClr val="002776"/>
                          </a:solidFill>
                          <a:latin typeface="+mn-lt"/>
                          <a:ea typeface="+mn-ea"/>
                          <a:cs typeface="+mn-cs"/>
                        </a:rPr>
                        <a:t>). A su vez ambos se complementan con las plataformas sociales: el Propio a través de la gestión de las comunidades en redes sociales propias, y el Ganado a través de la implicación de influenciadores clave y alianzas.</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0"/>
                  </a:ext>
                </a:extLst>
              </a:tr>
              <a:tr h="1224334">
                <a:tc>
                  <a:txBody>
                    <a:bodyPr/>
                    <a:lstStyle/>
                    <a:p>
                      <a:endParaRPr lang="es-ES"/>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1"/>
                  </a:ext>
                </a:extLst>
              </a:tr>
              <a:tr h="1603267">
                <a:tc>
                  <a:txBody>
                    <a:bodyPr/>
                    <a:lstStyle/>
                    <a:p>
                      <a:endParaRPr lang="es-ES" dirty="0"/>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2"/>
                  </a:ext>
                </a:extLst>
              </a:tr>
            </a:tbl>
          </a:graphicData>
        </a:graphic>
      </p:graphicFrame>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CL" sz="1000" b="1" dirty="0">
                <a:solidFill>
                  <a:schemeClr val="bg2"/>
                </a:solidFill>
              </a:rPr>
              <a:t>sugerencias </a:t>
            </a:r>
            <a:r>
              <a:rPr lang="es-CL" sz="1000" b="1" dirty="0" smtClean="0">
                <a:solidFill>
                  <a:schemeClr val="bg2"/>
                </a:solidFill>
              </a:rPr>
              <a:t>para la e</a:t>
            </a:r>
            <a:r>
              <a:rPr lang="es-CL" sz="1000" b="1" dirty="0" smtClean="0">
                <a:solidFill>
                  <a:schemeClr val="bg2"/>
                </a:solidFill>
                <a:latin typeface="+mn-lt"/>
              </a:rPr>
              <a:t>strategia de contenidos y tipos de media</a:t>
            </a:r>
            <a:endParaRPr lang="es-CL" sz="1000" b="1" dirty="0">
              <a:solidFill>
                <a:schemeClr val="bg2"/>
              </a:solidFill>
              <a:latin typeface="+mn-lt"/>
            </a:endParaRPr>
          </a:p>
        </p:txBody>
      </p:sp>
      <p:graphicFrame>
        <p:nvGraphicFramePr>
          <p:cNvPr id="40" name="Table 5"/>
          <p:cNvGraphicFramePr>
            <a:graphicFrameLocks noGrp="1"/>
          </p:cNvGraphicFramePr>
          <p:nvPr>
            <p:extLst/>
          </p:nvPr>
        </p:nvGraphicFramePr>
        <p:xfrm>
          <a:off x="277466" y="3382938"/>
          <a:ext cx="2448272" cy="4032448"/>
        </p:xfrm>
        <a:graphic>
          <a:graphicData uri="http://schemas.openxmlformats.org/drawingml/2006/table">
            <a:tbl>
              <a:tblPr firstRow="1" bandRow="1">
                <a:tableStyleId>{2D5ABB26-0587-4C30-8999-92F81FD0307C}</a:tableStyleId>
              </a:tblPr>
              <a:tblGrid>
                <a:gridCol w="2448272">
                  <a:extLst>
                    <a:ext uri="{9D8B030D-6E8A-4147-A177-3AD203B41FA5}">
                      <a16:colId xmlns="" xmlns:a16="http://schemas.microsoft.com/office/drawing/2014/main" val="20000"/>
                    </a:ext>
                  </a:extLst>
                </a:gridCol>
              </a:tblGrid>
              <a:tr h="4032448">
                <a:tc>
                  <a:txBody>
                    <a:bodyPr/>
                    <a:lstStyle/>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baseline="0" noProof="0" dirty="0" smtClean="0">
                          <a:solidFill>
                            <a:srgbClr val="002776"/>
                          </a:solidFill>
                          <a:latin typeface="+mn-lt"/>
                          <a:ea typeface="+mn-ea"/>
                          <a:cs typeface="+mn-cs"/>
                        </a:rPr>
                        <a:t>El </a:t>
                      </a:r>
                      <a:r>
                        <a:rPr lang="es-ES" sz="900" kern="1200" baseline="0" noProof="0" dirty="0" err="1" smtClean="0">
                          <a:solidFill>
                            <a:srgbClr val="002776"/>
                          </a:solidFill>
                          <a:latin typeface="+mn-lt"/>
                          <a:ea typeface="+mn-ea"/>
                          <a:cs typeface="+mn-cs"/>
                        </a:rPr>
                        <a:t>inbound</a:t>
                      </a:r>
                      <a:r>
                        <a:rPr lang="es-ES" sz="900" kern="1200" baseline="0" noProof="0" dirty="0" smtClean="0">
                          <a:solidFill>
                            <a:srgbClr val="002776"/>
                          </a:solidFill>
                          <a:latin typeface="+mn-lt"/>
                          <a:ea typeface="+mn-ea"/>
                          <a:cs typeface="+mn-cs"/>
                        </a:rPr>
                        <a:t> marketing es una metodología y conjunto de herramientas que se adapta de forma óptima para este tipo de estrategia de contenidos (ver desarrollo en siguiente página)</a:t>
                      </a:r>
                      <a:endParaRPr lang="es-ES_tradnl"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b="1" kern="1200" baseline="0" noProof="0" dirty="0" smtClean="0">
                          <a:solidFill>
                            <a:srgbClr val="002776"/>
                          </a:solidFill>
                          <a:latin typeface="+mn-lt"/>
                          <a:ea typeface="+mn-ea"/>
                          <a:cs typeface="+mn-cs"/>
                        </a:rPr>
                        <a:t>Campañas de Pago:</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baseline="0" noProof="0" dirty="0" smtClean="0">
                          <a:solidFill>
                            <a:srgbClr val="002776"/>
                          </a:solidFill>
                          <a:latin typeface="+mn-lt"/>
                          <a:ea typeface="+mn-ea"/>
                          <a:cs typeface="+mn-cs"/>
                        </a:rPr>
                        <a:t>El tráfico Pagado puede ser un buen recurso como complemento para amplificar la cobertura del contenido Propio y aumento de la conversión en ventas (principalmente para el </a:t>
                      </a:r>
                      <a:r>
                        <a:rPr lang="es-ES" sz="900" kern="1200" baseline="0" noProof="0" dirty="0" err="1" smtClean="0">
                          <a:solidFill>
                            <a:srgbClr val="002776"/>
                          </a:solidFill>
                          <a:latin typeface="+mn-lt"/>
                          <a:ea typeface="+mn-ea"/>
                          <a:cs typeface="+mn-cs"/>
                        </a:rPr>
                        <a:t>marketplace</a:t>
                      </a:r>
                      <a:r>
                        <a:rPr lang="es-ES" sz="900" kern="1200" baseline="0" noProof="0" dirty="0" smtClean="0">
                          <a:solidFill>
                            <a:srgbClr val="002776"/>
                          </a:solidFill>
                          <a:latin typeface="+mn-lt"/>
                          <a:ea typeface="+mn-ea"/>
                          <a:cs typeface="+mn-cs"/>
                        </a:rPr>
                        <a:t>). </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r>
                        <a:rPr lang="es-ES" sz="900" kern="1200" baseline="0" noProof="0" dirty="0" smtClean="0">
                          <a:solidFill>
                            <a:srgbClr val="002776"/>
                          </a:solidFill>
                          <a:latin typeface="+mn-lt"/>
                          <a:ea typeface="+mn-ea"/>
                          <a:cs typeface="+mn-cs"/>
                        </a:rPr>
                        <a:t>Estas campañas de Pago serán especialmente banners en red de </a:t>
                      </a:r>
                      <a:r>
                        <a:rPr lang="es-ES" sz="900" kern="1200" baseline="0" noProof="0" dirty="0" err="1" smtClean="0">
                          <a:solidFill>
                            <a:srgbClr val="002776"/>
                          </a:solidFill>
                          <a:latin typeface="+mn-lt"/>
                          <a:ea typeface="+mn-ea"/>
                          <a:cs typeface="+mn-cs"/>
                        </a:rPr>
                        <a:t>Display</a:t>
                      </a:r>
                      <a:r>
                        <a:rPr lang="es-ES" sz="900" kern="1200" baseline="0" noProof="0" dirty="0" smtClean="0">
                          <a:solidFill>
                            <a:srgbClr val="002776"/>
                          </a:solidFill>
                          <a:latin typeface="+mn-lt"/>
                          <a:ea typeface="+mn-ea"/>
                          <a:cs typeface="+mn-cs"/>
                        </a:rPr>
                        <a:t>, social </a:t>
                      </a:r>
                      <a:r>
                        <a:rPr lang="es-ES" sz="900" kern="1200" baseline="0" noProof="0" dirty="0" err="1" smtClean="0">
                          <a:solidFill>
                            <a:srgbClr val="002776"/>
                          </a:solidFill>
                          <a:latin typeface="+mn-lt"/>
                          <a:ea typeface="+mn-ea"/>
                          <a:cs typeface="+mn-cs"/>
                        </a:rPr>
                        <a:t>Ads</a:t>
                      </a:r>
                      <a:r>
                        <a:rPr lang="es-ES" sz="900" kern="1200" baseline="0" noProof="0" dirty="0" smtClean="0">
                          <a:solidFill>
                            <a:srgbClr val="002776"/>
                          </a:solidFill>
                          <a:latin typeface="+mn-lt"/>
                          <a:ea typeface="+mn-ea"/>
                          <a:cs typeface="+mn-cs"/>
                        </a:rPr>
                        <a:t> y SEM.</a:t>
                      </a:r>
                      <a:br>
                        <a:rPr lang="es-ES" sz="900" kern="1200" baseline="0" noProof="0" dirty="0" smtClean="0">
                          <a:solidFill>
                            <a:srgbClr val="002776"/>
                          </a:solidFill>
                          <a:latin typeface="+mn-lt"/>
                          <a:ea typeface="+mn-ea"/>
                          <a:cs typeface="+mn-cs"/>
                        </a:rPr>
                      </a:br>
                      <a:r>
                        <a:rPr lang="es-ES" sz="900" kern="1200" baseline="0" noProof="0" dirty="0" smtClean="0">
                          <a:solidFill>
                            <a:srgbClr val="002776"/>
                          </a:solidFill>
                          <a:latin typeface="+mn-lt"/>
                          <a:ea typeface="+mn-ea"/>
                          <a:cs typeface="+mn-cs"/>
                        </a:rPr>
                        <a:t/>
                      </a:r>
                      <a:br>
                        <a:rPr lang="es-ES" sz="900" kern="1200" baseline="0" noProof="0" dirty="0" smtClean="0">
                          <a:solidFill>
                            <a:srgbClr val="002776"/>
                          </a:solidFill>
                          <a:latin typeface="+mn-lt"/>
                          <a:ea typeface="+mn-ea"/>
                          <a:cs typeface="+mn-cs"/>
                        </a:rPr>
                      </a:br>
                      <a:r>
                        <a:rPr lang="es-ES" sz="900" kern="1200" baseline="0" noProof="0" dirty="0" smtClean="0">
                          <a:solidFill>
                            <a:srgbClr val="002776"/>
                          </a:solidFill>
                          <a:latin typeface="+mn-lt"/>
                          <a:ea typeface="+mn-ea"/>
                          <a:cs typeface="+mn-cs"/>
                        </a:rPr>
                        <a:t>Asimismo hay formulas intermedias entre Propio y Pagado basado en incentivos como el marketing de afiliación y los embajadores de marca que pueden derivar tráfico cualificado mediante formulas de CPA (costo por acción)</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2"/>
                  </a:ext>
                </a:extLst>
              </a:tr>
            </a:tbl>
          </a:graphicData>
        </a:graphic>
      </p:graphicFrame>
      <p:sp>
        <p:nvSpPr>
          <p:cNvPr id="4" name="Footer Placeholder 3"/>
          <p:cNvSpPr>
            <a:spLocks noGrp="1"/>
          </p:cNvSpPr>
          <p:nvPr>
            <p:ph type="ftr" sz="quarter" idx="11"/>
          </p:nvPr>
        </p:nvSpPr>
        <p:spPr>
          <a:xfrm>
            <a:off x="2725738" y="7212062"/>
            <a:ext cx="4749800" cy="163513"/>
          </a:xfrm>
        </p:spPr>
        <p:txBody>
          <a:bodyPr/>
          <a:lstStyle/>
          <a:p>
            <a:pPr>
              <a:defRPr/>
            </a:pPr>
            <a:r>
              <a:rPr lang="en-US" sz="800" dirty="0" err="1" smtClean="0"/>
              <a:t>Fuente</a:t>
            </a:r>
            <a:r>
              <a:rPr lang="en-US" sz="800" dirty="0" smtClean="0"/>
              <a:t>: Digital Marketing Arts 2015</a:t>
            </a:r>
            <a:endParaRPr lang="en-US" sz="800" dirty="0"/>
          </a:p>
        </p:txBody>
      </p:sp>
      <p:pic>
        <p:nvPicPr>
          <p:cNvPr id="18" name="Imagen 17"/>
          <p:cNvPicPr>
            <a:picLocks noChangeAspect="1"/>
          </p:cNvPicPr>
          <p:nvPr/>
        </p:nvPicPr>
        <p:blipFill>
          <a:blip r:embed="rId6"/>
          <a:stretch>
            <a:fillRect/>
          </a:stretch>
        </p:blipFill>
        <p:spPr>
          <a:xfrm>
            <a:off x="2725738" y="3382938"/>
            <a:ext cx="7077992" cy="3865968"/>
          </a:xfrm>
          <a:prstGeom prst="rect">
            <a:avLst/>
          </a:prstGeom>
        </p:spPr>
      </p:pic>
      <p:sp>
        <p:nvSpPr>
          <p:cNvPr id="26" name="Rectangle 25"/>
          <p:cNvSpPr/>
          <p:nvPr>
            <p:custDataLst>
              <p:tags r:id="rId2"/>
            </p:custDataLst>
          </p:nvPr>
        </p:nvSpPr>
        <p:spPr>
          <a:xfrm>
            <a:off x="2625278" y="1078722"/>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2.2. Campañas </a:t>
            </a:r>
            <a:r>
              <a:rPr lang="es-ES_tradnl" sz="1000" b="1" dirty="0">
                <a:solidFill>
                  <a:schemeClr val="tx2"/>
                </a:solidFill>
              </a:rPr>
              <a:t>de marketing online</a:t>
            </a:r>
            <a:endParaRPr lang="es-CL" sz="1000" b="1" dirty="0">
              <a:solidFill>
                <a:schemeClr val="tx2"/>
              </a:solidFill>
            </a:endParaRPr>
          </a:p>
        </p:txBody>
      </p:sp>
      <p:sp>
        <p:nvSpPr>
          <p:cNvPr id="27" name="Rectangle 26"/>
          <p:cNvSpPr/>
          <p:nvPr>
            <p:custDataLst>
              <p:tags r:id="rId3"/>
            </p:custDataLst>
          </p:nvPr>
        </p:nvSpPr>
        <p:spPr>
          <a:xfrm>
            <a:off x="205458" y="1078722"/>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_tradnl" sz="800" b="1" dirty="0" err="1" smtClean="0"/>
              <a:t>Inbound</a:t>
            </a:r>
            <a:r>
              <a:rPr lang="es-ES_tradnl" sz="800" b="1" dirty="0" smtClean="0"/>
              <a:t> marketing</a:t>
            </a:r>
            <a:endParaRPr lang="es-CL" sz="800" b="1" dirty="0">
              <a:solidFill>
                <a:srgbClr val="FFFFFF"/>
              </a:solidFill>
            </a:endParaRPr>
          </a:p>
        </p:txBody>
      </p:sp>
      <p:sp>
        <p:nvSpPr>
          <p:cNvPr id="28" name="Rounded Rectangle 27"/>
          <p:cNvSpPr/>
          <p:nvPr/>
        </p:nvSpPr>
        <p:spPr>
          <a:xfrm>
            <a:off x="205200" y="1113396"/>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E2</a:t>
            </a:r>
            <a:endParaRPr lang="es-ES" sz="1000" b="1" dirty="0">
              <a:solidFill>
                <a:srgbClr val="002060"/>
              </a:solidFill>
            </a:endParaRPr>
          </a:p>
        </p:txBody>
      </p:sp>
      <p:sp>
        <p:nvSpPr>
          <p:cNvPr id="29" name="TextBox 28"/>
          <p:cNvSpPr txBox="1"/>
          <p:nvPr/>
        </p:nvSpPr>
        <p:spPr>
          <a:xfrm>
            <a:off x="194340" y="1423914"/>
            <a:ext cx="9659932"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grpSp>
        <p:nvGrpSpPr>
          <p:cNvPr id="35" name="Group 34"/>
          <p:cNvGrpSpPr/>
          <p:nvPr/>
        </p:nvGrpSpPr>
        <p:grpSpPr>
          <a:xfrm>
            <a:off x="1202122" y="380250"/>
            <a:ext cx="428400" cy="410400"/>
            <a:chOff x="1157616" y="202415"/>
            <a:chExt cx="515504" cy="495053"/>
          </a:xfrm>
        </p:grpSpPr>
        <p:sp>
          <p:nvSpPr>
            <p:cNvPr id="36" name="Rounded Rectangle 3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7" name="Group 282"/>
            <p:cNvGrpSpPr/>
            <p:nvPr/>
          </p:nvGrpSpPr>
          <p:grpSpPr>
            <a:xfrm>
              <a:off x="1311621" y="288473"/>
              <a:ext cx="207495" cy="194290"/>
              <a:chOff x="644491" y="4719572"/>
              <a:chExt cx="226243" cy="211846"/>
            </a:xfrm>
            <a:solidFill>
              <a:schemeClr val="bg1"/>
            </a:solidFill>
          </p:grpSpPr>
          <p:sp>
            <p:nvSpPr>
              <p:cNvPr id="3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0238667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Ejemplo de página web de destino turístico</a:t>
            </a:r>
            <a:br>
              <a:rPr lang="es-ES_tradnl" dirty="0" smtClean="0"/>
            </a:br>
            <a:r>
              <a:rPr lang="es-ES_tradnl" sz="2000" dirty="0" smtClean="0">
                <a:solidFill>
                  <a:srgbClr val="00A1DE"/>
                </a:solidFill>
              </a:rPr>
              <a:t>Auckland, Nueva Zelanda: www.aucklandnz.com/int</a:t>
            </a:r>
            <a:endParaRPr lang="es-ES"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14</a:t>
            </a:fld>
            <a:endParaRPr lang="en-US" dirty="0"/>
          </a:p>
        </p:txBody>
      </p:sp>
      <p:grpSp>
        <p:nvGrpSpPr>
          <p:cNvPr id="4" name="Group 3"/>
          <p:cNvGrpSpPr/>
          <p:nvPr/>
        </p:nvGrpSpPr>
        <p:grpSpPr>
          <a:xfrm>
            <a:off x="428525" y="2566790"/>
            <a:ext cx="9281989" cy="4848596"/>
            <a:chOff x="349474" y="1726754"/>
            <a:chExt cx="9281987" cy="4464496"/>
          </a:xfrm>
        </p:grpSpPr>
        <p:pic>
          <p:nvPicPr>
            <p:cNvPr id="6" name="Picture 5"/>
            <p:cNvPicPr>
              <a:picLocks noChangeAspect="1"/>
            </p:cNvPicPr>
            <p:nvPr/>
          </p:nvPicPr>
          <p:blipFill rotWithShape="1">
            <a:blip r:embed="rId2"/>
            <a:srcRect l="745" t="10494" r="1297" b="5704"/>
            <a:stretch/>
          </p:blipFill>
          <p:spPr>
            <a:xfrm>
              <a:off x="349474" y="1726754"/>
              <a:ext cx="9281987" cy="4464496"/>
            </a:xfrm>
            <a:prstGeom prst="rect">
              <a:avLst/>
            </a:prstGeom>
          </p:spPr>
        </p:pic>
        <p:sp>
          <p:nvSpPr>
            <p:cNvPr id="7" name="Rectangle 6"/>
            <p:cNvSpPr/>
            <p:nvPr/>
          </p:nvSpPr>
          <p:spPr>
            <a:xfrm>
              <a:off x="2149674" y="1726754"/>
              <a:ext cx="5904656" cy="864096"/>
            </a:xfrm>
            <a:prstGeom prst="rect">
              <a:avLst/>
            </a:prstGeom>
            <a:noFill/>
            <a:ln w="3810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5" name="TextBox 4"/>
          <p:cNvSpPr txBox="1"/>
          <p:nvPr/>
        </p:nvSpPr>
        <p:spPr>
          <a:xfrm>
            <a:off x="457203" y="1006674"/>
            <a:ext cx="9288263" cy="1323439"/>
          </a:xfrm>
          <a:prstGeom prst="rect">
            <a:avLst/>
          </a:prstGeom>
          <a:noFill/>
        </p:spPr>
        <p:txBody>
          <a:bodyPr wrap="square" rtlCol="0">
            <a:spAutoFit/>
          </a:bodyPr>
          <a:lstStyle/>
          <a:p>
            <a:pPr marL="285750" indent="-285750">
              <a:buFont typeface="Arial" panose="020B0604020202020204" pitchFamily="34" charset="0"/>
              <a:buChar char="•"/>
            </a:pPr>
            <a:r>
              <a:rPr lang="es-ES_tradnl" sz="1600" dirty="0" smtClean="0">
                <a:solidFill>
                  <a:schemeClr val="tx2"/>
                </a:solidFill>
              </a:rPr>
              <a:t>Auckland, considerada una página web de éxito y referencia entre destinos turísticos, </a:t>
            </a:r>
            <a:r>
              <a:rPr lang="es-ES_tradnl" sz="1600" b="1" dirty="0" smtClean="0">
                <a:solidFill>
                  <a:schemeClr val="tx2"/>
                </a:solidFill>
              </a:rPr>
              <a:t>cuenta con 1 única pagina web para diversos públicos: </a:t>
            </a:r>
            <a:r>
              <a:rPr lang="es-ES_tradnl" sz="1600" dirty="0" smtClean="0">
                <a:solidFill>
                  <a:schemeClr val="tx2"/>
                </a:solidFill>
              </a:rPr>
              <a:t>turistas, estudiantes, reuniones, negocios, inversores, etc</a:t>
            </a:r>
            <a:r>
              <a:rPr lang="es-ES_tradnl" sz="1600" b="1" dirty="0" smtClean="0">
                <a:solidFill>
                  <a:schemeClr val="tx2"/>
                </a:solidFill>
              </a:rPr>
              <a:t>.</a:t>
            </a:r>
          </a:p>
          <a:p>
            <a:pPr marL="285750" indent="-285750">
              <a:buFont typeface="Arial" panose="020B0604020202020204" pitchFamily="34" charset="0"/>
              <a:buChar char="•"/>
            </a:pPr>
            <a:r>
              <a:rPr lang="es-ES_tradnl" sz="1600" dirty="0" smtClean="0">
                <a:solidFill>
                  <a:schemeClr val="tx2"/>
                </a:solidFill>
              </a:rPr>
              <a:t>En la misma página web </a:t>
            </a:r>
            <a:r>
              <a:rPr lang="es-ES_tradnl" sz="1600" b="1" dirty="0" smtClean="0">
                <a:solidFill>
                  <a:schemeClr val="tx2"/>
                </a:solidFill>
              </a:rPr>
              <a:t>se incluyen diversos temas segmentados en micro - </a:t>
            </a:r>
            <a:r>
              <a:rPr lang="es-ES_tradnl" sz="1600" b="1" dirty="0" err="1" smtClean="0">
                <a:solidFill>
                  <a:schemeClr val="tx2"/>
                </a:solidFill>
              </a:rPr>
              <a:t>sites</a:t>
            </a:r>
            <a:r>
              <a:rPr lang="es-ES" sz="1600" dirty="0" smtClean="0">
                <a:solidFill>
                  <a:schemeClr val="tx2"/>
                </a:solidFill>
              </a:rPr>
              <a:t>, que redistribuyen el tráfico digital según lo intereses y necesidades del usuario.</a:t>
            </a:r>
            <a:endParaRPr lang="es-ES_tradnl" sz="1600" dirty="0" smtClean="0">
              <a:solidFill>
                <a:schemeClr val="tx2"/>
              </a:solidFill>
            </a:endParaRPr>
          </a:p>
        </p:txBody>
      </p:sp>
      <p:sp>
        <p:nvSpPr>
          <p:cNvPr id="8" name="Down Arrow 7"/>
          <p:cNvSpPr/>
          <p:nvPr/>
        </p:nvSpPr>
        <p:spPr>
          <a:xfrm>
            <a:off x="7845351" y="2302818"/>
            <a:ext cx="576064" cy="648072"/>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Down Arrow 8"/>
          <p:cNvSpPr/>
          <p:nvPr/>
        </p:nvSpPr>
        <p:spPr>
          <a:xfrm rot="16200000">
            <a:off x="1033682" y="2482970"/>
            <a:ext cx="576000" cy="18000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s-ES_tradnl" sz="1100" b="1" dirty="0" smtClean="0">
                <a:solidFill>
                  <a:schemeClr val="tx2"/>
                </a:solidFill>
              </a:rPr>
              <a:t>Apartado de “VISIT” incluye…</a:t>
            </a:r>
            <a:endParaRPr lang="es-ES" sz="1100" b="1" dirty="0">
              <a:solidFill>
                <a:schemeClr val="tx2"/>
              </a:solidFill>
            </a:endParaRPr>
          </a:p>
        </p:txBody>
      </p:sp>
      <p:sp>
        <p:nvSpPr>
          <p:cNvPr id="10" name="Down Arrow 9"/>
          <p:cNvSpPr/>
          <p:nvPr/>
        </p:nvSpPr>
        <p:spPr>
          <a:xfrm rot="16200000">
            <a:off x="1040625" y="1865309"/>
            <a:ext cx="576000" cy="1800200"/>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s-ES_tradnl" sz="1050" dirty="0" smtClean="0">
                <a:solidFill>
                  <a:schemeClr val="bg1"/>
                </a:solidFill>
              </a:rPr>
              <a:t>Temáticas segmentadas, a parte de turismo</a:t>
            </a:r>
            <a:endParaRPr lang="es-ES" sz="1050" dirty="0">
              <a:solidFill>
                <a:schemeClr val="bg1"/>
              </a:solidFill>
            </a:endParaRPr>
          </a:p>
        </p:txBody>
      </p:sp>
      <p:cxnSp>
        <p:nvCxnSpPr>
          <p:cNvPr id="15" name="Straight Connector 14"/>
          <p:cNvCxnSpPr/>
          <p:nvPr/>
        </p:nvCxnSpPr>
        <p:spPr>
          <a:xfrm>
            <a:off x="2725738" y="3022898"/>
            <a:ext cx="432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725738" y="2878945"/>
            <a:ext cx="0" cy="288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661842" y="3030060"/>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597946" y="3022898"/>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18026" y="3022898"/>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894090" y="3022898"/>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470154" y="3022898"/>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046218" y="3022898"/>
            <a:ext cx="0" cy="14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6239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1855"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3.1. Dossier funcional Web Turismo de Quito para el sector privado</a:t>
            </a:r>
            <a:endParaRPr lang="es-CL" sz="1100" b="1" dirty="0">
              <a:solidFill>
                <a:schemeClr val="tx2"/>
              </a:solidFill>
            </a:endParaRPr>
          </a:p>
        </p:txBody>
      </p:sp>
      <p:sp>
        <p:nvSpPr>
          <p:cNvPr id="257" name="Rectangle 256"/>
          <p:cNvSpPr/>
          <p:nvPr/>
        </p:nvSpPr>
        <p:spPr>
          <a:xfrm>
            <a:off x="7264146" y="3064026"/>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Creación de un portfolio de servicios segmentado que aporte valor diferencial a cada miembro.</a:t>
            </a:r>
          </a:p>
          <a:p>
            <a:pPr marL="228600" lvl="0" indent="-228600">
              <a:buFont typeface="+mj-lt"/>
              <a:buAutoNum type="arabicPeriod"/>
            </a:pPr>
            <a:r>
              <a:rPr lang="es-CL" sz="900" dirty="0" smtClean="0">
                <a:solidFill>
                  <a:srgbClr val="002776"/>
                </a:solidFill>
              </a:rPr>
              <a:t>Diseño de la página Web ágil para la inclusión de funcionalidades y servicios actuales y futuros.</a:t>
            </a:r>
          </a:p>
        </p:txBody>
      </p:sp>
      <p:sp>
        <p:nvSpPr>
          <p:cNvPr id="212" name="Rectangle 211"/>
          <p:cNvSpPr/>
          <p:nvPr/>
        </p:nvSpPr>
        <p:spPr>
          <a:xfrm>
            <a:off x="205200" y="179876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171450" lvl="0" indent="-171450">
              <a:buFont typeface="Arial" panose="020B0604020202020204" pitchFamily="34" charset="0"/>
              <a:buChar char="•"/>
            </a:pPr>
            <a:r>
              <a:rPr lang="es-CL" sz="900" dirty="0" smtClean="0">
                <a:solidFill>
                  <a:srgbClr val="002776"/>
                </a:solidFill>
              </a:rPr>
              <a:t>Disponer de un portfolio de servicios atractivos de marketing online destinado a operadores turísticos y sector privado para su colaboración en el marketplace de QT. </a:t>
            </a:r>
          </a:p>
          <a:p>
            <a:pPr marL="171450" indent="-171450">
              <a:buFont typeface="Arial" panose="020B0604020202020204" pitchFamily="34" charset="0"/>
              <a:buChar char="•"/>
            </a:pPr>
            <a:r>
              <a:rPr lang="es-ES_tradnl" sz="900" dirty="0">
                <a:solidFill>
                  <a:srgbClr val="002776"/>
                </a:solidFill>
              </a:rPr>
              <a:t>Potenciar y centralizar la oferta online de servicios turísticos en </a:t>
            </a:r>
            <a:r>
              <a:rPr lang="es-ES_tradnl" sz="900" dirty="0" smtClean="0">
                <a:solidFill>
                  <a:srgbClr val="002776"/>
                </a:solidFill>
              </a:rPr>
              <a:t>Quito</a:t>
            </a:r>
            <a:endParaRPr lang="es-CL" sz="900" dirty="0" smtClean="0">
              <a:solidFill>
                <a:srgbClr val="002776"/>
              </a:solidFill>
            </a:endParaRPr>
          </a:p>
        </p:txBody>
      </p:sp>
      <p:sp>
        <p:nvSpPr>
          <p:cNvPr id="256" name="Rectangle 255"/>
          <p:cNvSpPr/>
          <p:nvPr/>
        </p:nvSpPr>
        <p:spPr>
          <a:xfrm>
            <a:off x="7264146" y="2700331"/>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734898"/>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Número de servicios prestados al sector privado a través de la Web.</a:t>
            </a:r>
          </a:p>
          <a:p>
            <a:pPr marL="228600" indent="-228600">
              <a:spcBef>
                <a:spcPts val="300"/>
              </a:spcBef>
              <a:buFont typeface="+mj-lt"/>
              <a:buAutoNum type="arabicPeriod"/>
            </a:pPr>
            <a:r>
              <a:rPr lang="es-CL" sz="900" dirty="0" smtClean="0">
                <a:solidFill>
                  <a:schemeClr val="tx2"/>
                </a:solidFill>
              </a:rPr>
              <a:t>Número de miembros adheridos en cada nivel.</a:t>
            </a:r>
          </a:p>
          <a:p>
            <a:pPr>
              <a:spcBef>
                <a:spcPts val="300"/>
              </a:spcBef>
            </a:pPr>
            <a:endParaRPr lang="es-CL" sz="900" i="1" dirty="0" smtClean="0">
              <a:solidFill>
                <a:schemeClr val="tx2"/>
              </a:solidFill>
            </a:endParaRPr>
          </a:p>
          <a:p>
            <a:pPr>
              <a:spcBef>
                <a:spcPts val="300"/>
              </a:spcBef>
            </a:pPr>
            <a:endParaRPr lang="es-CL" sz="900" i="1" dirty="0" smtClean="0">
              <a:solidFill>
                <a:schemeClr val="tx2"/>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2978"/>
          <a:ext cx="7020000" cy="1719799"/>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15981">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900" kern="1200" noProof="0" dirty="0" smtClean="0">
                          <a:solidFill>
                            <a:srgbClr val="002776"/>
                          </a:solidFill>
                          <a:latin typeface="+mn-lt"/>
                          <a:ea typeface="+mn-ea"/>
                          <a:cs typeface="+mn-cs"/>
                        </a:rPr>
                        <a:t>1.</a:t>
                      </a:r>
                      <a:r>
                        <a:rPr lang="es-ES_tradnl" sz="900" kern="1200" baseline="0" noProof="0" dirty="0" smtClean="0">
                          <a:solidFill>
                            <a:srgbClr val="002776"/>
                          </a:solidFill>
                          <a:latin typeface="+mn-lt"/>
                          <a:ea typeface="+mn-ea"/>
                          <a:cs typeface="+mn-cs"/>
                        </a:rPr>
                        <a:t> </a:t>
                      </a:r>
                      <a:r>
                        <a:rPr lang="es-ES_tradnl" sz="900" kern="1200" noProof="0" dirty="0" smtClean="0">
                          <a:solidFill>
                            <a:srgbClr val="002776"/>
                          </a:solidFill>
                          <a:latin typeface="+mn-lt"/>
                          <a:ea typeface="+mn-ea"/>
                          <a:cs typeface="+mn-cs"/>
                        </a:rPr>
                        <a:t>Listar todos los servicios que la Web Turismo de Quito proporcionará a sus miembros para</a:t>
                      </a:r>
                      <a:r>
                        <a:rPr lang="es-ES_tradnl" sz="900" kern="1200" baseline="0" noProof="0" dirty="0" smtClean="0">
                          <a:solidFill>
                            <a:srgbClr val="002776"/>
                          </a:solidFill>
                          <a:latin typeface="+mn-lt"/>
                          <a:ea typeface="+mn-ea"/>
                          <a:cs typeface="+mn-cs"/>
                        </a:rPr>
                        <a:t> optimizar la generación de tráfico y la conversión a compra (ver anexo). La Web Turismo se auto - financiará gracias a la comisión por reenvío o “</a:t>
                      </a:r>
                      <a:r>
                        <a:rPr lang="es-ES_tradnl" sz="900" kern="1200" baseline="0" noProof="0" dirty="0" err="1" smtClean="0">
                          <a:solidFill>
                            <a:srgbClr val="002776"/>
                          </a:solidFill>
                          <a:latin typeface="+mn-lt"/>
                          <a:ea typeface="+mn-ea"/>
                          <a:cs typeface="+mn-cs"/>
                        </a:rPr>
                        <a:t>success</a:t>
                      </a:r>
                      <a:r>
                        <a:rPr lang="es-ES_tradnl" sz="900" kern="1200" baseline="0" noProof="0" dirty="0" smtClean="0">
                          <a:solidFill>
                            <a:srgbClr val="002776"/>
                          </a:solidFill>
                          <a:latin typeface="+mn-lt"/>
                          <a:ea typeface="+mn-ea"/>
                          <a:cs typeface="+mn-cs"/>
                        </a:rPr>
                        <a:t> </a:t>
                      </a:r>
                      <a:r>
                        <a:rPr lang="es-ES_tradnl" sz="900" kern="1200" baseline="0" noProof="0" dirty="0" err="1" smtClean="0">
                          <a:solidFill>
                            <a:srgbClr val="002776"/>
                          </a:solidFill>
                          <a:latin typeface="+mn-lt"/>
                          <a:ea typeface="+mn-ea"/>
                          <a:cs typeface="+mn-cs"/>
                        </a:rPr>
                        <a:t>fee</a:t>
                      </a:r>
                      <a:r>
                        <a:rPr lang="es-ES_tradnl" sz="900" kern="1200" baseline="0" noProof="0" dirty="0" smtClean="0">
                          <a:solidFill>
                            <a:srgbClr val="002776"/>
                          </a:solidFill>
                          <a:latin typeface="+mn-lt"/>
                          <a:ea typeface="+mn-ea"/>
                          <a:cs typeface="+mn-cs"/>
                        </a:rPr>
                        <a:t>” que la Web realice para los miembros adheridos a la Web.</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423105">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2. </a:t>
                      </a:r>
                      <a:r>
                        <a:rPr lang="es-ES_tradnl" sz="900" kern="1200" baseline="0" noProof="0" dirty="0" smtClean="0">
                          <a:solidFill>
                            <a:srgbClr val="002776"/>
                          </a:solidFill>
                          <a:latin typeface="+mn-lt"/>
                          <a:ea typeface="+mn-ea"/>
                          <a:cs typeface="+mn-cs"/>
                        </a:rPr>
                        <a:t>Definir los niveles de participación y contribución en los que el sector privado puede participar en la Web Turismo de Quito (i.e. socios “Platino”, socios “a la carta”, socios de QT, etc.)</a:t>
                      </a: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28014">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3. Diseñar</a:t>
                      </a:r>
                      <a:r>
                        <a:rPr lang="es-ES" sz="900" kern="1200" baseline="0" noProof="0" dirty="0" smtClean="0">
                          <a:solidFill>
                            <a:srgbClr val="002776"/>
                          </a:solidFill>
                          <a:latin typeface="+mn-lt"/>
                          <a:ea typeface="+mn-ea"/>
                          <a:cs typeface="+mn-cs"/>
                        </a:rPr>
                        <a:t> y desarrollar con el equipo técnico las funcionalidades de la Web, los vínculos entre páginas y los elementos de seguimiento a introducir para monitorizar los resultados.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7635">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4. Generar</a:t>
                      </a:r>
                      <a:r>
                        <a:rPr lang="es-ES" sz="900" kern="1200" baseline="0" noProof="0" dirty="0" smtClean="0">
                          <a:solidFill>
                            <a:srgbClr val="002776"/>
                          </a:solidFill>
                          <a:latin typeface="+mn-lt"/>
                          <a:ea typeface="+mn-ea"/>
                          <a:cs typeface="+mn-cs"/>
                        </a:rPr>
                        <a:t> informes de resultados y acceso a un </a:t>
                      </a:r>
                      <a:r>
                        <a:rPr lang="es-ES" sz="900" kern="1200" baseline="0" noProof="0" dirty="0" err="1" smtClean="0">
                          <a:solidFill>
                            <a:srgbClr val="002776"/>
                          </a:solidFill>
                          <a:latin typeface="+mn-lt"/>
                          <a:ea typeface="+mn-ea"/>
                          <a:cs typeface="+mn-cs"/>
                        </a:rPr>
                        <a:t>backoffice</a:t>
                      </a:r>
                      <a:r>
                        <a:rPr lang="es-ES" sz="900" kern="1200" baseline="0" noProof="0" dirty="0" smtClean="0">
                          <a:solidFill>
                            <a:srgbClr val="002776"/>
                          </a:solidFill>
                          <a:latin typeface="+mn-lt"/>
                          <a:ea typeface="+mn-ea"/>
                          <a:cs typeface="+mn-cs"/>
                        </a:rPr>
                        <a:t> que permita a los miembros evaluar su colaboración con la Web Turismo de Quito.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15</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3631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de la web como herramienta de conversión</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382938"/>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28077"/>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35349"/>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92" name="Group 291"/>
          <p:cNvGrpSpPr/>
          <p:nvPr/>
        </p:nvGrpSpPr>
        <p:grpSpPr>
          <a:xfrm>
            <a:off x="7256357" y="1440165"/>
            <a:ext cx="2633101" cy="836705"/>
            <a:chOff x="3462357" y="6443378"/>
            <a:chExt cx="2082316" cy="900000"/>
          </a:xfrm>
        </p:grpSpPr>
        <p:sp>
          <p:nvSpPr>
            <p:cNvPr id="315" name="Rectangle 314"/>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6" name="Rectangle 315"/>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17" name="Group 316"/>
            <p:cNvGrpSpPr/>
            <p:nvPr/>
          </p:nvGrpSpPr>
          <p:grpSpPr>
            <a:xfrm>
              <a:off x="3561117" y="6479378"/>
              <a:ext cx="295181" cy="288000"/>
              <a:chOff x="1738313" y="3406776"/>
              <a:chExt cx="644727" cy="615950"/>
            </a:xfrm>
            <a:solidFill>
              <a:srgbClr val="FFFF00"/>
            </a:solidFill>
          </p:grpSpPr>
          <p:sp>
            <p:nvSpPr>
              <p:cNvPr id="373"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4"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5"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2" name="TextBox 371"/>
            <p:cNvSpPr txBox="1"/>
            <p:nvPr>
              <p:custDataLst>
                <p:tags r:id="rId13"/>
              </p:custDataLst>
            </p:nvPr>
          </p:nvSpPr>
          <p:spPr>
            <a:xfrm>
              <a:off x="3582872" y="6818591"/>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nvGrpSpPr>
            <p:cNvPr id="342" name="Group 341"/>
            <p:cNvGrpSpPr/>
            <p:nvPr/>
          </p:nvGrpSpPr>
          <p:grpSpPr>
            <a:xfrm>
              <a:off x="4277236" y="6818591"/>
              <a:ext cx="468000" cy="432933"/>
              <a:chOff x="4217406" y="6801213"/>
              <a:chExt cx="468000" cy="432933"/>
            </a:xfrm>
          </p:grpSpPr>
          <p:sp>
            <p:nvSpPr>
              <p:cNvPr id="369" name="Rectangle 368"/>
              <p:cNvSpPr/>
              <p:nvPr>
                <p:custDataLst>
                  <p:tags r:id="rId16"/>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7"/>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5" name="Group 364"/>
            <p:cNvGrpSpPr/>
            <p:nvPr/>
          </p:nvGrpSpPr>
          <p:grpSpPr>
            <a:xfrm>
              <a:off x="4971600" y="6818591"/>
              <a:ext cx="468000" cy="432933"/>
              <a:chOff x="4829498" y="6801213"/>
              <a:chExt cx="468000" cy="432933"/>
            </a:xfrm>
          </p:grpSpPr>
          <p:sp>
            <p:nvSpPr>
              <p:cNvPr id="367" name="Rectangle 366"/>
              <p:cNvSpPr/>
              <p:nvPr>
                <p:custDataLst>
                  <p:tags r:id="rId14"/>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68" name="TextBox 367"/>
              <p:cNvSpPr txBox="1"/>
              <p:nvPr>
                <p:custDataLst>
                  <p:tags r:id="rId15"/>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6"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7" name="Group 376"/>
          <p:cNvGrpSpPr/>
          <p:nvPr/>
        </p:nvGrpSpPr>
        <p:grpSpPr>
          <a:xfrm>
            <a:off x="205458" y="6443378"/>
            <a:ext cx="3169298" cy="942946"/>
            <a:chOff x="205458" y="6443378"/>
            <a:chExt cx="3273816" cy="942946"/>
          </a:xfrm>
        </p:grpSpPr>
        <p:sp>
          <p:nvSpPr>
            <p:cNvPr id="378" name="Rectangle 377"/>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379" name="Rectangle 378"/>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380"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1" name="Rectangle 380"/>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8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3" name="Rectangle 382"/>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$ 5.000 USD</a:t>
              </a:r>
            </a:p>
            <a:p>
              <a:pPr algn="ctr"/>
              <a:r>
                <a:rPr lang="es-CL" sz="1000" i="1" dirty="0" smtClean="0">
                  <a:solidFill>
                    <a:schemeClr val="tx2"/>
                  </a:solidFill>
                </a:rPr>
                <a:t>Creación del dossier y micro - </a:t>
              </a:r>
              <a:r>
                <a:rPr lang="es-CL" sz="1000" i="1" dirty="0" err="1" smtClean="0">
                  <a:solidFill>
                    <a:schemeClr val="tx2"/>
                  </a:solidFill>
                </a:rPr>
                <a:t>site</a:t>
              </a:r>
              <a:endParaRPr lang="es-CL" sz="800" i="1" dirty="0">
                <a:solidFill>
                  <a:schemeClr val="tx2"/>
                </a:solidFill>
              </a:endParaRPr>
            </a:p>
          </p:txBody>
        </p:sp>
      </p:grpSp>
      <p:sp>
        <p:nvSpPr>
          <p:cNvPr id="384" name="Rectangle 383"/>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5" name="Table 384"/>
          <p:cNvGraphicFramePr>
            <a:graphicFrameLocks noGrp="1"/>
          </p:cNvGraphicFramePr>
          <p:nvPr>
            <p:extLst/>
          </p:nvPr>
        </p:nvGraphicFramePr>
        <p:xfrm>
          <a:off x="3373810" y="6873220"/>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90" name="Group 389"/>
          <p:cNvGrpSpPr/>
          <p:nvPr/>
        </p:nvGrpSpPr>
        <p:grpSpPr>
          <a:xfrm>
            <a:off x="3415891" y="6485819"/>
            <a:ext cx="256421" cy="252000"/>
            <a:chOff x="3417417" y="6485819"/>
            <a:chExt cx="256421" cy="252000"/>
          </a:xfrm>
        </p:grpSpPr>
        <p:sp>
          <p:nvSpPr>
            <p:cNvPr id="391"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2"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3"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4"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5" name="Group 394"/>
          <p:cNvGrpSpPr/>
          <p:nvPr/>
        </p:nvGrpSpPr>
        <p:grpSpPr>
          <a:xfrm>
            <a:off x="4761313" y="7487394"/>
            <a:ext cx="4332885" cy="188648"/>
            <a:chOff x="565498" y="7511262"/>
            <a:chExt cx="4332885" cy="188648"/>
          </a:xfrm>
        </p:grpSpPr>
        <p:grpSp>
          <p:nvGrpSpPr>
            <p:cNvPr id="396" name="Group 395"/>
            <p:cNvGrpSpPr/>
            <p:nvPr/>
          </p:nvGrpSpPr>
          <p:grpSpPr>
            <a:xfrm>
              <a:off x="565498" y="7511262"/>
              <a:ext cx="3104467" cy="184666"/>
              <a:chOff x="615275" y="7511262"/>
              <a:chExt cx="3104467" cy="184666"/>
            </a:xfrm>
          </p:grpSpPr>
          <p:sp>
            <p:nvSpPr>
              <p:cNvPr id="399" name="TextBox 398"/>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00" name="Rectangle 399"/>
              <p:cNvSpPr/>
              <p:nvPr>
                <p:custDataLst>
                  <p:tags r:id="rId10"/>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01" name="Rectangle 400"/>
              <p:cNvSpPr/>
              <p:nvPr>
                <p:custDataLst>
                  <p:tags r:id="rId11"/>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02" name="Rectangle 401"/>
              <p:cNvSpPr/>
              <p:nvPr>
                <p:custDataLst>
                  <p:tags r:id="rId12"/>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397" name="TextBox 39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398" name="TextBox 397"/>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403" name="Group 402"/>
          <p:cNvGrpSpPr/>
          <p:nvPr/>
        </p:nvGrpSpPr>
        <p:grpSpPr>
          <a:xfrm>
            <a:off x="187198" y="2374826"/>
            <a:ext cx="7036540" cy="1046361"/>
            <a:chOff x="187198" y="2374826"/>
            <a:chExt cx="7036540" cy="1046361"/>
          </a:xfrm>
        </p:grpSpPr>
        <p:sp>
          <p:nvSpPr>
            <p:cNvPr id="404" name="Rectangle 403"/>
            <p:cNvSpPr/>
            <p:nvPr/>
          </p:nvSpPr>
          <p:spPr>
            <a:xfrm>
              <a:off x="5407434" y="2727730"/>
              <a:ext cx="1807278"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err="1" smtClean="0">
                  <a:solidFill>
                    <a:srgbClr val="002776"/>
                  </a:solidFill>
                </a:rPr>
                <a:t>Captur</a:t>
              </a:r>
              <a:r>
                <a:rPr lang="es-ES_tradnl" sz="900" dirty="0" smtClean="0">
                  <a:solidFill>
                    <a:srgbClr val="002776"/>
                  </a:solidFill>
                </a:rPr>
                <a:t> </a:t>
              </a:r>
              <a:r>
                <a:rPr lang="es-ES_tradnl" sz="900" dirty="0">
                  <a:solidFill>
                    <a:srgbClr val="002776"/>
                  </a:solidFill>
                </a:rPr>
                <a:t>y </a:t>
              </a:r>
              <a:r>
                <a:rPr lang="es-ES_tradnl" sz="900" dirty="0" err="1">
                  <a:solidFill>
                    <a:srgbClr val="002776"/>
                  </a:solidFill>
                </a:rPr>
                <a:t>Fenacaptur</a:t>
              </a:r>
              <a:endParaRPr lang="es-ES" sz="900" dirty="0">
                <a:solidFill>
                  <a:srgbClr val="002776"/>
                </a:solidFill>
              </a:endParaRPr>
            </a:p>
          </p:txBody>
        </p:sp>
        <p:sp>
          <p:nvSpPr>
            <p:cNvPr id="405" name="TextBox 404"/>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grpSp>
          <p:nvGrpSpPr>
            <p:cNvPr id="406" name="Group 405"/>
            <p:cNvGrpSpPr/>
            <p:nvPr/>
          </p:nvGrpSpPr>
          <p:grpSpPr>
            <a:xfrm>
              <a:off x="187198" y="2374826"/>
              <a:ext cx="7036540" cy="1046361"/>
              <a:chOff x="187198" y="2374826"/>
              <a:chExt cx="7036540" cy="1046361"/>
            </a:xfrm>
          </p:grpSpPr>
          <p:grpSp>
            <p:nvGrpSpPr>
              <p:cNvPr id="408" name="Group 407"/>
              <p:cNvGrpSpPr/>
              <p:nvPr/>
            </p:nvGrpSpPr>
            <p:grpSpPr>
              <a:xfrm>
                <a:off x="187198" y="2374826"/>
                <a:ext cx="7036540" cy="1046361"/>
                <a:chOff x="187198" y="2693266"/>
                <a:chExt cx="7036540" cy="1087825"/>
              </a:xfrm>
            </p:grpSpPr>
            <p:sp>
              <p:nvSpPr>
                <p:cNvPr id="410" name="Rectangle 314"/>
                <p:cNvSpPr/>
                <p:nvPr>
                  <p:custDataLst>
                    <p:tags r:id="rId8"/>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002776"/>
                      </a:solidFill>
                    </a:rPr>
                    <a:t>Responsables                                                              Actores Involucrados</a:t>
                  </a:r>
                  <a:endParaRPr lang="es-CL" sz="1000" b="1" dirty="0">
                    <a:solidFill>
                      <a:srgbClr val="002776"/>
                    </a:solidFill>
                  </a:endParaRPr>
                </a:p>
              </p:txBody>
            </p:sp>
            <p:grpSp>
              <p:nvGrpSpPr>
                <p:cNvPr id="411" name="Group 315"/>
                <p:cNvGrpSpPr/>
                <p:nvPr>
                  <p:custDataLst>
                    <p:tags r:id="rId9"/>
                  </p:custDataLst>
                </p:nvPr>
              </p:nvGrpSpPr>
              <p:grpSpPr>
                <a:xfrm>
                  <a:off x="316674" y="2734898"/>
                  <a:ext cx="216000" cy="288000"/>
                  <a:chOff x="391339" y="1340959"/>
                  <a:chExt cx="382588" cy="609600"/>
                </a:xfrm>
              </p:grpSpPr>
              <p:sp>
                <p:nvSpPr>
                  <p:cNvPr id="414"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sp>
                <p:nvSpPr>
                  <p:cNvPr id="415"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grpSp>
            <p:sp>
              <p:nvSpPr>
                <p:cNvPr id="412" name="Rectangle 411"/>
                <p:cNvSpPr/>
                <p:nvPr/>
              </p:nvSpPr>
              <p:spPr>
                <a:xfrm>
                  <a:off x="3631554" y="3059282"/>
                  <a:ext cx="1830472"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smtClean="0">
                      <a:solidFill>
                        <a:srgbClr val="002776"/>
                      </a:solidFill>
                    </a:rPr>
                    <a:t>Asociación de hoteles de Quito, </a:t>
                  </a:r>
                  <a:r>
                    <a:rPr lang="es-ES_tradnl" sz="900" dirty="0" err="1">
                      <a:solidFill>
                        <a:srgbClr val="002776"/>
                      </a:solidFill>
                    </a:rPr>
                    <a:t>Optur</a:t>
                  </a:r>
                  <a:r>
                    <a:rPr lang="es-ES_tradnl" sz="900" dirty="0">
                      <a:solidFill>
                        <a:srgbClr val="002776"/>
                      </a:solidFill>
                    </a:rPr>
                    <a:t>, </a:t>
                  </a:r>
                  <a:r>
                    <a:rPr lang="es-ES_tradnl" sz="900" dirty="0" smtClean="0">
                      <a:solidFill>
                        <a:srgbClr val="002776"/>
                      </a:solidFill>
                    </a:rPr>
                    <a:t>operadores turísticos, TTOO y aerolíneas</a:t>
                  </a:r>
                  <a:endParaRPr lang="es-ES" sz="900" dirty="0">
                    <a:solidFill>
                      <a:srgbClr val="002776"/>
                    </a:solidFill>
                  </a:endParaRPr>
                </a:p>
              </p:txBody>
            </p:sp>
            <p:sp>
              <p:nvSpPr>
                <p:cNvPr id="413" name="Rectangle 412"/>
                <p:cNvSpPr/>
                <p:nvPr/>
              </p:nvSpPr>
              <p:spPr>
                <a:xfrm>
                  <a:off x="187198" y="3070904"/>
                  <a:ext cx="3418116"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CL" sz="900" dirty="0" smtClean="0">
                      <a:solidFill>
                        <a:srgbClr val="002776"/>
                      </a:solidFill>
                    </a:rPr>
                    <a:t>Quito </a:t>
                  </a:r>
                  <a:r>
                    <a:rPr lang="es-CL" sz="900" dirty="0">
                      <a:solidFill>
                        <a:srgbClr val="002776"/>
                      </a:solidFill>
                    </a:rPr>
                    <a:t>Turismo (Dirección de </a:t>
                  </a:r>
                  <a:r>
                    <a:rPr lang="es-CL" sz="900" dirty="0" smtClean="0">
                      <a:solidFill>
                        <a:srgbClr val="002776"/>
                      </a:solidFill>
                    </a:rPr>
                    <a:t>comercialización</a:t>
                  </a:r>
                  <a:endParaRPr lang="es-ES_tradnl" sz="900" dirty="0">
                    <a:solidFill>
                      <a:srgbClr val="002776"/>
                    </a:solidFill>
                  </a:endParaRPr>
                </a:p>
                <a:p>
                  <a:r>
                    <a:rPr lang="es-ES_tradnl" sz="900" b="1" dirty="0">
                      <a:solidFill>
                        <a:srgbClr val="002776"/>
                      </a:solidFill>
                    </a:rPr>
                    <a:t>Equipo de Proyecto: </a:t>
                  </a:r>
                  <a:r>
                    <a:rPr lang="es-CL" sz="900" dirty="0">
                      <a:solidFill>
                        <a:srgbClr val="002776"/>
                      </a:solidFill>
                    </a:rPr>
                    <a:t>responsable de </a:t>
                  </a:r>
                  <a:r>
                    <a:rPr lang="es-CL" sz="900" dirty="0" smtClean="0">
                      <a:solidFill>
                        <a:srgbClr val="002776"/>
                      </a:solidFill>
                    </a:rPr>
                    <a:t>comercialización </a:t>
                  </a:r>
                  <a:r>
                    <a:rPr lang="es-CL" sz="900" dirty="0">
                      <a:solidFill>
                        <a:srgbClr val="002776"/>
                      </a:solidFill>
                    </a:rPr>
                    <a:t>de QT</a:t>
                  </a:r>
                </a:p>
                <a:p>
                  <a:r>
                    <a:rPr lang="es-ES" sz="900" dirty="0">
                      <a:solidFill>
                        <a:srgbClr val="002776"/>
                      </a:solidFill>
                    </a:rPr>
                    <a:t>S</a:t>
                  </a:r>
                  <a:r>
                    <a:rPr lang="es-CL" sz="900" dirty="0" err="1">
                      <a:solidFill>
                        <a:srgbClr val="002776"/>
                      </a:solidFill>
                    </a:rPr>
                    <a:t>oporte</a:t>
                  </a:r>
                  <a:r>
                    <a:rPr lang="es-CL" sz="900" dirty="0">
                      <a:solidFill>
                        <a:srgbClr val="002776"/>
                      </a:solidFill>
                    </a:rPr>
                    <a:t> de la unidad de marketing online de </a:t>
                  </a:r>
                  <a:r>
                    <a:rPr lang="es-CL" sz="900" dirty="0" smtClean="0">
                      <a:solidFill>
                        <a:srgbClr val="002776"/>
                      </a:solidFill>
                    </a:rPr>
                    <a:t>QT</a:t>
                  </a:r>
                  <a:endParaRPr lang="es-CL" sz="900" dirty="0">
                    <a:solidFill>
                      <a:srgbClr val="002776"/>
                    </a:solidFill>
                  </a:endParaRPr>
                </a:p>
              </p:txBody>
            </p:sp>
          </p:grpSp>
          <p:sp>
            <p:nvSpPr>
              <p:cNvPr id="409" name="Rectangle 408"/>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grpSp>
        <p:sp>
          <p:nvSpPr>
            <p:cNvPr id="407" name="Rectangle 406"/>
            <p:cNvSpPr/>
            <p:nvPr/>
          </p:nvSpPr>
          <p:spPr>
            <a:xfrm>
              <a:off x="3650755" y="2435703"/>
              <a:ext cx="1491114" cy="246221"/>
            </a:xfrm>
            <a:prstGeom prst="rect">
              <a:avLst/>
            </a:prstGeom>
          </p:spPr>
          <p:txBody>
            <a:bodyPr wrap="none">
              <a:spAutoFit/>
            </a:bodyPr>
            <a:lstStyle/>
            <a:p>
              <a:r>
                <a:rPr lang="es-CL" sz="1000" b="1" dirty="0">
                  <a:solidFill>
                    <a:srgbClr val="FFFFFF"/>
                  </a:solidFill>
                </a:rPr>
                <a:t>Actores Involucrados</a:t>
              </a:r>
            </a:p>
          </p:txBody>
        </p:sp>
      </p:grpSp>
      <p:sp>
        <p:nvSpPr>
          <p:cNvPr id="416" name="Rectangle 415"/>
          <p:cNvSpPr/>
          <p:nvPr>
            <p:custDataLst>
              <p:tags r:id="rId7"/>
            </p:custDataLst>
          </p:nvPr>
        </p:nvSpPr>
        <p:spPr>
          <a:xfrm>
            <a:off x="7408749" y="1990667"/>
            <a:ext cx="591789" cy="20080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169" name="Rounded Rectangle 168"/>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E3</a:t>
            </a:r>
            <a:endParaRPr lang="es-ES" sz="1000" b="1" dirty="0">
              <a:solidFill>
                <a:srgbClr val="002060"/>
              </a:solidFill>
            </a:endParaRPr>
          </a:p>
        </p:txBody>
      </p:sp>
      <p:grpSp>
        <p:nvGrpSpPr>
          <p:cNvPr id="175" name="Group 174"/>
          <p:cNvGrpSpPr/>
          <p:nvPr/>
        </p:nvGrpSpPr>
        <p:grpSpPr>
          <a:xfrm>
            <a:off x="1202122" y="380250"/>
            <a:ext cx="428400" cy="410400"/>
            <a:chOff x="1157616" y="202415"/>
            <a:chExt cx="515504" cy="495053"/>
          </a:xfrm>
        </p:grpSpPr>
        <p:sp>
          <p:nvSpPr>
            <p:cNvPr id="176" name="Rounded Rectangle 17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7" name="Group 282"/>
            <p:cNvGrpSpPr/>
            <p:nvPr/>
          </p:nvGrpSpPr>
          <p:grpSpPr>
            <a:xfrm>
              <a:off x="1311621" y="288473"/>
              <a:ext cx="207495" cy="194290"/>
              <a:chOff x="644491" y="4719572"/>
              <a:chExt cx="226243" cy="211846"/>
            </a:xfrm>
            <a:solidFill>
              <a:schemeClr val="bg1"/>
            </a:solidFill>
          </p:grpSpPr>
          <p:sp>
            <p:nvSpPr>
              <p:cNvPr id="17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95354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16</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1902699"/>
          <a:ext cx="9577322" cy="5440680"/>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749573">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endParaRPr lang="es-ES" sz="900" kern="120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Servicios a prestar por parte de QT al sector privado mediante la Web Turismo Quito (Marketplace)</a:t>
                      </a:r>
                      <a:r>
                        <a:rPr lang="es-ES" sz="900" kern="1200" baseline="0" noProof="0" dirty="0" smtClean="0">
                          <a:solidFill>
                            <a:srgbClr val="002776"/>
                          </a:solidFill>
                          <a:latin typeface="+mn-lt"/>
                          <a:ea typeface="+mn-ea"/>
                          <a:cs typeface="+mn-cs"/>
                        </a:rPr>
                        <a:t>:</a:t>
                      </a:r>
                    </a:p>
                    <a:p>
                      <a:pPr marL="685297" marR="0" lvl="1"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Presencia en la web: visibilidad de los participantes al formar parte del “portfolio” de servicios y productos turísticos que la Web propone segmentado por tipologías de servicios: alojamiento, transporte, actividades y experiencias (qué hacer), restaurantes, etc.</a:t>
                      </a:r>
                    </a:p>
                    <a:p>
                      <a:pPr marL="1141999" marR="0" lvl="2"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noProof="0" dirty="0" smtClean="0">
                          <a:solidFill>
                            <a:srgbClr val="002776"/>
                          </a:solidFill>
                          <a:latin typeface="+mn-lt"/>
                          <a:ea typeface="+mn-ea"/>
                          <a:cs typeface="+mn-cs"/>
                        </a:rPr>
                        <a:t>Beneficio:</a:t>
                      </a:r>
                      <a:r>
                        <a:rPr lang="es-ES_tradnl" sz="900" kern="1200" baseline="0" noProof="0" dirty="0" smtClean="0">
                          <a:solidFill>
                            <a:srgbClr val="002776"/>
                          </a:solidFill>
                          <a:latin typeface="+mn-lt"/>
                          <a:ea typeface="+mn-ea"/>
                          <a:cs typeface="+mn-cs"/>
                        </a:rPr>
                        <a:t> mayor visibilidad sin coste para </a:t>
                      </a:r>
                      <a:r>
                        <a:rPr lang="es-ES_tradnl" sz="900" kern="1200" baseline="0" noProof="0" dirty="0" err="1" smtClean="0">
                          <a:solidFill>
                            <a:srgbClr val="002776"/>
                          </a:solidFill>
                          <a:latin typeface="+mn-lt"/>
                          <a:ea typeface="+mn-ea"/>
                          <a:cs typeface="+mn-cs"/>
                        </a:rPr>
                        <a:t>redireccionar</a:t>
                      </a:r>
                      <a:r>
                        <a:rPr lang="es-ES_tradnl" sz="900" kern="1200" baseline="0" noProof="0" dirty="0" smtClean="0">
                          <a:solidFill>
                            <a:srgbClr val="002776"/>
                          </a:solidFill>
                          <a:latin typeface="+mn-lt"/>
                          <a:ea typeface="+mn-ea"/>
                          <a:cs typeface="+mn-cs"/>
                        </a:rPr>
                        <a:t> el tráfico a cada una de las webs de cada servicio (comisión obtenida por QT al generar tráfico y también por conversión a compra).</a:t>
                      </a:r>
                      <a:endParaRPr lang="es-ES" sz="900" kern="120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Publicidad online (permanente*): en la Web habrán espacios dedicados a publicidad de los miembros colaboradores y se podrán realizar también campañas de banners y PPC (</a:t>
                      </a:r>
                      <a:r>
                        <a:rPr lang="es-ES_tradnl" sz="900" i="1" kern="1200" baseline="0" noProof="0" dirty="0" err="1" smtClean="0">
                          <a:solidFill>
                            <a:srgbClr val="002776"/>
                          </a:solidFill>
                          <a:latin typeface="+mn-lt"/>
                          <a:ea typeface="+mn-ea"/>
                          <a:cs typeface="+mn-cs"/>
                        </a:rPr>
                        <a:t>pay</a:t>
                      </a:r>
                      <a:r>
                        <a:rPr lang="es-ES_tradnl" sz="900" i="1" kern="1200" baseline="0" noProof="0" dirty="0" smtClean="0">
                          <a:solidFill>
                            <a:srgbClr val="002776"/>
                          </a:solidFill>
                          <a:latin typeface="+mn-lt"/>
                          <a:ea typeface="+mn-ea"/>
                          <a:cs typeface="+mn-cs"/>
                        </a:rPr>
                        <a:t> per </a:t>
                      </a:r>
                      <a:r>
                        <a:rPr lang="es-ES_tradnl" sz="900" i="1" kern="1200" baseline="0" noProof="0" dirty="0" err="1" smtClean="0">
                          <a:solidFill>
                            <a:srgbClr val="002776"/>
                          </a:solidFill>
                          <a:latin typeface="+mn-lt"/>
                          <a:ea typeface="+mn-ea"/>
                          <a:cs typeface="+mn-cs"/>
                        </a:rPr>
                        <a:t>click</a:t>
                      </a:r>
                      <a:r>
                        <a:rPr lang="es-ES_tradnl" sz="900" kern="1200" baseline="0" noProof="0" dirty="0" smtClean="0">
                          <a:solidFill>
                            <a:srgbClr val="002776"/>
                          </a:solidFill>
                          <a:latin typeface="+mn-lt"/>
                          <a:ea typeface="+mn-ea"/>
                          <a:cs typeface="+mn-cs"/>
                        </a:rPr>
                        <a:t>) para aumentar la generación de tráfico a las páginas web propias de los participantes.</a:t>
                      </a:r>
                    </a:p>
                    <a:p>
                      <a:pPr marL="1141999" marR="0" lvl="2"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 más espacio en la Web que aporte un visibilidad mayor que otros competidores para aumentar la conversión a la compra, ya que quien consulte la Web representa la demanda potencial con interés de visita Quito en el corto plazo. </a:t>
                      </a:r>
                    </a:p>
                    <a:p>
                      <a:pPr marL="1598696" marR="0" lvl="3"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*Este aporte en publicidad podrá cuantificarse como un aporte mensual que optimice la inversión en medios digitales de los miembros durante un periodo de tiempo de 1 año, por ejemplo.</a:t>
                      </a:r>
                    </a:p>
                    <a:p>
                      <a:pPr marL="685297" marR="0" lvl="1"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Publicidad online “a la carta o selectiva”: participación en campañas publicitarias puntuales, para meses concretos o para un mercado emisor determinado que sea relevante para ese miembro.</a:t>
                      </a:r>
                    </a:p>
                    <a:p>
                      <a:pPr marL="1141999" marR="0" lvl="2"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 participación en una campaña publicitaria que otorga mayor visibilidad durante un periodo de tiempo limitado, gestionado por QT para aumentar la visibilidad del operador turístico a una demanda potencial segmentada.</a:t>
                      </a:r>
                    </a:p>
                    <a:p>
                      <a:pPr marL="685297" marR="0" lvl="1"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Espacio en la </a:t>
                      </a:r>
                      <a:r>
                        <a:rPr lang="es-ES_tradnl" sz="900" kern="1200" baseline="0" noProof="0" dirty="0" err="1" smtClean="0">
                          <a:solidFill>
                            <a:srgbClr val="002776"/>
                          </a:solidFill>
                          <a:latin typeface="+mn-lt"/>
                          <a:ea typeface="+mn-ea"/>
                          <a:cs typeface="+mn-cs"/>
                        </a:rPr>
                        <a:t>newsletter</a:t>
                      </a:r>
                      <a:r>
                        <a:rPr lang="es-ES_tradnl" sz="900" kern="1200" baseline="0" noProof="0" dirty="0" smtClean="0">
                          <a:solidFill>
                            <a:srgbClr val="002776"/>
                          </a:solidFill>
                          <a:latin typeface="+mn-lt"/>
                          <a:ea typeface="+mn-ea"/>
                          <a:cs typeface="+mn-cs"/>
                        </a:rPr>
                        <a:t> (B2B y B2C) de QT para determinados miembros adheridos (según nivel de contribución).</a:t>
                      </a:r>
                    </a:p>
                    <a:p>
                      <a:pPr marL="1141999" marR="0" lvl="2"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 los operadores turísticos contarán con más espacio en medios que mejorará su notoriedad y aumentará la probabilidad a la conversión.</a:t>
                      </a:r>
                    </a:p>
                    <a:p>
                      <a:pPr marL="685297" marR="0" lvl="1"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Elaboración y remisión de informes de análisis de la actividad online generada por la Web Turismo Quito.</a:t>
                      </a:r>
                    </a:p>
                    <a:p>
                      <a:pPr marL="1141999" marR="0" lvl="2" indent="-228600" algn="l" defTabSz="913399"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Beneficio: análisis de las acciones de marketing realizadas reduce gastos a los miembros ya que es QT quien dedica el tiempo a la realización de reportes.</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0"/>
                  </a:ext>
                </a:extLst>
              </a:tr>
              <a:tr h="749573">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Segmentación</a:t>
                      </a:r>
                      <a:r>
                        <a:rPr lang="es-ES" sz="900" kern="1200" baseline="0" noProof="0" dirty="0" smtClean="0">
                          <a:solidFill>
                            <a:srgbClr val="002776"/>
                          </a:solidFill>
                          <a:latin typeface="+mn-lt"/>
                          <a:ea typeface="+mn-ea"/>
                          <a:cs typeface="+mn-cs"/>
                        </a:rPr>
                        <a:t> por niveles de contribución a la Web Turismo de Quito: </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Socios “Platino”: operadores turísticos, certificados con Q de calidad que opten por aporte anual o mensual (membresía) incluye: publicidad online permanente, presencia en la web, espacio en la </a:t>
                      </a:r>
                      <a:r>
                        <a:rPr lang="es-ES_tradnl" sz="900" kern="1200" baseline="0" noProof="0" dirty="0" err="1" smtClean="0">
                          <a:solidFill>
                            <a:srgbClr val="002776"/>
                          </a:solidFill>
                          <a:latin typeface="+mn-lt"/>
                          <a:ea typeface="+mn-ea"/>
                          <a:cs typeface="+mn-cs"/>
                        </a:rPr>
                        <a:t>newsletter</a:t>
                      </a:r>
                      <a:r>
                        <a:rPr lang="es-ES_tradnl" sz="900" kern="1200" baseline="0" noProof="0" dirty="0" smtClean="0">
                          <a:solidFill>
                            <a:srgbClr val="002776"/>
                          </a:solidFill>
                          <a:latin typeface="+mn-lt"/>
                          <a:ea typeface="+mn-ea"/>
                          <a:cs typeface="+mn-cs"/>
                        </a:rPr>
                        <a:t> y recepción de informe de análisis de las campañas online y actividad generada.</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Socios “a la carta”: operadores turísticos, certificados con Q de calidad que opten por la publicidad online “selectiva” incluye: publicidad online “a la carta” (ejemplo 3 meses al año), presencia en la web y recepción de informe de análisis.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Socios QT: operadores turísticos certificados con Q de calidad que formen parte del portfolio que la Web Turismo Quito promueve.</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1"/>
                  </a:ext>
                </a:extLst>
              </a:tr>
              <a:tr h="98156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a:t>
                      </a:r>
                      <a:r>
                        <a:rPr lang="es-ES" sz="900" kern="1200" baseline="0" noProof="0" dirty="0" smtClean="0">
                          <a:solidFill>
                            <a:srgbClr val="002776"/>
                          </a:solidFill>
                          <a:latin typeface="+mn-lt"/>
                          <a:ea typeface="+mn-ea"/>
                          <a:cs typeface="+mn-cs"/>
                        </a:rPr>
                        <a:t> Ejemplos de funcionalidades que la Web debe contemplar tanto para servicios actuales como futuros.</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noProof="0" dirty="0" smtClean="0">
                          <a:solidFill>
                            <a:srgbClr val="002776"/>
                          </a:solidFill>
                          <a:latin typeface="+mn-lt"/>
                          <a:ea typeface="+mn-ea"/>
                          <a:cs typeface="+mn-cs"/>
                        </a:rPr>
                        <a:t>Diseño de una página web</a:t>
                      </a:r>
                      <a:r>
                        <a:rPr lang="es-ES_tradnl" sz="900" kern="1200" baseline="0" noProof="0" dirty="0" smtClean="0">
                          <a:solidFill>
                            <a:srgbClr val="002776"/>
                          </a:solidFill>
                          <a:latin typeface="+mn-lt"/>
                          <a:ea typeface="+mn-ea"/>
                          <a:cs typeface="+mn-cs"/>
                        </a:rPr>
                        <a:t> que permita ágilmente la actualización del contenido visible en la Web y que sea adaptable a diversos dispositivos (PC, </a:t>
                      </a:r>
                      <a:r>
                        <a:rPr lang="es-ES_tradnl" sz="900" kern="1200" baseline="0" noProof="0" dirty="0" err="1" smtClean="0">
                          <a:solidFill>
                            <a:srgbClr val="002776"/>
                          </a:solidFill>
                          <a:latin typeface="+mn-lt"/>
                          <a:ea typeface="+mn-ea"/>
                          <a:cs typeface="+mn-cs"/>
                        </a:rPr>
                        <a:t>smartphones</a:t>
                      </a:r>
                      <a:r>
                        <a:rPr lang="es-ES_tradnl" sz="900" kern="1200" baseline="0" noProof="0" dirty="0" smtClean="0">
                          <a:solidFill>
                            <a:srgbClr val="002776"/>
                          </a:solidFill>
                          <a:latin typeface="+mn-lt"/>
                          <a:ea typeface="+mn-ea"/>
                          <a:cs typeface="+mn-cs"/>
                        </a:rPr>
                        <a:t> y </a:t>
                      </a:r>
                      <a:r>
                        <a:rPr lang="es-ES_tradnl" sz="900" kern="1200" baseline="0" noProof="0" dirty="0" err="1" smtClean="0">
                          <a:solidFill>
                            <a:srgbClr val="002776"/>
                          </a:solidFill>
                          <a:latin typeface="+mn-lt"/>
                          <a:ea typeface="+mn-ea"/>
                          <a:cs typeface="+mn-cs"/>
                        </a:rPr>
                        <a:t>tablets</a:t>
                      </a:r>
                      <a:r>
                        <a:rPr lang="es-ES_tradnl" sz="900" kern="1200" baseline="0" noProof="0" dirty="0" smtClean="0">
                          <a:solidFill>
                            <a:srgbClr val="002776"/>
                          </a:solidFill>
                          <a:latin typeface="+mn-lt"/>
                          <a:ea typeface="+mn-ea"/>
                          <a:cs typeface="+mn-cs"/>
                        </a:rPr>
                        <a:t>).</a:t>
                      </a:r>
                    </a:p>
                    <a:p>
                      <a:pPr marL="1141999" marR="0" lvl="2"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En el apartado alojamiento, se puede hacer uso de la web, añadiéndola como micro-</a:t>
                      </a:r>
                      <a:r>
                        <a:rPr lang="es-ES_tradnl" sz="900" kern="1200" baseline="0" noProof="0" dirty="0" err="1" smtClean="0">
                          <a:solidFill>
                            <a:srgbClr val="002776"/>
                          </a:solidFill>
                          <a:latin typeface="+mn-lt"/>
                          <a:ea typeface="+mn-ea"/>
                          <a:cs typeface="+mn-cs"/>
                        </a:rPr>
                        <a:t>site</a:t>
                      </a:r>
                      <a:r>
                        <a:rPr lang="es-ES_tradnl" sz="900" kern="1200" baseline="0" noProof="0" dirty="0" smtClean="0">
                          <a:solidFill>
                            <a:srgbClr val="002776"/>
                          </a:solidFill>
                          <a:latin typeface="+mn-lt"/>
                          <a:ea typeface="+mn-ea"/>
                          <a:cs typeface="+mn-cs"/>
                        </a:rPr>
                        <a:t> para alojamiento de : hotelesquito.com (dominio propiedad de HQM).</a:t>
                      </a:r>
                      <a:endParaRPr lang="es-ES_tradnl" sz="900" kern="120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noProof="0" dirty="0" smtClean="0">
                          <a:solidFill>
                            <a:srgbClr val="002776"/>
                          </a:solidFill>
                          <a:latin typeface="+mn-lt"/>
                          <a:ea typeface="+mn-ea"/>
                          <a:cs typeface="+mn-cs"/>
                        </a:rPr>
                        <a:t>Incorporación</a:t>
                      </a:r>
                      <a:r>
                        <a:rPr lang="es-ES_tradnl" sz="900" kern="1200" baseline="0" noProof="0" dirty="0" smtClean="0">
                          <a:solidFill>
                            <a:srgbClr val="002776"/>
                          </a:solidFill>
                          <a:latin typeface="+mn-lt"/>
                          <a:ea typeface="+mn-ea"/>
                          <a:cs typeface="+mn-cs"/>
                        </a:rPr>
                        <a:t> de publicidad online en espacios de la Web fácilmente.</a:t>
                      </a:r>
                      <a:endParaRPr lang="es-ES_tradnl" sz="900" kern="120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noProof="0" dirty="0" smtClean="0">
                          <a:solidFill>
                            <a:srgbClr val="002776"/>
                          </a:solidFill>
                          <a:latin typeface="+mn-lt"/>
                          <a:ea typeface="+mn-ea"/>
                          <a:cs typeface="+mn-cs"/>
                        </a:rPr>
                        <a:t>Introducción</a:t>
                      </a:r>
                      <a:r>
                        <a:rPr lang="es-ES_tradnl" sz="900" kern="1200" baseline="0" noProof="0" dirty="0" smtClean="0">
                          <a:solidFill>
                            <a:srgbClr val="002776"/>
                          </a:solidFill>
                          <a:latin typeface="+mn-lt"/>
                          <a:ea typeface="+mn-ea"/>
                          <a:cs typeface="+mn-cs"/>
                        </a:rPr>
                        <a:t> de cookies y elementos que permitan el “tracking” del usuario para dar seguimiento a la generación de tráfico de la Web a los operadores turísticos (vínculos que serán aplicables a </a:t>
                      </a:r>
                      <a:r>
                        <a:rPr lang="es-ES_tradnl" sz="900" kern="1200" baseline="0" noProof="0" dirty="0" err="1" smtClean="0">
                          <a:solidFill>
                            <a:srgbClr val="002776"/>
                          </a:solidFill>
                          <a:latin typeface="+mn-lt"/>
                          <a:ea typeface="+mn-ea"/>
                          <a:cs typeface="+mn-cs"/>
                        </a:rPr>
                        <a:t>newsletters</a:t>
                      </a:r>
                      <a:r>
                        <a:rPr lang="es-ES_tradnl" sz="900" kern="1200" baseline="0" noProof="0" dirty="0" smtClean="0">
                          <a:solidFill>
                            <a:srgbClr val="002776"/>
                          </a:solidFill>
                          <a:latin typeface="+mn-lt"/>
                          <a:ea typeface="+mn-ea"/>
                          <a:cs typeface="+mn-cs"/>
                        </a:rPr>
                        <a:t> y campañas de publicidad online.</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Capacidad de introducir contenidos diversos, no sólo imágenes, también vídeos por ejemplo, desde el momento inicial o en el futuro.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2"/>
                  </a:ext>
                </a:extLst>
              </a:tr>
              <a:tr h="632439">
                <a:tc>
                  <a:txBody>
                    <a:bodyPr/>
                    <a:lstStyle/>
                    <a:p>
                      <a:pPr marL="228600" marR="0" lvl="0" indent="-228600" algn="l" defTabSz="913399" rtl="0" eaLnBrk="1" fontAlgn="auto" latinLnBrk="0" hangingPunct="1">
                        <a:lnSpc>
                          <a:spcPct val="100000"/>
                        </a:lnSpc>
                        <a:spcBef>
                          <a:spcPts val="0"/>
                        </a:spcBef>
                        <a:spcAft>
                          <a:spcPts val="0"/>
                        </a:spcAft>
                        <a:buClrTx/>
                        <a:buSzTx/>
                        <a:buFont typeface="+mj-lt"/>
                        <a:buAutoNum type="arabicPeriod" startAt="4"/>
                        <a:tabLst/>
                        <a:defRPr/>
                      </a:pPr>
                      <a:r>
                        <a:rPr lang="es-ES_tradnl" sz="900" kern="1200" noProof="0" dirty="0" smtClean="0">
                          <a:solidFill>
                            <a:srgbClr val="002776"/>
                          </a:solidFill>
                          <a:latin typeface="+mn-lt"/>
                          <a:ea typeface="+mn-ea"/>
                          <a:cs typeface="+mn-cs"/>
                        </a:rPr>
                        <a:t>La Web Turismo dispondrá de un Manual de uso que facilitará la</a:t>
                      </a:r>
                      <a:r>
                        <a:rPr lang="es-ES_tradnl" sz="900" kern="1200" baseline="0" noProof="0" dirty="0" smtClean="0">
                          <a:solidFill>
                            <a:srgbClr val="002776"/>
                          </a:solidFill>
                          <a:latin typeface="+mn-lt"/>
                          <a:ea typeface="+mn-ea"/>
                          <a:cs typeface="+mn-cs"/>
                        </a:rPr>
                        <a:t> participación de operadores turísticos en la Web.</a:t>
                      </a:r>
                    </a:p>
                    <a:p>
                      <a:pPr marL="685297" marR="0" lvl="1" indent="-22860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Los operadores que decidan participar, en su modalidad más simple como socios QT, simplemente desembolsarán una comisión por reenvío de tráfico de la Web Turismo QT a la propia del operador. Se diferenciará comisión por </a:t>
                      </a:r>
                      <a:r>
                        <a:rPr lang="es-ES_tradnl" sz="900" kern="1200" baseline="0" noProof="0" dirty="0" err="1" smtClean="0">
                          <a:solidFill>
                            <a:srgbClr val="002776"/>
                          </a:solidFill>
                          <a:latin typeface="+mn-lt"/>
                          <a:ea typeface="+mn-ea"/>
                          <a:cs typeface="+mn-cs"/>
                        </a:rPr>
                        <a:t>reenvio</a:t>
                      </a:r>
                      <a:r>
                        <a:rPr lang="es-ES_tradnl" sz="900" kern="1200" baseline="0" noProof="0" dirty="0" smtClean="0">
                          <a:solidFill>
                            <a:srgbClr val="002776"/>
                          </a:solidFill>
                          <a:latin typeface="+mn-lt"/>
                          <a:ea typeface="+mn-ea"/>
                          <a:cs typeface="+mn-cs"/>
                        </a:rPr>
                        <a:t> de tráfico y otra por adquisición de cliente, cuando se logre realizar una venta gracias al reenvío de la Web Turismo QT. La comisión sobre la venta se recomienda que oscile entre 2 y 5%.</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3944495903"/>
                  </a:ext>
                </a:extLst>
              </a:tr>
            </a:tbl>
          </a:graphicData>
        </a:graphic>
      </p:graphicFrame>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detalle del dossier funcional de Web Turismo Quito</a:t>
            </a:r>
            <a:endParaRPr lang="es-CL" sz="1000" b="1" dirty="0">
              <a:solidFill>
                <a:schemeClr val="bg2"/>
              </a:solidFill>
              <a:latin typeface="+mn-lt"/>
            </a:endParaRPr>
          </a:p>
        </p:txBody>
      </p:sp>
      <p:sp>
        <p:nvSpPr>
          <p:cNvPr id="37" name="Rectangle 36"/>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3.1. Dossier funcional Web Turismo de Quito para el sector privado</a:t>
            </a:r>
            <a:endParaRPr lang="es-CL" sz="1100" b="1" dirty="0">
              <a:solidFill>
                <a:schemeClr val="tx2"/>
              </a:solidFill>
            </a:endParaRPr>
          </a:p>
        </p:txBody>
      </p:sp>
      <p:sp>
        <p:nvSpPr>
          <p:cNvPr id="38" name="Rectangle 37"/>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92075" algn="ctr"/>
            <a:r>
              <a:rPr lang="es-ES_tradnl" sz="800" b="1" dirty="0" smtClean="0"/>
              <a:t>Desarrollo de la web como herramienta de conversión</a:t>
            </a:r>
            <a:endParaRPr lang="es-CL" sz="800" b="1" dirty="0">
              <a:solidFill>
                <a:srgbClr val="FFFFFF"/>
              </a:solidFill>
            </a:endParaRPr>
          </a:p>
        </p:txBody>
      </p:sp>
      <p:sp>
        <p:nvSpPr>
          <p:cNvPr id="23" name="Rounded Rectangle 22"/>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E3</a:t>
            </a:r>
            <a:endParaRPr lang="es-ES" sz="1000" b="1" dirty="0">
              <a:solidFill>
                <a:srgbClr val="002060"/>
              </a:solidFill>
            </a:endParaRPr>
          </a:p>
        </p:txBody>
      </p:sp>
      <p:sp>
        <p:nvSpPr>
          <p:cNvPr id="24" name="TextBox 23"/>
          <p:cNvSpPr txBox="1"/>
          <p:nvPr/>
        </p:nvSpPr>
        <p:spPr>
          <a:xfrm>
            <a:off x="194340" y="1366714"/>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0" name="Group 29"/>
          <p:cNvGrpSpPr/>
          <p:nvPr/>
        </p:nvGrpSpPr>
        <p:grpSpPr>
          <a:xfrm>
            <a:off x="1202122" y="380250"/>
            <a:ext cx="428400" cy="410400"/>
            <a:chOff x="1157616" y="202415"/>
            <a:chExt cx="515504" cy="495053"/>
          </a:xfrm>
        </p:grpSpPr>
        <p:sp>
          <p:nvSpPr>
            <p:cNvPr id="31" name="Rounded Rectangle 30"/>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2" name="Group 282"/>
            <p:cNvGrpSpPr/>
            <p:nvPr/>
          </p:nvGrpSpPr>
          <p:grpSpPr>
            <a:xfrm>
              <a:off x="1311621" y="288473"/>
              <a:ext cx="207495" cy="194290"/>
              <a:chOff x="644491" y="4719572"/>
              <a:chExt cx="226243" cy="211846"/>
            </a:xfrm>
            <a:solidFill>
              <a:schemeClr val="bg1"/>
            </a:solidFill>
          </p:grpSpPr>
          <p:sp>
            <p:nvSpPr>
              <p:cNvPr id="33"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4"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8073081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7762"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3.2. Captación de operadores turísticos y proveedores de contenido de la web</a:t>
            </a:r>
            <a:endParaRPr lang="es-CL" sz="1100" b="1" dirty="0">
              <a:solidFill>
                <a:schemeClr val="tx2"/>
              </a:solidFill>
            </a:endParaRPr>
          </a:p>
        </p:txBody>
      </p:sp>
      <p:sp>
        <p:nvSpPr>
          <p:cNvPr id="257" name="Rectangle 256"/>
          <p:cNvSpPr/>
          <p:nvPr/>
        </p:nvSpPr>
        <p:spPr>
          <a:xfrm>
            <a:off x="7264146" y="3064026"/>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Apoyo de actores clave del sector privado que actúen como “motor” de la captación de otros.</a:t>
            </a:r>
          </a:p>
          <a:p>
            <a:pPr marL="228600" lvl="0" indent="-228600">
              <a:buFont typeface="+mj-lt"/>
              <a:buAutoNum type="arabicPeriod"/>
            </a:pPr>
            <a:r>
              <a:rPr lang="es-CL" sz="900" dirty="0" smtClean="0">
                <a:solidFill>
                  <a:srgbClr val="002776"/>
                </a:solidFill>
              </a:rPr>
              <a:t>Presentaciones y visibilidad de la iniciativa en medios generalistas y especializados.</a:t>
            </a:r>
          </a:p>
          <a:p>
            <a:pPr lvl="0"/>
            <a:endParaRPr lang="es-CL" sz="900" dirty="0" smtClean="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Lograr miembros adheridos y colaboradores de la Web Turismo Quito en diversos niveles que doten de contenidos a la Web y de servicios al marketplace.</a:t>
            </a:r>
          </a:p>
          <a:p>
            <a:pPr marL="171450" indent="-171450">
              <a:buFont typeface="Arial" panose="020B0604020202020204" pitchFamily="34" charset="0"/>
              <a:buChar char="•"/>
            </a:pPr>
            <a:r>
              <a:rPr lang="es-ES_tradnl" sz="900" dirty="0">
                <a:solidFill>
                  <a:srgbClr val="002776"/>
                </a:solidFill>
              </a:rPr>
              <a:t>Incentivar la participación de los operadores en el sello de calidad Q</a:t>
            </a:r>
          </a:p>
          <a:p>
            <a:pPr marL="171450" lvl="0" indent="-171450">
              <a:buFont typeface="Arial" panose="020B0604020202020204" pitchFamily="34" charset="0"/>
              <a:buChar char="•"/>
            </a:pPr>
            <a:endParaRPr lang="es-CL" sz="900" dirty="0" smtClean="0">
              <a:solidFill>
                <a:srgbClr val="002776"/>
              </a:solidFill>
            </a:endParaRPr>
          </a:p>
        </p:txBody>
      </p:sp>
      <p:sp>
        <p:nvSpPr>
          <p:cNvPr id="256" name="Rectangle 255"/>
          <p:cNvSpPr/>
          <p:nvPr/>
        </p:nvSpPr>
        <p:spPr>
          <a:xfrm>
            <a:off x="7264146" y="2700331"/>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734898"/>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Ratio (%) de conversión: operadores interesados vs. operadores captados.</a:t>
            </a:r>
          </a:p>
          <a:p>
            <a:pPr marL="228600" indent="-228600">
              <a:spcBef>
                <a:spcPts val="300"/>
              </a:spcBef>
              <a:buFont typeface="+mj-lt"/>
              <a:buAutoNum type="arabicPeriod"/>
            </a:pPr>
            <a:r>
              <a:rPr lang="es-CL" sz="900" dirty="0" smtClean="0">
                <a:solidFill>
                  <a:srgbClr val="002776"/>
                </a:solidFill>
              </a:rPr>
              <a:t>Número de miembros adheridos en cada nivel.</a:t>
            </a:r>
          </a:p>
          <a:p>
            <a:pPr marL="228600" indent="-228600">
              <a:spcBef>
                <a:spcPts val="300"/>
              </a:spcBef>
              <a:buFont typeface="+mj-lt"/>
              <a:buAutoNum type="arabicPeriod"/>
            </a:pPr>
            <a:r>
              <a:rPr lang="es-CL" sz="900" dirty="0">
                <a:solidFill>
                  <a:srgbClr val="002776"/>
                </a:solidFill>
              </a:rPr>
              <a:t>Incremento de los operadores certificados con sello de calidad </a:t>
            </a:r>
            <a:r>
              <a:rPr lang="es-CL" sz="900" dirty="0" smtClean="0">
                <a:solidFill>
                  <a:srgbClr val="002776"/>
                </a:solidFill>
              </a:rPr>
              <a:t>Q</a:t>
            </a:r>
          </a:p>
          <a:p>
            <a:pPr marL="228600" indent="-228600">
              <a:spcBef>
                <a:spcPts val="300"/>
              </a:spcBef>
              <a:buFont typeface="+mj-lt"/>
              <a:buAutoNum type="arabicPeriod"/>
            </a:pPr>
            <a:r>
              <a:rPr lang="es-CL" sz="900" dirty="0" smtClean="0">
                <a:solidFill>
                  <a:srgbClr val="002776"/>
                </a:solidFill>
              </a:rPr>
              <a:t>Nuevos links y menciones generados</a:t>
            </a:r>
          </a:p>
          <a:p>
            <a:pPr marL="228600" indent="-228600">
              <a:spcBef>
                <a:spcPts val="300"/>
              </a:spcBef>
              <a:buFont typeface="+mj-lt"/>
              <a:buAutoNum type="arabicPeriod"/>
            </a:pPr>
            <a:endParaRPr lang="es-CL" sz="900" i="1" dirty="0" smtClean="0">
              <a:solidFill>
                <a:srgbClr val="002776"/>
              </a:solidFill>
            </a:endParaRPr>
          </a:p>
          <a:p>
            <a:pPr>
              <a:spcBef>
                <a:spcPts val="300"/>
              </a:spcBef>
            </a:pPr>
            <a:endParaRPr lang="es-CL" sz="900" i="1" dirty="0" smtClean="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10537"/>
          <a:ext cx="7020000" cy="2713436"/>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365326">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900" kern="1200" noProof="0" dirty="0" smtClean="0">
                          <a:solidFill>
                            <a:srgbClr val="002776"/>
                          </a:solidFill>
                          <a:latin typeface="+mn-lt"/>
                          <a:ea typeface="+mn-ea"/>
                          <a:cs typeface="+mn-cs"/>
                        </a:rPr>
                        <a:t>1. Desarrollar</a:t>
                      </a:r>
                      <a:r>
                        <a:rPr lang="es-ES_tradnl" sz="900" kern="1200" baseline="0" noProof="0" dirty="0" smtClean="0">
                          <a:solidFill>
                            <a:srgbClr val="002776"/>
                          </a:solidFill>
                          <a:latin typeface="+mn-lt"/>
                          <a:ea typeface="+mn-ea"/>
                          <a:cs typeface="+mn-cs"/>
                        </a:rPr>
                        <a:t> </a:t>
                      </a:r>
                      <a:r>
                        <a:rPr lang="es-ES_tradnl" sz="900" kern="1200" noProof="0" dirty="0" smtClean="0">
                          <a:solidFill>
                            <a:srgbClr val="002776"/>
                          </a:solidFill>
                          <a:latin typeface="+mn-lt"/>
                          <a:ea typeface="+mn-ea"/>
                          <a:cs typeface="+mn-cs"/>
                        </a:rPr>
                        <a:t>un material comercial y promocional</a:t>
                      </a:r>
                      <a:r>
                        <a:rPr lang="es-ES_tradnl" sz="900" kern="1200" baseline="0" noProof="0" dirty="0" smtClean="0">
                          <a:solidFill>
                            <a:srgbClr val="002776"/>
                          </a:solidFill>
                          <a:latin typeface="+mn-lt"/>
                          <a:ea typeface="+mn-ea"/>
                          <a:cs typeface="+mn-cs"/>
                        </a:rPr>
                        <a:t> atractivo que describa: las funcionalidades, los beneficios y los niveles de colaboración con la Web de Quito Turismo.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7158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2. </a:t>
                      </a:r>
                      <a:r>
                        <a:rPr lang="es-ES_tradnl" sz="900" kern="1200" baseline="0" noProof="0" dirty="0" smtClean="0">
                          <a:solidFill>
                            <a:srgbClr val="002776"/>
                          </a:solidFill>
                          <a:latin typeface="+mn-lt"/>
                          <a:ea typeface="+mn-ea"/>
                          <a:cs typeface="+mn-cs"/>
                        </a:rPr>
                        <a:t>Dar a conocer a través de eventos o reuniones en distintos formatos y segmentadas, así como intervenciones de “</a:t>
                      </a:r>
                      <a:r>
                        <a:rPr lang="es-ES_tradnl" sz="900" kern="1200" baseline="0" noProof="0" dirty="0" err="1" smtClean="0">
                          <a:solidFill>
                            <a:srgbClr val="002776"/>
                          </a:solidFill>
                          <a:latin typeface="+mn-lt"/>
                          <a:ea typeface="+mn-ea"/>
                          <a:cs typeface="+mn-cs"/>
                        </a:rPr>
                        <a:t>influencers</a:t>
                      </a:r>
                      <a:r>
                        <a:rPr lang="es-ES_tradnl" sz="900" kern="1200" baseline="0" noProof="0" dirty="0" smtClean="0">
                          <a:solidFill>
                            <a:srgbClr val="002776"/>
                          </a:solidFill>
                          <a:latin typeface="+mn-lt"/>
                          <a:ea typeface="+mn-ea"/>
                          <a:cs typeface="+mn-cs"/>
                        </a:rPr>
                        <a:t>” del sector privado de Quito de la creación del nuevo Marketplace de QT beneficioso para el sector privado.</a:t>
                      </a: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75894">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3. Establecer</a:t>
                      </a:r>
                      <a:r>
                        <a:rPr lang="es-ES" sz="900" kern="1200" baseline="0" noProof="0" dirty="0" smtClean="0">
                          <a:solidFill>
                            <a:srgbClr val="002776"/>
                          </a:solidFill>
                          <a:latin typeface="+mn-lt"/>
                          <a:ea typeface="+mn-ea"/>
                          <a:cs typeface="+mn-cs"/>
                        </a:rPr>
                        <a:t> un periodo de “oportunidad” con beneficios especiales que promocione la captación de miembros para la creación de un portfolio atractivo en menos tiempo y que permita el inicio de la actividad de la Web.</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62019">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4. Lograr espacio</a:t>
                      </a:r>
                      <a:r>
                        <a:rPr lang="es-ES" sz="900" kern="1200" baseline="0" noProof="0" dirty="0" smtClean="0">
                          <a:solidFill>
                            <a:srgbClr val="002776"/>
                          </a:solidFill>
                          <a:latin typeface="+mn-lt"/>
                          <a:ea typeface="+mn-ea"/>
                          <a:cs typeface="+mn-cs"/>
                        </a:rPr>
                        <a:t> en medios especializados y dar visibilidad a la iniciativa para atraer a nuevos miembros y fidelizar a los ya adheridos.</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362019">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baseline="0" noProof="0" dirty="0" smtClean="0">
                          <a:solidFill>
                            <a:srgbClr val="002776"/>
                          </a:solidFill>
                          <a:latin typeface="+mn-lt"/>
                          <a:ea typeface="+mn-ea"/>
                          <a:cs typeface="+mn-cs"/>
                        </a:rPr>
                        <a:t>5. Establecer una red o programa de marketing de afiliación que genere tráfico cualificado desde webs y publicaciones online turísticas a cambio de comisiones por ventas realizadas en el </a:t>
                      </a:r>
                      <a:r>
                        <a:rPr lang="es-ES" sz="900" kern="1200" baseline="0" noProof="0" dirty="0" err="1" smtClean="0">
                          <a:solidFill>
                            <a:srgbClr val="002776"/>
                          </a:solidFill>
                          <a:latin typeface="+mn-lt"/>
                          <a:ea typeface="+mn-ea"/>
                          <a:cs typeface="+mn-cs"/>
                        </a:rPr>
                        <a:t>marketplace</a:t>
                      </a:r>
                      <a:r>
                        <a:rPr lang="es-ES" sz="900" kern="1200" baseline="0" noProof="0" dirty="0" smtClean="0">
                          <a:solidFill>
                            <a:srgbClr val="002776"/>
                          </a:solidFill>
                          <a:latin typeface="+mn-lt"/>
                          <a:ea typeface="+mn-ea"/>
                          <a:cs typeface="+mn-cs"/>
                        </a:rPr>
                        <a:t> (mediante tracking).</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62019">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900" kern="1200" baseline="0" noProof="0" dirty="0" smtClean="0">
                          <a:solidFill>
                            <a:srgbClr val="002776"/>
                          </a:solidFill>
                          <a:latin typeface="+mn-lt"/>
                          <a:ea typeface="+mn-ea"/>
                          <a:cs typeface="+mn-cs"/>
                        </a:rPr>
                        <a:t>6. Crear un programa de capacitación para la gestión de la oferta presente en la Web y el máximo aprovechamiento de la herramienta para el sector privado.</a:t>
                      </a: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251841324"/>
                  </a:ext>
                </a:extLst>
              </a:tr>
              <a:tr h="362019">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_tradnl" sz="900" kern="1200" baseline="0" noProof="0" dirty="0" smtClean="0">
                          <a:solidFill>
                            <a:srgbClr val="002776"/>
                          </a:solidFill>
                          <a:latin typeface="+mn-lt"/>
                          <a:ea typeface="+mn-ea"/>
                          <a:cs typeface="+mn-cs"/>
                        </a:rPr>
                        <a:t>7. Comunicar el coste de la adhesión a la Web Turismo, basado en comisión por </a:t>
                      </a:r>
                      <a:r>
                        <a:rPr lang="es-ES_tradnl" sz="900" kern="1200" baseline="0" noProof="0" dirty="0" err="1" smtClean="0">
                          <a:solidFill>
                            <a:srgbClr val="002776"/>
                          </a:solidFill>
                          <a:latin typeface="+mn-lt"/>
                          <a:ea typeface="+mn-ea"/>
                          <a:cs typeface="+mn-cs"/>
                        </a:rPr>
                        <a:t>reenvio</a:t>
                      </a:r>
                      <a:r>
                        <a:rPr lang="es-ES_tradnl" sz="900" kern="1200" baseline="0" noProof="0" dirty="0" smtClean="0">
                          <a:solidFill>
                            <a:srgbClr val="002776"/>
                          </a:solidFill>
                          <a:latin typeface="+mn-lt"/>
                          <a:ea typeface="+mn-ea"/>
                          <a:cs typeface="+mn-cs"/>
                        </a:rPr>
                        <a:t> y éxito de venta (</a:t>
                      </a:r>
                      <a:r>
                        <a:rPr lang="es-ES_tradnl" sz="900" kern="1200" baseline="0" noProof="0" dirty="0" err="1" smtClean="0">
                          <a:solidFill>
                            <a:srgbClr val="002776"/>
                          </a:solidFill>
                          <a:latin typeface="+mn-lt"/>
                          <a:ea typeface="+mn-ea"/>
                          <a:cs typeface="+mn-cs"/>
                        </a:rPr>
                        <a:t>success</a:t>
                      </a:r>
                      <a:r>
                        <a:rPr lang="es-ES_tradnl" sz="900" kern="1200" baseline="0" noProof="0" dirty="0" smtClean="0">
                          <a:solidFill>
                            <a:srgbClr val="002776"/>
                          </a:solidFill>
                          <a:latin typeface="+mn-lt"/>
                          <a:ea typeface="+mn-ea"/>
                          <a:cs typeface="+mn-cs"/>
                        </a:rPr>
                        <a:t> </a:t>
                      </a:r>
                      <a:r>
                        <a:rPr lang="es-ES_tradnl" sz="900" kern="1200" baseline="0" noProof="0" dirty="0" err="1" smtClean="0">
                          <a:solidFill>
                            <a:srgbClr val="002776"/>
                          </a:solidFill>
                          <a:latin typeface="+mn-lt"/>
                          <a:ea typeface="+mn-ea"/>
                          <a:cs typeface="+mn-cs"/>
                        </a:rPr>
                        <a:t>fee</a:t>
                      </a:r>
                      <a:r>
                        <a:rPr lang="es-ES_tradnl" sz="900" kern="1200" baseline="0" noProof="0" dirty="0" smtClean="0">
                          <a:solidFill>
                            <a:srgbClr val="002776"/>
                          </a:solidFill>
                          <a:latin typeface="+mn-lt"/>
                          <a:ea typeface="+mn-ea"/>
                          <a:cs typeface="+mn-cs"/>
                        </a:rPr>
                        <a:t>) y también informar de los beneficios de este método: a éxito de venta pero que incluye informes a realizar por los gestores de la Web a los miembros adheridos, según su tipología.</a:t>
                      </a: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246534129"/>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17</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038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_tradnl" sz="800" b="1" dirty="0" smtClean="0"/>
              <a:t>Desarrollo de la web como herramienta de conversión</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382938"/>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34295"/>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41567"/>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92" name="Group 291"/>
          <p:cNvGrpSpPr/>
          <p:nvPr/>
        </p:nvGrpSpPr>
        <p:grpSpPr>
          <a:xfrm>
            <a:off x="7256357" y="1440165"/>
            <a:ext cx="2633101" cy="836705"/>
            <a:chOff x="3462357" y="6443378"/>
            <a:chExt cx="2082316" cy="900000"/>
          </a:xfrm>
        </p:grpSpPr>
        <p:sp>
          <p:nvSpPr>
            <p:cNvPr id="315" name="Rectangle 314"/>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6" name="Rectangle 315"/>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17" name="Group 316"/>
            <p:cNvGrpSpPr/>
            <p:nvPr/>
          </p:nvGrpSpPr>
          <p:grpSpPr>
            <a:xfrm>
              <a:off x="3561117" y="6479378"/>
              <a:ext cx="295181" cy="288000"/>
              <a:chOff x="1738313" y="3406776"/>
              <a:chExt cx="644727" cy="615950"/>
            </a:xfrm>
            <a:solidFill>
              <a:srgbClr val="FFFF00"/>
            </a:solidFill>
          </p:grpSpPr>
          <p:sp>
            <p:nvSpPr>
              <p:cNvPr id="373"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4"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5"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18" name="Group 317"/>
            <p:cNvGrpSpPr/>
            <p:nvPr/>
          </p:nvGrpSpPr>
          <p:grpSpPr>
            <a:xfrm>
              <a:off x="3582872" y="6818591"/>
              <a:ext cx="468000" cy="432933"/>
              <a:chOff x="3605314" y="6801213"/>
              <a:chExt cx="468000" cy="432933"/>
            </a:xfrm>
          </p:grpSpPr>
          <p:sp>
            <p:nvSpPr>
              <p:cNvPr id="371" name="Rectangle 370"/>
              <p:cNvSpPr/>
              <p:nvPr>
                <p:custDataLst>
                  <p:tags r:id="rId16"/>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2" name="TextBox 371"/>
              <p:cNvSpPr txBox="1"/>
              <p:nvPr>
                <p:custDataLst>
                  <p:tags r:id="rId17"/>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42" name="Group 341"/>
            <p:cNvGrpSpPr/>
            <p:nvPr/>
          </p:nvGrpSpPr>
          <p:grpSpPr>
            <a:xfrm>
              <a:off x="4277236" y="6818591"/>
              <a:ext cx="468000" cy="432933"/>
              <a:chOff x="4217406" y="6801213"/>
              <a:chExt cx="468000" cy="432933"/>
            </a:xfrm>
          </p:grpSpPr>
          <p:sp>
            <p:nvSpPr>
              <p:cNvPr id="369" name="Rectangle 368"/>
              <p:cNvSpPr/>
              <p:nvPr>
                <p:custDataLst>
                  <p:tags r:id="rId14"/>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5"/>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5" name="Group 364"/>
            <p:cNvGrpSpPr/>
            <p:nvPr/>
          </p:nvGrpSpPr>
          <p:grpSpPr>
            <a:xfrm>
              <a:off x="4971600" y="6818591"/>
              <a:ext cx="468000" cy="432933"/>
              <a:chOff x="4829498" y="6801213"/>
              <a:chExt cx="468000" cy="432933"/>
            </a:xfrm>
          </p:grpSpPr>
          <p:sp>
            <p:nvSpPr>
              <p:cNvPr id="367" name="Rectangle 366"/>
              <p:cNvSpPr/>
              <p:nvPr>
                <p:custDataLst>
                  <p:tags r:id="rId12"/>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68" name="TextBox 367"/>
              <p:cNvSpPr txBox="1"/>
              <p:nvPr>
                <p:custDataLst>
                  <p:tags r:id="rId13"/>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6"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7" name="Group 376"/>
          <p:cNvGrpSpPr/>
          <p:nvPr/>
        </p:nvGrpSpPr>
        <p:grpSpPr>
          <a:xfrm>
            <a:off x="187198" y="2374827"/>
            <a:ext cx="7036540" cy="995884"/>
            <a:chOff x="187198" y="2374826"/>
            <a:chExt cx="7036540" cy="1046361"/>
          </a:xfrm>
        </p:grpSpPr>
        <p:sp>
          <p:nvSpPr>
            <p:cNvPr id="378" name="Rectangle 377"/>
            <p:cNvSpPr/>
            <p:nvPr/>
          </p:nvSpPr>
          <p:spPr>
            <a:xfrm>
              <a:off x="5407434" y="2727730"/>
              <a:ext cx="1807278"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err="1" smtClean="0">
                  <a:solidFill>
                    <a:srgbClr val="002776"/>
                  </a:solidFill>
                </a:rPr>
                <a:t>Influenciadores</a:t>
              </a:r>
              <a:r>
                <a:rPr lang="es-ES_tradnl" sz="900" dirty="0" smtClean="0">
                  <a:solidFill>
                    <a:srgbClr val="002776"/>
                  </a:solidFill>
                </a:rPr>
                <a:t> </a:t>
              </a:r>
              <a:r>
                <a:rPr lang="es-ES_tradnl" sz="900" dirty="0">
                  <a:solidFill>
                    <a:srgbClr val="002776"/>
                  </a:solidFill>
                </a:rPr>
                <a:t>del sector privado de Quito</a:t>
              </a:r>
            </a:p>
            <a:p>
              <a:r>
                <a:rPr lang="es-ES_tradnl" sz="900" dirty="0">
                  <a:solidFill>
                    <a:srgbClr val="002776"/>
                  </a:solidFill>
                </a:rPr>
                <a:t>Medios de comunicación especializados</a:t>
              </a:r>
            </a:p>
          </p:txBody>
        </p:sp>
        <p:sp>
          <p:nvSpPr>
            <p:cNvPr id="379" name="TextBox 37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grpSp>
          <p:nvGrpSpPr>
            <p:cNvPr id="380" name="Group 379"/>
            <p:cNvGrpSpPr/>
            <p:nvPr/>
          </p:nvGrpSpPr>
          <p:grpSpPr>
            <a:xfrm>
              <a:off x="187198" y="2374826"/>
              <a:ext cx="7036540" cy="1046361"/>
              <a:chOff x="187198" y="2374826"/>
              <a:chExt cx="7036540" cy="1046361"/>
            </a:xfrm>
          </p:grpSpPr>
          <p:grpSp>
            <p:nvGrpSpPr>
              <p:cNvPr id="382" name="Group 381"/>
              <p:cNvGrpSpPr/>
              <p:nvPr/>
            </p:nvGrpSpPr>
            <p:grpSpPr>
              <a:xfrm>
                <a:off x="187198" y="2374826"/>
                <a:ext cx="7036540" cy="1046361"/>
                <a:chOff x="187198" y="2693266"/>
                <a:chExt cx="7036540" cy="1087825"/>
              </a:xfrm>
            </p:grpSpPr>
            <p:sp>
              <p:nvSpPr>
                <p:cNvPr id="384" name="Rectangle 314"/>
                <p:cNvSpPr/>
                <p:nvPr>
                  <p:custDataLst>
                    <p:tags r:id="rId10"/>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002776"/>
                      </a:solidFill>
                    </a:rPr>
                    <a:t>Responsables                                                              Actores Involucrados</a:t>
                  </a:r>
                  <a:endParaRPr lang="es-CL" sz="1000" b="1" dirty="0">
                    <a:solidFill>
                      <a:srgbClr val="002776"/>
                    </a:solidFill>
                  </a:endParaRPr>
                </a:p>
              </p:txBody>
            </p:sp>
            <p:grpSp>
              <p:nvGrpSpPr>
                <p:cNvPr id="385" name="Group 315"/>
                <p:cNvGrpSpPr/>
                <p:nvPr>
                  <p:custDataLst>
                    <p:tags r:id="rId11"/>
                  </p:custDataLst>
                </p:nvPr>
              </p:nvGrpSpPr>
              <p:grpSpPr>
                <a:xfrm>
                  <a:off x="316674" y="2734898"/>
                  <a:ext cx="216000" cy="288000"/>
                  <a:chOff x="391339" y="1340959"/>
                  <a:chExt cx="382588" cy="609600"/>
                </a:xfrm>
              </p:grpSpPr>
              <p:sp>
                <p:nvSpPr>
                  <p:cNvPr id="388"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sp>
                <p:nvSpPr>
                  <p:cNvPr id="389"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grpSp>
            <p:sp>
              <p:nvSpPr>
                <p:cNvPr id="386" name="Rectangle 385"/>
                <p:cNvSpPr/>
                <p:nvPr/>
              </p:nvSpPr>
              <p:spPr>
                <a:xfrm>
                  <a:off x="3631554" y="3059282"/>
                  <a:ext cx="1830472"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dirty="0">
                      <a:solidFill>
                        <a:srgbClr val="002776"/>
                      </a:solidFill>
                    </a:rPr>
                    <a:t>Asociación de hoteles de Quito, </a:t>
                  </a:r>
                  <a:r>
                    <a:rPr lang="es-ES_tradnl" sz="900" dirty="0" err="1">
                      <a:solidFill>
                        <a:srgbClr val="002776"/>
                      </a:solidFill>
                    </a:rPr>
                    <a:t>Optur</a:t>
                  </a:r>
                  <a:r>
                    <a:rPr lang="es-ES_tradnl" sz="900" dirty="0">
                      <a:solidFill>
                        <a:srgbClr val="002776"/>
                      </a:solidFill>
                    </a:rPr>
                    <a:t>, operadores turísticos, TTOO y aerolíneas</a:t>
                  </a:r>
                  <a:endParaRPr lang="es-ES" sz="900" dirty="0">
                    <a:solidFill>
                      <a:srgbClr val="002776"/>
                    </a:solidFill>
                  </a:endParaRPr>
                </a:p>
                <a:p>
                  <a:r>
                    <a:rPr lang="es-ES_tradnl" sz="900" dirty="0" err="1" smtClean="0">
                      <a:solidFill>
                        <a:srgbClr val="002776"/>
                      </a:solidFill>
                    </a:rPr>
                    <a:t>Captur</a:t>
                  </a:r>
                  <a:r>
                    <a:rPr lang="es-ES_tradnl" sz="900" dirty="0" smtClean="0">
                      <a:solidFill>
                        <a:srgbClr val="002776"/>
                      </a:solidFill>
                    </a:rPr>
                    <a:t> </a:t>
                  </a:r>
                  <a:r>
                    <a:rPr lang="es-ES_tradnl" sz="900" dirty="0">
                      <a:solidFill>
                        <a:srgbClr val="002776"/>
                      </a:solidFill>
                    </a:rPr>
                    <a:t>y </a:t>
                  </a:r>
                  <a:r>
                    <a:rPr lang="es-ES_tradnl" sz="900" dirty="0" err="1" smtClean="0">
                      <a:solidFill>
                        <a:srgbClr val="002776"/>
                      </a:solidFill>
                    </a:rPr>
                    <a:t>Fenacaptur</a:t>
                  </a:r>
                  <a:endParaRPr lang="es-ES" sz="900" dirty="0">
                    <a:solidFill>
                      <a:srgbClr val="002776"/>
                    </a:solidFill>
                  </a:endParaRPr>
                </a:p>
              </p:txBody>
            </p:sp>
            <p:sp>
              <p:nvSpPr>
                <p:cNvPr id="387" name="Rectangle 386"/>
                <p:cNvSpPr/>
                <p:nvPr/>
              </p:nvSpPr>
              <p:spPr>
                <a:xfrm>
                  <a:off x="187198" y="3070904"/>
                  <a:ext cx="3418116"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CL" sz="900" dirty="0">
                      <a:solidFill>
                        <a:srgbClr val="002776"/>
                      </a:solidFill>
                    </a:rPr>
                    <a:t>Quito Turismo </a:t>
                  </a:r>
                  <a:endParaRPr lang="es-CL" sz="900" dirty="0" smtClean="0">
                    <a:solidFill>
                      <a:srgbClr val="002776"/>
                    </a:solidFill>
                  </a:endParaRPr>
                </a:p>
                <a:p>
                  <a:r>
                    <a:rPr lang="es-ES_tradnl" sz="900" b="1" dirty="0" smtClean="0">
                      <a:solidFill>
                        <a:srgbClr val="002776"/>
                      </a:solidFill>
                    </a:rPr>
                    <a:t>Equipo </a:t>
                  </a:r>
                  <a:r>
                    <a:rPr lang="es-ES_tradnl" sz="900" b="1" dirty="0">
                      <a:solidFill>
                        <a:srgbClr val="002776"/>
                      </a:solidFill>
                    </a:rPr>
                    <a:t>de Proyecto: </a:t>
                  </a:r>
                  <a:r>
                    <a:rPr lang="es-CL" sz="900" dirty="0" smtClean="0">
                      <a:solidFill>
                        <a:srgbClr val="002776"/>
                      </a:solidFill>
                    </a:rPr>
                    <a:t>Dirección </a:t>
                  </a:r>
                  <a:r>
                    <a:rPr lang="es-CL" sz="900" dirty="0">
                      <a:solidFill>
                        <a:srgbClr val="002776"/>
                      </a:solidFill>
                    </a:rPr>
                    <a:t>de </a:t>
                  </a:r>
                  <a:r>
                    <a:rPr lang="es-CL" sz="900" dirty="0" smtClean="0">
                      <a:solidFill>
                        <a:srgbClr val="002776"/>
                      </a:solidFill>
                    </a:rPr>
                    <a:t>comercialización (</a:t>
                  </a:r>
                  <a:r>
                    <a:rPr lang="es-ES" sz="900" dirty="0">
                      <a:solidFill>
                        <a:schemeClr val="tx2"/>
                      </a:solidFill>
                    </a:rPr>
                    <a:t>Jefatura de Comercialización de Productos </a:t>
                  </a:r>
                  <a:r>
                    <a:rPr lang="es-ES" sz="900" dirty="0" smtClean="0">
                      <a:solidFill>
                        <a:schemeClr val="tx2"/>
                      </a:solidFill>
                    </a:rPr>
                    <a:t>Propios) </a:t>
                  </a:r>
                  <a:endParaRPr lang="es-ES_tradnl" sz="900" dirty="0">
                    <a:solidFill>
                      <a:srgbClr val="002776"/>
                    </a:solidFill>
                  </a:endParaRPr>
                </a:p>
                <a:p>
                  <a:r>
                    <a:rPr lang="es-ES" sz="900" dirty="0" smtClean="0">
                      <a:solidFill>
                        <a:srgbClr val="002776"/>
                      </a:solidFill>
                    </a:rPr>
                    <a:t>S</a:t>
                  </a:r>
                  <a:r>
                    <a:rPr lang="es-CL" sz="900" dirty="0" err="1">
                      <a:solidFill>
                        <a:srgbClr val="002776"/>
                      </a:solidFill>
                    </a:rPr>
                    <a:t>oporte</a:t>
                  </a:r>
                  <a:r>
                    <a:rPr lang="es-CL" sz="900" dirty="0">
                      <a:solidFill>
                        <a:srgbClr val="002776"/>
                      </a:solidFill>
                    </a:rPr>
                    <a:t> de la unidad de marketing online de QT</a:t>
                  </a:r>
                </a:p>
              </p:txBody>
            </p:sp>
          </p:grpSp>
          <p:sp>
            <p:nvSpPr>
              <p:cNvPr id="383" name="Rectangle 382"/>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grpSp>
        <p:sp>
          <p:nvSpPr>
            <p:cNvPr id="381" name="Rectangle 380"/>
            <p:cNvSpPr/>
            <p:nvPr/>
          </p:nvSpPr>
          <p:spPr>
            <a:xfrm>
              <a:off x="3650755" y="2435703"/>
              <a:ext cx="1491114" cy="246221"/>
            </a:xfrm>
            <a:prstGeom prst="rect">
              <a:avLst/>
            </a:prstGeom>
          </p:spPr>
          <p:txBody>
            <a:bodyPr wrap="none">
              <a:spAutoFit/>
            </a:bodyPr>
            <a:lstStyle/>
            <a:p>
              <a:r>
                <a:rPr lang="es-CL" sz="1000" b="1" dirty="0">
                  <a:solidFill>
                    <a:srgbClr val="FFFFFF"/>
                  </a:solidFill>
                </a:rPr>
                <a:t>Actores Involucrados</a:t>
              </a:r>
            </a:p>
          </p:txBody>
        </p:sp>
      </p:grpSp>
      <p:sp>
        <p:nvSpPr>
          <p:cNvPr id="390" name="Rectangle 389"/>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91" name="Table 390"/>
          <p:cNvGraphicFramePr>
            <a:graphicFrameLocks noGrp="1"/>
          </p:cNvGraphicFramePr>
          <p:nvPr>
            <p:extLst/>
          </p:nvPr>
        </p:nvGraphicFramePr>
        <p:xfrm>
          <a:off x="3373810" y="6873220"/>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392" name="Freeform 368"/>
          <p:cNvSpPr>
            <a:spLocks noEditPoints="1"/>
          </p:cNvSpPr>
          <p:nvPr/>
        </p:nvSpPr>
        <p:spPr bwMode="auto">
          <a:xfrm>
            <a:off x="423638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3" name="Freeform 368"/>
          <p:cNvSpPr>
            <a:spLocks noEditPoints="1"/>
          </p:cNvSpPr>
          <p:nvPr/>
        </p:nvSpPr>
        <p:spPr bwMode="auto">
          <a:xfrm>
            <a:off x="459643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6" name="Group 395"/>
          <p:cNvGrpSpPr/>
          <p:nvPr/>
        </p:nvGrpSpPr>
        <p:grpSpPr>
          <a:xfrm>
            <a:off x="3415891" y="6485819"/>
            <a:ext cx="256421" cy="252000"/>
            <a:chOff x="3417417" y="6485819"/>
            <a:chExt cx="256421" cy="252000"/>
          </a:xfrm>
        </p:grpSpPr>
        <p:sp>
          <p:nvSpPr>
            <p:cNvPr id="397"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8"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9"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00"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01" name="Group 400"/>
          <p:cNvGrpSpPr/>
          <p:nvPr/>
        </p:nvGrpSpPr>
        <p:grpSpPr>
          <a:xfrm>
            <a:off x="4761313" y="7487394"/>
            <a:ext cx="4332885" cy="188648"/>
            <a:chOff x="565498" y="7511262"/>
            <a:chExt cx="4332885" cy="188648"/>
          </a:xfrm>
        </p:grpSpPr>
        <p:grpSp>
          <p:nvGrpSpPr>
            <p:cNvPr id="402" name="Group 401"/>
            <p:cNvGrpSpPr/>
            <p:nvPr/>
          </p:nvGrpSpPr>
          <p:grpSpPr>
            <a:xfrm>
              <a:off x="565498" y="7511262"/>
              <a:ext cx="3104467" cy="184666"/>
              <a:chOff x="615275" y="7511262"/>
              <a:chExt cx="3104467" cy="184666"/>
            </a:xfrm>
          </p:grpSpPr>
          <p:sp>
            <p:nvSpPr>
              <p:cNvPr id="405" name="TextBox 404"/>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06" name="Rectangle 405"/>
              <p:cNvSpPr/>
              <p:nvPr>
                <p:custDataLst>
                  <p:tags r:id="rId7"/>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07" name="Rectangle 406"/>
              <p:cNvSpPr/>
              <p:nvPr>
                <p:custDataLst>
                  <p:tags r:id="rId8"/>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08" name="Rectangle 407"/>
              <p:cNvSpPr/>
              <p:nvPr>
                <p:custDataLst>
                  <p:tags r:id="rId9"/>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403" name="TextBox 402"/>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04" name="TextBox 403"/>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409" name="Group 408"/>
          <p:cNvGrpSpPr/>
          <p:nvPr/>
        </p:nvGrpSpPr>
        <p:grpSpPr>
          <a:xfrm>
            <a:off x="205458" y="6443378"/>
            <a:ext cx="3169298" cy="942946"/>
            <a:chOff x="205458" y="6443378"/>
            <a:chExt cx="3273816" cy="942946"/>
          </a:xfrm>
        </p:grpSpPr>
        <p:sp>
          <p:nvSpPr>
            <p:cNvPr id="410" name="Rectangle 40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11" name="Rectangle 41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1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13" name="Rectangle 41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1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15" name="Rectangle 41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$ 30.000 USD </a:t>
              </a:r>
              <a:endParaRPr lang="es-CL" sz="800" dirty="0">
                <a:solidFill>
                  <a:schemeClr val="tx2"/>
                </a:solidFill>
              </a:endParaRPr>
            </a:p>
            <a:p>
              <a:pPr algn="ctr"/>
              <a:r>
                <a:rPr lang="es-CL" sz="800" i="1" dirty="0" smtClean="0">
                  <a:solidFill>
                    <a:schemeClr val="tx2"/>
                  </a:solidFill>
                </a:rPr>
                <a:t>Incluye 2-3 reuniones mensuales de entre 8-10 personas</a:t>
              </a:r>
              <a:endParaRPr lang="es-CL" sz="800" i="1" dirty="0">
                <a:solidFill>
                  <a:schemeClr val="tx2"/>
                </a:solidFill>
              </a:endParaRPr>
            </a:p>
          </p:txBody>
        </p:sp>
      </p:grpSp>
      <p:sp>
        <p:nvSpPr>
          <p:cNvPr id="172" name="Rounded Rectangle 171"/>
          <p:cNvSpPr/>
          <p:nvPr/>
        </p:nvSpPr>
        <p:spPr>
          <a:xfrm>
            <a:off x="205200" y="1006674"/>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E3</a:t>
            </a:r>
            <a:endParaRPr lang="es-ES" sz="1000" b="1" dirty="0">
              <a:solidFill>
                <a:srgbClr val="002060"/>
              </a:solidFill>
            </a:endParaRPr>
          </a:p>
        </p:txBody>
      </p:sp>
      <p:grpSp>
        <p:nvGrpSpPr>
          <p:cNvPr id="178" name="Group 177"/>
          <p:cNvGrpSpPr/>
          <p:nvPr/>
        </p:nvGrpSpPr>
        <p:grpSpPr>
          <a:xfrm>
            <a:off x="1202122" y="380250"/>
            <a:ext cx="428400" cy="410400"/>
            <a:chOff x="1157616" y="202415"/>
            <a:chExt cx="515504" cy="495053"/>
          </a:xfrm>
        </p:grpSpPr>
        <p:sp>
          <p:nvSpPr>
            <p:cNvPr id="179" name="Rounded Rectangle 178"/>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81" name="Group 282"/>
            <p:cNvGrpSpPr/>
            <p:nvPr/>
          </p:nvGrpSpPr>
          <p:grpSpPr>
            <a:xfrm>
              <a:off x="1311621" y="288473"/>
              <a:ext cx="207495" cy="194290"/>
              <a:chOff x="644491" y="4719572"/>
              <a:chExt cx="226243" cy="211846"/>
            </a:xfrm>
            <a:solidFill>
              <a:schemeClr val="bg1"/>
            </a:solidFill>
          </p:grpSpPr>
          <p:sp>
            <p:nvSpPr>
              <p:cNvPr id="182"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83"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2" name="TextBox 1"/>
          <p:cNvSpPr txBox="1"/>
          <p:nvPr/>
        </p:nvSpPr>
        <p:spPr>
          <a:xfrm>
            <a:off x="3265013" y="7199362"/>
            <a:ext cx="2197013" cy="338554"/>
          </a:xfrm>
          <a:prstGeom prst="rect">
            <a:avLst/>
          </a:prstGeom>
          <a:noFill/>
        </p:spPr>
        <p:txBody>
          <a:bodyPr wrap="square" rtlCol="0">
            <a:spAutoFit/>
          </a:bodyPr>
          <a:lstStyle/>
          <a:p>
            <a:r>
              <a:rPr lang="es-ES_tradnl" sz="800" i="1" dirty="0" smtClean="0">
                <a:solidFill>
                  <a:srgbClr val="002776"/>
                </a:solidFill>
              </a:rPr>
              <a:t>Periodo de 3 años activo para posteriormente medir y evaluar resultados</a:t>
            </a:r>
            <a:endParaRPr lang="es-ES" sz="800" i="1" dirty="0">
              <a:solidFill>
                <a:srgbClr val="002776"/>
              </a:solidFill>
            </a:endParaRPr>
          </a:p>
        </p:txBody>
      </p:sp>
    </p:spTree>
    <p:extLst>
      <p:ext uri="{BB962C8B-B14F-4D97-AF65-F5344CB8AC3E}">
        <p14:creationId xmlns:p14="http://schemas.microsoft.com/office/powerpoint/2010/main" val="4060220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8786"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896241"/>
            <a:ext cx="7264180" cy="4771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Campaña y plan operativo de marketing turístico internacional offline (B2B/ </a:t>
            </a:r>
            <a:r>
              <a:rPr lang="es-ES_tradnl" sz="1100" b="1" dirty="0" err="1">
                <a:solidFill>
                  <a:schemeClr val="tx2"/>
                </a:solidFill>
              </a:rPr>
              <a:t>T</a:t>
            </a:r>
            <a:r>
              <a:rPr lang="es-ES_tradnl" sz="1100" b="1" dirty="0" err="1" smtClean="0">
                <a:solidFill>
                  <a:schemeClr val="tx2"/>
                </a:solidFill>
              </a:rPr>
              <a:t>rade</a:t>
            </a:r>
            <a:r>
              <a:rPr lang="es-ES_tradnl" sz="1100" b="1" dirty="0" smtClean="0">
                <a:solidFill>
                  <a:schemeClr val="tx2"/>
                </a:solidFill>
              </a:rPr>
              <a:t>)</a:t>
            </a:r>
            <a:endParaRPr lang="es-CL" sz="1100" b="1" dirty="0">
              <a:solidFill>
                <a:schemeClr val="tx2"/>
              </a:solidFill>
            </a:endParaRPr>
          </a:p>
        </p:txBody>
      </p:sp>
      <p:sp>
        <p:nvSpPr>
          <p:cNvPr id="257" name="Rectangle 256"/>
          <p:cNvSpPr/>
          <p:nvPr/>
        </p:nvSpPr>
        <p:spPr>
          <a:xfrm>
            <a:off x="7264146" y="2748063"/>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Reparto proporcionado del presupuesto por mercados emisores según el nivel de prioridad que éstos representen para Quito.</a:t>
            </a:r>
          </a:p>
          <a:p>
            <a:pPr marL="228600" lvl="0" indent="-228600">
              <a:buFont typeface="+mj-lt"/>
              <a:buAutoNum type="arabicPeriod"/>
            </a:pPr>
            <a:r>
              <a:rPr lang="es-CL" sz="900" dirty="0" smtClean="0">
                <a:solidFill>
                  <a:srgbClr val="002776"/>
                </a:solidFill>
              </a:rPr>
              <a:t>Selección de las mejores acciones B2B de acuerdo al mercado y segmento que nos dirigimos.</a:t>
            </a:r>
          </a:p>
          <a:p>
            <a:pPr marL="228600" lvl="0" indent="-228600">
              <a:buFont typeface="+mj-lt"/>
              <a:buAutoNum type="arabicPeriod"/>
            </a:pPr>
            <a:r>
              <a:rPr lang="es-CL" sz="900" dirty="0" smtClean="0">
                <a:solidFill>
                  <a:srgbClr val="002776"/>
                </a:solidFill>
              </a:rPr>
              <a:t>Establecimiento de un sistema de comunicación directa con el sector privado y el </a:t>
            </a:r>
            <a:r>
              <a:rPr lang="es-CL" sz="900" dirty="0" err="1" smtClean="0">
                <a:solidFill>
                  <a:srgbClr val="002776"/>
                </a:solidFill>
              </a:rPr>
              <a:t>Mintur</a:t>
            </a:r>
            <a:r>
              <a:rPr lang="es-CL" sz="900" dirty="0" smtClean="0">
                <a:solidFill>
                  <a:srgbClr val="002776"/>
                </a:solidFill>
              </a:rPr>
              <a:t> que permita realizar acciones conjuntas coordinadas.</a:t>
            </a: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Generar notoriedad y clara información para los operadores internacionales sobre el carácter de unicidad y atractivo de Quito</a:t>
            </a:r>
          </a:p>
          <a:p>
            <a:pPr marL="171450" lvl="0" indent="-171450">
              <a:buFont typeface="Arial" panose="020B0604020202020204" pitchFamily="34" charset="0"/>
              <a:buChar char="•"/>
            </a:pPr>
            <a:r>
              <a:rPr lang="es-CL" sz="900" dirty="0" smtClean="0">
                <a:solidFill>
                  <a:srgbClr val="002776"/>
                </a:solidFill>
              </a:rPr>
              <a:t>Crear conciencia de los productos y actividades disponibles en los mercados y segmentos meta</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967938"/>
            <a:ext cx="2637113" cy="1431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Llegadas de turistas </a:t>
            </a:r>
            <a:r>
              <a:rPr lang="es-CL" sz="900" dirty="0">
                <a:solidFill>
                  <a:srgbClr val="002776"/>
                </a:solidFill>
              </a:rPr>
              <a:t>por mercado emisor </a:t>
            </a:r>
            <a:r>
              <a:rPr lang="es-CL" sz="900" dirty="0" smtClean="0">
                <a:solidFill>
                  <a:srgbClr val="002776"/>
                </a:solidFill>
              </a:rPr>
              <a:t>específico.</a:t>
            </a:r>
          </a:p>
          <a:p>
            <a:pPr marL="228600" indent="-228600">
              <a:spcBef>
                <a:spcPts val="300"/>
              </a:spcBef>
              <a:buFont typeface="+mj-lt"/>
              <a:buAutoNum type="arabicPeriod"/>
            </a:pPr>
            <a:r>
              <a:rPr lang="es-CL" sz="900" dirty="0">
                <a:solidFill>
                  <a:srgbClr val="002776"/>
                </a:solidFill>
              </a:rPr>
              <a:t>Estancia media de turistas por mercados</a:t>
            </a:r>
          </a:p>
          <a:p>
            <a:pPr marL="228600" indent="-228600">
              <a:spcBef>
                <a:spcPts val="300"/>
              </a:spcBef>
              <a:buFont typeface="+mj-lt"/>
              <a:buAutoNum type="arabicPeriod"/>
            </a:pPr>
            <a:r>
              <a:rPr lang="es-CL" sz="900" dirty="0" smtClean="0">
                <a:solidFill>
                  <a:srgbClr val="002776"/>
                </a:solidFill>
              </a:rPr>
              <a:t>ROI inversión y gasto medio por estancia por mercado emisor.</a:t>
            </a:r>
          </a:p>
          <a:p>
            <a:pPr marL="228600" indent="-228600">
              <a:spcBef>
                <a:spcPts val="300"/>
              </a:spcBef>
              <a:buFont typeface="+mj-lt"/>
              <a:buAutoNum type="arabicPeriod"/>
            </a:pPr>
            <a:r>
              <a:rPr lang="es-CL" sz="900" dirty="0" smtClean="0">
                <a:solidFill>
                  <a:srgbClr val="002776"/>
                </a:solidFill>
              </a:rPr>
              <a:t>Cantidad de acciones realizadas por mercado y segmentos de acuerdo a su prioridad.</a:t>
            </a:r>
          </a:p>
          <a:p>
            <a:pPr marL="228600" indent="-228600">
              <a:spcBef>
                <a:spcPts val="300"/>
              </a:spcBef>
              <a:buFont typeface="+mj-lt"/>
              <a:buAutoNum type="arabicPeriod"/>
            </a:pPr>
            <a:r>
              <a:rPr lang="es-CL" sz="900" dirty="0" smtClean="0">
                <a:solidFill>
                  <a:srgbClr val="002776"/>
                </a:solidFill>
              </a:rPr>
              <a:t>% de aumento de visitantes y gasto por arriba del histórico</a:t>
            </a:r>
          </a:p>
          <a:p>
            <a:pPr>
              <a:spcBef>
                <a:spcPts val="300"/>
              </a:spcBef>
            </a:pPr>
            <a:endParaRPr lang="es-CL" sz="900" i="1" dirty="0" smtClean="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32968"/>
          <a:ext cx="7020000" cy="2674306"/>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38162">
                <a:tc>
                  <a:txBody>
                    <a:bodyPr/>
                    <a:lstStyle/>
                    <a:p>
                      <a:pPr marL="0" marR="0" lvl="0" indent="0" algn="just"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 Diseñar un</a:t>
                      </a:r>
                      <a:r>
                        <a:rPr lang="es-ES_tradnl" sz="900" kern="1200" baseline="0" noProof="0" dirty="0" smtClean="0">
                          <a:solidFill>
                            <a:srgbClr val="002776"/>
                          </a:solidFill>
                          <a:latin typeface="+mn-lt"/>
                          <a:ea typeface="+mn-ea"/>
                          <a:cs typeface="+mn-cs"/>
                        </a:rPr>
                        <a:t> plan de acciones offline dirigido exclusivamente al segmento B2B o trade que aumente la presencia de Quito en el portfolio/ catálogo de TTOO de mercados clave (i.e. organización de Roadshows, visitas y presentaciones especializadas por mercados emisores y productos turísticos, e-</a:t>
                      </a:r>
                      <a:r>
                        <a:rPr lang="es-ES_tradnl" sz="900" kern="1200" baseline="0" noProof="0" dirty="0" err="1" smtClean="0">
                          <a:solidFill>
                            <a:srgbClr val="002776"/>
                          </a:solidFill>
                          <a:latin typeface="+mn-lt"/>
                          <a:ea typeface="+mn-ea"/>
                          <a:cs typeface="+mn-cs"/>
                        </a:rPr>
                        <a:t>learnings</a:t>
                      </a:r>
                      <a:r>
                        <a:rPr lang="es-ES_tradnl" sz="900" kern="1200" baseline="0" noProof="0" dirty="0" smtClean="0">
                          <a:solidFill>
                            <a:srgbClr val="002776"/>
                          </a:solidFill>
                          <a:latin typeface="+mn-lt"/>
                          <a:ea typeface="+mn-ea"/>
                          <a:cs typeface="+mn-cs"/>
                        </a:rPr>
                        <a:t>, presencia en ferias de turismo escogidas, trabajo conjunto con embajadas y </a:t>
                      </a:r>
                      <a:r>
                        <a:rPr lang="es-ES_tradnl" sz="900" kern="1200" baseline="0" noProof="0" dirty="0" err="1" smtClean="0">
                          <a:solidFill>
                            <a:srgbClr val="002776"/>
                          </a:solidFill>
                          <a:latin typeface="+mn-lt"/>
                          <a:ea typeface="+mn-ea"/>
                          <a:cs typeface="+mn-cs"/>
                        </a:rPr>
                        <a:t>Mintur</a:t>
                      </a:r>
                      <a:r>
                        <a:rPr lang="es-ES_tradnl" sz="900" kern="1200" baseline="0" noProof="0" dirty="0" smtClean="0">
                          <a:solidFill>
                            <a:srgbClr val="002776"/>
                          </a:solidFill>
                          <a:latin typeface="+mn-lt"/>
                          <a:ea typeface="+mn-ea"/>
                          <a:cs typeface="+mn-cs"/>
                        </a:rPr>
                        <a:t> y fam y </a:t>
                      </a:r>
                      <a:r>
                        <a:rPr lang="es-ES_tradnl" sz="900" kern="1200" baseline="0" noProof="0" dirty="0" err="1" smtClean="0">
                          <a:solidFill>
                            <a:srgbClr val="002776"/>
                          </a:solidFill>
                          <a:latin typeface="+mn-lt"/>
                          <a:ea typeface="+mn-ea"/>
                          <a:cs typeface="+mn-cs"/>
                        </a:rPr>
                        <a:t>press</a:t>
                      </a:r>
                      <a:r>
                        <a:rPr lang="es-ES_tradnl" sz="900" kern="1200" baseline="0" noProof="0" dirty="0" smtClean="0">
                          <a:solidFill>
                            <a:srgbClr val="002776"/>
                          </a:solidFill>
                          <a:latin typeface="+mn-lt"/>
                          <a:ea typeface="+mn-ea"/>
                          <a:cs typeface="+mn-cs"/>
                        </a:rPr>
                        <a:t> trips).</a:t>
                      </a:r>
                      <a:endParaRPr lang="es-ES" sz="900" kern="120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56993">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2. </a:t>
                      </a:r>
                      <a:r>
                        <a:rPr lang="es-ES_tradnl" sz="900" kern="1200" noProof="0" dirty="0" smtClean="0">
                          <a:solidFill>
                            <a:srgbClr val="002776"/>
                          </a:solidFill>
                          <a:latin typeface="+mn-lt"/>
                          <a:ea typeface="+mn-ea"/>
                          <a:cs typeface="+mn-cs"/>
                        </a:rPr>
                        <a:t>Asignar</a:t>
                      </a:r>
                      <a:r>
                        <a:rPr lang="es-ES_tradnl" sz="900" kern="1200" baseline="0" noProof="0" dirty="0" smtClean="0">
                          <a:solidFill>
                            <a:srgbClr val="002776"/>
                          </a:solidFill>
                          <a:latin typeface="+mn-lt"/>
                          <a:ea typeface="+mn-ea"/>
                          <a:cs typeface="+mn-cs"/>
                        </a:rPr>
                        <a:t> a cada mercado emisor (Desarrollo, Posicionamiento, Mantenimiento y Oportunidad) una parte del presupuesto de marketing para la creación de campañas de marketing segmentadas por mercados y dirigidas al trade B2B.</a:t>
                      </a:r>
                      <a:endParaRPr lang="es-ES" sz="900" kern="1200" baseline="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9974">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3. </a:t>
                      </a:r>
                      <a:r>
                        <a:rPr lang="es-ES_tradnl" sz="900" kern="1200" noProof="0" dirty="0" smtClean="0">
                          <a:solidFill>
                            <a:srgbClr val="002776"/>
                          </a:solidFill>
                          <a:latin typeface="+mn-lt"/>
                          <a:ea typeface="+mn-ea"/>
                          <a:cs typeface="+mn-cs"/>
                        </a:rPr>
                        <a:t>Crear</a:t>
                      </a:r>
                      <a:r>
                        <a:rPr lang="es-ES_tradnl" sz="900" kern="1200" baseline="0" noProof="0" dirty="0" smtClean="0">
                          <a:solidFill>
                            <a:srgbClr val="002776"/>
                          </a:solidFill>
                          <a:latin typeface="+mn-lt"/>
                          <a:ea typeface="+mn-ea"/>
                          <a:cs typeface="+mn-cs"/>
                        </a:rPr>
                        <a:t> un calendario de acciones de marketing offline selectivas que tengan encaje y vinculen los contenidos online a publicar para: (i) inspirar y dar a conocer Quito en mercados emisores emergentes y (ii) favorecer la visita (y repetición) en mercados maduros.</a:t>
                      </a:r>
                      <a:endParaRPr lang="es-ES_tradnl" sz="900" kern="120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88306">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4. Acordar</a:t>
                      </a:r>
                      <a:r>
                        <a:rPr lang="es-ES" sz="900" kern="1200" baseline="0" noProof="0" dirty="0" smtClean="0">
                          <a:solidFill>
                            <a:srgbClr val="002776"/>
                          </a:solidFill>
                          <a:latin typeface="+mn-lt"/>
                          <a:ea typeface="+mn-ea"/>
                          <a:cs typeface="+mn-cs"/>
                        </a:rPr>
                        <a:t> con el sector privado en Quito y en los mercados emisores objetivo alianzas estratégicas y acciones de </a:t>
                      </a:r>
                      <a:r>
                        <a:rPr lang="es-ES" sz="900" kern="1200" baseline="0" noProof="0" dirty="0" err="1" smtClean="0">
                          <a:solidFill>
                            <a:srgbClr val="002776"/>
                          </a:solidFill>
                          <a:latin typeface="+mn-lt"/>
                          <a:ea typeface="+mn-ea"/>
                          <a:cs typeface="+mn-cs"/>
                        </a:rPr>
                        <a:t>co</a:t>
                      </a:r>
                      <a:r>
                        <a:rPr lang="es-ES" sz="900" kern="1200" baseline="0" noProof="0" dirty="0" smtClean="0">
                          <a:solidFill>
                            <a:srgbClr val="002776"/>
                          </a:solidFill>
                          <a:latin typeface="+mn-lt"/>
                          <a:ea typeface="+mn-ea"/>
                          <a:cs typeface="+mn-cs"/>
                        </a:rPr>
                        <a:t>-marketing a realizar en momentos específicos del año según características de planificación de viajes del mercado.</a:t>
                      </a:r>
                      <a:endParaRPr lang="es-ES" sz="900" kern="120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344270">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_tradnl" sz="900" kern="1200" baseline="0" noProof="0" dirty="0" smtClean="0">
                          <a:solidFill>
                            <a:srgbClr val="002776"/>
                          </a:solidFill>
                          <a:latin typeface="+mn-lt"/>
                          <a:ea typeface="+mn-ea"/>
                          <a:cs typeface="+mn-cs"/>
                        </a:rPr>
                        <a:t>5. Utilizar y aprovechar los esfuerzos que se realicen por parte del MINTUR y otros Ministerios, Embajadas  y Organismos en países de interés para Quito, para sumarse con acciones puntuales de gran impacto, siempre pensando en acciones B2B. Las acciones de referencia son por ejemplo de RR.PP. e influencia las cuales generan alto impacto con pocos recursos gracias a la red internacional de oficinas. La relación con los referidos entes se realizará de una manera coordinada. Para ello QT establecerá un protocolo de actuaciones con estos organismos para optimizar recursos y desarrollará un mecanismo de comunicación y reuniones cuando existan acciones a llevar a cabo.</a:t>
                      </a:r>
                      <a:endParaRPr lang="es-ES" sz="900" kern="120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677116433"/>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18</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607074"/>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661074"/>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896241"/>
            <a:ext cx="3466854" cy="4771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274638" indent="-92075" algn="ctr"/>
            <a:r>
              <a:rPr lang="es-ES_tradnl" sz="800" b="1" dirty="0" smtClean="0"/>
              <a:t>Especialización de marketing por grandes públicos, Reclasificación de mercados internacionales target y Promociones conjuntas con actores clave</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310970"/>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362327"/>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369599"/>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60" name="Group 359"/>
          <p:cNvGrpSpPr/>
          <p:nvPr/>
        </p:nvGrpSpPr>
        <p:grpSpPr>
          <a:xfrm>
            <a:off x="205458" y="2370472"/>
            <a:ext cx="7036540" cy="894625"/>
            <a:chOff x="187198" y="2693266"/>
            <a:chExt cx="7036540" cy="927953"/>
          </a:xfrm>
        </p:grpSpPr>
        <p:sp>
          <p:nvSpPr>
            <p:cNvPr id="361" name="Rectangle 314"/>
            <p:cNvSpPr/>
            <p:nvPr>
              <p:custDataLst>
                <p:tags r:id="rId16"/>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2" name="Group 315"/>
            <p:cNvGrpSpPr/>
            <p:nvPr>
              <p:custDataLst>
                <p:tags r:id="rId17"/>
              </p:custDataLst>
            </p:nvPr>
          </p:nvGrpSpPr>
          <p:grpSpPr>
            <a:xfrm>
              <a:off x="316674" y="2734898"/>
              <a:ext cx="216000" cy="288000"/>
              <a:chOff x="391339" y="1340959"/>
              <a:chExt cx="382588" cy="609600"/>
            </a:xfrm>
          </p:grpSpPr>
          <p:sp>
            <p:nvSpPr>
              <p:cNvPr id="365"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6"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3" name="Rectangle 362"/>
            <p:cNvSpPr/>
            <p:nvPr/>
          </p:nvSpPr>
          <p:spPr>
            <a:xfrm>
              <a:off x="3631554" y="3059282"/>
              <a:ext cx="3558680" cy="550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smtClean="0">
                  <a:solidFill>
                    <a:srgbClr val="002776"/>
                  </a:solidFill>
                </a:rPr>
                <a:t>Operadores </a:t>
              </a:r>
              <a:r>
                <a:rPr lang="es-CL" sz="900" dirty="0">
                  <a:solidFill>
                    <a:srgbClr val="002776"/>
                  </a:solidFill>
                </a:rPr>
                <a:t>Emisivos, </a:t>
              </a:r>
              <a:r>
                <a:rPr lang="es-CL" sz="900" dirty="0" smtClean="0">
                  <a:solidFill>
                    <a:srgbClr val="002776"/>
                  </a:solidFill>
                </a:rPr>
                <a:t>Cámaras de Comercio y Turística</a:t>
              </a:r>
              <a:endParaRPr lang="es-CL" sz="900" dirty="0">
                <a:solidFill>
                  <a:srgbClr val="002776"/>
                </a:solidFill>
              </a:endParaRPr>
            </a:p>
            <a:p>
              <a:r>
                <a:rPr lang="es-CL" sz="900" dirty="0" err="1" smtClean="0">
                  <a:solidFill>
                    <a:srgbClr val="002776"/>
                  </a:solidFill>
                </a:rPr>
                <a:t>Mintur</a:t>
              </a:r>
              <a:endParaRPr lang="es-CL" sz="900" dirty="0">
                <a:solidFill>
                  <a:srgbClr val="002776"/>
                </a:solidFill>
              </a:endParaRPr>
            </a:p>
            <a:p>
              <a:r>
                <a:rPr lang="es-CL" sz="900" dirty="0" smtClean="0">
                  <a:solidFill>
                    <a:srgbClr val="002776"/>
                  </a:solidFill>
                </a:rPr>
                <a:t>Responsables </a:t>
              </a:r>
              <a:r>
                <a:rPr lang="es-CL" sz="900" dirty="0">
                  <a:solidFill>
                    <a:srgbClr val="002776"/>
                  </a:solidFill>
                </a:rPr>
                <a:t>de Productos turísticos emblemáticos de Quito</a:t>
              </a:r>
            </a:p>
          </p:txBody>
        </p:sp>
        <p:sp>
          <p:nvSpPr>
            <p:cNvPr id="364" name="Rectangle 363"/>
            <p:cNvSpPr/>
            <p:nvPr/>
          </p:nvSpPr>
          <p:spPr>
            <a:xfrm>
              <a:off x="187198" y="3070904"/>
              <a:ext cx="3418116" cy="550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a:t>
              </a:r>
            </a:p>
            <a:p>
              <a:r>
                <a:rPr lang="es-CL" sz="900" b="1" dirty="0">
                  <a:solidFill>
                    <a:srgbClr val="002776"/>
                  </a:solidFill>
                </a:rPr>
                <a:t>Equipo de Proyecto: </a:t>
              </a:r>
              <a:r>
                <a:rPr lang="es-CL" sz="900" dirty="0">
                  <a:solidFill>
                    <a:srgbClr val="002776"/>
                  </a:solidFill>
                </a:rPr>
                <a:t>Departamento de Comunicación y Dirección de Mercadeo (para la parte relativa a insumos </a:t>
              </a:r>
              <a:r>
                <a:rPr lang="es-CL" sz="900" dirty="0" smtClean="0">
                  <a:solidFill>
                    <a:srgbClr val="002776"/>
                  </a:solidFill>
                </a:rPr>
                <a:t>del cliente B2B (</a:t>
              </a:r>
              <a:r>
                <a:rPr lang="es-CL" sz="900" dirty="0" err="1" smtClean="0">
                  <a:solidFill>
                    <a:srgbClr val="002776"/>
                  </a:solidFill>
                </a:rPr>
                <a:t>trade</a:t>
              </a:r>
              <a:r>
                <a:rPr lang="es-CL" sz="900" dirty="0" smtClean="0">
                  <a:solidFill>
                    <a:srgbClr val="002776"/>
                  </a:solidFill>
                </a:rPr>
                <a:t>)</a:t>
              </a:r>
              <a:endParaRPr lang="es-ES" sz="900" dirty="0"/>
            </a:p>
          </p:txBody>
        </p:sp>
      </p:grpSp>
      <p:grpSp>
        <p:nvGrpSpPr>
          <p:cNvPr id="392" name="Group 391"/>
          <p:cNvGrpSpPr/>
          <p:nvPr/>
        </p:nvGrpSpPr>
        <p:grpSpPr>
          <a:xfrm>
            <a:off x="7256357" y="1440165"/>
            <a:ext cx="2633101" cy="836705"/>
            <a:chOff x="3462357" y="6443378"/>
            <a:chExt cx="2082316" cy="900000"/>
          </a:xfrm>
        </p:grpSpPr>
        <p:sp>
          <p:nvSpPr>
            <p:cNvPr id="393" name="Rectangle 392"/>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94" name="Rectangle 393"/>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95" name="Group 394"/>
            <p:cNvGrpSpPr/>
            <p:nvPr/>
          </p:nvGrpSpPr>
          <p:grpSpPr>
            <a:xfrm>
              <a:off x="3561117" y="6479378"/>
              <a:ext cx="295181" cy="288000"/>
              <a:chOff x="1738313" y="3406776"/>
              <a:chExt cx="644727" cy="615950"/>
            </a:xfrm>
            <a:solidFill>
              <a:srgbClr val="FFFF00"/>
            </a:solidFill>
          </p:grpSpPr>
          <p:sp>
            <p:nvSpPr>
              <p:cNvPr id="406"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7"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8"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96" name="Group 395"/>
            <p:cNvGrpSpPr/>
            <p:nvPr/>
          </p:nvGrpSpPr>
          <p:grpSpPr>
            <a:xfrm>
              <a:off x="3582872" y="6818591"/>
              <a:ext cx="468000" cy="432933"/>
              <a:chOff x="3605314" y="6801213"/>
              <a:chExt cx="468000" cy="432933"/>
            </a:xfrm>
          </p:grpSpPr>
          <p:sp>
            <p:nvSpPr>
              <p:cNvPr id="404" name="Rectangle 403"/>
              <p:cNvSpPr/>
              <p:nvPr>
                <p:custDataLst>
                  <p:tags r:id="rId14"/>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405" name="TextBox 404"/>
              <p:cNvSpPr txBox="1"/>
              <p:nvPr>
                <p:custDataLst>
                  <p:tags r:id="rId15"/>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97" name="Group 396"/>
            <p:cNvGrpSpPr/>
            <p:nvPr/>
          </p:nvGrpSpPr>
          <p:grpSpPr>
            <a:xfrm>
              <a:off x="4277236" y="6818591"/>
              <a:ext cx="468000" cy="432933"/>
              <a:chOff x="4217406" y="6801213"/>
              <a:chExt cx="468000" cy="432933"/>
            </a:xfrm>
          </p:grpSpPr>
          <p:sp>
            <p:nvSpPr>
              <p:cNvPr id="402" name="Rectangle 401"/>
              <p:cNvSpPr/>
              <p:nvPr>
                <p:custDataLst>
                  <p:tags r:id="rId12"/>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403" name="TextBox 402"/>
              <p:cNvSpPr txBox="1"/>
              <p:nvPr>
                <p:custDataLst>
                  <p:tags r:id="rId13"/>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98" name="Group 397"/>
            <p:cNvGrpSpPr/>
            <p:nvPr/>
          </p:nvGrpSpPr>
          <p:grpSpPr>
            <a:xfrm>
              <a:off x="4971600" y="6818591"/>
              <a:ext cx="468000" cy="432933"/>
              <a:chOff x="4829498" y="6801213"/>
              <a:chExt cx="468000" cy="432933"/>
            </a:xfrm>
          </p:grpSpPr>
          <p:sp>
            <p:nvSpPr>
              <p:cNvPr id="400" name="Rectangle 399"/>
              <p:cNvSpPr/>
              <p:nvPr>
                <p:custDataLst>
                  <p:tags r:id="rId10"/>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401" name="TextBox 400"/>
              <p:cNvSpPr txBox="1"/>
              <p:nvPr>
                <p:custDataLst>
                  <p:tags r:id="rId11"/>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99"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410" name="Group 409"/>
          <p:cNvGrpSpPr/>
          <p:nvPr/>
        </p:nvGrpSpPr>
        <p:grpSpPr>
          <a:xfrm>
            <a:off x="205458" y="6443378"/>
            <a:ext cx="3169298" cy="942946"/>
            <a:chOff x="205458" y="6443378"/>
            <a:chExt cx="3273816" cy="942946"/>
          </a:xfrm>
        </p:grpSpPr>
        <p:sp>
          <p:nvSpPr>
            <p:cNvPr id="411" name="Rectangle 410"/>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12" name="Rectangle 411"/>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13"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14" name="Rectangle 413"/>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15"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16" name="Rectangle 415"/>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$ 1.500.000 USD </a:t>
              </a:r>
              <a:endParaRPr lang="es-CL" sz="800" i="1" dirty="0">
                <a:solidFill>
                  <a:schemeClr val="tx2"/>
                </a:solidFill>
              </a:endParaRPr>
            </a:p>
          </p:txBody>
        </p:sp>
      </p:grpSp>
      <p:sp>
        <p:nvSpPr>
          <p:cNvPr id="417" name="Rectangle 416"/>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418" name="Table 417"/>
          <p:cNvGraphicFramePr>
            <a:graphicFrameLocks noGrp="1"/>
          </p:cNvGraphicFramePr>
          <p:nvPr>
            <p:extLst/>
          </p:nvPr>
        </p:nvGraphicFramePr>
        <p:xfrm>
          <a:off x="3373810" y="6873220"/>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sp>
        <p:nvSpPr>
          <p:cNvPr id="419" name="Freeform 368"/>
          <p:cNvSpPr>
            <a:spLocks noEditPoints="1"/>
          </p:cNvSpPr>
          <p:nvPr/>
        </p:nvSpPr>
        <p:spPr bwMode="auto">
          <a:xfrm>
            <a:off x="423638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20" name="Freeform 368"/>
          <p:cNvSpPr>
            <a:spLocks noEditPoints="1"/>
          </p:cNvSpPr>
          <p:nvPr/>
        </p:nvSpPr>
        <p:spPr bwMode="auto">
          <a:xfrm>
            <a:off x="459643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21" name="Freeform 368"/>
          <p:cNvSpPr>
            <a:spLocks noEditPoints="1"/>
          </p:cNvSpPr>
          <p:nvPr/>
        </p:nvSpPr>
        <p:spPr bwMode="auto">
          <a:xfrm>
            <a:off x="495646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22" name="Freeform 368"/>
          <p:cNvSpPr>
            <a:spLocks noEditPoints="1"/>
          </p:cNvSpPr>
          <p:nvPr/>
        </p:nvSpPr>
        <p:spPr bwMode="auto">
          <a:xfrm>
            <a:off x="531650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23" name="Group 422"/>
          <p:cNvGrpSpPr/>
          <p:nvPr/>
        </p:nvGrpSpPr>
        <p:grpSpPr>
          <a:xfrm>
            <a:off x="3415891" y="6485819"/>
            <a:ext cx="256421" cy="252000"/>
            <a:chOff x="3417417" y="6485819"/>
            <a:chExt cx="256421" cy="252000"/>
          </a:xfrm>
        </p:grpSpPr>
        <p:sp>
          <p:nvSpPr>
            <p:cNvPr id="424"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5"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6"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27"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28" name="Group 427"/>
          <p:cNvGrpSpPr/>
          <p:nvPr/>
        </p:nvGrpSpPr>
        <p:grpSpPr>
          <a:xfrm>
            <a:off x="4761313" y="7487394"/>
            <a:ext cx="4332885" cy="188648"/>
            <a:chOff x="565498" y="7511262"/>
            <a:chExt cx="4332885" cy="188648"/>
          </a:xfrm>
        </p:grpSpPr>
        <p:grpSp>
          <p:nvGrpSpPr>
            <p:cNvPr id="429" name="Group 428"/>
            <p:cNvGrpSpPr/>
            <p:nvPr/>
          </p:nvGrpSpPr>
          <p:grpSpPr>
            <a:xfrm>
              <a:off x="565498" y="7511262"/>
              <a:ext cx="3104467" cy="184666"/>
              <a:chOff x="615275" y="7511262"/>
              <a:chExt cx="3104467" cy="184666"/>
            </a:xfrm>
          </p:grpSpPr>
          <p:sp>
            <p:nvSpPr>
              <p:cNvPr id="432" name="TextBox 431"/>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33" name="Rectangle 432"/>
              <p:cNvSpPr/>
              <p:nvPr>
                <p:custDataLst>
                  <p:tags r:id="rId7"/>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34" name="Rectangle 433"/>
              <p:cNvSpPr/>
              <p:nvPr>
                <p:custDataLst>
                  <p:tags r:id="rId8"/>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35" name="Rectangle 434"/>
              <p:cNvSpPr/>
              <p:nvPr>
                <p:custDataLst>
                  <p:tags r:id="rId9"/>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430" name="TextBox 429"/>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31" name="TextBox 430"/>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73" name="Rounded Rectangle 172"/>
          <p:cNvSpPr/>
          <p:nvPr/>
        </p:nvSpPr>
        <p:spPr>
          <a:xfrm>
            <a:off x="241530" y="1006674"/>
            <a:ext cx="612000" cy="234848"/>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E1,2,3</a:t>
            </a:r>
            <a:endParaRPr lang="es-ES" sz="1000" b="1" dirty="0">
              <a:solidFill>
                <a:srgbClr val="002060"/>
              </a:solidFill>
            </a:endParaRPr>
          </a:p>
        </p:txBody>
      </p:sp>
      <p:grpSp>
        <p:nvGrpSpPr>
          <p:cNvPr id="169" name="Group 168"/>
          <p:cNvGrpSpPr/>
          <p:nvPr/>
        </p:nvGrpSpPr>
        <p:grpSpPr>
          <a:xfrm>
            <a:off x="1202122" y="380250"/>
            <a:ext cx="428400" cy="410400"/>
            <a:chOff x="1157616" y="202415"/>
            <a:chExt cx="515504" cy="495053"/>
          </a:xfrm>
        </p:grpSpPr>
        <p:sp>
          <p:nvSpPr>
            <p:cNvPr id="176" name="Rounded Rectangle 175"/>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7" name="Group 282"/>
            <p:cNvGrpSpPr/>
            <p:nvPr/>
          </p:nvGrpSpPr>
          <p:grpSpPr>
            <a:xfrm>
              <a:off x="1311621" y="288473"/>
              <a:ext cx="207495" cy="194290"/>
              <a:chOff x="644491" y="4719572"/>
              <a:chExt cx="226243" cy="211846"/>
            </a:xfrm>
            <a:solidFill>
              <a:schemeClr val="bg1"/>
            </a:solidFill>
          </p:grpSpPr>
          <p:sp>
            <p:nvSpPr>
              <p:cNvPr id="17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2851278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19</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2273324"/>
          <a:ext cx="9577322" cy="2512083"/>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2512083">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200" b="1" kern="1200" baseline="0" noProof="0" dirty="0" smtClean="0">
                          <a:solidFill>
                            <a:srgbClr val="002776"/>
                          </a:solidFill>
                          <a:latin typeface="+mn-lt"/>
                          <a:ea typeface="+mn-ea"/>
                          <a:cs typeface="+mn-cs"/>
                        </a:rPr>
                        <a:t>Ejemplos de acciones dirigidas al </a:t>
                      </a:r>
                      <a:r>
                        <a:rPr lang="es-ES_tradnl" sz="1200" b="1" i="1" kern="1200" baseline="0" noProof="0" dirty="0" err="1" smtClean="0">
                          <a:solidFill>
                            <a:srgbClr val="002776"/>
                          </a:solidFill>
                          <a:latin typeface="+mn-lt"/>
                          <a:ea typeface="+mn-ea"/>
                          <a:cs typeface="+mn-cs"/>
                        </a:rPr>
                        <a:t>trade</a:t>
                      </a:r>
                      <a:r>
                        <a:rPr lang="es-ES_tradnl" sz="1200" b="1" i="1" kern="1200" baseline="0" noProof="0" dirty="0" smtClean="0">
                          <a:solidFill>
                            <a:srgbClr val="002776"/>
                          </a:solidFill>
                          <a:latin typeface="+mn-lt"/>
                          <a:ea typeface="+mn-ea"/>
                          <a:cs typeface="+mn-cs"/>
                        </a:rPr>
                        <a:t> </a:t>
                      </a:r>
                      <a:r>
                        <a:rPr lang="es-ES_tradnl" sz="1200" b="1" i="0" kern="1200" baseline="0" noProof="0" dirty="0" smtClean="0">
                          <a:solidFill>
                            <a:srgbClr val="002776"/>
                          </a:solidFill>
                          <a:latin typeface="+mn-lt"/>
                          <a:ea typeface="+mn-ea"/>
                          <a:cs typeface="+mn-cs"/>
                        </a:rPr>
                        <a:t> o público B2B en mercados internacionales objetivo</a:t>
                      </a:r>
                      <a:endParaRPr lang="es-ES_tradnl" sz="1200" b="1"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smtClean="0">
                          <a:solidFill>
                            <a:srgbClr val="002776"/>
                          </a:solidFill>
                          <a:latin typeface="+mn-lt"/>
                          <a:ea typeface="+mn-ea"/>
                          <a:cs typeface="+mn-cs"/>
                        </a:rPr>
                        <a:t>Ferias especializadas</a:t>
                      </a: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err="1" smtClean="0">
                          <a:solidFill>
                            <a:srgbClr val="002776"/>
                          </a:solidFill>
                          <a:latin typeface="+mn-lt"/>
                          <a:ea typeface="+mn-ea"/>
                          <a:cs typeface="+mn-cs"/>
                        </a:rPr>
                        <a:t>Roadshows</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smtClean="0">
                          <a:solidFill>
                            <a:srgbClr val="002776"/>
                          </a:solidFill>
                          <a:latin typeface="+mn-lt"/>
                          <a:ea typeface="+mn-ea"/>
                          <a:cs typeface="+mn-cs"/>
                        </a:rPr>
                        <a:t>Workshops, presentaciones e e-</a:t>
                      </a:r>
                      <a:r>
                        <a:rPr lang="es-ES" sz="1200" b="0" kern="1200" baseline="0" noProof="0" dirty="0" err="1" smtClean="0">
                          <a:solidFill>
                            <a:srgbClr val="002776"/>
                          </a:solidFill>
                          <a:latin typeface="+mn-lt"/>
                          <a:ea typeface="+mn-ea"/>
                          <a:cs typeface="+mn-cs"/>
                        </a:rPr>
                        <a:t>learning</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b="0" kern="1200" baseline="0" noProof="0" dirty="0" smtClean="0">
                          <a:solidFill>
                            <a:srgbClr val="002776"/>
                          </a:solidFill>
                          <a:latin typeface="+mn-lt"/>
                          <a:ea typeface="+mn-ea"/>
                          <a:cs typeface="+mn-cs"/>
                        </a:rPr>
                        <a:t>“</a:t>
                      </a:r>
                      <a:r>
                        <a:rPr lang="es-ES_tradnl" sz="1200" b="0" kern="1200" baseline="0" noProof="0" dirty="0" err="1" smtClean="0">
                          <a:solidFill>
                            <a:srgbClr val="002776"/>
                          </a:solidFill>
                          <a:latin typeface="+mn-lt"/>
                          <a:ea typeface="+mn-ea"/>
                          <a:cs typeface="+mn-cs"/>
                        </a:rPr>
                        <a:t>Speed</a:t>
                      </a:r>
                      <a:r>
                        <a:rPr lang="es-ES_tradnl" sz="1200" b="0" kern="1200" baseline="0" noProof="0" dirty="0" smtClean="0">
                          <a:solidFill>
                            <a:srgbClr val="002776"/>
                          </a:solidFill>
                          <a:latin typeface="+mn-lt"/>
                          <a:ea typeface="+mn-ea"/>
                          <a:cs typeface="+mn-cs"/>
                        </a:rPr>
                        <a:t> – meeting”: ronda de reuniones muy cortas entre el destino y operadores turísticos para identificar iniciales puntos de colaboración, basado ene l “</a:t>
                      </a:r>
                      <a:r>
                        <a:rPr lang="es-ES_tradnl" sz="1200" b="0" kern="1200" baseline="0" noProof="0" dirty="0" err="1" smtClean="0">
                          <a:solidFill>
                            <a:srgbClr val="002776"/>
                          </a:solidFill>
                          <a:latin typeface="+mn-lt"/>
                          <a:ea typeface="+mn-ea"/>
                          <a:cs typeface="+mn-cs"/>
                        </a:rPr>
                        <a:t>speed</a:t>
                      </a:r>
                      <a:r>
                        <a:rPr lang="es-ES_tradnl" sz="1200" b="0" kern="1200" baseline="0" noProof="0" dirty="0" smtClean="0">
                          <a:solidFill>
                            <a:srgbClr val="002776"/>
                          </a:solidFill>
                          <a:latin typeface="+mn-lt"/>
                          <a:ea typeface="+mn-ea"/>
                          <a:cs typeface="+mn-cs"/>
                        </a:rPr>
                        <a:t>- </a:t>
                      </a:r>
                      <a:r>
                        <a:rPr lang="es-ES_tradnl" sz="1200" b="0" kern="1200" baseline="0" noProof="0" dirty="0" err="1" smtClean="0">
                          <a:solidFill>
                            <a:srgbClr val="002776"/>
                          </a:solidFill>
                          <a:latin typeface="+mn-lt"/>
                          <a:ea typeface="+mn-ea"/>
                          <a:cs typeface="+mn-cs"/>
                        </a:rPr>
                        <a:t>dating</a:t>
                      </a:r>
                      <a:r>
                        <a:rPr lang="es-ES_tradnl" sz="1200" b="0" kern="1200" baseline="0" noProof="0" dirty="0" smtClean="0">
                          <a:solidFill>
                            <a:srgbClr val="002776"/>
                          </a:solidFill>
                          <a:latin typeface="+mn-lt"/>
                          <a:ea typeface="+mn-ea"/>
                          <a:cs typeface="+mn-cs"/>
                        </a:rPr>
                        <a:t>”</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err="1" smtClean="0">
                          <a:solidFill>
                            <a:srgbClr val="002776"/>
                          </a:solidFill>
                          <a:latin typeface="+mn-lt"/>
                          <a:ea typeface="+mn-ea"/>
                          <a:cs typeface="+mn-cs"/>
                        </a:rPr>
                        <a:t>Fam</a:t>
                      </a:r>
                      <a:r>
                        <a:rPr lang="es-ES" sz="1200" b="0" kern="1200" baseline="0" noProof="0" dirty="0" smtClean="0">
                          <a:solidFill>
                            <a:srgbClr val="002776"/>
                          </a:solidFill>
                          <a:latin typeface="+mn-lt"/>
                          <a:ea typeface="+mn-ea"/>
                          <a:cs typeface="+mn-cs"/>
                        </a:rPr>
                        <a:t> –</a:t>
                      </a:r>
                      <a:r>
                        <a:rPr lang="es-ES" sz="1200" b="0" kern="1200" baseline="0" noProof="0" dirty="0" err="1" smtClean="0">
                          <a:solidFill>
                            <a:srgbClr val="002776"/>
                          </a:solidFill>
                          <a:latin typeface="+mn-lt"/>
                          <a:ea typeface="+mn-ea"/>
                          <a:cs typeface="+mn-cs"/>
                        </a:rPr>
                        <a:t>trips</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err="1" smtClean="0">
                          <a:solidFill>
                            <a:srgbClr val="002776"/>
                          </a:solidFill>
                          <a:latin typeface="+mn-lt"/>
                          <a:ea typeface="+mn-ea"/>
                          <a:cs typeface="+mn-cs"/>
                        </a:rPr>
                        <a:t>Press</a:t>
                      </a:r>
                      <a:r>
                        <a:rPr lang="es-ES" sz="1200" b="0" kern="1200" baseline="0" noProof="0" dirty="0" smtClean="0">
                          <a:solidFill>
                            <a:srgbClr val="002776"/>
                          </a:solidFill>
                          <a:latin typeface="+mn-lt"/>
                          <a:ea typeface="+mn-ea"/>
                          <a:cs typeface="+mn-cs"/>
                        </a:rPr>
                        <a:t> </a:t>
                      </a:r>
                      <a:r>
                        <a:rPr lang="es-ES" sz="1200" b="0" kern="1200" baseline="0" noProof="0" dirty="0" err="1" smtClean="0">
                          <a:solidFill>
                            <a:srgbClr val="002776"/>
                          </a:solidFill>
                          <a:latin typeface="+mn-lt"/>
                          <a:ea typeface="+mn-ea"/>
                          <a:cs typeface="+mn-cs"/>
                        </a:rPr>
                        <a:t>Trips</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b="0" kern="1200" baseline="0" noProof="0" dirty="0" smtClean="0">
                          <a:solidFill>
                            <a:srgbClr val="002776"/>
                          </a:solidFill>
                          <a:latin typeface="+mn-lt"/>
                          <a:ea typeface="+mn-ea"/>
                          <a:cs typeface="+mn-cs"/>
                        </a:rPr>
                        <a:t>Eventos y reuniones  de influencia y RR.PP.</a:t>
                      </a:r>
                      <a:endParaRPr lang="es-ES" sz="1200" b="0" kern="1200" baseline="0" noProof="0" dirty="0" smtClean="0">
                        <a:solidFill>
                          <a:srgbClr val="002776"/>
                        </a:solidFill>
                        <a:latin typeface="+mn-lt"/>
                        <a:ea typeface="+mn-ea"/>
                        <a:cs typeface="+mn-cs"/>
                      </a:endParaRP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smtClean="0">
                          <a:solidFill>
                            <a:srgbClr val="002776"/>
                          </a:solidFill>
                          <a:latin typeface="+mn-lt"/>
                          <a:ea typeface="+mn-ea"/>
                          <a:cs typeface="+mn-cs"/>
                        </a:rPr>
                        <a:t>Acciones cooperadas entre compañías del sector privado y QT</a:t>
                      </a: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0" kern="1200" baseline="0" noProof="0" dirty="0" smtClean="0">
                          <a:solidFill>
                            <a:srgbClr val="002776"/>
                          </a:solidFill>
                          <a:latin typeface="+mn-lt"/>
                          <a:ea typeface="+mn-ea"/>
                          <a:cs typeface="+mn-cs"/>
                        </a:rPr>
                        <a:t>Embajadas y Embajadores de Quito </a:t>
                      </a:r>
                    </a:p>
                    <a:p>
                      <a:pPr marL="628147" marR="0" lvl="1"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b="0" kern="1200" baseline="0" noProof="0" dirty="0" smtClean="0">
                          <a:solidFill>
                            <a:srgbClr val="002776"/>
                          </a:solidFill>
                          <a:latin typeface="+mn-lt"/>
                          <a:ea typeface="+mn-ea"/>
                          <a:cs typeface="+mn-cs"/>
                        </a:rPr>
                        <a:t>Etc.</a:t>
                      </a:r>
                      <a:endParaRPr lang="es-ES" sz="1200" b="0" kern="1200" baseline="0" noProof="0" dirty="0" smtClean="0">
                        <a:solidFill>
                          <a:srgbClr val="002776"/>
                        </a:solidFill>
                        <a:latin typeface="+mn-lt"/>
                        <a:ea typeface="+mn-ea"/>
                        <a:cs typeface="+mn-cs"/>
                      </a:endParaRPr>
                    </a:p>
                  </a:txBody>
                  <a:tcPr anchor="ct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Rectangle 6"/>
          <p:cNvSpPr/>
          <p:nvPr/>
        </p:nvSpPr>
        <p:spPr>
          <a:xfrm>
            <a:off x="277208" y="1832582"/>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883939"/>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891211"/>
            <a:ext cx="9073266" cy="246221"/>
          </a:xfrm>
          <a:prstGeom prst="rect">
            <a:avLst/>
          </a:prstGeom>
          <a:noFill/>
        </p:spPr>
        <p:txBody>
          <a:bodyPr wrap="square" rtlCol="0">
            <a:spAutoFit/>
          </a:bodyPr>
          <a:lstStyle/>
          <a:p>
            <a:r>
              <a:rPr lang="es-CL" sz="1000" b="1" dirty="0" smtClean="0">
                <a:solidFill>
                  <a:schemeClr val="bg2"/>
                </a:solidFill>
                <a:latin typeface="+mn-lt"/>
              </a:rPr>
              <a:t>Anexo: sugerencias para la campaña y plan operativo de marketing turístico offline (B2B/ </a:t>
            </a:r>
            <a:r>
              <a:rPr lang="es-CL" sz="1000" b="1" dirty="0" err="1" smtClean="0">
                <a:solidFill>
                  <a:schemeClr val="bg2"/>
                </a:solidFill>
                <a:latin typeface="+mn-lt"/>
              </a:rPr>
              <a:t>trade</a:t>
            </a:r>
            <a:r>
              <a:rPr lang="es-CL" sz="1000" b="1" dirty="0" smtClean="0">
                <a:solidFill>
                  <a:schemeClr val="bg2"/>
                </a:solidFill>
                <a:latin typeface="+mn-lt"/>
              </a:rPr>
              <a:t>)</a:t>
            </a:r>
            <a:endParaRPr lang="es-CL" sz="1000" b="1" dirty="0">
              <a:solidFill>
                <a:schemeClr val="bg2"/>
              </a:solidFill>
              <a:latin typeface="+mn-lt"/>
            </a:endParaRPr>
          </a:p>
        </p:txBody>
      </p:sp>
      <p:sp>
        <p:nvSpPr>
          <p:cNvPr id="26" name="TextBox 25"/>
          <p:cNvSpPr txBox="1"/>
          <p:nvPr/>
        </p:nvSpPr>
        <p:spPr>
          <a:xfrm>
            <a:off x="194340" y="1616557"/>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2" name="Group 31"/>
          <p:cNvGrpSpPr/>
          <p:nvPr/>
        </p:nvGrpSpPr>
        <p:grpSpPr>
          <a:xfrm>
            <a:off x="1202122" y="380250"/>
            <a:ext cx="428400" cy="410400"/>
            <a:chOff x="1157616" y="202415"/>
            <a:chExt cx="515504" cy="495053"/>
          </a:xfrm>
        </p:grpSpPr>
        <p:sp>
          <p:nvSpPr>
            <p:cNvPr id="33" name="Rounded Rectangle 32"/>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4" name="Group 282"/>
            <p:cNvGrpSpPr/>
            <p:nvPr/>
          </p:nvGrpSpPr>
          <p:grpSpPr>
            <a:xfrm>
              <a:off x="1311621" y="288473"/>
              <a:ext cx="207495" cy="194290"/>
              <a:chOff x="644491" y="4719572"/>
              <a:chExt cx="226243" cy="211846"/>
            </a:xfrm>
            <a:solidFill>
              <a:schemeClr val="bg1"/>
            </a:solidFill>
          </p:grpSpPr>
          <p:sp>
            <p:nvSpPr>
              <p:cNvPr id="35"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6"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27" name="Rectangle 26"/>
          <p:cNvSpPr/>
          <p:nvPr>
            <p:custDataLst>
              <p:tags r:id="rId2"/>
            </p:custDataLst>
          </p:nvPr>
        </p:nvSpPr>
        <p:spPr>
          <a:xfrm>
            <a:off x="2625278" y="934666"/>
            <a:ext cx="7264180" cy="4771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1.1. Campaña y plan operativo de marketing turístico internacional offline (B2B/ </a:t>
            </a:r>
            <a:r>
              <a:rPr lang="es-ES_tradnl" sz="1100" b="1" dirty="0" err="1">
                <a:solidFill>
                  <a:schemeClr val="tx2"/>
                </a:solidFill>
              </a:rPr>
              <a:t>T</a:t>
            </a:r>
            <a:r>
              <a:rPr lang="es-ES_tradnl" sz="1100" b="1" dirty="0" err="1" smtClean="0">
                <a:solidFill>
                  <a:schemeClr val="tx2"/>
                </a:solidFill>
              </a:rPr>
              <a:t>rade</a:t>
            </a:r>
            <a:r>
              <a:rPr lang="es-ES_tradnl" sz="1100" b="1" dirty="0" smtClean="0">
                <a:solidFill>
                  <a:schemeClr val="tx2"/>
                </a:solidFill>
              </a:rPr>
              <a:t>)</a:t>
            </a:r>
            <a:endParaRPr lang="es-CL" sz="1100" b="1" dirty="0">
              <a:solidFill>
                <a:schemeClr val="tx2"/>
              </a:solidFill>
            </a:endParaRPr>
          </a:p>
        </p:txBody>
      </p:sp>
      <p:sp>
        <p:nvSpPr>
          <p:cNvPr id="28" name="Rectangle 27"/>
          <p:cNvSpPr/>
          <p:nvPr>
            <p:custDataLst>
              <p:tags r:id="rId3"/>
            </p:custDataLst>
          </p:nvPr>
        </p:nvSpPr>
        <p:spPr>
          <a:xfrm>
            <a:off x="205458" y="934666"/>
            <a:ext cx="3466854" cy="4771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274638" indent="-92075" algn="ctr"/>
            <a:r>
              <a:rPr lang="es-ES_tradnl" sz="800" b="1" dirty="0" smtClean="0"/>
              <a:t>Especialización de marketing por grandes públicos, Reclasificación de mercados internacionales target y Promociones conjuntas con actores clave</a:t>
            </a:r>
            <a:endParaRPr lang="es-CL" sz="800" b="1" dirty="0">
              <a:solidFill>
                <a:srgbClr val="FFFFFF"/>
              </a:solidFill>
            </a:endParaRPr>
          </a:p>
        </p:txBody>
      </p:sp>
      <p:sp>
        <p:nvSpPr>
          <p:cNvPr id="29" name="Rounded Rectangle 28"/>
          <p:cNvSpPr/>
          <p:nvPr/>
        </p:nvSpPr>
        <p:spPr>
          <a:xfrm>
            <a:off x="241530" y="1045099"/>
            <a:ext cx="612000" cy="234848"/>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E1,2,3</a:t>
            </a:r>
            <a:endParaRPr lang="es-ES" sz="1000" b="1" dirty="0">
              <a:solidFill>
                <a:srgbClr val="002060"/>
              </a:solidFill>
            </a:endParaRPr>
          </a:p>
        </p:txBody>
      </p:sp>
      <p:pic>
        <p:nvPicPr>
          <p:cNvPr id="301058" name="Picture 2" descr="https://d1myqg1v1ynzrd.cloudfront.net/sites/default/files/vb-corporate/Images/events/vibe_for_corporate_websit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672" y="4928397"/>
            <a:ext cx="3375640" cy="2250427"/>
          </a:xfrm>
          <a:prstGeom prst="rect">
            <a:avLst/>
          </a:prstGeom>
          <a:noFill/>
          <a:extLst>
            <a:ext uri="{909E8E84-426E-40DD-AFC4-6F175D3DCCD1}">
              <a14:hiddenFill xmlns:a14="http://schemas.microsoft.com/office/drawing/2010/main">
                <a:solidFill>
                  <a:srgbClr val="FFFFFF"/>
                </a:solidFill>
              </a14:hiddenFill>
            </a:ext>
          </a:extLst>
        </p:spPr>
      </p:pic>
      <p:pic>
        <p:nvPicPr>
          <p:cNvPr id="301060" name="Picture 4" descr="Group shot of staff and attendees of our Destination Britain China 2014 even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22208" y="4940067"/>
            <a:ext cx="6132064" cy="2238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356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txBox="1">
            <a:spLocks/>
          </p:cNvSpPr>
          <p:nvPr/>
        </p:nvSpPr>
        <p:spPr bwMode="auto">
          <a:xfrm>
            <a:off x="493490" y="2806874"/>
            <a:ext cx="7545388"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a:lstStyle>
          <a:p>
            <a:r>
              <a:rPr lang="es-ES" sz="3250" b="1" kern="0" dirty="0" smtClean="0">
                <a:solidFill>
                  <a:schemeClr val="bg2"/>
                </a:solidFill>
              </a:rPr>
              <a:t>1. Síntesis de la propuesta de canales de difusión y promoción</a:t>
            </a:r>
            <a:endParaRPr lang="es-ES" sz="3250" b="1" kern="0" dirty="0">
              <a:solidFill>
                <a:schemeClr val="bg2"/>
              </a:solidFill>
            </a:endParaRPr>
          </a:p>
        </p:txBody>
      </p:sp>
    </p:spTree>
    <p:extLst>
      <p:ext uri="{BB962C8B-B14F-4D97-AF65-F5344CB8AC3E}">
        <p14:creationId xmlns:p14="http://schemas.microsoft.com/office/powerpoint/2010/main" val="33425497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custDataLst>
              <p:tags r:id="rId2"/>
            </p:custDataLst>
          </p:nvPr>
        </p:nvSpPr>
        <p:spPr bwMode="auto">
          <a:xfrm>
            <a:off x="186460" y="515467"/>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405" name="Table 404"/>
          <p:cNvGraphicFramePr>
            <a:graphicFrameLocks noGrp="1"/>
          </p:cNvGraphicFramePr>
          <p:nvPr>
            <p:extLst/>
          </p:nvPr>
        </p:nvGraphicFramePr>
        <p:xfrm>
          <a:off x="3387019" y="6890126"/>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aphicFrame>
        <p:nvGraphicFramePr>
          <p:cNvPr id="14" name="Object 13" hidden="1"/>
          <p:cNvGraphicFramePr>
            <a:graphicFrameLocks noChangeAspect="1"/>
          </p:cNvGraphicFramePr>
          <p:nvPr>
            <p:custDataLst>
              <p:tags r:id="rId3"/>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9810"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1.1. Plan de Marketing de Turismo </a:t>
            </a:r>
            <a:r>
              <a:rPr lang="es-ES_tradnl" sz="1000" b="1" dirty="0">
                <a:solidFill>
                  <a:schemeClr val="tx2"/>
                </a:solidFill>
              </a:rPr>
              <a:t>I</a:t>
            </a:r>
            <a:r>
              <a:rPr lang="es-ES_tradnl" sz="1000" b="1" dirty="0" smtClean="0">
                <a:solidFill>
                  <a:schemeClr val="tx2"/>
                </a:solidFill>
              </a:rPr>
              <a:t>nterno para Quito (B2C)</a:t>
            </a:r>
            <a:endParaRPr lang="es-CL" sz="1000" b="1" dirty="0">
              <a:solidFill>
                <a:schemeClr val="tx2"/>
              </a:solidFill>
            </a:endParaRPr>
          </a:p>
        </p:txBody>
      </p:sp>
      <p:sp>
        <p:nvSpPr>
          <p:cNvPr id="257" name="Rectangle 256"/>
          <p:cNvSpPr/>
          <p:nvPr/>
        </p:nvSpPr>
        <p:spPr>
          <a:xfrm>
            <a:off x="7264146" y="2748063"/>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Colaboración entre el sector público y privado, especialmente para la realización de acuerdos de colaboración.</a:t>
            </a:r>
          </a:p>
          <a:p>
            <a:pPr marL="228600" lvl="0" indent="-228600">
              <a:buFont typeface="+mj-lt"/>
              <a:buAutoNum type="arabicPeriod"/>
            </a:pPr>
            <a:r>
              <a:rPr lang="es-CL" sz="900" dirty="0" smtClean="0">
                <a:solidFill>
                  <a:srgbClr val="002776"/>
                </a:solidFill>
              </a:rPr>
              <a:t>Organización del calendario de festivos a nivel nacional.</a:t>
            </a:r>
          </a:p>
          <a:p>
            <a:pPr marL="228600" lvl="0" indent="-228600">
              <a:buFont typeface="+mj-lt"/>
              <a:buAutoNum type="arabicPeriod"/>
            </a:pPr>
            <a:r>
              <a:rPr lang="es-CL" sz="900" dirty="0" smtClean="0">
                <a:solidFill>
                  <a:srgbClr val="002776"/>
                </a:solidFill>
              </a:rPr>
              <a:t>Establecimiento de una oferta de productos turísticos exclusivos para turismo interno y sus públicos principales (familias y jóvenes).</a:t>
            </a:r>
          </a:p>
          <a:p>
            <a:pPr marL="228600" lvl="0" indent="-228600">
              <a:buFont typeface="+mj-lt"/>
              <a:buAutoNum type="arabicPeriod"/>
            </a:pPr>
            <a:r>
              <a:rPr lang="es-CL" sz="900" dirty="0" smtClean="0">
                <a:solidFill>
                  <a:srgbClr val="002776"/>
                </a:solidFill>
              </a:rPr>
              <a:t>Generar campañas de promoción y comunicación específicas para los mercados emisores principales y los públicos objetivo</a:t>
            </a: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Generar conocimiento en  el turista interno, sobre los productos, actividades y atractivos únicos que Quito tiene para ofrecerles para</a:t>
            </a:r>
          </a:p>
          <a:p>
            <a:pPr marL="171450" lvl="0" indent="-171450">
              <a:buFont typeface="Arial" panose="020B0604020202020204" pitchFamily="34" charset="0"/>
              <a:buChar char="•"/>
            </a:pPr>
            <a:r>
              <a:rPr lang="es-CL" sz="900" dirty="0" smtClean="0">
                <a:solidFill>
                  <a:srgbClr val="002776"/>
                </a:solidFill>
              </a:rPr>
              <a:t>Aumentar el número de turistas nacionales  y pernoctaciones en hoteles de ecuatorianos en Quito.</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ROI del plan de marketing (inversión vs divisas generadas por turista nacionales)</a:t>
            </a:r>
          </a:p>
          <a:p>
            <a:pPr marL="228600" indent="-228600">
              <a:spcBef>
                <a:spcPts val="300"/>
              </a:spcBef>
              <a:buFont typeface="+mj-lt"/>
              <a:buAutoNum type="arabicPeriod"/>
            </a:pPr>
            <a:r>
              <a:rPr lang="es-CL" sz="900" dirty="0" smtClean="0">
                <a:solidFill>
                  <a:srgbClr val="002776"/>
                </a:solidFill>
              </a:rPr>
              <a:t>Gasto medio por estadía de turistas nacionales.</a:t>
            </a:r>
          </a:p>
          <a:p>
            <a:pPr marL="228600" indent="-228600">
              <a:spcBef>
                <a:spcPts val="300"/>
              </a:spcBef>
              <a:buFont typeface="+mj-lt"/>
              <a:buAutoNum type="arabicPeriod"/>
            </a:pPr>
            <a:r>
              <a:rPr lang="es-CL" sz="900" dirty="0" smtClean="0">
                <a:solidFill>
                  <a:srgbClr val="002776"/>
                </a:solidFill>
              </a:rPr>
              <a:t>Incremento de pernoctaciones en alojamientos turísticos en Quito  de turistas nacionales.</a:t>
            </a:r>
          </a:p>
          <a:p>
            <a:pPr>
              <a:spcBef>
                <a:spcPts val="300"/>
              </a:spcBef>
            </a:pPr>
            <a:endParaRPr lang="es-CL" sz="900" i="1" dirty="0" smtClean="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2587341"/>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369101">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noProof="0" dirty="0" smtClean="0">
                          <a:solidFill>
                            <a:srgbClr val="002776"/>
                          </a:solidFill>
                          <a:latin typeface="+mn-lt"/>
                          <a:ea typeface="+mn-ea"/>
                          <a:cs typeface="+mn-cs"/>
                        </a:rPr>
                        <a:t>Revisar los principales mercados emisores</a:t>
                      </a:r>
                      <a:r>
                        <a:rPr lang="es-ES_tradnl" sz="900" kern="1200" baseline="0" noProof="0" dirty="0" smtClean="0">
                          <a:solidFill>
                            <a:srgbClr val="002776"/>
                          </a:solidFill>
                          <a:latin typeface="+mn-lt"/>
                          <a:ea typeface="+mn-ea"/>
                          <a:cs typeface="+mn-cs"/>
                        </a:rPr>
                        <a:t> o localizaciones generadoras de demanda para Quito y segmentos objetivo a captar. Utilizar las categorías mercados de Desarrollo, de Posicionamiento y de Oportunidad.</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01506">
                <a:tc>
                  <a:txBody>
                    <a:bodyPr/>
                    <a:lstStyle/>
                    <a:p>
                      <a:pPr marL="84138" marR="0" lvl="0" indent="-84138" algn="l" defTabSz="913399" rtl="0" eaLnBrk="1" fontAlgn="auto" latinLnBrk="0" hangingPunct="1">
                        <a:lnSpc>
                          <a:spcPct val="100000"/>
                        </a:lnSpc>
                        <a:spcBef>
                          <a:spcPts val="0"/>
                        </a:spcBef>
                        <a:spcAft>
                          <a:spcPts val="0"/>
                        </a:spcAft>
                        <a:buClrTx/>
                        <a:buSzTx/>
                        <a:buFont typeface="+mj-lt"/>
                        <a:buAutoNum type="arabicPeriod" startAt="2"/>
                        <a:tabLst/>
                        <a:defRPr/>
                      </a:pPr>
                      <a:r>
                        <a:rPr lang="es-ES_tradnl" sz="900" kern="1200" noProof="0" dirty="0" smtClean="0">
                          <a:solidFill>
                            <a:srgbClr val="002776"/>
                          </a:solidFill>
                          <a:latin typeface="+mn-lt"/>
                          <a:ea typeface="+mn-ea"/>
                          <a:cs typeface="+mn-cs"/>
                        </a:rPr>
                        <a:t>División presupuestal de acuerdo a la importancia de cada mercado.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079750344"/>
                  </a:ext>
                </a:extLst>
              </a:tr>
              <a:tr h="37542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3. </a:t>
                      </a:r>
                      <a:r>
                        <a:rPr lang="es-ES_tradnl" sz="900" kern="1200" noProof="0" dirty="0" smtClean="0">
                          <a:solidFill>
                            <a:srgbClr val="002776"/>
                          </a:solidFill>
                          <a:latin typeface="+mn-lt"/>
                          <a:ea typeface="+mn-ea"/>
                          <a:cs typeface="+mn-cs"/>
                        </a:rPr>
                        <a:t>Seleccionar</a:t>
                      </a:r>
                      <a:r>
                        <a:rPr lang="es-ES_tradnl" sz="900" kern="1200" baseline="0" noProof="0" dirty="0" smtClean="0">
                          <a:solidFill>
                            <a:srgbClr val="002776"/>
                          </a:solidFill>
                          <a:latin typeface="+mn-lt"/>
                          <a:ea typeface="+mn-ea"/>
                          <a:cs typeface="+mn-cs"/>
                        </a:rPr>
                        <a:t> un portfolio de productos específico para el turista nacional que incluya productos y actividades emblemáticas y de carácter único y otros complementarias que favorezcan la repetición de la visita (i.e. eventos a realizar mensualmente).</a:t>
                      </a:r>
                      <a:endParaRPr lang="es-ES"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79778">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baseline="0" noProof="0" dirty="0" smtClean="0">
                          <a:solidFill>
                            <a:srgbClr val="002776"/>
                          </a:solidFill>
                          <a:latin typeface="+mn-lt"/>
                          <a:ea typeface="+mn-ea"/>
                          <a:cs typeface="+mn-cs"/>
                        </a:rPr>
                        <a:t>4. Activar una campaña de comunicación con medios online y offline que dé motivos específicos por los que se debe visitar o volver a Quito en un momento concreto del año.</a:t>
                      </a: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1670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baseline="0" noProof="0" dirty="0" smtClean="0">
                          <a:solidFill>
                            <a:srgbClr val="002776"/>
                          </a:solidFill>
                          <a:latin typeface="+mn-lt"/>
                          <a:ea typeface="+mn-ea"/>
                          <a:cs typeface="+mn-cs"/>
                        </a:rPr>
                        <a:t>5. </a:t>
                      </a:r>
                      <a:r>
                        <a:rPr lang="es-ES_tradnl" sz="900" kern="1200" baseline="0" noProof="0" dirty="0" smtClean="0">
                          <a:solidFill>
                            <a:srgbClr val="002776"/>
                          </a:solidFill>
                          <a:latin typeface="+mn-lt"/>
                          <a:ea typeface="+mn-ea"/>
                          <a:cs typeface="+mn-cs"/>
                        </a:rPr>
                        <a:t>Establecer acuerdos prioritarios con operadores turísticos de Quito para generar producto “in situ” de peso para el mercado nacional</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1670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baseline="0" noProof="0" dirty="0" smtClean="0">
                          <a:solidFill>
                            <a:srgbClr val="002776"/>
                          </a:solidFill>
                          <a:latin typeface="+mn-lt"/>
                          <a:ea typeface="+mn-ea"/>
                          <a:cs typeface="+mn-cs"/>
                        </a:rPr>
                        <a:t>6. Crear mecanismos dentro del sector privado (y público) que estimulen la conversión a viajar para el turista doméstico: obligación de consumir días de vacaciones, creación de “cheques – vacacionales” sólo consumibles a nivel nacional, promociones para públicos objetivos, etc. </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677116433"/>
                  </a:ext>
                </a:extLst>
              </a:tr>
              <a:tr h="216702">
                <a:tc>
                  <a:txBody>
                    <a:bodyPr/>
                    <a:lstStyle/>
                    <a:p>
                      <a:pPr marL="0" marR="0" lvl="0" indent="0" algn="l" defTabSz="913399" rtl="0" eaLnBrk="1" fontAlgn="auto" latinLnBrk="0" hangingPunct="1">
                        <a:lnSpc>
                          <a:spcPct val="100000"/>
                        </a:lnSpc>
                        <a:spcBef>
                          <a:spcPts val="0"/>
                        </a:spcBef>
                        <a:spcAft>
                          <a:spcPts val="0"/>
                        </a:spcAft>
                        <a:buClrTx/>
                        <a:buSzTx/>
                        <a:buFont typeface="+mj-lt"/>
                        <a:buNone/>
                        <a:tabLst/>
                        <a:defRPr/>
                      </a:pPr>
                      <a:r>
                        <a:rPr lang="es-ES" sz="900" kern="1200" baseline="0" noProof="0" dirty="0" smtClean="0">
                          <a:solidFill>
                            <a:srgbClr val="002776"/>
                          </a:solidFill>
                          <a:latin typeface="+mn-lt"/>
                          <a:ea typeface="+mn-ea"/>
                          <a:cs typeface="+mn-cs"/>
                        </a:rPr>
                        <a:t>7.Acciones B2C son las más recomendadas para este público. Se recomiendan campañas directas, medios impresos, ferias locales y regionales, Street marketing, campañas cooperadas y campañas de comunicación que se enfoquen en la importancia de lo local, los atractivos en Quito y los beneficios (materiales, sociales de reputación, etc.) que su viaje a Quito les aportará.</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200529282"/>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20</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3528376" cy="352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357188" indent="-174625" algn="ctr"/>
            <a:r>
              <a:rPr lang="es-ES_tradnl" sz="800" b="1" dirty="0" smtClean="0"/>
              <a:t>Reclasificación de mercados por objetivos de acción al mercado y Distribución del presupuesto por objetivos para cada mercado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60" name="Group 359"/>
          <p:cNvGrpSpPr/>
          <p:nvPr/>
        </p:nvGrpSpPr>
        <p:grpSpPr>
          <a:xfrm>
            <a:off x="205458" y="2378259"/>
            <a:ext cx="7036540" cy="1037550"/>
            <a:chOff x="187198" y="2693266"/>
            <a:chExt cx="7036540" cy="1076203"/>
          </a:xfrm>
        </p:grpSpPr>
        <p:sp>
          <p:nvSpPr>
            <p:cNvPr id="361" name="Rectangle 314"/>
            <p:cNvSpPr/>
            <p:nvPr>
              <p:custDataLst>
                <p:tags r:id="rId16"/>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62" name="Group 315"/>
            <p:cNvGrpSpPr/>
            <p:nvPr>
              <p:custDataLst>
                <p:tags r:id="rId17"/>
              </p:custDataLst>
            </p:nvPr>
          </p:nvGrpSpPr>
          <p:grpSpPr>
            <a:xfrm>
              <a:off x="316674" y="2734898"/>
              <a:ext cx="216000" cy="288000"/>
              <a:chOff x="391339" y="1340959"/>
              <a:chExt cx="382588" cy="609600"/>
            </a:xfrm>
          </p:grpSpPr>
          <p:sp>
            <p:nvSpPr>
              <p:cNvPr id="365"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66"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sp>
          <p:nvSpPr>
            <p:cNvPr id="363" name="Rectangle 362"/>
            <p:cNvSpPr/>
            <p:nvPr/>
          </p:nvSpPr>
          <p:spPr>
            <a:xfrm>
              <a:off x="3631554" y="3059282"/>
              <a:ext cx="3558680"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err="1" smtClean="0">
                  <a:solidFill>
                    <a:srgbClr val="002776"/>
                  </a:solidFill>
                </a:rPr>
                <a:t>Conquito</a:t>
              </a:r>
              <a:r>
                <a:rPr lang="es-CL" sz="900" dirty="0" smtClean="0">
                  <a:solidFill>
                    <a:srgbClr val="002776"/>
                  </a:solidFill>
                </a:rPr>
                <a:t> </a:t>
              </a:r>
              <a:r>
                <a:rPr lang="es-CL" sz="900" dirty="0">
                  <a:solidFill>
                    <a:srgbClr val="002776"/>
                  </a:solidFill>
                </a:rPr>
                <a:t>y  Representaciones del </a:t>
              </a:r>
              <a:r>
                <a:rPr lang="es-CL" sz="900" dirty="0" err="1">
                  <a:solidFill>
                    <a:srgbClr val="002776"/>
                  </a:solidFill>
                </a:rPr>
                <a:t>Mintur</a:t>
              </a:r>
              <a:r>
                <a:rPr lang="es-CL" sz="900" dirty="0">
                  <a:solidFill>
                    <a:srgbClr val="002776"/>
                  </a:solidFill>
                </a:rPr>
                <a:t> en ciudades emisoras principales</a:t>
              </a:r>
              <a:r>
                <a:rPr lang="es-CL" sz="900" dirty="0" smtClean="0">
                  <a:solidFill>
                    <a:srgbClr val="002776"/>
                  </a:solidFill>
                </a:rPr>
                <a:t>, </a:t>
              </a:r>
              <a:r>
                <a:rPr lang="es-CL" sz="900" dirty="0" err="1" smtClean="0">
                  <a:solidFill>
                    <a:srgbClr val="002776"/>
                  </a:solidFill>
                </a:rPr>
                <a:t>Captur</a:t>
              </a:r>
              <a:r>
                <a:rPr lang="es-CL" sz="900" dirty="0" smtClean="0">
                  <a:solidFill>
                    <a:srgbClr val="002776"/>
                  </a:solidFill>
                </a:rPr>
                <a:t> y </a:t>
              </a:r>
              <a:r>
                <a:rPr lang="es-CL" sz="900" dirty="0" err="1" smtClean="0">
                  <a:solidFill>
                    <a:srgbClr val="002776"/>
                  </a:solidFill>
                </a:rPr>
                <a:t>Fenacaptur</a:t>
              </a:r>
              <a:endParaRPr lang="es-CL" sz="900" dirty="0">
                <a:solidFill>
                  <a:srgbClr val="002776"/>
                </a:solidFill>
              </a:endParaRPr>
            </a:p>
            <a:p>
              <a:r>
                <a:rPr lang="es-CL" sz="900" dirty="0" err="1" smtClean="0">
                  <a:solidFill>
                    <a:srgbClr val="002776"/>
                  </a:solidFill>
                </a:rPr>
                <a:t>Optur</a:t>
              </a:r>
              <a:r>
                <a:rPr lang="es-CL" sz="900" dirty="0" smtClean="0">
                  <a:solidFill>
                    <a:srgbClr val="002776"/>
                  </a:solidFill>
                </a:rPr>
                <a:t>, operadores turísticos y la asociación de hoteleros de Quito</a:t>
              </a:r>
              <a:endParaRPr lang="es-CL" sz="900" dirty="0">
                <a:solidFill>
                  <a:srgbClr val="002776"/>
                </a:solidFill>
              </a:endParaRPr>
            </a:p>
          </p:txBody>
        </p:sp>
        <p:sp>
          <p:nvSpPr>
            <p:cNvPr id="364" name="Rectangle 363"/>
            <p:cNvSpPr/>
            <p:nvPr/>
          </p:nvSpPr>
          <p:spPr>
            <a:xfrm>
              <a:off x="187198" y="3070904"/>
              <a:ext cx="3418116" cy="665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smtClean="0">
                  <a:solidFill>
                    <a:srgbClr val="002776"/>
                  </a:solidFill>
                </a:rPr>
                <a:t>Líder de Proyecto: </a:t>
              </a:r>
              <a:r>
                <a:rPr lang="es-ES_tradnl" sz="900" dirty="0" smtClean="0">
                  <a:solidFill>
                    <a:srgbClr val="002776"/>
                  </a:solidFill>
                </a:rPr>
                <a:t>Quito Turismo</a:t>
              </a:r>
            </a:p>
            <a:p>
              <a:r>
                <a:rPr lang="es-ES_tradnl" sz="900" b="1" dirty="0" smtClean="0">
                  <a:solidFill>
                    <a:srgbClr val="002776"/>
                  </a:solidFill>
                </a:rPr>
                <a:t>Equipo de Proyecto: </a:t>
              </a:r>
              <a:r>
                <a:rPr lang="es-ES_tradnl" sz="900" dirty="0">
                  <a:solidFill>
                    <a:srgbClr val="002776"/>
                  </a:solidFill>
                </a:rPr>
                <a:t>Quito </a:t>
              </a:r>
              <a:r>
                <a:rPr lang="es-ES_tradnl" sz="900" dirty="0" smtClean="0">
                  <a:solidFill>
                    <a:srgbClr val="002776"/>
                  </a:solidFill>
                </a:rPr>
                <a:t>Turismo: </a:t>
              </a:r>
              <a:r>
                <a:rPr lang="es-CL" sz="900" dirty="0" smtClean="0">
                  <a:solidFill>
                    <a:srgbClr val="002776"/>
                  </a:solidFill>
                </a:rPr>
                <a:t>Departamento </a:t>
              </a:r>
              <a:r>
                <a:rPr lang="es-CL" sz="900" dirty="0">
                  <a:solidFill>
                    <a:srgbClr val="002776"/>
                  </a:solidFill>
                </a:rPr>
                <a:t>de Comunicación y Dirección de Mercadeo (para la parte relativa a insumos del </a:t>
              </a:r>
              <a:r>
                <a:rPr lang="es-CL" sz="900" dirty="0" smtClean="0">
                  <a:solidFill>
                    <a:srgbClr val="002776"/>
                  </a:solidFill>
                </a:rPr>
                <a:t>consumidor) - </a:t>
              </a:r>
              <a:r>
                <a:rPr lang="es-ES" sz="900" dirty="0">
                  <a:solidFill>
                    <a:srgbClr val="002776"/>
                  </a:solidFill>
                </a:rPr>
                <a:t>Jefatura de Promoción turística nacional e internacional</a:t>
              </a:r>
            </a:p>
          </p:txBody>
        </p:sp>
      </p:grpSp>
      <p:grpSp>
        <p:nvGrpSpPr>
          <p:cNvPr id="292" name="Group 291"/>
          <p:cNvGrpSpPr/>
          <p:nvPr/>
        </p:nvGrpSpPr>
        <p:grpSpPr>
          <a:xfrm>
            <a:off x="7256357" y="1440165"/>
            <a:ext cx="2633101" cy="836705"/>
            <a:chOff x="3462357" y="6443378"/>
            <a:chExt cx="2082316" cy="900000"/>
          </a:xfrm>
        </p:grpSpPr>
        <p:sp>
          <p:nvSpPr>
            <p:cNvPr id="315" name="Rectangle 314"/>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16" name="Rectangle 315"/>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17" name="Group 316"/>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18" name="Group 317"/>
            <p:cNvGrpSpPr/>
            <p:nvPr/>
          </p:nvGrpSpPr>
          <p:grpSpPr>
            <a:xfrm>
              <a:off x="3582872" y="6818591"/>
              <a:ext cx="468000" cy="432933"/>
              <a:chOff x="3605314" y="6801213"/>
              <a:chExt cx="468000" cy="432933"/>
            </a:xfrm>
          </p:grpSpPr>
          <p:sp>
            <p:nvSpPr>
              <p:cNvPr id="373" name="Rectangle 372"/>
              <p:cNvSpPr/>
              <p:nvPr>
                <p:custDataLst>
                  <p:tags r:id="rId14"/>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5"/>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42" name="Group 341"/>
            <p:cNvGrpSpPr/>
            <p:nvPr/>
          </p:nvGrpSpPr>
          <p:grpSpPr>
            <a:xfrm>
              <a:off x="4277236" y="6818591"/>
              <a:ext cx="468000" cy="432933"/>
              <a:chOff x="4217406" y="6801213"/>
              <a:chExt cx="468000" cy="432933"/>
            </a:xfrm>
          </p:grpSpPr>
          <p:sp>
            <p:nvSpPr>
              <p:cNvPr id="371" name="Rectangle 370"/>
              <p:cNvSpPr/>
              <p:nvPr>
                <p:custDataLst>
                  <p:tags r:id="rId12"/>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3"/>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10"/>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1"/>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79" name="Group 378"/>
          <p:cNvGrpSpPr/>
          <p:nvPr/>
        </p:nvGrpSpPr>
        <p:grpSpPr>
          <a:xfrm>
            <a:off x="205458" y="6443378"/>
            <a:ext cx="3169298" cy="942946"/>
            <a:chOff x="205458" y="6443378"/>
            <a:chExt cx="3273816" cy="942946"/>
          </a:xfrm>
        </p:grpSpPr>
        <p:sp>
          <p:nvSpPr>
            <p:cNvPr id="380" name="Rectangle 37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381" name="Rectangle 38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38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3" name="Rectangle 38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8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Rectangle 38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$ 450.000 USD</a:t>
              </a:r>
            </a:p>
            <a:p>
              <a:pPr algn="ctr"/>
              <a:r>
                <a:rPr lang="es-CL" sz="1000" i="1" dirty="0" smtClean="0">
                  <a:solidFill>
                    <a:schemeClr val="tx2"/>
                  </a:solidFill>
                </a:rPr>
                <a:t>Incluye la realización del Plan y las campañas a implementar</a:t>
              </a:r>
              <a:endParaRPr lang="es-CL" sz="800" i="1" dirty="0">
                <a:solidFill>
                  <a:schemeClr val="tx2"/>
                </a:solidFill>
              </a:endParaRPr>
            </a:p>
          </p:txBody>
        </p:sp>
      </p:grpSp>
      <p:sp>
        <p:nvSpPr>
          <p:cNvPr id="386" name="Rectangle 385"/>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sp>
        <p:nvSpPr>
          <p:cNvPr id="388" name="Freeform 368"/>
          <p:cNvSpPr>
            <a:spLocks noEditPoints="1"/>
          </p:cNvSpPr>
          <p:nvPr/>
        </p:nvSpPr>
        <p:spPr bwMode="auto">
          <a:xfrm>
            <a:off x="423638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9" name="Freeform 368"/>
          <p:cNvSpPr>
            <a:spLocks noEditPoints="1"/>
          </p:cNvSpPr>
          <p:nvPr/>
        </p:nvSpPr>
        <p:spPr bwMode="auto">
          <a:xfrm>
            <a:off x="459643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0" name="Freeform 368"/>
          <p:cNvSpPr>
            <a:spLocks noEditPoints="1"/>
          </p:cNvSpPr>
          <p:nvPr/>
        </p:nvSpPr>
        <p:spPr bwMode="auto">
          <a:xfrm>
            <a:off x="495646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1" name="Freeform 368"/>
          <p:cNvSpPr>
            <a:spLocks noEditPoints="1"/>
          </p:cNvSpPr>
          <p:nvPr/>
        </p:nvSpPr>
        <p:spPr bwMode="auto">
          <a:xfrm>
            <a:off x="531650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2" name="Group 391"/>
          <p:cNvGrpSpPr/>
          <p:nvPr/>
        </p:nvGrpSpPr>
        <p:grpSpPr>
          <a:xfrm>
            <a:off x="3415891" y="6485819"/>
            <a:ext cx="256421" cy="252000"/>
            <a:chOff x="3417417" y="6485819"/>
            <a:chExt cx="256421" cy="252000"/>
          </a:xfrm>
        </p:grpSpPr>
        <p:sp>
          <p:nvSpPr>
            <p:cNvPr id="393"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4"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95"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6"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397" name="Group 396"/>
          <p:cNvGrpSpPr/>
          <p:nvPr/>
        </p:nvGrpSpPr>
        <p:grpSpPr>
          <a:xfrm>
            <a:off x="4761313" y="7487394"/>
            <a:ext cx="4332885" cy="188648"/>
            <a:chOff x="565498" y="7511262"/>
            <a:chExt cx="4332885" cy="188648"/>
          </a:xfrm>
        </p:grpSpPr>
        <p:grpSp>
          <p:nvGrpSpPr>
            <p:cNvPr id="398" name="Group 397"/>
            <p:cNvGrpSpPr/>
            <p:nvPr/>
          </p:nvGrpSpPr>
          <p:grpSpPr>
            <a:xfrm>
              <a:off x="565498" y="7511262"/>
              <a:ext cx="3104467" cy="184666"/>
              <a:chOff x="615275" y="7511262"/>
              <a:chExt cx="3104467" cy="184666"/>
            </a:xfrm>
          </p:grpSpPr>
          <p:sp>
            <p:nvSpPr>
              <p:cNvPr id="401" name="TextBox 400"/>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02" name="Rectangle 401"/>
              <p:cNvSpPr/>
              <p:nvPr>
                <p:custDataLst>
                  <p:tags r:id="rId7"/>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03" name="Rectangle 402"/>
              <p:cNvSpPr/>
              <p:nvPr>
                <p:custDataLst>
                  <p:tags r:id="rId8"/>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04" name="Rectangle 403"/>
              <p:cNvSpPr/>
              <p:nvPr>
                <p:custDataLst>
                  <p:tags r:id="rId9"/>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399" name="TextBox 398"/>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00" name="TextBox 399"/>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71" name="Rounded Rectangle 170"/>
          <p:cNvSpPr/>
          <p:nvPr/>
        </p:nvSpPr>
        <p:spPr>
          <a:xfrm>
            <a:off x="241530" y="1006674"/>
            <a:ext cx="612000" cy="234848"/>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E1,2</a:t>
            </a:r>
            <a:endParaRPr lang="es-ES" sz="1000" b="1" dirty="0">
              <a:solidFill>
                <a:srgbClr val="002060"/>
              </a:solidFill>
            </a:endParaRPr>
          </a:p>
        </p:txBody>
      </p:sp>
      <p:grpSp>
        <p:nvGrpSpPr>
          <p:cNvPr id="169" name="Group 168"/>
          <p:cNvGrpSpPr/>
          <p:nvPr/>
        </p:nvGrpSpPr>
        <p:grpSpPr>
          <a:xfrm>
            <a:off x="1202122" y="380250"/>
            <a:ext cx="428400" cy="410400"/>
            <a:chOff x="1157616" y="202415"/>
            <a:chExt cx="515504" cy="495053"/>
          </a:xfrm>
        </p:grpSpPr>
        <p:sp>
          <p:nvSpPr>
            <p:cNvPr id="170" name="Rounded Rectangle 169"/>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7" name="Group 282"/>
            <p:cNvGrpSpPr/>
            <p:nvPr/>
          </p:nvGrpSpPr>
          <p:grpSpPr>
            <a:xfrm>
              <a:off x="1311621" y="288473"/>
              <a:ext cx="207495" cy="194290"/>
              <a:chOff x="644491" y="4719572"/>
              <a:chExt cx="226243" cy="211846"/>
            </a:xfrm>
            <a:solidFill>
              <a:schemeClr val="bg1"/>
            </a:solidFill>
          </p:grpSpPr>
          <p:sp>
            <p:nvSpPr>
              <p:cNvPr id="178"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9"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391355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0834"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3.1. Plan de Marketing RICE de Quito</a:t>
            </a:r>
            <a:endParaRPr lang="es-CL" sz="1000" b="1" dirty="0">
              <a:solidFill>
                <a:schemeClr val="tx2"/>
              </a:solidFill>
            </a:endParaRPr>
          </a:p>
        </p:txBody>
      </p:sp>
      <p:sp>
        <p:nvSpPr>
          <p:cNvPr id="257" name="Rectangle 256"/>
          <p:cNvSpPr/>
          <p:nvPr/>
        </p:nvSpPr>
        <p:spPr>
          <a:xfrm>
            <a:off x="7264146" y="2748063"/>
            <a:ext cx="2625312" cy="167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Desarrollo de un plan de marketing específico para el público específico de la industria de reuniones.</a:t>
            </a:r>
          </a:p>
          <a:p>
            <a:pPr marL="228600" lvl="0" indent="-228600">
              <a:buFont typeface="+mj-lt"/>
              <a:buAutoNum type="arabicPeriod"/>
            </a:pPr>
            <a:r>
              <a:rPr lang="es-CL" sz="900" dirty="0" smtClean="0">
                <a:solidFill>
                  <a:srgbClr val="002776"/>
                </a:solidFill>
              </a:rPr>
              <a:t>Creación de herramientas de marketing que aunque sean las mismas que del Plan de marketing de turismo vacacional van dirigidas a un público distinto.</a:t>
            </a: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Disponer de un plan de marketing enfocado específicamente a RICE que sea activado por el equipo RICE de QT.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907983"/>
            <a:ext cx="2637113" cy="1454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Plan de marketing RICE creado y posicionamiento determinado.</a:t>
            </a:r>
          </a:p>
          <a:p>
            <a:pPr marL="228600" indent="-228600">
              <a:spcBef>
                <a:spcPts val="300"/>
              </a:spcBef>
              <a:buFont typeface="+mj-lt"/>
              <a:buAutoNum type="arabicPeriod"/>
            </a:pPr>
            <a:r>
              <a:rPr lang="es-CL" sz="800" dirty="0" smtClean="0">
                <a:solidFill>
                  <a:srgbClr val="002776"/>
                </a:solidFill>
              </a:rPr>
              <a:t>Marca desarrollada.</a:t>
            </a:r>
          </a:p>
          <a:p>
            <a:pPr marL="228600" indent="-228600">
              <a:spcBef>
                <a:spcPts val="300"/>
              </a:spcBef>
              <a:buFont typeface="+mj-lt"/>
              <a:buAutoNum type="arabicPeriod"/>
            </a:pPr>
            <a:r>
              <a:rPr lang="es-CL" sz="800" dirty="0" smtClean="0">
                <a:solidFill>
                  <a:srgbClr val="002776"/>
                </a:solidFill>
              </a:rPr>
              <a:t>ROI del equipo – departamento de  marketing RICE.</a:t>
            </a:r>
          </a:p>
          <a:p>
            <a:pPr marL="228600" indent="-228600">
              <a:spcBef>
                <a:spcPts val="300"/>
              </a:spcBef>
              <a:buFont typeface="+mj-lt"/>
              <a:buAutoNum type="arabicPeriod"/>
            </a:pPr>
            <a:r>
              <a:rPr lang="es-CL" sz="800" dirty="0" smtClean="0">
                <a:solidFill>
                  <a:srgbClr val="002776"/>
                </a:solidFill>
              </a:rPr>
              <a:t>Línea de producto RSC creada y número de productos RSC creados.</a:t>
            </a:r>
          </a:p>
          <a:p>
            <a:pPr marL="228600" indent="-228600">
              <a:spcBef>
                <a:spcPts val="300"/>
              </a:spcBef>
              <a:buFont typeface="+mj-lt"/>
              <a:buAutoNum type="arabicPeriod"/>
            </a:pPr>
            <a:r>
              <a:rPr lang="es-CL" sz="800" dirty="0" smtClean="0">
                <a:solidFill>
                  <a:schemeClr val="tx2"/>
                </a:solidFill>
              </a:rPr>
              <a:t>Número de establecimientos que ofrezcan promociones/ descuentos para asistentes a Congresos “City – Wide”.</a:t>
            </a:r>
          </a:p>
          <a:p>
            <a:pPr>
              <a:spcBef>
                <a:spcPts val="300"/>
              </a:spcBef>
            </a:pPr>
            <a:endParaRPr lang="es-CL" sz="800" dirty="0" smtClean="0">
              <a:solidFill>
                <a:schemeClr val="tx2"/>
              </a:solidFill>
            </a:endParaRPr>
          </a:p>
        </p:txBody>
      </p:sp>
      <p:sp>
        <p:nvSpPr>
          <p:cNvPr id="180" name="Rectangle 179"/>
          <p:cNvSpPr/>
          <p:nvPr/>
        </p:nvSpPr>
        <p:spPr>
          <a:xfrm>
            <a:off x="5644800" y="6587394"/>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928078"/>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606875"/>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587394"/>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928078"/>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641394"/>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539277"/>
          <a:ext cx="7020000" cy="30175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i="0" kern="1200" baseline="0" noProof="0" dirty="0" smtClean="0">
                          <a:solidFill>
                            <a:srgbClr val="002776"/>
                          </a:solidFill>
                          <a:latin typeface="+mn-lt"/>
                          <a:ea typeface="+mn-ea"/>
                          <a:cs typeface="+mn-cs"/>
                        </a:rPr>
                        <a:t>  Diseñar el Plan de Marketing RICE y definir el posicionamiento de Quito como destino de la industria de reuniones. Definir la estrategia STP (segmentación, </a:t>
                      </a:r>
                      <a:r>
                        <a:rPr lang="es-ES_tradnl" sz="900" i="1" kern="1200" baseline="0" noProof="0" dirty="0" err="1" smtClean="0">
                          <a:solidFill>
                            <a:srgbClr val="002776"/>
                          </a:solidFill>
                          <a:latin typeface="+mn-lt"/>
                          <a:ea typeface="+mn-ea"/>
                          <a:cs typeface="+mn-cs"/>
                        </a:rPr>
                        <a:t>targeting</a:t>
                      </a:r>
                      <a:r>
                        <a:rPr lang="es-ES_tradnl" sz="900" i="1" kern="1200" baseline="0" noProof="0" dirty="0" smtClean="0">
                          <a:solidFill>
                            <a:srgbClr val="002776"/>
                          </a:solidFill>
                          <a:latin typeface="+mn-lt"/>
                          <a:ea typeface="+mn-ea"/>
                          <a:cs typeface="+mn-cs"/>
                        </a:rPr>
                        <a:t> </a:t>
                      </a:r>
                      <a:r>
                        <a:rPr lang="es-ES_tradnl" sz="900" i="0" kern="1200" baseline="0" noProof="0" dirty="0" smtClean="0">
                          <a:solidFill>
                            <a:srgbClr val="002776"/>
                          </a:solidFill>
                          <a:latin typeface="+mn-lt"/>
                          <a:ea typeface="+mn-ea"/>
                          <a:cs typeface="+mn-cs"/>
                        </a:rPr>
                        <a:t>y posicionamiento) de Quito RICE. Identificar los targets específicos del RICE diversos para reuniones, incentivos, congresos y exhibiciones. La estrategia de “</a:t>
                      </a:r>
                      <a:r>
                        <a:rPr lang="es-ES_tradnl" sz="900" i="0" kern="1200" baseline="0" noProof="0" dirty="0" err="1" smtClean="0">
                          <a:solidFill>
                            <a:srgbClr val="002776"/>
                          </a:solidFill>
                          <a:latin typeface="+mn-lt"/>
                          <a:ea typeface="+mn-ea"/>
                          <a:cs typeface="+mn-cs"/>
                        </a:rPr>
                        <a:t>go</a:t>
                      </a:r>
                      <a:r>
                        <a:rPr lang="es-ES_tradnl" sz="900" i="0" kern="1200" baseline="0" noProof="0" dirty="0" smtClean="0">
                          <a:solidFill>
                            <a:srgbClr val="002776"/>
                          </a:solidFill>
                          <a:latin typeface="+mn-lt"/>
                          <a:ea typeface="+mn-ea"/>
                          <a:cs typeface="+mn-cs"/>
                        </a:rPr>
                        <a:t> to </a:t>
                      </a:r>
                      <a:r>
                        <a:rPr lang="es-ES_tradnl" sz="900" i="0" kern="1200" baseline="0" noProof="0" dirty="0" err="1" smtClean="0">
                          <a:solidFill>
                            <a:srgbClr val="002776"/>
                          </a:solidFill>
                          <a:latin typeface="+mn-lt"/>
                          <a:ea typeface="+mn-ea"/>
                          <a:cs typeface="+mn-cs"/>
                        </a:rPr>
                        <a:t>market</a:t>
                      </a:r>
                      <a:r>
                        <a:rPr lang="es-ES_tradnl" sz="900" i="0" kern="1200" baseline="0" noProof="0" dirty="0" smtClean="0">
                          <a:solidFill>
                            <a:srgbClr val="002776"/>
                          </a:solidFill>
                          <a:latin typeface="+mn-lt"/>
                          <a:ea typeface="+mn-ea"/>
                          <a:cs typeface="+mn-cs"/>
                        </a:rPr>
                        <a:t>” para cada uno de ellos será diferente. Se adaptará el portfolio de productos para cada segmento de RICE, los canales de comunicación y comercialización también.</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46182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Desarrollar la marca de Quito RICE, diferente de la marca turística (vacacional). Asimismo, la marca RICE a desarrollar estará bajo la marca Quito ciudad que actuará de “marca paraguas” en la arquitectura de marca. Se deberá desarrollar también un Manual de Uso de la marca.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Crear un micro – ecosistema digital específico para RICE que incluya su dominio vinculado como micro – </a:t>
                      </a:r>
                      <a:r>
                        <a:rPr lang="es-ES" sz="900" kern="1200" baseline="0" noProof="0" dirty="0" err="1" smtClean="0">
                          <a:solidFill>
                            <a:srgbClr val="002776"/>
                          </a:solidFill>
                          <a:latin typeface="+mn-lt"/>
                          <a:ea typeface="+mn-ea"/>
                          <a:cs typeface="+mn-cs"/>
                        </a:rPr>
                        <a:t>site</a:t>
                      </a:r>
                      <a:r>
                        <a:rPr lang="es-ES" sz="900" kern="1200" baseline="0" noProof="0" dirty="0" smtClean="0">
                          <a:solidFill>
                            <a:srgbClr val="002776"/>
                          </a:solidFill>
                          <a:latin typeface="+mn-lt"/>
                          <a:ea typeface="+mn-ea"/>
                          <a:cs typeface="+mn-cs"/>
                        </a:rPr>
                        <a:t> a la pagina genérica de Quito, así como redes sociales más alineadas con el target </a:t>
                      </a:r>
                      <a:r>
                        <a:rPr lang="es-ES" sz="900" kern="1200" baseline="0" noProof="0" dirty="0" err="1" smtClean="0">
                          <a:solidFill>
                            <a:srgbClr val="002776"/>
                          </a:solidFill>
                          <a:latin typeface="+mn-lt"/>
                          <a:ea typeface="+mn-ea"/>
                          <a:cs typeface="+mn-cs"/>
                        </a:rPr>
                        <a:t>trade</a:t>
                      </a:r>
                      <a:r>
                        <a:rPr lang="es-ES" sz="900" kern="1200" baseline="0" noProof="0" dirty="0" smtClean="0">
                          <a:solidFill>
                            <a:srgbClr val="002776"/>
                          </a:solidFill>
                          <a:latin typeface="+mn-lt"/>
                          <a:ea typeface="+mn-ea"/>
                          <a:cs typeface="+mn-cs"/>
                        </a:rPr>
                        <a:t> (i.e. </a:t>
                      </a:r>
                      <a:r>
                        <a:rPr lang="es-ES" sz="900" kern="1200" baseline="0" noProof="0" dirty="0" err="1" smtClean="0">
                          <a:solidFill>
                            <a:srgbClr val="002776"/>
                          </a:solidFill>
                          <a:latin typeface="+mn-lt"/>
                          <a:ea typeface="+mn-ea"/>
                          <a:cs typeface="+mn-cs"/>
                        </a:rPr>
                        <a:t>Linkedin</a:t>
                      </a:r>
                      <a:r>
                        <a:rPr lang="es-ES" sz="900" kern="1200" baseline="0" noProof="0" dirty="0" smtClean="0">
                          <a:solidFill>
                            <a:srgbClr val="002776"/>
                          </a:solidFill>
                          <a:latin typeface="+mn-lt"/>
                          <a:ea typeface="+mn-ea"/>
                          <a:cs typeface="+mn-cs"/>
                        </a:rPr>
                        <a:t>). En este espacio digital estará disponible todo tipo de información para clientes B2B y prensa, entre otros. Será también un punto de contacto para potenciales clientes.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20082">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Definir</a:t>
                      </a:r>
                      <a:r>
                        <a:rPr lang="es-ES_tradnl" sz="900" kern="1200" baseline="0" noProof="0" dirty="0" smtClean="0">
                          <a:solidFill>
                            <a:srgbClr val="002776"/>
                          </a:solidFill>
                          <a:latin typeface="+mn-lt"/>
                          <a:ea typeface="+mn-ea"/>
                          <a:cs typeface="+mn-cs"/>
                        </a:rPr>
                        <a:t> como eje clave del plan una campaña de comunicación offline dirigida a la generación de leads y venta inmediata. Por ejemplo, estar presente en la feria IMEX </a:t>
                      </a:r>
                      <a:r>
                        <a:rPr lang="es-ES_tradnl" sz="900" kern="1200" baseline="0" noProof="0" dirty="0" err="1" smtClean="0">
                          <a:solidFill>
                            <a:srgbClr val="002776"/>
                          </a:solidFill>
                          <a:latin typeface="+mn-lt"/>
                          <a:ea typeface="+mn-ea"/>
                          <a:cs typeface="+mn-cs"/>
                        </a:rPr>
                        <a:t>Latam</a:t>
                      </a:r>
                      <a:r>
                        <a:rPr lang="es-ES_tradnl" sz="900" kern="1200" baseline="0" noProof="0" dirty="0" smtClean="0">
                          <a:solidFill>
                            <a:srgbClr val="002776"/>
                          </a:solidFill>
                          <a:latin typeface="+mn-lt"/>
                          <a:ea typeface="+mn-ea"/>
                          <a:cs typeface="+mn-cs"/>
                        </a:rPr>
                        <a:t>, realizar “</a:t>
                      </a:r>
                      <a:r>
                        <a:rPr lang="es-ES_tradnl" sz="900" kern="1200" baseline="0" noProof="0" dirty="0" err="1" smtClean="0">
                          <a:solidFill>
                            <a:srgbClr val="002776"/>
                          </a:solidFill>
                          <a:latin typeface="+mn-lt"/>
                          <a:ea typeface="+mn-ea"/>
                          <a:cs typeface="+mn-cs"/>
                        </a:rPr>
                        <a:t>road</a:t>
                      </a:r>
                      <a:r>
                        <a:rPr lang="es-ES_tradnl" sz="900" kern="1200" baseline="0" noProof="0" dirty="0" smtClean="0">
                          <a:solidFill>
                            <a:srgbClr val="002776"/>
                          </a:solidFill>
                          <a:latin typeface="+mn-lt"/>
                          <a:ea typeface="+mn-ea"/>
                          <a:cs typeface="+mn-cs"/>
                        </a:rPr>
                        <a:t> –shows” específicos para el </a:t>
                      </a:r>
                      <a:r>
                        <a:rPr lang="es-ES_tradnl" sz="900" kern="1200" baseline="0" noProof="0" dirty="0" err="1" smtClean="0">
                          <a:solidFill>
                            <a:srgbClr val="002776"/>
                          </a:solidFill>
                          <a:latin typeface="+mn-lt"/>
                          <a:ea typeface="+mn-ea"/>
                          <a:cs typeface="+mn-cs"/>
                        </a:rPr>
                        <a:t>trade</a:t>
                      </a:r>
                      <a:r>
                        <a:rPr lang="es-ES_tradnl" sz="900" kern="1200" baseline="0" noProof="0" dirty="0" smtClean="0">
                          <a:solidFill>
                            <a:srgbClr val="002776"/>
                          </a:solidFill>
                          <a:latin typeface="+mn-lt"/>
                          <a:ea typeface="+mn-ea"/>
                          <a:cs typeface="+mn-cs"/>
                        </a:rPr>
                        <a:t> RICE y especialmente </a:t>
                      </a:r>
                      <a:r>
                        <a:rPr lang="es-ES_tradnl" sz="900" kern="1200" baseline="0" noProof="0" dirty="0" err="1" smtClean="0">
                          <a:solidFill>
                            <a:srgbClr val="002776"/>
                          </a:solidFill>
                          <a:latin typeface="+mn-lt"/>
                          <a:ea typeface="+mn-ea"/>
                          <a:cs typeface="+mn-cs"/>
                        </a:rPr>
                        <a:t>fam</a:t>
                      </a:r>
                      <a:r>
                        <a:rPr lang="es-ES_tradnl" sz="900" kern="1200" baseline="0" noProof="0" dirty="0" smtClean="0">
                          <a:solidFill>
                            <a:srgbClr val="002776"/>
                          </a:solidFill>
                          <a:latin typeface="+mn-lt"/>
                          <a:ea typeface="+mn-ea"/>
                          <a:cs typeface="+mn-cs"/>
                        </a:rPr>
                        <a:t> – </a:t>
                      </a:r>
                      <a:r>
                        <a:rPr lang="es-ES_tradnl" sz="900" kern="1200" baseline="0" noProof="0" dirty="0" err="1" smtClean="0">
                          <a:solidFill>
                            <a:srgbClr val="002776"/>
                          </a:solidFill>
                          <a:latin typeface="+mn-lt"/>
                          <a:ea typeface="+mn-ea"/>
                          <a:cs typeface="+mn-cs"/>
                        </a:rPr>
                        <a:t>trips</a:t>
                      </a:r>
                      <a:r>
                        <a:rPr lang="es-ES_tradnl" sz="900" kern="1200" baseline="0" noProof="0" dirty="0" smtClean="0">
                          <a:solidFill>
                            <a:srgbClr val="002776"/>
                          </a:solidFill>
                          <a:latin typeface="+mn-lt"/>
                          <a:ea typeface="+mn-ea"/>
                          <a:cs typeface="+mn-cs"/>
                        </a:rPr>
                        <a:t> especializados. </a:t>
                      </a:r>
                      <a:r>
                        <a:rPr lang="es-ES_tradnl" sz="900" i="1" kern="1200" baseline="0" noProof="0" dirty="0" smtClean="0">
                          <a:solidFill>
                            <a:srgbClr val="002776"/>
                          </a:solidFill>
                          <a:latin typeface="+mn-lt"/>
                          <a:ea typeface="+mn-ea"/>
                          <a:cs typeface="+mn-cs"/>
                        </a:rPr>
                        <a:t>(Ver el documento anexo relativo al desarrollo de RICE para mayor información)</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5. Instaurar</a:t>
                      </a:r>
                      <a:r>
                        <a:rPr lang="es-ES_tradnl" sz="900" kern="1200" baseline="0" noProof="0" dirty="0" smtClean="0">
                          <a:solidFill>
                            <a:srgbClr val="002776"/>
                          </a:solidFill>
                          <a:latin typeface="+mn-lt"/>
                          <a:ea typeface="+mn-ea"/>
                          <a:cs typeface="+mn-cs"/>
                        </a:rPr>
                        <a:t> un observatorio RICE que permita dar seguimiento y evaluar a Quito en la industria de reuniones y estar al día de las tendencias del mercado. La información procederá de diversas fuentes: primarias y secundarias y se compartirá con los miembros. Este observatorio formará parte del área de investigación y monitoreo.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754748421"/>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baseline="0" noProof="0" dirty="0" smtClean="0">
                          <a:solidFill>
                            <a:srgbClr val="002776"/>
                          </a:solidFill>
                          <a:latin typeface="+mn-lt"/>
                          <a:ea typeface="+mn-ea"/>
                          <a:cs typeface="+mn-cs"/>
                        </a:rPr>
                        <a:t>6. Activar una línea de producto de RSC (</a:t>
                      </a:r>
                      <a:r>
                        <a:rPr lang="es-ES_tradnl" sz="900" i="1" kern="1200" baseline="0" noProof="0" dirty="0" smtClean="0">
                          <a:solidFill>
                            <a:srgbClr val="002776"/>
                          </a:solidFill>
                          <a:latin typeface="+mn-lt"/>
                          <a:ea typeface="+mn-ea"/>
                          <a:cs typeface="+mn-cs"/>
                        </a:rPr>
                        <a:t>White </a:t>
                      </a:r>
                      <a:r>
                        <a:rPr lang="es-ES_tradnl" sz="900" i="1" kern="1200" baseline="0" noProof="0" dirty="0" err="1" smtClean="0">
                          <a:solidFill>
                            <a:srgbClr val="002776"/>
                          </a:solidFill>
                          <a:latin typeface="+mn-lt"/>
                          <a:ea typeface="+mn-ea"/>
                          <a:cs typeface="+mn-cs"/>
                        </a:rPr>
                        <a:t>cities</a:t>
                      </a:r>
                      <a:r>
                        <a:rPr lang="es-ES_tradnl" sz="900" kern="1200" baseline="0" noProof="0" dirty="0" smtClean="0">
                          <a:solidFill>
                            <a:srgbClr val="002776"/>
                          </a:solidFill>
                          <a:latin typeface="+mn-lt"/>
                          <a:ea typeface="+mn-ea"/>
                          <a:cs typeface="+mn-cs"/>
                        </a:rPr>
                        <a:t>), una nueva tendencia de mercado en RICE de la que Quito se puede beneficiar si desarrolla este nicho de producto específico al ser una diferenciación respecto de otros destinos RICE. </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297969223"/>
                  </a:ext>
                </a:extLst>
              </a:tr>
            </a:tbl>
          </a:graphicData>
        </a:graphic>
      </p:graphicFrame>
      <p:grpSp>
        <p:nvGrpSpPr>
          <p:cNvPr id="251" name="Group 250"/>
          <p:cNvGrpSpPr/>
          <p:nvPr/>
        </p:nvGrpSpPr>
        <p:grpSpPr>
          <a:xfrm>
            <a:off x="5765554" y="6964704"/>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964704"/>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964704"/>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964704"/>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964704"/>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964704"/>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21</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535066"/>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561135"/>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Marketing especializado RICE e Involucramiento comunitario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238922"/>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29027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29755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751739"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58739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7017236"/>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629835"/>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597819" y="2726892"/>
            <a:ext cx="1792215" cy="500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err="1" smtClean="0">
                <a:solidFill>
                  <a:srgbClr val="002776"/>
                </a:solidFill>
              </a:rPr>
              <a:t>Conquito</a:t>
            </a:r>
            <a:endParaRPr lang="es-CL" sz="800" dirty="0" smtClean="0">
              <a:solidFill>
                <a:srgbClr val="002776"/>
              </a:solidFill>
            </a:endParaRPr>
          </a:p>
          <a:p>
            <a:r>
              <a:rPr lang="es-CL" sz="800" dirty="0" smtClean="0">
                <a:solidFill>
                  <a:srgbClr val="002776"/>
                </a:solidFill>
              </a:rPr>
              <a:t>Diseñadores páginas web </a:t>
            </a:r>
          </a:p>
          <a:p>
            <a:r>
              <a:rPr lang="es-CL" sz="800" dirty="0" smtClean="0">
                <a:solidFill>
                  <a:srgbClr val="002776"/>
                </a:solidFill>
              </a:rPr>
              <a:t>Técnicos de sistemas</a:t>
            </a:r>
          </a:p>
          <a:p>
            <a:r>
              <a:rPr lang="es-ES" sz="800" dirty="0" smtClean="0">
                <a:solidFill>
                  <a:srgbClr val="002776"/>
                </a:solidFill>
              </a:rPr>
              <a:t>De</a:t>
            </a:r>
            <a:r>
              <a:rPr lang="es-CL" sz="800" dirty="0" err="1" smtClean="0">
                <a:solidFill>
                  <a:srgbClr val="002776"/>
                </a:solidFill>
              </a:rPr>
              <a:t>sarrolladores</a:t>
            </a:r>
            <a:r>
              <a:rPr lang="es-CL" sz="800" dirty="0" smtClean="0">
                <a:solidFill>
                  <a:srgbClr val="002776"/>
                </a:solidFill>
              </a:rPr>
              <a:t> externos</a:t>
            </a:r>
            <a:endParaRPr lang="es-CL" sz="800" dirty="0">
              <a:solidFill>
                <a:srgbClr val="002776"/>
              </a:solidFill>
            </a:endParaRPr>
          </a:p>
        </p:txBody>
      </p:sp>
      <p:sp>
        <p:nvSpPr>
          <p:cNvPr id="395" name="Rectangle 394"/>
          <p:cNvSpPr/>
          <p:nvPr/>
        </p:nvSpPr>
        <p:spPr>
          <a:xfrm>
            <a:off x="205200" y="2738070"/>
            <a:ext cx="3400114" cy="494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Equipo RICE QT</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Equipo de marketing RICE</a:t>
            </a:r>
            <a:endParaRPr lang="es-ES" sz="800" dirty="0">
              <a:solidFill>
                <a:srgbClr val="002776"/>
              </a:solidFill>
            </a:endParaRPr>
          </a:p>
        </p:txBody>
      </p:sp>
      <p:grpSp>
        <p:nvGrpSpPr>
          <p:cNvPr id="399" name="Group 398"/>
          <p:cNvGrpSpPr/>
          <p:nvPr/>
        </p:nvGrpSpPr>
        <p:grpSpPr>
          <a:xfrm>
            <a:off x="205458" y="6587394"/>
            <a:ext cx="3102186" cy="838872"/>
            <a:chOff x="205458" y="6443378"/>
            <a:chExt cx="3204491" cy="900000"/>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03418"/>
              <a:ext cx="3083177" cy="4677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$ 225.000 USD + $ 1.000.000 USD*</a:t>
              </a:r>
            </a:p>
            <a:p>
              <a:pPr algn="ctr"/>
              <a:r>
                <a:rPr lang="es-CL" sz="900" i="1" dirty="0" smtClean="0">
                  <a:solidFill>
                    <a:schemeClr val="tx2"/>
                  </a:solidFill>
                </a:rPr>
                <a:t>Incluye el desarrollo de la marca, diseño y activación de la micro-</a:t>
              </a:r>
              <a:r>
                <a:rPr lang="es-CL" sz="900" i="1" dirty="0" err="1" smtClean="0">
                  <a:solidFill>
                    <a:schemeClr val="tx2"/>
                  </a:solidFill>
                </a:rPr>
                <a:t>website</a:t>
              </a:r>
              <a:r>
                <a:rPr lang="es-CL" sz="900" i="1" dirty="0" smtClean="0">
                  <a:solidFill>
                    <a:schemeClr val="tx2"/>
                  </a:solidFill>
                </a:rPr>
                <a:t> e innovación RSC. Gestión el resto</a:t>
              </a:r>
              <a:endParaRPr lang="es-CL" sz="700" i="1" dirty="0">
                <a:solidFill>
                  <a:schemeClr val="tx2"/>
                </a:solidFill>
              </a:endParaRPr>
            </a:p>
          </p:txBody>
        </p:sp>
      </p:grpSp>
      <p:sp>
        <p:nvSpPr>
          <p:cNvPr id="408" name="Freeform 368"/>
          <p:cNvSpPr>
            <a:spLocks noEditPoints="1"/>
          </p:cNvSpPr>
          <p:nvPr/>
        </p:nvSpPr>
        <p:spPr bwMode="auto">
          <a:xfrm>
            <a:off x="380585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89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3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5" name="Freeform 368"/>
          <p:cNvSpPr>
            <a:spLocks noEditPoints="1"/>
          </p:cNvSpPr>
          <p:nvPr/>
        </p:nvSpPr>
        <p:spPr bwMode="auto">
          <a:xfrm>
            <a:off x="488599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6" name="Freeform 368"/>
          <p:cNvSpPr>
            <a:spLocks noEditPoints="1"/>
          </p:cNvSpPr>
          <p:nvPr/>
        </p:nvSpPr>
        <p:spPr bwMode="auto">
          <a:xfrm>
            <a:off x="524603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 name="TextBox 2"/>
          <p:cNvSpPr txBox="1"/>
          <p:nvPr/>
        </p:nvSpPr>
        <p:spPr>
          <a:xfrm>
            <a:off x="136961" y="7541807"/>
            <a:ext cx="4576894" cy="230832"/>
          </a:xfrm>
          <a:prstGeom prst="rect">
            <a:avLst/>
          </a:prstGeom>
          <a:noFill/>
        </p:spPr>
        <p:txBody>
          <a:bodyPr wrap="none" rtlCol="0">
            <a:spAutoFit/>
          </a:bodyPr>
          <a:lstStyle/>
          <a:p>
            <a:r>
              <a:rPr lang="es-ES_tradnl" sz="900" i="1" dirty="0">
                <a:solidFill>
                  <a:schemeClr val="tx2"/>
                </a:solidFill>
                <a:latin typeface="+mn-lt"/>
                <a:cs typeface="+mn-cs"/>
              </a:rPr>
              <a:t>* Presupuesto para las campañas de marketing RICE de los próximos 5 </a:t>
            </a:r>
            <a:r>
              <a:rPr lang="es-ES_tradnl" sz="900" i="1" dirty="0" smtClean="0">
                <a:solidFill>
                  <a:schemeClr val="tx2"/>
                </a:solidFill>
                <a:latin typeface="+mn-lt"/>
                <a:cs typeface="+mn-cs"/>
              </a:rPr>
              <a:t>años de UEN.</a:t>
            </a:r>
            <a:endParaRPr lang="es-ES" sz="900" i="1" dirty="0">
              <a:solidFill>
                <a:schemeClr val="tx2"/>
              </a:solidFill>
              <a:latin typeface="+mn-lt"/>
              <a:cs typeface="+mn-cs"/>
            </a:endParaRPr>
          </a:p>
        </p:txBody>
      </p:sp>
      <p:sp>
        <p:nvSpPr>
          <p:cNvPr id="167" name="Rectangle 166"/>
          <p:cNvSpPr/>
          <p:nvPr/>
        </p:nvSpPr>
        <p:spPr>
          <a:xfrm>
            <a:off x="5390035" y="2735871"/>
            <a:ext cx="1800200" cy="508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dirty="0" smtClean="0">
                <a:solidFill>
                  <a:srgbClr val="002776"/>
                </a:solidFill>
              </a:rPr>
              <a:t>Meeting </a:t>
            </a:r>
            <a:r>
              <a:rPr lang="es-ES_tradnl" sz="800" dirty="0" err="1" smtClean="0">
                <a:solidFill>
                  <a:srgbClr val="002776"/>
                </a:solidFill>
              </a:rPr>
              <a:t>planners</a:t>
            </a:r>
            <a:endParaRPr lang="es-ES_tradnl" sz="800" dirty="0" smtClean="0">
              <a:solidFill>
                <a:srgbClr val="002776"/>
              </a:solidFill>
            </a:endParaRPr>
          </a:p>
          <a:p>
            <a:r>
              <a:rPr lang="es-ES_tradnl" sz="800" dirty="0" err="1" smtClean="0">
                <a:solidFill>
                  <a:srgbClr val="002776"/>
                </a:solidFill>
              </a:rPr>
              <a:t>OPCs</a:t>
            </a:r>
            <a:endParaRPr lang="es-ES_tradnl" sz="800" dirty="0" smtClean="0">
              <a:solidFill>
                <a:srgbClr val="002776"/>
              </a:solidFill>
            </a:endParaRPr>
          </a:p>
          <a:p>
            <a:r>
              <a:rPr lang="es-ES_tradnl" sz="800" dirty="0" err="1" smtClean="0">
                <a:solidFill>
                  <a:srgbClr val="002776"/>
                </a:solidFill>
              </a:rPr>
              <a:t>DMCs</a:t>
            </a:r>
            <a:endParaRPr lang="es-ES_tradnl" sz="800" dirty="0" smtClean="0">
              <a:solidFill>
                <a:srgbClr val="002776"/>
              </a:solidFill>
            </a:endParaRPr>
          </a:p>
          <a:p>
            <a:r>
              <a:rPr lang="es-ES_tradnl" sz="800" dirty="0" smtClean="0">
                <a:solidFill>
                  <a:srgbClr val="002776"/>
                </a:solidFill>
              </a:rPr>
              <a:t>Etc.</a:t>
            </a:r>
            <a:endParaRPr lang="es-CL" sz="800" dirty="0">
              <a:solidFill>
                <a:srgbClr val="002776"/>
              </a:solidFill>
            </a:endParaRPr>
          </a:p>
        </p:txBody>
      </p:sp>
      <p:sp>
        <p:nvSpPr>
          <p:cNvPr id="173" name="Rounded Rectangle 172"/>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E3</a:t>
            </a:r>
            <a:endParaRPr lang="es-ES" sz="1100" b="1" dirty="0">
              <a:solidFill>
                <a:srgbClr val="002060"/>
              </a:solidFill>
            </a:endParaRPr>
          </a:p>
        </p:txBody>
      </p:sp>
      <p:grpSp>
        <p:nvGrpSpPr>
          <p:cNvPr id="170" name="Group 169"/>
          <p:cNvGrpSpPr/>
          <p:nvPr/>
        </p:nvGrpSpPr>
        <p:grpSpPr>
          <a:xfrm>
            <a:off x="785170" y="376650"/>
            <a:ext cx="428400" cy="414000"/>
            <a:chOff x="703656" y="247711"/>
            <a:chExt cx="515504" cy="495053"/>
          </a:xfrm>
        </p:grpSpPr>
        <p:sp>
          <p:nvSpPr>
            <p:cNvPr id="175" name="Rounded Rectangle 174"/>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6"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2360841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3"/>
          <p:cNvSpPr txBox="1">
            <a:spLocks/>
          </p:cNvSpPr>
          <p:nvPr/>
        </p:nvSpPr>
        <p:spPr bwMode="auto">
          <a:xfrm>
            <a:off x="457589" y="4325766"/>
            <a:ext cx="6743336" cy="232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fontAlgn="base">
              <a:spcBef>
                <a:spcPct val="0"/>
              </a:spcBef>
              <a:spcAft>
                <a:spcPct val="0"/>
              </a:spcAft>
            </a:pPr>
            <a:r>
              <a:rPr lang="es-ES" sz="812" dirty="0">
                <a:solidFill>
                  <a:srgbClr val="002776"/>
                </a:solidFill>
                <a:cs typeface="Arial" pitchFamily="34" charset="0"/>
              </a:rPr>
              <a:t>Deloitte se refiere a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a:t>
            </a:r>
            <a:r>
              <a:rPr lang="es-ES" sz="812" i="1" dirty="0" err="1">
                <a:solidFill>
                  <a:srgbClr val="002776"/>
                </a:solidFill>
                <a:cs typeface="Arial" pitchFamily="34" charset="0"/>
              </a:rPr>
              <a:t>private</a:t>
            </a:r>
            <a:r>
              <a:rPr lang="es-ES" sz="812" i="1" dirty="0">
                <a:solidFill>
                  <a:srgbClr val="002776"/>
                </a:solidFill>
                <a:cs typeface="Arial" pitchFamily="34" charset="0"/>
              </a:rPr>
              <a:t> </a:t>
            </a:r>
            <a:r>
              <a:rPr lang="es-ES" sz="812" i="1" dirty="0" err="1">
                <a:solidFill>
                  <a:srgbClr val="002776"/>
                </a:solidFill>
                <a:cs typeface="Arial" pitchFamily="34" charset="0"/>
              </a:rPr>
              <a:t>company</a:t>
            </a:r>
            <a:r>
              <a:rPr lang="es-ES" sz="812" i="1" dirty="0">
                <a:solidFill>
                  <a:srgbClr val="002776"/>
                </a:solidFill>
                <a:cs typeface="Arial" pitchFamily="34" charset="0"/>
              </a:rPr>
              <a:t> </a:t>
            </a:r>
            <a:r>
              <a:rPr lang="es-ES" sz="812" i="1" dirty="0" err="1">
                <a:solidFill>
                  <a:srgbClr val="002776"/>
                </a:solidFill>
                <a:cs typeface="Arial" pitchFamily="34" charset="0"/>
              </a:rPr>
              <a:t>limited</a:t>
            </a:r>
            <a:r>
              <a:rPr lang="es-ES" sz="812" i="1" dirty="0">
                <a:solidFill>
                  <a:srgbClr val="002776"/>
                </a:solidFill>
                <a:cs typeface="Arial" pitchFamily="34" charset="0"/>
              </a:rPr>
              <a:t> </a:t>
            </a:r>
            <a:r>
              <a:rPr lang="es-ES" sz="812" i="1" dirty="0" err="1">
                <a:solidFill>
                  <a:srgbClr val="002776"/>
                </a:solidFill>
                <a:cs typeface="Arial" pitchFamily="34" charset="0"/>
              </a:rPr>
              <a:t>by</a:t>
            </a:r>
            <a:r>
              <a:rPr lang="es-ES" sz="812" i="1" dirty="0">
                <a:solidFill>
                  <a:srgbClr val="002776"/>
                </a:solidFill>
                <a:cs typeface="Arial" pitchFamily="34" charset="0"/>
              </a:rPr>
              <a:t> </a:t>
            </a:r>
            <a:r>
              <a:rPr lang="es-ES" sz="812" i="1" dirty="0" err="1">
                <a:solidFill>
                  <a:srgbClr val="002776"/>
                </a:solidFill>
                <a:cs typeface="Arial" pitchFamily="34" charset="0"/>
              </a:rPr>
              <a:t>guarantee</a:t>
            </a:r>
            <a:r>
              <a:rPr lang="es-ES" sz="812" dirty="0">
                <a:solidFill>
                  <a:srgbClr val="002776"/>
                </a:solidFill>
                <a:cs typeface="Arial" pitchFamily="34" charset="0"/>
              </a:rPr>
              <a:t>, de acuerdo con la legislación del Reino Unido) y a su red de firmas miembro, cada una de las cuales es una entidad independiente. En www.deloitte.com/about se ofrece una descripción detallada de la estructura legal de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y sus firmas miembro.</a:t>
            </a:r>
          </a:p>
          <a:p>
            <a:pPr fontAlgn="base">
              <a:spcBef>
                <a:spcPct val="0"/>
              </a:spcBef>
              <a:spcAft>
                <a:spcPct val="0"/>
              </a:spcAft>
            </a:pPr>
            <a:r>
              <a:rPr lang="es-ES" sz="812" dirty="0">
                <a:solidFill>
                  <a:srgbClr val="002776"/>
                </a:solidFill>
                <a:cs typeface="Arial" pitchFamily="34" charset="0"/>
              </a:rPr>
              <a:t> </a:t>
            </a:r>
          </a:p>
          <a:p>
            <a:pPr fontAlgn="base">
              <a:spcBef>
                <a:spcPct val="0"/>
              </a:spcBef>
              <a:spcAft>
                <a:spcPct val="0"/>
              </a:spcAft>
            </a:pPr>
            <a:r>
              <a:rPr lang="es-ES" sz="812" dirty="0">
                <a:solidFill>
                  <a:srgbClr val="002776"/>
                </a:solidFill>
                <a:cs typeface="Arial" pitchFamily="34" charset="0"/>
              </a:rPr>
              <a:t>Deloitte presta servicios de auditoría, asesoramiento fiscal y legal, consultoría y asesoramiento en transacciones corporativas a entidades que operan en un elevado número de sectores de actividad. La firma aporta su experiencia y alto nivel profesional ayudando a sus clientes a alcanzar sus objetivos empresariales en cualquier lugar del mundo. Para ello cuenta con el apoyo de una red global de firmas miembro presentes en más de 150 países y con aproximadamente 170.000 profesionales que han asumido el compromiso de ser modelo de excelencia.</a:t>
            </a:r>
          </a:p>
          <a:p>
            <a:pPr fontAlgn="base">
              <a:spcBef>
                <a:spcPct val="0"/>
              </a:spcBef>
              <a:spcAft>
                <a:spcPct val="0"/>
              </a:spcAft>
            </a:pPr>
            <a:endParaRPr lang="es-ES" sz="812" dirty="0">
              <a:solidFill>
                <a:srgbClr val="002776"/>
              </a:solidFill>
              <a:cs typeface="Arial" pitchFamily="34" charset="0"/>
            </a:endParaRPr>
          </a:p>
          <a:p>
            <a:pPr fontAlgn="base">
              <a:spcBef>
                <a:spcPct val="0"/>
              </a:spcBef>
              <a:spcAft>
                <a:spcPct val="0"/>
              </a:spcAft>
            </a:pPr>
            <a:r>
              <a:rPr lang="es-ES" sz="812" dirty="0">
                <a:solidFill>
                  <a:srgbClr val="002776"/>
                </a:solidFill>
                <a:cs typeface="Arial" pitchFamily="34" charset="0"/>
              </a:rPr>
              <a:t>Esta publicación contiene exclusivamente información de carácter general, y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Holdings </a:t>
            </a:r>
            <a:r>
              <a:rPr lang="es-ES" sz="812" dirty="0" err="1">
                <a:solidFill>
                  <a:srgbClr val="002776"/>
                </a:solidFill>
                <a:cs typeface="Arial" pitchFamily="34" charset="0"/>
              </a:rPr>
              <a:t>Limited</a:t>
            </a:r>
            <a:r>
              <a:rPr lang="es-ES" sz="812" dirty="0">
                <a:solidFill>
                  <a:srgbClr val="002776"/>
                </a:solidFill>
                <a:cs typeface="Arial" pitchFamily="34" charset="0"/>
              </a:rPr>
              <a:t>, la </a:t>
            </a:r>
            <a:r>
              <a:rPr lang="es-ES" sz="812" dirty="0" err="1">
                <a:solidFill>
                  <a:srgbClr val="002776"/>
                </a:solidFill>
                <a:cs typeface="Arial" pitchFamily="34" charset="0"/>
              </a:rPr>
              <a:t>Verein</a:t>
            </a:r>
            <a:r>
              <a:rPr lang="es-ES" sz="812" dirty="0">
                <a:solidFill>
                  <a:srgbClr val="002776"/>
                </a:solidFill>
                <a:cs typeface="Arial" pitchFamily="34" charset="0"/>
              </a:rPr>
              <a:t>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así como sus firmas miembro y las empresas asociadas de las firmas mencionadas (conjuntamente, la </a:t>
            </a:r>
            <a:r>
              <a:rPr lang="es-ES" altLang="es-ES" sz="812" dirty="0">
                <a:solidFill>
                  <a:srgbClr val="002776"/>
                </a:solidFill>
                <a:cs typeface="Arial" pitchFamily="34" charset="0"/>
              </a:rPr>
              <a:t>“</a:t>
            </a:r>
            <a:r>
              <a:rPr lang="es-ES" sz="812" dirty="0">
                <a:solidFill>
                  <a:srgbClr val="002776"/>
                </a:solidFill>
                <a:cs typeface="Arial" pitchFamily="34" charset="0"/>
              </a:rPr>
              <a:t>Red Deloitte</a:t>
            </a:r>
            <a:r>
              <a:rPr lang="es-ES" altLang="es-ES" sz="812" dirty="0">
                <a:solidFill>
                  <a:srgbClr val="002776"/>
                </a:solidFill>
                <a:cs typeface="Arial" pitchFamily="34" charset="0"/>
              </a:rPr>
              <a:t>”</a:t>
            </a:r>
            <a:r>
              <a:rPr lang="es-ES" sz="812" dirty="0">
                <a:solidFill>
                  <a:srgbClr val="002776"/>
                </a:solidFill>
                <a:cs typeface="Arial" pitchFamily="34" charset="0"/>
              </a:rPr>
              <a:t>), no pretenden, por medio de esta publicación, prestar servicios o asesoramiento en materia contable, de negocios, financiera, de inversiones, legal, fiscal u otro tipo de servicio o asesoramiento profesional. Esta publicación no podrá sustituir a dicho asesoramiento o servicios profesionales, ni será utilizada como base para tomar decisiones o adoptar medidas que puedan afectar a su situación financiera o a su negocio. Antes de tomar cualquier decisión o adoptar cualquier medida que pueda afectar a su situación financiera o a su negocio, debe consultar con un asesor profesional cualificado. Ninguna entidad de la Red Deloitte se hace responsable de las pérdidas sufridas por cualquier persona que actúe basándose en esta publicación.</a:t>
            </a:r>
          </a:p>
        </p:txBody>
      </p:sp>
      <p:pic>
        <p:nvPicPr>
          <p:cNvPr id="34819" name="Picture 19" descr="DEL_PRI_R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005" y="3440423"/>
            <a:ext cx="3796947" cy="80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fld id="{20A7A354-C5FB-4D1E-BE75-5A939ED93F75}" type="slidenum">
              <a:rPr lang="es-ES" smtClean="0">
                <a:solidFill>
                  <a:srgbClr val="FFFFFF"/>
                </a:solidFill>
              </a:rPr>
              <a:pPr/>
              <a:t>22</a:t>
            </a:fld>
            <a:endParaRPr lang="es-ES">
              <a:solidFill>
                <a:srgbClr val="FFFFFF"/>
              </a:solidFill>
            </a:endParaRPr>
          </a:p>
        </p:txBody>
      </p:sp>
    </p:spTree>
    <p:extLst>
      <p:ext uri="{BB962C8B-B14F-4D97-AF65-F5344CB8AC3E}">
        <p14:creationId xmlns:p14="http://schemas.microsoft.com/office/powerpoint/2010/main" val="3118220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Propuesta de canales para la difusión y promoción de Quito</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solidFill>
                  <a:srgbClr val="002776"/>
                </a:solidFill>
              </a:rPr>
              <a:pPr>
                <a:defRPr/>
              </a:pPr>
              <a:t>3</a:t>
            </a:fld>
            <a:endParaRPr lang="en-US" dirty="0">
              <a:solidFill>
                <a:srgbClr val="002776"/>
              </a:solidFill>
            </a:endParaRPr>
          </a:p>
        </p:txBody>
      </p:sp>
      <p:grpSp>
        <p:nvGrpSpPr>
          <p:cNvPr id="39" name="Group 38"/>
          <p:cNvGrpSpPr/>
          <p:nvPr/>
        </p:nvGrpSpPr>
        <p:grpSpPr>
          <a:xfrm>
            <a:off x="124158" y="976982"/>
            <a:ext cx="9802380" cy="6294388"/>
            <a:chOff x="124158" y="760958"/>
            <a:chExt cx="9802380" cy="6294388"/>
          </a:xfrm>
        </p:grpSpPr>
        <p:sp>
          <p:nvSpPr>
            <p:cNvPr id="6" name="Rectangle 5"/>
            <p:cNvSpPr/>
            <p:nvPr/>
          </p:nvSpPr>
          <p:spPr>
            <a:xfrm>
              <a:off x="493489" y="1438722"/>
              <a:ext cx="5328593" cy="2668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Ocio </a:t>
              </a:r>
              <a:endParaRPr lang="es-ES" dirty="0"/>
            </a:p>
          </p:txBody>
        </p:sp>
        <p:sp>
          <p:nvSpPr>
            <p:cNvPr id="7" name="Rectangle 6"/>
            <p:cNvSpPr/>
            <p:nvPr/>
          </p:nvSpPr>
          <p:spPr>
            <a:xfrm>
              <a:off x="6342940" y="1438722"/>
              <a:ext cx="3438525" cy="26687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RICE </a:t>
              </a:r>
              <a:endParaRPr lang="es-ES" dirty="0"/>
            </a:p>
          </p:txBody>
        </p:sp>
        <p:sp>
          <p:nvSpPr>
            <p:cNvPr id="8" name="Rectangle 7"/>
            <p:cNvSpPr/>
            <p:nvPr/>
          </p:nvSpPr>
          <p:spPr>
            <a:xfrm>
              <a:off x="493489" y="760958"/>
              <a:ext cx="9287976" cy="4108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Marketing </a:t>
              </a:r>
              <a:endParaRPr lang="es-ES" dirty="0"/>
            </a:p>
          </p:txBody>
        </p:sp>
        <p:sp>
          <p:nvSpPr>
            <p:cNvPr id="9" name="Rectangle 8"/>
            <p:cNvSpPr/>
            <p:nvPr/>
          </p:nvSpPr>
          <p:spPr>
            <a:xfrm>
              <a:off x="529211" y="2002209"/>
              <a:ext cx="2268535" cy="4108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i="1" dirty="0" err="1" smtClean="0">
                  <a:solidFill>
                    <a:schemeClr val="tx2"/>
                  </a:solidFill>
                </a:rPr>
                <a:t>Trade</a:t>
              </a:r>
              <a:r>
                <a:rPr lang="es-ES_tradnl" dirty="0" smtClean="0">
                  <a:solidFill>
                    <a:schemeClr val="tx2"/>
                  </a:solidFill>
                </a:rPr>
                <a:t>/ B2B </a:t>
              </a:r>
              <a:endParaRPr lang="es-ES" dirty="0">
                <a:solidFill>
                  <a:schemeClr val="tx2"/>
                </a:solidFill>
              </a:endParaRPr>
            </a:p>
          </p:txBody>
        </p:sp>
        <p:sp>
          <p:nvSpPr>
            <p:cNvPr id="10" name="Rectangle 9"/>
            <p:cNvSpPr/>
            <p:nvPr/>
          </p:nvSpPr>
          <p:spPr>
            <a:xfrm>
              <a:off x="3562594" y="2012399"/>
              <a:ext cx="2268535" cy="4108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B2C</a:t>
              </a:r>
              <a:endParaRPr lang="es-ES" dirty="0"/>
            </a:p>
          </p:txBody>
        </p:sp>
        <p:sp>
          <p:nvSpPr>
            <p:cNvPr id="11" name="Rectangle 10"/>
            <p:cNvSpPr/>
            <p:nvPr/>
          </p:nvSpPr>
          <p:spPr>
            <a:xfrm>
              <a:off x="6927934" y="2002209"/>
              <a:ext cx="2268535" cy="4108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i="1" dirty="0" err="1">
                  <a:solidFill>
                    <a:schemeClr val="tx2"/>
                  </a:solidFill>
                </a:rPr>
                <a:t>Trade</a:t>
              </a:r>
              <a:r>
                <a:rPr lang="es-ES_tradnl" dirty="0">
                  <a:solidFill>
                    <a:schemeClr val="tx2"/>
                  </a:solidFill>
                </a:rPr>
                <a:t>/ B2B </a:t>
              </a:r>
              <a:endParaRPr lang="es-ES" dirty="0">
                <a:solidFill>
                  <a:schemeClr val="tx2"/>
                </a:solidFill>
              </a:endParaRPr>
            </a:p>
          </p:txBody>
        </p:sp>
        <p:sp>
          <p:nvSpPr>
            <p:cNvPr id="12" name="TextBox 11"/>
            <p:cNvSpPr txBox="1"/>
            <p:nvPr/>
          </p:nvSpPr>
          <p:spPr>
            <a:xfrm rot="16200000">
              <a:off x="-200290" y="2532565"/>
              <a:ext cx="1018227" cy="369332"/>
            </a:xfrm>
            <a:prstGeom prst="rect">
              <a:avLst/>
            </a:prstGeom>
            <a:noFill/>
          </p:spPr>
          <p:txBody>
            <a:bodyPr wrap="none" rtlCol="0">
              <a:spAutoFit/>
            </a:bodyPr>
            <a:lstStyle/>
            <a:p>
              <a:r>
                <a:rPr lang="es-ES_tradnl" sz="1800" b="1" dirty="0" smtClean="0">
                  <a:solidFill>
                    <a:schemeClr val="tx2"/>
                  </a:solidFill>
                </a:rPr>
                <a:t>Público</a:t>
              </a:r>
              <a:endParaRPr lang="es-ES" sz="1800" b="1" dirty="0">
                <a:solidFill>
                  <a:schemeClr val="tx2"/>
                </a:solidFill>
              </a:endParaRPr>
            </a:p>
          </p:txBody>
        </p:sp>
        <p:sp>
          <p:nvSpPr>
            <p:cNvPr id="14" name="TextBox 13"/>
            <p:cNvSpPr txBox="1"/>
            <p:nvPr/>
          </p:nvSpPr>
          <p:spPr>
            <a:xfrm>
              <a:off x="3590068" y="2429803"/>
              <a:ext cx="1851789" cy="646331"/>
            </a:xfrm>
            <a:prstGeom prst="rect">
              <a:avLst/>
            </a:prstGeom>
            <a:noFill/>
          </p:spPr>
          <p:txBody>
            <a:bodyPr wrap="none" rtlCol="0">
              <a:spAutoFit/>
            </a:bodyPr>
            <a:lstStyle/>
            <a:p>
              <a:pPr marL="342900" indent="-342900">
                <a:buFont typeface="Arial" panose="020B0604020202020204" pitchFamily="34" charset="0"/>
                <a:buChar char="•"/>
              </a:pPr>
              <a:r>
                <a:rPr lang="es-ES_tradnl" sz="1800" dirty="0" smtClean="0">
                  <a:solidFill>
                    <a:schemeClr val="tx2"/>
                  </a:solidFill>
                </a:rPr>
                <a:t>Internacional</a:t>
              </a:r>
            </a:p>
            <a:p>
              <a:pPr marL="342900" indent="-342900">
                <a:buFont typeface="Arial" panose="020B0604020202020204" pitchFamily="34" charset="0"/>
                <a:buChar char="•"/>
              </a:pPr>
              <a:r>
                <a:rPr lang="es-ES_tradnl" sz="1800" dirty="0" smtClean="0">
                  <a:solidFill>
                    <a:schemeClr val="tx2"/>
                  </a:solidFill>
                </a:rPr>
                <a:t>Nacional</a:t>
              </a:r>
              <a:endParaRPr lang="es-ES" sz="1800" dirty="0">
                <a:solidFill>
                  <a:schemeClr val="tx2"/>
                </a:solidFill>
              </a:endParaRPr>
            </a:p>
          </p:txBody>
        </p:sp>
        <p:sp>
          <p:nvSpPr>
            <p:cNvPr id="15" name="TextBox 14"/>
            <p:cNvSpPr txBox="1"/>
            <p:nvPr/>
          </p:nvSpPr>
          <p:spPr>
            <a:xfrm>
              <a:off x="6894940" y="2419613"/>
              <a:ext cx="2886526" cy="923330"/>
            </a:xfrm>
            <a:prstGeom prst="rect">
              <a:avLst/>
            </a:prstGeom>
            <a:noFill/>
          </p:spPr>
          <p:txBody>
            <a:bodyPr wrap="square" rtlCol="0">
              <a:spAutoFit/>
            </a:bodyPr>
            <a:lstStyle/>
            <a:p>
              <a:pPr marL="342900" indent="-342900">
                <a:buFont typeface="Arial" panose="020B0604020202020204" pitchFamily="34" charset="0"/>
                <a:buChar char="•"/>
              </a:pPr>
              <a:r>
                <a:rPr lang="es-ES_tradnl" sz="1800" dirty="0" smtClean="0">
                  <a:solidFill>
                    <a:schemeClr val="tx2"/>
                  </a:solidFill>
                </a:rPr>
                <a:t>Internacional (prioritario)</a:t>
              </a:r>
            </a:p>
            <a:p>
              <a:pPr marL="342900" indent="-342900">
                <a:buFont typeface="Arial" panose="020B0604020202020204" pitchFamily="34" charset="0"/>
                <a:buChar char="•"/>
              </a:pPr>
              <a:r>
                <a:rPr lang="es-ES_tradnl" sz="1800" dirty="0" smtClean="0">
                  <a:solidFill>
                    <a:schemeClr val="tx2"/>
                  </a:solidFill>
                </a:rPr>
                <a:t>Nacional</a:t>
              </a:r>
              <a:endParaRPr lang="es-ES" sz="1800" dirty="0">
                <a:solidFill>
                  <a:schemeClr val="tx2"/>
                </a:solidFill>
              </a:endParaRPr>
            </a:p>
          </p:txBody>
        </p:sp>
        <p:sp>
          <p:nvSpPr>
            <p:cNvPr id="16" name="TextBox 15"/>
            <p:cNvSpPr txBox="1"/>
            <p:nvPr/>
          </p:nvSpPr>
          <p:spPr>
            <a:xfrm>
              <a:off x="561621" y="2459608"/>
              <a:ext cx="1915909" cy="923330"/>
            </a:xfrm>
            <a:prstGeom prst="rect">
              <a:avLst/>
            </a:prstGeom>
            <a:noFill/>
          </p:spPr>
          <p:txBody>
            <a:bodyPr wrap="none" rtlCol="0">
              <a:spAutoFit/>
            </a:bodyPr>
            <a:lstStyle/>
            <a:p>
              <a:pPr marL="342900" indent="-342900">
                <a:buFont typeface="Arial" panose="020B0604020202020204" pitchFamily="34" charset="0"/>
                <a:buChar char="•"/>
              </a:pPr>
              <a:r>
                <a:rPr lang="es-ES_tradnl" sz="1800" dirty="0" smtClean="0">
                  <a:solidFill>
                    <a:schemeClr val="tx2"/>
                  </a:solidFill>
                </a:rPr>
                <a:t>Internacional </a:t>
              </a:r>
            </a:p>
            <a:p>
              <a:r>
                <a:rPr lang="es-ES_tradnl" sz="1800" dirty="0" smtClean="0">
                  <a:solidFill>
                    <a:schemeClr val="tx2"/>
                  </a:solidFill>
                </a:rPr>
                <a:t>(prioritario)</a:t>
              </a:r>
            </a:p>
            <a:p>
              <a:pPr marL="342900" indent="-342900">
                <a:buFont typeface="Arial" panose="020B0604020202020204" pitchFamily="34" charset="0"/>
                <a:buChar char="•"/>
              </a:pPr>
              <a:r>
                <a:rPr lang="es-ES_tradnl" sz="1800" dirty="0" smtClean="0">
                  <a:solidFill>
                    <a:schemeClr val="tx2"/>
                  </a:solidFill>
                </a:rPr>
                <a:t>Nacional</a:t>
              </a:r>
              <a:endParaRPr lang="es-ES" sz="1800" dirty="0">
                <a:solidFill>
                  <a:schemeClr val="tx2"/>
                </a:solidFill>
              </a:endParaRPr>
            </a:p>
          </p:txBody>
        </p:sp>
        <p:sp>
          <p:nvSpPr>
            <p:cNvPr id="17" name="TextBox 16"/>
            <p:cNvSpPr txBox="1"/>
            <p:nvPr/>
          </p:nvSpPr>
          <p:spPr>
            <a:xfrm>
              <a:off x="493489" y="3752061"/>
              <a:ext cx="2436455" cy="2677656"/>
            </a:xfrm>
            <a:prstGeom prst="rect">
              <a:avLst/>
            </a:prstGeom>
            <a:noFill/>
          </p:spPr>
          <p:txBody>
            <a:bodyPr wrap="square" rtlCol="0">
              <a:spAutoFit/>
            </a:bodyPr>
            <a:lstStyle/>
            <a:p>
              <a:pPr marL="342900" indent="-342900">
                <a:buFont typeface="Arial" panose="020B0604020202020204" pitchFamily="34" charset="0"/>
                <a:buChar char="•"/>
              </a:pPr>
              <a:r>
                <a:rPr lang="es-ES_tradnl" sz="1400" dirty="0" smtClean="0">
                  <a:solidFill>
                    <a:schemeClr val="tx2"/>
                  </a:solidFill>
                </a:rPr>
                <a:t>Presencia en ferias especializadas: </a:t>
              </a:r>
              <a:r>
                <a:rPr lang="es-ES_tradnl" sz="1400" dirty="0" err="1" smtClean="0">
                  <a:solidFill>
                    <a:schemeClr val="tx2"/>
                  </a:solidFill>
                </a:rPr>
                <a:t>Fitur</a:t>
              </a:r>
              <a:r>
                <a:rPr lang="es-ES_tradnl" sz="1400" dirty="0" smtClean="0">
                  <a:solidFill>
                    <a:schemeClr val="tx2"/>
                  </a:solidFill>
                </a:rPr>
                <a:t>, por ejemplo</a:t>
              </a:r>
            </a:p>
            <a:p>
              <a:pPr marL="342900" indent="-342900">
                <a:buFont typeface="Arial" panose="020B0604020202020204" pitchFamily="34" charset="0"/>
                <a:buChar char="•"/>
              </a:pPr>
              <a:r>
                <a:rPr lang="es-ES_tradnl" sz="1400" dirty="0" smtClean="0">
                  <a:solidFill>
                    <a:schemeClr val="tx2"/>
                  </a:solidFill>
                </a:rPr>
                <a:t>Road –shows y workshops en mercados prioritarios y en desarrollo</a:t>
              </a:r>
            </a:p>
            <a:p>
              <a:pPr marL="342900" indent="-342900">
                <a:buFont typeface="Arial" panose="020B0604020202020204" pitchFamily="34" charset="0"/>
                <a:buChar char="•"/>
              </a:pPr>
              <a:r>
                <a:rPr lang="es-ES_tradnl" sz="1400" dirty="0" smtClean="0">
                  <a:solidFill>
                    <a:schemeClr val="tx2"/>
                  </a:solidFill>
                </a:rPr>
                <a:t>Acciones cooperadas</a:t>
              </a:r>
            </a:p>
            <a:p>
              <a:pPr marL="342900" indent="-342900">
                <a:buFont typeface="Arial" panose="020B0604020202020204" pitchFamily="34" charset="0"/>
                <a:buChar char="•"/>
              </a:pPr>
              <a:r>
                <a:rPr lang="es-ES_tradnl" sz="1400" dirty="0" err="1" smtClean="0">
                  <a:solidFill>
                    <a:schemeClr val="tx2"/>
                  </a:solidFill>
                </a:rPr>
                <a:t>Press</a:t>
              </a:r>
              <a:r>
                <a:rPr lang="es-ES_tradnl" sz="1400" dirty="0" smtClean="0">
                  <a:solidFill>
                    <a:schemeClr val="tx2"/>
                  </a:solidFill>
                </a:rPr>
                <a:t> – </a:t>
              </a:r>
              <a:r>
                <a:rPr lang="es-ES_tradnl" sz="1400" dirty="0" err="1" smtClean="0">
                  <a:solidFill>
                    <a:schemeClr val="tx2"/>
                  </a:solidFill>
                </a:rPr>
                <a:t>trips</a:t>
              </a:r>
              <a:endParaRPr lang="es-ES_tradnl" sz="1400" dirty="0" smtClean="0">
                <a:solidFill>
                  <a:schemeClr val="tx2"/>
                </a:solidFill>
              </a:endParaRPr>
            </a:p>
            <a:p>
              <a:pPr marL="342900" indent="-342900">
                <a:buFont typeface="Arial" panose="020B0604020202020204" pitchFamily="34" charset="0"/>
                <a:buChar char="•"/>
              </a:pPr>
              <a:r>
                <a:rPr lang="es-ES_tradnl" sz="1400" dirty="0" err="1" smtClean="0">
                  <a:solidFill>
                    <a:schemeClr val="tx2"/>
                  </a:solidFill>
                </a:rPr>
                <a:t>Influencers</a:t>
              </a:r>
              <a:r>
                <a:rPr lang="es-ES_tradnl" sz="1400" dirty="0" smtClean="0">
                  <a:solidFill>
                    <a:schemeClr val="tx2"/>
                  </a:solidFill>
                </a:rPr>
                <a:t> B2B – RRPP</a:t>
              </a:r>
            </a:p>
            <a:p>
              <a:pPr marL="342900" indent="-342900">
                <a:buFont typeface="Arial" panose="020B0604020202020204" pitchFamily="34" charset="0"/>
                <a:buChar char="•"/>
              </a:pPr>
              <a:r>
                <a:rPr lang="es-ES_tradnl" sz="1400" dirty="0" smtClean="0">
                  <a:solidFill>
                    <a:schemeClr val="tx2"/>
                  </a:solidFill>
                </a:rPr>
                <a:t>CRM y </a:t>
              </a:r>
              <a:r>
                <a:rPr lang="es-ES_tradnl" sz="1400" dirty="0" err="1" smtClean="0">
                  <a:solidFill>
                    <a:schemeClr val="tx2"/>
                  </a:solidFill>
                </a:rPr>
                <a:t>newsletter</a:t>
              </a:r>
              <a:endParaRPr lang="es-ES" sz="1400" dirty="0">
                <a:solidFill>
                  <a:schemeClr val="tx2"/>
                </a:solidFill>
              </a:endParaRPr>
            </a:p>
          </p:txBody>
        </p:sp>
        <p:sp>
          <p:nvSpPr>
            <p:cNvPr id="18" name="TextBox 17"/>
            <p:cNvSpPr txBox="1"/>
            <p:nvPr/>
          </p:nvSpPr>
          <p:spPr>
            <a:xfrm>
              <a:off x="3244865" y="3731359"/>
              <a:ext cx="2865249" cy="3323987"/>
            </a:xfrm>
            <a:prstGeom prst="rect">
              <a:avLst/>
            </a:prstGeom>
            <a:noFill/>
          </p:spPr>
          <p:txBody>
            <a:bodyPr wrap="square" rtlCol="0">
              <a:spAutoFit/>
            </a:bodyPr>
            <a:lstStyle/>
            <a:p>
              <a:pPr marL="342900" indent="-342900">
                <a:buFont typeface="Arial" panose="020B0604020202020204" pitchFamily="34" charset="0"/>
                <a:buChar char="•"/>
              </a:pPr>
              <a:r>
                <a:rPr lang="es-ES_tradnl" sz="1400" dirty="0" smtClean="0">
                  <a:solidFill>
                    <a:schemeClr val="tx2"/>
                  </a:solidFill>
                </a:rPr>
                <a:t>Campañas de publicidad online: Google </a:t>
              </a:r>
              <a:r>
                <a:rPr lang="es-ES_tradnl" sz="1400" dirty="0" err="1" smtClean="0">
                  <a:solidFill>
                    <a:schemeClr val="tx2"/>
                  </a:solidFill>
                </a:rPr>
                <a:t>Ads</a:t>
              </a:r>
              <a:r>
                <a:rPr lang="es-ES_tradnl" sz="1400" dirty="0" smtClean="0">
                  <a:solidFill>
                    <a:schemeClr val="tx2"/>
                  </a:solidFill>
                </a:rPr>
                <a:t>, Banners, </a:t>
              </a:r>
              <a:r>
                <a:rPr lang="es-ES_tradnl" sz="1400" dirty="0" err="1" smtClean="0">
                  <a:solidFill>
                    <a:schemeClr val="tx2"/>
                  </a:solidFill>
                </a:rPr>
                <a:t>Youtube</a:t>
              </a:r>
              <a:r>
                <a:rPr lang="es-ES_tradnl" sz="1400" dirty="0" smtClean="0">
                  <a:solidFill>
                    <a:schemeClr val="tx2"/>
                  </a:solidFill>
                </a:rPr>
                <a:t> </a:t>
              </a:r>
              <a:r>
                <a:rPr lang="es-ES_tradnl" sz="1400" dirty="0" err="1" smtClean="0">
                  <a:solidFill>
                    <a:schemeClr val="tx2"/>
                  </a:solidFill>
                </a:rPr>
                <a:t>ads</a:t>
              </a:r>
              <a:r>
                <a:rPr lang="es-ES_tradnl" sz="1400" dirty="0" smtClean="0">
                  <a:solidFill>
                    <a:schemeClr val="tx2"/>
                  </a:solidFill>
                </a:rPr>
                <a:t> y Facebook </a:t>
              </a:r>
              <a:r>
                <a:rPr lang="es-ES_tradnl" sz="1400" dirty="0" err="1" smtClean="0">
                  <a:solidFill>
                    <a:schemeClr val="tx2"/>
                  </a:solidFill>
                </a:rPr>
                <a:t>Ads</a:t>
              </a:r>
              <a:endParaRPr lang="es-ES_tradnl" sz="1400" dirty="0" smtClean="0">
                <a:solidFill>
                  <a:schemeClr val="tx2"/>
                </a:solidFill>
              </a:endParaRPr>
            </a:p>
            <a:p>
              <a:pPr marL="342900" indent="-342900">
                <a:buFont typeface="Arial" panose="020B0604020202020204" pitchFamily="34" charset="0"/>
                <a:buChar char="•"/>
              </a:pPr>
              <a:r>
                <a:rPr lang="es-ES_tradnl" sz="1400" dirty="0" smtClean="0">
                  <a:solidFill>
                    <a:schemeClr val="tx2"/>
                  </a:solidFill>
                </a:rPr>
                <a:t>Selección de “</a:t>
              </a:r>
              <a:r>
                <a:rPr lang="es-ES_tradnl" sz="1400" dirty="0" err="1" smtClean="0">
                  <a:solidFill>
                    <a:schemeClr val="tx2"/>
                  </a:solidFill>
                </a:rPr>
                <a:t>influencers</a:t>
              </a:r>
              <a:r>
                <a:rPr lang="es-ES_tradnl" sz="1400" dirty="0" smtClean="0">
                  <a:solidFill>
                    <a:schemeClr val="tx2"/>
                  </a:solidFill>
                </a:rPr>
                <a:t>” por producto turístico y mercado objetivo</a:t>
              </a:r>
            </a:p>
            <a:p>
              <a:pPr marL="342900" indent="-342900">
                <a:buFont typeface="Arial" panose="020B0604020202020204" pitchFamily="34" charset="0"/>
                <a:buChar char="•"/>
              </a:pPr>
              <a:r>
                <a:rPr lang="es-ES_tradnl" sz="1400" dirty="0" smtClean="0">
                  <a:solidFill>
                    <a:schemeClr val="tx2"/>
                  </a:solidFill>
                </a:rPr>
                <a:t>SEO</a:t>
              </a:r>
            </a:p>
            <a:p>
              <a:pPr marL="342900" indent="-342900">
                <a:buFont typeface="Arial" panose="020B0604020202020204" pitchFamily="34" charset="0"/>
                <a:buChar char="•"/>
              </a:pPr>
              <a:r>
                <a:rPr lang="es-ES_tradnl" sz="1400" dirty="0" smtClean="0">
                  <a:solidFill>
                    <a:schemeClr val="tx2"/>
                  </a:solidFill>
                </a:rPr>
                <a:t>Generación de contenidos en medio propios </a:t>
              </a:r>
            </a:p>
            <a:p>
              <a:pPr marL="342900" indent="-342900">
                <a:buFont typeface="Arial" panose="020B0604020202020204" pitchFamily="34" charset="0"/>
                <a:buChar char="•"/>
              </a:pPr>
              <a:r>
                <a:rPr lang="es-ES_tradnl" sz="1400" dirty="0" smtClean="0">
                  <a:solidFill>
                    <a:schemeClr val="tx2"/>
                  </a:solidFill>
                </a:rPr>
                <a:t>Street - marketing</a:t>
              </a:r>
            </a:p>
            <a:p>
              <a:pPr marL="342900" indent="-342900">
                <a:buFont typeface="Arial" panose="020B0604020202020204" pitchFamily="34" charset="0"/>
                <a:buChar char="•"/>
              </a:pPr>
              <a:r>
                <a:rPr lang="es-ES_tradnl" sz="1400" dirty="0" smtClean="0">
                  <a:solidFill>
                    <a:schemeClr val="tx2"/>
                  </a:solidFill>
                </a:rPr>
                <a:t>Micro – </a:t>
              </a:r>
              <a:r>
                <a:rPr lang="es-ES_tradnl" sz="1400" dirty="0" err="1" smtClean="0">
                  <a:solidFill>
                    <a:schemeClr val="tx2"/>
                  </a:solidFill>
                </a:rPr>
                <a:t>sites</a:t>
              </a:r>
              <a:r>
                <a:rPr lang="es-ES_tradnl" sz="1400" dirty="0" smtClean="0">
                  <a:solidFill>
                    <a:schemeClr val="tx2"/>
                  </a:solidFill>
                </a:rPr>
                <a:t> segmentadas y específicas para RICE, turismo nacional, internacional, etc.</a:t>
              </a:r>
            </a:p>
            <a:p>
              <a:pPr marL="342900" indent="-342900">
                <a:buFont typeface="Arial" panose="020B0604020202020204" pitchFamily="34" charset="0"/>
                <a:buChar char="•"/>
              </a:pPr>
              <a:r>
                <a:rPr lang="es-ES_tradnl" sz="1400" dirty="0" smtClean="0">
                  <a:solidFill>
                    <a:schemeClr val="tx2"/>
                  </a:solidFill>
                </a:rPr>
                <a:t>CRM y </a:t>
              </a:r>
              <a:r>
                <a:rPr lang="es-ES_tradnl" sz="1400" dirty="0" err="1" smtClean="0">
                  <a:solidFill>
                    <a:schemeClr val="tx2"/>
                  </a:solidFill>
                </a:rPr>
                <a:t>newsletter</a:t>
              </a:r>
              <a:endParaRPr lang="es-ES" sz="1400" dirty="0">
                <a:solidFill>
                  <a:schemeClr val="tx2"/>
                </a:solidFill>
              </a:endParaRPr>
            </a:p>
          </p:txBody>
        </p:sp>
        <p:sp>
          <p:nvSpPr>
            <p:cNvPr id="19" name="TextBox 18"/>
            <p:cNvSpPr txBox="1"/>
            <p:nvPr/>
          </p:nvSpPr>
          <p:spPr>
            <a:xfrm>
              <a:off x="6894940" y="3731359"/>
              <a:ext cx="3031598" cy="3108543"/>
            </a:xfrm>
            <a:prstGeom prst="rect">
              <a:avLst/>
            </a:prstGeom>
            <a:noFill/>
          </p:spPr>
          <p:txBody>
            <a:bodyPr wrap="square" rtlCol="0">
              <a:spAutoFit/>
            </a:bodyPr>
            <a:lstStyle/>
            <a:p>
              <a:pPr marL="342900" indent="-342900">
                <a:buFont typeface="Arial" panose="020B0604020202020204" pitchFamily="34" charset="0"/>
                <a:buChar char="•"/>
              </a:pPr>
              <a:r>
                <a:rPr lang="es-ES_tradnl" sz="1400" dirty="0">
                  <a:solidFill>
                    <a:schemeClr val="tx2"/>
                  </a:solidFill>
                </a:rPr>
                <a:t>Alianzas estratégicas: i.e. Participación e “</a:t>
              </a:r>
              <a:r>
                <a:rPr lang="es-ES_tradnl" sz="1400" dirty="0" err="1">
                  <a:solidFill>
                    <a:schemeClr val="tx2"/>
                  </a:solidFill>
                </a:rPr>
                <a:t>chapters</a:t>
              </a:r>
              <a:r>
                <a:rPr lang="es-ES_tradnl" sz="1400" dirty="0">
                  <a:solidFill>
                    <a:schemeClr val="tx2"/>
                  </a:solidFill>
                </a:rPr>
                <a:t>” de organizaciones, i.e. ICCA, etc.</a:t>
              </a:r>
            </a:p>
            <a:p>
              <a:pPr marL="342900" indent="-342900">
                <a:buFont typeface="Arial" panose="020B0604020202020204" pitchFamily="34" charset="0"/>
                <a:buChar char="•"/>
              </a:pPr>
              <a:r>
                <a:rPr lang="es-ES_tradnl" sz="1400" dirty="0" smtClean="0">
                  <a:solidFill>
                    <a:schemeClr val="tx2"/>
                  </a:solidFill>
                </a:rPr>
                <a:t>Ferias especializadas: IMEX </a:t>
              </a:r>
              <a:r>
                <a:rPr lang="es-ES_tradnl" sz="1400" dirty="0" err="1" smtClean="0">
                  <a:solidFill>
                    <a:schemeClr val="tx2"/>
                  </a:solidFill>
                </a:rPr>
                <a:t>Americas</a:t>
              </a:r>
              <a:r>
                <a:rPr lang="es-ES_tradnl" sz="1400" dirty="0" smtClean="0">
                  <a:solidFill>
                    <a:schemeClr val="tx2"/>
                  </a:solidFill>
                </a:rPr>
                <a:t> (sugeridas en documento RICE)</a:t>
              </a:r>
            </a:p>
            <a:p>
              <a:pPr marL="342900" indent="-342900">
                <a:buFont typeface="Arial" panose="020B0604020202020204" pitchFamily="34" charset="0"/>
                <a:buChar char="•"/>
              </a:pPr>
              <a:r>
                <a:rPr lang="es-ES_tradnl" sz="1400" dirty="0" smtClean="0">
                  <a:solidFill>
                    <a:schemeClr val="tx2"/>
                  </a:solidFill>
                </a:rPr>
                <a:t>Acciones cooperadas</a:t>
              </a:r>
            </a:p>
            <a:p>
              <a:pPr marL="342900" indent="-342900">
                <a:buFont typeface="Arial" panose="020B0604020202020204" pitchFamily="34" charset="0"/>
                <a:buChar char="•"/>
              </a:pPr>
              <a:r>
                <a:rPr lang="es-ES_tradnl" sz="1400" dirty="0" err="1" smtClean="0">
                  <a:solidFill>
                    <a:schemeClr val="tx2"/>
                  </a:solidFill>
                </a:rPr>
                <a:t>Fam</a:t>
              </a:r>
              <a:r>
                <a:rPr lang="es-ES_tradnl" sz="1400" dirty="0" smtClean="0">
                  <a:solidFill>
                    <a:schemeClr val="tx2"/>
                  </a:solidFill>
                </a:rPr>
                <a:t> – </a:t>
              </a:r>
              <a:r>
                <a:rPr lang="es-ES_tradnl" sz="1400" dirty="0" err="1" smtClean="0">
                  <a:solidFill>
                    <a:schemeClr val="tx2"/>
                  </a:solidFill>
                </a:rPr>
                <a:t>trips</a:t>
              </a:r>
              <a:r>
                <a:rPr lang="es-ES_tradnl" sz="1400" dirty="0" smtClean="0">
                  <a:solidFill>
                    <a:schemeClr val="tx2"/>
                  </a:solidFill>
                </a:rPr>
                <a:t> y </a:t>
              </a:r>
              <a:r>
                <a:rPr lang="es-ES_tradnl" sz="1400" dirty="0" err="1" smtClean="0">
                  <a:solidFill>
                    <a:schemeClr val="tx2"/>
                  </a:solidFill>
                </a:rPr>
                <a:t>press</a:t>
              </a:r>
              <a:r>
                <a:rPr lang="es-ES_tradnl" sz="1400" dirty="0" smtClean="0">
                  <a:solidFill>
                    <a:schemeClr val="tx2"/>
                  </a:solidFill>
                </a:rPr>
                <a:t> – </a:t>
              </a:r>
              <a:r>
                <a:rPr lang="es-ES_tradnl" sz="1400" dirty="0" err="1" smtClean="0">
                  <a:solidFill>
                    <a:schemeClr val="tx2"/>
                  </a:solidFill>
                </a:rPr>
                <a:t>trips</a:t>
              </a:r>
              <a:r>
                <a:rPr lang="es-ES_tradnl" sz="1400" dirty="0" smtClean="0">
                  <a:solidFill>
                    <a:schemeClr val="tx2"/>
                  </a:solidFill>
                </a:rPr>
                <a:t> para público objetivo RICE</a:t>
              </a:r>
            </a:p>
            <a:p>
              <a:pPr marL="342900" indent="-342900">
                <a:buFont typeface="Arial" panose="020B0604020202020204" pitchFamily="34" charset="0"/>
                <a:buChar char="•"/>
              </a:pPr>
              <a:r>
                <a:rPr lang="es-ES_tradnl" sz="1400" dirty="0" smtClean="0">
                  <a:solidFill>
                    <a:schemeClr val="tx2"/>
                  </a:solidFill>
                </a:rPr>
                <a:t>Road – shows</a:t>
              </a:r>
            </a:p>
            <a:p>
              <a:pPr marL="342900" indent="-342900">
                <a:buFont typeface="Arial" panose="020B0604020202020204" pitchFamily="34" charset="0"/>
                <a:buChar char="•"/>
              </a:pPr>
              <a:r>
                <a:rPr lang="es-ES_tradnl" sz="1400" dirty="0" err="1" smtClean="0">
                  <a:solidFill>
                    <a:schemeClr val="tx2"/>
                  </a:solidFill>
                </a:rPr>
                <a:t>Influencers</a:t>
              </a:r>
              <a:r>
                <a:rPr lang="es-ES_tradnl" sz="1400" dirty="0" smtClean="0">
                  <a:solidFill>
                    <a:schemeClr val="tx2"/>
                  </a:solidFill>
                </a:rPr>
                <a:t> y RR.PP.</a:t>
              </a:r>
            </a:p>
            <a:p>
              <a:pPr marL="342900" indent="-342900">
                <a:buFont typeface="Arial" panose="020B0604020202020204" pitchFamily="34" charset="0"/>
                <a:buChar char="•"/>
              </a:pPr>
              <a:r>
                <a:rPr lang="es-ES_tradnl" sz="1400" dirty="0" smtClean="0">
                  <a:solidFill>
                    <a:schemeClr val="tx2"/>
                  </a:solidFill>
                </a:rPr>
                <a:t>Redes sociales profesionales</a:t>
              </a:r>
            </a:p>
            <a:p>
              <a:pPr marL="342900" indent="-342900">
                <a:buFont typeface="Arial" panose="020B0604020202020204" pitchFamily="34" charset="0"/>
                <a:buChar char="•"/>
              </a:pPr>
              <a:r>
                <a:rPr lang="es-ES_tradnl" sz="1400" dirty="0" smtClean="0">
                  <a:solidFill>
                    <a:schemeClr val="tx2"/>
                  </a:solidFill>
                </a:rPr>
                <a:t>Sistemas de cotización </a:t>
              </a:r>
            </a:p>
            <a:p>
              <a:pPr marL="342900" indent="-342900">
                <a:buFont typeface="Arial" panose="020B0604020202020204" pitchFamily="34" charset="0"/>
                <a:buChar char="•"/>
              </a:pPr>
              <a:r>
                <a:rPr lang="es-ES_tradnl" sz="1400" dirty="0" smtClean="0">
                  <a:solidFill>
                    <a:schemeClr val="tx2"/>
                  </a:solidFill>
                </a:rPr>
                <a:t>CRM y </a:t>
              </a:r>
              <a:r>
                <a:rPr lang="es-ES_tradnl" sz="1400" dirty="0" err="1" smtClean="0">
                  <a:solidFill>
                    <a:schemeClr val="tx2"/>
                  </a:solidFill>
                </a:rPr>
                <a:t>newsletter</a:t>
              </a:r>
              <a:endParaRPr lang="es-ES_tradnl" sz="1400" dirty="0" smtClean="0">
                <a:solidFill>
                  <a:schemeClr val="tx2"/>
                </a:solidFill>
              </a:endParaRPr>
            </a:p>
          </p:txBody>
        </p:sp>
        <p:sp>
          <p:nvSpPr>
            <p:cNvPr id="20" name="Isosceles Triangle 19"/>
            <p:cNvSpPr/>
            <p:nvPr/>
          </p:nvSpPr>
          <p:spPr>
            <a:xfrm rot="10800000">
              <a:off x="3562593" y="3342943"/>
              <a:ext cx="2268535" cy="21602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Isosceles Triangle 20"/>
            <p:cNvSpPr/>
            <p:nvPr/>
          </p:nvSpPr>
          <p:spPr>
            <a:xfrm rot="10800000">
              <a:off x="6922255" y="3426041"/>
              <a:ext cx="2381823" cy="216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Isosceles Triangle 21"/>
            <p:cNvSpPr/>
            <p:nvPr/>
          </p:nvSpPr>
          <p:spPr>
            <a:xfrm rot="10800000">
              <a:off x="529210" y="3402203"/>
              <a:ext cx="2268535" cy="156765"/>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4" name="Elbow Connector 23"/>
            <p:cNvCxnSpPr>
              <a:stCxn id="6" idx="2"/>
              <a:endCxn id="10" idx="0"/>
            </p:cNvCxnSpPr>
            <p:nvPr/>
          </p:nvCxnSpPr>
          <p:spPr>
            <a:xfrm rot="16200000" flipH="1">
              <a:off x="3773923" y="1089459"/>
              <a:ext cx="306803" cy="153907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6" idx="2"/>
              <a:endCxn id="9" idx="0"/>
            </p:cNvCxnSpPr>
            <p:nvPr/>
          </p:nvCxnSpPr>
          <p:spPr>
            <a:xfrm rot="5400000">
              <a:off x="2262327" y="1106749"/>
              <a:ext cx="296613" cy="149430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2"/>
              <a:endCxn id="11" idx="0"/>
            </p:cNvCxnSpPr>
            <p:nvPr/>
          </p:nvCxnSpPr>
          <p:spPr>
            <a:xfrm flipH="1">
              <a:off x="8062202" y="1705596"/>
              <a:ext cx="1" cy="2966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8" idx="2"/>
              <a:endCxn id="7" idx="0"/>
            </p:cNvCxnSpPr>
            <p:nvPr/>
          </p:nvCxnSpPr>
          <p:spPr>
            <a:xfrm rot="16200000" flipH="1">
              <a:off x="6466403" y="-157078"/>
              <a:ext cx="266874" cy="292472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8" idx="2"/>
              <a:endCxn id="6" idx="0"/>
            </p:cNvCxnSpPr>
            <p:nvPr/>
          </p:nvCxnSpPr>
          <p:spPr>
            <a:xfrm rot="5400000">
              <a:off x="4014195" y="315440"/>
              <a:ext cx="266874" cy="197969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612778" y="7372762"/>
            <a:ext cx="6428363" cy="276999"/>
          </a:xfrm>
          <a:prstGeom prst="rect">
            <a:avLst/>
          </a:prstGeom>
          <a:noFill/>
        </p:spPr>
        <p:txBody>
          <a:bodyPr wrap="none" rtlCol="0">
            <a:spAutoFit/>
          </a:bodyPr>
          <a:lstStyle/>
          <a:p>
            <a:r>
              <a:rPr lang="es-ES_tradnl" sz="1200" dirty="0" smtClean="0">
                <a:solidFill>
                  <a:schemeClr val="tx2"/>
                </a:solidFill>
              </a:rPr>
              <a:t>N.B. El contenido descrito resume el que ha sido volcado en las fichas relativas a Marketing</a:t>
            </a:r>
            <a:endParaRPr lang="es-ES" sz="1200" dirty="0">
              <a:solidFill>
                <a:schemeClr val="tx2"/>
              </a:solidFill>
            </a:endParaRPr>
          </a:p>
        </p:txBody>
      </p:sp>
    </p:spTree>
    <p:extLst>
      <p:ext uri="{BB962C8B-B14F-4D97-AF65-F5344CB8AC3E}">
        <p14:creationId xmlns:p14="http://schemas.microsoft.com/office/powerpoint/2010/main" val="1757119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4</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305977028"/>
              </p:ext>
            </p:extLst>
          </p:nvPr>
        </p:nvGraphicFramePr>
        <p:xfrm>
          <a:off x="277208" y="1425302"/>
          <a:ext cx="9577322" cy="5846068"/>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5846068">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1100" kern="1200" noProof="0" dirty="0" smtClean="0">
                          <a:solidFill>
                            <a:srgbClr val="002776"/>
                          </a:solidFill>
                          <a:latin typeface="Verdana" panose="020B0604030504040204" pitchFamily="34" charset="0"/>
                          <a:ea typeface="Verdana" panose="020B0604030504040204" pitchFamily="34" charset="0"/>
                          <a:cs typeface="Verdana" panose="020B0604030504040204" pitchFamily="34" charset="0"/>
                        </a:rPr>
                        <a:t>Acciones de marketing del destinos turístico off – line, dirigidas</a:t>
                      </a:r>
                      <a:r>
                        <a:rPr lang="es-ES_tradnl" sz="1100" kern="1200" baseline="0" noProof="0" dirty="0" smtClean="0">
                          <a:solidFill>
                            <a:srgbClr val="002776"/>
                          </a:solidFill>
                          <a:latin typeface="Verdana" panose="020B0604030504040204" pitchFamily="34" charset="0"/>
                          <a:ea typeface="Verdana" panose="020B0604030504040204" pitchFamily="34" charset="0"/>
                          <a:cs typeface="Verdana" panose="020B0604030504040204" pitchFamily="34" charset="0"/>
                        </a:rPr>
                        <a:t> al </a:t>
                      </a:r>
                      <a:r>
                        <a:rPr lang="es-ES_tradnl" sz="1100" i="1" kern="1200" baseline="0" noProof="0" dirty="0" err="1" smtClean="0">
                          <a:solidFill>
                            <a:srgbClr val="002776"/>
                          </a:solidFill>
                          <a:latin typeface="Verdana" panose="020B0604030504040204" pitchFamily="34" charset="0"/>
                          <a:ea typeface="Verdana" panose="020B0604030504040204" pitchFamily="34" charset="0"/>
                          <a:cs typeface="Verdana" panose="020B0604030504040204" pitchFamily="34" charset="0"/>
                        </a:rPr>
                        <a:t>trade</a:t>
                      </a:r>
                      <a:endParaRPr lang="es-ES_tradnl" sz="1100" i="1" kern="1200" noProof="0" dirty="0" smtClean="0">
                        <a:solidFill>
                          <a:srgbClr val="002776"/>
                        </a:solidFill>
                        <a:latin typeface="Verdana" panose="020B0604030504040204" pitchFamily="34" charset="0"/>
                        <a:ea typeface="Verdana" panose="020B0604030504040204" pitchFamily="34" charset="0"/>
                        <a:cs typeface="Verdana" panose="020B0604030504040204" pitchFamily="34" charset="0"/>
                      </a:endParaRPr>
                    </a:p>
                    <a:p>
                      <a:pPr marL="266700" indent="0">
                        <a:buFont typeface="Arial" panose="020B0604020202020204" pitchFamily="34" charset="0"/>
                        <a:buNone/>
                      </a:pPr>
                      <a:r>
                        <a:rPr lang="es-ES_tradnl" sz="1100" b="1" dirty="0" smtClean="0">
                          <a:solidFill>
                            <a:schemeClr val="tx2"/>
                          </a:solidFill>
                        </a:rPr>
                        <a:t>NUESTRA PROPUESTA:</a:t>
                      </a:r>
                    </a:p>
                    <a:p>
                      <a:pPr marL="447675" indent="-180975">
                        <a:buFont typeface="Arial" panose="020B0604020202020204" pitchFamily="34" charset="0"/>
                        <a:buChar char="•"/>
                      </a:pPr>
                      <a:r>
                        <a:rPr lang="es-ES_tradnl" sz="1100" dirty="0" smtClean="0">
                          <a:solidFill>
                            <a:schemeClr val="tx2"/>
                          </a:solidFill>
                        </a:rPr>
                        <a:t>Presencia en ferias especializadas: </a:t>
                      </a:r>
                      <a:r>
                        <a:rPr lang="es-ES_tradnl" sz="1100" dirty="0" err="1" smtClean="0">
                          <a:solidFill>
                            <a:schemeClr val="tx2"/>
                          </a:solidFill>
                        </a:rPr>
                        <a:t>Fitur</a:t>
                      </a:r>
                      <a:r>
                        <a:rPr lang="es-ES_tradnl" sz="1100" dirty="0" smtClean="0">
                          <a:solidFill>
                            <a:schemeClr val="tx2"/>
                          </a:solidFill>
                        </a:rPr>
                        <a:t>, por ejemplo</a:t>
                      </a:r>
                    </a:p>
                    <a:p>
                      <a:pPr marL="447675" indent="-180975">
                        <a:buFont typeface="Arial" panose="020B0604020202020204" pitchFamily="34" charset="0"/>
                        <a:buChar char="•"/>
                      </a:pPr>
                      <a:r>
                        <a:rPr lang="es-ES_tradnl" sz="1100" dirty="0" smtClean="0">
                          <a:solidFill>
                            <a:schemeClr val="tx2"/>
                          </a:solidFill>
                        </a:rPr>
                        <a:t>Road –shows y workshops en mercados prioritarios y en desarrollo</a:t>
                      </a:r>
                    </a:p>
                    <a:p>
                      <a:pPr marL="447675" indent="-180975">
                        <a:buFont typeface="Arial" panose="020B0604020202020204" pitchFamily="34" charset="0"/>
                        <a:buChar char="•"/>
                      </a:pPr>
                      <a:r>
                        <a:rPr lang="es-ES_tradnl" sz="1100" dirty="0" smtClean="0">
                          <a:solidFill>
                            <a:schemeClr val="tx2"/>
                          </a:solidFill>
                        </a:rPr>
                        <a:t>Acciones cooperadas</a:t>
                      </a:r>
                    </a:p>
                    <a:p>
                      <a:pPr marL="447675" indent="-180975">
                        <a:buFont typeface="Arial" panose="020B0604020202020204" pitchFamily="34" charset="0"/>
                        <a:buChar char="•"/>
                      </a:pPr>
                      <a:r>
                        <a:rPr lang="es-ES_tradnl" sz="1100" dirty="0" err="1" smtClean="0">
                          <a:solidFill>
                            <a:schemeClr val="tx2"/>
                          </a:solidFill>
                        </a:rPr>
                        <a:t>Press</a:t>
                      </a:r>
                      <a:r>
                        <a:rPr lang="es-ES_tradnl" sz="1100" dirty="0" smtClean="0">
                          <a:solidFill>
                            <a:schemeClr val="tx2"/>
                          </a:solidFill>
                        </a:rPr>
                        <a:t> – </a:t>
                      </a:r>
                      <a:r>
                        <a:rPr lang="es-ES_tradnl" sz="1100" dirty="0" err="1" smtClean="0">
                          <a:solidFill>
                            <a:schemeClr val="tx2"/>
                          </a:solidFill>
                        </a:rPr>
                        <a:t>trips</a:t>
                      </a:r>
                      <a:endParaRPr lang="es-ES_tradnl" sz="1100" dirty="0" smtClean="0">
                        <a:solidFill>
                          <a:schemeClr val="tx2"/>
                        </a:solidFill>
                      </a:endParaRPr>
                    </a:p>
                    <a:p>
                      <a:pPr marL="447675" indent="-180975">
                        <a:buFont typeface="Arial" panose="020B0604020202020204" pitchFamily="34" charset="0"/>
                        <a:buChar char="•"/>
                      </a:pPr>
                      <a:r>
                        <a:rPr lang="es-ES_tradnl" sz="1100" dirty="0" err="1" smtClean="0">
                          <a:solidFill>
                            <a:schemeClr val="tx2"/>
                          </a:solidFill>
                        </a:rPr>
                        <a:t>Influencers</a:t>
                      </a:r>
                      <a:r>
                        <a:rPr lang="es-ES_tradnl" sz="1100" dirty="0" smtClean="0">
                          <a:solidFill>
                            <a:schemeClr val="tx2"/>
                          </a:solidFill>
                        </a:rPr>
                        <a:t> B2B – RRPP</a:t>
                      </a:r>
                    </a:p>
                    <a:p>
                      <a:pPr marL="447675" indent="-180975">
                        <a:buFont typeface="Arial" panose="020B0604020202020204" pitchFamily="34" charset="0"/>
                        <a:buChar char="•"/>
                      </a:pPr>
                      <a:r>
                        <a:rPr lang="es-ES_tradnl" sz="1100" dirty="0" smtClean="0">
                          <a:solidFill>
                            <a:schemeClr val="tx2"/>
                          </a:solidFill>
                        </a:rPr>
                        <a:t>CRM y </a:t>
                      </a:r>
                      <a:r>
                        <a:rPr lang="es-ES_tradnl" sz="1100" dirty="0" err="1" smtClean="0">
                          <a:solidFill>
                            <a:schemeClr val="tx2"/>
                          </a:solidFill>
                        </a:rPr>
                        <a:t>newsletter</a:t>
                      </a:r>
                      <a:endParaRPr lang="es-ES_tradnl" sz="1100" dirty="0" smtClean="0">
                        <a:solidFill>
                          <a:schemeClr val="tx2"/>
                        </a:solidFill>
                      </a:endParaRPr>
                    </a:p>
                    <a:p>
                      <a:pPr marL="266700" indent="0">
                        <a:buFont typeface="Arial" panose="020B0604020202020204" pitchFamily="34" charset="0"/>
                        <a:buNone/>
                      </a:pPr>
                      <a:endParaRPr lang="es-ES_tradnl" sz="1100" dirty="0" smtClean="0">
                        <a:solidFill>
                          <a:schemeClr val="tx2"/>
                        </a:solidFill>
                      </a:endParaRPr>
                    </a:p>
                    <a:p>
                      <a:pPr marL="447675" indent="-180975">
                        <a:buFont typeface="Arial" panose="020B0604020202020204" pitchFamily="34" charset="0"/>
                        <a:buChar char="•"/>
                      </a:pPr>
                      <a:r>
                        <a:rPr lang="es-ES_tradnl" sz="1100" i="1" dirty="0" smtClean="0">
                          <a:solidFill>
                            <a:schemeClr val="tx2"/>
                          </a:solidFill>
                        </a:rPr>
                        <a:t>Difusión promocional</a:t>
                      </a:r>
                      <a:r>
                        <a:rPr lang="es-ES_tradnl" sz="1100" i="1" baseline="0" dirty="0" smtClean="0">
                          <a:solidFill>
                            <a:schemeClr val="tx2"/>
                          </a:solidFill>
                        </a:rPr>
                        <a:t> con estudiantes universitarios de turismo </a:t>
                      </a:r>
                    </a:p>
                    <a:p>
                      <a:pPr marL="904372" lvl="1" indent="-180975">
                        <a:buFont typeface="Arial" panose="020B0604020202020204" pitchFamily="34" charset="0"/>
                        <a:buChar char="•"/>
                      </a:pPr>
                      <a:r>
                        <a:rPr lang="es-ES_tradnl" sz="1100" i="1" baseline="0" dirty="0" smtClean="0">
                          <a:solidFill>
                            <a:schemeClr val="tx2"/>
                          </a:solidFill>
                        </a:rPr>
                        <a:t>Dependiendo del contenido/ producto a promover</a:t>
                      </a:r>
                    </a:p>
                    <a:p>
                      <a:pPr marL="904372" lvl="1" indent="-180975">
                        <a:buFont typeface="Arial" panose="020B0604020202020204" pitchFamily="34" charset="0"/>
                        <a:buChar char="•"/>
                      </a:pPr>
                      <a:r>
                        <a:rPr lang="es-ES_tradnl" sz="1100" i="1" baseline="0" dirty="0" smtClean="0">
                          <a:solidFill>
                            <a:schemeClr val="tx2"/>
                          </a:solidFill>
                        </a:rPr>
                        <a:t>En relación con el Proyecto de </a:t>
                      </a:r>
                      <a:r>
                        <a:rPr lang="es-ES_tradnl" sz="1100" i="1" kern="1200" baseline="0" dirty="0" smtClean="0">
                          <a:solidFill>
                            <a:schemeClr val="tx2"/>
                          </a:solidFill>
                          <a:latin typeface="+mn-lt"/>
                          <a:ea typeface="+mn-ea"/>
                          <a:cs typeface="+mn-cs"/>
                        </a:rPr>
                        <a:t>Incubadora y Aceleradora de Productos Turísticos Sustentables, por supuesto</a:t>
                      </a:r>
                    </a:p>
                    <a:p>
                      <a:pPr marL="904372" lvl="1" indent="-180975">
                        <a:buFont typeface="Arial" panose="020B0604020202020204" pitchFamily="34" charset="0"/>
                        <a:buChar char="•"/>
                      </a:pPr>
                      <a:r>
                        <a:rPr lang="es-ES_tradnl" sz="1100" i="1" kern="1200" baseline="0" dirty="0" smtClean="0">
                          <a:solidFill>
                            <a:schemeClr val="tx2"/>
                          </a:solidFill>
                          <a:latin typeface="+mn-lt"/>
                          <a:ea typeface="+mn-ea"/>
                          <a:cs typeface="+mn-cs"/>
                        </a:rPr>
                        <a:t>También se les puede involucrar en “pruebas piloto” de productos turísticos a desarrollar o acciones de mercadeo y conocimiento del consumidor</a:t>
                      </a:r>
                    </a:p>
                    <a:p>
                      <a:pPr marL="447675" indent="-180975">
                        <a:buFont typeface="Arial" panose="020B0604020202020204" pitchFamily="34" charset="0"/>
                        <a:buChar char="•"/>
                      </a:pPr>
                      <a:r>
                        <a:rPr lang="es-ES_tradnl" sz="1100" i="1" baseline="0" dirty="0" smtClean="0">
                          <a:solidFill>
                            <a:schemeClr val="tx2"/>
                          </a:solidFill>
                        </a:rPr>
                        <a:t>Activación de canales de comunicación BTL</a:t>
                      </a:r>
                    </a:p>
                    <a:p>
                      <a:pPr marL="904372" lvl="1" indent="-180975">
                        <a:buFont typeface="Arial" panose="020B0604020202020204" pitchFamily="34" charset="0"/>
                        <a:buChar char="•"/>
                      </a:pPr>
                      <a:r>
                        <a:rPr lang="es-ES_tradnl" sz="1100" i="1" baseline="0" dirty="0" smtClean="0">
                          <a:solidFill>
                            <a:schemeClr val="tx2"/>
                          </a:solidFill>
                        </a:rPr>
                        <a:t>Consideramos las acciones BTL dirigidas a públicos nicho y muy segmentados</a:t>
                      </a:r>
                    </a:p>
                    <a:p>
                      <a:pPr marL="904372" lvl="1" indent="-180975">
                        <a:buFont typeface="Arial" panose="020B0604020202020204" pitchFamily="34" charset="0"/>
                        <a:buChar char="•"/>
                      </a:pPr>
                      <a:r>
                        <a:rPr lang="es-ES_tradnl" sz="1100" i="1" baseline="0" dirty="0" smtClean="0">
                          <a:solidFill>
                            <a:schemeClr val="tx2"/>
                          </a:solidFill>
                        </a:rPr>
                        <a:t>Como parte de estas acciones consideramos incluidas acciones de influencia y RR.PP., así como </a:t>
                      </a:r>
                      <a:r>
                        <a:rPr lang="es-ES_tradnl" sz="1100" i="1" baseline="0" dirty="0" err="1" smtClean="0">
                          <a:solidFill>
                            <a:schemeClr val="tx2"/>
                          </a:solidFill>
                        </a:rPr>
                        <a:t>road</a:t>
                      </a:r>
                      <a:r>
                        <a:rPr lang="es-ES_tradnl" sz="1100" i="1" baseline="0" dirty="0" smtClean="0">
                          <a:solidFill>
                            <a:schemeClr val="tx2"/>
                          </a:solidFill>
                        </a:rPr>
                        <a:t> – shows y workshops con </a:t>
                      </a:r>
                      <a:r>
                        <a:rPr lang="es-ES_tradnl" sz="1100" i="1" baseline="0" dirty="0" err="1" smtClean="0">
                          <a:solidFill>
                            <a:schemeClr val="tx2"/>
                          </a:solidFill>
                        </a:rPr>
                        <a:t>trade</a:t>
                      </a:r>
                      <a:r>
                        <a:rPr lang="es-ES_tradnl" sz="1100" i="1" baseline="0" dirty="0" smtClean="0">
                          <a:solidFill>
                            <a:schemeClr val="tx2"/>
                          </a:solidFill>
                        </a:rPr>
                        <a:t> específicos, podrían haber otras también en ciudades de emisores clave, pero proponemos las anteriormente mencionadas</a:t>
                      </a:r>
                    </a:p>
                    <a:p>
                      <a:pPr marL="904372" lvl="1" indent="-180975">
                        <a:buFont typeface="Arial" panose="020B0604020202020204" pitchFamily="34" charset="0"/>
                        <a:buChar char="•"/>
                      </a:pPr>
                      <a:r>
                        <a:rPr lang="es-ES_tradnl" sz="1100" i="1" baseline="0" dirty="0" smtClean="0">
                          <a:solidFill>
                            <a:schemeClr val="tx2"/>
                          </a:solidFill>
                        </a:rPr>
                        <a:t>Las acciones cooperadas también se podrían considerar BTL</a:t>
                      </a:r>
                    </a:p>
                    <a:p>
                      <a:pPr marL="904372" lvl="1" indent="-180975">
                        <a:buFont typeface="Arial" panose="020B0604020202020204" pitchFamily="34" charset="0"/>
                        <a:buChar char="•"/>
                      </a:pPr>
                      <a:r>
                        <a:rPr lang="es-ES_tradnl" sz="1100" i="1" baseline="0" dirty="0" smtClean="0">
                          <a:solidFill>
                            <a:schemeClr val="tx2"/>
                          </a:solidFill>
                        </a:rPr>
                        <a:t>La activación de éstos en mayor detalle requiere de una buena segmentación previa</a:t>
                      </a:r>
                    </a:p>
                    <a:p>
                      <a:pPr marL="447675" indent="-180975">
                        <a:buFont typeface="Arial" panose="020B0604020202020204" pitchFamily="34" charset="0"/>
                        <a:buChar char="•"/>
                      </a:pPr>
                      <a:r>
                        <a:rPr lang="es-ES_tradnl" sz="1100" i="1" baseline="0" dirty="0" smtClean="0">
                          <a:solidFill>
                            <a:schemeClr val="tx2"/>
                          </a:solidFill>
                        </a:rPr>
                        <a:t>Campañas cruzadas de promoción con empresas – </a:t>
                      </a:r>
                      <a:r>
                        <a:rPr lang="es-ES_tradnl" sz="1100" i="1" baseline="0" dirty="0" err="1" smtClean="0">
                          <a:solidFill>
                            <a:schemeClr val="tx2"/>
                          </a:solidFill>
                        </a:rPr>
                        <a:t>co</a:t>
                      </a:r>
                      <a:r>
                        <a:rPr lang="es-ES_tradnl" sz="1100" i="1" baseline="0" dirty="0" smtClean="0">
                          <a:solidFill>
                            <a:schemeClr val="tx2"/>
                          </a:solidFill>
                        </a:rPr>
                        <a:t>-marketing </a:t>
                      </a:r>
                    </a:p>
                    <a:p>
                      <a:pPr marL="904372" lvl="1" indent="-180975">
                        <a:buFont typeface="Arial" panose="020B0604020202020204" pitchFamily="34" charset="0"/>
                        <a:buChar char="•"/>
                      </a:pPr>
                      <a:r>
                        <a:rPr lang="es-ES_tradnl" sz="1100" i="1" kern="1200" baseline="0" dirty="0" smtClean="0">
                          <a:solidFill>
                            <a:schemeClr val="tx2"/>
                          </a:solidFill>
                          <a:latin typeface="+mn-lt"/>
                          <a:ea typeface="+mn-ea"/>
                          <a:cs typeface="+mn-cs"/>
                        </a:rPr>
                        <a:t>Suelen ser interesantes para si las compañías comparten posicionamiento y target similar, se recomiendan para públicos nicho y segmentados</a:t>
                      </a:r>
                    </a:p>
                    <a:p>
                      <a:pPr marL="904372" lvl="1" indent="-180975" algn="l" defTabSz="913399" rtl="0" eaLnBrk="1" latinLnBrk="0" hangingPunct="1">
                        <a:buFont typeface="Arial" panose="020B0604020202020204" pitchFamily="34" charset="0"/>
                        <a:buChar char="•"/>
                      </a:pPr>
                      <a:r>
                        <a:rPr lang="es-ES_tradnl" sz="1100" i="1" kern="1200" baseline="0" dirty="0" smtClean="0">
                          <a:solidFill>
                            <a:schemeClr val="tx2"/>
                          </a:solidFill>
                          <a:latin typeface="+mn-lt"/>
                          <a:ea typeface="+mn-ea"/>
                          <a:cs typeface="+mn-cs"/>
                        </a:rPr>
                        <a:t>Serían también un tipo de acción BTL</a:t>
                      </a:r>
                    </a:p>
                    <a:p>
                      <a:pPr marL="447675" indent="-180975" algn="l" defTabSz="913399" rtl="0" eaLnBrk="1" latinLnBrk="0" hangingPunct="1">
                        <a:buFont typeface="Arial" panose="020B0604020202020204" pitchFamily="34" charset="0"/>
                        <a:buChar char="•"/>
                      </a:pPr>
                      <a:r>
                        <a:rPr lang="es-ES_tradnl" sz="1100" i="1" kern="1200" dirty="0" smtClean="0">
                          <a:solidFill>
                            <a:schemeClr val="tx2"/>
                          </a:solidFill>
                          <a:latin typeface="+mn-lt"/>
                          <a:ea typeface="+mn-ea"/>
                          <a:cs typeface="+mn-cs"/>
                        </a:rPr>
                        <a:t>Hermanamiento de ciudades</a:t>
                      </a:r>
                    </a:p>
                    <a:p>
                      <a:pPr marL="904372" lvl="1" indent="-180975" algn="l" defTabSz="913399" rtl="0" eaLnBrk="1" latinLnBrk="0" hangingPunct="1">
                        <a:buFont typeface="Arial" panose="020B0604020202020204" pitchFamily="34" charset="0"/>
                        <a:buChar char="•"/>
                      </a:pPr>
                      <a:r>
                        <a:rPr lang="es-ES_tradnl" sz="1100" i="1" kern="1200" dirty="0" smtClean="0">
                          <a:solidFill>
                            <a:schemeClr val="tx2"/>
                          </a:solidFill>
                          <a:latin typeface="+mn-lt"/>
                          <a:ea typeface="+mn-ea"/>
                          <a:cs typeface="+mn-cs"/>
                        </a:rPr>
                        <a:t>Sí podría</a:t>
                      </a:r>
                      <a:r>
                        <a:rPr lang="es-ES_tradnl" sz="1100" i="1" kern="1200" baseline="0" dirty="0" smtClean="0">
                          <a:solidFill>
                            <a:schemeClr val="tx2"/>
                          </a:solidFill>
                          <a:latin typeface="+mn-lt"/>
                          <a:ea typeface="+mn-ea"/>
                          <a:cs typeface="+mn-cs"/>
                        </a:rPr>
                        <a:t> ser atractivo siempre que exista un posicionamiento alineado y equivalente entre la ciudad con la que Quito se hermana</a:t>
                      </a:r>
                    </a:p>
                    <a:p>
                      <a:pPr marL="904372" lvl="1" indent="-180975" algn="l" defTabSz="913399" rtl="0" eaLnBrk="1" latinLnBrk="0" hangingPunct="1">
                        <a:buFont typeface="Arial" panose="020B0604020202020204" pitchFamily="34" charset="0"/>
                        <a:buChar char="•"/>
                      </a:pPr>
                      <a:r>
                        <a:rPr lang="es-ES_tradnl" sz="1100" i="1" kern="1200" baseline="0" dirty="0" smtClean="0">
                          <a:solidFill>
                            <a:schemeClr val="tx2"/>
                          </a:solidFill>
                          <a:latin typeface="+mn-lt"/>
                          <a:ea typeface="+mn-ea"/>
                          <a:cs typeface="+mn-cs"/>
                        </a:rPr>
                        <a:t>Sin embargo, hay que tener en cuenta que las acciones de marketing se tienen que orientar a generar ventas y en última instancia “ingresos” para Quito</a:t>
                      </a:r>
                      <a:endParaRPr lang="es-ES_tradnl" sz="1100" i="1" kern="1200" dirty="0" smtClean="0">
                        <a:solidFill>
                          <a:schemeClr val="tx2"/>
                        </a:solidFill>
                        <a:latin typeface="+mn-lt"/>
                        <a:ea typeface="+mn-ea"/>
                        <a:cs typeface="+mn-cs"/>
                      </a:endParaRPr>
                    </a:p>
                    <a:p>
                      <a:pPr marL="447675" indent="-180975" algn="l" defTabSz="913399" rtl="0" eaLnBrk="1" latinLnBrk="0" hangingPunct="1">
                        <a:buFont typeface="Arial" panose="020B0604020202020204" pitchFamily="34" charset="0"/>
                        <a:buChar char="•"/>
                      </a:pPr>
                      <a:r>
                        <a:rPr lang="es-ES_tradnl" sz="1100" i="1" kern="1200" dirty="0" smtClean="0">
                          <a:solidFill>
                            <a:schemeClr val="tx2"/>
                          </a:solidFill>
                          <a:latin typeface="+mn-lt"/>
                          <a:ea typeface="+mn-ea"/>
                          <a:cs typeface="+mn-cs"/>
                        </a:rPr>
                        <a:t>Atención al segmento de prensa</a:t>
                      </a:r>
                      <a:r>
                        <a:rPr lang="es-ES_tradnl" sz="1100" i="1" kern="1200" baseline="0" dirty="0" smtClean="0">
                          <a:solidFill>
                            <a:schemeClr val="tx2"/>
                          </a:solidFill>
                          <a:latin typeface="+mn-lt"/>
                          <a:ea typeface="+mn-ea"/>
                          <a:cs typeface="+mn-cs"/>
                        </a:rPr>
                        <a:t> especializada</a:t>
                      </a:r>
                    </a:p>
                    <a:p>
                      <a:pPr marL="904372" lvl="1" indent="-180975" algn="l" defTabSz="913399" rtl="0" eaLnBrk="1" latinLnBrk="0" hangingPunct="1">
                        <a:buFont typeface="Arial" panose="020B0604020202020204" pitchFamily="34" charset="0"/>
                        <a:buChar char="•"/>
                      </a:pPr>
                      <a:r>
                        <a:rPr lang="es-ES_tradnl" sz="1100" i="1" kern="1200" baseline="0" dirty="0" smtClean="0">
                          <a:solidFill>
                            <a:schemeClr val="tx2"/>
                          </a:solidFill>
                          <a:latin typeface="+mn-lt"/>
                          <a:ea typeface="+mn-ea"/>
                          <a:cs typeface="+mn-cs"/>
                        </a:rPr>
                        <a:t>Sería de aplicación tanto en marketing del destino turístico ocio como RICE</a:t>
                      </a:r>
                    </a:p>
                    <a:p>
                      <a:pPr marL="904372" lvl="1" indent="-180975" algn="l" defTabSz="913399" rtl="0" eaLnBrk="1" latinLnBrk="0" hangingPunct="1">
                        <a:buFont typeface="Arial" panose="020B0604020202020204" pitchFamily="34" charset="0"/>
                        <a:buChar char="•"/>
                      </a:pPr>
                      <a:r>
                        <a:rPr lang="es-ES_tradnl" sz="1100" i="1" kern="1200" baseline="0" dirty="0" smtClean="0">
                          <a:solidFill>
                            <a:schemeClr val="tx2"/>
                          </a:solidFill>
                          <a:latin typeface="+mn-lt"/>
                          <a:ea typeface="+mn-ea"/>
                          <a:cs typeface="+mn-cs"/>
                        </a:rPr>
                        <a:t>Se contempla como parte de “</a:t>
                      </a:r>
                      <a:r>
                        <a:rPr lang="es-ES_tradnl" sz="1100" i="1" kern="1200" baseline="0" dirty="0" err="1" smtClean="0">
                          <a:solidFill>
                            <a:schemeClr val="tx2"/>
                          </a:solidFill>
                          <a:latin typeface="+mn-lt"/>
                          <a:ea typeface="+mn-ea"/>
                          <a:cs typeface="+mn-cs"/>
                        </a:rPr>
                        <a:t>influencers</a:t>
                      </a:r>
                      <a:r>
                        <a:rPr lang="es-ES_tradnl" sz="1100" i="1" kern="1200" baseline="0" dirty="0" smtClean="0">
                          <a:solidFill>
                            <a:schemeClr val="tx2"/>
                          </a:solidFill>
                          <a:latin typeface="+mn-lt"/>
                          <a:ea typeface="+mn-ea"/>
                          <a:cs typeface="+mn-cs"/>
                        </a:rPr>
                        <a:t>” o RR.PP y también en lo relativo a “</a:t>
                      </a:r>
                      <a:r>
                        <a:rPr lang="es-ES_tradnl" sz="1100" i="1" kern="1200" baseline="0" dirty="0" err="1" smtClean="0">
                          <a:solidFill>
                            <a:schemeClr val="tx2"/>
                          </a:solidFill>
                          <a:latin typeface="+mn-lt"/>
                          <a:ea typeface="+mn-ea"/>
                          <a:cs typeface="+mn-cs"/>
                        </a:rPr>
                        <a:t>press-trips</a:t>
                      </a:r>
                      <a:r>
                        <a:rPr lang="es-ES_tradnl" sz="1100" i="1" kern="1200" baseline="0" dirty="0" smtClean="0">
                          <a:solidFill>
                            <a:schemeClr val="tx2"/>
                          </a:solidFill>
                          <a:latin typeface="+mn-lt"/>
                          <a:ea typeface="+mn-ea"/>
                          <a:cs typeface="+mn-cs"/>
                        </a:rPr>
                        <a:t>” especializados en relación con productos turísticos clave para Quito: RICE, cultura, entre otros priorizados.</a:t>
                      </a:r>
                      <a:endParaRPr lang="es-ES" sz="1100" i="1" kern="1200" dirty="0" smtClean="0">
                        <a:solidFill>
                          <a:schemeClr val="tx2"/>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endParaRPr lang="es-ES_tradnl" sz="1100" kern="1200" noProof="0" dirty="0" smtClean="0">
                        <a:solidFill>
                          <a:srgbClr val="002776"/>
                        </a:solidFill>
                        <a:latin typeface="Verdana" panose="020B0604030504040204" pitchFamily="34" charset="0"/>
                        <a:ea typeface="Verdana" panose="020B0604030504040204" pitchFamily="34" charset="0"/>
                        <a:cs typeface="Verdana" panose="020B0604030504040204" pitchFamily="34" charset="0"/>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Rectangle 6"/>
          <p:cNvSpPr/>
          <p:nvPr/>
        </p:nvSpPr>
        <p:spPr>
          <a:xfrm>
            <a:off x="277208" y="1006674"/>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058031"/>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065303"/>
            <a:ext cx="9073266" cy="246221"/>
          </a:xfrm>
          <a:prstGeom prst="rect">
            <a:avLst/>
          </a:prstGeom>
          <a:noFill/>
        </p:spPr>
        <p:txBody>
          <a:bodyPr wrap="square" rtlCol="0">
            <a:spAutoFit/>
          </a:bodyPr>
          <a:lstStyle/>
          <a:p>
            <a:r>
              <a:rPr lang="es-CL" sz="1000" b="1" dirty="0" smtClean="0">
                <a:solidFill>
                  <a:schemeClr val="bg2"/>
                </a:solidFill>
                <a:latin typeface="+mn-lt"/>
              </a:rPr>
              <a:t>Anexo: </a:t>
            </a:r>
            <a:r>
              <a:rPr lang="es-ES_tradnl" sz="1000" b="1" dirty="0" smtClean="0">
                <a:solidFill>
                  <a:schemeClr val="bg2"/>
                </a:solidFill>
                <a:latin typeface="+mn-lt"/>
              </a:rPr>
              <a:t>Propuesta </a:t>
            </a:r>
            <a:r>
              <a:rPr lang="es-ES_tradnl" sz="1000" b="1" dirty="0">
                <a:solidFill>
                  <a:schemeClr val="bg2"/>
                </a:solidFill>
                <a:latin typeface="+mn-lt"/>
              </a:rPr>
              <a:t>de canales para la difusión y promoción de Quito</a:t>
            </a:r>
            <a:endParaRPr lang="es-CL" sz="1000" b="1" dirty="0">
              <a:solidFill>
                <a:schemeClr val="bg2"/>
              </a:solidFill>
              <a:latin typeface="+mn-lt"/>
            </a:endParaRPr>
          </a:p>
        </p:txBody>
      </p:sp>
    </p:spTree>
    <p:extLst>
      <p:ext uri="{BB962C8B-B14F-4D97-AF65-F5344CB8AC3E}">
        <p14:creationId xmlns:p14="http://schemas.microsoft.com/office/powerpoint/2010/main" val="763597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txBox="1">
            <a:spLocks/>
          </p:cNvSpPr>
          <p:nvPr/>
        </p:nvSpPr>
        <p:spPr bwMode="auto">
          <a:xfrm>
            <a:off x="493490" y="2806874"/>
            <a:ext cx="7545388"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a:lstStyle>
          <a:p>
            <a:r>
              <a:rPr lang="es-ES" sz="3250" b="1" kern="0" dirty="0" smtClean="0">
                <a:solidFill>
                  <a:schemeClr val="bg2"/>
                </a:solidFill>
              </a:rPr>
              <a:t>2. Plan de actuaciones – </a:t>
            </a:r>
          </a:p>
          <a:p>
            <a:r>
              <a:rPr lang="es-ES" sz="3250" b="1" kern="0" dirty="0">
                <a:solidFill>
                  <a:schemeClr val="bg2"/>
                </a:solidFill>
              </a:rPr>
              <a:t> </a:t>
            </a:r>
            <a:r>
              <a:rPr lang="es-ES" sz="3250" b="1" kern="0" dirty="0" smtClean="0">
                <a:solidFill>
                  <a:schemeClr val="bg2"/>
                </a:solidFill>
              </a:rPr>
              <a:t>   Fichas por proyectos del programa de Marketing </a:t>
            </a:r>
            <a:endParaRPr lang="es-ES" sz="3250" b="1" kern="0" dirty="0">
              <a:solidFill>
                <a:schemeClr val="bg2"/>
              </a:solidFill>
            </a:endParaRPr>
          </a:p>
        </p:txBody>
      </p:sp>
    </p:spTree>
    <p:extLst>
      <p:ext uri="{BB962C8B-B14F-4D97-AF65-F5344CB8AC3E}">
        <p14:creationId xmlns:p14="http://schemas.microsoft.com/office/powerpoint/2010/main" val="8056057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3667"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smtClean="0">
                <a:solidFill>
                  <a:schemeClr val="tx2"/>
                </a:solidFill>
              </a:rPr>
              <a:t>1.1. Plan Integral de Marketing Turístico de Quito</a:t>
            </a:r>
            <a:endParaRPr lang="es-CL" sz="1100" b="1" dirty="0">
              <a:solidFill>
                <a:schemeClr val="tx2"/>
              </a:solidFill>
            </a:endParaRPr>
          </a:p>
        </p:txBody>
      </p:sp>
      <p:sp>
        <p:nvSpPr>
          <p:cNvPr id="257" name="Rectangle 256"/>
          <p:cNvSpPr/>
          <p:nvPr/>
        </p:nvSpPr>
        <p:spPr>
          <a:xfrm>
            <a:off x="7264146" y="2738521"/>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lgn="just">
              <a:buFont typeface="+mj-lt"/>
              <a:buAutoNum type="arabicPeriod"/>
            </a:pPr>
            <a:r>
              <a:rPr lang="es-ES_tradnl" sz="900" dirty="0" smtClean="0">
                <a:solidFill>
                  <a:srgbClr val="002776"/>
                </a:solidFill>
              </a:rPr>
              <a:t>Encargo de un plan de marketing turístico estratégico y operativo para Quito.</a:t>
            </a:r>
          </a:p>
          <a:p>
            <a:pPr marL="228600" lvl="0" indent="-228600" algn="just">
              <a:buFont typeface="+mj-lt"/>
              <a:buAutoNum type="arabicPeriod"/>
            </a:pPr>
            <a:r>
              <a:rPr lang="es-ES_tradnl" sz="900" dirty="0" smtClean="0">
                <a:solidFill>
                  <a:srgbClr val="002776"/>
                </a:solidFill>
              </a:rPr>
              <a:t>Establecimiento de responsables para cada área del plan de marketing.</a:t>
            </a:r>
          </a:p>
          <a:p>
            <a:pPr marL="228600" lvl="0" indent="-228600" algn="just">
              <a:buFont typeface="+mj-lt"/>
              <a:buAutoNum type="arabicPeriod"/>
            </a:pPr>
            <a:r>
              <a:rPr lang="es-ES_tradnl" sz="900" dirty="0" smtClean="0">
                <a:solidFill>
                  <a:srgbClr val="002776"/>
                </a:solidFill>
              </a:rPr>
              <a:t>Definición de la estrategia de marketing STP, con un buen conocimiento del perfil del turista objetivo (vinculado con Producto 2).</a:t>
            </a:r>
          </a:p>
          <a:p>
            <a:pPr marL="228600" lvl="0" indent="-228600" algn="just">
              <a:buFont typeface="+mj-lt"/>
              <a:buAutoNum type="arabicPeriod"/>
            </a:pPr>
            <a:r>
              <a:rPr lang="es-ES_tradnl" sz="900" dirty="0" smtClean="0">
                <a:solidFill>
                  <a:srgbClr val="002776"/>
                </a:solidFill>
              </a:rPr>
              <a:t>Definición de acciones por mix de marketing (producto/mercado/segmento).</a:t>
            </a:r>
          </a:p>
          <a:p>
            <a:pPr marL="228600" lvl="0" indent="-228600" algn="just">
              <a:buFont typeface="+mj-lt"/>
              <a:buAutoNum type="arabicPeriod"/>
            </a:pPr>
            <a:r>
              <a:rPr lang="es-ES_tradnl" sz="900" dirty="0" smtClean="0">
                <a:solidFill>
                  <a:srgbClr val="002776"/>
                </a:solidFill>
              </a:rPr>
              <a:t>Introducción de un sistema de monitoreo y evaluación de fácil uso que facilite la toma de decisiones.</a:t>
            </a:r>
            <a:endParaRPr lang="es-CL" sz="900" dirty="0" smtClean="0">
              <a:solidFill>
                <a:srgbClr val="002776"/>
              </a:solidFill>
            </a:endParaRPr>
          </a:p>
        </p:txBody>
      </p:sp>
      <p:sp>
        <p:nvSpPr>
          <p:cNvPr id="212" name="Rectangle 211"/>
          <p:cNvSpPr/>
          <p:nvPr/>
        </p:nvSpPr>
        <p:spPr>
          <a:xfrm>
            <a:off x="205200" y="1798762"/>
            <a:ext cx="7020000" cy="36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Posicionar a Quito como destino turístico local, regional, nacional e internacional a visitar en el corto plazo en la mente del visitante objetivo (B2C) y operador turístico (</a:t>
            </a:r>
            <a:r>
              <a:rPr lang="es-CL" sz="900" i="1" dirty="0" smtClean="0">
                <a:solidFill>
                  <a:srgbClr val="002776"/>
                </a:solidFill>
              </a:rPr>
              <a:t>trade</a:t>
            </a:r>
            <a:r>
              <a:rPr lang="es-CL" sz="900" dirty="0" smtClean="0">
                <a:solidFill>
                  <a:srgbClr val="002776"/>
                </a:solidFill>
              </a:rPr>
              <a:t> o B2B) principalmente en el caso internacional.</a:t>
            </a:r>
          </a:p>
        </p:txBody>
      </p:sp>
      <p:sp>
        <p:nvSpPr>
          <p:cNvPr id="256" name="Rectangle 255"/>
          <p:cNvSpPr/>
          <p:nvPr/>
        </p:nvSpPr>
        <p:spPr>
          <a:xfrm>
            <a:off x="7264146" y="2374826"/>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09393"/>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763885"/>
            <a:ext cx="2637113" cy="1787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chemeClr val="tx2"/>
                </a:solidFill>
              </a:rPr>
              <a:t>Sistema de monitoreo y planificación común creado.</a:t>
            </a:r>
          </a:p>
          <a:p>
            <a:pPr marL="228600" indent="-228600">
              <a:spcBef>
                <a:spcPts val="300"/>
              </a:spcBef>
              <a:buFont typeface="+mj-lt"/>
              <a:buAutoNum type="arabicPeriod"/>
            </a:pPr>
            <a:r>
              <a:rPr lang="es-CL" sz="800" dirty="0" smtClean="0">
                <a:solidFill>
                  <a:schemeClr val="tx2"/>
                </a:solidFill>
              </a:rPr>
              <a:t>ROI del equipo de marketing turístico de QT.</a:t>
            </a:r>
          </a:p>
          <a:p>
            <a:pPr marL="228600" indent="-228600">
              <a:spcBef>
                <a:spcPts val="300"/>
              </a:spcBef>
              <a:buFont typeface="+mj-lt"/>
              <a:buAutoNum type="arabicPeriod"/>
            </a:pPr>
            <a:r>
              <a:rPr lang="es-CL" sz="800" dirty="0" smtClean="0">
                <a:solidFill>
                  <a:schemeClr val="tx2"/>
                </a:solidFill>
              </a:rPr>
              <a:t>Ecosistema digital institucional creado para QT.</a:t>
            </a:r>
          </a:p>
          <a:p>
            <a:pPr marL="228600" indent="-228600">
              <a:spcBef>
                <a:spcPts val="300"/>
              </a:spcBef>
              <a:buFont typeface="+mj-lt"/>
              <a:buAutoNum type="arabicPeriod"/>
            </a:pPr>
            <a:r>
              <a:rPr lang="es-CL" sz="800" dirty="0" smtClean="0">
                <a:solidFill>
                  <a:schemeClr val="tx2"/>
                </a:solidFill>
              </a:rPr>
              <a:t>Ecosistema digital de Quito destino turístico creado.</a:t>
            </a:r>
          </a:p>
          <a:p>
            <a:pPr marL="228600" indent="-228600">
              <a:spcBef>
                <a:spcPts val="300"/>
              </a:spcBef>
              <a:buFont typeface="+mj-lt"/>
              <a:buAutoNum type="arabicPeriod"/>
            </a:pPr>
            <a:r>
              <a:rPr lang="es-CL" sz="800" dirty="0" smtClean="0">
                <a:solidFill>
                  <a:schemeClr val="tx2"/>
                </a:solidFill>
              </a:rPr>
              <a:t>Variación de:</a:t>
            </a:r>
          </a:p>
          <a:p>
            <a:pPr marL="683786" lvl="1" indent="-228600">
              <a:spcBef>
                <a:spcPts val="300"/>
              </a:spcBef>
              <a:buFont typeface="+mj-lt"/>
              <a:buAutoNum type="arabicPeriod"/>
            </a:pPr>
            <a:r>
              <a:rPr lang="es-CL" sz="800" dirty="0" smtClean="0">
                <a:solidFill>
                  <a:schemeClr val="tx2"/>
                </a:solidFill>
              </a:rPr>
              <a:t>Llegadas de turista nacionales e internacionales</a:t>
            </a:r>
          </a:p>
          <a:p>
            <a:pPr marL="683786" lvl="1" indent="-228600">
              <a:spcBef>
                <a:spcPts val="300"/>
              </a:spcBef>
              <a:buFont typeface="+mj-lt"/>
              <a:buAutoNum type="arabicPeriod"/>
            </a:pPr>
            <a:r>
              <a:rPr lang="es-CL" sz="800" dirty="0" smtClean="0">
                <a:solidFill>
                  <a:schemeClr val="tx2"/>
                </a:solidFill>
              </a:rPr>
              <a:t>Gasto medio diría por mercados o (</a:t>
            </a:r>
            <a:r>
              <a:rPr lang="es-CL" sz="800" dirty="0" err="1" smtClean="0">
                <a:solidFill>
                  <a:schemeClr val="tx2"/>
                </a:solidFill>
              </a:rPr>
              <a:t>nac</a:t>
            </a:r>
            <a:r>
              <a:rPr lang="es-CL" sz="800" dirty="0" smtClean="0">
                <a:solidFill>
                  <a:schemeClr val="tx2"/>
                </a:solidFill>
              </a:rPr>
              <a:t>. vs </a:t>
            </a:r>
            <a:r>
              <a:rPr lang="es-CL" sz="800" dirty="0" err="1" smtClean="0">
                <a:solidFill>
                  <a:schemeClr val="tx2"/>
                </a:solidFill>
              </a:rPr>
              <a:t>internal</a:t>
            </a:r>
            <a:r>
              <a:rPr lang="es-CL" sz="800" dirty="0" smtClean="0">
                <a:solidFill>
                  <a:schemeClr val="tx2"/>
                </a:solidFill>
              </a:rPr>
              <a:t>.)</a:t>
            </a:r>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422503"/>
          <a:ext cx="7020000" cy="297180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6504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1. Realizar un estudio</a:t>
                      </a:r>
                      <a:r>
                        <a:rPr lang="es-ES" sz="900" kern="1200" baseline="0" noProof="0" dirty="0" smtClean="0">
                          <a:solidFill>
                            <a:srgbClr val="002776"/>
                          </a:solidFill>
                          <a:latin typeface="+mn-lt"/>
                          <a:ea typeface="+mn-ea"/>
                          <a:cs typeface="+mn-cs"/>
                        </a:rPr>
                        <a:t> de mercado que permita identificar los principales “gaps” de marketing en: marca turística, producto turístico, comunicación, comercialización, monitoreo y evaluación de las acciones de marketing y su planificación, para los segmentos B2B y B2C Internacional y Nacional respectivamente. </a:t>
                      </a:r>
                      <a:endParaRPr lang="es-ES" sz="900" i="1"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46504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Definir la estrategia de marketing: STP (segmentación, </a:t>
                      </a:r>
                      <a:r>
                        <a:rPr lang="es-ES" sz="900" i="1" kern="1200" baseline="0" noProof="0" dirty="0" err="1" smtClean="0">
                          <a:solidFill>
                            <a:srgbClr val="002776"/>
                          </a:solidFill>
                          <a:latin typeface="+mn-lt"/>
                          <a:ea typeface="+mn-ea"/>
                          <a:cs typeface="+mn-cs"/>
                        </a:rPr>
                        <a:t>targeting</a:t>
                      </a:r>
                      <a:r>
                        <a:rPr lang="es-ES" sz="900" kern="1200" baseline="0" noProof="0" dirty="0" smtClean="0">
                          <a:solidFill>
                            <a:srgbClr val="002776"/>
                          </a:solidFill>
                          <a:latin typeface="+mn-lt"/>
                          <a:ea typeface="+mn-ea"/>
                          <a:cs typeface="+mn-cs"/>
                        </a:rPr>
                        <a:t> y posicionamiento) con el objetivo de seleccionar: mercados y segmentos de consumidores (B2C) y clientes (B2B) objetivos a partir de los mercados target definidos en el Producto 2 del Plan de Desarrollo Turístico Sostenible de Quito 2021. Se tendrá en cuenta el posicionamiento definido y diferenciado de Quito en cada caso. Los perfiles objetivos del Plan de Marketing: segmento B2C mediante acciones online y B2B (</a:t>
                      </a:r>
                      <a:r>
                        <a:rPr lang="es-ES" sz="900" kern="1200" baseline="0" noProof="0" dirty="0" err="1" smtClean="0">
                          <a:solidFill>
                            <a:srgbClr val="002776"/>
                          </a:solidFill>
                          <a:latin typeface="+mn-lt"/>
                          <a:ea typeface="+mn-ea"/>
                          <a:cs typeface="+mn-cs"/>
                        </a:rPr>
                        <a:t>trade</a:t>
                      </a:r>
                      <a:r>
                        <a:rPr lang="es-ES" sz="900" kern="1200" baseline="0" noProof="0" dirty="0" smtClean="0">
                          <a:solidFill>
                            <a:srgbClr val="002776"/>
                          </a:solidFill>
                          <a:latin typeface="+mn-lt"/>
                          <a:ea typeface="+mn-ea"/>
                          <a:cs typeface="+mn-cs"/>
                        </a:rPr>
                        <a:t>) a través de acciones offline.</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47997">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Seleccionar los productos turísticos “Emblemáticos” y complementarios para cada segmento de consumidores y mercado emisor internacional y nacional. Esta selección se basará en estudios de demanda y en tendencias y benchmarking de destinos urbanos.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821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4. </a:t>
                      </a:r>
                      <a:r>
                        <a:rPr lang="es-ES" sz="900" kern="1200" baseline="0" noProof="0" dirty="0" smtClean="0">
                          <a:solidFill>
                            <a:srgbClr val="002776"/>
                          </a:solidFill>
                          <a:latin typeface="+mn-lt"/>
                          <a:ea typeface="+mn-ea"/>
                          <a:cs typeface="+mn-cs"/>
                        </a:rPr>
                        <a:t>Desarrollar una plan de comunicación integrada de marketing online y offline dirigido a generar deseo de visita, estimular la conversión a la visita/compra y fidelizar al turista, en colaboración con una agencia de comunicación especializada.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33821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5. </a:t>
                      </a:r>
                      <a:r>
                        <a:rPr lang="es-ES" sz="900" kern="1200" baseline="0" noProof="0" dirty="0" smtClean="0">
                          <a:solidFill>
                            <a:srgbClr val="002776"/>
                          </a:solidFill>
                          <a:latin typeface="+mn-lt"/>
                          <a:ea typeface="+mn-ea"/>
                          <a:cs typeface="+mn-cs"/>
                        </a:rPr>
                        <a:t>Identificar los operadores turísticos B2C (canal directo) y B2B (canal indirecto) y hoteles con los que colaborar en la distribución de: productos propios generados por QT y definir su política de precios, así como seleccionar otros productos turísticos de 3os a distribuir.</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3821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6.</a:t>
                      </a:r>
                      <a:r>
                        <a:rPr lang="es-ES" sz="900" kern="1200" baseline="0" noProof="0" dirty="0" smtClean="0">
                          <a:solidFill>
                            <a:srgbClr val="002776"/>
                          </a:solidFill>
                          <a:latin typeface="+mn-lt"/>
                          <a:ea typeface="+mn-ea"/>
                          <a:cs typeface="+mn-cs"/>
                        </a:rPr>
                        <a:t> Crear una plataforma de inteligencia de mercado que permita al destino dar seguimiento, incluso en tiempo real, a indicadores hoteleros, de transporte (aéreo) y niveles de satisfacción de los turistas que visitan Quito.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325054">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7. Preparar</a:t>
                      </a:r>
                      <a:r>
                        <a:rPr lang="es-ES_tradnl" sz="900" kern="1200" baseline="0" noProof="0" dirty="0" smtClean="0">
                          <a:solidFill>
                            <a:srgbClr val="002776"/>
                          </a:solidFill>
                          <a:latin typeface="+mn-lt"/>
                          <a:ea typeface="+mn-ea"/>
                          <a:cs typeface="+mn-cs"/>
                        </a:rPr>
                        <a:t> y desarrollar </a:t>
                      </a:r>
                      <a:r>
                        <a:rPr lang="es-ES" sz="900" kern="1200" baseline="0" noProof="0" dirty="0" smtClean="0">
                          <a:solidFill>
                            <a:srgbClr val="002776"/>
                          </a:solidFill>
                          <a:latin typeface="+mn-lt"/>
                          <a:ea typeface="+mn-ea"/>
                          <a:cs typeface="+mn-cs"/>
                        </a:rPr>
                        <a:t>una campaña </a:t>
                      </a:r>
                      <a:r>
                        <a:rPr lang="es-ES_tradnl" sz="900" kern="1200" baseline="0" noProof="0" dirty="0" smtClean="0">
                          <a:solidFill>
                            <a:srgbClr val="002776"/>
                          </a:solidFill>
                          <a:latin typeface="+mn-lt"/>
                          <a:ea typeface="+mn-ea"/>
                          <a:cs typeface="+mn-cs"/>
                        </a:rPr>
                        <a:t>a activar en caso de que fuera necesario, a difundir en situaciones de desastre natural o crisis, emergencia o similares. La campaña informará de la situación actual y evolución prevista, en tiempo real del destino Quito.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64545821"/>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6</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3631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425585"/>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499090"/>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Marketing como un proceso integrado, continuo y focalizado desde el producto hasta la venta y fidelización del cliente</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094905"/>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146262"/>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153534"/>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385" name="Group 384"/>
          <p:cNvGrpSpPr/>
          <p:nvPr/>
        </p:nvGrpSpPr>
        <p:grpSpPr>
          <a:xfrm>
            <a:off x="205458" y="6443378"/>
            <a:ext cx="3169298" cy="942946"/>
            <a:chOff x="205458" y="6443378"/>
            <a:chExt cx="3273816" cy="942946"/>
          </a:xfrm>
        </p:grpSpPr>
        <p:sp>
          <p:nvSpPr>
            <p:cNvPr id="386" name="Rectangle 385"/>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387" name="Rectangle 386"/>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388"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9" name="Rectangle 388"/>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90"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1" name="Rectangle 390"/>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$ 50.000 USD</a:t>
              </a:r>
            </a:p>
            <a:p>
              <a:pPr algn="ctr"/>
              <a:r>
                <a:rPr lang="es-CL" sz="1000" i="1" dirty="0" smtClean="0">
                  <a:solidFill>
                    <a:schemeClr val="tx2"/>
                  </a:solidFill>
                </a:rPr>
                <a:t>Desarrollo del plan</a:t>
              </a:r>
              <a:endParaRPr lang="es-CL" sz="800" i="1" dirty="0">
                <a:solidFill>
                  <a:schemeClr val="tx2"/>
                </a:solidFill>
              </a:endParaRPr>
            </a:p>
          </p:txBody>
        </p:sp>
      </p:grpSp>
      <p:grpSp>
        <p:nvGrpSpPr>
          <p:cNvPr id="392" name="Group 391"/>
          <p:cNvGrpSpPr/>
          <p:nvPr/>
        </p:nvGrpSpPr>
        <p:grpSpPr>
          <a:xfrm>
            <a:off x="187198" y="2230809"/>
            <a:ext cx="7036540" cy="862175"/>
            <a:chOff x="187198" y="2693266"/>
            <a:chExt cx="7036540" cy="1076203"/>
          </a:xfrm>
        </p:grpSpPr>
        <p:sp>
          <p:nvSpPr>
            <p:cNvPr id="393" name="Rectangle 314"/>
            <p:cNvSpPr/>
            <p:nvPr>
              <p:custDataLst>
                <p:tags r:id="rId16"/>
              </p:custDataLst>
            </p:nvPr>
          </p:nvSpPr>
          <p:spPr>
            <a:xfrm>
              <a:off x="205458" y="2693266"/>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002776"/>
                  </a:solidFill>
                </a:rPr>
                <a:t>Responsables                                                              Actores Involucrados</a:t>
              </a:r>
              <a:endParaRPr lang="es-CL" sz="1000" b="1" dirty="0">
                <a:solidFill>
                  <a:srgbClr val="002776"/>
                </a:solidFill>
              </a:endParaRPr>
            </a:p>
          </p:txBody>
        </p:sp>
        <p:grpSp>
          <p:nvGrpSpPr>
            <p:cNvPr id="394" name="Group 315"/>
            <p:cNvGrpSpPr/>
            <p:nvPr>
              <p:custDataLst>
                <p:tags r:id="rId17"/>
              </p:custDataLst>
            </p:nvPr>
          </p:nvGrpSpPr>
          <p:grpSpPr>
            <a:xfrm>
              <a:off x="316674" y="2734898"/>
              <a:ext cx="216000" cy="288000"/>
              <a:chOff x="391339" y="1340959"/>
              <a:chExt cx="382588" cy="609600"/>
            </a:xfrm>
          </p:grpSpPr>
          <p:sp>
            <p:nvSpPr>
              <p:cNvPr id="397"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sp>
            <p:nvSpPr>
              <p:cNvPr id="398"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2776"/>
                  </a:solidFill>
                </a:endParaRPr>
              </a:p>
            </p:txBody>
          </p:sp>
        </p:grpSp>
        <p:sp>
          <p:nvSpPr>
            <p:cNvPr id="395" name="Rectangle 394"/>
            <p:cNvSpPr/>
            <p:nvPr/>
          </p:nvSpPr>
          <p:spPr>
            <a:xfrm>
              <a:off x="3631554" y="3059282"/>
              <a:ext cx="1830472" cy="71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err="1" smtClean="0">
                  <a:solidFill>
                    <a:srgbClr val="002776"/>
                  </a:solidFill>
                </a:rPr>
                <a:t>Conquito</a:t>
              </a:r>
              <a:endParaRPr lang="es-CL" sz="900" dirty="0" smtClean="0">
                <a:solidFill>
                  <a:srgbClr val="002776"/>
                </a:solidFill>
              </a:endParaRPr>
            </a:p>
            <a:p>
              <a:r>
                <a:rPr lang="es-CL" sz="900" dirty="0" err="1" smtClean="0">
                  <a:solidFill>
                    <a:srgbClr val="002776"/>
                  </a:solidFill>
                </a:rPr>
                <a:t>Captur</a:t>
              </a:r>
              <a:r>
                <a:rPr lang="es-CL" sz="900" dirty="0" smtClean="0">
                  <a:solidFill>
                    <a:srgbClr val="002776"/>
                  </a:solidFill>
                </a:rPr>
                <a:t>, </a:t>
              </a:r>
              <a:r>
                <a:rPr lang="es-CL" sz="900" dirty="0">
                  <a:solidFill>
                    <a:srgbClr val="002776"/>
                  </a:solidFill>
                </a:rPr>
                <a:t>Cámara de Comercio y Cámara de Industria</a:t>
              </a:r>
            </a:p>
            <a:p>
              <a:r>
                <a:rPr lang="es-CL" sz="900" dirty="0">
                  <a:solidFill>
                    <a:srgbClr val="002776"/>
                  </a:solidFill>
                </a:rPr>
                <a:t>Operadores turísticos</a:t>
              </a:r>
              <a:endParaRPr lang="es-ES" sz="900" dirty="0">
                <a:solidFill>
                  <a:srgbClr val="002776"/>
                </a:solidFill>
              </a:endParaRPr>
            </a:p>
          </p:txBody>
        </p:sp>
        <p:sp>
          <p:nvSpPr>
            <p:cNvPr id="396" name="Rectangle 395"/>
            <p:cNvSpPr/>
            <p:nvPr/>
          </p:nvSpPr>
          <p:spPr>
            <a:xfrm>
              <a:off x="187198" y="3070904"/>
              <a:ext cx="3418116" cy="664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900" b="1" dirty="0">
                  <a:solidFill>
                    <a:srgbClr val="002776"/>
                  </a:solidFill>
                </a:rPr>
                <a:t>Líder de Proyecto: </a:t>
              </a:r>
              <a:r>
                <a:rPr lang="es-ES_tradnl" sz="900" dirty="0" smtClean="0">
                  <a:solidFill>
                    <a:srgbClr val="002776"/>
                  </a:solidFill>
                </a:rPr>
                <a:t>Quito Turismo</a:t>
              </a:r>
              <a:endParaRPr lang="es-ES_tradnl" sz="900" dirty="0">
                <a:solidFill>
                  <a:srgbClr val="002776"/>
                </a:solidFill>
              </a:endParaRPr>
            </a:p>
            <a:p>
              <a:r>
                <a:rPr lang="es-ES_tradnl" sz="900" b="1" dirty="0">
                  <a:solidFill>
                    <a:srgbClr val="002776"/>
                  </a:solidFill>
                </a:rPr>
                <a:t>Equipo de Proyecto: </a:t>
              </a:r>
              <a:r>
                <a:rPr lang="es-ES_tradnl" sz="900" dirty="0" smtClean="0">
                  <a:solidFill>
                    <a:srgbClr val="002776"/>
                  </a:solidFill>
                </a:rPr>
                <a:t>Dirección de Comunicación y Dirección de Mercadeo </a:t>
              </a:r>
              <a:endParaRPr lang="es-ES" sz="900" dirty="0">
                <a:solidFill>
                  <a:srgbClr val="002776"/>
                </a:solidFill>
              </a:endParaRPr>
            </a:p>
          </p:txBody>
        </p:sp>
      </p:grpSp>
      <p:sp>
        <p:nvSpPr>
          <p:cNvPr id="399" name="Rectangle 398"/>
          <p:cNvSpPr/>
          <p:nvPr/>
        </p:nvSpPr>
        <p:spPr>
          <a:xfrm>
            <a:off x="5407434" y="2518841"/>
            <a:ext cx="1807278" cy="543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dirty="0" smtClean="0">
                <a:solidFill>
                  <a:srgbClr val="002776"/>
                </a:solidFill>
              </a:rPr>
              <a:t>Coordinación con MINTUR</a:t>
            </a:r>
          </a:p>
          <a:p>
            <a:r>
              <a:rPr lang="es-CL" sz="900" dirty="0" smtClean="0">
                <a:solidFill>
                  <a:srgbClr val="002776"/>
                </a:solidFill>
              </a:rPr>
              <a:t>Asociación de hoteleros</a:t>
            </a:r>
          </a:p>
          <a:p>
            <a:r>
              <a:rPr lang="es-CL" sz="900" dirty="0" err="1" smtClean="0">
                <a:solidFill>
                  <a:srgbClr val="002776"/>
                </a:solidFill>
              </a:rPr>
              <a:t>Optur</a:t>
            </a:r>
            <a:endParaRPr lang="es-ES" sz="900" dirty="0">
              <a:solidFill>
                <a:srgbClr val="002776"/>
              </a:solidFill>
            </a:endParaRPr>
          </a:p>
        </p:txBody>
      </p:sp>
      <p:sp>
        <p:nvSpPr>
          <p:cNvPr id="400" name="Rectangle 399"/>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401" name="Table 400"/>
          <p:cNvGraphicFramePr>
            <a:graphicFrameLocks noGrp="1"/>
          </p:cNvGraphicFramePr>
          <p:nvPr>
            <p:extLst/>
          </p:nvPr>
        </p:nvGraphicFramePr>
        <p:xfrm>
          <a:off x="3373810" y="6873220"/>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406" name="Group 405"/>
          <p:cNvGrpSpPr/>
          <p:nvPr/>
        </p:nvGrpSpPr>
        <p:grpSpPr>
          <a:xfrm>
            <a:off x="3415891" y="6485819"/>
            <a:ext cx="256421" cy="252000"/>
            <a:chOff x="3417417" y="6485819"/>
            <a:chExt cx="256421" cy="252000"/>
          </a:xfrm>
        </p:grpSpPr>
        <p:sp>
          <p:nvSpPr>
            <p:cNvPr id="407"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8"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9"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10"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11" name="Group 410"/>
          <p:cNvGrpSpPr/>
          <p:nvPr/>
        </p:nvGrpSpPr>
        <p:grpSpPr>
          <a:xfrm>
            <a:off x="4761313" y="7487394"/>
            <a:ext cx="4332885" cy="188648"/>
            <a:chOff x="565498" y="7511262"/>
            <a:chExt cx="4332885" cy="188648"/>
          </a:xfrm>
        </p:grpSpPr>
        <p:grpSp>
          <p:nvGrpSpPr>
            <p:cNvPr id="412" name="Group 411"/>
            <p:cNvGrpSpPr/>
            <p:nvPr/>
          </p:nvGrpSpPr>
          <p:grpSpPr>
            <a:xfrm>
              <a:off x="565498" y="7511262"/>
              <a:ext cx="3104467" cy="184666"/>
              <a:chOff x="615275" y="7511262"/>
              <a:chExt cx="3104467" cy="184666"/>
            </a:xfrm>
          </p:grpSpPr>
          <p:sp>
            <p:nvSpPr>
              <p:cNvPr id="415" name="TextBox 414"/>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16" name="Rectangle 415"/>
              <p:cNvSpPr/>
              <p:nvPr>
                <p:custDataLst>
                  <p:tags r:id="rId13"/>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17" name="Rectangle 416"/>
              <p:cNvSpPr/>
              <p:nvPr>
                <p:custDataLst>
                  <p:tags r:id="rId14"/>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18" name="Rectangle 417"/>
              <p:cNvSpPr/>
              <p:nvPr>
                <p:custDataLst>
                  <p:tags r:id="rId15"/>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413" name="TextBox 412"/>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14" name="TextBox 413"/>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419" name="Group 418"/>
          <p:cNvGrpSpPr/>
          <p:nvPr/>
        </p:nvGrpSpPr>
        <p:grpSpPr>
          <a:xfrm>
            <a:off x="7256357" y="1440165"/>
            <a:ext cx="2633101" cy="836705"/>
            <a:chOff x="3462357" y="6443378"/>
            <a:chExt cx="2082316" cy="900000"/>
          </a:xfrm>
        </p:grpSpPr>
        <p:sp>
          <p:nvSpPr>
            <p:cNvPr id="420" name="Rectangle 419"/>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421" name="Rectangle 420"/>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422" name="Group 421"/>
            <p:cNvGrpSpPr/>
            <p:nvPr/>
          </p:nvGrpSpPr>
          <p:grpSpPr>
            <a:xfrm>
              <a:off x="3561117" y="6479378"/>
              <a:ext cx="295181" cy="288000"/>
              <a:chOff x="1738313" y="3406776"/>
              <a:chExt cx="644727" cy="615950"/>
            </a:xfrm>
            <a:solidFill>
              <a:srgbClr val="FFFF00"/>
            </a:solidFill>
          </p:grpSpPr>
          <p:sp>
            <p:nvSpPr>
              <p:cNvPr id="433"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34"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35"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36"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423" name="Group 422"/>
            <p:cNvGrpSpPr/>
            <p:nvPr/>
          </p:nvGrpSpPr>
          <p:grpSpPr>
            <a:xfrm>
              <a:off x="3582872" y="6818591"/>
              <a:ext cx="468000" cy="432933"/>
              <a:chOff x="3605314" y="6801213"/>
              <a:chExt cx="468000" cy="432933"/>
            </a:xfrm>
          </p:grpSpPr>
          <p:sp>
            <p:nvSpPr>
              <p:cNvPr id="431" name="Rectangle 430"/>
              <p:cNvSpPr/>
              <p:nvPr>
                <p:custDataLst>
                  <p:tags r:id="rId11"/>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432" name="TextBox 431"/>
              <p:cNvSpPr txBox="1"/>
              <p:nvPr>
                <p:custDataLst>
                  <p:tags r:id="rId12"/>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424" name="Group 423"/>
            <p:cNvGrpSpPr/>
            <p:nvPr/>
          </p:nvGrpSpPr>
          <p:grpSpPr>
            <a:xfrm>
              <a:off x="4277236" y="6818591"/>
              <a:ext cx="468000" cy="432933"/>
              <a:chOff x="4217406" y="6801213"/>
              <a:chExt cx="468000" cy="432933"/>
            </a:xfrm>
          </p:grpSpPr>
          <p:sp>
            <p:nvSpPr>
              <p:cNvPr id="429" name="Rectangle 428"/>
              <p:cNvSpPr/>
              <p:nvPr>
                <p:custDataLst>
                  <p:tags r:id="rId9"/>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430" name="TextBox 429"/>
              <p:cNvSpPr txBox="1"/>
              <p:nvPr>
                <p:custDataLst>
                  <p:tags r:id="rId10"/>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425" name="Group 424"/>
            <p:cNvGrpSpPr/>
            <p:nvPr/>
          </p:nvGrpSpPr>
          <p:grpSpPr>
            <a:xfrm>
              <a:off x="4971600" y="6818591"/>
              <a:ext cx="468000" cy="432933"/>
              <a:chOff x="4829498" y="6801213"/>
              <a:chExt cx="468000" cy="432933"/>
            </a:xfrm>
          </p:grpSpPr>
          <p:sp>
            <p:nvSpPr>
              <p:cNvPr id="427" name="Rectangle 426"/>
              <p:cNvSpPr/>
              <p:nvPr>
                <p:custDataLst>
                  <p:tags r:id="rId7"/>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428" name="TextBox 427"/>
              <p:cNvSpPr txBox="1"/>
              <p:nvPr>
                <p:custDataLst>
                  <p:tags r:id="rId8"/>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426"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437" name="TextBox 436"/>
          <p:cNvSpPr txBox="1"/>
          <p:nvPr/>
        </p:nvSpPr>
        <p:spPr>
          <a:xfrm>
            <a:off x="4354903" y="2272620"/>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438" name="Rectangle 437"/>
          <p:cNvSpPr/>
          <p:nvPr/>
        </p:nvSpPr>
        <p:spPr>
          <a:xfrm>
            <a:off x="776088" y="2272620"/>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439" name="Freeform 368"/>
          <p:cNvSpPr>
            <a:spLocks noEditPoints="1"/>
          </p:cNvSpPr>
          <p:nvPr/>
        </p:nvSpPr>
        <p:spPr bwMode="auto">
          <a:xfrm>
            <a:off x="35178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8" name="Rounded Rectangle 167"/>
          <p:cNvSpPr/>
          <p:nvPr/>
        </p:nvSpPr>
        <p:spPr>
          <a:xfrm>
            <a:off x="205200" y="1006673"/>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174" name="Group 173"/>
          <p:cNvGrpSpPr/>
          <p:nvPr/>
        </p:nvGrpSpPr>
        <p:grpSpPr>
          <a:xfrm>
            <a:off x="1202122" y="380250"/>
            <a:ext cx="428400" cy="410400"/>
            <a:chOff x="1157616" y="202415"/>
            <a:chExt cx="515504" cy="495053"/>
          </a:xfrm>
        </p:grpSpPr>
        <p:sp>
          <p:nvSpPr>
            <p:cNvPr id="175" name="Rounded Rectangle 174"/>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6" name="Group 282"/>
            <p:cNvGrpSpPr/>
            <p:nvPr/>
          </p:nvGrpSpPr>
          <p:grpSpPr>
            <a:xfrm>
              <a:off x="1311621" y="288473"/>
              <a:ext cx="207495" cy="194290"/>
              <a:chOff x="644491" y="4719572"/>
              <a:chExt cx="226243" cy="211846"/>
            </a:xfrm>
            <a:solidFill>
              <a:schemeClr val="bg1"/>
            </a:solidFill>
          </p:grpSpPr>
          <p:sp>
            <p:nvSpPr>
              <p:cNvPr id="177"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8"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472870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7</a:t>
            </a:fld>
            <a:endParaRPr lang="en-US" dirty="0"/>
          </a:p>
        </p:txBody>
      </p:sp>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1910339"/>
          <a:ext cx="9577322" cy="5486400"/>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752519">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El</a:t>
                      </a:r>
                      <a:r>
                        <a:rPr lang="es-ES" sz="900" kern="1200" baseline="0" noProof="0" dirty="0" smtClean="0">
                          <a:solidFill>
                            <a:srgbClr val="002776"/>
                          </a:solidFill>
                          <a:latin typeface="+mn-lt"/>
                          <a:ea typeface="+mn-ea"/>
                          <a:cs typeface="+mn-cs"/>
                        </a:rPr>
                        <a:t> Plan Integral de Marketing Turístico de Quito se dirige a distintos públicos objetivo: segmento turista o consumidor final (B2C) y el segmento profesional o </a:t>
                      </a:r>
                      <a:r>
                        <a:rPr lang="es-ES" sz="900" i="1" kern="1200" baseline="0" noProof="0" dirty="0" smtClean="0">
                          <a:solidFill>
                            <a:srgbClr val="002776"/>
                          </a:solidFill>
                          <a:latin typeface="+mn-lt"/>
                          <a:ea typeface="+mn-ea"/>
                          <a:cs typeface="+mn-cs"/>
                        </a:rPr>
                        <a:t> </a:t>
                      </a:r>
                      <a:r>
                        <a:rPr lang="es-ES" sz="900" i="1" kern="1200" baseline="0" noProof="0" dirty="0" err="1" smtClean="0">
                          <a:solidFill>
                            <a:srgbClr val="002776"/>
                          </a:solidFill>
                          <a:latin typeface="+mn-lt"/>
                          <a:ea typeface="+mn-ea"/>
                          <a:cs typeface="+mn-cs"/>
                        </a:rPr>
                        <a:t>trade</a:t>
                      </a:r>
                      <a:r>
                        <a:rPr lang="es-ES" sz="900" i="1" kern="1200" baseline="0" noProof="0" dirty="0" smtClean="0">
                          <a:solidFill>
                            <a:srgbClr val="002776"/>
                          </a:solidFill>
                          <a:latin typeface="+mn-lt"/>
                          <a:ea typeface="+mn-ea"/>
                          <a:cs typeface="+mn-cs"/>
                        </a:rPr>
                        <a:t> </a:t>
                      </a:r>
                      <a:r>
                        <a:rPr lang="es-ES" sz="900" i="0" kern="1200" baseline="0" noProof="0" dirty="0" smtClean="0">
                          <a:solidFill>
                            <a:srgbClr val="002776"/>
                          </a:solidFill>
                          <a:latin typeface="+mn-lt"/>
                          <a:ea typeface="+mn-ea"/>
                          <a:cs typeface="+mn-cs"/>
                        </a:rPr>
                        <a:t>(B2B) ya que desea posicionar al destino Quito en la mente de estos 2 públicos.</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600" i="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Para lograr el objetivo mencionado se recomienda realizarlo por canales diferenciados para la optimización del presupuesto, para lograr mejores resultados y obtener más información de los turistas potenciales. En este sentido, en el Programa de marketing hay grupos de proyectos diferenciados por públicos: B2C internacional y nacional que se capturan activando marketing digital, B2B o </a:t>
                      </a:r>
                      <a:r>
                        <a:rPr lang="es-ES_tradnl" sz="900" i="1" kern="1200" baseline="0" noProof="0" dirty="0" err="1" smtClean="0">
                          <a:solidFill>
                            <a:srgbClr val="002776"/>
                          </a:solidFill>
                          <a:latin typeface="+mn-lt"/>
                          <a:ea typeface="+mn-ea"/>
                          <a:cs typeface="+mn-cs"/>
                        </a:rPr>
                        <a:t>trade</a:t>
                      </a:r>
                      <a:r>
                        <a:rPr lang="es-ES_tradnl" sz="900" i="1" kern="1200" baseline="0" noProof="0" dirty="0" smtClean="0">
                          <a:solidFill>
                            <a:srgbClr val="002776"/>
                          </a:solidFill>
                          <a:latin typeface="+mn-lt"/>
                          <a:ea typeface="+mn-ea"/>
                          <a:cs typeface="+mn-cs"/>
                        </a:rPr>
                        <a:t> </a:t>
                      </a:r>
                      <a:r>
                        <a:rPr lang="es-ES_tradnl" sz="900" kern="1200" baseline="0" noProof="0" dirty="0" smtClean="0">
                          <a:solidFill>
                            <a:srgbClr val="002776"/>
                          </a:solidFill>
                          <a:latin typeface="+mn-lt"/>
                          <a:ea typeface="+mn-ea"/>
                          <a:cs typeface="+mn-cs"/>
                        </a:rPr>
                        <a:t>internacional se ataca mediante el proyecto de Marketing offline dirigido al </a:t>
                      </a:r>
                      <a:r>
                        <a:rPr lang="es-ES_tradnl" sz="900" i="1" kern="1200" baseline="0" noProof="0" dirty="0" err="1" smtClean="0">
                          <a:solidFill>
                            <a:srgbClr val="002776"/>
                          </a:solidFill>
                          <a:latin typeface="+mn-lt"/>
                          <a:ea typeface="+mn-ea"/>
                          <a:cs typeface="+mn-cs"/>
                        </a:rPr>
                        <a:t>trade</a:t>
                      </a:r>
                      <a:r>
                        <a:rPr lang="es-ES_tradnl" sz="900" kern="1200" baseline="0" noProof="0" dirty="0" smtClean="0">
                          <a:solidFill>
                            <a:srgbClr val="002776"/>
                          </a:solidFill>
                          <a:latin typeface="+mn-lt"/>
                          <a:ea typeface="+mn-ea"/>
                          <a:cs typeface="+mn-cs"/>
                        </a:rPr>
                        <a:t> y el proyecto de Marketing para el mercado nacional: B2B offline y B2C online. Aunque se desglosa en grupos, forman parte de un “todo” que coordina y aúna el Plan de Marketing Integral.</a:t>
                      </a: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En este sentido </a:t>
                      </a:r>
                      <a:r>
                        <a:rPr lang="es-ES_tradnl" sz="900" b="1" kern="1200" baseline="0" noProof="0" dirty="0" smtClean="0">
                          <a:solidFill>
                            <a:srgbClr val="002776"/>
                          </a:solidFill>
                          <a:latin typeface="+mn-lt"/>
                          <a:ea typeface="+mn-ea"/>
                          <a:cs typeface="+mn-cs"/>
                        </a:rPr>
                        <a:t>para atraer y captar al segmento B2C es preferible hacer uso de los medios digitales/online </a:t>
                      </a:r>
                      <a:r>
                        <a:rPr lang="es-ES_tradnl" sz="900" kern="1200" baseline="0" noProof="0" dirty="0" smtClean="0">
                          <a:solidFill>
                            <a:srgbClr val="002776"/>
                          </a:solidFill>
                          <a:latin typeface="+mn-lt"/>
                          <a:ea typeface="+mn-ea"/>
                          <a:cs typeface="+mn-cs"/>
                        </a:rPr>
                        <a:t>que permiten obtener mucha información y poder evaluar las acciones de marketing, sobre todo de comunicación y comercialización y evaluarlas</a:t>
                      </a: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Para el segmento de </a:t>
                      </a:r>
                      <a:r>
                        <a:rPr lang="es-ES_tradnl" sz="900" b="1" kern="1200" baseline="0" noProof="0" dirty="0" smtClean="0">
                          <a:solidFill>
                            <a:srgbClr val="002776"/>
                          </a:solidFill>
                          <a:latin typeface="+mn-lt"/>
                          <a:ea typeface="+mn-ea"/>
                          <a:cs typeface="+mn-cs"/>
                        </a:rPr>
                        <a:t>profesionales o </a:t>
                      </a:r>
                      <a:r>
                        <a:rPr lang="es-ES_tradnl" sz="900" b="1" i="1" kern="1200" baseline="0" noProof="0" dirty="0" smtClean="0">
                          <a:solidFill>
                            <a:srgbClr val="002776"/>
                          </a:solidFill>
                          <a:latin typeface="+mn-lt"/>
                          <a:ea typeface="+mn-ea"/>
                          <a:cs typeface="+mn-cs"/>
                        </a:rPr>
                        <a:t> </a:t>
                      </a:r>
                      <a:r>
                        <a:rPr lang="es-ES_tradnl" sz="900" b="1" i="1" kern="1200" baseline="0" noProof="0" dirty="0" err="1" smtClean="0">
                          <a:solidFill>
                            <a:srgbClr val="002776"/>
                          </a:solidFill>
                          <a:latin typeface="+mn-lt"/>
                          <a:ea typeface="+mn-ea"/>
                          <a:cs typeface="+mn-cs"/>
                        </a:rPr>
                        <a:t>trade</a:t>
                      </a:r>
                      <a:r>
                        <a:rPr lang="es-ES_tradnl" sz="900" b="1" i="1" kern="1200" baseline="0" noProof="0" dirty="0" smtClean="0">
                          <a:solidFill>
                            <a:srgbClr val="002776"/>
                          </a:solidFill>
                          <a:latin typeface="+mn-lt"/>
                          <a:ea typeface="+mn-ea"/>
                          <a:cs typeface="+mn-cs"/>
                        </a:rPr>
                        <a:t> </a:t>
                      </a:r>
                      <a:r>
                        <a:rPr lang="es-ES_tradnl" sz="900" b="1" i="0" kern="1200" baseline="0" noProof="0" dirty="0" smtClean="0">
                          <a:solidFill>
                            <a:srgbClr val="002776"/>
                          </a:solidFill>
                          <a:latin typeface="+mn-lt"/>
                          <a:ea typeface="+mn-ea"/>
                          <a:cs typeface="+mn-cs"/>
                        </a:rPr>
                        <a:t> en cambio se recomienda el uso del canal offline </a:t>
                      </a:r>
                      <a:r>
                        <a:rPr lang="es-ES_tradnl" sz="900" i="0" kern="1200" baseline="0" noProof="0" dirty="0" smtClean="0">
                          <a:solidFill>
                            <a:srgbClr val="002776"/>
                          </a:solidFill>
                          <a:latin typeface="+mn-lt"/>
                          <a:ea typeface="+mn-ea"/>
                          <a:cs typeface="+mn-cs"/>
                        </a:rPr>
                        <a:t>el cual suele conceder mejores resultados ya que los actores involucrados son menos y sigue siendo relevante la relación personal para al conclusión de los negocios.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kern="1200" baseline="0" noProof="0" dirty="0" smtClean="0">
                          <a:solidFill>
                            <a:srgbClr val="002776"/>
                          </a:solidFill>
                          <a:latin typeface="+mn-lt"/>
                          <a:ea typeface="+mn-ea"/>
                          <a:cs typeface="+mn-cs"/>
                        </a:rPr>
                        <a:t>En las acciones de marketing a desarrollar para el </a:t>
                      </a:r>
                      <a:r>
                        <a:rPr lang="es-ES_tradnl" sz="900" i="1" kern="1200" baseline="0" noProof="0" dirty="0" smtClean="0">
                          <a:solidFill>
                            <a:srgbClr val="002776"/>
                          </a:solidFill>
                          <a:latin typeface="+mn-lt"/>
                          <a:ea typeface="+mn-ea"/>
                          <a:cs typeface="+mn-cs"/>
                        </a:rPr>
                        <a:t> </a:t>
                      </a:r>
                      <a:r>
                        <a:rPr lang="es-ES_tradnl" sz="900" i="1" kern="1200" baseline="0" noProof="0" dirty="0" err="1" smtClean="0">
                          <a:solidFill>
                            <a:srgbClr val="002776"/>
                          </a:solidFill>
                          <a:latin typeface="+mn-lt"/>
                          <a:ea typeface="+mn-ea"/>
                          <a:cs typeface="+mn-cs"/>
                        </a:rPr>
                        <a:t>trade</a:t>
                      </a:r>
                      <a:r>
                        <a:rPr lang="es-ES_tradnl" sz="900" i="0" kern="1200" baseline="0" noProof="0" dirty="0" smtClean="0">
                          <a:solidFill>
                            <a:srgbClr val="002776"/>
                          </a:solidFill>
                          <a:latin typeface="+mn-lt"/>
                          <a:ea typeface="+mn-ea"/>
                          <a:cs typeface="+mn-cs"/>
                        </a:rPr>
                        <a:t> se plantea el mercado internacional como objetivo. Además, el presupuesto se enfocará únicamente a los mercados definidos como objetivo en el Producto 2 – Definición estratégica del presente Plan.</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kern="1200" baseline="0" noProof="0" dirty="0" smtClean="0">
                          <a:solidFill>
                            <a:srgbClr val="002776"/>
                          </a:solidFill>
                          <a:latin typeface="+mn-lt"/>
                          <a:ea typeface="+mn-ea"/>
                          <a:cs typeface="+mn-cs"/>
                        </a:rPr>
                        <a:t>Se propone hacer acciones de RR.PP. e influencia a nivel mundial gracias a la red de oficinas internacionales ya que generan alto impacto con bajo coste. Los impactos generados en “medios obtenidos – </a:t>
                      </a:r>
                      <a:r>
                        <a:rPr lang="es-ES_tradnl" sz="900" i="1" kern="1200" baseline="0" noProof="0" dirty="0" err="1" smtClean="0">
                          <a:solidFill>
                            <a:srgbClr val="002776"/>
                          </a:solidFill>
                          <a:latin typeface="+mn-lt"/>
                          <a:ea typeface="+mn-ea"/>
                          <a:cs typeface="+mn-cs"/>
                        </a:rPr>
                        <a:t>earned</a:t>
                      </a:r>
                      <a:r>
                        <a:rPr lang="es-ES_tradnl" sz="900" i="1" kern="1200" baseline="0" noProof="0" dirty="0" smtClean="0">
                          <a:solidFill>
                            <a:srgbClr val="002776"/>
                          </a:solidFill>
                          <a:latin typeface="+mn-lt"/>
                          <a:ea typeface="+mn-ea"/>
                          <a:cs typeface="+mn-cs"/>
                        </a:rPr>
                        <a:t> media</a:t>
                      </a:r>
                      <a:r>
                        <a:rPr lang="es-ES_tradnl" sz="900" i="0" kern="1200" baseline="0" noProof="0" dirty="0" smtClean="0">
                          <a:solidFill>
                            <a:srgbClr val="002776"/>
                          </a:solidFill>
                          <a:latin typeface="+mn-lt"/>
                          <a:ea typeface="+mn-ea"/>
                          <a:cs typeface="+mn-cs"/>
                        </a:rPr>
                        <a:t>” se publicarán en los medios digitales</a:t>
                      </a: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kern="1200" baseline="0" noProof="0" dirty="0" smtClean="0">
                          <a:solidFill>
                            <a:srgbClr val="002776"/>
                          </a:solidFill>
                          <a:latin typeface="+mn-lt"/>
                          <a:ea typeface="+mn-ea"/>
                          <a:cs typeface="+mn-cs"/>
                        </a:rPr>
                        <a:t>Asimismo, para el </a:t>
                      </a:r>
                      <a:r>
                        <a:rPr lang="es-ES_tradnl" sz="900" b="1" i="0" kern="1200" baseline="0" noProof="0" dirty="0" smtClean="0">
                          <a:solidFill>
                            <a:srgbClr val="002776"/>
                          </a:solidFill>
                          <a:latin typeface="+mn-lt"/>
                          <a:ea typeface="+mn-ea"/>
                          <a:cs typeface="+mn-cs"/>
                        </a:rPr>
                        <a:t>segmento B2C diferenciaremos público nacional e internacional </a:t>
                      </a:r>
                      <a:r>
                        <a:rPr lang="es-ES_tradnl" sz="900" i="0" kern="1200" baseline="0" noProof="0" dirty="0" smtClean="0">
                          <a:solidFill>
                            <a:srgbClr val="002776"/>
                          </a:solidFill>
                          <a:latin typeface="+mn-lt"/>
                          <a:ea typeface="+mn-ea"/>
                          <a:cs typeface="+mn-cs"/>
                        </a:rPr>
                        <a:t>ya que sus necesidades son distintas y sus expectativas de Quito como destino turístico, también.</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En este sentido, se elaborará un plan de marketing que contenga campañas a implementar en:</a:t>
                      </a:r>
                    </a:p>
                    <a:p>
                      <a:pPr marL="1598696" marR="0" lvl="3"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Mercados internacionales objetivo (definidos en el Producto 2). Estas campañas a realizar online harán uso del posicionamiento internacional de Quito como marca turística.</a:t>
                      </a:r>
                    </a:p>
                    <a:p>
                      <a:pPr marL="1598696" marR="0" lvl="3"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Mercado nacional y geo – localizaciones objetivo (definidas también en el Producto 2). Las campañas para este segmento se realizarán también online pero se fundamentarán en un posicionamiento de la marca turística diferenciado, ya que el posicionamiento para el público nacional es distinto.</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0"/>
                  </a:ext>
                </a:extLst>
              </a:tr>
              <a:tr h="936104">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Ejemplos</a:t>
                      </a:r>
                      <a:r>
                        <a:rPr lang="es-ES" sz="900" kern="1200" baseline="0" noProof="0" dirty="0" smtClean="0">
                          <a:solidFill>
                            <a:srgbClr val="002776"/>
                          </a:solidFill>
                          <a:latin typeface="+mn-lt"/>
                          <a:ea typeface="+mn-ea"/>
                          <a:cs typeface="+mn-cs"/>
                        </a:rPr>
                        <a:t> de acciones de marketing, en concreto de comunicación y comercialización para los distintos públicos objetivos y en distintos mercados:</a:t>
                      </a:r>
                    </a:p>
                    <a:p>
                      <a:pPr marL="685297" marR="0" lvl="1" indent="-22860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baseline="0" noProof="0" dirty="0" smtClean="0">
                          <a:solidFill>
                            <a:srgbClr val="002776"/>
                          </a:solidFill>
                          <a:latin typeface="+mn-lt"/>
                          <a:ea typeface="+mn-ea"/>
                          <a:cs typeface="+mn-cs"/>
                        </a:rPr>
                        <a:t>B2B mercados internacionales</a:t>
                      </a: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900" kern="1200" baseline="0" noProof="0" dirty="0" smtClean="0">
                          <a:solidFill>
                            <a:srgbClr val="002776"/>
                          </a:solidFill>
                          <a:latin typeface="+mn-lt"/>
                          <a:ea typeface="+mn-ea"/>
                          <a:cs typeface="+mn-cs"/>
                        </a:rPr>
                        <a:t>Ferias especializadas</a:t>
                      </a: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900" kern="1200" baseline="0" noProof="0" dirty="0" err="1" smtClean="0">
                          <a:solidFill>
                            <a:srgbClr val="002776"/>
                          </a:solidFill>
                          <a:latin typeface="+mn-lt"/>
                          <a:ea typeface="+mn-ea"/>
                          <a:cs typeface="+mn-cs"/>
                        </a:rPr>
                        <a:t>Roadshows</a:t>
                      </a:r>
                      <a:r>
                        <a:rPr lang="es-ES" sz="900" kern="1200" baseline="0" noProof="0" dirty="0" smtClean="0">
                          <a:solidFill>
                            <a:srgbClr val="002776"/>
                          </a:solidFill>
                          <a:latin typeface="+mn-lt"/>
                          <a:ea typeface="+mn-ea"/>
                          <a:cs typeface="+mn-cs"/>
                        </a:rPr>
                        <a:t>, workshops, presentaciones, e-</a:t>
                      </a:r>
                      <a:r>
                        <a:rPr lang="es-ES" sz="900" kern="1200" baseline="0" noProof="0" dirty="0" err="1" smtClean="0">
                          <a:solidFill>
                            <a:srgbClr val="002776"/>
                          </a:solidFill>
                          <a:latin typeface="+mn-lt"/>
                          <a:ea typeface="+mn-ea"/>
                          <a:cs typeface="+mn-cs"/>
                        </a:rPr>
                        <a:t>learning</a:t>
                      </a:r>
                      <a:endParaRPr lang="es-ES" sz="900" kern="1200" baseline="0" noProof="0" dirty="0" smtClean="0">
                        <a:solidFill>
                          <a:srgbClr val="002776"/>
                        </a:solidFill>
                        <a:latin typeface="+mn-lt"/>
                        <a:ea typeface="+mn-ea"/>
                        <a:cs typeface="+mn-cs"/>
                      </a:endParaRP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900" kern="1200" baseline="0" noProof="0" dirty="0" err="1" smtClean="0">
                          <a:solidFill>
                            <a:srgbClr val="002776"/>
                          </a:solidFill>
                          <a:latin typeface="+mn-lt"/>
                          <a:ea typeface="+mn-ea"/>
                          <a:cs typeface="+mn-cs"/>
                        </a:rPr>
                        <a:t>Fam</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Press</a:t>
                      </a:r>
                      <a:r>
                        <a:rPr lang="es-ES" sz="900" kern="1200" baseline="0" noProof="0" dirty="0" smtClean="0">
                          <a:solidFill>
                            <a:srgbClr val="002776"/>
                          </a:solidFill>
                          <a:latin typeface="+mn-lt"/>
                          <a:ea typeface="+mn-ea"/>
                          <a:cs typeface="+mn-cs"/>
                        </a:rPr>
                        <a:t> </a:t>
                      </a:r>
                      <a:r>
                        <a:rPr lang="es-ES" sz="900" kern="1200" baseline="0" noProof="0" dirty="0" err="1" smtClean="0">
                          <a:solidFill>
                            <a:srgbClr val="002776"/>
                          </a:solidFill>
                          <a:latin typeface="+mn-lt"/>
                          <a:ea typeface="+mn-ea"/>
                          <a:cs typeface="+mn-cs"/>
                        </a:rPr>
                        <a:t>Trips</a:t>
                      </a:r>
                      <a:endParaRPr lang="es-ES" sz="900" kern="1200" baseline="0" noProof="0" dirty="0" smtClean="0">
                        <a:solidFill>
                          <a:srgbClr val="002776"/>
                        </a:solidFill>
                        <a:latin typeface="+mn-lt"/>
                        <a:ea typeface="+mn-ea"/>
                        <a:cs typeface="+mn-cs"/>
                      </a:endParaRP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900" kern="1200" baseline="0" noProof="0" dirty="0" smtClean="0">
                          <a:solidFill>
                            <a:srgbClr val="002776"/>
                          </a:solidFill>
                          <a:latin typeface="+mn-lt"/>
                          <a:ea typeface="+mn-ea"/>
                          <a:cs typeface="+mn-cs"/>
                        </a:rPr>
                        <a:t>Acciones cooperadas entre compañías del sector privado y QT</a:t>
                      </a: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900" kern="1200" baseline="0" noProof="0" dirty="0" smtClean="0">
                          <a:solidFill>
                            <a:srgbClr val="002776"/>
                          </a:solidFill>
                          <a:latin typeface="+mn-lt"/>
                          <a:ea typeface="+mn-ea"/>
                          <a:cs typeface="+mn-cs"/>
                        </a:rPr>
                        <a:t>Embajadas y Embajadores de Quito </a:t>
                      </a:r>
                    </a:p>
                    <a:p>
                      <a:pPr marL="1084849" marR="0" lvl="2" indent="-171450"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Etc.</a:t>
                      </a:r>
                      <a:endParaRPr lang="es-ES" sz="900" kern="120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baseline="0" noProof="0" dirty="0" smtClean="0">
                          <a:solidFill>
                            <a:srgbClr val="002776"/>
                          </a:solidFill>
                          <a:latin typeface="+mn-lt"/>
                          <a:ea typeface="+mn-ea"/>
                          <a:cs typeface="+mn-cs"/>
                        </a:rPr>
                        <a:t>B2C en mercados internacionales</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Campañas de PPC – </a:t>
                      </a:r>
                      <a:r>
                        <a:rPr lang="es-ES_tradnl" sz="900" i="1" kern="1200" baseline="0" noProof="0" dirty="0" err="1" smtClean="0">
                          <a:solidFill>
                            <a:srgbClr val="002776"/>
                          </a:solidFill>
                          <a:latin typeface="+mn-lt"/>
                          <a:ea typeface="+mn-ea"/>
                          <a:cs typeface="+mn-cs"/>
                        </a:rPr>
                        <a:t>Pay</a:t>
                      </a:r>
                      <a:r>
                        <a:rPr lang="es-ES_tradnl" sz="900" i="1" kern="1200" baseline="0" noProof="0" dirty="0" smtClean="0">
                          <a:solidFill>
                            <a:srgbClr val="002776"/>
                          </a:solidFill>
                          <a:latin typeface="+mn-lt"/>
                          <a:ea typeface="+mn-ea"/>
                          <a:cs typeface="+mn-cs"/>
                        </a:rPr>
                        <a:t> Per </a:t>
                      </a:r>
                      <a:r>
                        <a:rPr lang="es-ES_tradnl" sz="900" i="1" kern="1200" baseline="0" noProof="0" dirty="0" err="1" smtClean="0">
                          <a:solidFill>
                            <a:srgbClr val="002776"/>
                          </a:solidFill>
                          <a:latin typeface="+mn-lt"/>
                          <a:ea typeface="+mn-ea"/>
                          <a:cs typeface="+mn-cs"/>
                        </a:rPr>
                        <a:t>Click</a:t>
                      </a:r>
                      <a:r>
                        <a:rPr lang="es-ES_tradnl" sz="900" i="1" kern="1200" baseline="0" noProof="0" dirty="0" smtClean="0">
                          <a:solidFill>
                            <a:srgbClr val="002776"/>
                          </a:solidFill>
                          <a:latin typeface="+mn-lt"/>
                          <a:ea typeface="+mn-ea"/>
                          <a:cs typeface="+mn-cs"/>
                        </a:rPr>
                        <a:t> </a:t>
                      </a:r>
                      <a:r>
                        <a:rPr lang="es-ES_tradnl" sz="900" i="0" kern="1200" baseline="0" noProof="0" dirty="0" smtClean="0">
                          <a:solidFill>
                            <a:srgbClr val="002776"/>
                          </a:solidFill>
                          <a:latin typeface="+mn-lt"/>
                          <a:ea typeface="+mn-ea"/>
                          <a:cs typeface="+mn-cs"/>
                        </a:rPr>
                        <a:t>de Google </a:t>
                      </a:r>
                      <a:r>
                        <a:rPr lang="es-ES_tradnl" sz="900" i="0" kern="1200" baseline="0" noProof="0" dirty="0" err="1" smtClean="0">
                          <a:solidFill>
                            <a:srgbClr val="002776"/>
                          </a:solidFill>
                          <a:latin typeface="+mn-lt"/>
                          <a:ea typeface="+mn-ea"/>
                          <a:cs typeface="+mn-cs"/>
                        </a:rPr>
                        <a:t>Ads</a:t>
                      </a:r>
                      <a:r>
                        <a:rPr lang="es-ES_tradnl" sz="900" i="0" kern="1200" baseline="0" noProof="0" dirty="0" smtClean="0">
                          <a:solidFill>
                            <a:srgbClr val="002776"/>
                          </a:solidFill>
                          <a:latin typeface="+mn-lt"/>
                          <a:ea typeface="+mn-ea"/>
                          <a:cs typeface="+mn-cs"/>
                        </a:rPr>
                        <a:t> con términos clave vinculados a Quito.</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i="0" kern="1200" baseline="0" noProof="0" dirty="0" smtClean="0">
                          <a:solidFill>
                            <a:srgbClr val="002776"/>
                          </a:solidFill>
                          <a:latin typeface="+mn-lt"/>
                          <a:ea typeface="+mn-ea"/>
                          <a:cs typeface="+mn-cs"/>
                        </a:rPr>
                        <a:t>Campañas de publicidad en Facebook, en los mercados y geo-localizaciones objetivo.</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i="0" kern="1200" baseline="0" noProof="0" dirty="0" smtClean="0">
                          <a:solidFill>
                            <a:srgbClr val="002776"/>
                          </a:solidFill>
                          <a:latin typeface="+mn-lt"/>
                          <a:ea typeface="+mn-ea"/>
                          <a:cs typeface="+mn-cs"/>
                        </a:rPr>
                        <a:t>Creación de vídeos de YouTube, incluso desarrollo del Canal YouTube Quito Turismo como medio propio de inspiración y que pueda tener impacto en redes sociales (gracias a ser compartido) y medios “obtenidos” (</a:t>
                      </a:r>
                      <a:r>
                        <a:rPr lang="es-ES_tradnl" sz="900" i="0" kern="1200" baseline="0" noProof="0" dirty="0" err="1" smtClean="0">
                          <a:solidFill>
                            <a:srgbClr val="002776"/>
                          </a:solidFill>
                          <a:latin typeface="+mn-lt"/>
                          <a:ea typeface="+mn-ea"/>
                          <a:cs typeface="+mn-cs"/>
                        </a:rPr>
                        <a:t>earned</a:t>
                      </a:r>
                      <a:r>
                        <a:rPr lang="es-ES_tradnl" sz="900" i="0" kern="1200" baseline="0" noProof="0" dirty="0" smtClean="0">
                          <a:solidFill>
                            <a:srgbClr val="002776"/>
                          </a:solidFill>
                          <a:latin typeface="+mn-lt"/>
                          <a:ea typeface="+mn-ea"/>
                          <a:cs typeface="+mn-cs"/>
                        </a:rPr>
                        <a:t>). </a:t>
                      </a:r>
                      <a:endParaRPr lang="es-ES_tradnl" sz="900" kern="1200" baseline="0" noProof="0" dirty="0" smtClean="0">
                        <a:solidFill>
                          <a:srgbClr val="002776"/>
                        </a:solidFill>
                        <a:latin typeface="+mn-lt"/>
                        <a:ea typeface="+mn-ea"/>
                        <a:cs typeface="+mn-cs"/>
                      </a:endParaRPr>
                    </a:p>
                    <a:p>
                      <a:pPr marL="685297" marR="0" lvl="1" indent="-22860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kern="1200" baseline="0" noProof="0" dirty="0" smtClean="0">
                          <a:solidFill>
                            <a:srgbClr val="002776"/>
                          </a:solidFill>
                          <a:latin typeface="+mn-lt"/>
                          <a:ea typeface="+mn-ea"/>
                          <a:cs typeface="+mn-cs"/>
                        </a:rPr>
                        <a:t>B2C en mercados nacionales</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Campañas de influencia con la colaboración de “</a:t>
                      </a:r>
                      <a:r>
                        <a:rPr lang="es-ES_tradnl" sz="900" kern="1200" baseline="0" noProof="0" dirty="0" err="1" smtClean="0">
                          <a:solidFill>
                            <a:srgbClr val="002776"/>
                          </a:solidFill>
                          <a:latin typeface="+mn-lt"/>
                          <a:ea typeface="+mn-ea"/>
                          <a:cs typeface="+mn-cs"/>
                        </a:rPr>
                        <a:t>influencers</a:t>
                      </a:r>
                      <a:r>
                        <a:rPr lang="es-ES_tradnl" sz="900" kern="1200" baseline="0" noProof="0" dirty="0" smtClean="0">
                          <a:solidFill>
                            <a:srgbClr val="002776"/>
                          </a:solidFill>
                          <a:latin typeface="+mn-lt"/>
                          <a:ea typeface="+mn-ea"/>
                          <a:cs typeface="+mn-cs"/>
                        </a:rPr>
                        <a:t>” de los segmentos objetivos en mercados nacionales</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Campañas también de Facebook, pero con un contenido distinto del mercado internacional</a:t>
                      </a:r>
                    </a:p>
                    <a:p>
                      <a:pPr marL="1079500" marR="0" lvl="2" indent="-166688" algn="l" defTabSz="91339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kern="1200" baseline="0" noProof="0" dirty="0" smtClean="0">
                          <a:solidFill>
                            <a:srgbClr val="002776"/>
                          </a:solidFill>
                          <a:latin typeface="+mn-lt"/>
                          <a:ea typeface="+mn-ea"/>
                          <a:cs typeface="+mn-cs"/>
                        </a:rPr>
                        <a:t>Etc.</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1"/>
                  </a:ext>
                </a:extLst>
              </a:tr>
            </a:tbl>
          </a:graphicData>
        </a:graphic>
      </p:graphicFrame>
      <p:sp>
        <p:nvSpPr>
          <p:cNvPr id="7" name="Rectangle 6"/>
          <p:cNvSpPr/>
          <p:nvPr/>
        </p:nvSpPr>
        <p:spPr>
          <a:xfrm>
            <a:off x="277208" y="1582739"/>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634096"/>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641368"/>
            <a:ext cx="9073266" cy="246221"/>
          </a:xfrm>
          <a:prstGeom prst="rect">
            <a:avLst/>
          </a:prstGeom>
          <a:noFill/>
        </p:spPr>
        <p:txBody>
          <a:bodyPr wrap="square" rtlCol="0">
            <a:spAutoFit/>
          </a:bodyPr>
          <a:lstStyle/>
          <a:p>
            <a:r>
              <a:rPr lang="es-CL" sz="1000" b="1" dirty="0" smtClean="0">
                <a:solidFill>
                  <a:schemeClr val="bg2"/>
                </a:solidFill>
                <a:latin typeface="+mn-lt"/>
              </a:rPr>
              <a:t>Anexo: sugerencia para el Plan Integral de Marketing Turístico de Quito</a:t>
            </a:r>
            <a:endParaRPr lang="es-CL" sz="1000" b="1" dirty="0">
              <a:solidFill>
                <a:schemeClr val="bg2"/>
              </a:solidFill>
              <a:latin typeface="+mn-lt"/>
            </a:endParaRPr>
          </a:p>
        </p:txBody>
      </p:sp>
      <p:sp>
        <p:nvSpPr>
          <p:cNvPr id="24" name="TextBox 23"/>
          <p:cNvSpPr txBox="1"/>
          <p:nvPr/>
        </p:nvSpPr>
        <p:spPr>
          <a:xfrm>
            <a:off x="194340" y="1351906"/>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25" name="Group 24"/>
          <p:cNvGrpSpPr/>
          <p:nvPr/>
        </p:nvGrpSpPr>
        <p:grpSpPr>
          <a:xfrm>
            <a:off x="1202122" y="380250"/>
            <a:ext cx="428400" cy="410400"/>
            <a:chOff x="1157616" y="202415"/>
            <a:chExt cx="515504" cy="495053"/>
          </a:xfrm>
        </p:grpSpPr>
        <p:sp>
          <p:nvSpPr>
            <p:cNvPr id="31" name="Rounded Rectangle 30"/>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32" name="Group 282"/>
            <p:cNvGrpSpPr/>
            <p:nvPr/>
          </p:nvGrpSpPr>
          <p:grpSpPr>
            <a:xfrm>
              <a:off x="1311621" y="288473"/>
              <a:ext cx="207495" cy="194290"/>
              <a:chOff x="644491" y="4719572"/>
              <a:chExt cx="226243" cy="211846"/>
            </a:xfrm>
            <a:solidFill>
              <a:schemeClr val="bg1"/>
            </a:solidFill>
          </p:grpSpPr>
          <p:sp>
            <p:nvSpPr>
              <p:cNvPr id="33"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36"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26" name="Rectangle 25"/>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a:solidFill>
                  <a:schemeClr val="tx2"/>
                </a:solidFill>
              </a:rPr>
              <a:t>1.3. Plan Integral de Marketing Turístico de Quito</a:t>
            </a:r>
            <a:endParaRPr lang="es-CL" sz="1100" b="1" dirty="0">
              <a:solidFill>
                <a:schemeClr val="tx2"/>
              </a:solidFill>
            </a:endParaRPr>
          </a:p>
        </p:txBody>
      </p:sp>
      <p:sp>
        <p:nvSpPr>
          <p:cNvPr id="27" name="Rectangle 26"/>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Marketing como un proceso integrado, continuo y focalizado desde el producto hasta la venta y fidelización del cliente</a:t>
            </a:r>
            <a:endParaRPr lang="es-CL" sz="800" b="1" dirty="0">
              <a:solidFill>
                <a:srgbClr val="FFFFFF"/>
              </a:solidFill>
            </a:endParaRPr>
          </a:p>
        </p:txBody>
      </p:sp>
      <p:sp>
        <p:nvSpPr>
          <p:cNvPr id="28" name="Rounded Rectangle 27"/>
          <p:cNvSpPr/>
          <p:nvPr/>
        </p:nvSpPr>
        <p:spPr>
          <a:xfrm>
            <a:off x="205200" y="1006673"/>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spTree>
    <p:extLst>
      <p:ext uri="{BB962C8B-B14F-4D97-AF65-F5344CB8AC3E}">
        <p14:creationId xmlns:p14="http://schemas.microsoft.com/office/powerpoint/2010/main" val="1435804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84691"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100" b="1" dirty="0" smtClean="0">
                <a:solidFill>
                  <a:schemeClr val="tx2"/>
                </a:solidFill>
              </a:rPr>
              <a:t>1.2. Desarrollo de un ecosistema digital de marketing turístico</a:t>
            </a:r>
            <a:endParaRPr lang="es-CL" sz="1100" b="1" dirty="0">
              <a:solidFill>
                <a:schemeClr val="tx2"/>
              </a:solidFill>
            </a:endParaRPr>
          </a:p>
        </p:txBody>
      </p:sp>
      <p:sp>
        <p:nvSpPr>
          <p:cNvPr id="257" name="Rectangle 256"/>
          <p:cNvSpPr/>
          <p:nvPr/>
        </p:nvSpPr>
        <p:spPr>
          <a:xfrm>
            <a:off x="7264146" y="3064026"/>
            <a:ext cx="2625312"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ES_tradnl" sz="900" dirty="0">
                <a:solidFill>
                  <a:srgbClr val="002776"/>
                </a:solidFill>
              </a:rPr>
              <a:t>Definición clara de los </a:t>
            </a:r>
            <a:r>
              <a:rPr lang="es-ES_tradnl" sz="900" dirty="0" smtClean="0">
                <a:solidFill>
                  <a:srgbClr val="002776"/>
                </a:solidFill>
              </a:rPr>
              <a:t>objetivos específicos </a:t>
            </a:r>
            <a:r>
              <a:rPr lang="es-ES_tradnl" sz="900" dirty="0">
                <a:solidFill>
                  <a:srgbClr val="002776"/>
                </a:solidFill>
              </a:rPr>
              <a:t>para cada uno de los públicos digitales</a:t>
            </a:r>
          </a:p>
          <a:p>
            <a:pPr marL="228600" lvl="0" indent="-228600">
              <a:buFont typeface="+mj-lt"/>
              <a:buAutoNum type="arabicPeriod"/>
            </a:pPr>
            <a:r>
              <a:rPr lang="es-ES_tradnl" sz="900" dirty="0">
                <a:solidFill>
                  <a:srgbClr val="002776"/>
                </a:solidFill>
              </a:rPr>
              <a:t>Determinación clara de los roles y áreas de influencia </a:t>
            </a:r>
            <a:r>
              <a:rPr lang="es-ES_tradnl" sz="900" dirty="0" smtClean="0">
                <a:solidFill>
                  <a:srgbClr val="002776"/>
                </a:solidFill>
              </a:rPr>
              <a:t>del equipo de gestión del ecosistema digital</a:t>
            </a:r>
          </a:p>
          <a:p>
            <a:pPr marL="228600" lvl="0" indent="-228600">
              <a:buFont typeface="+mj-lt"/>
              <a:buAutoNum type="arabicPeriod"/>
            </a:pPr>
            <a:r>
              <a:rPr lang="es-CL" sz="900" dirty="0" smtClean="0">
                <a:solidFill>
                  <a:srgbClr val="002776"/>
                </a:solidFill>
              </a:rPr>
              <a:t>Comunicación </a:t>
            </a:r>
            <a:r>
              <a:rPr lang="es-CL" sz="900" dirty="0">
                <a:solidFill>
                  <a:srgbClr val="002776"/>
                </a:solidFill>
              </a:rPr>
              <a:t>y difusión de la estrategia, para el alineamiento de la organización</a:t>
            </a:r>
          </a:p>
          <a:p>
            <a:pPr marL="228600" indent="-228600">
              <a:buFont typeface="+mj-lt"/>
              <a:buAutoNum type="arabicPeriod"/>
            </a:pPr>
            <a:r>
              <a:rPr lang="es-CL" sz="900" dirty="0">
                <a:solidFill>
                  <a:srgbClr val="002776"/>
                </a:solidFill>
              </a:rPr>
              <a:t>Existencia de una estructura de metas cruzadas que vincule a a ambos </a:t>
            </a:r>
            <a:r>
              <a:rPr lang="es-CL" sz="900" dirty="0" smtClean="0">
                <a:solidFill>
                  <a:srgbClr val="002776"/>
                </a:solidFill>
              </a:rPr>
              <a:t>departamentos</a:t>
            </a: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ES_tradnl" sz="900" dirty="0" smtClean="0">
                <a:solidFill>
                  <a:srgbClr val="002776"/>
                </a:solidFill>
              </a:rPr>
              <a:t>Desarrollar un ecosistema digital de marketing turístico por públicos que tenga en cuenta todas las etapas de su “viaje digital” </a:t>
            </a:r>
            <a:r>
              <a:rPr lang="es-ES_tradnl" sz="900" dirty="0">
                <a:solidFill>
                  <a:srgbClr val="002776"/>
                </a:solidFill>
              </a:rPr>
              <a:t>con una </a:t>
            </a:r>
            <a:r>
              <a:rPr lang="es-ES_tradnl" sz="900" dirty="0" smtClean="0">
                <a:solidFill>
                  <a:srgbClr val="002776"/>
                </a:solidFill>
              </a:rPr>
              <a:t>gestión orientada a resultados y alineada </a:t>
            </a:r>
            <a:r>
              <a:rPr lang="es-ES_tradnl" sz="900" dirty="0">
                <a:solidFill>
                  <a:srgbClr val="002776"/>
                </a:solidFill>
              </a:rPr>
              <a:t>a los objetivos del Plan y sus mercados </a:t>
            </a:r>
            <a:r>
              <a:rPr lang="es-ES_tradnl" sz="900" dirty="0" smtClean="0">
                <a:solidFill>
                  <a:srgbClr val="002776"/>
                </a:solidFill>
              </a:rPr>
              <a:t>prioritarios</a:t>
            </a:r>
          </a:p>
        </p:txBody>
      </p:sp>
      <p:sp>
        <p:nvSpPr>
          <p:cNvPr id="256" name="Rectangle 255"/>
          <p:cNvSpPr/>
          <p:nvPr/>
        </p:nvSpPr>
        <p:spPr>
          <a:xfrm>
            <a:off x="7264146" y="2700331"/>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734898"/>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183098"/>
            <a:ext cx="2637113" cy="1216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chemeClr val="tx2"/>
                </a:solidFill>
              </a:rPr>
              <a:t>Visitas únicas de mercados prioritarios.</a:t>
            </a:r>
          </a:p>
          <a:p>
            <a:pPr marL="228600" indent="-228600">
              <a:spcBef>
                <a:spcPts val="300"/>
              </a:spcBef>
              <a:buFont typeface="+mj-lt"/>
              <a:buAutoNum type="arabicPeriod"/>
            </a:pPr>
            <a:r>
              <a:rPr lang="es-CL" sz="900" dirty="0" smtClean="0">
                <a:solidFill>
                  <a:schemeClr val="tx2"/>
                </a:solidFill>
              </a:rPr>
              <a:t>Crecimiento de la interacción con el público objetivo </a:t>
            </a:r>
          </a:p>
          <a:p>
            <a:pPr marL="228600" indent="-228600">
              <a:spcBef>
                <a:spcPts val="300"/>
              </a:spcBef>
              <a:buFont typeface="+mj-lt"/>
              <a:buAutoNum type="arabicPeriod"/>
            </a:pPr>
            <a:r>
              <a:rPr lang="es-CL" sz="900" dirty="0" smtClean="0">
                <a:solidFill>
                  <a:schemeClr val="tx2"/>
                </a:solidFill>
              </a:rPr>
              <a:t>Tasa de rebote de la página</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598922"/>
          <a:ext cx="7029088" cy="2834640"/>
        </p:xfrm>
        <a:graphic>
          <a:graphicData uri="http://schemas.openxmlformats.org/drawingml/2006/table">
            <a:tbl>
              <a:tblPr firstRow="1" bandRow="1">
                <a:tableStyleId>{2D5ABB26-0587-4C30-8999-92F81FD0307C}</a:tableStyleId>
              </a:tblPr>
              <a:tblGrid>
                <a:gridCol w="7029088">
                  <a:extLst>
                    <a:ext uri="{9D8B030D-6E8A-4147-A177-3AD203B41FA5}">
                      <a16:colId xmlns="" xmlns:a16="http://schemas.microsoft.com/office/drawing/2014/main" val="20000"/>
                    </a:ext>
                  </a:extLst>
                </a:gridCol>
              </a:tblGrid>
              <a:tr h="347833">
                <a:tc>
                  <a:txBody>
                    <a:bodyPr/>
                    <a:lstStyle/>
                    <a:p>
                      <a:pPr marL="0" marR="0" lvl="0" indent="0" algn="just" defTabSz="913399" rtl="0" eaLnBrk="1" fontAlgn="auto" latinLnBrk="0" hangingPunct="1">
                        <a:lnSpc>
                          <a:spcPct val="100000"/>
                        </a:lnSpc>
                        <a:spcBef>
                          <a:spcPts val="0"/>
                        </a:spcBef>
                        <a:spcAft>
                          <a:spcPts val="0"/>
                        </a:spcAft>
                        <a:buClrTx/>
                        <a:buSzTx/>
                        <a:buFontTx/>
                        <a:buAutoNum type="arabicPeriod"/>
                        <a:tabLst/>
                        <a:defRPr/>
                      </a:pPr>
                      <a:r>
                        <a:rPr lang="es-CL" sz="900" kern="1200" dirty="0" smtClean="0">
                          <a:solidFill>
                            <a:srgbClr val="002776"/>
                          </a:solidFill>
                          <a:latin typeface="+mn-lt"/>
                          <a:ea typeface="+mn-ea"/>
                          <a:cs typeface="+mn-cs"/>
                        </a:rPr>
                        <a:t> Identificar</a:t>
                      </a:r>
                      <a:r>
                        <a:rPr lang="es-CL" sz="900" kern="1200" baseline="0" dirty="0" smtClean="0">
                          <a:solidFill>
                            <a:srgbClr val="002776"/>
                          </a:solidFill>
                          <a:latin typeface="+mn-lt"/>
                          <a:ea typeface="+mn-ea"/>
                          <a:cs typeface="+mn-cs"/>
                        </a:rPr>
                        <a:t> las necesidades de comunicación de QT corporativo y QT destino turístico y separar los ecosistemas digitales. QT destino turístico tendrá su propio ecosistema digital diferenciado.</a:t>
                      </a:r>
                      <a:endParaRPr lang="es-CL" sz="900" kern="120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904851222"/>
                  </a:ext>
                </a:extLst>
              </a:tr>
              <a:tr h="34783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baseline="0" noProof="0" dirty="0" smtClean="0">
                          <a:solidFill>
                            <a:srgbClr val="002776"/>
                          </a:solidFill>
                          <a:latin typeface="+mn-lt"/>
                          <a:ea typeface="+mn-ea"/>
                          <a:cs typeface="+mn-cs"/>
                        </a:rPr>
                        <a:t>2. </a:t>
                      </a:r>
                      <a:r>
                        <a:rPr lang="es-ES_tradnl" sz="900" kern="1200" dirty="0" smtClean="0">
                          <a:solidFill>
                            <a:srgbClr val="002776"/>
                          </a:solidFill>
                          <a:latin typeface="+mn-lt"/>
                          <a:ea typeface="+mn-ea"/>
                          <a:cs typeface="+mn-cs"/>
                        </a:rPr>
                        <a:t>Análisis de las</a:t>
                      </a:r>
                      <a:r>
                        <a:rPr lang="es-ES_tradnl" sz="900" kern="1200" baseline="0" dirty="0" smtClean="0">
                          <a:solidFill>
                            <a:srgbClr val="002776"/>
                          </a:solidFill>
                          <a:latin typeface="+mn-lt"/>
                          <a:ea typeface="+mn-ea"/>
                          <a:cs typeface="+mn-cs"/>
                        </a:rPr>
                        <a:t> necesidades comunicacionales para cada público: </a:t>
                      </a:r>
                      <a:r>
                        <a:rPr lang="es-ES_tradnl" sz="900" kern="1200" dirty="0" smtClean="0">
                          <a:solidFill>
                            <a:srgbClr val="002776"/>
                          </a:solidFill>
                          <a:latin typeface="+mn-lt"/>
                          <a:ea typeface="+mn-ea"/>
                          <a:cs typeface="+mn-cs"/>
                        </a:rPr>
                        <a:t>turistas vacacionales</a:t>
                      </a:r>
                      <a:r>
                        <a:rPr lang="es-ES_tradnl" sz="900" kern="1200" baseline="0" dirty="0" smtClean="0">
                          <a:solidFill>
                            <a:srgbClr val="002776"/>
                          </a:solidFill>
                          <a:latin typeface="+mn-lt"/>
                          <a:ea typeface="+mn-ea"/>
                          <a:cs typeface="+mn-cs"/>
                        </a:rPr>
                        <a:t> (</a:t>
                      </a:r>
                      <a:r>
                        <a:rPr lang="es-ES_tradnl" sz="900" kern="1200" dirty="0" smtClean="0">
                          <a:solidFill>
                            <a:srgbClr val="002776"/>
                          </a:solidFill>
                          <a:latin typeface="+mn-lt"/>
                          <a:ea typeface="+mn-ea"/>
                          <a:cs typeface="+mn-cs"/>
                        </a:rPr>
                        <a:t>ocio), inversores, organizadores</a:t>
                      </a:r>
                      <a:r>
                        <a:rPr lang="es-ES_tradnl" sz="900" kern="1200" baseline="0" dirty="0" smtClean="0">
                          <a:solidFill>
                            <a:srgbClr val="002776"/>
                          </a:solidFill>
                          <a:latin typeface="+mn-lt"/>
                          <a:ea typeface="+mn-ea"/>
                          <a:cs typeface="+mn-cs"/>
                        </a:rPr>
                        <a:t> reuniones, estudiantes, medios de comunicación, etc. y d</a:t>
                      </a:r>
                      <a:r>
                        <a:rPr lang="es-ES_tradnl" sz="900" kern="1200" dirty="0" smtClean="0">
                          <a:solidFill>
                            <a:srgbClr val="002776"/>
                          </a:solidFill>
                          <a:latin typeface="+mn-lt"/>
                          <a:ea typeface="+mn-ea"/>
                          <a:cs typeface="+mn-cs"/>
                        </a:rPr>
                        <a:t>eterminación de sus objetivos digitales específicos y su</a:t>
                      </a:r>
                      <a:r>
                        <a:rPr lang="es-ES_tradnl" sz="900" kern="1200" baseline="0" dirty="0" smtClean="0">
                          <a:solidFill>
                            <a:srgbClr val="002776"/>
                          </a:solidFill>
                          <a:latin typeface="+mn-lt"/>
                          <a:ea typeface="+mn-ea"/>
                          <a:cs typeface="+mn-cs"/>
                        </a:rPr>
                        <a:t> </a:t>
                      </a:r>
                      <a:r>
                        <a:rPr lang="es-ES_tradnl" sz="900" kern="1200" dirty="0" smtClean="0">
                          <a:solidFill>
                            <a:srgbClr val="002776"/>
                          </a:solidFill>
                          <a:latin typeface="+mn-lt"/>
                          <a:ea typeface="+mn-ea"/>
                          <a:cs typeface="+mn-cs"/>
                        </a:rPr>
                        <a:t>interrelación</a:t>
                      </a:r>
                      <a:r>
                        <a:rPr lang="es-ES_tradnl" sz="900" kern="1200" baseline="0" dirty="0" smtClean="0">
                          <a:solidFill>
                            <a:srgbClr val="002776"/>
                          </a:solidFill>
                          <a:latin typeface="+mn-lt"/>
                          <a:ea typeface="+mn-ea"/>
                          <a:cs typeface="+mn-cs"/>
                        </a:rPr>
                        <a:t> para con los públicos diferenciados.</a:t>
                      </a:r>
                      <a:endParaRPr lang="es-CL" sz="900" kern="120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17396">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3. </a:t>
                      </a:r>
                      <a:r>
                        <a:rPr lang="es-ES_tradnl" sz="900" kern="1200" dirty="0" smtClean="0">
                          <a:solidFill>
                            <a:srgbClr val="002776"/>
                          </a:solidFill>
                          <a:latin typeface="+mn-lt"/>
                          <a:ea typeface="+mn-ea"/>
                          <a:cs typeface="+mn-cs"/>
                        </a:rPr>
                        <a:t>Definir</a:t>
                      </a:r>
                      <a:r>
                        <a:rPr lang="es-ES_tradnl" sz="900" kern="1200" baseline="0" dirty="0" smtClean="0">
                          <a:solidFill>
                            <a:srgbClr val="002776"/>
                          </a:solidFill>
                          <a:latin typeface="+mn-lt"/>
                          <a:ea typeface="+mn-ea"/>
                          <a:cs typeface="+mn-cs"/>
                        </a:rPr>
                        <a:t> las</a:t>
                      </a:r>
                      <a:r>
                        <a:rPr lang="es-ES_tradnl" sz="900" kern="1200" dirty="0" smtClean="0">
                          <a:solidFill>
                            <a:srgbClr val="002776"/>
                          </a:solidFill>
                          <a:latin typeface="+mn-lt"/>
                          <a:ea typeface="+mn-ea"/>
                          <a:cs typeface="+mn-cs"/>
                        </a:rPr>
                        <a:t> áreas de influencia para el equipo de gestión del ecosistema digital por </a:t>
                      </a:r>
                      <a:r>
                        <a:rPr lang="es-ES_tradnl" sz="900" kern="1200" baseline="0" dirty="0" smtClean="0">
                          <a:solidFill>
                            <a:srgbClr val="002776"/>
                          </a:solidFill>
                          <a:latin typeface="+mn-lt"/>
                          <a:ea typeface="+mn-ea"/>
                          <a:cs typeface="+mn-cs"/>
                        </a:rPr>
                        <a:t>públicos, temáticas y segmentación.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47833">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4. </a:t>
                      </a:r>
                      <a:r>
                        <a:rPr lang="es-ES" sz="900" kern="1200" baseline="0" noProof="0" dirty="0" smtClean="0">
                          <a:solidFill>
                            <a:srgbClr val="002776"/>
                          </a:solidFill>
                          <a:latin typeface="+mn-lt"/>
                          <a:ea typeface="+mn-ea"/>
                          <a:cs typeface="+mn-cs"/>
                        </a:rPr>
                        <a:t>Trabajar con un equipo de informáticos y desarrolladores especializados para definir: el “viaje digital del usuario” </a:t>
                      </a:r>
                      <a:r>
                        <a:rPr lang="es-ES" sz="900" kern="1200" baseline="0" noProof="0" dirty="0" err="1" smtClean="0">
                          <a:solidFill>
                            <a:srgbClr val="002776"/>
                          </a:solidFill>
                          <a:latin typeface="+mn-lt"/>
                          <a:ea typeface="+mn-ea"/>
                          <a:cs typeface="+mn-cs"/>
                        </a:rPr>
                        <a:t>multi</a:t>
                      </a:r>
                      <a:r>
                        <a:rPr lang="es-ES" sz="900" kern="1200" baseline="0" noProof="0" dirty="0" smtClean="0">
                          <a:solidFill>
                            <a:srgbClr val="002776"/>
                          </a:solidFill>
                          <a:latin typeface="+mn-lt"/>
                          <a:ea typeface="+mn-ea"/>
                          <a:cs typeface="+mn-cs"/>
                        </a:rPr>
                        <a:t>-pantalla (dispositivos: </a:t>
                      </a:r>
                      <a:r>
                        <a:rPr lang="es-ES" sz="900" kern="1200" baseline="0" noProof="0" dirty="0" err="1" smtClean="0">
                          <a:solidFill>
                            <a:srgbClr val="002776"/>
                          </a:solidFill>
                          <a:latin typeface="+mn-lt"/>
                          <a:ea typeface="+mn-ea"/>
                          <a:cs typeface="+mn-cs"/>
                        </a:rPr>
                        <a:t>smartphones</a:t>
                      </a:r>
                      <a:r>
                        <a:rPr lang="es-ES" sz="900" kern="1200" baseline="0" noProof="0" dirty="0" smtClean="0">
                          <a:solidFill>
                            <a:srgbClr val="002776"/>
                          </a:solidFill>
                          <a:latin typeface="+mn-lt"/>
                          <a:ea typeface="+mn-ea"/>
                          <a:cs typeface="+mn-cs"/>
                        </a:rPr>
                        <a:t>, </a:t>
                      </a:r>
                      <a:r>
                        <a:rPr lang="es-ES" sz="900" kern="1200" baseline="0" noProof="0" dirty="0" err="1" smtClean="0">
                          <a:solidFill>
                            <a:srgbClr val="002776"/>
                          </a:solidFill>
                          <a:latin typeface="+mn-lt"/>
                          <a:ea typeface="+mn-ea"/>
                          <a:cs typeface="+mn-cs"/>
                        </a:rPr>
                        <a:t>tablets</a:t>
                      </a:r>
                      <a:r>
                        <a:rPr lang="es-ES" sz="900" kern="1200" baseline="0" noProof="0" dirty="0" smtClean="0">
                          <a:solidFill>
                            <a:srgbClr val="002776"/>
                          </a:solidFill>
                          <a:latin typeface="+mn-lt"/>
                          <a:ea typeface="+mn-ea"/>
                          <a:cs typeface="+mn-cs"/>
                        </a:rPr>
                        <a:t>, </a:t>
                      </a:r>
                      <a:r>
                        <a:rPr lang="es-ES" sz="900" kern="1200" baseline="0" noProof="0" dirty="0" err="1" smtClean="0">
                          <a:solidFill>
                            <a:srgbClr val="002776"/>
                          </a:solidFill>
                          <a:latin typeface="+mn-lt"/>
                          <a:ea typeface="+mn-ea"/>
                          <a:cs typeface="+mn-cs"/>
                        </a:rPr>
                        <a:t>PCs</a:t>
                      </a:r>
                      <a:r>
                        <a:rPr lang="es-ES" sz="900" kern="1200" baseline="0" noProof="0" dirty="0" smtClean="0">
                          <a:solidFill>
                            <a:srgbClr val="002776"/>
                          </a:solidFill>
                          <a:latin typeface="+mn-lt"/>
                          <a:ea typeface="+mn-ea"/>
                          <a:cs typeface="+mn-cs"/>
                        </a:rPr>
                        <a:t>, wearables, etc.) sus puntos clave de contacto y la forma óptima de integrar contenido.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47833">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rgbClr val="002776"/>
                          </a:solidFill>
                          <a:latin typeface="+mn-lt"/>
                          <a:ea typeface="+mn-ea"/>
                          <a:cs typeface="+mn-cs"/>
                        </a:rPr>
                        <a:t>5. Definir</a:t>
                      </a:r>
                      <a:r>
                        <a:rPr lang="es-ES" sz="900" kern="1200" baseline="0" noProof="0" dirty="0" smtClean="0">
                          <a:solidFill>
                            <a:srgbClr val="002776"/>
                          </a:solidFill>
                          <a:latin typeface="+mn-lt"/>
                          <a:ea typeface="+mn-ea"/>
                          <a:cs typeface="+mn-cs"/>
                        </a:rPr>
                        <a:t> las funcionalidades del ecosistema digital de QT para facilitar la inspiración, conversión y monitoreo de cada una de las acciones marketing digital realizadas. (i.e. hacer que el usuario pueda registrarse rápidamente, </a:t>
                      </a:r>
                      <a:r>
                        <a:rPr lang="es-ES" sz="900" kern="1200" baseline="0" noProof="0" dirty="0" err="1" smtClean="0">
                          <a:solidFill>
                            <a:srgbClr val="002776"/>
                          </a:solidFill>
                          <a:latin typeface="+mn-lt"/>
                          <a:ea typeface="+mn-ea"/>
                          <a:cs typeface="+mn-cs"/>
                        </a:rPr>
                        <a:t>login</a:t>
                      </a:r>
                      <a:r>
                        <a:rPr lang="es-ES" sz="900" kern="1200" baseline="0" noProof="0" dirty="0" smtClean="0">
                          <a:solidFill>
                            <a:srgbClr val="002776"/>
                          </a:solidFill>
                          <a:latin typeface="+mn-lt"/>
                          <a:ea typeface="+mn-ea"/>
                          <a:cs typeface="+mn-cs"/>
                        </a:rPr>
                        <a:t> social).</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608708">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chemeClr val="accent1"/>
                          </a:solidFill>
                          <a:latin typeface="+mn-lt"/>
                          <a:ea typeface="+mn-ea"/>
                          <a:cs typeface="+mn-cs"/>
                        </a:rPr>
                        <a:t>6. Diseñar una página web</a:t>
                      </a:r>
                      <a:r>
                        <a:rPr lang="es-ES" sz="900" kern="1200" baseline="0" noProof="0" dirty="0" smtClean="0">
                          <a:solidFill>
                            <a:schemeClr val="accent1"/>
                          </a:solidFill>
                          <a:latin typeface="+mn-lt"/>
                          <a:ea typeface="+mn-ea"/>
                          <a:cs typeface="+mn-cs"/>
                        </a:rPr>
                        <a:t> que facilite al usuario el viaje digital deseado (</a:t>
                      </a:r>
                      <a:r>
                        <a:rPr lang="es-ES" sz="900" i="1" kern="1200" baseline="0" noProof="0" dirty="0" err="1" smtClean="0">
                          <a:solidFill>
                            <a:schemeClr val="accent1"/>
                          </a:solidFill>
                          <a:latin typeface="+mn-lt"/>
                          <a:ea typeface="+mn-ea"/>
                          <a:cs typeface="+mn-cs"/>
                        </a:rPr>
                        <a:t>user-friendly</a:t>
                      </a:r>
                      <a:r>
                        <a:rPr lang="es-ES" sz="900" kern="1200" baseline="0" noProof="0" dirty="0" smtClean="0">
                          <a:solidFill>
                            <a:schemeClr val="accent1"/>
                          </a:solidFill>
                          <a:latin typeface="+mn-lt"/>
                          <a:ea typeface="+mn-ea"/>
                          <a:cs typeface="+mn-cs"/>
                        </a:rPr>
                        <a:t>) y que integre contenido diversos de medios propios, pagados u “obtenidos” (i.e. integración de mapas, vídeos o fotos UGC generadas por usuarios en redes sociales de QT). La página web a diseñar será una única y dentro se integrarán diversas micro – </a:t>
                      </a:r>
                      <a:r>
                        <a:rPr lang="es-ES" sz="900" kern="1200" baseline="0" noProof="0" dirty="0" err="1" smtClean="0">
                          <a:solidFill>
                            <a:schemeClr val="accent1"/>
                          </a:solidFill>
                          <a:latin typeface="+mn-lt"/>
                          <a:ea typeface="+mn-ea"/>
                          <a:cs typeface="+mn-cs"/>
                        </a:rPr>
                        <a:t>sites</a:t>
                      </a:r>
                      <a:r>
                        <a:rPr lang="es-ES" sz="900" kern="1200" baseline="0" noProof="0" dirty="0" smtClean="0">
                          <a:solidFill>
                            <a:schemeClr val="accent1"/>
                          </a:solidFill>
                          <a:latin typeface="+mn-lt"/>
                          <a:ea typeface="+mn-ea"/>
                          <a:cs typeface="+mn-cs"/>
                        </a:rPr>
                        <a:t> (RICE, Web Turismo venta, etc.) para optimizar costes de generación de tráfico y posicionamiento SEO.</a:t>
                      </a:r>
                      <a:endParaRPr lang="es-ES" sz="900" kern="1200" noProof="0" dirty="0" smtClean="0">
                        <a:solidFill>
                          <a:schemeClr val="accent1"/>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47833">
                <a:tc>
                  <a:txBody>
                    <a:bodyPr/>
                    <a:lstStyle/>
                    <a:p>
                      <a:pPr marL="0" marR="0" lvl="0" indent="0" algn="just" defTabSz="913399" rtl="0" eaLnBrk="1" fontAlgn="auto" latinLnBrk="0" hangingPunct="1">
                        <a:lnSpc>
                          <a:spcPct val="100000"/>
                        </a:lnSpc>
                        <a:spcBef>
                          <a:spcPts val="0"/>
                        </a:spcBef>
                        <a:spcAft>
                          <a:spcPts val="0"/>
                        </a:spcAft>
                        <a:buClrTx/>
                        <a:buSzTx/>
                        <a:buFont typeface="+mj-lt"/>
                        <a:buNone/>
                        <a:tabLst/>
                        <a:defRPr/>
                      </a:pPr>
                      <a:r>
                        <a:rPr lang="es-ES" sz="900" kern="1200" noProof="0" dirty="0" smtClean="0">
                          <a:solidFill>
                            <a:schemeClr val="accent1"/>
                          </a:solidFill>
                          <a:latin typeface="+mn-lt"/>
                          <a:ea typeface="+mn-ea"/>
                          <a:cs typeface="+mn-cs"/>
                        </a:rPr>
                        <a:t>7. </a:t>
                      </a:r>
                      <a:r>
                        <a:rPr lang="es-ES" sz="900" kern="1200" baseline="0" noProof="0" dirty="0" smtClean="0">
                          <a:solidFill>
                            <a:schemeClr val="accent1"/>
                          </a:solidFill>
                          <a:latin typeface="+mn-lt"/>
                          <a:ea typeface="+mn-ea"/>
                          <a:cs typeface="+mn-cs"/>
                        </a:rPr>
                        <a:t>Definir qué enlaces serán necesarios para vincular y monitorear a los socios potenciales de QT en la distribución de productos turísticos.</a:t>
                      </a:r>
                      <a:endParaRPr lang="es-ES" sz="900" kern="1200" noProof="0" dirty="0" smtClean="0">
                        <a:solidFill>
                          <a:schemeClr val="accent1"/>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8</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82309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877098"/>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Especialización de la gestión digital por</a:t>
            </a:r>
          </a:p>
          <a:p>
            <a:pPr algn="ctr"/>
            <a:r>
              <a:rPr lang="es-ES_tradnl" sz="800" b="1" dirty="0" smtClean="0">
                <a:solidFill>
                  <a:srgbClr val="FFFFFF"/>
                </a:solidFill>
              </a:rPr>
              <a:t>públicos diferenciados</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238922"/>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29027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29755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sp>
        <p:nvSpPr>
          <p:cNvPr id="359" name="Rectangle 314"/>
          <p:cNvSpPr/>
          <p:nvPr>
            <p:custDataLst>
              <p:tags r:id="rId7"/>
            </p:custDataLst>
          </p:nvPr>
        </p:nvSpPr>
        <p:spPr>
          <a:xfrm>
            <a:off x="205458" y="2302818"/>
            <a:ext cx="701828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Responsables                                                              Actores Involucrados</a:t>
            </a:r>
            <a:endParaRPr lang="es-CL" sz="1000" b="1" dirty="0">
              <a:solidFill>
                <a:srgbClr val="FFFFFF"/>
              </a:solidFill>
            </a:endParaRPr>
          </a:p>
        </p:txBody>
      </p:sp>
      <p:grpSp>
        <p:nvGrpSpPr>
          <p:cNvPr id="316" name="Group 315"/>
          <p:cNvGrpSpPr/>
          <p:nvPr>
            <p:custDataLst>
              <p:tags r:id="rId8"/>
            </p:custDataLst>
          </p:nvPr>
        </p:nvGrpSpPr>
        <p:grpSpPr>
          <a:xfrm>
            <a:off x="316674" y="2344450"/>
            <a:ext cx="216000" cy="288000"/>
            <a:chOff x="391339" y="1340959"/>
            <a:chExt cx="382588" cy="609600"/>
          </a:xfrm>
        </p:grpSpPr>
        <p:sp>
          <p:nvSpPr>
            <p:cNvPr id="317"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sp>
          <p:nvSpPr>
            <p:cNvPr id="318"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a:solidFill>
                  <a:srgbClr val="000000"/>
                </a:solidFill>
              </a:endParaRPr>
            </a:p>
          </p:txBody>
        </p:sp>
      </p:grpSp>
      <p:grpSp>
        <p:nvGrpSpPr>
          <p:cNvPr id="226" name="Group 225"/>
          <p:cNvGrpSpPr/>
          <p:nvPr/>
        </p:nvGrpSpPr>
        <p:grpSpPr>
          <a:xfrm>
            <a:off x="7256357" y="1440165"/>
            <a:ext cx="2633101" cy="836705"/>
            <a:chOff x="3462357" y="6443378"/>
            <a:chExt cx="2082316" cy="900000"/>
          </a:xfrm>
        </p:grpSpPr>
        <p:sp>
          <p:nvSpPr>
            <p:cNvPr id="227" name="Rectangle 226"/>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228" name="Rectangle 227"/>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229" name="Group 228"/>
            <p:cNvGrpSpPr/>
            <p:nvPr/>
          </p:nvGrpSpPr>
          <p:grpSpPr>
            <a:xfrm>
              <a:off x="3561117" y="6479378"/>
              <a:ext cx="295181" cy="288000"/>
              <a:chOff x="1738313" y="3406776"/>
              <a:chExt cx="644727" cy="615950"/>
            </a:xfrm>
            <a:solidFill>
              <a:srgbClr val="FFFF00"/>
            </a:solidFill>
          </p:grpSpPr>
          <p:sp>
            <p:nvSpPr>
              <p:cNvPr id="383"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4"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5"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86"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230" name="Group 229"/>
            <p:cNvGrpSpPr/>
            <p:nvPr/>
          </p:nvGrpSpPr>
          <p:grpSpPr>
            <a:xfrm>
              <a:off x="3582872" y="6818591"/>
              <a:ext cx="468000" cy="432933"/>
              <a:chOff x="3605314" y="6801213"/>
              <a:chExt cx="468000" cy="432933"/>
            </a:xfrm>
          </p:grpSpPr>
          <p:sp>
            <p:nvSpPr>
              <p:cNvPr id="381" name="Rectangle 380"/>
              <p:cNvSpPr/>
              <p:nvPr>
                <p:custDataLst>
                  <p:tags r:id="rId16"/>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82" name="TextBox 381"/>
              <p:cNvSpPr txBox="1"/>
              <p:nvPr>
                <p:custDataLst>
                  <p:tags r:id="rId17"/>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231" name="Group 230"/>
            <p:cNvGrpSpPr/>
            <p:nvPr/>
          </p:nvGrpSpPr>
          <p:grpSpPr>
            <a:xfrm>
              <a:off x="4277236" y="6818591"/>
              <a:ext cx="468000" cy="432933"/>
              <a:chOff x="4217406" y="6801213"/>
              <a:chExt cx="468000" cy="432933"/>
            </a:xfrm>
          </p:grpSpPr>
          <p:sp>
            <p:nvSpPr>
              <p:cNvPr id="315" name="Rectangle 314"/>
              <p:cNvSpPr/>
              <p:nvPr>
                <p:custDataLst>
                  <p:tags r:id="rId14"/>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42" name="TextBox 341"/>
              <p:cNvSpPr txBox="1"/>
              <p:nvPr>
                <p:custDataLst>
                  <p:tags r:id="rId15"/>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232" name="Group 231"/>
            <p:cNvGrpSpPr/>
            <p:nvPr/>
          </p:nvGrpSpPr>
          <p:grpSpPr>
            <a:xfrm>
              <a:off x="4971600" y="6818591"/>
              <a:ext cx="468000" cy="432933"/>
              <a:chOff x="4829498" y="6801213"/>
              <a:chExt cx="468000" cy="432933"/>
            </a:xfrm>
          </p:grpSpPr>
          <p:sp>
            <p:nvSpPr>
              <p:cNvPr id="234" name="Rectangle 233"/>
              <p:cNvSpPr/>
              <p:nvPr>
                <p:custDataLst>
                  <p:tags r:id="rId12"/>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35" name="TextBox 234"/>
              <p:cNvSpPr txBox="1"/>
              <p:nvPr>
                <p:custDataLst>
                  <p:tags r:id="rId13"/>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233"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87" name="Group 386"/>
          <p:cNvGrpSpPr/>
          <p:nvPr/>
        </p:nvGrpSpPr>
        <p:grpSpPr>
          <a:xfrm>
            <a:off x="205458" y="6443378"/>
            <a:ext cx="3169298" cy="942946"/>
            <a:chOff x="205458" y="6443378"/>
            <a:chExt cx="3273816" cy="942946"/>
          </a:xfrm>
        </p:grpSpPr>
        <p:sp>
          <p:nvSpPr>
            <p:cNvPr id="388" name="Rectangle 387"/>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389" name="Rectangle 388"/>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390"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1" name="Rectangle 390"/>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39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93" name="Rectangle 392"/>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$ 30.000 USD</a:t>
              </a:r>
              <a:endParaRPr lang="es-CL" sz="800" i="1" dirty="0">
                <a:solidFill>
                  <a:schemeClr val="tx2"/>
                </a:solidFill>
              </a:endParaRPr>
            </a:p>
          </p:txBody>
        </p:sp>
      </p:grpSp>
      <p:sp>
        <p:nvSpPr>
          <p:cNvPr id="401" name="Rectangle 400"/>
          <p:cNvSpPr/>
          <p:nvPr/>
        </p:nvSpPr>
        <p:spPr>
          <a:xfrm>
            <a:off x="3672312" y="2662818"/>
            <a:ext cx="3542400" cy="559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i="1" dirty="0">
                <a:solidFill>
                  <a:srgbClr val="002776"/>
                </a:solidFill>
              </a:rPr>
              <a:t>Técnicos de sistemas</a:t>
            </a:r>
          </a:p>
          <a:p>
            <a:r>
              <a:rPr lang="es-ES" sz="900" i="1" dirty="0">
                <a:solidFill>
                  <a:srgbClr val="002776"/>
                </a:solidFill>
              </a:rPr>
              <a:t>De</a:t>
            </a:r>
            <a:r>
              <a:rPr lang="es-CL" sz="900" i="1" dirty="0" err="1">
                <a:solidFill>
                  <a:srgbClr val="002776"/>
                </a:solidFill>
              </a:rPr>
              <a:t>sarrolladores</a:t>
            </a:r>
            <a:r>
              <a:rPr lang="es-CL" sz="900" i="1" dirty="0">
                <a:solidFill>
                  <a:srgbClr val="002776"/>
                </a:solidFill>
              </a:rPr>
              <a:t> externos</a:t>
            </a:r>
          </a:p>
          <a:p>
            <a:r>
              <a:rPr lang="es-CL" sz="900" i="1" dirty="0">
                <a:solidFill>
                  <a:srgbClr val="002776"/>
                </a:solidFill>
              </a:rPr>
              <a:t>Pro Ecuador – red internacional de </a:t>
            </a:r>
            <a:r>
              <a:rPr lang="es-CL" sz="900" i="1" dirty="0" smtClean="0">
                <a:solidFill>
                  <a:srgbClr val="002776"/>
                </a:solidFill>
              </a:rPr>
              <a:t>medios objetivo</a:t>
            </a:r>
            <a:endParaRPr lang="es-CL" sz="900" i="1" dirty="0">
              <a:solidFill>
                <a:srgbClr val="002776"/>
              </a:solidFill>
            </a:endParaRPr>
          </a:p>
        </p:txBody>
      </p:sp>
      <p:sp>
        <p:nvSpPr>
          <p:cNvPr id="402" name="Rectangle 401"/>
          <p:cNvSpPr/>
          <p:nvPr/>
        </p:nvSpPr>
        <p:spPr>
          <a:xfrm>
            <a:off x="3373814" y="6443378"/>
            <a:ext cx="2189001"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403" name="Table 402"/>
          <p:cNvGraphicFramePr>
            <a:graphicFrameLocks noGrp="1"/>
          </p:cNvGraphicFramePr>
          <p:nvPr>
            <p:extLst/>
          </p:nvPr>
        </p:nvGraphicFramePr>
        <p:xfrm>
          <a:off x="3373810" y="6873220"/>
          <a:ext cx="2189004" cy="381000"/>
        </p:xfrm>
        <a:graphic>
          <a:graphicData uri="http://schemas.openxmlformats.org/drawingml/2006/table">
            <a:tbl>
              <a:tblPr firstRow="1" bandRow="1">
                <a:tableStyleId>{5C22544A-7EE6-4342-B048-85BDC9FD1C3A}</a:tableStyleId>
              </a:tblPr>
              <a:tblGrid>
                <a:gridCol w="364834">
                  <a:extLst>
                    <a:ext uri="{9D8B030D-6E8A-4147-A177-3AD203B41FA5}">
                      <a16:colId xmlns="" xmlns:a16="http://schemas.microsoft.com/office/drawing/2014/main" val="1911516659"/>
                    </a:ext>
                  </a:extLst>
                </a:gridCol>
                <a:gridCol w="364834">
                  <a:extLst>
                    <a:ext uri="{9D8B030D-6E8A-4147-A177-3AD203B41FA5}">
                      <a16:colId xmlns="" xmlns:a16="http://schemas.microsoft.com/office/drawing/2014/main" val="476114897"/>
                    </a:ext>
                  </a:extLst>
                </a:gridCol>
                <a:gridCol w="364834">
                  <a:extLst>
                    <a:ext uri="{9D8B030D-6E8A-4147-A177-3AD203B41FA5}">
                      <a16:colId xmlns="" xmlns:a16="http://schemas.microsoft.com/office/drawing/2014/main" val="1399813028"/>
                    </a:ext>
                  </a:extLst>
                </a:gridCol>
                <a:gridCol w="364834">
                  <a:extLst>
                    <a:ext uri="{9D8B030D-6E8A-4147-A177-3AD203B41FA5}">
                      <a16:colId xmlns="" xmlns:a16="http://schemas.microsoft.com/office/drawing/2014/main" val="3069789400"/>
                    </a:ext>
                  </a:extLst>
                </a:gridCol>
                <a:gridCol w="364834">
                  <a:extLst>
                    <a:ext uri="{9D8B030D-6E8A-4147-A177-3AD203B41FA5}">
                      <a16:colId xmlns="" xmlns:a16="http://schemas.microsoft.com/office/drawing/2014/main" val="1920847690"/>
                    </a:ext>
                  </a:extLst>
                </a:gridCol>
                <a:gridCol w="364834">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408" name="Group 407"/>
          <p:cNvGrpSpPr/>
          <p:nvPr/>
        </p:nvGrpSpPr>
        <p:grpSpPr>
          <a:xfrm>
            <a:off x="3415891" y="6485819"/>
            <a:ext cx="256421" cy="252000"/>
            <a:chOff x="3417417" y="6485819"/>
            <a:chExt cx="256421" cy="252000"/>
          </a:xfrm>
        </p:grpSpPr>
        <p:sp>
          <p:nvSpPr>
            <p:cNvPr id="409"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0"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1"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12" name="Freeform 368"/>
          <p:cNvSpPr>
            <a:spLocks noEditPoints="1"/>
          </p:cNvSpPr>
          <p:nvPr/>
        </p:nvSpPr>
        <p:spPr bwMode="auto">
          <a:xfrm>
            <a:off x="3876340"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nvGrpSpPr>
          <p:cNvPr id="413" name="Group 412"/>
          <p:cNvGrpSpPr/>
          <p:nvPr/>
        </p:nvGrpSpPr>
        <p:grpSpPr>
          <a:xfrm>
            <a:off x="4761313" y="7487394"/>
            <a:ext cx="4332885" cy="188648"/>
            <a:chOff x="565498" y="7511262"/>
            <a:chExt cx="4332885" cy="188648"/>
          </a:xfrm>
        </p:grpSpPr>
        <p:grpSp>
          <p:nvGrpSpPr>
            <p:cNvPr id="414" name="Group 413"/>
            <p:cNvGrpSpPr/>
            <p:nvPr/>
          </p:nvGrpSpPr>
          <p:grpSpPr>
            <a:xfrm>
              <a:off x="565498" y="7511262"/>
              <a:ext cx="3104467" cy="184666"/>
              <a:chOff x="615275" y="7511262"/>
              <a:chExt cx="3104467" cy="184666"/>
            </a:xfrm>
          </p:grpSpPr>
          <p:sp>
            <p:nvSpPr>
              <p:cNvPr id="417" name="TextBox 416"/>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418" name="Rectangle 417"/>
              <p:cNvSpPr/>
              <p:nvPr>
                <p:custDataLst>
                  <p:tags r:id="rId9"/>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419" name="Rectangle 418"/>
              <p:cNvSpPr/>
              <p:nvPr>
                <p:custDataLst>
                  <p:tags r:id="rId10"/>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420" name="Rectangle 419"/>
              <p:cNvSpPr/>
              <p:nvPr>
                <p:custDataLst>
                  <p:tags r:id="rId11"/>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415" name="TextBox 414"/>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416" name="TextBox 415"/>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sp>
        <p:nvSpPr>
          <p:cNvPr id="163" name="Rounded Rectangle 162"/>
          <p:cNvSpPr/>
          <p:nvPr/>
        </p:nvSpPr>
        <p:spPr>
          <a:xfrm>
            <a:off x="205200" y="1006673"/>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grpSp>
        <p:nvGrpSpPr>
          <p:cNvPr id="169" name="Group 168"/>
          <p:cNvGrpSpPr/>
          <p:nvPr/>
        </p:nvGrpSpPr>
        <p:grpSpPr>
          <a:xfrm>
            <a:off x="1202122" y="380250"/>
            <a:ext cx="428400" cy="410400"/>
            <a:chOff x="1157616" y="202415"/>
            <a:chExt cx="515504" cy="495053"/>
          </a:xfrm>
        </p:grpSpPr>
        <p:sp>
          <p:nvSpPr>
            <p:cNvPr id="170" name="Rounded Rectangle 169"/>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171" name="Group 282"/>
            <p:cNvGrpSpPr/>
            <p:nvPr/>
          </p:nvGrpSpPr>
          <p:grpSpPr>
            <a:xfrm>
              <a:off x="1311621" y="288473"/>
              <a:ext cx="207495" cy="194290"/>
              <a:chOff x="644491" y="4719572"/>
              <a:chExt cx="226243" cy="211846"/>
            </a:xfrm>
            <a:solidFill>
              <a:schemeClr val="bg1"/>
            </a:solidFill>
          </p:grpSpPr>
          <p:sp>
            <p:nvSpPr>
              <p:cNvPr id="172"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173"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
        <p:nvSpPr>
          <p:cNvPr id="4" name="Rectangle 3"/>
          <p:cNvSpPr/>
          <p:nvPr/>
        </p:nvSpPr>
        <p:spPr>
          <a:xfrm>
            <a:off x="205200" y="2662818"/>
            <a:ext cx="3467112" cy="57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900" b="1" dirty="0">
                <a:solidFill>
                  <a:srgbClr val="002776"/>
                </a:solidFill>
              </a:rPr>
              <a:t>Líder de Proyecto</a:t>
            </a:r>
            <a:r>
              <a:rPr lang="es-CL" sz="900" b="1" dirty="0" smtClean="0">
                <a:solidFill>
                  <a:srgbClr val="002776"/>
                </a:solidFill>
              </a:rPr>
              <a:t>: </a:t>
            </a:r>
            <a:r>
              <a:rPr lang="es-CL" sz="900" dirty="0" smtClean="0">
                <a:solidFill>
                  <a:srgbClr val="002776"/>
                </a:solidFill>
              </a:rPr>
              <a:t>Quito Turismo</a:t>
            </a:r>
          </a:p>
          <a:p>
            <a:r>
              <a:rPr lang="es-CL" sz="900" b="1" dirty="0" smtClean="0">
                <a:solidFill>
                  <a:srgbClr val="002776"/>
                </a:solidFill>
              </a:rPr>
              <a:t>Equipo de Proyecto: </a:t>
            </a:r>
            <a:r>
              <a:rPr lang="es-CL" sz="900" dirty="0" smtClean="0">
                <a:solidFill>
                  <a:srgbClr val="002776"/>
                </a:solidFill>
              </a:rPr>
              <a:t>Departamento de Comunicación y Dirección de Mercadeo (para la parte relativa a insumos (</a:t>
            </a:r>
            <a:r>
              <a:rPr lang="es-CL" sz="900" dirty="0" err="1" smtClean="0">
                <a:solidFill>
                  <a:srgbClr val="002776"/>
                </a:solidFill>
              </a:rPr>
              <a:t>insights</a:t>
            </a:r>
            <a:r>
              <a:rPr lang="es-CL" sz="900" dirty="0">
                <a:solidFill>
                  <a:srgbClr val="002776"/>
                </a:solidFill>
              </a:rPr>
              <a:t>)</a:t>
            </a:r>
            <a:r>
              <a:rPr lang="es-CL" sz="900" dirty="0" smtClean="0">
                <a:solidFill>
                  <a:srgbClr val="002776"/>
                </a:solidFill>
              </a:rPr>
              <a:t> del consumidor</a:t>
            </a:r>
            <a:endParaRPr lang="es-ES" sz="900" dirty="0"/>
          </a:p>
        </p:txBody>
      </p:sp>
    </p:spTree>
    <p:extLst>
      <p:ext uri="{BB962C8B-B14F-4D97-AF65-F5344CB8AC3E}">
        <p14:creationId xmlns:p14="http://schemas.microsoft.com/office/powerpoint/2010/main" val="3679574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a:spLocks/>
          </p:cNvSpPr>
          <p:nvPr>
            <p:custDataLst>
              <p:tags r:id="rId1"/>
            </p:custDataLst>
          </p:nvPr>
        </p:nvSpPr>
        <p:spPr bwMode="auto">
          <a:xfrm>
            <a:off x="133450" y="574626"/>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43" name="Table 5"/>
          <p:cNvGraphicFramePr>
            <a:graphicFrameLocks noGrp="1"/>
          </p:cNvGraphicFramePr>
          <p:nvPr>
            <p:extLst/>
          </p:nvPr>
        </p:nvGraphicFramePr>
        <p:xfrm>
          <a:off x="349474" y="1654744"/>
          <a:ext cx="9505056" cy="5688634"/>
        </p:xfrm>
        <a:graphic>
          <a:graphicData uri="http://schemas.openxmlformats.org/drawingml/2006/table">
            <a:tbl>
              <a:tblPr firstRow="1" bandRow="1">
                <a:tableStyleId>{2D5ABB26-0587-4C30-8999-92F81FD0307C}</a:tableStyleId>
              </a:tblPr>
              <a:tblGrid>
                <a:gridCol w="9505056">
                  <a:extLst>
                    <a:ext uri="{9D8B030D-6E8A-4147-A177-3AD203B41FA5}">
                      <a16:colId xmlns="" xmlns:a16="http://schemas.microsoft.com/office/drawing/2014/main" val="20000"/>
                    </a:ext>
                  </a:extLst>
                </a:gridCol>
              </a:tblGrid>
              <a:tr h="2844317">
                <a:tc>
                  <a:txBody>
                    <a:bodyPr/>
                    <a:lstStyle/>
                    <a:p>
                      <a:pPr>
                        <a:spcAft>
                          <a:spcPts val="300"/>
                        </a:spcAft>
                      </a:pP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r h="2844317">
                <a:tc>
                  <a:txBody>
                    <a:bodyPr/>
                    <a:lstStyle/>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610565745"/>
                  </a:ext>
                </a:extLst>
              </a:tr>
            </a:tbl>
          </a:graphicData>
        </a:graphic>
      </p:graphicFrame>
      <p:sp>
        <p:nvSpPr>
          <p:cNvPr id="3" name="Slide Number Placeholder 2"/>
          <p:cNvSpPr>
            <a:spLocks noGrp="1"/>
          </p:cNvSpPr>
          <p:nvPr>
            <p:ph type="sldNum" sz="quarter" idx="10"/>
          </p:nvPr>
        </p:nvSpPr>
        <p:spPr>
          <a:xfrm>
            <a:off x="457203" y="7285489"/>
            <a:ext cx="311150" cy="163513"/>
          </a:xfrm>
        </p:spPr>
        <p:txBody>
          <a:bodyPr/>
          <a:lstStyle/>
          <a:p>
            <a:pPr>
              <a:defRPr/>
            </a:pPr>
            <a:fld id="{86812F57-7A5F-4E8D-A60F-218CCB32CE6C}" type="slidenum">
              <a:rPr lang="en-US" smtClean="0"/>
              <a:pPr>
                <a:defRPr/>
              </a:pPr>
              <a:t>9</a:t>
            </a:fld>
            <a:endParaRPr lang="en-US" dirty="0"/>
          </a:p>
        </p:txBody>
      </p:sp>
      <p:graphicFrame>
        <p:nvGraphicFramePr>
          <p:cNvPr id="6" name="Table 5"/>
          <p:cNvGraphicFramePr>
            <a:graphicFrameLocks noGrp="1"/>
          </p:cNvGraphicFramePr>
          <p:nvPr>
            <p:extLst/>
          </p:nvPr>
        </p:nvGraphicFramePr>
        <p:xfrm>
          <a:off x="298800" y="1798761"/>
          <a:ext cx="6747418" cy="5509260"/>
        </p:xfrm>
        <a:graphic>
          <a:graphicData uri="http://schemas.openxmlformats.org/drawingml/2006/table">
            <a:tbl>
              <a:tblPr firstRow="1" bandRow="1">
                <a:tableStyleId>{2D5ABB26-0587-4C30-8999-92F81FD0307C}</a:tableStyleId>
              </a:tblPr>
              <a:tblGrid>
                <a:gridCol w="6747418">
                  <a:extLst>
                    <a:ext uri="{9D8B030D-6E8A-4147-A177-3AD203B41FA5}">
                      <a16:colId xmlns="" xmlns:a16="http://schemas.microsoft.com/office/drawing/2014/main" val="20000"/>
                    </a:ext>
                  </a:extLst>
                </a:gridCol>
              </a:tblGrid>
              <a:tr h="5486728">
                <a:tc>
                  <a:txBody>
                    <a:bodyPr/>
                    <a:lstStyle/>
                    <a:p>
                      <a:pPr>
                        <a:spcAft>
                          <a:spcPts val="300"/>
                        </a:spcAft>
                      </a:pPr>
                      <a:r>
                        <a:rPr lang="es-ES_tradnl" sz="900" b="1" dirty="0" smtClean="0">
                          <a:solidFill>
                            <a:srgbClr val="002776"/>
                          </a:solidFill>
                        </a:rPr>
                        <a:t>La</a:t>
                      </a:r>
                      <a:r>
                        <a:rPr lang="es-ES_tradnl" sz="900" b="1" baseline="0" dirty="0" smtClean="0">
                          <a:solidFill>
                            <a:srgbClr val="002776"/>
                          </a:solidFill>
                        </a:rPr>
                        <a:t> tecnología ha transformado al turista y sus</a:t>
                      </a:r>
                      <a:r>
                        <a:rPr lang="es-ES_tradnl" sz="900" b="1" dirty="0" smtClean="0">
                          <a:solidFill>
                            <a:srgbClr val="002776"/>
                          </a:solidFill>
                        </a:rPr>
                        <a:t> hábitos de viaje</a:t>
                      </a:r>
                      <a:r>
                        <a:rPr lang="es-ES_tradnl" sz="900" dirty="0" smtClean="0">
                          <a:solidFill>
                            <a:srgbClr val="002776"/>
                          </a:solidFill>
                        </a:rPr>
                        <a:t>:</a:t>
                      </a:r>
                    </a:p>
                    <a:p>
                      <a:pPr marL="285750" indent="-285750">
                        <a:spcAft>
                          <a:spcPts val="300"/>
                        </a:spcAft>
                        <a:buFont typeface="Arial" panose="020B0604020202020204" pitchFamily="34" charset="0"/>
                        <a:buChar char="•"/>
                      </a:pPr>
                      <a:r>
                        <a:rPr lang="es-ES" sz="900" dirty="0" smtClean="0">
                          <a:solidFill>
                            <a:srgbClr val="002776"/>
                          </a:solidFill>
                        </a:rPr>
                        <a:t>Influencia de</a:t>
                      </a:r>
                      <a:r>
                        <a:rPr lang="es-ES" sz="900" baseline="0" dirty="0" smtClean="0">
                          <a:solidFill>
                            <a:srgbClr val="002776"/>
                          </a:solidFill>
                        </a:rPr>
                        <a:t> lo digital </a:t>
                      </a:r>
                      <a:r>
                        <a:rPr lang="es-ES" sz="900" dirty="0" smtClean="0">
                          <a:solidFill>
                            <a:srgbClr val="002776"/>
                          </a:solidFill>
                        </a:rPr>
                        <a:t>en todas las etapas del ciclo del viaje</a:t>
                      </a:r>
                    </a:p>
                    <a:p>
                      <a:pPr marL="285750" indent="-285750">
                        <a:spcAft>
                          <a:spcPts val="300"/>
                        </a:spcAft>
                        <a:buFont typeface="Arial" panose="020B0604020202020204" pitchFamily="34" charset="0"/>
                        <a:buChar char="•"/>
                      </a:pPr>
                      <a:r>
                        <a:rPr lang="es-ES_tradnl" sz="900" dirty="0" smtClean="0">
                          <a:solidFill>
                            <a:srgbClr val="002776"/>
                          </a:solidFill>
                        </a:rPr>
                        <a:t>Viajeros actuales:</a:t>
                      </a:r>
                      <a:r>
                        <a:rPr lang="es-ES_tradnl" sz="900" baseline="0" dirty="0" smtClean="0">
                          <a:solidFill>
                            <a:srgbClr val="002776"/>
                          </a:solidFill>
                        </a:rPr>
                        <a:t> </a:t>
                      </a:r>
                      <a:r>
                        <a:rPr lang="es-ES_tradnl" sz="900" dirty="0" smtClean="0">
                          <a:solidFill>
                            <a:srgbClr val="002776"/>
                          </a:solidFill>
                        </a:rPr>
                        <a:t>independientes, conectados</a:t>
                      </a:r>
                      <a:r>
                        <a:rPr lang="es-ES_tradnl" sz="900" baseline="0" dirty="0" smtClean="0">
                          <a:solidFill>
                            <a:srgbClr val="002776"/>
                          </a:solidFill>
                        </a:rPr>
                        <a:t>, valoran la </a:t>
                      </a:r>
                      <a:r>
                        <a:rPr lang="es-ES_tradnl" sz="900" dirty="0" smtClean="0">
                          <a:solidFill>
                            <a:srgbClr val="002776"/>
                          </a:solidFill>
                        </a:rPr>
                        <a:t>personalización</a:t>
                      </a:r>
                    </a:p>
                    <a:p>
                      <a:pPr marL="0" indent="0">
                        <a:spcAft>
                          <a:spcPts val="300"/>
                        </a:spcAft>
                        <a:buFont typeface="Arial" panose="020B0604020202020204" pitchFamily="34" charset="0"/>
                        <a:buNone/>
                      </a:pPr>
                      <a:endParaRPr lang="es-ES_tradnl" sz="500" dirty="0" smtClean="0">
                        <a:solidFill>
                          <a:srgbClr val="002776"/>
                        </a:solidFill>
                      </a:endParaRPr>
                    </a:p>
                    <a:p>
                      <a:pPr marL="0" indent="0">
                        <a:spcAft>
                          <a:spcPts val="300"/>
                        </a:spcAft>
                        <a:buFont typeface="Arial" panose="020B0604020202020204" pitchFamily="34" charset="0"/>
                        <a:buNone/>
                      </a:pPr>
                      <a:r>
                        <a:rPr lang="es-ES_tradnl" sz="900" dirty="0" smtClean="0">
                          <a:solidFill>
                            <a:srgbClr val="002776"/>
                          </a:solidFill>
                        </a:rPr>
                        <a:t>Por ello una estrategia de gestión del ecosistema digital p</a:t>
                      </a:r>
                      <a:r>
                        <a:rPr lang="es-ES" sz="900" dirty="0" smtClean="0">
                          <a:solidFill>
                            <a:srgbClr val="002776"/>
                          </a:solidFill>
                        </a:rPr>
                        <a:t>a</a:t>
                      </a:r>
                      <a:r>
                        <a:rPr lang="es-ES_tradnl" sz="900" dirty="0" err="1" smtClean="0">
                          <a:solidFill>
                            <a:srgbClr val="002776"/>
                          </a:solidFill>
                        </a:rPr>
                        <a:t>ra</a:t>
                      </a:r>
                      <a:r>
                        <a:rPr lang="es-ES_tradnl" sz="900" dirty="0" smtClean="0">
                          <a:solidFill>
                            <a:srgbClr val="002776"/>
                          </a:solidFill>
                        </a:rPr>
                        <a:t> ser efectivo debe tener en</a:t>
                      </a:r>
                      <a:r>
                        <a:rPr lang="es-ES_tradnl" sz="900" baseline="0" dirty="0" smtClean="0">
                          <a:solidFill>
                            <a:srgbClr val="002776"/>
                          </a:solidFill>
                        </a:rPr>
                        <a:t> cuenta estos factores:</a:t>
                      </a:r>
                      <a:endParaRPr lang="es-ES" sz="900" kern="120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Definición de</a:t>
                      </a:r>
                      <a:r>
                        <a:rPr lang="es-ES" sz="900" kern="1200" baseline="0" noProof="0" dirty="0" smtClean="0">
                          <a:solidFill>
                            <a:srgbClr val="002776"/>
                          </a:solidFill>
                          <a:latin typeface="+mn-lt"/>
                          <a:ea typeface="+mn-ea"/>
                          <a:cs typeface="+mn-cs"/>
                        </a:rPr>
                        <a:t> las funcionalidades, la interrelación entre éstas y su monitoreo, según objetivos de inspiración al viaje y compra/visita a Quito:</a:t>
                      </a: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Identificar los tipos de medios propios que se desean activar para posteriormente determinar las interacciones y funcionalidades a crear en el sistema (ver esquema adjunto tipos de medios de comunicación que convergen en el universo digital del viaje).</a:t>
                      </a: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endParaRPr lang="es-ES" sz="5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baseline="0" noProof="0" dirty="0" smtClean="0">
                          <a:solidFill>
                            <a:srgbClr val="002776"/>
                          </a:solidFill>
                          <a:latin typeface="+mn-lt"/>
                          <a:ea typeface="+mn-ea"/>
                          <a:cs typeface="+mn-cs"/>
                        </a:rPr>
                        <a:t>Trabajar con un equipo de informáticos y desarrolladores especializados para acordar qué momentos del “viaje digital del consumidor” son los clave para su medición y monitoreo.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Ejemplos: </a:t>
                      </a:r>
                    </a:p>
                    <a:p>
                      <a:pPr marL="1598696" marR="0" lvl="3"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Introducción de cookies para seguir a los usuarios que llegaron hasta el paso previo a la compra o al pago.</a:t>
                      </a:r>
                    </a:p>
                    <a:p>
                      <a:pPr marL="1598696" marR="0" lvl="3"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Creación de </a:t>
                      </a:r>
                      <a:r>
                        <a:rPr lang="es-ES_tradnl" sz="900" i="1" kern="1200" baseline="0" noProof="0" dirty="0" err="1" smtClean="0">
                          <a:solidFill>
                            <a:srgbClr val="002776"/>
                          </a:solidFill>
                          <a:latin typeface="+mn-lt"/>
                          <a:ea typeface="+mn-ea"/>
                          <a:cs typeface="+mn-cs"/>
                        </a:rPr>
                        <a:t>landing</a:t>
                      </a:r>
                      <a:r>
                        <a:rPr lang="es-ES_tradnl" sz="900" i="1" kern="1200" baseline="0" noProof="0" dirty="0" smtClean="0">
                          <a:solidFill>
                            <a:srgbClr val="002776"/>
                          </a:solidFill>
                          <a:latin typeface="+mn-lt"/>
                          <a:ea typeface="+mn-ea"/>
                          <a:cs typeface="+mn-cs"/>
                        </a:rPr>
                        <a:t> </a:t>
                      </a:r>
                      <a:r>
                        <a:rPr lang="es-ES_tradnl" sz="900" i="1" kern="1200" baseline="0" noProof="0" dirty="0" err="1" smtClean="0">
                          <a:solidFill>
                            <a:srgbClr val="002776"/>
                          </a:solidFill>
                          <a:latin typeface="+mn-lt"/>
                          <a:ea typeface="+mn-ea"/>
                          <a:cs typeface="+mn-cs"/>
                        </a:rPr>
                        <a:t>pages</a:t>
                      </a:r>
                      <a:r>
                        <a:rPr lang="es-ES_tradnl" sz="900" i="1" kern="1200" baseline="0" noProof="0" dirty="0" smtClean="0">
                          <a:solidFill>
                            <a:srgbClr val="002776"/>
                          </a:solidFill>
                          <a:latin typeface="+mn-lt"/>
                          <a:ea typeface="+mn-ea"/>
                          <a:cs typeface="+mn-cs"/>
                        </a:rPr>
                        <a:t> </a:t>
                      </a:r>
                      <a:r>
                        <a:rPr lang="es-ES_tradnl" sz="900" kern="1200" baseline="0" noProof="0" dirty="0" smtClean="0">
                          <a:solidFill>
                            <a:srgbClr val="002776"/>
                          </a:solidFill>
                          <a:latin typeface="+mn-lt"/>
                          <a:ea typeface="+mn-ea"/>
                          <a:cs typeface="+mn-cs"/>
                        </a:rPr>
                        <a:t>para promociones propias específicas o realizadas con terceros colaboradores.</a:t>
                      </a:r>
                    </a:p>
                    <a:p>
                      <a:pPr marL="1370096" marR="0" lvl="3" indent="0" algn="l" defTabSz="913399" rtl="0" eaLnBrk="1" fontAlgn="base" latinLnBrk="0" hangingPunct="1">
                        <a:lnSpc>
                          <a:spcPct val="100000"/>
                        </a:lnSpc>
                        <a:spcBef>
                          <a:spcPct val="0"/>
                        </a:spcBef>
                        <a:spcAft>
                          <a:spcPct val="0"/>
                        </a:spcAft>
                        <a:buClrTx/>
                        <a:buSzTx/>
                        <a:buFontTx/>
                        <a:buNone/>
                        <a:tabLst/>
                        <a:defRPr/>
                      </a:pPr>
                      <a:endParaRPr lang="es-ES_tradnl" sz="9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b="0" kern="1200" baseline="0" noProof="0" dirty="0" smtClean="0">
                          <a:solidFill>
                            <a:srgbClr val="002776"/>
                          </a:solidFill>
                          <a:latin typeface="+mn-lt"/>
                          <a:ea typeface="+mn-ea"/>
                          <a:cs typeface="+mn-cs"/>
                        </a:rPr>
                        <a:t>Posibilitar la personalización de contenidos </a:t>
                      </a:r>
                      <a:r>
                        <a:rPr lang="es-CL" sz="900" b="0" i="1" kern="1200" baseline="0" noProof="0" dirty="0" smtClean="0">
                          <a:solidFill>
                            <a:srgbClr val="002776"/>
                          </a:solidFill>
                          <a:latin typeface="+mn-lt"/>
                          <a:ea typeface="+mn-ea"/>
                          <a:cs typeface="+mn-cs"/>
                        </a:rPr>
                        <a:t>a</a:t>
                      </a:r>
                      <a:r>
                        <a:rPr lang="es-CL" sz="900" b="0" i="1" dirty="0" smtClean="0">
                          <a:solidFill>
                            <a:srgbClr val="002776"/>
                          </a:solidFill>
                        </a:rPr>
                        <a:t>daptative content</a:t>
                      </a:r>
                      <a:r>
                        <a:rPr lang="es-CL" sz="900" b="0" i="1" baseline="0" dirty="0" smtClean="0">
                          <a:solidFill>
                            <a:srgbClr val="002776"/>
                          </a:solidFill>
                        </a:rPr>
                        <a:t> </a:t>
                      </a:r>
                      <a:r>
                        <a:rPr lang="es-CL" sz="900" b="0" dirty="0" smtClean="0">
                          <a:solidFill>
                            <a:srgbClr val="002776"/>
                          </a:solidFill>
                        </a:rPr>
                        <a:t>para adaptarse a las necesidades de sus usuarios en términos de contenido y contexto buscando una comunicación más directa y diferenciada</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b="0" dirty="0" smtClean="0">
                          <a:solidFill>
                            <a:srgbClr val="002776"/>
                          </a:solidFill>
                        </a:rPr>
                        <a:t>A través de cookies</a:t>
                      </a:r>
                      <a:r>
                        <a:rPr lang="es-CL" sz="900" b="0" baseline="0" dirty="0" smtClean="0">
                          <a:solidFill>
                            <a:srgbClr val="002776"/>
                          </a:solidFill>
                        </a:rPr>
                        <a:t> o social login</a:t>
                      </a:r>
                      <a:r>
                        <a:rPr lang="es-CL" sz="900" b="0" dirty="0" smtClean="0">
                          <a:solidFill>
                            <a:srgbClr val="002776"/>
                          </a:solidFill>
                        </a:rPr>
                        <a:t> presentar</a:t>
                      </a:r>
                      <a:r>
                        <a:rPr lang="es-CL" sz="900" b="0" baseline="0" dirty="0" smtClean="0">
                          <a:solidFill>
                            <a:srgbClr val="002776"/>
                          </a:solidFill>
                        </a:rPr>
                        <a:t> contenidos adaptados a perfiles de usuarios </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b="0" dirty="0" smtClean="0">
                          <a:solidFill>
                            <a:srgbClr val="002776"/>
                          </a:solidFill>
                        </a:rPr>
                        <a:t>Darle más protagonismo y utilidad </a:t>
                      </a:r>
                      <a:r>
                        <a:rPr lang="es-CL" sz="900" b="0" i="1" dirty="0" smtClean="0">
                          <a:solidFill>
                            <a:srgbClr val="002776"/>
                          </a:solidFill>
                        </a:rPr>
                        <a:t>a la App</a:t>
                      </a:r>
                      <a:r>
                        <a:rPr lang="es-CL" sz="900" b="0" dirty="0" smtClean="0">
                          <a:solidFill>
                            <a:srgbClr val="002776"/>
                          </a:solidFill>
                        </a:rPr>
                        <a:t> durante</a:t>
                      </a:r>
                      <a:r>
                        <a:rPr lang="es-CL" sz="900" b="0" baseline="0" dirty="0" smtClean="0">
                          <a:solidFill>
                            <a:srgbClr val="002776"/>
                          </a:solidFill>
                        </a:rPr>
                        <a:t> la etapa de estancia del usuario en Quito y a los datos derivados de geolocalización para el estudio de comportamiento del usuario (rutas,timing, etc)</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b="0" dirty="0" smtClean="0">
                          <a:solidFill>
                            <a:srgbClr val="002776"/>
                          </a:solidFill>
                        </a:rPr>
                        <a:t>Configurar</a:t>
                      </a:r>
                      <a:r>
                        <a:rPr lang="es-CL" sz="900" b="0" baseline="0" dirty="0" smtClean="0">
                          <a:solidFill>
                            <a:srgbClr val="002776"/>
                          </a:solidFill>
                        </a:rPr>
                        <a:t> la oferta de servicios del marketplace y el email marketing de acuerdo al perfil de usuario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b="0" baseline="0" dirty="0" smtClean="0">
                          <a:solidFill>
                            <a:srgbClr val="002776"/>
                          </a:solidFill>
                        </a:rPr>
                        <a:t>Convertir el ecosistema digital de QT en un compañero de viaje de los usuarios</a:t>
                      </a:r>
                      <a:endParaRPr lang="es-ES" sz="900" kern="1200" noProof="0" dirty="0" smtClean="0">
                        <a:solidFill>
                          <a:srgbClr val="002776"/>
                        </a:solidFill>
                        <a:latin typeface="+mn-lt"/>
                        <a:ea typeface="+mn-ea"/>
                        <a:cs typeface="+mn-cs"/>
                      </a:endParaRP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endParaRPr lang="es-ES" sz="900" kern="120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Favorecer la viralidad e</a:t>
                      </a:r>
                      <a:r>
                        <a:rPr lang="es-ES" sz="900" kern="1200" baseline="0" noProof="0" dirty="0" smtClean="0">
                          <a:solidFill>
                            <a:srgbClr val="002776"/>
                          </a:solidFill>
                          <a:latin typeface="+mn-lt"/>
                          <a:ea typeface="+mn-ea"/>
                          <a:cs typeface="+mn-cs"/>
                        </a:rPr>
                        <a:t> interacción de los usuarios como prescriptores y </a:t>
                      </a:r>
                      <a:r>
                        <a:rPr lang="es-ES" sz="900" kern="1200" baseline="0" noProof="0" dirty="0" err="1" smtClean="0">
                          <a:solidFill>
                            <a:srgbClr val="002776"/>
                          </a:solidFill>
                          <a:latin typeface="+mn-lt"/>
                          <a:ea typeface="+mn-ea"/>
                          <a:cs typeface="+mn-cs"/>
                        </a:rPr>
                        <a:t>co</a:t>
                      </a:r>
                      <a:r>
                        <a:rPr lang="es-ES" sz="900" kern="1200" baseline="0" noProof="0" dirty="0" smtClean="0">
                          <a:solidFill>
                            <a:srgbClr val="002776"/>
                          </a:solidFill>
                          <a:latin typeface="+mn-lt"/>
                          <a:ea typeface="+mn-ea"/>
                          <a:cs typeface="+mn-cs"/>
                        </a:rPr>
                        <a:t>-creadores de contenido y productos turísticos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baseline="0" noProof="0" dirty="0" smtClean="0">
                          <a:solidFill>
                            <a:srgbClr val="002776"/>
                          </a:solidFill>
                          <a:latin typeface="+mn-lt"/>
                          <a:ea typeface="+mn-ea"/>
                          <a:cs typeface="+mn-cs"/>
                        </a:rPr>
                        <a:t>Adaptar los contenidos del ecosistema digital para ser fácilmente compartibles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baseline="0" noProof="0" dirty="0" smtClean="0">
                          <a:solidFill>
                            <a:srgbClr val="002776"/>
                          </a:solidFill>
                          <a:latin typeface="+mn-lt"/>
                          <a:ea typeface="+mn-ea"/>
                          <a:cs typeface="+mn-cs"/>
                        </a:rPr>
                        <a:t>Incentivar y reconocer las aportaciones de usuarios (UGC) a través de menciones o créditos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 sz="900" dirty="0" smtClean="0">
                          <a:solidFill>
                            <a:srgbClr val="002776"/>
                          </a:solidFill>
                          <a:latin typeface="Arial" charset="0"/>
                        </a:rPr>
                        <a:t>Acciones de </a:t>
                      </a:r>
                      <a:r>
                        <a:rPr lang="es-ES" sz="900" dirty="0" err="1" smtClean="0">
                          <a:solidFill>
                            <a:srgbClr val="002776"/>
                          </a:solidFill>
                          <a:latin typeface="Arial" charset="0"/>
                        </a:rPr>
                        <a:t>story-doing</a:t>
                      </a:r>
                      <a:r>
                        <a:rPr lang="es-ES" sz="900" dirty="0" smtClean="0">
                          <a:solidFill>
                            <a:srgbClr val="002776"/>
                          </a:solidFill>
                          <a:latin typeface="Arial" charset="0"/>
                        </a:rPr>
                        <a:t> facilitadoras de implicación de usuarios en la </a:t>
                      </a:r>
                      <a:r>
                        <a:rPr lang="es-ES" sz="900" dirty="0" err="1" smtClean="0">
                          <a:solidFill>
                            <a:srgbClr val="002776"/>
                          </a:solidFill>
                          <a:latin typeface="Arial" charset="0"/>
                        </a:rPr>
                        <a:t>co</a:t>
                      </a:r>
                      <a:r>
                        <a:rPr lang="es-ES" sz="900" dirty="0" smtClean="0">
                          <a:solidFill>
                            <a:srgbClr val="002776"/>
                          </a:solidFill>
                          <a:latin typeface="Arial" charset="0"/>
                        </a:rPr>
                        <a:t>-creación de contenidos, recomendación y personalización de recorridos y productos turísticos (concepto wiki)</a:t>
                      </a:r>
                      <a:endParaRPr lang="es-ES" sz="9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endParaRPr lang="es-ES" sz="900" kern="120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Incorporar y coordinar las funcionalidades e interacciones con el “Marketplace”</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Incorporar un pasarela de pago con un socio externo especializado para los productos a distribuir directamente por QT</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Establecer los vínculos para re-direccionar el tráfico a las páginas de colaboradores y distribuidores indirectos de QT y realizar el tracking.</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Rectangle 6"/>
          <p:cNvSpPr/>
          <p:nvPr/>
        </p:nvSpPr>
        <p:spPr>
          <a:xfrm>
            <a:off x="277208" y="1438722"/>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490079"/>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497351"/>
            <a:ext cx="9073266" cy="246221"/>
          </a:xfrm>
          <a:prstGeom prst="rect">
            <a:avLst/>
          </a:prstGeom>
          <a:noFill/>
        </p:spPr>
        <p:txBody>
          <a:bodyPr wrap="square" rtlCol="0">
            <a:spAutoFit/>
          </a:bodyPr>
          <a:lstStyle/>
          <a:p>
            <a:r>
              <a:rPr lang="es-CL" sz="1000" b="1" dirty="0" smtClean="0">
                <a:solidFill>
                  <a:schemeClr val="bg2"/>
                </a:solidFill>
                <a:latin typeface="+mn-lt"/>
              </a:rPr>
              <a:t>Anexo: sugerencia para la creación del Ciclo del “viaje digital”</a:t>
            </a:r>
            <a:endParaRPr lang="es-CL" sz="1000" b="1" dirty="0">
              <a:solidFill>
                <a:schemeClr val="bg2"/>
              </a:solidFill>
              <a:latin typeface="+mn-lt"/>
            </a:endParaRPr>
          </a:p>
        </p:txBody>
      </p:sp>
      <p:sp>
        <p:nvSpPr>
          <p:cNvPr id="38" name="Rectangle 37"/>
          <p:cNvSpPr/>
          <p:nvPr>
            <p:custDataLst>
              <p:tags r:id="rId2"/>
            </p:custDataLst>
          </p:nvPr>
        </p:nvSpPr>
        <p:spPr>
          <a:xfrm>
            <a:off x="2625278" y="934666"/>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1.2. </a:t>
            </a:r>
            <a:r>
              <a:rPr lang="es-ES_tradnl" sz="1000" b="1" dirty="0">
                <a:solidFill>
                  <a:schemeClr val="tx2"/>
                </a:solidFill>
              </a:rPr>
              <a:t>Desarrollo de un ecosistema digital de marketing turístico</a:t>
            </a:r>
            <a:endParaRPr lang="es-CL" sz="1000" b="1" dirty="0">
              <a:solidFill>
                <a:schemeClr val="tx2"/>
              </a:solidFill>
            </a:endParaRPr>
          </a:p>
        </p:txBody>
      </p:sp>
      <p:sp>
        <p:nvSpPr>
          <p:cNvPr id="39" name="Rectangle 38"/>
          <p:cNvSpPr/>
          <p:nvPr>
            <p:custDataLst>
              <p:tags r:id="rId3"/>
            </p:custDataLst>
          </p:nvPr>
        </p:nvSpPr>
        <p:spPr>
          <a:xfrm>
            <a:off x="205458" y="934666"/>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Especialización de la gestión digital por</a:t>
            </a:r>
          </a:p>
          <a:p>
            <a:pPr algn="ctr"/>
            <a:r>
              <a:rPr lang="es-ES_tradnl" sz="800" b="1" dirty="0" smtClean="0">
                <a:solidFill>
                  <a:srgbClr val="FFFFFF"/>
                </a:solidFill>
              </a:rPr>
              <a:t>públicos diferenciados</a:t>
            </a:r>
            <a:endParaRPr lang="es-CL" sz="800" b="1" dirty="0">
              <a:solidFill>
                <a:srgbClr val="FFFFFF"/>
              </a:solidFill>
            </a:endParaRPr>
          </a:p>
        </p:txBody>
      </p:sp>
      <p:pic>
        <p:nvPicPr>
          <p:cNvPr id="17" name="Imagen 16" descr="Captura de pantalla 2016-06-25 a la(s) 18.02.54.png"/>
          <p:cNvPicPr>
            <a:picLocks noChangeAspect="1"/>
          </p:cNvPicPr>
          <p:nvPr/>
        </p:nvPicPr>
        <p:blipFill rotWithShape="1">
          <a:blip r:embed="rId6">
            <a:extLst>
              <a:ext uri="{28A0092B-C50C-407E-A947-70E740481C1C}">
                <a14:useLocalDpi xmlns:a14="http://schemas.microsoft.com/office/drawing/2010/main" val="0"/>
              </a:ext>
            </a:extLst>
          </a:blip>
          <a:srcRect l="5323" t="4050" b="3282"/>
          <a:stretch/>
        </p:blipFill>
        <p:spPr>
          <a:xfrm>
            <a:off x="7046218" y="4679081"/>
            <a:ext cx="2727893" cy="2304256"/>
          </a:xfrm>
          <a:prstGeom prst="rect">
            <a:avLst/>
          </a:prstGeom>
        </p:spPr>
      </p:pic>
      <p:sp>
        <p:nvSpPr>
          <p:cNvPr id="4" name="Footer Placeholder 3"/>
          <p:cNvSpPr>
            <a:spLocks noGrp="1"/>
          </p:cNvSpPr>
          <p:nvPr>
            <p:ph type="ftr" sz="quarter" idx="11"/>
          </p:nvPr>
        </p:nvSpPr>
        <p:spPr>
          <a:xfrm>
            <a:off x="7190234" y="6983337"/>
            <a:ext cx="3528392" cy="144016"/>
          </a:xfrm>
        </p:spPr>
        <p:txBody>
          <a:bodyPr/>
          <a:lstStyle/>
          <a:p>
            <a:pPr>
              <a:defRPr/>
            </a:pPr>
            <a:r>
              <a:rPr lang="en-US" sz="800" dirty="0" err="1" smtClean="0"/>
              <a:t>Fuente</a:t>
            </a:r>
            <a:r>
              <a:rPr lang="en-US" sz="800" dirty="0" smtClean="0"/>
              <a:t>: </a:t>
            </a:r>
            <a:r>
              <a:rPr lang="en-US" sz="800" dirty="0" err="1" smtClean="0"/>
              <a:t>Reporte</a:t>
            </a:r>
            <a:r>
              <a:rPr lang="en-US" sz="800" dirty="0" smtClean="0"/>
              <a:t> de </a:t>
            </a:r>
            <a:r>
              <a:rPr lang="en-US" sz="800" dirty="0" err="1" smtClean="0"/>
              <a:t>Tendencias</a:t>
            </a:r>
            <a:r>
              <a:rPr lang="en-US" sz="800" dirty="0"/>
              <a:t> </a:t>
            </a:r>
            <a:r>
              <a:rPr lang="en-US" sz="800" dirty="0" smtClean="0"/>
              <a:t>2016, </a:t>
            </a:r>
            <a:br>
              <a:rPr lang="en-US" sz="800" dirty="0" smtClean="0"/>
            </a:br>
            <a:r>
              <a:rPr lang="en-US" sz="800" dirty="0" smtClean="0"/>
              <a:t>WTM Latin America + </a:t>
            </a:r>
            <a:r>
              <a:rPr lang="en-US" sz="800" dirty="0" err="1" smtClean="0"/>
              <a:t>Euromonitor</a:t>
            </a:r>
            <a:r>
              <a:rPr lang="en-US" sz="800" dirty="0" smtClean="0"/>
              <a:t> </a:t>
            </a:r>
            <a:endParaRPr lang="en-US" sz="800" dirty="0"/>
          </a:p>
        </p:txBody>
      </p:sp>
      <p:grpSp>
        <p:nvGrpSpPr>
          <p:cNvPr id="35" name="Agrupar 34"/>
          <p:cNvGrpSpPr/>
          <p:nvPr/>
        </p:nvGrpSpPr>
        <p:grpSpPr>
          <a:xfrm>
            <a:off x="7046218" y="1798761"/>
            <a:ext cx="2736304" cy="2880320"/>
            <a:chOff x="421482" y="4162819"/>
            <a:chExt cx="2921494" cy="2964535"/>
          </a:xfrm>
        </p:grpSpPr>
        <p:pic>
          <p:nvPicPr>
            <p:cNvPr id="34" name="Imagen 33"/>
            <p:cNvPicPr>
              <a:picLocks noChangeAspect="1"/>
            </p:cNvPicPr>
            <p:nvPr/>
          </p:nvPicPr>
          <p:blipFill>
            <a:blip r:embed="rId7"/>
            <a:stretch>
              <a:fillRect/>
            </a:stretch>
          </p:blipFill>
          <p:spPr>
            <a:xfrm>
              <a:off x="421482" y="4162819"/>
              <a:ext cx="2921494" cy="2748511"/>
            </a:xfrm>
            <a:prstGeom prst="rect">
              <a:avLst/>
            </a:prstGeom>
          </p:spPr>
        </p:pic>
        <p:sp>
          <p:nvSpPr>
            <p:cNvPr id="42" name="Title 1"/>
            <p:cNvSpPr txBox="1">
              <a:spLocks/>
            </p:cNvSpPr>
            <p:nvPr/>
          </p:nvSpPr>
          <p:spPr bwMode="auto">
            <a:xfrm>
              <a:off x="421482" y="6839322"/>
              <a:ext cx="2880320" cy="288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s-ES_tradnl" sz="800" dirty="0" smtClean="0">
                  <a:solidFill>
                    <a:schemeClr val="tx2"/>
                  </a:solidFill>
                </a:rPr>
                <a:t>Fuente</a:t>
              </a:r>
              <a:r>
                <a:rPr lang="es-ES_tradnl" sz="800" dirty="0">
                  <a:solidFill>
                    <a:schemeClr val="tx2"/>
                  </a:solidFill>
                </a:rPr>
                <a:t>: Google </a:t>
              </a:r>
              <a:r>
                <a:rPr lang="es-ES_tradnl" sz="800" dirty="0" smtClean="0">
                  <a:solidFill>
                    <a:schemeClr val="tx2"/>
                  </a:solidFill>
                </a:rPr>
                <a:t>Travel </a:t>
              </a:r>
              <a:r>
                <a:rPr lang="es-ES_tradnl" sz="800" dirty="0" err="1" smtClean="0">
                  <a:solidFill>
                    <a:schemeClr val="tx2"/>
                  </a:solidFill>
                </a:rPr>
                <a:t>Insights</a:t>
              </a:r>
              <a:r>
                <a:rPr lang="es-ES_tradnl" sz="800" dirty="0" smtClean="0">
                  <a:solidFill>
                    <a:schemeClr val="tx2"/>
                  </a:solidFill>
                </a:rPr>
                <a:t> </a:t>
              </a:r>
              <a:r>
                <a:rPr lang="es-ES_tradnl" sz="800" dirty="0">
                  <a:solidFill>
                    <a:schemeClr val="tx2"/>
                  </a:solidFill>
                </a:rPr>
                <a:t>2013</a:t>
              </a:r>
              <a:endParaRPr lang="es-ES_tradnl" sz="800" dirty="0" smtClean="0">
                <a:solidFill>
                  <a:schemeClr val="tx2"/>
                </a:solidFill>
              </a:endParaRPr>
            </a:p>
          </p:txBody>
        </p:sp>
      </p:grpSp>
      <p:sp>
        <p:nvSpPr>
          <p:cNvPr id="28" name="Rounded Rectangle 27"/>
          <p:cNvSpPr/>
          <p:nvPr/>
        </p:nvSpPr>
        <p:spPr>
          <a:xfrm>
            <a:off x="205200" y="969339"/>
            <a:ext cx="360298" cy="228126"/>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000" b="1" dirty="0" smtClean="0">
                <a:solidFill>
                  <a:srgbClr val="002060"/>
                </a:solidFill>
              </a:rPr>
              <a:t>E1</a:t>
            </a:r>
            <a:endParaRPr lang="es-ES" sz="1000" b="1" dirty="0">
              <a:solidFill>
                <a:srgbClr val="002060"/>
              </a:solidFill>
            </a:endParaRPr>
          </a:p>
        </p:txBody>
      </p:sp>
      <p:sp>
        <p:nvSpPr>
          <p:cNvPr id="29" name="TextBox 28"/>
          <p:cNvSpPr txBox="1"/>
          <p:nvPr/>
        </p:nvSpPr>
        <p:spPr>
          <a:xfrm>
            <a:off x="194340" y="1242564"/>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37" name="Group 36"/>
          <p:cNvGrpSpPr/>
          <p:nvPr/>
        </p:nvGrpSpPr>
        <p:grpSpPr>
          <a:xfrm>
            <a:off x="1202122" y="380250"/>
            <a:ext cx="428400" cy="410400"/>
            <a:chOff x="1157616" y="202415"/>
            <a:chExt cx="515504" cy="495053"/>
          </a:xfrm>
        </p:grpSpPr>
        <p:sp>
          <p:nvSpPr>
            <p:cNvPr id="40" name="Rounded Rectangle 39"/>
            <p:cNvSpPr/>
            <p:nvPr/>
          </p:nvSpPr>
          <p:spPr>
            <a:xfrm>
              <a:off x="1157616" y="202415"/>
              <a:ext cx="515504" cy="495053"/>
            </a:xfrm>
            <a:prstGeom prst="round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grpSp>
          <p:nvGrpSpPr>
            <p:cNvPr id="41" name="Group 282"/>
            <p:cNvGrpSpPr/>
            <p:nvPr/>
          </p:nvGrpSpPr>
          <p:grpSpPr>
            <a:xfrm>
              <a:off x="1311621" y="288473"/>
              <a:ext cx="207495" cy="194290"/>
              <a:chOff x="644491" y="4719572"/>
              <a:chExt cx="226243" cy="211846"/>
            </a:xfrm>
            <a:solidFill>
              <a:schemeClr val="bg1"/>
            </a:solidFill>
          </p:grpSpPr>
          <p:sp>
            <p:nvSpPr>
              <p:cNvPr id="44" name="Freeform 133"/>
              <p:cNvSpPr>
                <a:spLocks noEditPoints="1"/>
              </p:cNvSpPr>
              <p:nvPr/>
            </p:nvSpPr>
            <p:spPr bwMode="auto">
              <a:xfrm>
                <a:off x="644491" y="4731912"/>
                <a:ext cx="158371" cy="199506"/>
              </a:xfrm>
              <a:custGeom>
                <a:avLst/>
                <a:gdLst>
                  <a:gd name="T0" fmla="*/ 48 w 84"/>
                  <a:gd name="T1" fmla="*/ 24 h 105"/>
                  <a:gd name="T2" fmla="*/ 44 w 84"/>
                  <a:gd name="T3" fmla="*/ 24 h 105"/>
                  <a:gd name="T4" fmla="*/ 12 w 84"/>
                  <a:gd name="T5" fmla="*/ 24 h 105"/>
                  <a:gd name="T6" fmla="*/ 0 w 84"/>
                  <a:gd name="T7" fmla="*/ 40 h 105"/>
                  <a:gd name="T8" fmla="*/ 12 w 84"/>
                  <a:gd name="T9" fmla="*/ 56 h 105"/>
                  <a:gd name="T10" fmla="*/ 20 w 84"/>
                  <a:gd name="T11" fmla="*/ 56 h 105"/>
                  <a:gd name="T12" fmla="*/ 21 w 84"/>
                  <a:gd name="T13" fmla="*/ 58 h 105"/>
                  <a:gd name="T14" fmla="*/ 34 w 84"/>
                  <a:gd name="T15" fmla="*/ 96 h 105"/>
                  <a:gd name="T16" fmla="*/ 47 w 84"/>
                  <a:gd name="T17" fmla="*/ 103 h 105"/>
                  <a:gd name="T18" fmla="*/ 52 w 84"/>
                  <a:gd name="T19" fmla="*/ 90 h 105"/>
                  <a:gd name="T20" fmla="*/ 40 w 84"/>
                  <a:gd name="T21" fmla="*/ 56 h 105"/>
                  <a:gd name="T22" fmla="*/ 44 w 84"/>
                  <a:gd name="T23" fmla="*/ 56 h 105"/>
                  <a:gd name="T24" fmla="*/ 48 w 84"/>
                  <a:gd name="T25" fmla="*/ 56 h 105"/>
                  <a:gd name="T26" fmla="*/ 84 w 84"/>
                  <a:gd name="T27" fmla="*/ 80 h 105"/>
                  <a:gd name="T28" fmla="*/ 76 w 84"/>
                  <a:gd name="T29" fmla="*/ 44 h 105"/>
                  <a:gd name="T30" fmla="*/ 84 w 84"/>
                  <a:gd name="T31" fmla="*/ 0 h 105"/>
                  <a:gd name="T32" fmla="*/ 48 w 84"/>
                  <a:gd name="T33" fmla="*/ 24 h 105"/>
                  <a:gd name="T34" fmla="*/ 16 w 84"/>
                  <a:gd name="T35" fmla="*/ 48 h 105"/>
                  <a:gd name="T36" fmla="*/ 8 w 84"/>
                  <a:gd name="T37" fmla="*/ 40 h 105"/>
                  <a:gd name="T38" fmla="*/ 16 w 84"/>
                  <a:gd name="T39" fmla="*/ 32 h 105"/>
                  <a:gd name="T40" fmla="*/ 16 w 84"/>
                  <a:gd name="T41"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5">
                    <a:moveTo>
                      <a:pt x="48" y="24"/>
                    </a:moveTo>
                    <a:cubicBezTo>
                      <a:pt x="48" y="24"/>
                      <a:pt x="45" y="24"/>
                      <a:pt x="44" y="24"/>
                    </a:cubicBezTo>
                    <a:cubicBezTo>
                      <a:pt x="30" y="24"/>
                      <a:pt x="12" y="24"/>
                      <a:pt x="12" y="24"/>
                    </a:cubicBezTo>
                    <a:cubicBezTo>
                      <a:pt x="5" y="24"/>
                      <a:pt x="0" y="31"/>
                      <a:pt x="0" y="40"/>
                    </a:cubicBezTo>
                    <a:cubicBezTo>
                      <a:pt x="0" y="49"/>
                      <a:pt x="5" y="56"/>
                      <a:pt x="12" y="56"/>
                    </a:cubicBezTo>
                    <a:cubicBezTo>
                      <a:pt x="20" y="56"/>
                      <a:pt x="20" y="56"/>
                      <a:pt x="20" y="56"/>
                    </a:cubicBezTo>
                    <a:cubicBezTo>
                      <a:pt x="20" y="56"/>
                      <a:pt x="21" y="58"/>
                      <a:pt x="21" y="58"/>
                    </a:cubicBezTo>
                    <a:cubicBezTo>
                      <a:pt x="34" y="96"/>
                      <a:pt x="34" y="96"/>
                      <a:pt x="34" y="96"/>
                    </a:cubicBezTo>
                    <a:cubicBezTo>
                      <a:pt x="36" y="102"/>
                      <a:pt x="42" y="105"/>
                      <a:pt x="47" y="103"/>
                    </a:cubicBezTo>
                    <a:cubicBezTo>
                      <a:pt x="52" y="101"/>
                      <a:pt x="54" y="96"/>
                      <a:pt x="52" y="90"/>
                    </a:cubicBezTo>
                    <a:cubicBezTo>
                      <a:pt x="40" y="56"/>
                      <a:pt x="40" y="56"/>
                      <a:pt x="40" y="56"/>
                    </a:cubicBezTo>
                    <a:cubicBezTo>
                      <a:pt x="44" y="56"/>
                      <a:pt x="44" y="56"/>
                      <a:pt x="44" y="56"/>
                    </a:cubicBezTo>
                    <a:cubicBezTo>
                      <a:pt x="48" y="56"/>
                      <a:pt x="48" y="56"/>
                      <a:pt x="48" y="56"/>
                    </a:cubicBezTo>
                    <a:cubicBezTo>
                      <a:pt x="60" y="57"/>
                      <a:pt x="75" y="74"/>
                      <a:pt x="84" y="80"/>
                    </a:cubicBezTo>
                    <a:cubicBezTo>
                      <a:pt x="81" y="70"/>
                      <a:pt x="76" y="57"/>
                      <a:pt x="76" y="44"/>
                    </a:cubicBezTo>
                    <a:cubicBezTo>
                      <a:pt x="76" y="28"/>
                      <a:pt x="80" y="10"/>
                      <a:pt x="84" y="0"/>
                    </a:cubicBezTo>
                    <a:cubicBezTo>
                      <a:pt x="75" y="6"/>
                      <a:pt x="61" y="22"/>
                      <a:pt x="48" y="24"/>
                    </a:cubicBezTo>
                    <a:close/>
                    <a:moveTo>
                      <a:pt x="16" y="48"/>
                    </a:moveTo>
                    <a:cubicBezTo>
                      <a:pt x="12" y="48"/>
                      <a:pt x="8" y="44"/>
                      <a:pt x="8" y="40"/>
                    </a:cubicBezTo>
                    <a:cubicBezTo>
                      <a:pt x="8" y="35"/>
                      <a:pt x="12" y="32"/>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sp>
            <p:nvSpPr>
              <p:cNvPr id="45" name="Freeform 134"/>
              <p:cNvSpPr>
                <a:spLocks/>
              </p:cNvSpPr>
              <p:nvPr/>
            </p:nvSpPr>
            <p:spPr bwMode="auto">
              <a:xfrm>
                <a:off x="813145" y="4719572"/>
                <a:ext cx="57589" cy="183052"/>
              </a:xfrm>
              <a:custGeom>
                <a:avLst/>
                <a:gdLst>
                  <a:gd name="T0" fmla="*/ 15 w 31"/>
                  <a:gd name="T1" fmla="*/ 0 h 97"/>
                  <a:gd name="T2" fmla="*/ 0 w 31"/>
                  <a:gd name="T3" fmla="*/ 34 h 97"/>
                  <a:gd name="T4" fmla="*/ 2 w 31"/>
                  <a:gd name="T5" fmla="*/ 33 h 97"/>
                  <a:gd name="T6" fmla="*/ 15 w 31"/>
                  <a:gd name="T7" fmla="*/ 49 h 97"/>
                  <a:gd name="T8" fmla="*/ 2 w 31"/>
                  <a:gd name="T9" fmla="*/ 64 h 97"/>
                  <a:gd name="T10" fmla="*/ 0 w 31"/>
                  <a:gd name="T11" fmla="*/ 64 h 97"/>
                  <a:gd name="T12" fmla="*/ 15 w 31"/>
                  <a:gd name="T13" fmla="*/ 97 h 97"/>
                  <a:gd name="T14" fmla="*/ 31 w 31"/>
                  <a:gd name="T15" fmla="*/ 49 h 97"/>
                  <a:gd name="T16" fmla="*/ 15 w 31"/>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7">
                    <a:moveTo>
                      <a:pt x="15" y="0"/>
                    </a:moveTo>
                    <a:cubicBezTo>
                      <a:pt x="8" y="0"/>
                      <a:pt x="2" y="14"/>
                      <a:pt x="0" y="34"/>
                    </a:cubicBezTo>
                    <a:cubicBezTo>
                      <a:pt x="1" y="33"/>
                      <a:pt x="1" y="33"/>
                      <a:pt x="2" y="33"/>
                    </a:cubicBezTo>
                    <a:cubicBezTo>
                      <a:pt x="9" y="33"/>
                      <a:pt x="15" y="40"/>
                      <a:pt x="15" y="49"/>
                    </a:cubicBezTo>
                    <a:cubicBezTo>
                      <a:pt x="15" y="57"/>
                      <a:pt x="9" y="64"/>
                      <a:pt x="2" y="64"/>
                    </a:cubicBezTo>
                    <a:cubicBezTo>
                      <a:pt x="1" y="64"/>
                      <a:pt x="1" y="64"/>
                      <a:pt x="0" y="64"/>
                    </a:cubicBezTo>
                    <a:cubicBezTo>
                      <a:pt x="2" y="83"/>
                      <a:pt x="8" y="97"/>
                      <a:pt x="15" y="97"/>
                    </a:cubicBezTo>
                    <a:cubicBezTo>
                      <a:pt x="24" y="97"/>
                      <a:pt x="31" y="75"/>
                      <a:pt x="31" y="49"/>
                    </a:cubicBezTo>
                    <a:cubicBezTo>
                      <a:pt x="31" y="22"/>
                      <a:pt x="24"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_tradnl">
                  <a:solidFill>
                    <a:srgbClr val="002776"/>
                  </a:solidFill>
                </a:endParaRPr>
              </a:p>
            </p:txBody>
          </p:sp>
        </p:grpSp>
      </p:grpSp>
    </p:spTree>
    <p:extLst>
      <p:ext uri="{BB962C8B-B14F-4D97-AF65-F5344CB8AC3E}">
        <p14:creationId xmlns:p14="http://schemas.microsoft.com/office/powerpoint/2010/main" val="16918735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7839&quot;&gt;&lt;version val=&quot;21144&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0&quot;/&gt;&lt;/m_mruColor&gt;&lt;m_mapectfillschemeMRU&gt;&lt;key val=&quot;0&quot;/&gt;&lt;elem&gt;&lt;m_nPartnerID val=&quot;1260&quot;/&gt;&lt;m_nIndex val=&quot;1&quot;/&gt;&lt;/elem&gt;&lt;key val=&quot;1&quot;/&gt;&lt;elem&gt;&lt;m_nPartnerID val=&quot;1260&quot;/&gt;&lt;m_nIndex val=&quot;2&quot;/&gt;&lt;/elem&gt;&lt;/m_mapectfillschemeMRU&gt;&lt;m_eweekdayFirstOfWeek val=&quot;2&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chDecimalSymbol17909&gt;,&lt;/m_chDecimalSymbol17909&gt;&lt;m_nGroupingDigits17909 val=&quot;3&quot;/&gt;&lt;m_chGroupingSymbol17909&gt;.&lt;/m_chGroupingSymbol17909&gt;&lt;/m_precDefault&gt;&lt;/CDefaultPrec&gt;&lt;/root&gt;"/>
  <p:tag name="THINKCELLUNDODONOTDELETE" val="69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heme/theme1.xml><?xml version="1.0" encoding="utf-8"?>
<a:theme xmlns:a="http://schemas.openxmlformats.org/drawingml/2006/main" name="18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91951</TotalTime>
  <Words>8036</Words>
  <Application>Microsoft Office PowerPoint</Application>
  <PresentationFormat>Custom</PresentationFormat>
  <Paragraphs>807</Paragraphs>
  <Slides>22</Slides>
  <Notes>18</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22</vt:i4>
      </vt:variant>
    </vt:vector>
  </HeadingPairs>
  <TitlesOfParts>
    <vt:vector size="35" baseType="lpstr">
      <vt:lpstr>Arial Unicode MS</vt:lpstr>
      <vt:lpstr>MS PGothic</vt:lpstr>
      <vt:lpstr>Arial</vt:lpstr>
      <vt:lpstr>Arial Narrow Bold</vt:lpstr>
      <vt:lpstr>Calibri</vt:lpstr>
      <vt:lpstr>Courier New</vt:lpstr>
      <vt:lpstr>Times New Roman</vt:lpstr>
      <vt:lpstr>Verdana</vt:lpstr>
      <vt:lpstr>Wingdings</vt:lpstr>
      <vt:lpstr>18_Blank</vt:lpstr>
      <vt:lpstr>19_Blank</vt:lpstr>
      <vt:lpstr>20_Blank</vt:lpstr>
      <vt:lpstr>think-cell Slide</vt:lpstr>
      <vt:lpstr>PowerPoint Presentation</vt:lpstr>
      <vt:lpstr>PowerPoint Presentation</vt:lpstr>
      <vt:lpstr>Propuesta de canales para la difusión y promoción de Quito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Ejemplo de página web de destino turístico Auckland, Nueva Zelanda: www.aucklandnz.com/int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Deloitte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36pt Title 2 – 36pt</dc:title>
  <dc:creator>Labat, Isabel (ES - Barcelona)</dc:creator>
  <cp:lastModifiedBy>Reyes, Diego (LATCO - Quito)</cp:lastModifiedBy>
  <cp:revision>2381</cp:revision>
  <cp:lastPrinted>2016-01-04T18:33:19Z</cp:lastPrinted>
  <dcterms:created xsi:type="dcterms:W3CDTF">2009-01-23T13:46:33Z</dcterms:created>
  <dcterms:modified xsi:type="dcterms:W3CDTF">2016-10-18T17:02:17Z</dcterms:modified>
</cp:coreProperties>
</file>