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5.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6.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7.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8.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9.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10.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11.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12.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13.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14.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15.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 id="2147484951" r:id="rId2"/>
    <p:sldMasterId id="2147484970" r:id="rId3"/>
  </p:sldMasterIdLst>
  <p:notesMasterIdLst>
    <p:notesMasterId r:id="rId35"/>
  </p:notesMasterIdLst>
  <p:handoutMasterIdLst>
    <p:handoutMasterId r:id="rId36"/>
  </p:handoutMasterIdLst>
  <p:sldIdLst>
    <p:sldId id="1532" r:id="rId4"/>
    <p:sldId id="1536" r:id="rId5"/>
    <p:sldId id="1553" r:id="rId6"/>
    <p:sldId id="1554" r:id="rId7"/>
    <p:sldId id="1559" r:id="rId8"/>
    <p:sldId id="1555" r:id="rId9"/>
    <p:sldId id="1556" r:id="rId10"/>
    <p:sldId id="1558" r:id="rId11"/>
    <p:sldId id="1552" r:id="rId12"/>
    <p:sldId id="1560" r:id="rId13"/>
    <p:sldId id="1561" r:id="rId14"/>
    <p:sldId id="1562" r:id="rId15"/>
    <p:sldId id="1563" r:id="rId16"/>
    <p:sldId id="1564" r:id="rId17"/>
    <p:sldId id="1565" r:id="rId18"/>
    <p:sldId id="1566" r:id="rId19"/>
    <p:sldId id="1567" r:id="rId20"/>
    <p:sldId id="1568" r:id="rId21"/>
    <p:sldId id="1569" r:id="rId22"/>
    <p:sldId id="1570" r:id="rId23"/>
    <p:sldId id="1571" r:id="rId24"/>
    <p:sldId id="1572" r:id="rId25"/>
    <p:sldId id="1573" r:id="rId26"/>
    <p:sldId id="1574" r:id="rId27"/>
    <p:sldId id="1575" r:id="rId28"/>
    <p:sldId id="1576" r:id="rId29"/>
    <p:sldId id="1446" r:id="rId30"/>
    <p:sldId id="1447" r:id="rId31"/>
    <p:sldId id="1481" r:id="rId32"/>
    <p:sldId id="1497" r:id="rId33"/>
    <p:sldId id="1546" r:id="rId34"/>
  </p:sldIdLst>
  <p:sldSz cx="10059988" cy="7773988"/>
  <p:notesSz cx="7010400" cy="9236075"/>
  <p:custDataLst>
    <p:tags r:id="rId37"/>
  </p:custDataLst>
  <p:defaultTex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764" userDrawn="1">
          <p15:clr>
            <a:srgbClr val="A4A3A4"/>
          </p15:clr>
        </p15:guide>
        <p15:guide id="2" orient="horz" pos="4671">
          <p15:clr>
            <a:srgbClr val="A4A3A4"/>
          </p15:clr>
        </p15:guide>
        <p15:guide id="3" orient="horz" pos="2993" userDrawn="1">
          <p15:clr>
            <a:srgbClr val="A4A3A4"/>
          </p15:clr>
        </p15:guide>
        <p15:guide id="4" orient="horz" pos="4625">
          <p15:clr>
            <a:srgbClr val="A4A3A4"/>
          </p15:clr>
        </p15:guide>
        <p15:guide id="5" orient="horz" pos="4263" userDrawn="1">
          <p15:clr>
            <a:srgbClr val="A4A3A4"/>
          </p15:clr>
        </p15:guide>
        <p15:guide id="6" pos="129">
          <p15:clr>
            <a:srgbClr val="A4A3A4"/>
          </p15:clr>
        </p15:guide>
        <p15:guide id="7" pos="6117" userDrawn="1">
          <p15:clr>
            <a:srgbClr val="A4A3A4"/>
          </p15:clr>
        </p15:guide>
        <p15:guide id="8" pos="6207">
          <p15:clr>
            <a:srgbClr val="A4A3A4"/>
          </p15:clr>
        </p15:guide>
        <p15:guide id="9" pos="2851" userDrawn="1">
          <p15:clr>
            <a:srgbClr val="A4A3A4"/>
          </p15:clr>
        </p15:guide>
        <p15:guide id="10" orient="horz" pos="1224" userDrawn="1">
          <p15:clr>
            <a:srgbClr val="A4A3A4"/>
          </p15:clr>
        </p15:guide>
        <p15:guide id="11" orient="horz" pos="679" userDrawn="1">
          <p15:clr>
            <a:srgbClr val="A4A3A4"/>
          </p15:clr>
        </p15:guide>
        <p15:guide id="12" orient="horz" pos="317" userDrawn="1">
          <p15:clr>
            <a:srgbClr val="A4A3A4"/>
          </p15:clr>
        </p15:guide>
        <p15:guide id="13" pos="174">
          <p15:clr>
            <a:srgbClr val="A4A3A4"/>
          </p15:clr>
        </p15:guide>
        <p15:guide id="14" pos="6162">
          <p15:clr>
            <a:srgbClr val="A4A3A4"/>
          </p15:clr>
        </p15:guide>
        <p15:guide id="15" orient="horz" pos="4036">
          <p15:clr>
            <a:srgbClr val="A4A3A4"/>
          </p15:clr>
        </p15:guide>
        <p15:guide id="16" orient="horz" pos="4580">
          <p15:clr>
            <a:srgbClr val="A4A3A4"/>
          </p15:clr>
        </p15:guide>
        <p15:guide id="17" orient="horz" pos="2267">
          <p15:clr>
            <a:srgbClr val="A4A3A4"/>
          </p15:clr>
        </p15:guide>
        <p15:guide id="18" orient="horz" pos="4353">
          <p15:clr>
            <a:srgbClr val="A4A3A4"/>
          </p15:clr>
        </p15:guide>
        <p15:guide id="19" orient="horz">
          <p15:clr>
            <a:srgbClr val="A4A3A4"/>
          </p15:clr>
        </p15:guide>
        <p15:guide id="20" pos="5799">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scalona, Gaston (CL - Santiago)" initials="EG(-S" lastIdx="6" clrIdx="0"/>
  <p:cmAuthor id="1" name="Calderon, Francisco (CL - Santiago)" initials="CF(-S" lastIdx="9" clrIdx="1"/>
  <p:cmAuthor id="2" name="Rollin, Arthur (CA - Montreal)" initials="RA(-M" lastIdx="16"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1DE"/>
    <a:srgbClr val="002776"/>
    <a:srgbClr val="92D400"/>
    <a:srgbClr val="7F7F7F"/>
    <a:srgbClr val="BFBFBF"/>
    <a:srgbClr val="94C83D"/>
    <a:srgbClr val="EDFD56"/>
    <a:srgbClr val="3C8A2E"/>
    <a:srgbClr val="72C7E7"/>
    <a:srgbClr val="CC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91" autoAdjust="0"/>
    <p:restoredTop sz="94444" autoAdjust="0"/>
  </p:normalViewPr>
  <p:slideViewPr>
    <p:cSldViewPr>
      <p:cViewPr varScale="1">
        <p:scale>
          <a:sx n="63" d="100"/>
          <a:sy n="63" d="100"/>
        </p:scale>
        <p:origin x="1698" y="60"/>
      </p:cViewPr>
      <p:guideLst>
        <p:guide orient="horz" pos="3764"/>
        <p:guide orient="horz" pos="4671"/>
        <p:guide orient="horz" pos="2993"/>
        <p:guide orient="horz" pos="4625"/>
        <p:guide orient="horz" pos="4263"/>
        <p:guide pos="129"/>
        <p:guide pos="6117"/>
        <p:guide pos="6207"/>
        <p:guide pos="2851"/>
        <p:guide orient="horz" pos="1224"/>
        <p:guide orient="horz" pos="679"/>
        <p:guide orient="horz" pos="317"/>
        <p:guide pos="174"/>
        <p:guide pos="6162"/>
        <p:guide orient="horz" pos="4036"/>
        <p:guide orient="horz" pos="4580"/>
        <p:guide orient="horz" pos="2267"/>
        <p:guide orient="horz" pos="4353"/>
        <p:guide orient="horz"/>
        <p:guide pos="5799"/>
      </p:guideLst>
    </p:cSldViewPr>
  </p:slideViewPr>
  <p:outlineViewPr>
    <p:cViewPr>
      <p:scale>
        <a:sx n="33" d="100"/>
        <a:sy n="33" d="100"/>
      </p:scale>
      <p:origin x="0" y="1764"/>
    </p:cViewPr>
  </p:outlineViewPr>
  <p:notesTextViewPr>
    <p:cViewPr>
      <p:scale>
        <a:sx n="100" d="100"/>
        <a:sy n="100" d="100"/>
      </p:scale>
      <p:origin x="0" y="0"/>
    </p:cViewPr>
  </p:notesTextViewPr>
  <p:sorterViewPr>
    <p:cViewPr varScale="1">
      <p:scale>
        <a:sx n="1" d="1"/>
        <a:sy n="1" d="1"/>
      </p:scale>
      <p:origin x="0" y="0"/>
    </p:cViewPr>
  </p:sorterViewPr>
  <p:notesViewPr>
    <p:cSldViewPr>
      <p:cViewPr>
        <p:scale>
          <a:sx n="100" d="100"/>
          <a:sy n="100" d="100"/>
        </p:scale>
        <p:origin x="-1758" y="-72"/>
      </p:cViewPr>
      <p:guideLst>
        <p:guide orient="horz" pos="2909"/>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38475" cy="461963"/>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defTabSz="605917">
              <a:defRPr sz="800"/>
            </a:lvl1pPr>
          </a:lstStyle>
          <a:p>
            <a:pPr>
              <a:defRPr/>
            </a:pPr>
            <a:endParaRPr lang="en-GB" dirty="0"/>
          </a:p>
        </p:txBody>
      </p:sp>
      <p:sp>
        <p:nvSpPr>
          <p:cNvPr id="3" name="Date Placeholder 2"/>
          <p:cNvSpPr>
            <a:spLocks noGrp="1"/>
          </p:cNvSpPr>
          <p:nvPr>
            <p:ph type="dt" sz="quarter" idx="1"/>
          </p:nvPr>
        </p:nvSpPr>
        <p:spPr bwMode="auto">
          <a:xfrm>
            <a:off x="3971926" y="1"/>
            <a:ext cx="3036888" cy="461963"/>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algn="r" defTabSz="605917">
              <a:defRPr sz="800"/>
            </a:lvl1pPr>
          </a:lstStyle>
          <a:p>
            <a:pPr>
              <a:defRPr/>
            </a:pPr>
            <a:fld id="{69089224-B863-4E1D-9E6E-210644880222}" type="datetimeFigureOut">
              <a:rPr lang="en-US"/>
              <a:pPr>
                <a:defRPr/>
              </a:pPr>
              <a:t>10/18/2016</a:t>
            </a:fld>
            <a:endParaRPr lang="en-GB" dirty="0"/>
          </a:p>
        </p:txBody>
      </p:sp>
      <p:sp>
        <p:nvSpPr>
          <p:cNvPr id="4" name="Footer Placeholder 3"/>
          <p:cNvSpPr>
            <a:spLocks noGrp="1"/>
          </p:cNvSpPr>
          <p:nvPr>
            <p:ph type="ftr" sz="quarter" idx="2"/>
          </p:nvPr>
        </p:nvSpPr>
        <p:spPr bwMode="auto">
          <a:xfrm>
            <a:off x="1" y="8772526"/>
            <a:ext cx="3038475" cy="461963"/>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defTabSz="605917">
              <a:defRPr sz="800"/>
            </a:lvl1pPr>
          </a:lstStyle>
          <a:p>
            <a:pPr>
              <a:defRPr/>
            </a:pPr>
            <a:endParaRPr lang="en-GB" dirty="0"/>
          </a:p>
        </p:txBody>
      </p:sp>
      <p:sp>
        <p:nvSpPr>
          <p:cNvPr id="5" name="Slide Number Placeholder 4"/>
          <p:cNvSpPr>
            <a:spLocks noGrp="1"/>
          </p:cNvSpPr>
          <p:nvPr>
            <p:ph type="sldNum" sz="quarter" idx="3"/>
          </p:nvPr>
        </p:nvSpPr>
        <p:spPr bwMode="auto">
          <a:xfrm>
            <a:off x="3971926" y="8772526"/>
            <a:ext cx="3036888" cy="461963"/>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algn="r" defTabSz="605917">
              <a:defRPr sz="800"/>
            </a:lvl1pPr>
          </a:lstStyle>
          <a:p>
            <a:pPr>
              <a:defRPr/>
            </a:pPr>
            <a:fld id="{3F517015-A6C0-4C6D-ACEE-8BED73EB9C8A}" type="slidenum">
              <a:rPr lang="en-GB"/>
              <a:pPr>
                <a:defRPr/>
              </a:pPr>
              <a:t>‹#›</a:t>
            </a:fld>
            <a:endParaRPr lang="en-GB" dirty="0"/>
          </a:p>
        </p:txBody>
      </p:sp>
    </p:spTree>
    <p:extLst>
      <p:ext uri="{BB962C8B-B14F-4D97-AF65-F5344CB8AC3E}">
        <p14:creationId xmlns:p14="http://schemas.microsoft.com/office/powerpoint/2010/main" val="8928479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38475" cy="461963"/>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3" name="Date Placeholder 2"/>
          <p:cNvSpPr>
            <a:spLocks noGrp="1"/>
          </p:cNvSpPr>
          <p:nvPr>
            <p:ph type="dt" idx="1"/>
          </p:nvPr>
        </p:nvSpPr>
        <p:spPr bwMode="auto">
          <a:xfrm>
            <a:off x="3971926" y="1"/>
            <a:ext cx="3036888" cy="461963"/>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algn="r" defTabSz="605917">
              <a:defRPr sz="1100">
                <a:latin typeface="Calibri" pitchFamily="34" charset="0"/>
              </a:defRPr>
            </a:lvl1pPr>
          </a:lstStyle>
          <a:p>
            <a:pPr>
              <a:defRPr/>
            </a:pPr>
            <a:fld id="{0DCA58BA-2EDF-43C6-952C-22E6E1335AE4}" type="datetimeFigureOut">
              <a:rPr lang="en-US"/>
              <a:pPr>
                <a:defRPr/>
              </a:pPr>
              <a:t>10/18/2016</a:t>
            </a:fld>
            <a:endParaRPr lang="en-GB" dirty="0"/>
          </a:p>
        </p:txBody>
      </p:sp>
      <p:sp>
        <p:nvSpPr>
          <p:cNvPr id="4" name="Slide Image Placeholder 3"/>
          <p:cNvSpPr>
            <a:spLocks noGrp="1" noRot="1" noChangeAspect="1"/>
          </p:cNvSpPr>
          <p:nvPr>
            <p:ph type="sldImg" idx="2"/>
          </p:nvPr>
        </p:nvSpPr>
        <p:spPr>
          <a:xfrm>
            <a:off x="1265238" y="692150"/>
            <a:ext cx="4481512" cy="3463925"/>
          </a:xfrm>
          <a:prstGeom prst="rect">
            <a:avLst/>
          </a:prstGeom>
          <a:noFill/>
          <a:ln w="12700">
            <a:solidFill>
              <a:prstClr val="black"/>
            </a:solidFill>
          </a:ln>
        </p:spPr>
        <p:txBody>
          <a:bodyPr vert="horz" lIns="133007" tIns="66504" rIns="133007" bIns="66504" rtlCol="0" anchor="ctr"/>
          <a:lstStyle/>
          <a:p>
            <a:pPr lvl="0"/>
            <a:endParaRPr lang="en-GB" noProof="0" dirty="0"/>
          </a:p>
        </p:txBody>
      </p:sp>
      <p:sp>
        <p:nvSpPr>
          <p:cNvPr id="5" name="Notes Placeholder 4"/>
          <p:cNvSpPr>
            <a:spLocks noGrp="1"/>
          </p:cNvSpPr>
          <p:nvPr>
            <p:ph type="body" sz="quarter" idx="3"/>
          </p:nvPr>
        </p:nvSpPr>
        <p:spPr bwMode="auto">
          <a:xfrm>
            <a:off x="700089" y="4387851"/>
            <a:ext cx="5610225" cy="4156075"/>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endParaRPr lang="en-GB" noProof="0" smtClean="0"/>
          </a:p>
        </p:txBody>
      </p:sp>
      <p:sp>
        <p:nvSpPr>
          <p:cNvPr id="6" name="Footer Placeholder 5"/>
          <p:cNvSpPr>
            <a:spLocks noGrp="1"/>
          </p:cNvSpPr>
          <p:nvPr>
            <p:ph type="ftr" sz="quarter" idx="4"/>
          </p:nvPr>
        </p:nvSpPr>
        <p:spPr bwMode="auto">
          <a:xfrm>
            <a:off x="1" y="8772526"/>
            <a:ext cx="3038475" cy="461963"/>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7" name="Slide Number Placeholder 6"/>
          <p:cNvSpPr>
            <a:spLocks noGrp="1"/>
          </p:cNvSpPr>
          <p:nvPr>
            <p:ph type="sldNum" sz="quarter" idx="5"/>
          </p:nvPr>
        </p:nvSpPr>
        <p:spPr bwMode="auto">
          <a:xfrm>
            <a:off x="3971926" y="8772526"/>
            <a:ext cx="3036888" cy="461963"/>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algn="r" defTabSz="605917">
              <a:defRPr sz="1100">
                <a:latin typeface="Calibri" pitchFamily="34" charset="0"/>
              </a:defRPr>
            </a:lvl1pPr>
          </a:lstStyle>
          <a:p>
            <a:pPr>
              <a:defRPr/>
            </a:pPr>
            <a:fld id="{EDEDF171-9BB8-492B-AE77-09B097101C70}" type="slidenum">
              <a:rPr lang="en-GB"/>
              <a:pPr>
                <a:defRPr/>
              </a:pPr>
              <a:t>‹#›</a:t>
            </a:fld>
            <a:endParaRPr lang="en-GB" dirty="0"/>
          </a:p>
        </p:txBody>
      </p:sp>
    </p:spTree>
    <p:extLst>
      <p:ext uri="{BB962C8B-B14F-4D97-AF65-F5344CB8AC3E}">
        <p14:creationId xmlns:p14="http://schemas.microsoft.com/office/powerpoint/2010/main" val="1265618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42254" indent="-285484" algn="l" rtl="0" eaLnBrk="0" fontAlgn="base" hangingPunct="0">
      <a:spcBef>
        <a:spcPct val="30000"/>
      </a:spcBef>
      <a:spcAft>
        <a:spcPct val="0"/>
      </a:spcAft>
      <a:defRPr sz="1200" kern="1200">
        <a:solidFill>
          <a:schemeClr val="tx1"/>
        </a:solidFill>
        <a:latin typeface="+mn-lt"/>
        <a:ea typeface="+mn-ea"/>
        <a:cs typeface="+mn-cs"/>
      </a:defRPr>
    </a:lvl2pPr>
    <a:lvl3pPr marL="1141929" indent="-228385" algn="l" rtl="0" eaLnBrk="0" fontAlgn="base" hangingPunct="0">
      <a:spcBef>
        <a:spcPct val="30000"/>
      </a:spcBef>
      <a:spcAft>
        <a:spcPct val="0"/>
      </a:spcAft>
      <a:defRPr sz="1200" kern="1200">
        <a:solidFill>
          <a:schemeClr val="tx1"/>
        </a:solidFill>
        <a:latin typeface="+mn-lt"/>
        <a:ea typeface="+mn-ea"/>
        <a:cs typeface="+mn-cs"/>
      </a:defRPr>
    </a:lvl3pPr>
    <a:lvl4pPr marL="1598703" indent="-228385" algn="l" rtl="0" eaLnBrk="0" fontAlgn="base" hangingPunct="0">
      <a:spcBef>
        <a:spcPct val="30000"/>
      </a:spcBef>
      <a:spcAft>
        <a:spcPct val="0"/>
      </a:spcAft>
      <a:defRPr sz="1200" kern="1200">
        <a:solidFill>
          <a:schemeClr val="tx1"/>
        </a:solidFill>
        <a:latin typeface="+mn-lt"/>
        <a:ea typeface="+mn-ea"/>
        <a:cs typeface="+mn-cs"/>
      </a:defRPr>
    </a:lvl4pPr>
    <a:lvl5pPr marL="2055472" indent="-228385" algn="l" rtl="0" eaLnBrk="0" fontAlgn="base" hangingPunct="0">
      <a:spcBef>
        <a:spcPct val="30000"/>
      </a:spcBef>
      <a:spcAft>
        <a:spcPct val="0"/>
      </a:spcAft>
      <a:defRPr sz="1200" kern="1200">
        <a:solidFill>
          <a:schemeClr val="tx1"/>
        </a:solidFill>
        <a:latin typeface="+mn-lt"/>
        <a:ea typeface="+mn-ea"/>
        <a:cs typeface="+mn-cs"/>
      </a:defRPr>
    </a:lvl5pPr>
    <a:lvl6pPr marL="2283491" algn="l" defTabSz="913399" rtl="0" eaLnBrk="1" latinLnBrk="0" hangingPunct="1">
      <a:defRPr sz="1200" kern="1200">
        <a:solidFill>
          <a:schemeClr val="tx1"/>
        </a:solidFill>
        <a:latin typeface="+mn-lt"/>
        <a:ea typeface="+mn-ea"/>
        <a:cs typeface="+mn-cs"/>
      </a:defRPr>
    </a:lvl6pPr>
    <a:lvl7pPr marL="2740191" algn="l" defTabSz="913399" rtl="0" eaLnBrk="1" latinLnBrk="0" hangingPunct="1">
      <a:defRPr sz="1200" kern="1200">
        <a:solidFill>
          <a:schemeClr val="tx1"/>
        </a:solidFill>
        <a:latin typeface="+mn-lt"/>
        <a:ea typeface="+mn-ea"/>
        <a:cs typeface="+mn-cs"/>
      </a:defRPr>
    </a:lvl7pPr>
    <a:lvl8pPr marL="3196890" algn="l" defTabSz="913399" rtl="0" eaLnBrk="1" latinLnBrk="0" hangingPunct="1">
      <a:defRPr sz="1200" kern="1200">
        <a:solidFill>
          <a:schemeClr val="tx1"/>
        </a:solidFill>
        <a:latin typeface="+mn-lt"/>
        <a:ea typeface="+mn-ea"/>
        <a:cs typeface="+mn-cs"/>
      </a:defRPr>
    </a:lvl8pPr>
    <a:lvl9pPr marL="3653587" algn="l" defTabSz="91339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TextEdit="1"/>
          </p:cNvSpPr>
          <p:nvPr>
            <p:ph type="sldImg"/>
          </p:nvPr>
        </p:nvSpPr>
        <p:spPr bwMode="auto">
          <a:xfrm>
            <a:off x="996950" y="739775"/>
            <a:ext cx="4799013" cy="3708400"/>
          </a:xfrm>
          <a:noFill/>
          <a:ln>
            <a:solidFill>
              <a:srgbClr val="000000"/>
            </a:solidFill>
            <a:miter lim="800000"/>
            <a:headEnd/>
            <a:tailEnd/>
          </a:ln>
        </p:spPr>
      </p:sp>
      <p:sp>
        <p:nvSpPr>
          <p:cNvPr id="237571" name="Rectangle 3"/>
          <p:cNvSpPr>
            <a:spLocks noGrp="1"/>
          </p:cNvSpPr>
          <p:nvPr>
            <p:ph type="body" idx="1"/>
          </p:nvPr>
        </p:nvSpPr>
        <p:spPr/>
        <p:txBody>
          <a:bodyPr/>
          <a:lstStyle/>
          <a:p>
            <a:endParaRPr lang="es-ES_tradnl" dirty="0" smtClean="0"/>
          </a:p>
        </p:txBody>
      </p:sp>
    </p:spTree>
    <p:extLst>
      <p:ext uri="{BB962C8B-B14F-4D97-AF65-F5344CB8AC3E}">
        <p14:creationId xmlns:p14="http://schemas.microsoft.com/office/powerpoint/2010/main" val="636942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fontAlgn="base">
              <a:spcBef>
                <a:spcPct val="0"/>
              </a:spcBef>
              <a:spcAft>
                <a:spcPct val="0"/>
              </a:spcAft>
            </a:pPr>
            <a:r>
              <a:rPr lang="es-ES" sz="1200" dirty="0" smtClean="0">
                <a:solidFill>
                  <a:srgbClr val="002060"/>
                </a:solidFill>
                <a:latin typeface="Arial"/>
                <a:ea typeface="DejaVu Sans"/>
              </a:rPr>
              <a:t>Promover la implementación de sistemas de gestión de turismo sostenible, calidad y profesionalización del equipo humano en los establecimientos turísticos del Distrito Metropolitano de Quito para el mejoramiento de la competitividad del destino Quito. </a:t>
            </a:r>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21</a:t>
            </a:fld>
            <a:endParaRPr lang="en-GB" dirty="0"/>
          </a:p>
        </p:txBody>
      </p:sp>
    </p:spTree>
    <p:extLst>
      <p:ext uri="{BB962C8B-B14F-4D97-AF65-F5344CB8AC3E}">
        <p14:creationId xmlns:p14="http://schemas.microsoft.com/office/powerpoint/2010/main" val="3017691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0" algn="l" defTabSz="914400" rtl="0" eaLnBrk="0" fontAlgn="base" latinLnBrk="0" hangingPunct="0">
              <a:lnSpc>
                <a:spcPct val="100000"/>
              </a:lnSpc>
              <a:spcBef>
                <a:spcPct val="0"/>
              </a:spcBef>
              <a:spcAft>
                <a:spcPct val="0"/>
              </a:spcAft>
              <a:buClrTx/>
              <a:buSzTx/>
              <a:buFontTx/>
              <a:buNone/>
              <a:tabLst/>
              <a:defRPr/>
            </a:pPr>
            <a:r>
              <a:rPr lang="es-ES_tradnl" sz="1200" kern="1200" noProof="0" dirty="0" smtClean="0">
                <a:solidFill>
                  <a:srgbClr val="002776"/>
                </a:solidFill>
                <a:latin typeface="+mn-lt"/>
                <a:ea typeface="+mn-ea"/>
                <a:cs typeface="+mn-cs"/>
              </a:rPr>
              <a:t>Desarrollar</a:t>
            </a:r>
            <a:r>
              <a:rPr lang="es-ES_tradnl" sz="1200" kern="1200" baseline="0" noProof="0" dirty="0" smtClean="0">
                <a:solidFill>
                  <a:srgbClr val="002776"/>
                </a:solidFill>
                <a:latin typeface="+mn-lt"/>
                <a:ea typeface="+mn-ea"/>
                <a:cs typeface="+mn-cs"/>
              </a:rPr>
              <a:t> conceptos de productos “intangibles”: eventos y festividades a crear por parte del equipo de desarrollo de producto </a:t>
            </a:r>
            <a:r>
              <a:rPr lang="es-ES_tradnl" sz="1200" kern="1200" baseline="0" noProof="0" dirty="0" err="1" smtClean="0">
                <a:solidFill>
                  <a:srgbClr val="002776"/>
                </a:solidFill>
                <a:latin typeface="+mn-lt"/>
                <a:ea typeface="+mn-ea"/>
                <a:cs typeface="+mn-cs"/>
              </a:rPr>
              <a:t>qu</a:t>
            </a:r>
            <a:endParaRPr lang="es-ES" sz="1200" kern="1200" noProof="0" dirty="0" smtClean="0">
              <a:solidFill>
                <a:srgbClr val="002776"/>
              </a:solidFill>
              <a:latin typeface="+mn-lt"/>
              <a:ea typeface="+mn-ea"/>
              <a:cs typeface="+mn-cs"/>
            </a:endParaRPr>
          </a:p>
          <a:p>
            <a:pPr marL="457200" fontAlgn="base">
              <a:spcBef>
                <a:spcPct val="0"/>
              </a:spcBef>
              <a:spcAft>
                <a:spcPct val="0"/>
              </a:spcAft>
            </a:pPr>
            <a:endParaRPr lang="es-ES" sz="1200" dirty="0" smtClean="0">
              <a:solidFill>
                <a:srgbClr val="002060"/>
              </a:solidFill>
              <a:latin typeface="Arial"/>
              <a:ea typeface="DejaVu Sans"/>
            </a:endParaRPr>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22</a:t>
            </a:fld>
            <a:endParaRPr lang="en-GB" dirty="0"/>
          </a:p>
        </p:txBody>
      </p:sp>
    </p:spTree>
    <p:extLst>
      <p:ext uri="{BB962C8B-B14F-4D97-AF65-F5344CB8AC3E}">
        <p14:creationId xmlns:p14="http://schemas.microsoft.com/office/powerpoint/2010/main" val="1722706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24</a:t>
            </a:fld>
            <a:endParaRPr lang="en-GB" dirty="0"/>
          </a:p>
        </p:txBody>
      </p:sp>
    </p:spTree>
    <p:extLst>
      <p:ext uri="{BB962C8B-B14F-4D97-AF65-F5344CB8AC3E}">
        <p14:creationId xmlns:p14="http://schemas.microsoft.com/office/powerpoint/2010/main" val="3312583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spcBef>
                <a:spcPct val="0"/>
              </a:spcBef>
              <a:spcAft>
                <a:spcPct val="0"/>
              </a:spcAft>
            </a:pPr>
            <a:r>
              <a:rPr lang="es-ES" sz="1400" b="1" dirty="0" smtClean="0">
                <a:solidFill>
                  <a:srgbClr val="00B0F0"/>
                </a:solidFill>
                <a:cs typeface="Arial" charset="0"/>
              </a:rPr>
              <a:t>Proyectos urbanos emblemáticos de la ciudad (ix/ix)</a:t>
            </a:r>
            <a:endParaRPr lang="es-ES" sz="1050" i="1" dirty="0" smtClean="0">
              <a:solidFill>
                <a:srgbClr val="00B0F0"/>
              </a:solidFill>
              <a:cs typeface="Arial" charset="0"/>
            </a:endParaRPr>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25</a:t>
            </a:fld>
            <a:endParaRPr lang="en-GB" dirty="0"/>
          </a:p>
        </p:txBody>
      </p:sp>
    </p:spTree>
    <p:extLst>
      <p:ext uri="{BB962C8B-B14F-4D97-AF65-F5344CB8AC3E}">
        <p14:creationId xmlns:p14="http://schemas.microsoft.com/office/powerpoint/2010/main" val="1935509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fontAlgn="base">
              <a:spcBef>
                <a:spcPct val="0"/>
              </a:spcBef>
              <a:spcAft>
                <a:spcPct val="0"/>
              </a:spcAft>
            </a:pPr>
            <a:endParaRPr lang="es-ES" sz="1200" dirty="0" smtClean="0">
              <a:solidFill>
                <a:srgbClr val="002060"/>
              </a:solidFill>
              <a:latin typeface="Arial"/>
              <a:ea typeface="DejaVu Sans"/>
            </a:endParaRPr>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27</a:t>
            </a:fld>
            <a:endParaRPr lang="en-GB" dirty="0"/>
          </a:p>
        </p:txBody>
      </p:sp>
    </p:spTree>
    <p:extLst>
      <p:ext uri="{BB962C8B-B14F-4D97-AF65-F5344CB8AC3E}">
        <p14:creationId xmlns:p14="http://schemas.microsoft.com/office/powerpoint/2010/main" val="3518006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28</a:t>
            </a:fld>
            <a:endParaRPr lang="en-GB" dirty="0"/>
          </a:p>
        </p:txBody>
      </p:sp>
    </p:spTree>
    <p:extLst>
      <p:ext uri="{BB962C8B-B14F-4D97-AF65-F5344CB8AC3E}">
        <p14:creationId xmlns:p14="http://schemas.microsoft.com/office/powerpoint/2010/main" val="35257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29</a:t>
            </a:fld>
            <a:endParaRPr lang="en-GB" dirty="0"/>
          </a:p>
        </p:txBody>
      </p:sp>
    </p:spTree>
    <p:extLst>
      <p:ext uri="{BB962C8B-B14F-4D97-AF65-F5344CB8AC3E}">
        <p14:creationId xmlns:p14="http://schemas.microsoft.com/office/powerpoint/2010/main" val="3015457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0325" y="717550"/>
            <a:ext cx="4651375" cy="3594100"/>
          </a:xfrm>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a:xfrm>
            <a:off x="4141657" y="9099063"/>
            <a:ext cx="3168439" cy="478984"/>
          </a:xfrm>
          <a:prstGeom prst="rect">
            <a:avLst/>
          </a:prstGeom>
        </p:spPr>
        <p:txBody>
          <a:bodyPr lIns="91294" tIns="45647" rIns="91294" bIns="45647"/>
          <a:lstStyle/>
          <a:p>
            <a:fld id="{4D1CD627-4B2A-415D-87CF-666A57EF4918}" type="slidenum">
              <a:rPr lang="es-ES" smtClean="0"/>
              <a:pPr/>
              <a:t>31</a:t>
            </a:fld>
            <a:endParaRPr lang="es-ES"/>
          </a:p>
        </p:txBody>
      </p:sp>
    </p:spTree>
    <p:extLst>
      <p:ext uri="{BB962C8B-B14F-4D97-AF65-F5344CB8AC3E}">
        <p14:creationId xmlns:p14="http://schemas.microsoft.com/office/powerpoint/2010/main" val="2434947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Tree>
    <p:extLst>
      <p:ext uri="{BB962C8B-B14F-4D97-AF65-F5344CB8AC3E}">
        <p14:creationId xmlns:p14="http://schemas.microsoft.com/office/powerpoint/2010/main" val="3794203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Tree>
    <p:extLst>
      <p:ext uri="{BB962C8B-B14F-4D97-AF65-F5344CB8AC3E}">
        <p14:creationId xmlns:p14="http://schemas.microsoft.com/office/powerpoint/2010/main" val="920654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10</a:t>
            </a:fld>
            <a:endParaRPr lang="en-GB" dirty="0"/>
          </a:p>
        </p:txBody>
      </p:sp>
    </p:spTree>
    <p:extLst>
      <p:ext uri="{BB962C8B-B14F-4D97-AF65-F5344CB8AC3E}">
        <p14:creationId xmlns:p14="http://schemas.microsoft.com/office/powerpoint/2010/main" val="1710632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Turismo gastronómico complementarios: diseño de menús mensuales: 12 meses, 12 mesas,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Organización de sesiones de show – </a:t>
            </a:r>
            <a:r>
              <a:rPr lang="es-ES_tradnl" sz="900" kern="1200" baseline="0" noProof="0" dirty="0" err="1" smtClean="0">
                <a:solidFill>
                  <a:srgbClr val="002776"/>
                </a:solidFill>
                <a:latin typeface="+mn-lt"/>
                <a:ea typeface="+mn-ea"/>
                <a:cs typeface="+mn-cs"/>
              </a:rPr>
              <a:t>cooking</a:t>
            </a:r>
            <a:r>
              <a:rPr lang="es-ES_tradnl" sz="900" kern="1200" baseline="0" noProof="0" dirty="0" smtClean="0">
                <a:solidFill>
                  <a:srgbClr val="002776"/>
                </a:solidFill>
                <a:latin typeface="+mn-lt"/>
                <a:ea typeface="+mn-ea"/>
                <a:cs typeface="+mn-cs"/>
              </a:rPr>
              <a:t> con chefs icónicos de la región e internacionales</a:t>
            </a:r>
          </a:p>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11</a:t>
            </a:fld>
            <a:endParaRPr lang="en-GB" dirty="0"/>
          </a:p>
        </p:txBody>
      </p:sp>
    </p:spTree>
    <p:extLst>
      <p:ext uri="{BB962C8B-B14F-4D97-AF65-F5344CB8AC3E}">
        <p14:creationId xmlns:p14="http://schemas.microsoft.com/office/powerpoint/2010/main" val="3895706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15</a:t>
            </a:fld>
            <a:endParaRPr lang="en-GB" dirty="0"/>
          </a:p>
        </p:txBody>
      </p:sp>
    </p:spTree>
    <p:extLst>
      <p:ext uri="{BB962C8B-B14F-4D97-AF65-F5344CB8AC3E}">
        <p14:creationId xmlns:p14="http://schemas.microsoft.com/office/powerpoint/2010/main" val="159998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16</a:t>
            </a:fld>
            <a:endParaRPr lang="en-GB" dirty="0"/>
          </a:p>
        </p:txBody>
      </p:sp>
    </p:spTree>
    <p:extLst>
      <p:ext uri="{BB962C8B-B14F-4D97-AF65-F5344CB8AC3E}">
        <p14:creationId xmlns:p14="http://schemas.microsoft.com/office/powerpoint/2010/main" val="1368777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18</a:t>
            </a:fld>
            <a:endParaRPr lang="en-GB" dirty="0"/>
          </a:p>
        </p:txBody>
      </p:sp>
    </p:spTree>
    <p:extLst>
      <p:ext uri="{BB962C8B-B14F-4D97-AF65-F5344CB8AC3E}">
        <p14:creationId xmlns:p14="http://schemas.microsoft.com/office/powerpoint/2010/main" val="3360416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20</a:t>
            </a:fld>
            <a:endParaRPr lang="en-GB" dirty="0"/>
          </a:p>
        </p:txBody>
      </p:sp>
    </p:spTree>
    <p:extLst>
      <p:ext uri="{BB962C8B-B14F-4D97-AF65-F5344CB8AC3E}">
        <p14:creationId xmlns:p14="http://schemas.microsoft.com/office/powerpoint/2010/main" val="1057435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pPr>
                <a:defRPr/>
              </a:pPr>
              <a:t>‹#›</a:t>
            </a:fld>
            <a:endParaRPr lang="en-US" dirty="0"/>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t>Footer</a:t>
            </a:r>
          </a:p>
        </p:txBody>
      </p:sp>
    </p:spTree>
    <p:extLst>
      <p:ext uri="{BB962C8B-B14F-4D97-AF65-F5344CB8AC3E}">
        <p14:creationId xmlns:p14="http://schemas.microsoft.com/office/powerpoint/2010/main" val="4165968864"/>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7745" y="357194"/>
            <a:ext cx="2268537" cy="7058025"/>
          </a:xfrm>
        </p:spPr>
        <p:txBody>
          <a:bodyPr vert="eaVert"/>
          <a:lstStyle/>
          <a:p>
            <a:r>
              <a:rPr lang="en-US" smtClean="0"/>
              <a:t>Click to edit Master title style</a:t>
            </a:r>
            <a:endParaRPr lang="es-CL"/>
          </a:p>
        </p:txBody>
      </p:sp>
      <p:sp>
        <p:nvSpPr>
          <p:cNvPr id="3" name="Vertical Text Placeholder 2"/>
          <p:cNvSpPr>
            <a:spLocks noGrp="1"/>
          </p:cNvSpPr>
          <p:nvPr>
            <p:ph type="body" orient="vert" idx="1"/>
          </p:nvPr>
        </p:nvSpPr>
        <p:spPr>
          <a:xfrm>
            <a:off x="492130" y="357194"/>
            <a:ext cx="6653213" cy="705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E90CDFE6-65E2-45D3-8D1D-DBF0EB5205D0}"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6293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1927342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140483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ítulo de presentación">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93934"/>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ierre">
    <p:spTree>
      <p:nvGrpSpPr>
        <p:cNvPr id="1" name=""/>
        <p:cNvGrpSpPr/>
        <p:nvPr/>
      </p:nvGrpSpPr>
      <p:grpSpPr>
        <a:xfrm>
          <a:off x="0" y="0"/>
          <a:ext cx="0" cy="0"/>
          <a:chOff x="0" y="0"/>
          <a:chExt cx="0" cy="0"/>
        </a:xfrm>
      </p:grpSpPr>
      <p:sp>
        <p:nvSpPr>
          <p:cNvPr id="4" name="Rectangle 3"/>
          <p:cNvSpPr/>
          <p:nvPr userDrawn="1"/>
        </p:nvSpPr>
        <p:spPr>
          <a:xfrm>
            <a:off x="0" y="0"/>
            <a:ext cx="10059988" cy="77739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3278" tIns="41639" rIns="83278" bIns="41639" rtlCol="0" anchor="ctr"/>
          <a:lstStyle/>
          <a:p>
            <a:pPr algn="ctr" fontAlgn="base">
              <a:spcBef>
                <a:spcPct val="0"/>
              </a:spcBef>
              <a:spcAft>
                <a:spcPct val="0"/>
              </a:spcAft>
            </a:pPr>
            <a:endParaRPr lang="nb-NO" sz="2031">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9430" y="3389551"/>
            <a:ext cx="3795713" cy="896937"/>
          </a:xfrm>
          <a:prstGeom prst="rect">
            <a:avLst/>
          </a:prstGeom>
          <a:noFill/>
          <a:ln w="9525">
            <a:noFill/>
            <a:miter lim="800000"/>
            <a:headEnd/>
            <a:tailEnd/>
          </a:ln>
        </p:spPr>
      </p:pic>
      <p:sp>
        <p:nvSpPr>
          <p:cNvPr id="8" name="Text Placeholder 7"/>
          <p:cNvSpPr>
            <a:spLocks noGrp="1"/>
          </p:cNvSpPr>
          <p:nvPr>
            <p:ph type="body" sz="quarter" idx="13"/>
          </p:nvPr>
        </p:nvSpPr>
        <p:spPr>
          <a:xfrm>
            <a:off x="457280" y="4700591"/>
            <a:ext cx="6743701" cy="2593975"/>
          </a:xfrm>
        </p:spPr>
        <p:txBody>
          <a:bodyPr/>
          <a:lstStyle>
            <a:lvl1pPr>
              <a:defRPr sz="609">
                <a:solidFill>
                  <a:srgbClr val="000000"/>
                </a:solidFill>
              </a:defRPr>
            </a:lvl1pPr>
            <a:lvl2pPr>
              <a:defRPr sz="711"/>
            </a:lvl2pPr>
            <a:lvl3pPr>
              <a:defRPr sz="711"/>
            </a:lvl3pPr>
            <a:lvl4pPr>
              <a:defRPr sz="711"/>
            </a:lvl4pPr>
            <a:lvl5pPr>
              <a:defRPr sz="711"/>
            </a:lvl5pPr>
          </a:lstStyle>
          <a:p>
            <a:pPr lvl="0"/>
            <a:r>
              <a:rPr lang="en-US" smtClean="0"/>
              <a:t>Click to edit Master text styles</a:t>
            </a:r>
          </a:p>
        </p:txBody>
      </p:sp>
      <p:sp>
        <p:nvSpPr>
          <p:cNvPr id="7" name="Slide Number Placeholder 3"/>
          <p:cNvSpPr>
            <a:spLocks noGrp="1"/>
          </p:cNvSpPr>
          <p:nvPr>
            <p:ph type="sldNum" sz="quarter" idx="10"/>
          </p:nvPr>
        </p:nvSpPr>
        <p:spPr>
          <a:xfrm>
            <a:off x="457307" y="7429738"/>
            <a:ext cx="311150" cy="163513"/>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9" name="Footer Placeholder 4"/>
          <p:cNvSpPr>
            <a:spLocks noGrp="1"/>
          </p:cNvSpPr>
          <p:nvPr>
            <p:ph type="ftr" sz="quarter" idx="11"/>
          </p:nvPr>
        </p:nvSpPr>
        <p:spPr>
          <a:xfrm>
            <a:off x="849320" y="7429738"/>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132589830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504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solidFill>
                  <a:srgbClr val="002776"/>
                </a:solidFill>
              </a:rPr>
              <a:pPr>
                <a:defRPr/>
              </a:pPr>
              <a:t>‹#›</a:t>
            </a:fld>
            <a:endParaRPr lang="en-US" dirty="0">
              <a:solidFill>
                <a:srgbClr val="002776"/>
              </a:solidFill>
            </a:endParaRPr>
          </a:p>
        </p:txBody>
      </p:sp>
      <p:sp>
        <p:nvSpPr>
          <p:cNvPr id="8"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036061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42618847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59199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14" name="Title Placeholder 1"/>
          <p:cNvSpPr>
            <a:spLocks noGrp="1"/>
          </p:cNvSpPr>
          <p:nvPr>
            <p:ph type="title"/>
          </p:nvPr>
        </p:nvSpPr>
        <p:spPr>
          <a:xfrm>
            <a:off x="277465" y="376409"/>
            <a:ext cx="9468000" cy="532200"/>
          </a:xfrm>
          <a:prstGeom prst="rect">
            <a:avLst/>
          </a:prstGeom>
        </p:spPr>
        <p:txBody>
          <a:bodyPr vert="horz" lIns="0" tIns="0" rIns="0" bIns="0" rtlCol="0" anchor="t" anchorCtr="0">
            <a:noAutofit/>
          </a:bodyPr>
          <a:lstStyle/>
          <a:p>
            <a:r>
              <a:rPr lang="en-US" dirty="0" smtClean="0"/>
              <a:t>Click to edit Master title style</a:t>
            </a:r>
            <a:endParaRPr lang="en-GB" dirty="0"/>
          </a:p>
        </p:txBody>
      </p:sp>
      <p:sp>
        <p:nvSpPr>
          <p:cNvPr id="20" name="Text Placeholder 19"/>
          <p:cNvSpPr>
            <a:spLocks noGrp="1"/>
          </p:cNvSpPr>
          <p:nvPr>
            <p:ph type="body" sz="quarter" idx="14"/>
          </p:nvPr>
        </p:nvSpPr>
        <p:spPr>
          <a:xfrm>
            <a:off x="407944" y="1247680"/>
            <a:ext cx="9228257" cy="5871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6569351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3183453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850728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0455501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90028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pPr>
                <a:defRPr/>
              </a:pPr>
              <a:t>‹#›</a:t>
            </a:fld>
            <a:endParaRPr lang="en-US" dirty="0"/>
          </a:p>
        </p:txBody>
      </p:sp>
      <p:sp>
        <p:nvSpPr>
          <p:cNvPr id="8"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544603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pPr>
                <a:defRPr/>
              </a:pPr>
              <a:t>‹#›</a:t>
            </a:fld>
            <a:endParaRPr lang="en-US" dirty="0"/>
          </a:p>
        </p:txBody>
      </p:sp>
      <p:sp>
        <p:nvSpPr>
          <p:cNvPr id="4"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2587591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45" y="309570"/>
            <a:ext cx="3309937" cy="1317625"/>
          </a:xfrm>
        </p:spPr>
        <p:txBody>
          <a:bodyPr anchor="b"/>
          <a:lstStyle>
            <a:lvl1pPr algn="l">
              <a:defRPr sz="2000" b="1"/>
            </a:lvl1pPr>
          </a:lstStyle>
          <a:p>
            <a:r>
              <a:rPr lang="en-US" smtClean="0"/>
              <a:t>Click to edit Master title style</a:t>
            </a:r>
            <a:endParaRPr lang="es-CL"/>
          </a:p>
        </p:txBody>
      </p:sp>
      <p:sp>
        <p:nvSpPr>
          <p:cNvPr id="3" name="Content Placeholder 2"/>
          <p:cNvSpPr>
            <a:spLocks noGrp="1"/>
          </p:cNvSpPr>
          <p:nvPr>
            <p:ph idx="1"/>
          </p:nvPr>
        </p:nvSpPr>
        <p:spPr>
          <a:xfrm>
            <a:off x="3933833" y="309566"/>
            <a:ext cx="5622925" cy="663416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Text Placeholder 3"/>
          <p:cNvSpPr>
            <a:spLocks noGrp="1"/>
          </p:cNvSpPr>
          <p:nvPr>
            <p:ph type="body" sz="half" idx="2"/>
          </p:nvPr>
        </p:nvSpPr>
        <p:spPr>
          <a:xfrm>
            <a:off x="503245" y="1627194"/>
            <a:ext cx="3309937" cy="5316537"/>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10B2FFDA-8459-4AAB-8339-1E05B01561E7}"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220020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82" y="5441950"/>
            <a:ext cx="6035675" cy="642938"/>
          </a:xfrm>
        </p:spPr>
        <p:txBody>
          <a:bodyPr anchor="b"/>
          <a:lstStyle>
            <a:lvl1pPr algn="l">
              <a:defRPr sz="2000" b="1"/>
            </a:lvl1pPr>
          </a:lstStyle>
          <a:p>
            <a:r>
              <a:rPr lang="en-US" smtClean="0"/>
              <a:t>Click to edit Master title style</a:t>
            </a:r>
            <a:endParaRPr lang="es-CL"/>
          </a:p>
        </p:txBody>
      </p:sp>
      <p:sp>
        <p:nvSpPr>
          <p:cNvPr id="3" name="Picture Placeholder 2"/>
          <p:cNvSpPr>
            <a:spLocks noGrp="1"/>
          </p:cNvSpPr>
          <p:nvPr>
            <p:ph type="pic" idx="1"/>
          </p:nvPr>
        </p:nvSpPr>
        <p:spPr>
          <a:xfrm>
            <a:off x="1971682" y="695330"/>
            <a:ext cx="6035675" cy="4664075"/>
          </a:xfrm>
        </p:spPr>
        <p:txBody>
          <a:bodyPr/>
          <a:lstStyle>
            <a:lvl1pPr marL="0" indent="0">
              <a:buNone/>
              <a:defRPr sz="3200"/>
            </a:lvl1pPr>
            <a:lvl2pPr marL="456697" indent="0">
              <a:buNone/>
              <a:defRPr sz="2800"/>
            </a:lvl2pPr>
            <a:lvl3pPr marL="913399" indent="0">
              <a:buNone/>
              <a:defRPr sz="2500"/>
            </a:lvl3pPr>
            <a:lvl4pPr marL="1370096" indent="0">
              <a:buNone/>
              <a:defRPr sz="2000"/>
            </a:lvl4pPr>
            <a:lvl5pPr marL="1826794" indent="0">
              <a:buNone/>
              <a:defRPr sz="2000"/>
            </a:lvl5pPr>
            <a:lvl6pPr marL="2283491" indent="0">
              <a:buNone/>
              <a:defRPr sz="2000"/>
            </a:lvl6pPr>
            <a:lvl7pPr marL="2740191" indent="0">
              <a:buNone/>
              <a:defRPr sz="2000"/>
            </a:lvl7pPr>
            <a:lvl8pPr marL="3196890" indent="0">
              <a:buNone/>
              <a:defRPr sz="2000"/>
            </a:lvl8pPr>
            <a:lvl9pPr marL="3653587" indent="0">
              <a:buNone/>
              <a:defRPr sz="2000"/>
            </a:lvl9pPr>
          </a:lstStyle>
          <a:p>
            <a:pPr lvl="0"/>
            <a:endParaRPr lang="es-CL" noProof="0" dirty="0" smtClean="0"/>
          </a:p>
        </p:txBody>
      </p:sp>
      <p:sp>
        <p:nvSpPr>
          <p:cNvPr id="4" name="Text Placeholder 3"/>
          <p:cNvSpPr>
            <a:spLocks noGrp="1"/>
          </p:cNvSpPr>
          <p:nvPr>
            <p:ph type="body" sz="half" idx="2"/>
          </p:nvPr>
        </p:nvSpPr>
        <p:spPr>
          <a:xfrm>
            <a:off x="1971682" y="6084888"/>
            <a:ext cx="6035675" cy="911225"/>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B57B7E75-A3C7-41F0-AA13-DD8A38F673CC}"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171400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883380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2.png"/><Relationship Id="rId5" Type="http://schemas.openxmlformats.org/officeDocument/2006/relationships/slideLayout" Target="../slideLayouts/slideLayout32.xml"/><Relationship Id="rId10" Type="http://schemas.openxmlformats.org/officeDocument/2006/relationships/image" Target="../media/image1.jpeg"/><Relationship Id="rId4" Type="http://schemas.openxmlformats.org/officeDocument/2006/relationships/slideLayout" Target="../slideLayouts/slideLayout31.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pPr>
                <a:defRPr/>
              </a:pPr>
              <a:t>‹#›</a:t>
            </a:fld>
            <a:endParaRPr lang="en-US" dirty="0"/>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t>Footer</a:t>
            </a:r>
          </a:p>
        </p:txBody>
      </p:sp>
      <p:pic>
        <p:nvPicPr>
          <p:cNvPr id="1030" name="Picture 5" descr="DEL_PRI_RGB"/>
          <p:cNvPicPr>
            <a:picLocks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4771" r:id="rId1"/>
    <p:sldLayoutId id="2147484725" r:id="rId2"/>
    <p:sldLayoutId id="2147484726" r:id="rId3"/>
    <p:sldLayoutId id="2147484727" r:id="rId4"/>
    <p:sldLayoutId id="2147484728" r:id="rId5"/>
    <p:sldLayoutId id="2147484729" r:id="rId6"/>
    <p:sldLayoutId id="2147484731" r:id="rId7"/>
    <p:sldLayoutId id="2147484732" r:id="rId8"/>
    <p:sldLayoutId id="2147484733" r:id="rId9"/>
    <p:sldLayoutId id="2147484734" r:id="rId10"/>
    <p:sldLayoutId id="2147484933" r:id="rId11"/>
    <p:sldLayoutId id="2147484940" r:id="rId12"/>
    <p:sldLayoutId id="2147484985" r:id="rId13"/>
    <p:sldLayoutId id="2147484988" r:id="rId14"/>
  </p:sldLayoutIdLst>
  <p:timing>
    <p:tnLst>
      <p:par>
        <p:cTn id="1" dur="indefinite" restart="never" nodeType="tmRoot"/>
      </p:par>
    </p:tnLst>
  </p:timing>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52" r:id="rId1"/>
    <p:sldLayoutId id="2147484953" r:id="rId2"/>
    <p:sldLayoutId id="2147484954" r:id="rId3"/>
    <p:sldLayoutId id="2147484955" r:id="rId4"/>
    <p:sldLayoutId id="2147484956" r:id="rId5"/>
    <p:sldLayoutId id="2147484957" r:id="rId6"/>
    <p:sldLayoutId id="2147484961" r:id="rId7"/>
    <p:sldLayoutId id="2147484963" r:id="rId8"/>
    <p:sldLayoutId id="2147484964" r:id="rId9"/>
    <p:sldLayoutId id="2147484965" r:id="rId10"/>
    <p:sldLayoutId id="2147484967" r:id="rId11"/>
    <p:sldLayoutId id="2147484968" r:id="rId12"/>
    <p:sldLayoutId id="2147484969" r:id="rId13"/>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71" r:id="rId1"/>
    <p:sldLayoutId id="2147484972" r:id="rId2"/>
    <p:sldLayoutId id="2147484973" r:id="rId3"/>
    <p:sldLayoutId id="2147484974" r:id="rId4"/>
    <p:sldLayoutId id="2147484976" r:id="rId5"/>
    <p:sldLayoutId id="2147484982" r:id="rId6"/>
    <p:sldLayoutId id="2147484983" r:id="rId7"/>
    <p:sldLayoutId id="2147484984" r:id="rId8"/>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13.xml"/><Relationship Id="rId7" Type="http://schemas.openxmlformats.org/officeDocument/2006/relationships/image" Target="../media/image7.e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8.jpeg"/><Relationship Id="rId4" Type="http://schemas.openxmlformats.org/officeDocument/2006/relationships/notesSlide" Target="../notesSlides/notesSlide1.xml"/><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34" Type="http://schemas.openxmlformats.org/officeDocument/2006/relationships/image" Target="../media/image12.emf"/><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oleObject" Target="../embeddings/oleObject2.bin"/><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vmlDrawing" Target="../drawings/vmlDrawing2.v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notesSlide" Target="../notesSlides/notesSlide4.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slideLayout" Target="../slideLayouts/slideLayout6.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notesSlide" Target="../notesSlides/notesSlide5.xml"/><Relationship Id="rId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13.jpeg"/><Relationship Id="rId4"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14.jpeg"/><Relationship Id="rId5" Type="http://schemas.openxmlformats.org/officeDocument/2006/relationships/slideLayout" Target="../slideLayouts/slideLayout6.xml"/><Relationship Id="rId4" Type="http://schemas.openxmlformats.org/officeDocument/2006/relationships/tags" Target="../tags/tag41.xml"/></Relationships>
</file>

<file path=ppt/slides/_rels/slide1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44.xml"/><Relationship Id="rId7" Type="http://schemas.openxmlformats.org/officeDocument/2006/relationships/image" Target="../media/image15.pn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slideLayout" Target="../slideLayouts/slideLayout6.xml"/><Relationship Id="rId5" Type="http://schemas.openxmlformats.org/officeDocument/2006/relationships/tags" Target="../tags/tag46.xml"/><Relationship Id="rId4" Type="http://schemas.openxmlformats.org/officeDocument/2006/relationships/tags" Target="../tags/tag45.xml"/><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tags" Target="../tags/tag63.xml"/><Relationship Id="rId26" Type="http://schemas.openxmlformats.org/officeDocument/2006/relationships/tags" Target="../tags/tag71.xml"/><Relationship Id="rId3" Type="http://schemas.openxmlformats.org/officeDocument/2006/relationships/tags" Target="../tags/tag48.xml"/><Relationship Id="rId21" Type="http://schemas.openxmlformats.org/officeDocument/2006/relationships/tags" Target="../tags/tag66.xml"/><Relationship Id="rId34" Type="http://schemas.openxmlformats.org/officeDocument/2006/relationships/image" Target="../media/image12.emf"/><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5" Type="http://schemas.openxmlformats.org/officeDocument/2006/relationships/tags" Target="../tags/tag70.xml"/><Relationship Id="rId33" Type="http://schemas.openxmlformats.org/officeDocument/2006/relationships/oleObject" Target="../embeddings/oleObject3.bin"/><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tags" Target="../tags/tag65.xml"/><Relationship Id="rId29" Type="http://schemas.openxmlformats.org/officeDocument/2006/relationships/tags" Target="../tags/tag74.xml"/><Relationship Id="rId1" Type="http://schemas.openxmlformats.org/officeDocument/2006/relationships/vmlDrawing" Target="../drawings/vmlDrawing3.vml"/><Relationship Id="rId6" Type="http://schemas.openxmlformats.org/officeDocument/2006/relationships/tags" Target="../tags/tag51.xml"/><Relationship Id="rId11" Type="http://schemas.openxmlformats.org/officeDocument/2006/relationships/tags" Target="../tags/tag56.xml"/><Relationship Id="rId24" Type="http://schemas.openxmlformats.org/officeDocument/2006/relationships/tags" Target="../tags/tag69.xml"/><Relationship Id="rId32" Type="http://schemas.openxmlformats.org/officeDocument/2006/relationships/notesSlide" Target="../notesSlides/notesSlide6.xml"/><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tags" Target="../tags/tag68.xml"/><Relationship Id="rId28" Type="http://schemas.openxmlformats.org/officeDocument/2006/relationships/tags" Target="../tags/tag73.xml"/><Relationship Id="rId10" Type="http://schemas.openxmlformats.org/officeDocument/2006/relationships/tags" Target="../tags/tag55.xml"/><Relationship Id="rId19" Type="http://schemas.openxmlformats.org/officeDocument/2006/relationships/tags" Target="../tags/tag64.xml"/><Relationship Id="rId31" Type="http://schemas.openxmlformats.org/officeDocument/2006/relationships/slideLayout" Target="../slideLayouts/slideLayout6.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tags" Target="../tags/tag67.xml"/><Relationship Id="rId27" Type="http://schemas.openxmlformats.org/officeDocument/2006/relationships/tags" Target="../tags/tag72.xml"/><Relationship Id="rId30" Type="http://schemas.openxmlformats.org/officeDocument/2006/relationships/tags" Target="../tags/tag75.xml"/></Relationships>
</file>

<file path=ppt/slides/_rels/slide16.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notesSlide" Target="../notesSlides/notesSlide7.xml"/><Relationship Id="rId4"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26" Type="http://schemas.openxmlformats.org/officeDocument/2006/relationships/tags" Target="../tags/tag103.xml"/><Relationship Id="rId3" Type="http://schemas.openxmlformats.org/officeDocument/2006/relationships/tags" Target="../tags/tag80.xml"/><Relationship Id="rId21" Type="http://schemas.openxmlformats.org/officeDocument/2006/relationships/tags" Target="../tags/tag98.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5" Type="http://schemas.openxmlformats.org/officeDocument/2006/relationships/tags" Target="../tags/tag102.xml"/><Relationship Id="rId2" Type="http://schemas.openxmlformats.org/officeDocument/2006/relationships/tags" Target="../tags/tag79.xml"/><Relationship Id="rId16" Type="http://schemas.openxmlformats.org/officeDocument/2006/relationships/tags" Target="../tags/tag93.xml"/><Relationship Id="rId20" Type="http://schemas.openxmlformats.org/officeDocument/2006/relationships/tags" Target="../tags/tag97.xml"/><Relationship Id="rId29" Type="http://schemas.openxmlformats.org/officeDocument/2006/relationships/notesSlide" Target="../notesSlides/notesSlide8.xml"/><Relationship Id="rId1" Type="http://schemas.openxmlformats.org/officeDocument/2006/relationships/vmlDrawing" Target="../drawings/vmlDrawing4.vml"/><Relationship Id="rId6" Type="http://schemas.openxmlformats.org/officeDocument/2006/relationships/tags" Target="../tags/tag83.xml"/><Relationship Id="rId11" Type="http://schemas.openxmlformats.org/officeDocument/2006/relationships/tags" Target="../tags/tag88.xml"/><Relationship Id="rId24" Type="http://schemas.openxmlformats.org/officeDocument/2006/relationships/tags" Target="../tags/tag101.xml"/><Relationship Id="rId5" Type="http://schemas.openxmlformats.org/officeDocument/2006/relationships/tags" Target="../tags/tag82.xml"/><Relationship Id="rId15" Type="http://schemas.openxmlformats.org/officeDocument/2006/relationships/tags" Target="../tags/tag92.xml"/><Relationship Id="rId23" Type="http://schemas.openxmlformats.org/officeDocument/2006/relationships/tags" Target="../tags/tag100.xml"/><Relationship Id="rId28" Type="http://schemas.openxmlformats.org/officeDocument/2006/relationships/slideLayout" Target="../slideLayouts/slideLayout6.xml"/><Relationship Id="rId10" Type="http://schemas.openxmlformats.org/officeDocument/2006/relationships/tags" Target="../tags/tag87.xml"/><Relationship Id="rId19" Type="http://schemas.openxmlformats.org/officeDocument/2006/relationships/tags" Target="../tags/tag96.xml"/><Relationship Id="rId31" Type="http://schemas.openxmlformats.org/officeDocument/2006/relationships/image" Target="../media/image12.emf"/><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 Id="rId22" Type="http://schemas.openxmlformats.org/officeDocument/2006/relationships/tags" Target="../tags/tag99.xml"/><Relationship Id="rId27" Type="http://schemas.openxmlformats.org/officeDocument/2006/relationships/tags" Target="../tags/tag104.xml"/><Relationship Id="rId30"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18" Type="http://schemas.openxmlformats.org/officeDocument/2006/relationships/tags" Target="../tags/tag121.xml"/><Relationship Id="rId26" Type="http://schemas.openxmlformats.org/officeDocument/2006/relationships/tags" Target="../tags/tag129.xml"/><Relationship Id="rId3" Type="http://schemas.openxmlformats.org/officeDocument/2006/relationships/tags" Target="../tags/tag106.xml"/><Relationship Id="rId21" Type="http://schemas.openxmlformats.org/officeDocument/2006/relationships/tags" Target="../tags/tag124.xml"/><Relationship Id="rId34" Type="http://schemas.openxmlformats.org/officeDocument/2006/relationships/image" Target="../media/image12.emf"/><Relationship Id="rId7" Type="http://schemas.openxmlformats.org/officeDocument/2006/relationships/tags" Target="../tags/tag110.xml"/><Relationship Id="rId12" Type="http://schemas.openxmlformats.org/officeDocument/2006/relationships/tags" Target="../tags/tag115.xml"/><Relationship Id="rId17" Type="http://schemas.openxmlformats.org/officeDocument/2006/relationships/tags" Target="../tags/tag120.xml"/><Relationship Id="rId25" Type="http://schemas.openxmlformats.org/officeDocument/2006/relationships/tags" Target="../tags/tag128.xml"/><Relationship Id="rId33" Type="http://schemas.openxmlformats.org/officeDocument/2006/relationships/oleObject" Target="../embeddings/oleObject5.bin"/><Relationship Id="rId2" Type="http://schemas.openxmlformats.org/officeDocument/2006/relationships/tags" Target="../tags/tag105.xml"/><Relationship Id="rId16" Type="http://schemas.openxmlformats.org/officeDocument/2006/relationships/tags" Target="../tags/tag119.xml"/><Relationship Id="rId20" Type="http://schemas.openxmlformats.org/officeDocument/2006/relationships/tags" Target="../tags/tag123.xml"/><Relationship Id="rId29" Type="http://schemas.openxmlformats.org/officeDocument/2006/relationships/tags" Target="../tags/tag132.xml"/><Relationship Id="rId1" Type="http://schemas.openxmlformats.org/officeDocument/2006/relationships/vmlDrawing" Target="../drawings/vmlDrawing5.vml"/><Relationship Id="rId6" Type="http://schemas.openxmlformats.org/officeDocument/2006/relationships/tags" Target="../tags/tag109.xml"/><Relationship Id="rId11" Type="http://schemas.openxmlformats.org/officeDocument/2006/relationships/tags" Target="../tags/tag114.xml"/><Relationship Id="rId24" Type="http://schemas.openxmlformats.org/officeDocument/2006/relationships/tags" Target="../tags/tag127.xml"/><Relationship Id="rId32" Type="http://schemas.openxmlformats.org/officeDocument/2006/relationships/notesSlide" Target="../notesSlides/notesSlide9.xml"/><Relationship Id="rId5" Type="http://schemas.openxmlformats.org/officeDocument/2006/relationships/tags" Target="../tags/tag108.xml"/><Relationship Id="rId15" Type="http://schemas.openxmlformats.org/officeDocument/2006/relationships/tags" Target="../tags/tag118.xml"/><Relationship Id="rId23" Type="http://schemas.openxmlformats.org/officeDocument/2006/relationships/tags" Target="../tags/tag126.xml"/><Relationship Id="rId28" Type="http://schemas.openxmlformats.org/officeDocument/2006/relationships/tags" Target="../tags/tag131.xml"/><Relationship Id="rId10" Type="http://schemas.openxmlformats.org/officeDocument/2006/relationships/tags" Target="../tags/tag113.xml"/><Relationship Id="rId19" Type="http://schemas.openxmlformats.org/officeDocument/2006/relationships/tags" Target="../tags/tag122.xml"/><Relationship Id="rId31" Type="http://schemas.openxmlformats.org/officeDocument/2006/relationships/slideLayout" Target="../slideLayouts/slideLayout6.xml"/><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tags" Target="../tags/tag117.xml"/><Relationship Id="rId22" Type="http://schemas.openxmlformats.org/officeDocument/2006/relationships/tags" Target="../tags/tag125.xml"/><Relationship Id="rId27" Type="http://schemas.openxmlformats.org/officeDocument/2006/relationships/tags" Target="../tags/tag130.xml"/><Relationship Id="rId30" Type="http://schemas.openxmlformats.org/officeDocument/2006/relationships/tags" Target="../tags/tag133.xml"/></Relationships>
</file>

<file path=ppt/slides/_rels/slide21.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tags" Target="../tags/tag145.xml"/><Relationship Id="rId18" Type="http://schemas.openxmlformats.org/officeDocument/2006/relationships/tags" Target="../tags/tag150.xml"/><Relationship Id="rId26" Type="http://schemas.openxmlformats.org/officeDocument/2006/relationships/tags" Target="../tags/tag158.xml"/><Relationship Id="rId3" Type="http://schemas.openxmlformats.org/officeDocument/2006/relationships/tags" Target="../tags/tag135.xml"/><Relationship Id="rId21" Type="http://schemas.openxmlformats.org/officeDocument/2006/relationships/tags" Target="../tags/tag153.xml"/><Relationship Id="rId34" Type="http://schemas.openxmlformats.org/officeDocument/2006/relationships/image" Target="../media/image12.emf"/><Relationship Id="rId7" Type="http://schemas.openxmlformats.org/officeDocument/2006/relationships/tags" Target="../tags/tag139.xml"/><Relationship Id="rId12" Type="http://schemas.openxmlformats.org/officeDocument/2006/relationships/tags" Target="../tags/tag144.xml"/><Relationship Id="rId17" Type="http://schemas.openxmlformats.org/officeDocument/2006/relationships/tags" Target="../tags/tag149.xml"/><Relationship Id="rId25" Type="http://schemas.openxmlformats.org/officeDocument/2006/relationships/tags" Target="../tags/tag157.xml"/><Relationship Id="rId33" Type="http://schemas.openxmlformats.org/officeDocument/2006/relationships/oleObject" Target="../embeddings/oleObject6.bin"/><Relationship Id="rId2" Type="http://schemas.openxmlformats.org/officeDocument/2006/relationships/tags" Target="../tags/tag134.xml"/><Relationship Id="rId16" Type="http://schemas.openxmlformats.org/officeDocument/2006/relationships/tags" Target="../tags/tag148.xml"/><Relationship Id="rId20" Type="http://schemas.openxmlformats.org/officeDocument/2006/relationships/tags" Target="../tags/tag152.xml"/><Relationship Id="rId29" Type="http://schemas.openxmlformats.org/officeDocument/2006/relationships/tags" Target="../tags/tag161.xml"/><Relationship Id="rId1" Type="http://schemas.openxmlformats.org/officeDocument/2006/relationships/vmlDrawing" Target="../drawings/vmlDrawing6.vml"/><Relationship Id="rId6" Type="http://schemas.openxmlformats.org/officeDocument/2006/relationships/tags" Target="../tags/tag138.xml"/><Relationship Id="rId11" Type="http://schemas.openxmlformats.org/officeDocument/2006/relationships/tags" Target="../tags/tag143.xml"/><Relationship Id="rId24" Type="http://schemas.openxmlformats.org/officeDocument/2006/relationships/tags" Target="../tags/tag156.xml"/><Relationship Id="rId32" Type="http://schemas.openxmlformats.org/officeDocument/2006/relationships/notesSlide" Target="../notesSlides/notesSlide10.xml"/><Relationship Id="rId5" Type="http://schemas.openxmlformats.org/officeDocument/2006/relationships/tags" Target="../tags/tag137.xml"/><Relationship Id="rId15" Type="http://schemas.openxmlformats.org/officeDocument/2006/relationships/tags" Target="../tags/tag147.xml"/><Relationship Id="rId23" Type="http://schemas.openxmlformats.org/officeDocument/2006/relationships/tags" Target="../tags/tag155.xml"/><Relationship Id="rId28" Type="http://schemas.openxmlformats.org/officeDocument/2006/relationships/tags" Target="../tags/tag160.xml"/><Relationship Id="rId10" Type="http://schemas.openxmlformats.org/officeDocument/2006/relationships/tags" Target="../tags/tag142.xml"/><Relationship Id="rId19" Type="http://schemas.openxmlformats.org/officeDocument/2006/relationships/tags" Target="../tags/tag151.xml"/><Relationship Id="rId31" Type="http://schemas.openxmlformats.org/officeDocument/2006/relationships/slideLayout" Target="../slideLayouts/slideLayout6.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tags" Target="../tags/tag146.xml"/><Relationship Id="rId22" Type="http://schemas.openxmlformats.org/officeDocument/2006/relationships/tags" Target="../tags/tag154.xml"/><Relationship Id="rId27" Type="http://schemas.openxmlformats.org/officeDocument/2006/relationships/tags" Target="../tags/tag159.xml"/><Relationship Id="rId30" Type="http://schemas.openxmlformats.org/officeDocument/2006/relationships/tags" Target="../tags/tag162.xml"/></Relationships>
</file>

<file path=ppt/slides/_rels/slide22.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tags" Target="../tags/tag179.xml"/><Relationship Id="rId26" Type="http://schemas.openxmlformats.org/officeDocument/2006/relationships/tags" Target="../tags/tag187.xml"/><Relationship Id="rId3" Type="http://schemas.openxmlformats.org/officeDocument/2006/relationships/tags" Target="../tags/tag164.xml"/><Relationship Id="rId21" Type="http://schemas.openxmlformats.org/officeDocument/2006/relationships/tags" Target="../tags/tag182.xml"/><Relationship Id="rId34" Type="http://schemas.openxmlformats.org/officeDocument/2006/relationships/image" Target="../media/image12.emf"/><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tags" Target="../tags/tag178.xml"/><Relationship Id="rId25" Type="http://schemas.openxmlformats.org/officeDocument/2006/relationships/tags" Target="../tags/tag186.xml"/><Relationship Id="rId33" Type="http://schemas.openxmlformats.org/officeDocument/2006/relationships/oleObject" Target="../embeddings/oleObject7.bin"/><Relationship Id="rId2" Type="http://schemas.openxmlformats.org/officeDocument/2006/relationships/tags" Target="../tags/tag163.xml"/><Relationship Id="rId16" Type="http://schemas.openxmlformats.org/officeDocument/2006/relationships/tags" Target="../tags/tag177.xml"/><Relationship Id="rId20" Type="http://schemas.openxmlformats.org/officeDocument/2006/relationships/tags" Target="../tags/tag181.xml"/><Relationship Id="rId29" Type="http://schemas.openxmlformats.org/officeDocument/2006/relationships/tags" Target="../tags/tag190.xml"/><Relationship Id="rId1" Type="http://schemas.openxmlformats.org/officeDocument/2006/relationships/vmlDrawing" Target="../drawings/vmlDrawing7.vml"/><Relationship Id="rId6" Type="http://schemas.openxmlformats.org/officeDocument/2006/relationships/tags" Target="../tags/tag167.xml"/><Relationship Id="rId11" Type="http://schemas.openxmlformats.org/officeDocument/2006/relationships/tags" Target="../tags/tag172.xml"/><Relationship Id="rId24" Type="http://schemas.openxmlformats.org/officeDocument/2006/relationships/tags" Target="../tags/tag185.xml"/><Relationship Id="rId32" Type="http://schemas.openxmlformats.org/officeDocument/2006/relationships/notesSlide" Target="../notesSlides/notesSlide11.xml"/><Relationship Id="rId5" Type="http://schemas.openxmlformats.org/officeDocument/2006/relationships/tags" Target="../tags/tag166.xml"/><Relationship Id="rId15" Type="http://schemas.openxmlformats.org/officeDocument/2006/relationships/tags" Target="../tags/tag176.xml"/><Relationship Id="rId23" Type="http://schemas.openxmlformats.org/officeDocument/2006/relationships/tags" Target="../tags/tag184.xml"/><Relationship Id="rId28" Type="http://schemas.openxmlformats.org/officeDocument/2006/relationships/tags" Target="../tags/tag189.xml"/><Relationship Id="rId10" Type="http://schemas.openxmlformats.org/officeDocument/2006/relationships/tags" Target="../tags/tag171.xml"/><Relationship Id="rId19" Type="http://schemas.openxmlformats.org/officeDocument/2006/relationships/tags" Target="../tags/tag180.xml"/><Relationship Id="rId31" Type="http://schemas.openxmlformats.org/officeDocument/2006/relationships/slideLayout" Target="../slideLayouts/slideLayout6.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 Id="rId22" Type="http://schemas.openxmlformats.org/officeDocument/2006/relationships/tags" Target="../tags/tag183.xml"/><Relationship Id="rId27" Type="http://schemas.openxmlformats.org/officeDocument/2006/relationships/tags" Target="../tags/tag188.xml"/><Relationship Id="rId30" Type="http://schemas.openxmlformats.org/officeDocument/2006/relationships/tags" Target="../tags/tag191.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5" Type="http://schemas.openxmlformats.org/officeDocument/2006/relationships/notesSlide" Target="../notesSlides/notesSlide12.xml"/><Relationship Id="rId4"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5" Type="http://schemas.openxmlformats.org/officeDocument/2006/relationships/notesSlide" Target="../notesSlides/notesSlide13.xml"/><Relationship Id="rId4"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18" Type="http://schemas.openxmlformats.org/officeDocument/2006/relationships/tags" Target="../tags/tag214.xml"/><Relationship Id="rId26" Type="http://schemas.openxmlformats.org/officeDocument/2006/relationships/tags" Target="../tags/tag222.xml"/><Relationship Id="rId3" Type="http://schemas.openxmlformats.org/officeDocument/2006/relationships/tags" Target="../tags/tag199.xml"/><Relationship Id="rId21" Type="http://schemas.openxmlformats.org/officeDocument/2006/relationships/tags" Target="../tags/tag217.xml"/><Relationship Id="rId34" Type="http://schemas.openxmlformats.org/officeDocument/2006/relationships/image" Target="../media/image12.emf"/><Relationship Id="rId7" Type="http://schemas.openxmlformats.org/officeDocument/2006/relationships/tags" Target="../tags/tag203.xml"/><Relationship Id="rId12" Type="http://schemas.openxmlformats.org/officeDocument/2006/relationships/tags" Target="../tags/tag208.xml"/><Relationship Id="rId17" Type="http://schemas.openxmlformats.org/officeDocument/2006/relationships/tags" Target="../tags/tag213.xml"/><Relationship Id="rId25" Type="http://schemas.openxmlformats.org/officeDocument/2006/relationships/tags" Target="../tags/tag221.xml"/><Relationship Id="rId33" Type="http://schemas.openxmlformats.org/officeDocument/2006/relationships/oleObject" Target="../embeddings/oleObject8.bin"/><Relationship Id="rId2" Type="http://schemas.openxmlformats.org/officeDocument/2006/relationships/tags" Target="../tags/tag198.xml"/><Relationship Id="rId16" Type="http://schemas.openxmlformats.org/officeDocument/2006/relationships/tags" Target="../tags/tag212.xml"/><Relationship Id="rId20" Type="http://schemas.openxmlformats.org/officeDocument/2006/relationships/tags" Target="../tags/tag216.xml"/><Relationship Id="rId29" Type="http://schemas.openxmlformats.org/officeDocument/2006/relationships/tags" Target="../tags/tag225.xml"/><Relationship Id="rId1" Type="http://schemas.openxmlformats.org/officeDocument/2006/relationships/vmlDrawing" Target="../drawings/vmlDrawing8.vml"/><Relationship Id="rId6" Type="http://schemas.openxmlformats.org/officeDocument/2006/relationships/tags" Target="../tags/tag202.xml"/><Relationship Id="rId11" Type="http://schemas.openxmlformats.org/officeDocument/2006/relationships/tags" Target="../tags/tag207.xml"/><Relationship Id="rId24" Type="http://schemas.openxmlformats.org/officeDocument/2006/relationships/tags" Target="../tags/tag220.xml"/><Relationship Id="rId32" Type="http://schemas.openxmlformats.org/officeDocument/2006/relationships/notesSlide" Target="../notesSlides/notesSlide14.xml"/><Relationship Id="rId5" Type="http://schemas.openxmlformats.org/officeDocument/2006/relationships/tags" Target="../tags/tag201.xml"/><Relationship Id="rId15" Type="http://schemas.openxmlformats.org/officeDocument/2006/relationships/tags" Target="../tags/tag211.xml"/><Relationship Id="rId23" Type="http://schemas.openxmlformats.org/officeDocument/2006/relationships/tags" Target="../tags/tag219.xml"/><Relationship Id="rId28" Type="http://schemas.openxmlformats.org/officeDocument/2006/relationships/tags" Target="../tags/tag224.xml"/><Relationship Id="rId10" Type="http://schemas.openxmlformats.org/officeDocument/2006/relationships/tags" Target="../tags/tag206.xml"/><Relationship Id="rId19" Type="http://schemas.openxmlformats.org/officeDocument/2006/relationships/tags" Target="../tags/tag215.xml"/><Relationship Id="rId31" Type="http://schemas.openxmlformats.org/officeDocument/2006/relationships/slideLayout" Target="../slideLayouts/slideLayout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tags" Target="../tags/tag210.xml"/><Relationship Id="rId22" Type="http://schemas.openxmlformats.org/officeDocument/2006/relationships/tags" Target="../tags/tag218.xml"/><Relationship Id="rId27" Type="http://schemas.openxmlformats.org/officeDocument/2006/relationships/tags" Target="../tags/tag223.xml"/><Relationship Id="rId30" Type="http://schemas.openxmlformats.org/officeDocument/2006/relationships/tags" Target="../tags/tag226.xml"/></Relationships>
</file>

<file path=ppt/slides/_rels/slide28.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5" Type="http://schemas.openxmlformats.org/officeDocument/2006/relationships/notesSlide" Target="../notesSlides/notesSlide15.xml"/><Relationship Id="rId4"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232.xml"/><Relationship Id="rId7" Type="http://schemas.openxmlformats.org/officeDocument/2006/relationships/image" Target="../media/image31.png"/><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notesSlide" Target="../notesSlides/notesSlide16.xml"/><Relationship Id="rId10" Type="http://schemas.openxmlformats.org/officeDocument/2006/relationships/image" Target="../media/image34.png"/><Relationship Id="rId4" Type="http://schemas.openxmlformats.org/officeDocument/2006/relationships/slideLayout" Target="../slideLayouts/slideLayout6.xml"/><Relationship Id="rId9"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38" name="Picture 74" descr="http://www.elciudadano.gob.ec/wp-content/uploads/2015/08/Quito-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404691"/>
            <a:ext cx="10075781" cy="70655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3" hidden="1"/>
          <p:cNvGraphicFramePr>
            <a:graphicFrameLocks noChangeAspect="1"/>
          </p:cNvGraphicFramePr>
          <p:nvPr>
            <p:custDataLst>
              <p:tags r:id="rId2"/>
            </p:custDataLst>
            <p:extLst/>
          </p:nvPr>
        </p:nvGraphicFramePr>
        <p:xfrm>
          <a:off x="523693" y="404691"/>
          <a:ext cx="142222" cy="142222"/>
        </p:xfrm>
        <a:graphic>
          <a:graphicData uri="http://schemas.openxmlformats.org/presentationml/2006/ole">
            <mc:AlternateContent xmlns:mc="http://schemas.openxmlformats.org/markup-compatibility/2006">
              <mc:Choice xmlns:v="urn:schemas-microsoft-com:vml" Requires="v">
                <p:oleObj spid="_x0000_s281786" name="think-cell Slide" r:id="rId6" imgW="270" imgH="270" progId="TCLayout.ActiveDocument.1">
                  <p:embed/>
                </p:oleObj>
              </mc:Choice>
              <mc:Fallback>
                <p:oleObj name="think-cell Slide" r:id="rId6" imgW="270" imgH="270" progId="TCLayout.ActiveDocument.1">
                  <p:embed/>
                  <p:pic>
                    <p:nvPicPr>
                      <p:cNvPr id="4" name="Object 3" hidden="1"/>
                      <p:cNvPicPr/>
                      <p:nvPr/>
                    </p:nvPicPr>
                    <p:blipFill>
                      <a:blip r:embed="rId7"/>
                      <a:stretch>
                        <a:fillRect/>
                      </a:stretch>
                    </p:blipFill>
                    <p:spPr>
                      <a:xfrm>
                        <a:off x="523693" y="404691"/>
                        <a:ext cx="142222" cy="142222"/>
                      </a:xfrm>
                      <a:prstGeom prst="rect">
                        <a:avLst/>
                      </a:prstGeom>
                    </p:spPr>
                  </p:pic>
                </p:oleObj>
              </mc:Fallback>
            </mc:AlternateContent>
          </a:graphicData>
        </a:graphic>
      </p:graphicFrame>
      <p:sp>
        <p:nvSpPr>
          <p:cNvPr id="9" name="Title 1"/>
          <p:cNvSpPr txBox="1">
            <a:spLocks/>
          </p:cNvSpPr>
          <p:nvPr/>
        </p:nvSpPr>
        <p:spPr>
          <a:xfrm>
            <a:off x="-1729313" y="3103217"/>
            <a:ext cx="7778116" cy="969644"/>
          </a:xfrm>
          <a:prstGeom prst="rect">
            <a:avLst/>
          </a:prstGeom>
        </p:spPr>
        <p:txBody>
          <a:bodyPr/>
          <a:lstStyle>
            <a:lvl1pPr algn="l" defTabSz="1019012" rtl="0" eaLnBrk="1" fontAlgn="base" hangingPunct="1">
              <a:spcBef>
                <a:spcPct val="0"/>
              </a:spcBef>
              <a:spcAft>
                <a:spcPct val="0"/>
              </a:spcAft>
              <a:defRPr sz="2800" b="1">
                <a:solidFill>
                  <a:srgbClr val="000000"/>
                </a:solidFill>
                <a:latin typeface="Calibri" pitchFamily="34" charset="0"/>
                <a:ea typeface="+mj-ea"/>
                <a:cs typeface="+mj-cs"/>
              </a:defRPr>
            </a:lvl1pPr>
            <a:lvl2pPr algn="l" defTabSz="1019012" rtl="0" eaLnBrk="1" fontAlgn="base" hangingPunct="1">
              <a:spcBef>
                <a:spcPct val="0"/>
              </a:spcBef>
              <a:spcAft>
                <a:spcPct val="0"/>
              </a:spcAft>
              <a:defRPr sz="2500" b="1">
                <a:solidFill>
                  <a:schemeClr val="tx2"/>
                </a:solidFill>
                <a:latin typeface="Arial" charset="0"/>
              </a:defRPr>
            </a:lvl2pPr>
            <a:lvl3pPr algn="l" defTabSz="1019012" rtl="0" eaLnBrk="1" fontAlgn="base" hangingPunct="1">
              <a:spcBef>
                <a:spcPct val="0"/>
              </a:spcBef>
              <a:spcAft>
                <a:spcPct val="0"/>
              </a:spcAft>
              <a:defRPr sz="2500" b="1">
                <a:solidFill>
                  <a:schemeClr val="tx2"/>
                </a:solidFill>
                <a:latin typeface="Arial" charset="0"/>
              </a:defRPr>
            </a:lvl3pPr>
            <a:lvl4pPr algn="l" defTabSz="1019012" rtl="0" eaLnBrk="1" fontAlgn="base" hangingPunct="1">
              <a:spcBef>
                <a:spcPct val="0"/>
              </a:spcBef>
              <a:spcAft>
                <a:spcPct val="0"/>
              </a:spcAft>
              <a:defRPr sz="2500" b="1">
                <a:solidFill>
                  <a:schemeClr val="tx2"/>
                </a:solidFill>
                <a:latin typeface="Arial" charset="0"/>
              </a:defRPr>
            </a:lvl4pPr>
            <a:lvl5pPr algn="l" defTabSz="1019012" rtl="0" eaLnBrk="1" fontAlgn="base" hangingPunct="1">
              <a:spcBef>
                <a:spcPct val="0"/>
              </a:spcBef>
              <a:spcAft>
                <a:spcPct val="0"/>
              </a:spcAft>
              <a:defRPr sz="2500" b="1">
                <a:solidFill>
                  <a:schemeClr val="tx2"/>
                </a:solidFill>
                <a:latin typeface="Arial" charset="0"/>
              </a:defRPr>
            </a:lvl5pPr>
            <a:lvl6pPr marL="457127" algn="l" defTabSz="1019012" rtl="0" eaLnBrk="1" fontAlgn="base" hangingPunct="1">
              <a:spcBef>
                <a:spcPct val="0"/>
              </a:spcBef>
              <a:spcAft>
                <a:spcPct val="0"/>
              </a:spcAft>
              <a:defRPr sz="2500" b="1">
                <a:solidFill>
                  <a:schemeClr val="tx2"/>
                </a:solidFill>
                <a:latin typeface="Arial" charset="0"/>
              </a:defRPr>
            </a:lvl6pPr>
            <a:lvl7pPr marL="914254" algn="l" defTabSz="1019012" rtl="0" eaLnBrk="1" fontAlgn="base" hangingPunct="1">
              <a:spcBef>
                <a:spcPct val="0"/>
              </a:spcBef>
              <a:spcAft>
                <a:spcPct val="0"/>
              </a:spcAft>
              <a:defRPr sz="2500" b="1">
                <a:solidFill>
                  <a:schemeClr val="tx2"/>
                </a:solidFill>
                <a:latin typeface="Arial" charset="0"/>
              </a:defRPr>
            </a:lvl7pPr>
            <a:lvl8pPr marL="1371381" algn="l" defTabSz="1019012" rtl="0" eaLnBrk="1" fontAlgn="base" hangingPunct="1">
              <a:spcBef>
                <a:spcPct val="0"/>
              </a:spcBef>
              <a:spcAft>
                <a:spcPct val="0"/>
              </a:spcAft>
              <a:defRPr sz="2500" b="1">
                <a:solidFill>
                  <a:schemeClr val="tx2"/>
                </a:solidFill>
                <a:latin typeface="Arial" charset="0"/>
              </a:defRPr>
            </a:lvl8pPr>
            <a:lvl9pPr marL="1828506" algn="l" defTabSz="1019012" rtl="0" eaLnBrk="1" fontAlgn="base" hangingPunct="1">
              <a:spcBef>
                <a:spcPct val="0"/>
              </a:spcBef>
              <a:spcAft>
                <a:spcPct val="0"/>
              </a:spcAft>
              <a:defRPr sz="2500" b="1">
                <a:solidFill>
                  <a:schemeClr val="tx2"/>
                </a:solidFill>
                <a:latin typeface="Arial" charset="0"/>
              </a:defRPr>
            </a:lvl9pPr>
          </a:lstStyle>
          <a:p>
            <a:pPr>
              <a:lnSpc>
                <a:spcPct val="83000"/>
              </a:lnSpc>
              <a:spcAft>
                <a:spcPts val="269"/>
              </a:spcAft>
            </a:pPr>
            <a:r>
              <a:rPr lang="es-ES_tradnl" sz="2150" b="0" kern="0" dirty="0"/>
              <a:t>	</a:t>
            </a:r>
          </a:p>
        </p:txBody>
      </p:sp>
      <p:sp>
        <p:nvSpPr>
          <p:cNvPr id="3" name="AutoShape 2" descr="https://encrypted-tbn3.gstatic.com/images?q=tbn:ANd9GcR9ZUt4RiXNGyBmiSvMVLnOrzPfGfeHlxsTAZJtVDruCwHwjwIwig"/>
          <p:cNvSpPr>
            <a:spLocks noChangeAspect="1" noChangeArrowheads="1"/>
          </p:cNvSpPr>
          <p:nvPr/>
        </p:nvSpPr>
        <p:spPr bwMode="auto">
          <a:xfrm>
            <a:off x="663070" y="275269"/>
            <a:ext cx="273066" cy="2730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1920" tIns="40960" rIns="81920" bIns="40960" numCol="1" anchor="t" anchorCtr="0" compatLnSpc="1">
            <a:prstTxWarp prst="textNoShape">
              <a:avLst/>
            </a:prstTxWarp>
          </a:bodyPr>
          <a:lstStyle/>
          <a:p>
            <a:pPr defTabSz="819188"/>
            <a:endParaRPr lang="es-ES_tradnl" sz="1791" dirty="0">
              <a:solidFill>
                <a:srgbClr val="002776"/>
              </a:solidFill>
            </a:endParaRPr>
          </a:p>
        </p:txBody>
      </p:sp>
      <p:sp>
        <p:nvSpPr>
          <p:cNvPr id="10" name="Rectangle 9"/>
          <p:cNvSpPr/>
          <p:nvPr/>
        </p:nvSpPr>
        <p:spPr>
          <a:xfrm>
            <a:off x="203589" y="5349542"/>
            <a:ext cx="5362087" cy="1958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905" tIns="40954" rIns="81905" bIns="40954" rtlCol="0" anchor="ctr"/>
          <a:lstStyle/>
          <a:p>
            <a:pPr defTabSz="819188">
              <a:spcBef>
                <a:spcPts val="1100"/>
              </a:spcBef>
            </a:pPr>
            <a:endParaRPr lang="es-ES_tradnl" sz="1791" dirty="0">
              <a:solidFill>
                <a:srgbClr val="81BC00"/>
              </a:solidFill>
            </a:endParaRPr>
          </a:p>
          <a:p>
            <a:pPr defTabSz="819188"/>
            <a:r>
              <a:rPr lang="es-ES" sz="1791" dirty="0" smtClean="0">
                <a:solidFill>
                  <a:srgbClr val="81BC00"/>
                </a:solidFill>
              </a:rPr>
              <a:t>Plan </a:t>
            </a:r>
            <a:r>
              <a:rPr lang="es-ES" sz="1791" dirty="0">
                <a:solidFill>
                  <a:srgbClr val="81BC00"/>
                </a:solidFill>
              </a:rPr>
              <a:t>Estratégico de Desarrollo de Turismo Sostenible de Quito al 2021 </a:t>
            </a:r>
          </a:p>
          <a:p>
            <a:pPr defTabSz="819188">
              <a:spcBef>
                <a:spcPts val="609"/>
              </a:spcBef>
            </a:pPr>
            <a:r>
              <a:rPr lang="es-ES_tradnl" sz="1422" b="1" dirty="0">
                <a:solidFill>
                  <a:srgbClr val="81BC00"/>
                </a:solidFill>
              </a:rPr>
              <a:t>PRODUCTO 6 – </a:t>
            </a:r>
            <a:r>
              <a:rPr lang="es-ES" sz="1422" b="1" dirty="0">
                <a:solidFill>
                  <a:srgbClr val="81BC00"/>
                </a:solidFill>
              </a:rPr>
              <a:t>Metodología para evaluación, selección y priorización de proyectos de </a:t>
            </a:r>
            <a:r>
              <a:rPr lang="es-ES" sz="1422" b="1" dirty="0" err="1">
                <a:solidFill>
                  <a:srgbClr val="81BC00"/>
                </a:solidFill>
              </a:rPr>
              <a:t>inversión</a:t>
            </a:r>
            <a:r>
              <a:rPr lang="es-ES" sz="1422" b="1" dirty="0" err="1" smtClean="0">
                <a:solidFill>
                  <a:srgbClr val="81BC00"/>
                </a:solidFill>
              </a:rPr>
              <a:t>._Versión</a:t>
            </a:r>
            <a:r>
              <a:rPr lang="es-ES" sz="1422" b="1" dirty="0" smtClean="0">
                <a:solidFill>
                  <a:srgbClr val="81BC00"/>
                </a:solidFill>
              </a:rPr>
              <a:t> Final</a:t>
            </a:r>
            <a:endParaRPr lang="es-ES_tradnl" sz="1791" dirty="0">
              <a:solidFill>
                <a:srgbClr val="81BC00"/>
              </a:solidFill>
            </a:endParaRPr>
          </a:p>
        </p:txBody>
      </p:sp>
      <p:sp>
        <p:nvSpPr>
          <p:cNvPr id="13" name="Subtitle 8"/>
          <p:cNvSpPr txBox="1">
            <a:spLocks/>
          </p:cNvSpPr>
          <p:nvPr/>
        </p:nvSpPr>
        <p:spPr>
          <a:xfrm>
            <a:off x="264351" y="7079860"/>
            <a:ext cx="1918176" cy="219368"/>
          </a:xfrm>
          <a:prstGeom prst="rect">
            <a:avLst/>
          </a:prstGeom>
        </p:spPr>
        <p:txBody>
          <a:bodyPr vert="horz" lIns="0" tIns="0" rIns="0" bIns="0" rtlCol="0">
            <a:normAutofit/>
          </a:bodyPr>
          <a:lstStyle>
            <a:lvl1pPr marL="0" indent="0" algn="l" defTabSz="935830" rtl="0" eaLnBrk="1" latinLnBrk="0" hangingPunct="1">
              <a:lnSpc>
                <a:spcPct val="120000"/>
              </a:lnSpc>
              <a:spcBef>
                <a:spcPts val="0"/>
              </a:spcBef>
              <a:spcAft>
                <a:spcPts val="0"/>
              </a:spcAft>
              <a:buFont typeface="Arial" pitchFamily="34" charset="0"/>
              <a:buNone/>
              <a:defRPr sz="1600" b="0" kern="1200">
                <a:solidFill>
                  <a:schemeClr val="accent5"/>
                </a:solidFill>
                <a:latin typeface="+mn-lt"/>
                <a:ea typeface="+mn-ea"/>
                <a:cs typeface="+mn-cs"/>
              </a:defRPr>
            </a:lvl1pPr>
            <a:lvl2pPr marL="46791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2pPr>
            <a:lvl3pPr marL="93583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3pPr>
            <a:lvl4pPr marL="140374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4pPr>
            <a:lvl5pPr marL="187166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5pPr>
            <a:lvl6pPr marL="2339575"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6pPr>
            <a:lvl7pPr marL="2807490"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7pPr>
            <a:lvl8pPr marL="3275404"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8pPr>
            <a:lvl9pPr marL="3743319"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9pPr>
          </a:lstStyle>
          <a:p>
            <a:pPr fontAlgn="base"/>
            <a:r>
              <a:rPr lang="es-ES_tradnl" sz="1075" dirty="0">
                <a:solidFill>
                  <a:schemeClr val="tx2"/>
                </a:solidFill>
              </a:rPr>
              <a:t>Quito</a:t>
            </a:r>
            <a:r>
              <a:rPr lang="es-ES_tradnl" sz="1075">
                <a:solidFill>
                  <a:schemeClr val="tx2"/>
                </a:solidFill>
              </a:rPr>
              <a:t>, </a:t>
            </a:r>
            <a:r>
              <a:rPr lang="es-ES_tradnl" sz="1075" smtClean="0">
                <a:solidFill>
                  <a:schemeClr val="tx2"/>
                </a:solidFill>
              </a:rPr>
              <a:t>09 </a:t>
            </a:r>
            <a:r>
              <a:rPr lang="es-ES_tradnl" sz="1075" dirty="0" smtClean="0">
                <a:solidFill>
                  <a:schemeClr val="tx2"/>
                </a:solidFill>
              </a:rPr>
              <a:t>de agosto de </a:t>
            </a:r>
            <a:r>
              <a:rPr lang="es-ES_tradnl" sz="1075" dirty="0">
                <a:solidFill>
                  <a:schemeClr val="tx2"/>
                </a:solidFill>
              </a:rPr>
              <a:t>2016</a:t>
            </a:r>
          </a:p>
        </p:txBody>
      </p:sp>
      <p:pic>
        <p:nvPicPr>
          <p:cNvPr id="14" name="Picture 5" descr="DEL_PRI_RGB"/>
          <p:cNvPicPr>
            <a:picLocks noChangeArrowheads="1"/>
          </p:cNvPicPr>
          <p:nvPr/>
        </p:nvPicPr>
        <p:blipFill rotWithShape="1">
          <a:blip r:embed="rId8" cstate="email">
            <a:extLst>
              <a:ext uri="{28A0092B-C50C-407E-A947-70E740481C1C}">
                <a14:useLocalDpi xmlns:a14="http://schemas.microsoft.com/office/drawing/2010/main" val="0"/>
              </a:ext>
            </a:extLst>
          </a:blip>
          <a:srcRect/>
          <a:stretch/>
        </p:blipFill>
        <p:spPr bwMode="auto">
          <a:xfrm>
            <a:off x="265406" y="5422668"/>
            <a:ext cx="1442033" cy="328720"/>
          </a:xfrm>
          <a:prstGeom prst="rect">
            <a:avLst/>
          </a:prstGeom>
          <a:noFill/>
          <a:ln w="9525">
            <a:noFill/>
            <a:miter lim="800000"/>
            <a:headEnd/>
            <a:tailEnd/>
          </a:ln>
        </p:spPr>
      </p:pic>
      <p:pic>
        <p:nvPicPr>
          <p:cNvPr id="36935" name="Picture 71" descr="http://latamnoticias.com/wp-content/uploads/2016/04/Logo-Quito-Turism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71847" y="5363239"/>
            <a:ext cx="1193829" cy="59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779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2632" name="think-cell Slide" r:id="rId33" imgW="270" imgH="270" progId="TCLayout.ActiveDocument.1">
                  <p:embed/>
                </p:oleObj>
              </mc:Choice>
              <mc:Fallback>
                <p:oleObj name="think-cell Slide" r:id="rId33" imgW="270" imgH="270" progId="TCLayout.ActiveDocument.1">
                  <p:embed/>
                  <p:pic>
                    <p:nvPicPr>
                      <p:cNvPr id="14" name="Object 13" hidden="1"/>
                      <p:cNvPicPr/>
                      <p:nvPr/>
                    </p:nvPicPr>
                    <p:blipFill>
                      <a:blip r:embed="rId34"/>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1.1. Estructuración de un portfolio de proyectos de inversión turística de nivel internacional</a:t>
            </a:r>
            <a:endParaRPr lang="es-CL" sz="1100" b="1" dirty="0">
              <a:solidFill>
                <a:schemeClr val="tx2"/>
              </a:solidFill>
            </a:endParaRPr>
          </a:p>
        </p:txBody>
      </p:sp>
      <p:sp>
        <p:nvSpPr>
          <p:cNvPr id="257" name="Rectangle 256"/>
          <p:cNvSpPr/>
          <p:nvPr/>
        </p:nvSpPr>
        <p:spPr>
          <a:xfrm>
            <a:off x="7264146" y="2783921"/>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Generación de seguridad jurídica para las inversiones internacionales.</a:t>
            </a:r>
          </a:p>
          <a:p>
            <a:pPr marL="228600" lvl="0" indent="-228600">
              <a:buFont typeface="+mj-lt"/>
              <a:buAutoNum type="arabicPeriod"/>
            </a:pPr>
            <a:r>
              <a:rPr lang="es-CL" sz="900" dirty="0" smtClean="0">
                <a:solidFill>
                  <a:srgbClr val="002776"/>
                </a:solidFill>
              </a:rPr>
              <a:t>Colaboración conjunta entre el sector público y privado que facilite el desembarco de inversiones en Quito.</a:t>
            </a:r>
          </a:p>
        </p:txBody>
      </p:sp>
      <p:sp>
        <p:nvSpPr>
          <p:cNvPr id="212" name="Rectangle 211"/>
          <p:cNvSpPr/>
          <p:nvPr/>
        </p:nvSpPr>
        <p:spPr>
          <a:xfrm>
            <a:off x="205200" y="1834580"/>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Captar inversión internacional directa en proyectos de diversa magnitud que generen una demanda adicional a Quito que rompe con el patrón de crecimiento histórico y orgánico.</a:t>
            </a:r>
          </a:p>
        </p:txBody>
      </p:sp>
      <p:sp>
        <p:nvSpPr>
          <p:cNvPr id="256" name="Rectangle 255"/>
          <p:cNvSpPr/>
          <p:nvPr/>
        </p:nvSpPr>
        <p:spPr>
          <a:xfrm>
            <a:off x="7264146" y="2420226"/>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54793"/>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902993"/>
            <a:ext cx="2637113" cy="1419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Volumen de inversión total privada en proyectos turísticos </a:t>
            </a:r>
          </a:p>
          <a:p>
            <a:pPr marL="228600" indent="-228600">
              <a:spcBef>
                <a:spcPts val="300"/>
              </a:spcBef>
              <a:buFont typeface="+mj-lt"/>
              <a:buAutoNum type="arabicPeriod"/>
            </a:pPr>
            <a:r>
              <a:rPr lang="es-CL" sz="900" dirty="0" smtClean="0">
                <a:solidFill>
                  <a:schemeClr val="tx2"/>
                </a:solidFill>
              </a:rPr>
              <a:t>Volumen de inversión privada internacional por mercados y tipología de proyectos.</a:t>
            </a:r>
          </a:p>
          <a:p>
            <a:pPr>
              <a:spcBef>
                <a:spcPts val="300"/>
              </a:spcBef>
            </a:pPr>
            <a:endParaRPr lang="es-CL" sz="900" i="1" dirty="0" smtClean="0">
              <a:solidFill>
                <a:schemeClr val="tx2"/>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ext uri="{D42A27DB-BD31-4B8C-83A1-F6EECF244321}">
                <p14:modId xmlns:p14="http://schemas.microsoft.com/office/powerpoint/2010/main" val="1889758566"/>
              </p:ext>
            </p:extLst>
          </p:nvPr>
        </p:nvGraphicFramePr>
        <p:xfrm>
          <a:off x="205200" y="3838422"/>
          <a:ext cx="7020000" cy="2568852"/>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286692">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a:tabLst/>
                        <a:defRPr/>
                      </a:pPr>
                      <a:r>
                        <a:rPr lang="es-ES_tradnl" sz="800" kern="1200" noProof="0" dirty="0" smtClean="0">
                          <a:solidFill>
                            <a:srgbClr val="002776"/>
                          </a:solidFill>
                          <a:latin typeface="+mn-lt"/>
                          <a:ea typeface="+mn-ea"/>
                          <a:cs typeface="+mn-cs"/>
                        </a:rPr>
                        <a:t>Crear un portfolio de Proyectos donde se incluyan:</a:t>
                      </a:r>
                      <a:r>
                        <a:rPr lang="es-ES_tradnl" sz="800" kern="1200" baseline="0" noProof="0" dirty="0" smtClean="0">
                          <a:solidFill>
                            <a:srgbClr val="002776"/>
                          </a:solidFill>
                          <a:latin typeface="+mn-lt"/>
                          <a:ea typeface="+mn-ea"/>
                          <a:cs typeface="+mn-cs"/>
                        </a:rPr>
                        <a:t> Proyectos Faro o Bandera, Proyectos Singulares y Proyectos Acontecimientos. Los Proyectos se fundamentarán en investigaciones de mercado para fundamentar su concepto y viabilidad desde su concepción. Cada tipología de proyectos será presentada a inversores concretos según el perfil inversor de cada uno y cada uno de éstos tendrá un paquete de incentivos diferenciado y adaptado según niveles de inversión. </a:t>
                      </a:r>
                      <a:endParaRPr lang="es-ES"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630114"/>
                  </a:ext>
                </a:extLst>
              </a:tr>
              <a:tr h="538155">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800" kern="1200" noProof="0" dirty="0" smtClean="0">
                          <a:solidFill>
                            <a:srgbClr val="002776"/>
                          </a:solidFill>
                          <a:latin typeface="+mn-lt"/>
                          <a:ea typeface="+mn-ea"/>
                          <a:cs typeface="+mn-cs"/>
                        </a:rPr>
                        <a:t>Crear </a:t>
                      </a:r>
                      <a:r>
                        <a:rPr lang="es-ES_tradnl" sz="800" b="1" kern="1200" baseline="0" noProof="0" dirty="0" smtClean="0">
                          <a:solidFill>
                            <a:srgbClr val="002776"/>
                          </a:solidFill>
                          <a:latin typeface="+mn-lt"/>
                          <a:ea typeface="+mn-ea"/>
                          <a:cs typeface="+mn-cs"/>
                        </a:rPr>
                        <a:t>Proyectos Faro o Bandera </a:t>
                      </a:r>
                      <a:r>
                        <a:rPr lang="es-ES_tradnl" sz="800" kern="1200" noProof="0" dirty="0" smtClean="0">
                          <a:solidFill>
                            <a:srgbClr val="002776"/>
                          </a:solidFill>
                          <a:latin typeface="+mn-lt"/>
                          <a:ea typeface="+mn-ea"/>
                          <a:cs typeface="+mn-cs"/>
                        </a:rPr>
                        <a:t>en espacios concretos de la ciudad</a:t>
                      </a:r>
                      <a:r>
                        <a:rPr lang="es-ES_tradnl" sz="800" kern="1200" baseline="0" noProof="0" dirty="0" smtClean="0">
                          <a:solidFill>
                            <a:srgbClr val="002776"/>
                          </a:solidFill>
                          <a:latin typeface="+mn-lt"/>
                          <a:ea typeface="+mn-ea"/>
                          <a:cs typeface="+mn-cs"/>
                        </a:rPr>
                        <a:t> que sean</a:t>
                      </a:r>
                      <a:r>
                        <a:rPr lang="es-ES_tradnl" sz="800" b="1" kern="1200" baseline="0" noProof="0" dirty="0" smtClean="0">
                          <a:solidFill>
                            <a:srgbClr val="002776"/>
                          </a:solidFill>
                          <a:latin typeface="+mn-lt"/>
                          <a:ea typeface="+mn-ea"/>
                          <a:cs typeface="+mn-cs"/>
                        </a:rPr>
                        <a:t> </a:t>
                      </a:r>
                      <a:r>
                        <a:rPr lang="es-ES_tradnl" sz="800" kern="1200" baseline="0" noProof="0" dirty="0" smtClean="0">
                          <a:solidFill>
                            <a:srgbClr val="002776"/>
                          </a:solidFill>
                          <a:latin typeface="+mn-lt"/>
                          <a:ea typeface="+mn-ea"/>
                          <a:cs typeface="+mn-cs"/>
                        </a:rPr>
                        <a:t>viables financieramente, con un alto impacto en la demanda a Quito por su gran formato y niveles “macro” de inversión, (i.e. Bicentenario, Mitad del Mundo, entre otros) que diferencien la oferta de ocio y turismo del Quito. Son proyectos que implican el desarrollo e inversión en una infraestructura “macro” en el destino y son “faro” por ser grandes generadores de demanda.</a:t>
                      </a:r>
                      <a:endParaRPr lang="es-ES"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546516">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3"/>
                        <a:tabLst/>
                        <a:defRPr/>
                      </a:pPr>
                      <a:r>
                        <a:rPr lang="es-ES" sz="800" kern="1200" noProof="0" dirty="0" smtClean="0">
                          <a:solidFill>
                            <a:srgbClr val="002776"/>
                          </a:solidFill>
                          <a:latin typeface="+mn-lt"/>
                          <a:ea typeface="+mn-ea"/>
                          <a:cs typeface="+mn-cs"/>
                        </a:rPr>
                        <a:t>Desarrollar conceptos de </a:t>
                      </a:r>
                      <a:r>
                        <a:rPr lang="es-ES" sz="800" b="1" kern="1200" baseline="0" noProof="0" dirty="0" smtClean="0">
                          <a:solidFill>
                            <a:srgbClr val="002776"/>
                          </a:solidFill>
                          <a:latin typeface="+mn-lt"/>
                          <a:ea typeface="+mn-ea"/>
                          <a:cs typeface="+mn-cs"/>
                        </a:rPr>
                        <a:t>Proyectos Singulares </a:t>
                      </a:r>
                      <a:r>
                        <a:rPr lang="es-ES" sz="800" kern="1200" baseline="0" noProof="0" dirty="0" smtClean="0">
                          <a:solidFill>
                            <a:srgbClr val="002776"/>
                          </a:solidFill>
                          <a:latin typeface="+mn-lt"/>
                          <a:ea typeface="+mn-ea"/>
                          <a:cs typeface="+mn-cs"/>
                        </a:rPr>
                        <a:t>que diferencien al destino y amplíen la oferta vibrante de productos turísticos a descubrir en Quito, que serán atractivos y complementarios para una demanda adicional. Estos proyectos estarán alineados con productos y atractivos turísticos clave para Quito y con su posicionamiento. Se caracterizan por requerir una inversión en infraestructura. (i.e. funiculares, mercados, casas patrimoniales, entre otros) y tienen por objetivo aumentar el gasto medio per cápita ya que supondrán nuevos motivos de gasto.</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543460">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4"/>
                        <a:tabLst/>
                        <a:defRPr/>
                      </a:pPr>
                      <a:r>
                        <a:rPr lang="es-ES" sz="800" kern="1200" noProof="0" dirty="0" smtClean="0">
                          <a:solidFill>
                            <a:srgbClr val="002776"/>
                          </a:solidFill>
                          <a:latin typeface="+mn-lt"/>
                          <a:ea typeface="+mn-ea"/>
                          <a:cs typeface="+mn-cs"/>
                        </a:rPr>
                        <a:t>Diseñar</a:t>
                      </a:r>
                      <a:r>
                        <a:rPr lang="es-ES" sz="800" kern="1200" baseline="0" noProof="0" dirty="0" smtClean="0">
                          <a:solidFill>
                            <a:srgbClr val="002776"/>
                          </a:solidFill>
                          <a:latin typeface="+mn-lt"/>
                          <a:ea typeface="+mn-ea"/>
                          <a:cs typeface="+mn-cs"/>
                        </a:rPr>
                        <a:t> </a:t>
                      </a:r>
                      <a:r>
                        <a:rPr lang="es-ES" sz="800" b="1" kern="1200" baseline="0" noProof="0" dirty="0" smtClean="0">
                          <a:solidFill>
                            <a:srgbClr val="002776"/>
                          </a:solidFill>
                          <a:latin typeface="+mn-lt"/>
                          <a:ea typeface="+mn-ea"/>
                          <a:cs typeface="+mn-cs"/>
                        </a:rPr>
                        <a:t>Proyectos “Acontecimientos” </a:t>
                      </a:r>
                      <a:r>
                        <a:rPr lang="es-ES" sz="800" kern="1200" baseline="0" noProof="0" dirty="0" smtClean="0">
                          <a:solidFill>
                            <a:srgbClr val="002776"/>
                          </a:solidFill>
                          <a:latin typeface="+mn-lt"/>
                          <a:ea typeface="+mn-ea"/>
                          <a:cs typeface="+mn-cs"/>
                        </a:rPr>
                        <a:t>cuyo concepto se base en el ocio y entretenimiento y que no requieren de una inversión en infraestructura, pero que igualmente exigen un desarrollo del modelo de negocio y plan de viabilidad financiera para cada caso. El target de estas inversiones son compañías productoras de eventos/ acontecimientos de ocio que capten una demanda adicional para Quito, que aspira a contar con una agenda de eventos mensuales que afiancen el posicionamiento del destino turístico y ciudad.</a:t>
                      </a:r>
                      <a:endParaRPr lang="es-ES_tradnl"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52372">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800" kern="1200" noProof="0" dirty="0" smtClean="0">
                          <a:solidFill>
                            <a:srgbClr val="002776"/>
                          </a:solidFill>
                          <a:latin typeface="+mn-lt"/>
                          <a:ea typeface="+mn-ea"/>
                          <a:cs typeface="+mn-cs"/>
                        </a:rPr>
                        <a:t>Seleccionar</a:t>
                      </a:r>
                      <a:r>
                        <a:rPr lang="es-ES_tradnl" sz="800" kern="1200" baseline="0" noProof="0" dirty="0" smtClean="0">
                          <a:solidFill>
                            <a:srgbClr val="002776"/>
                          </a:solidFill>
                          <a:latin typeface="+mn-lt"/>
                          <a:ea typeface="+mn-ea"/>
                          <a:cs typeface="+mn-cs"/>
                        </a:rPr>
                        <a:t> </a:t>
                      </a:r>
                      <a:r>
                        <a:rPr lang="es-ES_tradnl" sz="800" kern="1200" baseline="0" noProof="0" dirty="0" err="1" smtClean="0">
                          <a:solidFill>
                            <a:srgbClr val="002776"/>
                          </a:solidFill>
                          <a:latin typeface="+mn-lt"/>
                          <a:ea typeface="+mn-ea"/>
                          <a:cs typeface="+mn-cs"/>
                        </a:rPr>
                        <a:t>conceptualizadores</a:t>
                      </a:r>
                      <a:r>
                        <a:rPr lang="es-ES_tradnl" sz="800" kern="1200" baseline="0" noProof="0" dirty="0" smtClean="0">
                          <a:solidFill>
                            <a:srgbClr val="002776"/>
                          </a:solidFill>
                          <a:latin typeface="+mn-lt"/>
                          <a:ea typeface="+mn-ea"/>
                          <a:cs typeface="+mn-cs"/>
                        </a:rPr>
                        <a:t> e inversores para los distintos Proyectos y organizar reuniones con éstos para desarrollar el Portfolio.</a:t>
                      </a:r>
                      <a:endParaRPr lang="es-ES_tradnl"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315079043"/>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9"/>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30"/>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7"/>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8"/>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5"/>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6"/>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3"/>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4"/>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1"/>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2"/>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9"/>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20"/>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10</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1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542993"/>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596993"/>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inorgánico del turismo a través de captación de inversiones de alto impacto</a:t>
            </a:r>
            <a:endParaRPr lang="es-CL" sz="800" b="1" dirty="0">
              <a:solidFill>
                <a:srgbClr val="FFFFFF"/>
              </a:solidFill>
            </a:endParaRPr>
          </a:p>
        </p:txBody>
      </p:sp>
      <p:sp>
        <p:nvSpPr>
          <p:cNvPr id="293" name="Rectangle 292"/>
          <p:cNvSpPr/>
          <p:nvPr/>
        </p:nvSpPr>
        <p:spPr>
          <a:xfrm>
            <a:off x="205458" y="1474580"/>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510580"/>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301" y="3492334"/>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508052"/>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515324"/>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 name="Group 2"/>
          <p:cNvGrpSpPr/>
          <p:nvPr/>
        </p:nvGrpSpPr>
        <p:grpSpPr>
          <a:xfrm>
            <a:off x="187198" y="2413161"/>
            <a:ext cx="7036540" cy="1046361"/>
            <a:chOff x="187198" y="2693266"/>
            <a:chExt cx="7036540" cy="1087825"/>
          </a:xfrm>
        </p:grpSpPr>
        <p:sp>
          <p:nvSpPr>
            <p:cNvPr id="359" name="Rectangle 314"/>
            <p:cNvSpPr/>
            <p:nvPr>
              <p:custDataLst>
                <p:tags r:id="rId17"/>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0" name="Group 315"/>
            <p:cNvGrpSpPr/>
            <p:nvPr>
              <p:custDataLst>
                <p:tags r:id="rId18"/>
              </p:custDataLst>
            </p:nvPr>
          </p:nvGrpSpPr>
          <p:grpSpPr>
            <a:xfrm>
              <a:off x="316674" y="2734898"/>
              <a:ext cx="216000" cy="288000"/>
              <a:chOff x="391339" y="1340959"/>
              <a:chExt cx="382588" cy="609600"/>
            </a:xfrm>
          </p:grpSpPr>
          <p:sp>
            <p:nvSpPr>
              <p:cNvPr id="361"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2"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2" name="Rectangle 1"/>
            <p:cNvSpPr/>
            <p:nvPr/>
          </p:nvSpPr>
          <p:spPr>
            <a:xfrm>
              <a:off x="3631554" y="3059282"/>
              <a:ext cx="3558680"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err="1" smtClean="0">
                  <a:solidFill>
                    <a:srgbClr val="002776"/>
                  </a:solidFill>
                </a:rPr>
                <a:t>Conquito</a:t>
              </a:r>
              <a:r>
                <a:rPr lang="es-ES_tradnl" sz="900" dirty="0" smtClean="0">
                  <a:solidFill>
                    <a:srgbClr val="002776"/>
                  </a:solidFill>
                </a:rPr>
                <a:t>, </a:t>
              </a:r>
              <a:r>
                <a:rPr lang="es-ES" sz="900" dirty="0" smtClean="0">
                  <a:solidFill>
                    <a:srgbClr val="002776"/>
                  </a:solidFill>
                </a:rPr>
                <a:t>UEN, Cámara </a:t>
              </a:r>
              <a:r>
                <a:rPr lang="es-ES" sz="900" dirty="0">
                  <a:solidFill>
                    <a:srgbClr val="002776"/>
                  </a:solidFill>
                </a:rPr>
                <a:t>de Comercio de </a:t>
              </a:r>
              <a:r>
                <a:rPr lang="es-ES" sz="900" dirty="0" smtClean="0">
                  <a:solidFill>
                    <a:srgbClr val="002776"/>
                  </a:solidFill>
                </a:rPr>
                <a:t>Quito, Consejo Consultivo de Turismo, </a:t>
              </a:r>
              <a:r>
                <a:rPr lang="pt-BR" sz="900" dirty="0" smtClean="0">
                  <a:solidFill>
                    <a:srgbClr val="002776"/>
                  </a:solidFill>
                </a:rPr>
                <a:t>Captur</a:t>
              </a:r>
              <a:r>
                <a:rPr lang="pt-BR" sz="900" dirty="0">
                  <a:solidFill>
                    <a:srgbClr val="002776"/>
                  </a:solidFill>
                </a:rPr>
                <a:t>, </a:t>
              </a:r>
              <a:r>
                <a:rPr lang="pt-BR" sz="900" dirty="0" smtClean="0">
                  <a:solidFill>
                    <a:srgbClr val="002776"/>
                  </a:solidFill>
                </a:rPr>
                <a:t>Opus y </a:t>
              </a:r>
              <a:r>
                <a:rPr lang="pt-BR" sz="900" dirty="0">
                  <a:solidFill>
                    <a:srgbClr val="002776"/>
                  </a:solidFill>
                </a:rPr>
                <a:t>Bureau Centro </a:t>
              </a:r>
              <a:r>
                <a:rPr lang="pt-BR" sz="900" dirty="0" smtClean="0">
                  <a:solidFill>
                    <a:srgbClr val="002776"/>
                  </a:solidFill>
                </a:rPr>
                <a:t>histórico</a:t>
              </a:r>
              <a:r>
                <a:rPr lang="es-ES" sz="900" b="1" dirty="0" smtClean="0">
                  <a:solidFill>
                    <a:srgbClr val="002776"/>
                  </a:solidFill>
                </a:rPr>
                <a:t>, </a:t>
              </a:r>
              <a:r>
                <a:rPr lang="es-CL" sz="900" dirty="0" smtClean="0">
                  <a:solidFill>
                    <a:srgbClr val="002776"/>
                  </a:solidFill>
                </a:rPr>
                <a:t>compañías </a:t>
              </a:r>
              <a:r>
                <a:rPr lang="es-CL" sz="900" dirty="0">
                  <a:solidFill>
                    <a:srgbClr val="002776"/>
                  </a:solidFill>
                </a:rPr>
                <a:t>del sector </a:t>
              </a:r>
              <a:r>
                <a:rPr lang="es-CL" sz="900" dirty="0" smtClean="0">
                  <a:solidFill>
                    <a:srgbClr val="002776"/>
                  </a:solidFill>
                </a:rPr>
                <a:t>privado, </a:t>
              </a:r>
              <a:r>
                <a:rPr lang="es-ES" sz="900" dirty="0" smtClean="0">
                  <a:solidFill>
                    <a:srgbClr val="002776"/>
                  </a:solidFill>
                </a:rPr>
                <a:t>inversores </a:t>
              </a:r>
              <a:r>
                <a:rPr lang="es-ES" sz="900" dirty="0">
                  <a:solidFill>
                    <a:srgbClr val="002776"/>
                  </a:solidFill>
                </a:rPr>
                <a:t>internacionales privados y entidades financieras.</a:t>
              </a:r>
            </a:p>
          </p:txBody>
        </p:sp>
        <p:sp>
          <p:nvSpPr>
            <p:cNvPr id="364" name="Rectangle 363"/>
            <p:cNvSpPr/>
            <p:nvPr/>
          </p:nvSpPr>
          <p:spPr>
            <a:xfrm>
              <a:off x="187198" y="3070904"/>
              <a:ext cx="3418116"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a:solidFill>
                    <a:srgbClr val="002776"/>
                  </a:solidFill>
                </a:rPr>
                <a:t>Líder de Proyecto: </a:t>
              </a:r>
              <a:r>
                <a:rPr lang="es-ES_tradnl" sz="900" dirty="0">
                  <a:solidFill>
                    <a:srgbClr val="002776"/>
                  </a:solidFill>
                </a:rPr>
                <a:t>Quito Turismo </a:t>
              </a:r>
              <a:r>
                <a:rPr lang="es-ES_tradnl" sz="900" dirty="0" smtClean="0">
                  <a:solidFill>
                    <a:srgbClr val="002776"/>
                  </a:solidFill>
                </a:rPr>
                <a:t>y Secretaría de Desarrollo Productivo y Competitividad</a:t>
              </a:r>
              <a:endParaRPr lang="es-ES_tradnl" sz="900" dirty="0">
                <a:solidFill>
                  <a:srgbClr val="002776"/>
                </a:solidFill>
              </a:endParaRPr>
            </a:p>
            <a:p>
              <a:r>
                <a:rPr lang="es-ES_tradnl" sz="900" b="1" dirty="0">
                  <a:solidFill>
                    <a:srgbClr val="002776"/>
                  </a:solidFill>
                </a:rPr>
                <a:t>Equipo de Proyecto: </a:t>
              </a:r>
              <a:r>
                <a:rPr lang="es-ES_tradnl" sz="900" dirty="0" smtClean="0">
                  <a:solidFill>
                    <a:srgbClr val="002776"/>
                  </a:solidFill>
                </a:rPr>
                <a:t>Quito Turismo </a:t>
              </a:r>
              <a:r>
                <a:rPr lang="es-ES_tradnl" sz="900" dirty="0">
                  <a:solidFill>
                    <a:srgbClr val="002776"/>
                  </a:solidFill>
                </a:rPr>
                <a:t>(Dirección de </a:t>
              </a:r>
              <a:r>
                <a:rPr lang="es-ES_tradnl" sz="900" dirty="0" smtClean="0">
                  <a:solidFill>
                    <a:srgbClr val="002776"/>
                  </a:solidFill>
                </a:rPr>
                <a:t>Inversiones)</a:t>
              </a:r>
              <a:endParaRPr lang="es-ES" sz="900" dirty="0">
                <a:solidFill>
                  <a:srgbClr val="002776"/>
                </a:solidFill>
              </a:endParaRPr>
            </a:p>
          </p:txBody>
        </p:sp>
      </p:grpSp>
      <p:sp>
        <p:nvSpPr>
          <p:cNvPr id="292" name="Rectangle 291"/>
          <p:cNvSpPr/>
          <p:nvPr/>
        </p:nvSpPr>
        <p:spPr>
          <a:xfrm>
            <a:off x="169810"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15" name="Rectangle 314"/>
          <p:cNvSpPr/>
          <p:nvPr/>
        </p:nvSpPr>
        <p:spPr>
          <a:xfrm>
            <a:off x="180976" y="6784062"/>
            <a:ext cx="3228974"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a:solidFill>
                  <a:schemeClr val="tx2"/>
                </a:solidFill>
              </a:rPr>
              <a:t>$ </a:t>
            </a:r>
            <a:r>
              <a:rPr lang="es-CL" sz="1000" dirty="0" smtClean="0">
                <a:solidFill>
                  <a:schemeClr val="tx2"/>
                </a:solidFill>
              </a:rPr>
              <a:t>100.000 </a:t>
            </a:r>
            <a:r>
              <a:rPr lang="es-CL" sz="1000" dirty="0">
                <a:solidFill>
                  <a:schemeClr val="tx2"/>
                </a:solidFill>
              </a:rPr>
              <a:t>USD </a:t>
            </a:r>
          </a:p>
          <a:p>
            <a:pPr algn="ctr"/>
            <a:r>
              <a:rPr lang="es-CL" sz="800" dirty="0" smtClean="0">
                <a:solidFill>
                  <a:schemeClr val="tx2"/>
                </a:solidFill>
              </a:rPr>
              <a:t>Proyecto de gestión interna. Presupuesto para la organización de reuniones y creación del material para los inversores a desarrollar por el equipo interno QT. </a:t>
            </a:r>
            <a:endParaRPr lang="es-CL" sz="800" dirty="0">
              <a:solidFill>
                <a:schemeClr val="tx2"/>
              </a:solidFill>
            </a:endParaRPr>
          </a:p>
        </p:txBody>
      </p:sp>
      <p:grpSp>
        <p:nvGrpSpPr>
          <p:cNvPr id="316" name="Group 315"/>
          <p:cNvGrpSpPr/>
          <p:nvPr/>
        </p:nvGrpSpPr>
        <p:grpSpPr>
          <a:xfrm>
            <a:off x="7370290" y="1554681"/>
            <a:ext cx="324000" cy="180000"/>
            <a:chOff x="893763" y="4138613"/>
            <a:chExt cx="552450" cy="239712"/>
          </a:xfrm>
          <a:solidFill>
            <a:schemeClr val="bg2"/>
          </a:solidFill>
        </p:grpSpPr>
        <p:sp>
          <p:nvSpPr>
            <p:cNvPr id="317" name="Freeform 60"/>
            <p:cNvSpPr>
              <a:spLocks noEditPoints="1"/>
            </p:cNvSpPr>
            <p:nvPr/>
          </p:nvSpPr>
          <p:spPr bwMode="auto">
            <a:xfrm>
              <a:off x="1328738" y="4138613"/>
              <a:ext cx="117475" cy="139700"/>
            </a:xfrm>
            <a:custGeom>
              <a:avLst/>
              <a:gdLst>
                <a:gd name="T0" fmla="*/ 14 w 20"/>
                <a:gd name="T1" fmla="*/ 3 h 24"/>
                <a:gd name="T2" fmla="*/ 18 w 20"/>
                <a:gd name="T3" fmla="*/ 11 h 24"/>
                <a:gd name="T4" fmla="*/ 4 w 20"/>
                <a:gd name="T5" fmla="*/ 24 h 24"/>
                <a:gd name="T6" fmla="*/ 4 w 20"/>
                <a:gd name="T7" fmla="*/ 21 h 24"/>
                <a:gd name="T8" fmla="*/ 14 w 20"/>
                <a:gd name="T9" fmla="*/ 11 h 24"/>
                <a:gd name="T10" fmla="*/ 6 w 20"/>
                <a:gd name="T11" fmla="*/ 14 h 24"/>
                <a:gd name="T12" fmla="*/ 12 w 20"/>
                <a:gd name="T13" fmla="*/ 8 h 24"/>
                <a:gd name="T14" fmla="*/ 5 w 20"/>
                <a:gd name="T15" fmla="*/ 4 h 24"/>
                <a:gd name="T16" fmla="*/ 5 w 20"/>
                <a:gd name="T17" fmla="*/ 20 h 24"/>
                <a:gd name="T18" fmla="*/ 0 w 20"/>
                <a:gd name="T19" fmla="*/ 5 h 24"/>
                <a:gd name="T20" fmla="*/ 14 w 20"/>
                <a:gd name="T21" fmla="*/ 3 h 24"/>
                <a:gd name="T22" fmla="*/ 8 w 20"/>
                <a:gd name="T23" fmla="*/ 11 h 24"/>
                <a:gd name="T24" fmla="*/ 8 w 20"/>
                <a:gd name="T25" fmla="*/ 13 h 24"/>
                <a:gd name="T26" fmla="*/ 11 w 20"/>
                <a:gd name="T27" fmla="*/ 10 h 24"/>
                <a:gd name="T28" fmla="*/ 8 w 20"/>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4">
                  <a:moveTo>
                    <a:pt x="14" y="3"/>
                  </a:moveTo>
                  <a:cubicBezTo>
                    <a:pt x="14" y="8"/>
                    <a:pt x="16" y="9"/>
                    <a:pt x="18" y="11"/>
                  </a:cubicBezTo>
                  <a:cubicBezTo>
                    <a:pt x="19" y="21"/>
                    <a:pt x="10" y="24"/>
                    <a:pt x="4" y="24"/>
                  </a:cubicBezTo>
                  <a:cubicBezTo>
                    <a:pt x="3" y="23"/>
                    <a:pt x="4" y="22"/>
                    <a:pt x="4" y="21"/>
                  </a:cubicBezTo>
                  <a:cubicBezTo>
                    <a:pt x="8" y="24"/>
                    <a:pt x="20" y="17"/>
                    <a:pt x="14" y="11"/>
                  </a:cubicBezTo>
                  <a:cubicBezTo>
                    <a:pt x="13" y="13"/>
                    <a:pt x="10" y="17"/>
                    <a:pt x="6" y="14"/>
                  </a:cubicBezTo>
                  <a:cubicBezTo>
                    <a:pt x="6" y="9"/>
                    <a:pt x="9" y="8"/>
                    <a:pt x="12" y="8"/>
                  </a:cubicBezTo>
                  <a:cubicBezTo>
                    <a:pt x="12" y="3"/>
                    <a:pt x="8" y="3"/>
                    <a:pt x="5" y="4"/>
                  </a:cubicBezTo>
                  <a:cubicBezTo>
                    <a:pt x="5" y="9"/>
                    <a:pt x="7" y="14"/>
                    <a:pt x="5" y="20"/>
                  </a:cubicBezTo>
                  <a:cubicBezTo>
                    <a:pt x="1" y="17"/>
                    <a:pt x="5" y="7"/>
                    <a:pt x="0" y="5"/>
                  </a:cubicBezTo>
                  <a:cubicBezTo>
                    <a:pt x="2" y="0"/>
                    <a:pt x="11" y="1"/>
                    <a:pt x="14" y="3"/>
                  </a:cubicBezTo>
                  <a:close/>
                  <a:moveTo>
                    <a:pt x="8" y="11"/>
                  </a:moveTo>
                  <a:cubicBezTo>
                    <a:pt x="8" y="11"/>
                    <a:pt x="8" y="12"/>
                    <a:pt x="8" y="13"/>
                  </a:cubicBezTo>
                  <a:cubicBezTo>
                    <a:pt x="10" y="13"/>
                    <a:pt x="12" y="12"/>
                    <a:pt x="11" y="10"/>
                  </a:cubicBezTo>
                  <a:cubicBezTo>
                    <a:pt x="10" y="10"/>
                    <a:pt x="9" y="10"/>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8" name="Freeform 61"/>
            <p:cNvSpPr>
              <a:spLocks noEditPoints="1"/>
            </p:cNvSpPr>
            <p:nvPr/>
          </p:nvSpPr>
          <p:spPr bwMode="auto">
            <a:xfrm>
              <a:off x="904875" y="4149725"/>
              <a:ext cx="82550" cy="117475"/>
            </a:xfrm>
            <a:custGeom>
              <a:avLst/>
              <a:gdLst>
                <a:gd name="T0" fmla="*/ 6 w 14"/>
                <a:gd name="T1" fmla="*/ 0 h 20"/>
                <a:gd name="T2" fmla="*/ 14 w 14"/>
                <a:gd name="T3" fmla="*/ 12 h 20"/>
                <a:gd name="T4" fmla="*/ 13 w 14"/>
                <a:gd name="T5" fmla="*/ 20 h 20"/>
                <a:gd name="T6" fmla="*/ 8 w 14"/>
                <a:gd name="T7" fmla="*/ 14 h 20"/>
                <a:gd name="T8" fmla="*/ 3 w 14"/>
                <a:gd name="T9" fmla="*/ 14 h 20"/>
                <a:gd name="T10" fmla="*/ 0 w 14"/>
                <a:gd name="T11" fmla="*/ 19 h 20"/>
                <a:gd name="T12" fmla="*/ 6 w 14"/>
                <a:gd name="T13" fmla="*/ 0 h 20"/>
                <a:gd name="T14" fmla="*/ 6 w 14"/>
                <a:gd name="T15" fmla="*/ 11 h 20"/>
                <a:gd name="T16" fmla="*/ 8 w 14"/>
                <a:gd name="T17" fmla="*/ 11 h 20"/>
                <a:gd name="T18" fmla="*/ 6 w 14"/>
                <a:gd name="T19" fmla="*/ 8 h 20"/>
                <a:gd name="T20" fmla="*/ 6 w 14"/>
                <a:gd name="T2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6" y="0"/>
                  </a:moveTo>
                  <a:cubicBezTo>
                    <a:pt x="9" y="3"/>
                    <a:pt x="9" y="11"/>
                    <a:pt x="14" y="12"/>
                  </a:cubicBezTo>
                  <a:cubicBezTo>
                    <a:pt x="10" y="15"/>
                    <a:pt x="14" y="17"/>
                    <a:pt x="13" y="20"/>
                  </a:cubicBezTo>
                  <a:cubicBezTo>
                    <a:pt x="10" y="20"/>
                    <a:pt x="10" y="16"/>
                    <a:pt x="8" y="14"/>
                  </a:cubicBezTo>
                  <a:cubicBezTo>
                    <a:pt x="6" y="14"/>
                    <a:pt x="5" y="14"/>
                    <a:pt x="3" y="14"/>
                  </a:cubicBezTo>
                  <a:cubicBezTo>
                    <a:pt x="2" y="16"/>
                    <a:pt x="3" y="20"/>
                    <a:pt x="0" y="19"/>
                  </a:cubicBezTo>
                  <a:cubicBezTo>
                    <a:pt x="1" y="11"/>
                    <a:pt x="3" y="5"/>
                    <a:pt x="6" y="0"/>
                  </a:cubicBezTo>
                  <a:close/>
                  <a:moveTo>
                    <a:pt x="6" y="11"/>
                  </a:moveTo>
                  <a:cubicBezTo>
                    <a:pt x="7" y="11"/>
                    <a:pt x="7" y="10"/>
                    <a:pt x="8" y="11"/>
                  </a:cubicBezTo>
                  <a:cubicBezTo>
                    <a:pt x="7" y="10"/>
                    <a:pt x="8" y="8"/>
                    <a:pt x="6" y="8"/>
                  </a:cubicBezTo>
                  <a:cubicBezTo>
                    <a:pt x="6" y="10"/>
                    <a:pt x="5" y="10"/>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63" name="Freeform 62"/>
            <p:cNvSpPr>
              <a:spLocks/>
            </p:cNvSpPr>
            <p:nvPr/>
          </p:nvSpPr>
          <p:spPr bwMode="auto">
            <a:xfrm>
              <a:off x="982663" y="4319588"/>
              <a:ext cx="369888" cy="41275"/>
            </a:xfrm>
            <a:custGeom>
              <a:avLst/>
              <a:gdLst>
                <a:gd name="T0" fmla="*/ 63 w 63"/>
                <a:gd name="T1" fmla="*/ 3 h 7"/>
                <a:gd name="T2" fmla="*/ 54 w 63"/>
                <a:gd name="T3" fmla="*/ 4 h 7"/>
                <a:gd name="T4" fmla="*/ 1 w 63"/>
                <a:gd name="T5" fmla="*/ 2 h 7"/>
                <a:gd name="T6" fmla="*/ 1 w 63"/>
                <a:gd name="T7" fmla="*/ 1 h 7"/>
                <a:gd name="T8" fmla="*/ 2 w 63"/>
                <a:gd name="T9" fmla="*/ 0 h 7"/>
                <a:gd name="T10" fmla="*/ 54 w 63"/>
                <a:gd name="T11" fmla="*/ 1 h 7"/>
                <a:gd name="T12" fmla="*/ 63 w 63"/>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3" h="7">
                  <a:moveTo>
                    <a:pt x="63" y="3"/>
                  </a:moveTo>
                  <a:cubicBezTo>
                    <a:pt x="62" y="7"/>
                    <a:pt x="56" y="4"/>
                    <a:pt x="54" y="4"/>
                  </a:cubicBezTo>
                  <a:cubicBezTo>
                    <a:pt x="37" y="3"/>
                    <a:pt x="14" y="5"/>
                    <a:pt x="1" y="2"/>
                  </a:cubicBezTo>
                  <a:cubicBezTo>
                    <a:pt x="1" y="1"/>
                    <a:pt x="0" y="1"/>
                    <a:pt x="1" y="1"/>
                  </a:cubicBezTo>
                  <a:cubicBezTo>
                    <a:pt x="1" y="0"/>
                    <a:pt x="1" y="0"/>
                    <a:pt x="2" y="0"/>
                  </a:cubicBezTo>
                  <a:cubicBezTo>
                    <a:pt x="17" y="1"/>
                    <a:pt x="36" y="1"/>
                    <a:pt x="54" y="1"/>
                  </a:cubicBezTo>
                  <a:cubicBezTo>
                    <a:pt x="56" y="1"/>
                    <a:pt x="61" y="0"/>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65" name="Freeform 63"/>
            <p:cNvSpPr>
              <a:spLocks noEditPoints="1"/>
            </p:cNvSpPr>
            <p:nvPr/>
          </p:nvSpPr>
          <p:spPr bwMode="auto">
            <a:xfrm>
              <a:off x="893763" y="4314825"/>
              <a:ext cx="58738" cy="58738"/>
            </a:xfrm>
            <a:custGeom>
              <a:avLst/>
              <a:gdLst>
                <a:gd name="T0" fmla="*/ 7 w 10"/>
                <a:gd name="T1" fmla="*/ 1 h 10"/>
                <a:gd name="T2" fmla="*/ 6 w 10"/>
                <a:gd name="T3" fmla="*/ 10 h 10"/>
                <a:gd name="T4" fmla="*/ 7 w 10"/>
                <a:gd name="T5" fmla="*/ 1 h 10"/>
                <a:gd name="T6" fmla="*/ 5 w 10"/>
                <a:gd name="T7" fmla="*/ 7 h 10"/>
                <a:gd name="T8" fmla="*/ 7 w 10"/>
                <a:gd name="T9" fmla="*/ 4 h 10"/>
                <a:gd name="T10" fmla="*/ 5 w 10"/>
                <a:gd name="T11" fmla="*/ 4 h 10"/>
                <a:gd name="T12" fmla="*/ 5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7" y="1"/>
                  </a:moveTo>
                  <a:cubicBezTo>
                    <a:pt x="10" y="3"/>
                    <a:pt x="9" y="9"/>
                    <a:pt x="6" y="10"/>
                  </a:cubicBezTo>
                  <a:cubicBezTo>
                    <a:pt x="1" y="10"/>
                    <a:pt x="0" y="0"/>
                    <a:pt x="7" y="1"/>
                  </a:cubicBezTo>
                  <a:close/>
                  <a:moveTo>
                    <a:pt x="5" y="7"/>
                  </a:moveTo>
                  <a:cubicBezTo>
                    <a:pt x="6" y="6"/>
                    <a:pt x="7" y="6"/>
                    <a:pt x="7" y="4"/>
                  </a:cubicBezTo>
                  <a:cubicBezTo>
                    <a:pt x="6" y="4"/>
                    <a:pt x="6" y="4"/>
                    <a:pt x="5" y="4"/>
                  </a:cubicBezTo>
                  <a:cubicBezTo>
                    <a:pt x="4" y="5"/>
                    <a:pt x="4"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66" name="Freeform 64"/>
            <p:cNvSpPr>
              <a:spLocks/>
            </p:cNvSpPr>
            <p:nvPr/>
          </p:nvSpPr>
          <p:spPr bwMode="auto">
            <a:xfrm>
              <a:off x="1363663" y="4314825"/>
              <a:ext cx="65088" cy="63500"/>
            </a:xfrm>
            <a:custGeom>
              <a:avLst/>
              <a:gdLst>
                <a:gd name="T0" fmla="*/ 8 w 11"/>
                <a:gd name="T1" fmla="*/ 3 h 11"/>
                <a:gd name="T2" fmla="*/ 11 w 11"/>
                <a:gd name="T3" fmla="*/ 8 h 11"/>
                <a:gd name="T4" fmla="*/ 4 w 11"/>
                <a:gd name="T5" fmla="*/ 10 h 11"/>
                <a:gd name="T6" fmla="*/ 8 w 11"/>
                <a:gd name="T7" fmla="*/ 3 h 11"/>
              </a:gdLst>
              <a:ahLst/>
              <a:cxnLst>
                <a:cxn ang="0">
                  <a:pos x="T0" y="T1"/>
                </a:cxn>
                <a:cxn ang="0">
                  <a:pos x="T2" y="T3"/>
                </a:cxn>
                <a:cxn ang="0">
                  <a:pos x="T4" y="T5"/>
                </a:cxn>
                <a:cxn ang="0">
                  <a:pos x="T6" y="T7"/>
                </a:cxn>
              </a:cxnLst>
              <a:rect l="0" t="0" r="r" b="b"/>
              <a:pathLst>
                <a:path w="11" h="11">
                  <a:moveTo>
                    <a:pt x="8" y="3"/>
                  </a:moveTo>
                  <a:cubicBezTo>
                    <a:pt x="8" y="6"/>
                    <a:pt x="10" y="7"/>
                    <a:pt x="11" y="8"/>
                  </a:cubicBezTo>
                  <a:cubicBezTo>
                    <a:pt x="9" y="9"/>
                    <a:pt x="7" y="11"/>
                    <a:pt x="4" y="10"/>
                  </a:cubicBezTo>
                  <a:cubicBezTo>
                    <a:pt x="0" y="8"/>
                    <a:pt x="3"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7" name="Group 366"/>
          <p:cNvGrpSpPr/>
          <p:nvPr/>
        </p:nvGrpSpPr>
        <p:grpSpPr>
          <a:xfrm>
            <a:off x="7268157" y="1474040"/>
            <a:ext cx="2633101" cy="836705"/>
            <a:chOff x="3462357" y="6443378"/>
            <a:chExt cx="2082316" cy="900000"/>
          </a:xfrm>
        </p:grpSpPr>
        <p:sp>
          <p:nvSpPr>
            <p:cNvPr id="368" name="Rectangle 367"/>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9" name="Rectangle 368"/>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70" name="Group 369"/>
            <p:cNvGrpSpPr/>
            <p:nvPr/>
          </p:nvGrpSpPr>
          <p:grpSpPr>
            <a:xfrm>
              <a:off x="3561117" y="6479378"/>
              <a:ext cx="295181" cy="288000"/>
              <a:chOff x="1738313" y="3406776"/>
              <a:chExt cx="644727" cy="615950"/>
            </a:xfrm>
            <a:solidFill>
              <a:srgbClr val="FFFF00"/>
            </a:solidFill>
          </p:grpSpPr>
          <p:sp>
            <p:nvSpPr>
              <p:cNvPr id="381"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2"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3"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71" name="Group 370"/>
            <p:cNvGrpSpPr/>
            <p:nvPr/>
          </p:nvGrpSpPr>
          <p:grpSpPr>
            <a:xfrm>
              <a:off x="3582872" y="6818591"/>
              <a:ext cx="468000" cy="432933"/>
              <a:chOff x="3605314" y="6801213"/>
              <a:chExt cx="468000" cy="432933"/>
            </a:xfrm>
          </p:grpSpPr>
          <p:sp>
            <p:nvSpPr>
              <p:cNvPr id="379" name="Rectangle 378"/>
              <p:cNvSpPr/>
              <p:nvPr>
                <p:custDataLst>
                  <p:tags r:id="rId15"/>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80" name="TextBox 379"/>
              <p:cNvSpPr txBox="1"/>
              <p:nvPr>
                <p:custDataLst>
                  <p:tags r:id="rId16"/>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72" name="Group 371"/>
            <p:cNvGrpSpPr/>
            <p:nvPr/>
          </p:nvGrpSpPr>
          <p:grpSpPr>
            <a:xfrm>
              <a:off x="4277236" y="6818591"/>
              <a:ext cx="468000" cy="432933"/>
              <a:chOff x="4217406" y="6801213"/>
              <a:chExt cx="468000" cy="432933"/>
            </a:xfrm>
          </p:grpSpPr>
          <p:sp>
            <p:nvSpPr>
              <p:cNvPr id="377" name="Rectangle 376"/>
              <p:cNvSpPr/>
              <p:nvPr>
                <p:custDataLst>
                  <p:tags r:id="rId13"/>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8" name="TextBox 377"/>
              <p:cNvSpPr txBox="1"/>
              <p:nvPr>
                <p:custDataLst>
                  <p:tags r:id="rId14"/>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73" name="Group 372"/>
            <p:cNvGrpSpPr/>
            <p:nvPr/>
          </p:nvGrpSpPr>
          <p:grpSpPr>
            <a:xfrm>
              <a:off x="4971600" y="6818591"/>
              <a:ext cx="468000" cy="432933"/>
              <a:chOff x="4829498" y="6801213"/>
              <a:chExt cx="468000" cy="432933"/>
            </a:xfrm>
          </p:grpSpPr>
          <p:sp>
            <p:nvSpPr>
              <p:cNvPr id="375" name="Rectangle 374"/>
              <p:cNvSpPr/>
              <p:nvPr>
                <p:custDataLst>
                  <p:tags r:id="rId11"/>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6" name="TextBox 375"/>
              <p:cNvSpPr txBox="1"/>
              <p:nvPr>
                <p:custDataLst>
                  <p:tags r:id="rId12"/>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74" name="Freeform 368"/>
            <p:cNvSpPr>
              <a:spLocks noEditPoints="1"/>
            </p:cNvSpPr>
            <p:nvPr/>
          </p:nvSpPr>
          <p:spPr bwMode="auto">
            <a:xfrm>
              <a:off x="3732236"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85" name="Rectangle 384"/>
          <p:cNvSpPr/>
          <p:nvPr/>
        </p:nvSpPr>
        <p:spPr>
          <a:xfrm>
            <a:off x="3416501" y="6438034"/>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6" name="Table 385"/>
          <p:cNvGraphicFramePr>
            <a:graphicFrameLocks noGrp="1"/>
          </p:cNvGraphicFramePr>
          <p:nvPr>
            <p:extLst/>
          </p:nvPr>
        </p:nvGraphicFramePr>
        <p:xfrm>
          <a:off x="3446341" y="6887797"/>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87" name="Freeform 368"/>
          <p:cNvSpPr>
            <a:spLocks noEditPoints="1"/>
          </p:cNvSpPr>
          <p:nvPr/>
        </p:nvSpPr>
        <p:spPr bwMode="auto">
          <a:xfrm>
            <a:off x="423790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8" name="Freeform 368"/>
          <p:cNvSpPr>
            <a:spLocks noEditPoints="1"/>
          </p:cNvSpPr>
          <p:nvPr/>
        </p:nvSpPr>
        <p:spPr bwMode="auto">
          <a:xfrm>
            <a:off x="459796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9" name="Freeform 368"/>
          <p:cNvSpPr>
            <a:spLocks noEditPoints="1"/>
          </p:cNvSpPr>
          <p:nvPr/>
        </p:nvSpPr>
        <p:spPr bwMode="auto">
          <a:xfrm>
            <a:off x="495798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0" name="Freeform 368"/>
          <p:cNvSpPr>
            <a:spLocks noEditPoints="1"/>
          </p:cNvSpPr>
          <p:nvPr/>
        </p:nvSpPr>
        <p:spPr bwMode="auto">
          <a:xfrm>
            <a:off x="531802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1"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92" name="Group 391"/>
          <p:cNvGrpSpPr/>
          <p:nvPr>
            <p:custDataLst>
              <p:tags r:id="rId7"/>
            </p:custDataLst>
          </p:nvPr>
        </p:nvGrpSpPr>
        <p:grpSpPr>
          <a:xfrm>
            <a:off x="3458244" y="6494375"/>
            <a:ext cx="256421" cy="252000"/>
            <a:chOff x="141288" y="1501775"/>
            <a:chExt cx="358775" cy="482601"/>
          </a:xfrm>
          <a:solidFill>
            <a:srgbClr val="FFFF00"/>
          </a:solidFill>
        </p:grpSpPr>
        <p:sp>
          <p:nvSpPr>
            <p:cNvPr id="3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10" name="Group 209"/>
          <p:cNvGrpSpPr/>
          <p:nvPr/>
        </p:nvGrpSpPr>
        <p:grpSpPr>
          <a:xfrm>
            <a:off x="4761313" y="7487394"/>
            <a:ext cx="4332885" cy="188648"/>
            <a:chOff x="565498" y="7511262"/>
            <a:chExt cx="4332885" cy="188648"/>
          </a:xfrm>
        </p:grpSpPr>
        <p:grpSp>
          <p:nvGrpSpPr>
            <p:cNvPr id="220" name="Group 219"/>
            <p:cNvGrpSpPr/>
            <p:nvPr/>
          </p:nvGrpSpPr>
          <p:grpSpPr>
            <a:xfrm>
              <a:off x="565498" y="7511262"/>
              <a:ext cx="3104467" cy="184666"/>
              <a:chOff x="615275" y="7511262"/>
              <a:chExt cx="3104467" cy="184666"/>
            </a:xfrm>
          </p:grpSpPr>
          <p:sp>
            <p:nvSpPr>
              <p:cNvPr id="223" name="TextBox 222"/>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24" name="Rectangle 223"/>
              <p:cNvSpPr/>
              <p:nvPr>
                <p:custDataLst>
                  <p:tags r:id="rId8"/>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225" name="Rectangle 224"/>
              <p:cNvSpPr/>
              <p:nvPr>
                <p:custDataLst>
                  <p:tags r:id="rId9"/>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226" name="Rectangle 225"/>
              <p:cNvSpPr/>
              <p:nvPr>
                <p:custDataLst>
                  <p:tags r:id="rId10"/>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21" name="TextBox 220"/>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22" name="TextBox 221"/>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227" name="Freeform 368"/>
          <p:cNvSpPr>
            <a:spLocks noEditPoints="1"/>
          </p:cNvSpPr>
          <p:nvPr/>
        </p:nvSpPr>
        <p:spPr bwMode="auto">
          <a:xfrm>
            <a:off x="387786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70" name="Rounded Rectangle 169"/>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grpSp>
        <p:nvGrpSpPr>
          <p:cNvPr id="176" name="Group 175"/>
          <p:cNvGrpSpPr/>
          <p:nvPr/>
        </p:nvGrpSpPr>
        <p:grpSpPr>
          <a:xfrm>
            <a:off x="1202122" y="380250"/>
            <a:ext cx="428400" cy="410400"/>
            <a:chOff x="1157616" y="202415"/>
            <a:chExt cx="515504" cy="495053"/>
          </a:xfrm>
        </p:grpSpPr>
        <p:sp>
          <p:nvSpPr>
            <p:cNvPr id="177" name="Rounded Rectangle 176"/>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8" name="Group 282"/>
            <p:cNvGrpSpPr/>
            <p:nvPr/>
          </p:nvGrpSpPr>
          <p:grpSpPr>
            <a:xfrm>
              <a:off x="1311621" y="288473"/>
              <a:ext cx="207495" cy="194290"/>
              <a:chOff x="644491" y="4719572"/>
              <a:chExt cx="226243" cy="211846"/>
            </a:xfrm>
            <a:solidFill>
              <a:schemeClr val="bg1"/>
            </a:solidFill>
          </p:grpSpPr>
          <p:sp>
            <p:nvSpPr>
              <p:cNvPr id="179"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81"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4288931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11</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2023482"/>
          <a:ext cx="9577322" cy="5120640"/>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749573">
                <a:tc>
                  <a:txBody>
                    <a:bodyPr/>
                    <a:lstStyle/>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1000" kern="1200" baseline="0" noProof="0" dirty="0" smtClean="0">
                          <a:solidFill>
                            <a:srgbClr val="002776"/>
                          </a:solidFill>
                          <a:latin typeface="+mn-lt"/>
                          <a:ea typeface="+mn-ea"/>
                          <a:cs typeface="+mn-cs"/>
                        </a:rPr>
                        <a:t>Acordar un sistema de coordinación y comunicación ágil y fluido que incluya a los principales actores del desarrollo de conceptos y planes de viabilidad para los diversos tipos de proyectos: Faro, Singulares y Acontecimientos.</a:t>
                      </a: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1000" kern="1200" baseline="0" noProof="0" dirty="0" smtClean="0">
                          <a:solidFill>
                            <a:srgbClr val="002776"/>
                          </a:solidFill>
                          <a:latin typeface="+mn-lt"/>
                          <a:ea typeface="+mn-ea"/>
                          <a:cs typeface="+mn-cs"/>
                        </a:rPr>
                        <a:t>Establecer dentro del equipo de inversiones de QT un líder de Proyectos Faro, otro de Singulares y otro para el caso de proyectos Acontecimientos.</a:t>
                      </a: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1000" kern="1200" baseline="0" noProof="0" dirty="0" smtClean="0">
                          <a:solidFill>
                            <a:srgbClr val="002776"/>
                          </a:solidFill>
                          <a:latin typeface="+mn-lt"/>
                          <a:ea typeface="+mn-ea"/>
                          <a:cs typeface="+mn-cs"/>
                        </a:rPr>
                        <a:t>Acordar con la administración municipal la determinación de uso turístico y desarrollo de los espacios identificados para el diseño de los Proyectos Faro.</a:t>
                      </a: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1000" kern="1200" baseline="0" noProof="0" dirty="0" smtClean="0">
                          <a:solidFill>
                            <a:srgbClr val="002776"/>
                          </a:solidFill>
                          <a:latin typeface="+mn-lt"/>
                          <a:ea typeface="+mn-ea"/>
                          <a:cs typeface="+mn-cs"/>
                        </a:rPr>
                        <a:t>Organizar una sesión de trabajo “workshop” con un profesional especializado para la generación de ideas y conceptos en los que fundamentar los Proyectos.</a:t>
                      </a: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1000" kern="1200" baseline="0" noProof="0" dirty="0" smtClean="0">
                          <a:solidFill>
                            <a:srgbClr val="002776"/>
                          </a:solidFill>
                          <a:latin typeface="+mn-lt"/>
                          <a:ea typeface="+mn-ea"/>
                          <a:cs typeface="+mn-cs"/>
                        </a:rPr>
                        <a:t>Desarrollo del portfolio de Proyectos: Faro, Singulares y Acontecimientos  los cuales son todos generadores de una demanda internacional adicional a la orgánica proyectada a Quito.</a:t>
                      </a:r>
                      <a:endParaRPr lang="es-ES_tradnl" sz="1000" b="1" kern="1200" baseline="0" noProof="0" dirty="0" smtClean="0">
                        <a:solidFill>
                          <a:srgbClr val="002776"/>
                        </a:solidFill>
                        <a:latin typeface="+mn-lt"/>
                        <a:ea typeface="+mn-ea"/>
                        <a:cs typeface="+mn-cs"/>
                      </a:endParaRP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b="1" kern="1200" baseline="0" noProof="0" dirty="0" smtClean="0">
                          <a:solidFill>
                            <a:srgbClr val="002776"/>
                          </a:solidFill>
                          <a:latin typeface="+mn-lt"/>
                          <a:ea typeface="+mn-ea"/>
                          <a:cs typeface="+mn-cs"/>
                        </a:rPr>
                        <a:t>Los Proyectos Faro o Bandera</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Requieren de una elevada inversión en infraestructura</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Cuentan con un impacto elevado en la demanda </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Tendrán una rentabilidad atractiva</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Se conciben como “macro – proyectos” de turismo y ocio a realizar en un espacio concreto y cuentan con: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Experiencias y atractivos de turismo y ocio creados</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Parques temáticos y de ocio basados en un concepto, por ejemplo, Mitad del Mundo (en esa misma área)</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Rascacielos y arquitectura icónica en la Mitad del Mundo, entre otros</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Ciudad de la Latitud 0’ y Museo de la Mitad del Mundo diseñados por Norman Foster o Frank </a:t>
                      </a:r>
                      <a:r>
                        <a:rPr lang="es-ES_tradnl" sz="1000" kern="1200" baseline="0" noProof="0" dirty="0" err="1" smtClean="0">
                          <a:solidFill>
                            <a:srgbClr val="002776"/>
                          </a:solidFill>
                          <a:latin typeface="+mn-lt"/>
                          <a:ea typeface="+mn-ea"/>
                          <a:cs typeface="+mn-cs"/>
                        </a:rPr>
                        <a:t>Ghery</a:t>
                      </a:r>
                      <a:r>
                        <a:rPr lang="es-ES_tradnl" sz="1000" kern="1200" baseline="0" noProof="0" dirty="0" smtClean="0">
                          <a:solidFill>
                            <a:srgbClr val="002776"/>
                          </a:solidFill>
                          <a:latin typeface="+mn-lt"/>
                          <a:ea typeface="+mn-ea"/>
                          <a:cs typeface="+mn-cs"/>
                        </a:rPr>
                        <a:t>, por ejemplo</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Centros culturales de interpretación</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Etc.</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Alojamiento turístico hotelero segmentado para satisfacer la demanda internacional y nacional</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Desarrollo de espacios de “comida y bebida” y “</a:t>
                      </a:r>
                      <a:r>
                        <a:rPr lang="es-ES_tradnl" sz="1000" kern="1200" baseline="0" noProof="0" dirty="0" err="1" smtClean="0">
                          <a:solidFill>
                            <a:srgbClr val="002776"/>
                          </a:solidFill>
                          <a:latin typeface="+mn-lt"/>
                          <a:ea typeface="+mn-ea"/>
                          <a:cs typeface="+mn-cs"/>
                        </a:rPr>
                        <a:t>retail</a:t>
                      </a:r>
                      <a:r>
                        <a:rPr lang="es-ES_tradnl" sz="1000" kern="1200" baseline="0" noProof="0" dirty="0" smtClean="0">
                          <a:solidFill>
                            <a:srgbClr val="002776"/>
                          </a:solidFill>
                          <a:latin typeface="+mn-lt"/>
                          <a:ea typeface="+mn-ea"/>
                          <a:cs typeface="+mn-cs"/>
                        </a:rPr>
                        <a:t>” o compras que complementen el proyecto</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Espacios propuestos:</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Mitad del Mundo</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Espacio Bicentenario </a:t>
                      </a:r>
                    </a:p>
                    <a:p>
                      <a:pPr marL="2055394" marR="0" lvl="4"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Entre otros</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b="1" kern="1200" baseline="0" noProof="0" dirty="0" smtClean="0">
                          <a:solidFill>
                            <a:srgbClr val="002776"/>
                          </a:solidFill>
                          <a:latin typeface="+mn-lt"/>
                          <a:ea typeface="+mn-ea"/>
                          <a:cs typeface="+mn-cs"/>
                        </a:rPr>
                        <a:t>Proyectos Singulares</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Precisan un inversión en infraestructura, pero no tan elevada como el caso de los Proyectos Faro o Bandera</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Tendrán también un impacto alto en la demanda</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Ampliarán la oferta de productos turísticos clave, por ejemplo: cultural y patrimonial o RICE, entre otros.</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Construcción de mercados gastronómicos donde degustar la gastronomía típica,</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Desarrollo de funiculares en puntos estratégicos de Quito: </a:t>
                      </a:r>
                      <a:r>
                        <a:rPr lang="es-ES_tradnl" sz="1000" kern="1200" baseline="0" noProof="0" dirty="0" err="1" smtClean="0">
                          <a:solidFill>
                            <a:srgbClr val="002776"/>
                          </a:solidFill>
                          <a:latin typeface="+mn-lt"/>
                          <a:ea typeface="+mn-ea"/>
                          <a:cs typeface="+mn-cs"/>
                        </a:rPr>
                        <a:t>Guápulo</a:t>
                      </a:r>
                      <a:r>
                        <a:rPr lang="es-ES_tradnl" sz="1000" kern="1200" baseline="0" noProof="0" dirty="0" smtClean="0">
                          <a:solidFill>
                            <a:srgbClr val="002776"/>
                          </a:solidFill>
                          <a:latin typeface="+mn-lt"/>
                          <a:ea typeface="+mn-ea"/>
                          <a:cs typeface="+mn-cs"/>
                        </a:rPr>
                        <a:t>, Pichincha, entre otros.</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Activación de las Casas Patrimoniales,</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Etc.</a:t>
                      </a:r>
                    </a:p>
                    <a:p>
                      <a:pPr marL="1370096" marR="0" lvl="3"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_tradnl" sz="10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7" name="Rectangle 6"/>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634096"/>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sugerencias para la estructuración de un portfolio de proyectos de inversión turística de nivel internacional (i/iv)</a:t>
            </a:r>
            <a:endParaRPr lang="es-CL" sz="1000" b="1" dirty="0">
              <a:solidFill>
                <a:schemeClr val="bg2"/>
              </a:solidFill>
              <a:latin typeface="+mn-lt"/>
            </a:endParaRPr>
          </a:p>
        </p:txBody>
      </p:sp>
      <p:sp>
        <p:nvSpPr>
          <p:cNvPr id="23" name="Rectangle 22"/>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1.1. Estructuración de un portfolio de proyectos de inversión turística de nivel internacional</a:t>
            </a:r>
            <a:endParaRPr lang="es-CL" sz="1100" b="1" dirty="0">
              <a:solidFill>
                <a:schemeClr val="tx2"/>
              </a:solidFill>
            </a:endParaRPr>
          </a:p>
        </p:txBody>
      </p:sp>
      <p:sp>
        <p:nvSpPr>
          <p:cNvPr id="24" name="Rectangle 23"/>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inorgánico del turismo a través de captación de inversiones de alto impacto</a:t>
            </a:r>
            <a:endParaRPr lang="es-CL" sz="800" b="1" dirty="0">
              <a:solidFill>
                <a:srgbClr val="FFFFFF"/>
              </a:solidFill>
            </a:endParaRPr>
          </a:p>
        </p:txBody>
      </p:sp>
      <p:sp>
        <p:nvSpPr>
          <p:cNvPr id="25" name="Rounded Rectangle 24"/>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sp>
        <p:nvSpPr>
          <p:cNvPr id="26" name="TextBox 25"/>
          <p:cNvSpPr txBox="1"/>
          <p:nvPr/>
        </p:nvSpPr>
        <p:spPr>
          <a:xfrm>
            <a:off x="194340" y="1366714"/>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32" name="Group 31"/>
          <p:cNvGrpSpPr/>
          <p:nvPr/>
        </p:nvGrpSpPr>
        <p:grpSpPr>
          <a:xfrm>
            <a:off x="1202122" y="380250"/>
            <a:ext cx="428400" cy="410400"/>
            <a:chOff x="1157616" y="202415"/>
            <a:chExt cx="515504" cy="495053"/>
          </a:xfrm>
        </p:grpSpPr>
        <p:sp>
          <p:nvSpPr>
            <p:cNvPr id="33" name="Rounded Rectangle 32"/>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4" name="Group 282"/>
            <p:cNvGrpSpPr/>
            <p:nvPr/>
          </p:nvGrpSpPr>
          <p:grpSpPr>
            <a:xfrm>
              <a:off x="1311621" y="288473"/>
              <a:ext cx="207495" cy="194290"/>
              <a:chOff x="644491" y="4719572"/>
              <a:chExt cx="226243" cy="211846"/>
            </a:xfrm>
            <a:solidFill>
              <a:schemeClr val="bg1"/>
            </a:solidFill>
          </p:grpSpPr>
          <p:sp>
            <p:nvSpPr>
              <p:cNvPr id="35"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6"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24227576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custDataLst>
              <p:tags r:id="rId1"/>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12</a:t>
            </a:fld>
            <a:endParaRPr lang="en-US" dirty="0"/>
          </a:p>
        </p:txBody>
      </p:sp>
      <p:pic>
        <p:nvPicPr>
          <p:cNvPr id="237570" name="Picture 2" descr="http://portales.vilbo.com/files/ups/news/02-2014/mural_escriba_byfantasia_cropped_700x3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950" y="4409205"/>
            <a:ext cx="6667500" cy="28575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Table 10"/>
          <p:cNvGraphicFramePr>
            <a:graphicFrameLocks noGrp="1"/>
          </p:cNvGraphicFramePr>
          <p:nvPr>
            <p:extLst/>
          </p:nvPr>
        </p:nvGraphicFramePr>
        <p:xfrm>
          <a:off x="276950" y="1941602"/>
          <a:ext cx="9577322" cy="2377440"/>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749573">
                <a:tc>
                  <a:txBody>
                    <a:bodyPr/>
                    <a:lstStyle/>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b="1" kern="1200" baseline="0" noProof="0" dirty="0" smtClean="0">
                          <a:solidFill>
                            <a:srgbClr val="002776"/>
                          </a:solidFill>
                          <a:latin typeface="+mn-lt"/>
                          <a:ea typeface="+mn-ea"/>
                          <a:cs typeface="+mn-cs"/>
                        </a:rPr>
                        <a:t>Proyectos Acontecimientos</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Exigen diseñar conceptos con equipos de creación de “eventos de ocio” o directores de cine que sean atractivos para el turista internacional.</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No requieren una inversión en infraestructura, aunque sí se requiere una inversión para la operación del evento</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Ejemplos: Festival del Cacao de Quito, Los días de la música, 12 meses y 12 mesas, la Semana del Agua, la Semana del Sol, el Festival de la Latitud 0’.</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Creación de un espectáculo de cocina y ocio basado en el cacao que trate un relato atractivo para la demanda; </a:t>
                      </a:r>
                      <a:r>
                        <a:rPr lang="es-ES_tradnl" sz="1000" b="0" kern="1200" baseline="0" noProof="0" dirty="0" smtClean="0">
                          <a:solidFill>
                            <a:srgbClr val="002776"/>
                          </a:solidFill>
                          <a:latin typeface="+mn-lt"/>
                          <a:ea typeface="+mn-ea"/>
                          <a:cs typeface="+mn-cs"/>
                        </a:rPr>
                        <a:t>i.e. </a:t>
                      </a:r>
                      <a:r>
                        <a:rPr lang="es-ES_tradnl" sz="1000" b="0" i="1" kern="1200" baseline="0" noProof="0" dirty="0" err="1" smtClean="0">
                          <a:solidFill>
                            <a:srgbClr val="002776"/>
                          </a:solidFill>
                          <a:latin typeface="+mn-lt"/>
                          <a:ea typeface="+mn-ea"/>
                          <a:cs typeface="+mn-cs"/>
                        </a:rPr>
                        <a:t>Fantasia</a:t>
                      </a:r>
                      <a:r>
                        <a:rPr lang="es-ES_tradnl" sz="1000" b="0" i="1" kern="1200" baseline="0" noProof="0" dirty="0" smtClean="0">
                          <a:solidFill>
                            <a:srgbClr val="002776"/>
                          </a:solidFill>
                          <a:latin typeface="+mn-lt"/>
                          <a:ea typeface="+mn-ea"/>
                          <a:cs typeface="+mn-cs"/>
                        </a:rPr>
                        <a:t> </a:t>
                      </a:r>
                      <a:r>
                        <a:rPr lang="es-ES_tradnl" sz="1000" b="0" i="1" kern="1200" baseline="0" noProof="0" dirty="0" err="1" smtClean="0">
                          <a:solidFill>
                            <a:srgbClr val="002776"/>
                          </a:solidFill>
                          <a:latin typeface="+mn-lt"/>
                          <a:ea typeface="+mn-ea"/>
                          <a:cs typeface="+mn-cs"/>
                        </a:rPr>
                        <a:t>by</a:t>
                      </a:r>
                      <a:r>
                        <a:rPr lang="es-ES_tradnl" sz="1000" b="0" i="1" kern="1200" baseline="0" noProof="0" dirty="0" smtClean="0">
                          <a:solidFill>
                            <a:srgbClr val="002776"/>
                          </a:solidFill>
                          <a:latin typeface="+mn-lt"/>
                          <a:ea typeface="+mn-ea"/>
                          <a:cs typeface="+mn-cs"/>
                        </a:rPr>
                        <a:t> </a:t>
                      </a:r>
                      <a:r>
                        <a:rPr lang="es-ES_tradnl" sz="1000" b="0" i="1" kern="1200" baseline="0" noProof="0" dirty="0" err="1" smtClean="0">
                          <a:solidFill>
                            <a:srgbClr val="002776"/>
                          </a:solidFill>
                          <a:latin typeface="+mn-lt"/>
                          <a:ea typeface="+mn-ea"/>
                          <a:cs typeface="+mn-cs"/>
                        </a:rPr>
                        <a:t>Escribà</a:t>
                      </a:r>
                      <a:r>
                        <a:rPr lang="es-ES_tradnl" sz="1000" b="0" i="1" kern="1200" baseline="0" noProof="0" dirty="0" smtClean="0">
                          <a:solidFill>
                            <a:srgbClr val="002776"/>
                          </a:solidFill>
                          <a:latin typeface="+mn-lt"/>
                          <a:ea typeface="+mn-ea"/>
                          <a:cs typeface="+mn-cs"/>
                        </a:rPr>
                        <a:t> en Singapur (caso explicado a continuación)</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Diseño de un evento que relate mitos y leyendas tradicionales de Quito con una animación moderna y creativa; i.e. </a:t>
                      </a:r>
                      <a:r>
                        <a:rPr lang="es-ES_tradnl" sz="1000" kern="1200" baseline="0" noProof="0" dirty="0" err="1" smtClean="0">
                          <a:solidFill>
                            <a:srgbClr val="002776"/>
                          </a:solidFill>
                          <a:latin typeface="+mn-lt"/>
                          <a:ea typeface="+mn-ea"/>
                          <a:cs typeface="+mn-cs"/>
                        </a:rPr>
                        <a:t>Cirque</a:t>
                      </a:r>
                      <a:r>
                        <a:rPr lang="es-ES_tradnl" sz="1000" kern="1200" baseline="0" noProof="0" dirty="0" smtClean="0">
                          <a:solidFill>
                            <a:srgbClr val="002776"/>
                          </a:solidFill>
                          <a:latin typeface="+mn-lt"/>
                          <a:ea typeface="+mn-ea"/>
                          <a:cs typeface="+mn-cs"/>
                        </a:rPr>
                        <a:t> du </a:t>
                      </a:r>
                      <a:r>
                        <a:rPr lang="es-ES_tradnl" sz="1000" kern="1200" baseline="0" noProof="0" dirty="0" err="1" smtClean="0">
                          <a:solidFill>
                            <a:srgbClr val="002776"/>
                          </a:solidFill>
                          <a:latin typeface="+mn-lt"/>
                          <a:ea typeface="+mn-ea"/>
                          <a:cs typeface="+mn-cs"/>
                        </a:rPr>
                        <a:t>Soleil</a:t>
                      </a:r>
                      <a:r>
                        <a:rPr lang="es-ES_tradnl" sz="1000" kern="1200" baseline="0" noProof="0" dirty="0" smtClean="0">
                          <a:solidFill>
                            <a:srgbClr val="002776"/>
                          </a:solidFill>
                          <a:latin typeface="+mn-lt"/>
                          <a:ea typeface="+mn-ea"/>
                          <a:cs typeface="+mn-cs"/>
                        </a:rPr>
                        <a:t>, Fura </a:t>
                      </a:r>
                      <a:r>
                        <a:rPr lang="es-ES_tradnl" sz="1000" kern="1200" baseline="0" noProof="0" dirty="0" err="1" smtClean="0">
                          <a:solidFill>
                            <a:srgbClr val="002776"/>
                          </a:solidFill>
                          <a:latin typeface="+mn-lt"/>
                          <a:ea typeface="+mn-ea"/>
                          <a:cs typeface="+mn-cs"/>
                        </a:rPr>
                        <a:t>dels</a:t>
                      </a:r>
                      <a:r>
                        <a:rPr lang="es-ES_tradnl" sz="1000" kern="1200" baseline="0" noProof="0" dirty="0" smtClean="0">
                          <a:solidFill>
                            <a:srgbClr val="002776"/>
                          </a:solidFill>
                          <a:latin typeface="+mn-lt"/>
                          <a:ea typeface="+mn-ea"/>
                          <a:cs typeface="+mn-cs"/>
                        </a:rPr>
                        <a:t> </a:t>
                      </a:r>
                      <a:r>
                        <a:rPr lang="es-ES_tradnl" sz="1000" kern="1200" baseline="0" noProof="0" dirty="0" err="1" smtClean="0">
                          <a:solidFill>
                            <a:srgbClr val="002776"/>
                          </a:solidFill>
                          <a:latin typeface="+mn-lt"/>
                          <a:ea typeface="+mn-ea"/>
                          <a:cs typeface="+mn-cs"/>
                        </a:rPr>
                        <a:t>Baus</a:t>
                      </a:r>
                      <a:r>
                        <a:rPr lang="es-ES_tradnl" sz="1000" kern="1200" baseline="0" noProof="0" dirty="0" smtClean="0">
                          <a:solidFill>
                            <a:srgbClr val="002776"/>
                          </a:solidFill>
                          <a:latin typeface="+mn-lt"/>
                          <a:ea typeface="+mn-ea"/>
                          <a:cs typeface="+mn-cs"/>
                        </a:rPr>
                        <a:t>, entre otros.</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Organización de festivales de música con demanda internacional, especialmente en la región LATAM.</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kern="1200" baseline="0" noProof="0" dirty="0" smtClean="0">
                          <a:solidFill>
                            <a:srgbClr val="002776"/>
                          </a:solidFill>
                          <a:latin typeface="+mn-lt"/>
                          <a:ea typeface="+mn-ea"/>
                          <a:cs typeface="+mn-cs"/>
                        </a:rPr>
                        <a:t>Será imprescindible testear en los mercados la </a:t>
                      </a:r>
                      <a:r>
                        <a:rPr lang="es-ES_tradnl" sz="1000" kern="1200" baseline="0" noProof="0" dirty="0" err="1" smtClean="0">
                          <a:solidFill>
                            <a:srgbClr val="002776"/>
                          </a:solidFill>
                          <a:latin typeface="+mn-lt"/>
                          <a:ea typeface="+mn-ea"/>
                          <a:cs typeface="+mn-cs"/>
                        </a:rPr>
                        <a:t>atractividad</a:t>
                      </a:r>
                      <a:r>
                        <a:rPr lang="es-ES_tradnl" sz="1000" kern="1200" baseline="0" noProof="0" dirty="0" smtClean="0">
                          <a:solidFill>
                            <a:srgbClr val="002776"/>
                          </a:solidFill>
                          <a:latin typeface="+mn-lt"/>
                          <a:ea typeface="+mn-ea"/>
                          <a:cs typeface="+mn-cs"/>
                        </a:rPr>
                        <a:t> del concepto creado con el fin evaluar un plan de viabilidad financiera para cada uno y contar con niveles de ROI atractivos.</a:t>
                      </a:r>
                    </a:p>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6"/>
                        <a:tabLst/>
                        <a:defRPr/>
                      </a:pPr>
                      <a:r>
                        <a:rPr lang="es-ES_tradnl" sz="1000" kern="1200" baseline="0" noProof="0" dirty="0" smtClean="0">
                          <a:solidFill>
                            <a:srgbClr val="002776"/>
                          </a:solidFill>
                          <a:latin typeface="+mn-lt"/>
                          <a:ea typeface="+mn-ea"/>
                          <a:cs typeface="+mn-cs"/>
                        </a:rPr>
                        <a:t>Contratar una consultoría especializada en la realización de análisis de viabilidad e inversiones de los proyectos.</a:t>
                      </a:r>
                    </a:p>
                    <a:p>
                      <a:pPr marL="228600" marR="0" lvl="0" indent="-228600" algn="l" defTabSz="913399" rtl="0" eaLnBrk="1" fontAlgn="base" latinLnBrk="0" hangingPunct="1">
                        <a:lnSpc>
                          <a:spcPct val="100000"/>
                        </a:lnSpc>
                        <a:spcBef>
                          <a:spcPct val="0"/>
                        </a:spcBef>
                        <a:spcAft>
                          <a:spcPct val="0"/>
                        </a:spcAft>
                        <a:buClrTx/>
                        <a:buSzTx/>
                        <a:buFontTx/>
                        <a:buAutoNum type="arabicPeriod" startAt="6"/>
                        <a:tabLst/>
                        <a:defRPr/>
                      </a:pPr>
                      <a:r>
                        <a:rPr lang="es-ES_tradnl" sz="1000" kern="1200" baseline="0" noProof="0" dirty="0" smtClean="0">
                          <a:solidFill>
                            <a:srgbClr val="002776"/>
                          </a:solidFill>
                          <a:latin typeface="+mn-lt"/>
                          <a:ea typeface="+mn-ea"/>
                          <a:cs typeface="+mn-cs"/>
                        </a:rPr>
                        <a:t>Presentar la cartera de proyectos, que combinen estratégicamente: Faro, Singulares y Acontecimientos que presentará a un grupo selecto y reducido de inversores internacionales.</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12" name="Rectangle 11"/>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13" name="Group 12"/>
          <p:cNvGrpSpPr/>
          <p:nvPr/>
        </p:nvGrpSpPr>
        <p:grpSpPr>
          <a:xfrm>
            <a:off x="356512" y="1634096"/>
            <a:ext cx="252000" cy="252000"/>
            <a:chOff x="7307263" y="3144838"/>
            <a:chExt cx="550863" cy="609601"/>
          </a:xfrm>
          <a:solidFill>
            <a:schemeClr val="bg1"/>
          </a:solidFill>
        </p:grpSpPr>
        <p:sp>
          <p:nvSpPr>
            <p:cNvPr id="14"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7"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0"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1" name="TextBox 20"/>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a:t>
            </a:r>
            <a:r>
              <a:rPr lang="es-CL" sz="1000" b="1" dirty="0">
                <a:solidFill>
                  <a:schemeClr val="bg2"/>
                </a:solidFill>
              </a:rPr>
              <a:t>sugerencias para la estructuración de un portfolio de proyectos de inversión turística de nivel internacional (</a:t>
            </a:r>
            <a:r>
              <a:rPr lang="es-CL" sz="1000" b="1" dirty="0" smtClean="0">
                <a:solidFill>
                  <a:schemeClr val="bg2"/>
                </a:solidFill>
              </a:rPr>
              <a:t>ii/iv</a:t>
            </a:r>
            <a:r>
              <a:rPr lang="es-CL" sz="1000" b="1" dirty="0">
                <a:solidFill>
                  <a:schemeClr val="bg2"/>
                </a:solidFill>
              </a:rPr>
              <a:t>)</a:t>
            </a:r>
          </a:p>
        </p:txBody>
      </p:sp>
      <p:sp>
        <p:nvSpPr>
          <p:cNvPr id="5" name="TextBox 4"/>
          <p:cNvSpPr txBox="1"/>
          <p:nvPr/>
        </p:nvSpPr>
        <p:spPr>
          <a:xfrm>
            <a:off x="6944450" y="4409205"/>
            <a:ext cx="2994442" cy="2970044"/>
          </a:xfrm>
          <a:prstGeom prst="rect">
            <a:avLst/>
          </a:prstGeom>
          <a:noFill/>
        </p:spPr>
        <p:txBody>
          <a:bodyPr wrap="square" rtlCol="0">
            <a:spAutoFit/>
          </a:bodyPr>
          <a:lstStyle/>
          <a:p>
            <a:pPr marL="171450" indent="-171450">
              <a:buFont typeface="Arial" panose="020B0604020202020204" pitchFamily="34" charset="0"/>
              <a:buChar char="•"/>
            </a:pPr>
            <a:r>
              <a:rPr lang="es-ES_tradnl" sz="1100" dirty="0" smtClean="0">
                <a:solidFill>
                  <a:srgbClr val="002776"/>
                </a:solidFill>
              </a:rPr>
              <a:t>Espectáculo: </a:t>
            </a:r>
            <a:r>
              <a:rPr lang="es-ES_tradnl" sz="1100" dirty="0" err="1" smtClean="0">
                <a:solidFill>
                  <a:srgbClr val="002776"/>
                </a:solidFill>
              </a:rPr>
              <a:t>Fantasia</a:t>
            </a:r>
            <a:r>
              <a:rPr lang="es-ES_tradnl" sz="1100" dirty="0" smtClean="0">
                <a:solidFill>
                  <a:srgbClr val="002776"/>
                </a:solidFill>
              </a:rPr>
              <a:t> </a:t>
            </a:r>
            <a:r>
              <a:rPr lang="es-ES_tradnl" sz="1100" dirty="0" err="1" smtClean="0">
                <a:solidFill>
                  <a:srgbClr val="002776"/>
                </a:solidFill>
              </a:rPr>
              <a:t>by</a:t>
            </a:r>
            <a:r>
              <a:rPr lang="es-ES_tradnl" sz="1100" dirty="0" smtClean="0">
                <a:solidFill>
                  <a:srgbClr val="002776"/>
                </a:solidFill>
              </a:rPr>
              <a:t> </a:t>
            </a:r>
            <a:r>
              <a:rPr lang="es-ES_tradnl" sz="1100" dirty="0" err="1" smtClean="0">
                <a:solidFill>
                  <a:srgbClr val="002776"/>
                </a:solidFill>
              </a:rPr>
              <a:t>Escribà</a:t>
            </a:r>
            <a:endParaRPr lang="es-ES_tradnl" sz="1100" dirty="0" smtClean="0">
              <a:solidFill>
                <a:srgbClr val="002776"/>
              </a:solidFill>
            </a:endParaRPr>
          </a:p>
          <a:p>
            <a:pPr marL="171450" indent="-171450">
              <a:buFont typeface="Arial" panose="020B0604020202020204" pitchFamily="34" charset="0"/>
              <a:buChar char="•"/>
            </a:pPr>
            <a:r>
              <a:rPr lang="es-ES" sz="1100" b="1" dirty="0" smtClean="0">
                <a:solidFill>
                  <a:srgbClr val="002776"/>
                </a:solidFill>
              </a:rPr>
              <a:t>Concepto creado por </a:t>
            </a:r>
            <a:r>
              <a:rPr lang="es-ES" sz="1100" b="1" dirty="0" err="1" smtClean="0">
                <a:solidFill>
                  <a:srgbClr val="002776"/>
                </a:solidFill>
              </a:rPr>
              <a:t>Escribà</a:t>
            </a:r>
            <a:r>
              <a:rPr lang="es-ES" sz="1100" b="1" dirty="0">
                <a:solidFill>
                  <a:srgbClr val="002776"/>
                </a:solidFill>
              </a:rPr>
              <a:t> </a:t>
            </a:r>
            <a:r>
              <a:rPr lang="es-ES" sz="1100" dirty="0" smtClean="0">
                <a:solidFill>
                  <a:srgbClr val="002776"/>
                </a:solidFill>
              </a:rPr>
              <a:t>y </a:t>
            </a:r>
            <a:r>
              <a:rPr lang="es-ES" sz="1100" dirty="0">
                <a:solidFill>
                  <a:srgbClr val="002776"/>
                </a:solidFill>
              </a:rPr>
              <a:t>el empresario </a:t>
            </a:r>
            <a:r>
              <a:rPr lang="es-ES" sz="1100" dirty="0" smtClean="0">
                <a:solidFill>
                  <a:srgbClr val="002776"/>
                </a:solidFill>
              </a:rPr>
              <a:t>británico </a:t>
            </a:r>
            <a:r>
              <a:rPr lang="es-ES" sz="1100" b="1" dirty="0" smtClean="0">
                <a:solidFill>
                  <a:srgbClr val="002776"/>
                </a:solidFill>
              </a:rPr>
              <a:t>Paul Wakefield.</a:t>
            </a:r>
          </a:p>
          <a:p>
            <a:pPr marL="171450" indent="-171450">
              <a:buFont typeface="Arial" panose="020B0604020202020204" pitchFamily="34" charset="0"/>
              <a:buChar char="•"/>
            </a:pPr>
            <a:r>
              <a:rPr lang="es-ES_tradnl" sz="1100" dirty="0" smtClean="0">
                <a:solidFill>
                  <a:srgbClr val="002776"/>
                </a:solidFill>
              </a:rPr>
              <a:t>Concepto Proyecto Acontecimientos: similar a un parque temático, </a:t>
            </a:r>
            <a:r>
              <a:rPr lang="es-ES" sz="1100" dirty="0" smtClean="0">
                <a:solidFill>
                  <a:srgbClr val="002776"/>
                </a:solidFill>
              </a:rPr>
              <a:t>8.000m2 </a:t>
            </a:r>
            <a:r>
              <a:rPr lang="es-ES" sz="1100" dirty="0">
                <a:solidFill>
                  <a:srgbClr val="002776"/>
                </a:solidFill>
              </a:rPr>
              <a:t>en que todo está hecho en chocolate, azúcar y pasteles</a:t>
            </a:r>
            <a:r>
              <a:rPr lang="es-ES" sz="1100" dirty="0" smtClean="0">
                <a:solidFill>
                  <a:srgbClr val="002776"/>
                </a:solidFill>
              </a:rPr>
              <a:t>. En el espacio coexisten la creatividad en pastelería con diversas áreas. Se incorporan elementos como el arte, personajes, espectáculos, etc.</a:t>
            </a:r>
          </a:p>
          <a:p>
            <a:pPr marL="171450" indent="-171450">
              <a:buFont typeface="Arial" panose="020B0604020202020204" pitchFamily="34" charset="0"/>
              <a:buChar char="•"/>
            </a:pPr>
            <a:r>
              <a:rPr lang="es-ES_tradnl" sz="1100" dirty="0" smtClean="0">
                <a:solidFill>
                  <a:srgbClr val="002776"/>
                </a:solidFill>
              </a:rPr>
              <a:t>Acogida: 20.000 asistentes</a:t>
            </a:r>
          </a:p>
          <a:p>
            <a:pPr marL="171450" indent="-171450">
              <a:buFont typeface="Arial" panose="020B0604020202020204" pitchFamily="34" charset="0"/>
              <a:buChar char="•"/>
            </a:pPr>
            <a:r>
              <a:rPr lang="es-ES_tradnl" sz="1100" dirty="0" smtClean="0">
                <a:solidFill>
                  <a:srgbClr val="002776"/>
                </a:solidFill>
              </a:rPr>
              <a:t>Participan: compañías de ocio y espectáculo como “</a:t>
            </a:r>
            <a:r>
              <a:rPr lang="es-ES_tradnl" sz="1100" dirty="0" err="1" smtClean="0">
                <a:solidFill>
                  <a:srgbClr val="002776"/>
                </a:solidFill>
              </a:rPr>
              <a:t>Els</a:t>
            </a:r>
            <a:r>
              <a:rPr lang="es-ES_tradnl" sz="1100" dirty="0" smtClean="0">
                <a:solidFill>
                  <a:srgbClr val="002776"/>
                </a:solidFill>
              </a:rPr>
              <a:t> </a:t>
            </a:r>
            <a:r>
              <a:rPr lang="es-ES_tradnl" sz="1100" dirty="0" err="1" smtClean="0">
                <a:solidFill>
                  <a:srgbClr val="002776"/>
                </a:solidFill>
              </a:rPr>
              <a:t>Comediants</a:t>
            </a:r>
            <a:r>
              <a:rPr lang="es-ES_tradnl" sz="1100" dirty="0" smtClean="0">
                <a:solidFill>
                  <a:srgbClr val="002776"/>
                </a:solidFill>
              </a:rPr>
              <a:t>” con más de 100 actores, que muestran el concepto y animan a la participación a clases magistrales de chocolate, pasta de azúcar, pastelería, etc.</a:t>
            </a:r>
          </a:p>
        </p:txBody>
      </p:sp>
      <p:sp>
        <p:nvSpPr>
          <p:cNvPr id="27" name="Rectangle 26"/>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1.1. Estructuración de un portfolio de proyectos de inversión turística de nivel internacional</a:t>
            </a:r>
            <a:endParaRPr lang="es-CL" sz="1100" b="1" dirty="0">
              <a:solidFill>
                <a:schemeClr val="tx2"/>
              </a:solidFill>
            </a:endParaRPr>
          </a:p>
        </p:txBody>
      </p:sp>
      <p:sp>
        <p:nvSpPr>
          <p:cNvPr id="28" name="Rectangle 27"/>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inorgánico del turismo a través de captación de inversiones de alto impacto</a:t>
            </a:r>
            <a:endParaRPr lang="es-CL" sz="800" b="1" dirty="0">
              <a:solidFill>
                <a:srgbClr val="FFFFFF"/>
              </a:solidFill>
            </a:endParaRPr>
          </a:p>
        </p:txBody>
      </p:sp>
      <p:sp>
        <p:nvSpPr>
          <p:cNvPr id="29" name="Rounded Rectangle 28"/>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grpSp>
        <p:nvGrpSpPr>
          <p:cNvPr id="25" name="Group 24"/>
          <p:cNvGrpSpPr/>
          <p:nvPr/>
        </p:nvGrpSpPr>
        <p:grpSpPr>
          <a:xfrm>
            <a:off x="1202122" y="380250"/>
            <a:ext cx="428400" cy="410400"/>
            <a:chOff x="1157616" y="202415"/>
            <a:chExt cx="515504" cy="495053"/>
          </a:xfrm>
        </p:grpSpPr>
        <p:sp>
          <p:nvSpPr>
            <p:cNvPr id="26" name="Rounded Rectangle 25"/>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5" name="Group 282"/>
            <p:cNvGrpSpPr/>
            <p:nvPr/>
          </p:nvGrpSpPr>
          <p:grpSpPr>
            <a:xfrm>
              <a:off x="1311621" y="288473"/>
              <a:ext cx="207495" cy="194290"/>
              <a:chOff x="644491" y="4719572"/>
              <a:chExt cx="226243" cy="211846"/>
            </a:xfrm>
            <a:solidFill>
              <a:schemeClr val="bg1"/>
            </a:solidFill>
          </p:grpSpPr>
          <p:sp>
            <p:nvSpPr>
              <p:cNvPr id="36"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7"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36160757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13</a:t>
            </a:fld>
            <a:endParaRPr lang="en-US" dirty="0"/>
          </a:p>
        </p:txBody>
      </p:sp>
      <p:sp>
        <p:nvSpPr>
          <p:cNvPr id="5" name="Freeform 4"/>
          <p:cNvSpPr>
            <a:spLocks/>
          </p:cNvSpPr>
          <p:nvPr>
            <p:custDataLst>
              <p:tags r:id="rId1"/>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11" name="Rectangle 10"/>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1.1. Estructuración de un portfolio de proyectos de inversión turística de nivel internacional</a:t>
            </a:r>
            <a:endParaRPr lang="es-CL" sz="1100" b="1" dirty="0">
              <a:solidFill>
                <a:schemeClr val="tx2"/>
              </a:solidFill>
            </a:endParaRPr>
          </a:p>
        </p:txBody>
      </p:sp>
      <p:sp>
        <p:nvSpPr>
          <p:cNvPr id="12" name="Rectangle 11"/>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inorgánico del turismo a través de captación de inversiones de alto impacto</a:t>
            </a:r>
            <a:endParaRPr lang="es-CL" sz="800" b="1" dirty="0">
              <a:solidFill>
                <a:srgbClr val="FFFFFF"/>
              </a:solidFill>
            </a:endParaRPr>
          </a:p>
        </p:txBody>
      </p:sp>
      <p:sp>
        <p:nvSpPr>
          <p:cNvPr id="13" name="Rounded Rectangle 12"/>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pic>
        <p:nvPicPr>
          <p:cNvPr id="286728" name="Picture 8" descr="Resultado de imagen para foto guggenhei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9634" y="2565853"/>
            <a:ext cx="6746501" cy="4489493"/>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custDataLst>
              <p:tags r:id="rId4"/>
            </p:custDataLst>
          </p:nvPr>
        </p:nvSpPr>
        <p:spPr>
          <a:xfrm>
            <a:off x="1789633" y="2158802"/>
            <a:ext cx="6746501" cy="342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1200" b="1" dirty="0" smtClean="0"/>
              <a:t>Ejemplo Proyecto Faro o Bandera: Museo Guggenheim en Bilbao</a:t>
            </a:r>
            <a:endParaRPr lang="es-CL" sz="1200" b="1" i="1" dirty="0">
              <a:solidFill>
                <a:srgbClr val="FFFFFF"/>
              </a:solidFill>
            </a:endParaRPr>
          </a:p>
        </p:txBody>
      </p:sp>
      <p:grpSp>
        <p:nvGrpSpPr>
          <p:cNvPr id="15" name="Group 14"/>
          <p:cNvGrpSpPr/>
          <p:nvPr/>
        </p:nvGrpSpPr>
        <p:grpSpPr>
          <a:xfrm>
            <a:off x="1202122" y="380250"/>
            <a:ext cx="428400" cy="410400"/>
            <a:chOff x="1157616" y="202415"/>
            <a:chExt cx="515504" cy="495053"/>
          </a:xfrm>
        </p:grpSpPr>
        <p:sp>
          <p:nvSpPr>
            <p:cNvPr id="16" name="Rounded Rectangle 15"/>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 name="Group 282"/>
            <p:cNvGrpSpPr/>
            <p:nvPr/>
          </p:nvGrpSpPr>
          <p:grpSpPr>
            <a:xfrm>
              <a:off x="1311621" y="288473"/>
              <a:ext cx="207495" cy="194290"/>
              <a:chOff x="644491" y="4719572"/>
              <a:chExt cx="226243" cy="211846"/>
            </a:xfrm>
            <a:solidFill>
              <a:schemeClr val="bg1"/>
            </a:solidFill>
          </p:grpSpPr>
          <p:sp>
            <p:nvSpPr>
              <p:cNvPr id="18"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9"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
        <p:nvSpPr>
          <p:cNvPr id="14" name="Rectangle 13"/>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20" name="Group 19"/>
          <p:cNvGrpSpPr/>
          <p:nvPr/>
        </p:nvGrpSpPr>
        <p:grpSpPr>
          <a:xfrm>
            <a:off x="356512" y="1634096"/>
            <a:ext cx="252000" cy="252000"/>
            <a:chOff x="7307263" y="3144838"/>
            <a:chExt cx="550863" cy="609601"/>
          </a:xfrm>
          <a:solidFill>
            <a:schemeClr val="bg1"/>
          </a:solidFill>
        </p:grpSpPr>
        <p:sp>
          <p:nvSpPr>
            <p:cNvPr id="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4"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5"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 name="TextBox 28"/>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a:t>
            </a:r>
            <a:r>
              <a:rPr lang="es-CL" sz="1000" b="1" dirty="0">
                <a:solidFill>
                  <a:schemeClr val="bg2"/>
                </a:solidFill>
              </a:rPr>
              <a:t>sugerencias para la estructuración de un portfolio de proyectos de inversión turística de nivel internacional (</a:t>
            </a:r>
            <a:r>
              <a:rPr lang="es-CL" sz="1000" b="1" dirty="0" smtClean="0">
                <a:solidFill>
                  <a:schemeClr val="bg2"/>
                </a:solidFill>
              </a:rPr>
              <a:t>iii/iv</a:t>
            </a:r>
            <a:r>
              <a:rPr lang="es-CL" sz="1000" b="1" dirty="0">
                <a:solidFill>
                  <a:schemeClr val="bg2"/>
                </a:solidFill>
              </a:rPr>
              <a:t>)</a:t>
            </a:r>
          </a:p>
        </p:txBody>
      </p:sp>
    </p:spTree>
    <p:extLst>
      <p:ext uri="{BB962C8B-B14F-4D97-AF65-F5344CB8AC3E}">
        <p14:creationId xmlns:p14="http://schemas.microsoft.com/office/powerpoint/2010/main" val="17185918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14</a:t>
            </a:fld>
            <a:endParaRPr lang="en-US" dirty="0"/>
          </a:p>
        </p:txBody>
      </p:sp>
      <p:sp>
        <p:nvSpPr>
          <p:cNvPr id="5" name="Freeform 4"/>
          <p:cNvSpPr>
            <a:spLocks/>
          </p:cNvSpPr>
          <p:nvPr>
            <p:custDataLst>
              <p:tags r:id="rId1"/>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pic>
        <p:nvPicPr>
          <p:cNvPr id="12" name="Picture 11"/>
          <p:cNvPicPr>
            <a:picLocks noChangeAspect="1"/>
          </p:cNvPicPr>
          <p:nvPr/>
        </p:nvPicPr>
        <p:blipFill rotWithShape="1">
          <a:blip r:embed="rId7"/>
          <a:srcRect l="70530" t="23463" r="11918" b="56934"/>
          <a:stretch/>
        </p:blipFill>
        <p:spPr>
          <a:xfrm>
            <a:off x="7216374" y="5788807"/>
            <a:ext cx="2283579" cy="1433971"/>
          </a:xfrm>
          <a:prstGeom prst="rect">
            <a:avLst/>
          </a:prstGeom>
        </p:spPr>
      </p:pic>
      <p:pic>
        <p:nvPicPr>
          <p:cNvPr id="13" name="Picture 12"/>
          <p:cNvPicPr>
            <a:picLocks noChangeAspect="1"/>
          </p:cNvPicPr>
          <p:nvPr/>
        </p:nvPicPr>
        <p:blipFill rotWithShape="1">
          <a:blip r:embed="rId7"/>
          <a:srcRect l="70530" t="62797" r="12677" b="6688"/>
          <a:stretch/>
        </p:blipFill>
        <p:spPr>
          <a:xfrm>
            <a:off x="5413897" y="5809765"/>
            <a:ext cx="1383078" cy="1413013"/>
          </a:xfrm>
          <a:prstGeom prst="rect">
            <a:avLst/>
          </a:prstGeom>
        </p:spPr>
      </p:pic>
      <p:sp>
        <p:nvSpPr>
          <p:cNvPr id="14" name="Rectangle 13"/>
          <p:cNvSpPr/>
          <p:nvPr>
            <p:custDataLst>
              <p:tags r:id="rId2"/>
            </p:custDataLst>
          </p:nvPr>
        </p:nvSpPr>
        <p:spPr>
          <a:xfrm>
            <a:off x="5212245" y="1838276"/>
            <a:ext cx="4588946" cy="342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1000" b="1" dirty="0" smtClean="0"/>
              <a:t>Ejemplo Proyecto Singular: </a:t>
            </a:r>
            <a:r>
              <a:rPr lang="es-ES_tradnl" sz="1000" b="1" i="1" dirty="0" err="1" smtClean="0"/>
              <a:t>Grapevine</a:t>
            </a:r>
            <a:r>
              <a:rPr lang="es-ES_tradnl" sz="1000" b="1" i="1" dirty="0" smtClean="0"/>
              <a:t> </a:t>
            </a:r>
            <a:r>
              <a:rPr lang="es-ES_tradnl" sz="1000" b="1" i="1" dirty="0" err="1" smtClean="0"/>
              <a:t>Vintage</a:t>
            </a:r>
            <a:r>
              <a:rPr lang="es-ES_tradnl" sz="1000" b="1" i="1" dirty="0" smtClean="0"/>
              <a:t> </a:t>
            </a:r>
            <a:r>
              <a:rPr lang="es-ES_tradnl" sz="1000" b="1" i="1" dirty="0" err="1" smtClean="0"/>
              <a:t>Railroad</a:t>
            </a:r>
            <a:endParaRPr lang="es-CL" sz="1000" b="1" i="1" dirty="0">
              <a:solidFill>
                <a:srgbClr val="FFFFFF"/>
              </a:solidFill>
            </a:endParaRPr>
          </a:p>
        </p:txBody>
      </p:sp>
      <p:sp>
        <p:nvSpPr>
          <p:cNvPr id="15" name="Rectangle 14"/>
          <p:cNvSpPr/>
          <p:nvPr/>
        </p:nvSpPr>
        <p:spPr>
          <a:xfrm>
            <a:off x="5212246" y="2186185"/>
            <a:ext cx="4588946" cy="35431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ES_tradnl" sz="1050" dirty="0" err="1" smtClean="0">
                <a:solidFill>
                  <a:srgbClr val="002776"/>
                </a:solidFill>
              </a:rPr>
              <a:t>Grapevine</a:t>
            </a:r>
            <a:r>
              <a:rPr lang="es-ES_tradnl" sz="1050" dirty="0" smtClean="0">
                <a:solidFill>
                  <a:srgbClr val="002776"/>
                </a:solidFill>
              </a:rPr>
              <a:t>, Dallas – Texas, es un pequeña comunidad urbano – rural cercana al aeropuerto internacional de Dallas Fort Worth </a:t>
            </a:r>
            <a:r>
              <a:rPr lang="es-ES_tradnl" sz="1050" dirty="0" err="1" smtClean="0">
                <a:solidFill>
                  <a:srgbClr val="002776"/>
                </a:solidFill>
              </a:rPr>
              <a:t>Metroplex</a:t>
            </a:r>
            <a:r>
              <a:rPr lang="es-ES_tradnl" sz="1050" dirty="0" smtClean="0">
                <a:solidFill>
                  <a:srgbClr val="002776"/>
                </a:solidFill>
              </a:rPr>
              <a:t>.</a:t>
            </a:r>
          </a:p>
          <a:p>
            <a:pPr marL="171450" indent="-171450">
              <a:buFont typeface="Arial" panose="020B0604020202020204" pitchFamily="34" charset="0"/>
              <a:buChar char="•"/>
            </a:pPr>
            <a:r>
              <a:rPr lang="es-ES_tradnl" sz="1050" dirty="0" smtClean="0">
                <a:solidFill>
                  <a:srgbClr val="002776"/>
                </a:solidFill>
              </a:rPr>
              <a:t>Objetivo: desarrollar una atracción turística icónica: </a:t>
            </a:r>
            <a:r>
              <a:rPr lang="es-ES_tradnl" sz="1050" dirty="0" err="1" smtClean="0">
                <a:solidFill>
                  <a:srgbClr val="002776"/>
                </a:solidFill>
              </a:rPr>
              <a:t>Grapevine</a:t>
            </a:r>
            <a:r>
              <a:rPr lang="es-ES_tradnl" sz="1050" dirty="0" smtClean="0">
                <a:solidFill>
                  <a:srgbClr val="002776"/>
                </a:solidFill>
              </a:rPr>
              <a:t> </a:t>
            </a:r>
            <a:r>
              <a:rPr lang="es-ES_tradnl" sz="1050" dirty="0" err="1" smtClean="0">
                <a:solidFill>
                  <a:srgbClr val="002776"/>
                </a:solidFill>
              </a:rPr>
              <a:t>Vintage</a:t>
            </a:r>
            <a:r>
              <a:rPr lang="es-ES_tradnl" sz="1050" dirty="0" smtClean="0">
                <a:solidFill>
                  <a:srgbClr val="002776"/>
                </a:solidFill>
              </a:rPr>
              <a:t> </a:t>
            </a:r>
            <a:r>
              <a:rPr lang="es-ES_tradnl" sz="1050" dirty="0" err="1" smtClean="0">
                <a:solidFill>
                  <a:srgbClr val="002776"/>
                </a:solidFill>
              </a:rPr>
              <a:t>Railroad</a:t>
            </a:r>
            <a:endParaRPr lang="es-ES_tradnl" sz="1050" dirty="0" smtClean="0">
              <a:solidFill>
                <a:srgbClr val="002776"/>
              </a:solidFill>
            </a:endParaRPr>
          </a:p>
          <a:p>
            <a:pPr marL="171450" indent="-171450">
              <a:buFont typeface="Arial" panose="020B0604020202020204" pitchFamily="34" charset="0"/>
              <a:buChar char="•"/>
            </a:pPr>
            <a:r>
              <a:rPr lang="es-ES_tradnl" sz="1050" dirty="0" smtClean="0">
                <a:solidFill>
                  <a:srgbClr val="002776"/>
                </a:solidFill>
              </a:rPr>
              <a:t>Creado en alineación con su posicionamiento del “legado histórico de Texas”.</a:t>
            </a:r>
          </a:p>
          <a:p>
            <a:pPr marL="171450" indent="-171450">
              <a:buFont typeface="Arial" panose="020B0604020202020204" pitchFamily="34" charset="0"/>
              <a:buChar char="•"/>
            </a:pPr>
            <a:r>
              <a:rPr lang="es-ES_tradnl" sz="1050" dirty="0" smtClean="0">
                <a:solidFill>
                  <a:srgbClr val="002776"/>
                </a:solidFill>
              </a:rPr>
              <a:t>Exigió amplio consenso entre la comunidad local y su compromiso para impulsar a políticos y diversas organizaciones públicas para apoyar la inversión que generaría impacto económico en el destino.</a:t>
            </a:r>
          </a:p>
          <a:p>
            <a:pPr marL="171450" indent="-171450">
              <a:buFont typeface="Arial" panose="020B0604020202020204" pitchFamily="34" charset="0"/>
              <a:buChar char="•"/>
            </a:pPr>
            <a:r>
              <a:rPr lang="es-ES_tradnl" sz="1050" dirty="0" smtClean="0">
                <a:solidFill>
                  <a:srgbClr val="002776"/>
                </a:solidFill>
              </a:rPr>
              <a:t>Crearon una fundación que gestionaría la experiencia e integraría diversos actores clave.</a:t>
            </a:r>
          </a:p>
          <a:p>
            <a:pPr marL="171450" indent="-171450">
              <a:buFont typeface="Arial" panose="020B0604020202020204" pitchFamily="34" charset="0"/>
              <a:buChar char="•"/>
            </a:pPr>
            <a:r>
              <a:rPr lang="es-ES_tradnl" sz="1050" dirty="0" smtClean="0">
                <a:solidFill>
                  <a:srgbClr val="002776"/>
                </a:solidFill>
              </a:rPr>
              <a:t>La DMO pasó a tener un rol clave en la gestión de la atracción.</a:t>
            </a:r>
          </a:p>
          <a:p>
            <a:pPr marL="171450" indent="-171450">
              <a:buFont typeface="Arial" panose="020B0604020202020204" pitchFamily="34" charset="0"/>
              <a:buChar char="•"/>
            </a:pPr>
            <a:r>
              <a:rPr lang="es-ES_tradnl" sz="1050" dirty="0" err="1" smtClean="0">
                <a:solidFill>
                  <a:srgbClr val="002776"/>
                </a:solidFill>
              </a:rPr>
              <a:t>Grapevine</a:t>
            </a:r>
            <a:r>
              <a:rPr lang="es-ES_tradnl" sz="1050" dirty="0" smtClean="0">
                <a:solidFill>
                  <a:srgbClr val="002776"/>
                </a:solidFill>
              </a:rPr>
              <a:t> </a:t>
            </a:r>
            <a:r>
              <a:rPr lang="es-ES_tradnl" sz="1050" dirty="0" err="1" smtClean="0">
                <a:solidFill>
                  <a:srgbClr val="002776"/>
                </a:solidFill>
              </a:rPr>
              <a:t>Vintage</a:t>
            </a:r>
            <a:r>
              <a:rPr lang="es-ES_tradnl" sz="1050" dirty="0" smtClean="0">
                <a:solidFill>
                  <a:srgbClr val="002776"/>
                </a:solidFill>
              </a:rPr>
              <a:t> </a:t>
            </a:r>
            <a:r>
              <a:rPr lang="es-ES_tradnl" sz="1050" dirty="0" err="1" smtClean="0">
                <a:solidFill>
                  <a:srgbClr val="002776"/>
                </a:solidFill>
              </a:rPr>
              <a:t>Railroad</a:t>
            </a:r>
            <a:r>
              <a:rPr lang="es-ES_tradnl" sz="1050" dirty="0" smtClean="0">
                <a:solidFill>
                  <a:srgbClr val="002776"/>
                </a:solidFill>
              </a:rPr>
              <a:t> es una experiencia icónica relacionada con: gastronomía y enología, historia y cultura del lugar que cobran vida.</a:t>
            </a:r>
          </a:p>
          <a:p>
            <a:pPr marL="171450" indent="-171450">
              <a:buFont typeface="Arial" panose="020B0604020202020204" pitchFamily="34" charset="0"/>
              <a:buChar char="•"/>
            </a:pPr>
            <a:r>
              <a:rPr lang="es-ES_tradnl" sz="1050" dirty="0" smtClean="0">
                <a:solidFill>
                  <a:srgbClr val="002776"/>
                </a:solidFill>
              </a:rPr>
              <a:t>Target objetivo: familias</a:t>
            </a:r>
          </a:p>
          <a:p>
            <a:pPr marL="171450" indent="-171450">
              <a:buFont typeface="Arial" panose="020B0604020202020204" pitchFamily="34" charset="0"/>
              <a:buChar char="•"/>
            </a:pPr>
            <a:r>
              <a:rPr lang="es-ES_tradnl" sz="1050" dirty="0" smtClean="0">
                <a:solidFill>
                  <a:srgbClr val="002776"/>
                </a:solidFill>
              </a:rPr>
              <a:t>Visitantes actuales: 100.000/ año</a:t>
            </a:r>
          </a:p>
          <a:p>
            <a:pPr marL="171450" indent="-171450">
              <a:buFont typeface="Arial" panose="020B0604020202020204" pitchFamily="34" charset="0"/>
              <a:buChar char="•"/>
            </a:pPr>
            <a:r>
              <a:rPr lang="es-ES_tradnl" sz="1050" dirty="0" smtClean="0">
                <a:solidFill>
                  <a:srgbClr val="002776"/>
                </a:solidFill>
              </a:rPr>
              <a:t>Impacto indirecto: esta atracción a servido de catalizador del destino que ha logrado captar otros inversores para enriquecer la experiencia del destino como </a:t>
            </a:r>
            <a:r>
              <a:rPr lang="es-ES_tradnl" sz="1050" dirty="0" err="1" smtClean="0">
                <a:solidFill>
                  <a:srgbClr val="002776"/>
                </a:solidFill>
              </a:rPr>
              <a:t>Merlin</a:t>
            </a:r>
            <a:r>
              <a:rPr lang="es-ES_tradnl" sz="1050" dirty="0" smtClean="0">
                <a:solidFill>
                  <a:srgbClr val="002776"/>
                </a:solidFill>
              </a:rPr>
              <a:t> </a:t>
            </a:r>
            <a:r>
              <a:rPr lang="es-ES_tradnl" sz="1050" dirty="0" err="1" smtClean="0">
                <a:solidFill>
                  <a:srgbClr val="002776"/>
                </a:solidFill>
              </a:rPr>
              <a:t>Entertainment</a:t>
            </a:r>
            <a:r>
              <a:rPr lang="es-ES_tradnl" sz="1050" dirty="0" smtClean="0">
                <a:solidFill>
                  <a:srgbClr val="002776"/>
                </a:solidFill>
              </a:rPr>
              <a:t>.</a:t>
            </a:r>
          </a:p>
          <a:p>
            <a:pPr marL="171450" indent="-171450">
              <a:buFont typeface="Arial" panose="020B0604020202020204" pitchFamily="34" charset="0"/>
              <a:buChar char="•"/>
            </a:pPr>
            <a:r>
              <a:rPr lang="es-ES_tradnl" sz="1050" dirty="0" smtClean="0">
                <a:solidFill>
                  <a:srgbClr val="002776"/>
                </a:solidFill>
              </a:rPr>
              <a:t>Visitantes totales 2014 a </a:t>
            </a:r>
            <a:r>
              <a:rPr lang="es-ES_tradnl" sz="1050" dirty="0" err="1" smtClean="0">
                <a:solidFill>
                  <a:srgbClr val="002776"/>
                </a:solidFill>
              </a:rPr>
              <a:t>Grapevine</a:t>
            </a:r>
            <a:r>
              <a:rPr lang="es-ES_tradnl" sz="1050" dirty="0" smtClean="0">
                <a:solidFill>
                  <a:srgbClr val="002776"/>
                </a:solidFill>
              </a:rPr>
              <a:t>: 15MM</a:t>
            </a:r>
          </a:p>
          <a:p>
            <a:pPr marL="171450" indent="-171450">
              <a:buFont typeface="Arial" panose="020B0604020202020204" pitchFamily="34" charset="0"/>
              <a:buChar char="•"/>
            </a:pPr>
            <a:r>
              <a:rPr lang="es-ES_tradnl" sz="1050" dirty="0" smtClean="0">
                <a:solidFill>
                  <a:srgbClr val="002776"/>
                </a:solidFill>
              </a:rPr>
              <a:t>Impacto económico 2014: $ 2.2 </a:t>
            </a:r>
            <a:r>
              <a:rPr lang="es-ES_tradnl" sz="1050" dirty="0" err="1" smtClean="0">
                <a:solidFill>
                  <a:srgbClr val="002776"/>
                </a:solidFill>
              </a:rPr>
              <a:t>Bill.USD</a:t>
            </a:r>
            <a:endParaRPr lang="es-ES_tradnl" sz="1050" dirty="0" smtClean="0">
              <a:solidFill>
                <a:srgbClr val="002776"/>
              </a:solidFill>
            </a:endParaRPr>
          </a:p>
        </p:txBody>
      </p:sp>
      <p:sp>
        <p:nvSpPr>
          <p:cNvPr id="16" name="Rectangle 15"/>
          <p:cNvSpPr/>
          <p:nvPr/>
        </p:nvSpPr>
        <p:spPr>
          <a:xfrm>
            <a:off x="5337592" y="7399836"/>
            <a:ext cx="4588946" cy="297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smtClean="0">
                <a:solidFill>
                  <a:srgbClr val="002776"/>
                </a:solidFill>
              </a:rPr>
              <a:t>Fuente: Skift.com, NEXT </a:t>
            </a:r>
            <a:r>
              <a:rPr lang="es-ES_tradnl" sz="900" dirty="0" err="1" smtClean="0">
                <a:solidFill>
                  <a:srgbClr val="002776"/>
                </a:solidFill>
              </a:rPr>
              <a:t>Destination</a:t>
            </a:r>
            <a:r>
              <a:rPr lang="es-ES_tradnl" sz="900" dirty="0" smtClean="0">
                <a:solidFill>
                  <a:srgbClr val="002776"/>
                </a:solidFill>
              </a:rPr>
              <a:t>, </a:t>
            </a:r>
            <a:r>
              <a:rPr lang="es-ES_tradnl" sz="900" dirty="0" err="1" smtClean="0">
                <a:solidFill>
                  <a:srgbClr val="002776"/>
                </a:solidFill>
              </a:rPr>
              <a:t>Pracice</a:t>
            </a:r>
            <a:r>
              <a:rPr lang="es-ES_tradnl" sz="900" dirty="0" smtClean="0">
                <a:solidFill>
                  <a:srgbClr val="002776"/>
                </a:solidFill>
              </a:rPr>
              <a:t> </a:t>
            </a:r>
            <a:r>
              <a:rPr lang="es-ES_tradnl" sz="900" dirty="0" err="1" smtClean="0">
                <a:solidFill>
                  <a:srgbClr val="002776"/>
                </a:solidFill>
              </a:rPr>
              <a:t>Handbook</a:t>
            </a:r>
            <a:r>
              <a:rPr lang="es-ES_tradnl" sz="900" dirty="0">
                <a:solidFill>
                  <a:srgbClr val="002776"/>
                </a:solidFill>
              </a:rPr>
              <a:t> y http://www.grapevinetexasusa.com/</a:t>
            </a:r>
            <a:endParaRPr lang="es-ES_tradnl" sz="900" dirty="0" smtClean="0">
              <a:solidFill>
                <a:srgbClr val="002776"/>
              </a:solidFill>
            </a:endParaRPr>
          </a:p>
        </p:txBody>
      </p:sp>
      <p:sp>
        <p:nvSpPr>
          <p:cNvPr id="17" name="Rectangle 16"/>
          <p:cNvSpPr/>
          <p:nvPr>
            <p:custDataLst>
              <p:tags r:id="rId3"/>
            </p:custDataLst>
          </p:nvPr>
        </p:nvSpPr>
        <p:spPr>
          <a:xfrm>
            <a:off x="369020" y="1838276"/>
            <a:ext cx="4588946" cy="342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1000" b="1" dirty="0" smtClean="0"/>
              <a:t>Ejemplo Proyecto Faro o Bandera: </a:t>
            </a:r>
            <a:r>
              <a:rPr lang="es-ES_tradnl" sz="1000" b="1" i="1" dirty="0" smtClean="0"/>
              <a:t>Marina </a:t>
            </a:r>
            <a:r>
              <a:rPr lang="es-ES_tradnl" sz="1000" b="1" i="1" dirty="0" err="1" smtClean="0"/>
              <a:t>Bay</a:t>
            </a:r>
            <a:r>
              <a:rPr lang="es-ES_tradnl" sz="1000" b="1" i="1" dirty="0" smtClean="0"/>
              <a:t> </a:t>
            </a:r>
            <a:r>
              <a:rPr lang="es-ES_tradnl" sz="1000" b="1" i="1" dirty="0" err="1" smtClean="0"/>
              <a:t>Sands</a:t>
            </a:r>
            <a:endParaRPr lang="es-CL" sz="1000" b="1" i="1" dirty="0">
              <a:solidFill>
                <a:srgbClr val="FFFFFF"/>
              </a:solidFill>
            </a:endParaRPr>
          </a:p>
        </p:txBody>
      </p:sp>
      <p:sp>
        <p:nvSpPr>
          <p:cNvPr id="18" name="Rectangle 17"/>
          <p:cNvSpPr/>
          <p:nvPr/>
        </p:nvSpPr>
        <p:spPr>
          <a:xfrm>
            <a:off x="369021" y="2186185"/>
            <a:ext cx="4588946" cy="35431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ES_tradnl" sz="1050" dirty="0" smtClean="0">
                <a:solidFill>
                  <a:srgbClr val="002776"/>
                </a:solidFill>
              </a:rPr>
              <a:t>Singapur ha destacado en los últimos años por su capacidad de “innovación” y reposicionamiento siguiendo las líneas estratégicas de la ciudad y destino definidas.</a:t>
            </a:r>
          </a:p>
          <a:p>
            <a:pPr marL="171450" indent="-171450">
              <a:buFont typeface="Arial" panose="020B0604020202020204" pitchFamily="34" charset="0"/>
              <a:buChar char="•"/>
            </a:pPr>
            <a:r>
              <a:rPr lang="es-ES_tradnl" sz="1050" dirty="0" smtClean="0">
                <a:solidFill>
                  <a:srgbClr val="002776"/>
                </a:solidFill>
              </a:rPr>
              <a:t>Su ambición fue posicionarse como </a:t>
            </a:r>
            <a:r>
              <a:rPr lang="es-ES_tradnl" sz="1050" dirty="0" err="1" smtClean="0">
                <a:solidFill>
                  <a:srgbClr val="002776"/>
                </a:solidFill>
              </a:rPr>
              <a:t>hub</a:t>
            </a:r>
            <a:r>
              <a:rPr lang="es-ES_tradnl" sz="1050" dirty="0" smtClean="0">
                <a:solidFill>
                  <a:srgbClr val="002776"/>
                </a:solidFill>
              </a:rPr>
              <a:t> del sureste asiático y destacar en el turismo MICE, principalmente, pero también de ocio familiar, compras y </a:t>
            </a:r>
            <a:r>
              <a:rPr lang="es-ES_tradnl" sz="1050" dirty="0" err="1" smtClean="0">
                <a:solidFill>
                  <a:srgbClr val="002776"/>
                </a:solidFill>
              </a:rPr>
              <a:t>city</a:t>
            </a:r>
            <a:r>
              <a:rPr lang="es-ES_tradnl" sz="1050" dirty="0" smtClean="0">
                <a:solidFill>
                  <a:srgbClr val="002776"/>
                </a:solidFill>
              </a:rPr>
              <a:t> – </a:t>
            </a:r>
            <a:r>
              <a:rPr lang="es-ES_tradnl" sz="1050" dirty="0" err="1" smtClean="0">
                <a:solidFill>
                  <a:srgbClr val="002776"/>
                </a:solidFill>
              </a:rPr>
              <a:t>breaks</a:t>
            </a:r>
            <a:r>
              <a:rPr lang="es-ES_tradnl" sz="1050" dirty="0" smtClean="0">
                <a:solidFill>
                  <a:srgbClr val="002776"/>
                </a:solidFill>
              </a:rPr>
              <a:t> en la región, entre otros.</a:t>
            </a:r>
          </a:p>
          <a:p>
            <a:pPr marL="171450" indent="-171450">
              <a:buFont typeface="Arial" panose="020B0604020202020204" pitchFamily="34" charset="0"/>
              <a:buChar char="•"/>
            </a:pPr>
            <a:r>
              <a:rPr lang="es-ES_tradnl" sz="1050" dirty="0" smtClean="0">
                <a:solidFill>
                  <a:srgbClr val="002776"/>
                </a:solidFill>
              </a:rPr>
              <a:t>Para ello no dudó en atraer inversiones icónicas que ayudaran a posicionar a la ciudad: primero Universal </a:t>
            </a:r>
            <a:r>
              <a:rPr lang="es-ES_tradnl" sz="1050" dirty="0" err="1" smtClean="0">
                <a:solidFill>
                  <a:srgbClr val="002776"/>
                </a:solidFill>
              </a:rPr>
              <a:t>Studios</a:t>
            </a:r>
            <a:r>
              <a:rPr lang="es-ES_tradnl" sz="1050" dirty="0" smtClean="0">
                <a:solidFill>
                  <a:srgbClr val="002776"/>
                </a:solidFill>
              </a:rPr>
              <a:t> en </a:t>
            </a:r>
            <a:r>
              <a:rPr lang="es-ES_tradnl" sz="1050" dirty="0" err="1" smtClean="0">
                <a:solidFill>
                  <a:srgbClr val="002776"/>
                </a:solidFill>
              </a:rPr>
              <a:t>Sentosa</a:t>
            </a:r>
            <a:r>
              <a:rPr lang="es-ES_tradnl" sz="1050" dirty="0" smtClean="0">
                <a:solidFill>
                  <a:srgbClr val="002776"/>
                </a:solidFill>
              </a:rPr>
              <a:t> y más tarde con Marina </a:t>
            </a:r>
            <a:r>
              <a:rPr lang="es-ES_tradnl" sz="1050" dirty="0" err="1" smtClean="0">
                <a:solidFill>
                  <a:srgbClr val="002776"/>
                </a:solidFill>
              </a:rPr>
              <a:t>Bay</a:t>
            </a:r>
            <a:r>
              <a:rPr lang="es-ES_tradnl" sz="1050" dirty="0" smtClean="0">
                <a:solidFill>
                  <a:srgbClr val="002776"/>
                </a:solidFill>
              </a:rPr>
              <a:t> </a:t>
            </a:r>
            <a:r>
              <a:rPr lang="es-ES_tradnl" sz="1050" dirty="0" err="1" smtClean="0">
                <a:solidFill>
                  <a:srgbClr val="002776"/>
                </a:solidFill>
              </a:rPr>
              <a:t>Sands</a:t>
            </a:r>
            <a:r>
              <a:rPr lang="es-ES_tradnl" sz="1050" dirty="0" smtClean="0">
                <a:solidFill>
                  <a:srgbClr val="002776"/>
                </a:solidFill>
              </a:rPr>
              <a:t>.</a:t>
            </a:r>
          </a:p>
          <a:p>
            <a:pPr marL="171450" indent="-171450">
              <a:buFont typeface="Arial" panose="020B0604020202020204" pitchFamily="34" charset="0"/>
              <a:buChar char="•"/>
            </a:pPr>
            <a:r>
              <a:rPr lang="es-ES_tradnl" sz="1050" dirty="0" smtClean="0">
                <a:solidFill>
                  <a:srgbClr val="002776"/>
                </a:solidFill>
              </a:rPr>
              <a:t>Hoy 6 de las 10 atracciones mejor valoradas de Singapur pertenecen al complejo de Marina </a:t>
            </a:r>
            <a:r>
              <a:rPr lang="es-ES_tradnl" sz="1050" dirty="0" err="1" smtClean="0">
                <a:solidFill>
                  <a:srgbClr val="002776"/>
                </a:solidFill>
              </a:rPr>
              <a:t>Bay</a:t>
            </a:r>
            <a:r>
              <a:rPr lang="es-ES_tradnl" sz="1050" dirty="0" smtClean="0">
                <a:solidFill>
                  <a:srgbClr val="002776"/>
                </a:solidFill>
              </a:rPr>
              <a:t> </a:t>
            </a:r>
            <a:r>
              <a:rPr lang="es-ES_tradnl" sz="1050" dirty="0" err="1" smtClean="0">
                <a:solidFill>
                  <a:srgbClr val="002776"/>
                </a:solidFill>
              </a:rPr>
              <a:t>Sands</a:t>
            </a:r>
            <a:r>
              <a:rPr lang="es-ES_tradnl" sz="1050" dirty="0" smtClean="0">
                <a:solidFill>
                  <a:srgbClr val="002776"/>
                </a:solidFill>
              </a:rPr>
              <a:t>, que es además su icono.</a:t>
            </a:r>
          </a:p>
          <a:p>
            <a:pPr marL="626636" lvl="1" indent="-171450">
              <a:buFont typeface="Arial" panose="020B0604020202020204" pitchFamily="34" charset="0"/>
              <a:buChar char="•"/>
            </a:pPr>
            <a:r>
              <a:rPr lang="es-ES_tradnl" sz="1050" b="1" dirty="0" smtClean="0">
                <a:solidFill>
                  <a:srgbClr val="002776"/>
                </a:solidFill>
              </a:rPr>
              <a:t>Marina </a:t>
            </a:r>
            <a:r>
              <a:rPr lang="es-ES_tradnl" sz="1050" b="1" dirty="0" err="1" smtClean="0">
                <a:solidFill>
                  <a:srgbClr val="002776"/>
                </a:solidFill>
              </a:rPr>
              <a:t>Bay</a:t>
            </a:r>
            <a:r>
              <a:rPr lang="es-ES_tradnl" sz="1050" b="1" dirty="0">
                <a:solidFill>
                  <a:srgbClr val="002776"/>
                </a:solidFill>
              </a:rPr>
              <a:t> </a:t>
            </a:r>
            <a:r>
              <a:rPr lang="es-ES_tradnl" sz="1050" b="1" dirty="0" err="1" smtClean="0">
                <a:solidFill>
                  <a:srgbClr val="002776"/>
                </a:solidFill>
              </a:rPr>
              <a:t>Sands</a:t>
            </a:r>
            <a:r>
              <a:rPr lang="es-ES_tradnl" sz="1050" b="1" dirty="0" smtClean="0">
                <a:solidFill>
                  <a:srgbClr val="002776"/>
                </a:solidFill>
              </a:rPr>
              <a:t> </a:t>
            </a:r>
            <a:r>
              <a:rPr lang="es-ES_tradnl" sz="1050" b="1" dirty="0" err="1" smtClean="0">
                <a:solidFill>
                  <a:srgbClr val="002776"/>
                </a:solidFill>
              </a:rPr>
              <a:t>Sky</a:t>
            </a:r>
            <a:r>
              <a:rPr lang="es-ES_tradnl" sz="1050" b="1" dirty="0" smtClean="0">
                <a:solidFill>
                  <a:srgbClr val="002776"/>
                </a:solidFill>
              </a:rPr>
              <a:t> Park</a:t>
            </a:r>
          </a:p>
          <a:p>
            <a:pPr marL="626636" lvl="1" indent="-171450">
              <a:buFont typeface="Arial" panose="020B0604020202020204" pitchFamily="34" charset="0"/>
              <a:buChar char="•"/>
            </a:pPr>
            <a:r>
              <a:rPr lang="es-ES_tradnl" sz="1050" b="1" dirty="0" smtClean="0">
                <a:solidFill>
                  <a:srgbClr val="002776"/>
                </a:solidFill>
              </a:rPr>
              <a:t>Marina </a:t>
            </a:r>
            <a:r>
              <a:rPr lang="es-ES_tradnl" sz="1050" b="1" dirty="0" err="1" smtClean="0">
                <a:solidFill>
                  <a:srgbClr val="002776"/>
                </a:solidFill>
              </a:rPr>
              <a:t>Bay</a:t>
            </a:r>
            <a:r>
              <a:rPr lang="es-ES_tradnl" sz="1050" b="1" dirty="0" smtClean="0">
                <a:solidFill>
                  <a:srgbClr val="002776"/>
                </a:solidFill>
              </a:rPr>
              <a:t> </a:t>
            </a:r>
            <a:r>
              <a:rPr lang="es-ES_tradnl" sz="1050" b="1" dirty="0" err="1" smtClean="0">
                <a:solidFill>
                  <a:srgbClr val="002776"/>
                </a:solidFill>
              </a:rPr>
              <a:t>Sands</a:t>
            </a:r>
            <a:r>
              <a:rPr lang="es-ES_tradnl" sz="1050" b="1" dirty="0" smtClean="0">
                <a:solidFill>
                  <a:srgbClr val="002776"/>
                </a:solidFill>
              </a:rPr>
              <a:t> Casino</a:t>
            </a:r>
          </a:p>
          <a:p>
            <a:pPr marL="626636" lvl="1" indent="-171450">
              <a:buFont typeface="Arial" panose="020B0604020202020204" pitchFamily="34" charset="0"/>
              <a:buChar char="•"/>
            </a:pPr>
            <a:r>
              <a:rPr lang="es-ES_tradnl" sz="1050" b="1" dirty="0" err="1" smtClean="0">
                <a:solidFill>
                  <a:srgbClr val="002776"/>
                </a:solidFill>
              </a:rPr>
              <a:t>Gardens</a:t>
            </a:r>
            <a:r>
              <a:rPr lang="es-ES_tradnl" sz="1050" b="1" dirty="0" smtClean="0">
                <a:solidFill>
                  <a:srgbClr val="002776"/>
                </a:solidFill>
              </a:rPr>
              <a:t> </a:t>
            </a:r>
            <a:r>
              <a:rPr lang="es-ES_tradnl" sz="1050" b="1" dirty="0" err="1" smtClean="0">
                <a:solidFill>
                  <a:srgbClr val="002776"/>
                </a:solidFill>
              </a:rPr>
              <a:t>by</a:t>
            </a:r>
            <a:r>
              <a:rPr lang="es-ES_tradnl" sz="1050" b="1" dirty="0" smtClean="0">
                <a:solidFill>
                  <a:srgbClr val="002776"/>
                </a:solidFill>
              </a:rPr>
              <a:t> </a:t>
            </a:r>
            <a:r>
              <a:rPr lang="es-ES_tradnl" sz="1050" b="1" dirty="0" err="1" smtClean="0">
                <a:solidFill>
                  <a:srgbClr val="002776"/>
                </a:solidFill>
              </a:rPr>
              <a:t>the</a:t>
            </a:r>
            <a:r>
              <a:rPr lang="es-ES_tradnl" sz="1050" b="1" dirty="0" smtClean="0">
                <a:solidFill>
                  <a:srgbClr val="002776"/>
                </a:solidFill>
              </a:rPr>
              <a:t> </a:t>
            </a:r>
            <a:r>
              <a:rPr lang="es-ES_tradnl" sz="1050" b="1" dirty="0" err="1" smtClean="0">
                <a:solidFill>
                  <a:srgbClr val="002776"/>
                </a:solidFill>
              </a:rPr>
              <a:t>Bay</a:t>
            </a:r>
            <a:endParaRPr lang="es-ES_tradnl" sz="1050" b="1" dirty="0" smtClean="0">
              <a:solidFill>
                <a:srgbClr val="002776"/>
              </a:solidFill>
            </a:endParaRPr>
          </a:p>
          <a:p>
            <a:pPr marL="626636" lvl="1" indent="-171450">
              <a:buFont typeface="Arial" panose="020B0604020202020204" pitchFamily="34" charset="0"/>
              <a:buChar char="•"/>
            </a:pPr>
            <a:r>
              <a:rPr lang="es-ES_tradnl" sz="1050" b="1" dirty="0" err="1" smtClean="0">
                <a:solidFill>
                  <a:srgbClr val="002776"/>
                </a:solidFill>
              </a:rPr>
              <a:t>ArtScience</a:t>
            </a:r>
            <a:r>
              <a:rPr lang="es-ES_tradnl" sz="1050" b="1" dirty="0" smtClean="0">
                <a:solidFill>
                  <a:srgbClr val="002776"/>
                </a:solidFill>
              </a:rPr>
              <a:t> </a:t>
            </a:r>
            <a:r>
              <a:rPr lang="es-ES_tradnl" sz="1050" b="1" dirty="0" err="1" smtClean="0">
                <a:solidFill>
                  <a:srgbClr val="002776"/>
                </a:solidFill>
              </a:rPr>
              <a:t>Museum</a:t>
            </a:r>
            <a:endParaRPr lang="es-ES_tradnl" sz="1050" b="1" dirty="0" smtClean="0">
              <a:solidFill>
                <a:srgbClr val="002776"/>
              </a:solidFill>
            </a:endParaRPr>
          </a:p>
          <a:p>
            <a:pPr marL="626636" lvl="1" indent="-171450">
              <a:buFont typeface="Arial" panose="020B0604020202020204" pitchFamily="34" charset="0"/>
              <a:buChar char="•"/>
            </a:pPr>
            <a:r>
              <a:rPr lang="es-ES_tradnl" sz="1050" dirty="0" err="1" smtClean="0">
                <a:solidFill>
                  <a:srgbClr val="002776"/>
                </a:solidFill>
              </a:rPr>
              <a:t>Merlion</a:t>
            </a:r>
            <a:r>
              <a:rPr lang="es-ES_tradnl" sz="1050" dirty="0" smtClean="0">
                <a:solidFill>
                  <a:srgbClr val="002776"/>
                </a:solidFill>
              </a:rPr>
              <a:t> </a:t>
            </a:r>
          </a:p>
          <a:p>
            <a:pPr marL="626636" lvl="1" indent="-171450">
              <a:buFont typeface="Arial" panose="020B0604020202020204" pitchFamily="34" charset="0"/>
              <a:buChar char="•"/>
            </a:pPr>
            <a:r>
              <a:rPr lang="es-ES_tradnl" sz="1050" dirty="0" err="1" smtClean="0">
                <a:solidFill>
                  <a:srgbClr val="002776"/>
                </a:solidFill>
              </a:rPr>
              <a:t>Singapore</a:t>
            </a:r>
            <a:r>
              <a:rPr lang="es-ES_tradnl" sz="1050" dirty="0" smtClean="0">
                <a:solidFill>
                  <a:srgbClr val="002776"/>
                </a:solidFill>
              </a:rPr>
              <a:t> </a:t>
            </a:r>
            <a:r>
              <a:rPr lang="es-ES_tradnl" sz="1050" dirty="0" err="1" smtClean="0">
                <a:solidFill>
                  <a:srgbClr val="002776"/>
                </a:solidFill>
              </a:rPr>
              <a:t>Flyer</a:t>
            </a:r>
            <a:endParaRPr lang="es-ES_tradnl" sz="1050" dirty="0" smtClean="0">
              <a:solidFill>
                <a:srgbClr val="002776"/>
              </a:solidFill>
            </a:endParaRPr>
          </a:p>
          <a:p>
            <a:pPr marL="626636" lvl="1" indent="-171450">
              <a:buFont typeface="Arial" panose="020B0604020202020204" pitchFamily="34" charset="0"/>
              <a:buChar char="•"/>
            </a:pPr>
            <a:r>
              <a:rPr lang="es-ES_tradnl" sz="1050" dirty="0" err="1" smtClean="0">
                <a:solidFill>
                  <a:srgbClr val="002776"/>
                </a:solidFill>
              </a:rPr>
              <a:t>Singapore</a:t>
            </a:r>
            <a:r>
              <a:rPr lang="es-ES_tradnl" sz="1050" dirty="0" smtClean="0">
                <a:solidFill>
                  <a:srgbClr val="002776"/>
                </a:solidFill>
              </a:rPr>
              <a:t> F1 Grand Prix</a:t>
            </a:r>
          </a:p>
          <a:p>
            <a:pPr marL="626636" lvl="1" indent="-171450">
              <a:buFont typeface="Arial" panose="020B0604020202020204" pitchFamily="34" charset="0"/>
              <a:buChar char="•"/>
            </a:pPr>
            <a:r>
              <a:rPr lang="es-ES_tradnl" sz="1050" b="1" dirty="0" smtClean="0">
                <a:solidFill>
                  <a:srgbClr val="002776"/>
                </a:solidFill>
              </a:rPr>
              <a:t>Marina </a:t>
            </a:r>
            <a:r>
              <a:rPr lang="es-ES_tradnl" sz="1050" b="1" dirty="0" err="1" smtClean="0">
                <a:solidFill>
                  <a:srgbClr val="002776"/>
                </a:solidFill>
              </a:rPr>
              <a:t>Bay</a:t>
            </a:r>
            <a:r>
              <a:rPr lang="es-ES_tradnl" sz="1050" b="1" dirty="0" smtClean="0">
                <a:solidFill>
                  <a:srgbClr val="002776"/>
                </a:solidFill>
              </a:rPr>
              <a:t> Golf </a:t>
            </a:r>
            <a:r>
              <a:rPr lang="es-ES_tradnl" sz="1050" b="1" dirty="0" err="1" smtClean="0">
                <a:solidFill>
                  <a:srgbClr val="002776"/>
                </a:solidFill>
              </a:rPr>
              <a:t>Course</a:t>
            </a:r>
            <a:endParaRPr lang="es-ES_tradnl" sz="1050" b="1" dirty="0" smtClean="0">
              <a:solidFill>
                <a:srgbClr val="002776"/>
              </a:solidFill>
            </a:endParaRPr>
          </a:p>
          <a:p>
            <a:pPr marL="626636" lvl="1" indent="-171450">
              <a:buFont typeface="Arial" panose="020B0604020202020204" pitchFamily="34" charset="0"/>
              <a:buChar char="•"/>
            </a:pPr>
            <a:r>
              <a:rPr lang="es-ES_tradnl" sz="1050" dirty="0" err="1" smtClean="0">
                <a:solidFill>
                  <a:srgbClr val="002776"/>
                </a:solidFill>
              </a:rPr>
              <a:t>Esplanade</a:t>
            </a:r>
            <a:r>
              <a:rPr lang="es-ES_tradnl" sz="1050" dirty="0">
                <a:solidFill>
                  <a:srgbClr val="002776"/>
                </a:solidFill>
              </a:rPr>
              <a:t> </a:t>
            </a:r>
            <a:r>
              <a:rPr lang="es-ES_tradnl" sz="1050" dirty="0" smtClean="0">
                <a:solidFill>
                  <a:srgbClr val="002776"/>
                </a:solidFill>
              </a:rPr>
              <a:t>– </a:t>
            </a:r>
            <a:r>
              <a:rPr lang="es-ES_tradnl" sz="1050" dirty="0" err="1" smtClean="0">
                <a:solidFill>
                  <a:srgbClr val="002776"/>
                </a:solidFill>
              </a:rPr>
              <a:t>Theatres</a:t>
            </a:r>
            <a:r>
              <a:rPr lang="es-ES_tradnl" sz="1050" dirty="0" smtClean="0">
                <a:solidFill>
                  <a:srgbClr val="002776"/>
                </a:solidFill>
              </a:rPr>
              <a:t> </a:t>
            </a:r>
            <a:r>
              <a:rPr lang="es-ES_tradnl" sz="1050" dirty="0" err="1" smtClean="0">
                <a:solidFill>
                  <a:srgbClr val="002776"/>
                </a:solidFill>
              </a:rPr>
              <a:t>on</a:t>
            </a:r>
            <a:r>
              <a:rPr lang="es-ES_tradnl" sz="1050" dirty="0" smtClean="0">
                <a:solidFill>
                  <a:srgbClr val="002776"/>
                </a:solidFill>
              </a:rPr>
              <a:t> </a:t>
            </a:r>
            <a:r>
              <a:rPr lang="es-ES_tradnl" sz="1050" dirty="0" err="1" smtClean="0">
                <a:solidFill>
                  <a:srgbClr val="002776"/>
                </a:solidFill>
              </a:rPr>
              <a:t>the</a:t>
            </a:r>
            <a:r>
              <a:rPr lang="es-ES_tradnl" sz="1050" dirty="0" smtClean="0">
                <a:solidFill>
                  <a:srgbClr val="002776"/>
                </a:solidFill>
              </a:rPr>
              <a:t> </a:t>
            </a:r>
            <a:r>
              <a:rPr lang="es-ES_tradnl" sz="1050" dirty="0" err="1" smtClean="0">
                <a:solidFill>
                  <a:srgbClr val="002776"/>
                </a:solidFill>
              </a:rPr>
              <a:t>Bay</a:t>
            </a:r>
            <a:endParaRPr lang="es-ES_tradnl" sz="1050" dirty="0" smtClean="0">
              <a:solidFill>
                <a:srgbClr val="002776"/>
              </a:solidFill>
            </a:endParaRPr>
          </a:p>
          <a:p>
            <a:pPr marL="626636" lvl="1" indent="-171450">
              <a:buFont typeface="Arial" panose="020B0604020202020204" pitchFamily="34" charset="0"/>
              <a:buChar char="•"/>
            </a:pPr>
            <a:r>
              <a:rPr lang="es-ES_tradnl" sz="1050" b="1" dirty="0" err="1" smtClean="0">
                <a:solidFill>
                  <a:srgbClr val="002776"/>
                </a:solidFill>
              </a:rPr>
              <a:t>Wonder</a:t>
            </a:r>
            <a:r>
              <a:rPr lang="es-ES_tradnl" sz="1050" b="1" dirty="0" smtClean="0">
                <a:solidFill>
                  <a:srgbClr val="002776"/>
                </a:solidFill>
              </a:rPr>
              <a:t> Full at Marina </a:t>
            </a:r>
            <a:r>
              <a:rPr lang="es-ES_tradnl" sz="1050" b="1" dirty="0" err="1" smtClean="0">
                <a:solidFill>
                  <a:srgbClr val="002776"/>
                </a:solidFill>
              </a:rPr>
              <a:t>Bay</a:t>
            </a:r>
            <a:r>
              <a:rPr lang="es-ES_tradnl" sz="1050" b="1" dirty="0" smtClean="0">
                <a:solidFill>
                  <a:srgbClr val="002776"/>
                </a:solidFill>
              </a:rPr>
              <a:t> </a:t>
            </a:r>
            <a:r>
              <a:rPr lang="es-ES_tradnl" sz="1050" b="1" dirty="0" err="1" smtClean="0">
                <a:solidFill>
                  <a:srgbClr val="002776"/>
                </a:solidFill>
              </a:rPr>
              <a:t>Sands</a:t>
            </a:r>
            <a:endParaRPr lang="es-ES_tradnl" sz="1050" b="1" dirty="0" smtClean="0">
              <a:solidFill>
                <a:srgbClr val="002776"/>
              </a:solidFill>
            </a:endParaRPr>
          </a:p>
          <a:p>
            <a:pPr marL="171450" indent="-171450">
              <a:buFont typeface="Arial" panose="020B0604020202020204" pitchFamily="34" charset="0"/>
              <a:buChar char="•"/>
            </a:pPr>
            <a:r>
              <a:rPr lang="es-ES_tradnl" sz="1050" dirty="0" smtClean="0">
                <a:solidFill>
                  <a:srgbClr val="002776"/>
                </a:solidFill>
              </a:rPr>
              <a:t>Inversión total realizada: $5.5 Bill USD</a:t>
            </a:r>
          </a:p>
        </p:txBody>
      </p:sp>
      <p:sp>
        <p:nvSpPr>
          <p:cNvPr id="21" name="AutoShape 4" descr="Resultado de imagen para marina bay sands tourist attrac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 name="Rectangle 21"/>
          <p:cNvSpPr/>
          <p:nvPr/>
        </p:nvSpPr>
        <p:spPr>
          <a:xfrm>
            <a:off x="3111309" y="13167303"/>
            <a:ext cx="4033714" cy="2681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smtClean="0">
                <a:solidFill>
                  <a:srgbClr val="002776"/>
                </a:solidFill>
              </a:rPr>
              <a:t>Fuente: STB (</a:t>
            </a:r>
            <a:r>
              <a:rPr lang="es-ES_tradnl" sz="900" dirty="0" err="1" smtClean="0">
                <a:solidFill>
                  <a:srgbClr val="002776"/>
                </a:solidFill>
              </a:rPr>
              <a:t>Singapore</a:t>
            </a:r>
            <a:r>
              <a:rPr lang="es-ES_tradnl" sz="900" dirty="0" smtClean="0">
                <a:solidFill>
                  <a:srgbClr val="002776"/>
                </a:solidFill>
              </a:rPr>
              <a:t> </a:t>
            </a:r>
            <a:r>
              <a:rPr lang="es-ES_tradnl" sz="900" dirty="0" err="1" smtClean="0">
                <a:solidFill>
                  <a:srgbClr val="002776"/>
                </a:solidFill>
              </a:rPr>
              <a:t>Tourism</a:t>
            </a:r>
            <a:r>
              <a:rPr lang="es-ES_tradnl" sz="900" dirty="0" smtClean="0">
                <a:solidFill>
                  <a:srgbClr val="002776"/>
                </a:solidFill>
              </a:rPr>
              <a:t> </a:t>
            </a:r>
            <a:r>
              <a:rPr lang="es-ES_tradnl" sz="900" dirty="0" err="1" smtClean="0">
                <a:solidFill>
                  <a:srgbClr val="002776"/>
                </a:solidFill>
              </a:rPr>
              <a:t>Board</a:t>
            </a:r>
            <a:r>
              <a:rPr lang="es-ES_tradnl" sz="900" dirty="0" smtClean="0">
                <a:solidFill>
                  <a:srgbClr val="002776"/>
                </a:solidFill>
              </a:rPr>
              <a:t>), </a:t>
            </a:r>
          </a:p>
        </p:txBody>
      </p:sp>
      <p:pic>
        <p:nvPicPr>
          <p:cNvPr id="259078" name="Picture 6" descr="Resultado de imagen para marina bay sands tourist attracti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5278" y="5759202"/>
            <a:ext cx="2332688" cy="161255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rotWithShape="1">
          <a:blip r:embed="rId9"/>
          <a:srcRect l="7500" r="7279" b="8547"/>
          <a:stretch/>
        </p:blipFill>
        <p:spPr>
          <a:xfrm>
            <a:off x="366870" y="5770636"/>
            <a:ext cx="2286860" cy="1594085"/>
          </a:xfrm>
          <a:prstGeom prst="rect">
            <a:avLst/>
          </a:prstGeom>
        </p:spPr>
      </p:pic>
      <p:sp>
        <p:nvSpPr>
          <p:cNvPr id="24" name="Rectangle 23"/>
          <p:cNvSpPr/>
          <p:nvPr/>
        </p:nvSpPr>
        <p:spPr>
          <a:xfrm>
            <a:off x="768353" y="7364721"/>
            <a:ext cx="4588946" cy="297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smtClean="0">
                <a:solidFill>
                  <a:srgbClr val="002776"/>
                </a:solidFill>
              </a:rPr>
              <a:t>Fuente: STB </a:t>
            </a:r>
            <a:r>
              <a:rPr lang="es-ES_tradnl" sz="900" dirty="0" err="1">
                <a:solidFill>
                  <a:srgbClr val="002776"/>
                </a:solidFill>
              </a:rPr>
              <a:t>S</a:t>
            </a:r>
            <a:r>
              <a:rPr lang="es-ES_tradnl" sz="900" dirty="0" err="1" smtClean="0">
                <a:solidFill>
                  <a:srgbClr val="002776"/>
                </a:solidFill>
              </a:rPr>
              <a:t>ingapore</a:t>
            </a:r>
            <a:r>
              <a:rPr lang="es-ES_tradnl" sz="900" dirty="0" smtClean="0">
                <a:solidFill>
                  <a:srgbClr val="002776"/>
                </a:solidFill>
              </a:rPr>
              <a:t> </a:t>
            </a:r>
            <a:r>
              <a:rPr lang="es-ES_tradnl" sz="900" dirty="0" err="1" smtClean="0">
                <a:solidFill>
                  <a:srgbClr val="002776"/>
                </a:solidFill>
              </a:rPr>
              <a:t>Tourism</a:t>
            </a:r>
            <a:r>
              <a:rPr lang="es-ES_tradnl" sz="900" dirty="0" smtClean="0">
                <a:solidFill>
                  <a:srgbClr val="002776"/>
                </a:solidFill>
              </a:rPr>
              <a:t> </a:t>
            </a:r>
            <a:r>
              <a:rPr lang="es-ES_tradnl" sz="900" dirty="0" err="1" smtClean="0">
                <a:solidFill>
                  <a:srgbClr val="002776"/>
                </a:solidFill>
              </a:rPr>
              <a:t>Board</a:t>
            </a:r>
            <a:r>
              <a:rPr lang="es-ES_tradnl" sz="900" dirty="0" smtClean="0">
                <a:solidFill>
                  <a:srgbClr val="002776"/>
                </a:solidFill>
              </a:rPr>
              <a:t> y Skift.com</a:t>
            </a:r>
          </a:p>
        </p:txBody>
      </p:sp>
      <p:sp>
        <p:nvSpPr>
          <p:cNvPr id="28" name="Rectangle 27"/>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1.1. Estructuración de un portfolio de proyectos de inversión turística de nivel internacional</a:t>
            </a:r>
            <a:endParaRPr lang="es-CL" sz="1100" b="1" dirty="0">
              <a:solidFill>
                <a:schemeClr val="tx2"/>
              </a:solidFill>
            </a:endParaRPr>
          </a:p>
        </p:txBody>
      </p:sp>
      <p:sp>
        <p:nvSpPr>
          <p:cNvPr id="29" name="Rectangle 28"/>
          <p:cNvSpPr/>
          <p:nvPr>
            <p:custDataLst>
              <p:tags r:id="rId5"/>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inorgánico del turismo a través de captación de inversiones de alto impacto</a:t>
            </a:r>
            <a:endParaRPr lang="es-CL" sz="800" b="1" dirty="0">
              <a:solidFill>
                <a:srgbClr val="FFFFFF"/>
              </a:solidFill>
            </a:endParaRPr>
          </a:p>
        </p:txBody>
      </p:sp>
      <p:sp>
        <p:nvSpPr>
          <p:cNvPr id="30" name="Rounded Rectangle 29"/>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grpSp>
        <p:nvGrpSpPr>
          <p:cNvPr id="25" name="Group 24"/>
          <p:cNvGrpSpPr/>
          <p:nvPr/>
        </p:nvGrpSpPr>
        <p:grpSpPr>
          <a:xfrm>
            <a:off x="1202122" y="380250"/>
            <a:ext cx="428400" cy="410400"/>
            <a:chOff x="1157616" y="202415"/>
            <a:chExt cx="515504" cy="495053"/>
          </a:xfrm>
        </p:grpSpPr>
        <p:sp>
          <p:nvSpPr>
            <p:cNvPr id="26" name="Rounded Rectangle 25"/>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27" name="Group 282"/>
            <p:cNvGrpSpPr/>
            <p:nvPr/>
          </p:nvGrpSpPr>
          <p:grpSpPr>
            <a:xfrm>
              <a:off x="1311621" y="288473"/>
              <a:ext cx="207495" cy="194290"/>
              <a:chOff x="644491" y="4719572"/>
              <a:chExt cx="226243" cy="211846"/>
            </a:xfrm>
            <a:solidFill>
              <a:schemeClr val="bg1"/>
            </a:solidFill>
          </p:grpSpPr>
          <p:sp>
            <p:nvSpPr>
              <p:cNvPr id="36"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7"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
        <p:nvSpPr>
          <p:cNvPr id="31" name="Rectangle 30"/>
          <p:cNvSpPr/>
          <p:nvPr/>
        </p:nvSpPr>
        <p:spPr>
          <a:xfrm>
            <a:off x="277208" y="1438762"/>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 name="Group 31"/>
          <p:cNvGrpSpPr/>
          <p:nvPr/>
        </p:nvGrpSpPr>
        <p:grpSpPr>
          <a:xfrm>
            <a:off x="356512" y="1490119"/>
            <a:ext cx="252000" cy="252000"/>
            <a:chOff x="7307263" y="3144838"/>
            <a:chExt cx="550863" cy="609601"/>
          </a:xfrm>
          <a:solidFill>
            <a:schemeClr val="bg1"/>
          </a:solidFill>
        </p:grpSpPr>
        <p:sp>
          <p:nvSpPr>
            <p:cNvPr id="33"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4"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5"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1"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42" name="TextBox 41"/>
          <p:cNvSpPr txBox="1"/>
          <p:nvPr/>
        </p:nvSpPr>
        <p:spPr>
          <a:xfrm>
            <a:off x="637248" y="1497391"/>
            <a:ext cx="9073266" cy="246221"/>
          </a:xfrm>
          <a:prstGeom prst="rect">
            <a:avLst/>
          </a:prstGeom>
          <a:noFill/>
        </p:spPr>
        <p:txBody>
          <a:bodyPr wrap="square" rtlCol="0">
            <a:spAutoFit/>
          </a:bodyPr>
          <a:lstStyle/>
          <a:p>
            <a:r>
              <a:rPr lang="es-CL" sz="1000" b="1" dirty="0" smtClean="0">
                <a:solidFill>
                  <a:schemeClr val="bg2"/>
                </a:solidFill>
                <a:latin typeface="+mn-lt"/>
              </a:rPr>
              <a:t>Anexo: </a:t>
            </a:r>
            <a:r>
              <a:rPr lang="es-CL" sz="1000" b="1" dirty="0">
                <a:solidFill>
                  <a:schemeClr val="bg2"/>
                </a:solidFill>
              </a:rPr>
              <a:t>sugerencias para la estructuración de un portfolio de proyectos de inversión turística de nivel internacional (</a:t>
            </a:r>
            <a:r>
              <a:rPr lang="es-CL" sz="1000" b="1" dirty="0" smtClean="0">
                <a:solidFill>
                  <a:schemeClr val="bg2"/>
                </a:solidFill>
              </a:rPr>
              <a:t>iv/iv</a:t>
            </a:r>
            <a:r>
              <a:rPr lang="es-CL" sz="1000" b="1" dirty="0">
                <a:solidFill>
                  <a:schemeClr val="bg2"/>
                </a:solidFill>
              </a:rPr>
              <a:t>)</a:t>
            </a:r>
          </a:p>
        </p:txBody>
      </p:sp>
    </p:spTree>
    <p:extLst>
      <p:ext uri="{BB962C8B-B14F-4D97-AF65-F5344CB8AC3E}">
        <p14:creationId xmlns:p14="http://schemas.microsoft.com/office/powerpoint/2010/main" val="42338750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3656" name="think-cell Slide" r:id="rId33" imgW="270" imgH="270" progId="TCLayout.ActiveDocument.1">
                  <p:embed/>
                </p:oleObj>
              </mc:Choice>
              <mc:Fallback>
                <p:oleObj name="think-cell Slide" r:id="rId33" imgW="270" imgH="270" progId="TCLayout.ActiveDocument.1">
                  <p:embed/>
                  <p:pic>
                    <p:nvPicPr>
                      <p:cNvPr id="14" name="Object 13" hidden="1"/>
                      <p:cNvPicPr/>
                      <p:nvPr/>
                    </p:nvPicPr>
                    <p:blipFill>
                      <a:blip r:embed="rId34"/>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1.2. Estructuración de paquetes de incentivos y servicios al inversionista para fomentar la inversión turística</a:t>
            </a:r>
            <a:endParaRPr lang="es-CL" sz="1000" b="1" dirty="0">
              <a:solidFill>
                <a:schemeClr val="tx2"/>
              </a:solidFill>
            </a:endParaRPr>
          </a:p>
        </p:txBody>
      </p:sp>
      <p:sp>
        <p:nvSpPr>
          <p:cNvPr id="257" name="Rectangle 256"/>
          <p:cNvSpPr/>
          <p:nvPr/>
        </p:nvSpPr>
        <p:spPr>
          <a:xfrm>
            <a:off x="7264146" y="2735058"/>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Generación de seguridad jurídica para la consolidación de incentivos a la inversión en proyectos turísticos.</a:t>
            </a:r>
          </a:p>
          <a:p>
            <a:pPr marL="228600" lvl="0" indent="-228600">
              <a:buFont typeface="+mj-lt"/>
              <a:buAutoNum type="arabicPeriod"/>
            </a:pPr>
            <a:r>
              <a:rPr lang="es-CL" sz="900" dirty="0" smtClean="0">
                <a:solidFill>
                  <a:srgbClr val="002776"/>
                </a:solidFill>
              </a:rPr>
              <a:t>Coordinación entre distintos organismos intervinientes en la captación de inversiones que participen a diversos niveles: </a:t>
            </a:r>
            <a:r>
              <a:rPr lang="es-CL" sz="900" dirty="0" err="1" smtClean="0">
                <a:solidFill>
                  <a:srgbClr val="002776"/>
                </a:solidFill>
              </a:rPr>
              <a:t>Mintur</a:t>
            </a:r>
            <a:r>
              <a:rPr lang="es-CL" sz="900" dirty="0" smtClean="0">
                <a:solidFill>
                  <a:srgbClr val="002776"/>
                </a:solidFill>
              </a:rPr>
              <a:t>, </a:t>
            </a:r>
            <a:r>
              <a:rPr lang="es-CL" sz="900" dirty="0" err="1" smtClean="0">
                <a:solidFill>
                  <a:srgbClr val="002776"/>
                </a:solidFill>
              </a:rPr>
              <a:t>Conquito</a:t>
            </a:r>
            <a:r>
              <a:rPr lang="es-CL" sz="900" dirty="0" smtClean="0">
                <a:solidFill>
                  <a:srgbClr val="002776"/>
                </a:solidFill>
              </a:rPr>
              <a:t>, Quito Turismo, Cámaras de Comercio y entidades financieras.</a:t>
            </a:r>
          </a:p>
          <a:p>
            <a:pPr marL="228600" lvl="0" indent="-228600">
              <a:buFont typeface="+mj-lt"/>
              <a:buAutoNum type="arabicPeriod"/>
            </a:pPr>
            <a:r>
              <a:rPr lang="es-CL" sz="900" dirty="0" smtClean="0">
                <a:solidFill>
                  <a:srgbClr val="002776"/>
                </a:solidFill>
              </a:rPr>
              <a:t>Aplicación exclusiva de este paquete de incentivos a los proyectos del Portfolio de inversiones desarrollado.</a:t>
            </a:r>
          </a:p>
        </p:txBody>
      </p:sp>
      <p:sp>
        <p:nvSpPr>
          <p:cNvPr id="212" name="Rectangle 211"/>
          <p:cNvSpPr/>
          <p:nvPr/>
        </p:nvSpPr>
        <p:spPr>
          <a:xfrm>
            <a:off x="205200" y="1785717"/>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indent="-171450">
              <a:buFont typeface="Arial" panose="020B0604020202020204" pitchFamily="34" charset="0"/>
              <a:buChar char="•"/>
            </a:pPr>
            <a:r>
              <a:rPr lang="es-CL" sz="900" dirty="0" smtClean="0">
                <a:solidFill>
                  <a:srgbClr val="002776"/>
                </a:solidFill>
              </a:rPr>
              <a:t>Transformar a Quito en una ciudad Latinoamericana Top de inversión gracias al sistema de incentivos creados para la captación de </a:t>
            </a:r>
            <a:r>
              <a:rPr lang="es-CL" sz="900" dirty="0">
                <a:solidFill>
                  <a:srgbClr val="002776"/>
                </a:solidFill>
              </a:rPr>
              <a:t>inversión extranjera directa en </a:t>
            </a:r>
            <a:r>
              <a:rPr lang="es-CL" sz="900" dirty="0" smtClean="0">
                <a:solidFill>
                  <a:srgbClr val="002776"/>
                </a:solidFill>
              </a:rPr>
              <a:t>un Portfolio de Proyectos turísticos que </a:t>
            </a:r>
            <a:r>
              <a:rPr lang="es-CL" sz="900" dirty="0">
                <a:solidFill>
                  <a:srgbClr val="002776"/>
                </a:solidFill>
              </a:rPr>
              <a:t>generen una demanda adicional hacia </a:t>
            </a:r>
            <a:r>
              <a:rPr lang="es-CL" sz="900" dirty="0" smtClean="0">
                <a:solidFill>
                  <a:srgbClr val="002776"/>
                </a:solidFill>
              </a:rPr>
              <a:t>Quito.</a:t>
            </a:r>
            <a:endParaRPr lang="es-CL" sz="900" dirty="0">
              <a:solidFill>
                <a:srgbClr val="002776"/>
              </a:solidFill>
            </a:endParaRPr>
          </a:p>
        </p:txBody>
      </p:sp>
      <p:sp>
        <p:nvSpPr>
          <p:cNvPr id="256" name="Rectangle 255"/>
          <p:cNvSpPr/>
          <p:nvPr/>
        </p:nvSpPr>
        <p:spPr>
          <a:xfrm>
            <a:off x="7264146" y="2371363"/>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05930"/>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Tipologías y número de incentivos (o paquetes de incentivos) de inversión especializado por tipologías de proyecto turísticos.</a:t>
            </a:r>
          </a:p>
          <a:p>
            <a:pPr marL="228600" indent="-228600">
              <a:spcBef>
                <a:spcPts val="300"/>
              </a:spcBef>
              <a:buFont typeface="+mj-lt"/>
              <a:buAutoNum type="arabicPeriod"/>
            </a:pPr>
            <a:r>
              <a:rPr lang="es-CL" sz="900" dirty="0" smtClean="0">
                <a:solidFill>
                  <a:schemeClr val="tx2"/>
                </a:solidFill>
              </a:rPr>
              <a:t>Paquetes de incentivos aplicados a los proyectos de inversión</a:t>
            </a:r>
            <a:r>
              <a:rPr lang="es-CL" sz="900" dirty="0">
                <a:solidFill>
                  <a:schemeClr val="tx2"/>
                </a:solidFill>
              </a:rPr>
              <a:t> </a:t>
            </a:r>
            <a:r>
              <a:rPr lang="es-CL" sz="900" dirty="0" smtClean="0">
                <a:solidFill>
                  <a:schemeClr val="tx2"/>
                </a:solidFill>
              </a:rPr>
              <a:t>de nuevas compañías invirtiendo en Quito y de compañías que hacen una re-inversión en Quito.</a:t>
            </a:r>
          </a:p>
        </p:txBody>
      </p:sp>
      <p:sp>
        <p:nvSpPr>
          <p:cNvPr id="180" name="Rectangle 179"/>
          <p:cNvSpPr/>
          <p:nvPr/>
        </p:nvSpPr>
        <p:spPr>
          <a:xfrm>
            <a:off x="5644800" y="6587394"/>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928078"/>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606875"/>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587394"/>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928078"/>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641394"/>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82544"/>
          <a:ext cx="7020000" cy="278892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193256">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noProof="0" dirty="0" smtClean="0">
                          <a:solidFill>
                            <a:srgbClr val="002776"/>
                          </a:solidFill>
                          <a:latin typeface="+mn-lt"/>
                          <a:ea typeface="+mn-ea"/>
                          <a:cs typeface="+mn-cs"/>
                        </a:rPr>
                        <a:t>Diseñar</a:t>
                      </a:r>
                      <a:r>
                        <a:rPr lang="es-ES_tradnl" sz="900" kern="1200" baseline="0" noProof="0" dirty="0" smtClean="0">
                          <a:solidFill>
                            <a:srgbClr val="002776"/>
                          </a:solidFill>
                          <a:latin typeface="+mn-lt"/>
                          <a:ea typeface="+mn-ea"/>
                          <a:cs typeface="+mn-cs"/>
                        </a:rPr>
                        <a:t> un paquete de incentivos específico para el Portfolio de Proyectos: Faro o Bandera, Singulares y Acontecimientos creado.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91170">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900" kern="1200" noProof="0" dirty="0" smtClean="0">
                          <a:solidFill>
                            <a:srgbClr val="002776"/>
                          </a:solidFill>
                          <a:latin typeface="+mn-lt"/>
                          <a:ea typeface="+mn-ea"/>
                          <a:cs typeface="+mn-cs"/>
                        </a:rPr>
                        <a:t>Crear</a:t>
                      </a:r>
                      <a:r>
                        <a:rPr lang="es-ES_tradnl" sz="900" kern="1200" baseline="0" noProof="0" dirty="0" smtClean="0">
                          <a:solidFill>
                            <a:srgbClr val="002776"/>
                          </a:solidFill>
                          <a:latin typeface="+mn-lt"/>
                          <a:ea typeface="+mn-ea"/>
                          <a:cs typeface="+mn-cs"/>
                        </a:rPr>
                        <a:t> un equipo técnico de especialistas en diversas áreas que desarrolle un portfolio de beneficios fiscales, mercantiles, laborales, de inversión en desarrollo de infraestructura, entre otros, de los que se podrán beneficiar los inversionistas. El paquete de beneficios será distinto según la tipología del proyecto y también dependerá de la territorialidad, riesgo y TIR del mismo.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84488">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noProof="0" dirty="0" smtClean="0">
                          <a:solidFill>
                            <a:srgbClr val="002776"/>
                          </a:solidFill>
                          <a:latin typeface="+mn-lt"/>
                          <a:ea typeface="+mn-ea"/>
                          <a:cs typeface="+mn-cs"/>
                        </a:rPr>
                        <a:t>Acordar con el sector público y autoridades responsables de implementar el paquete de incentivos, la viabilidad de</a:t>
                      </a:r>
                      <a:r>
                        <a:rPr lang="es-ES_tradnl" sz="900" kern="1200" baseline="0" noProof="0" dirty="0" smtClean="0">
                          <a:solidFill>
                            <a:srgbClr val="002776"/>
                          </a:solidFill>
                          <a:latin typeface="+mn-lt"/>
                          <a:ea typeface="+mn-ea"/>
                          <a:cs typeface="+mn-cs"/>
                        </a:rPr>
                        <a:t> éstos para los inversores durante un periodo determinado de tiempo.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177805">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4"/>
                        <a:tabLst/>
                        <a:defRPr/>
                      </a:pPr>
                      <a:r>
                        <a:rPr lang="es-ES" sz="900" kern="1200" noProof="0" dirty="0" smtClean="0">
                          <a:solidFill>
                            <a:srgbClr val="002776"/>
                          </a:solidFill>
                          <a:latin typeface="+mn-lt"/>
                          <a:ea typeface="+mn-ea"/>
                          <a:cs typeface="+mn-cs"/>
                        </a:rPr>
                        <a:t>Establ</a:t>
                      </a:r>
                      <a:r>
                        <a:rPr lang="es-ES" sz="900" kern="1200" baseline="0" noProof="0" dirty="0" smtClean="0">
                          <a:solidFill>
                            <a:srgbClr val="002776"/>
                          </a:solidFill>
                          <a:latin typeface="+mn-lt"/>
                          <a:ea typeface="+mn-ea"/>
                          <a:cs typeface="+mn-cs"/>
                        </a:rPr>
                        <a:t>ecer un equipo inter-sectorial que monitorice los paquetes de incentivos creados y las medidas creadas como beneficios.</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455958745"/>
                  </a:ext>
                </a:extLst>
              </a:tr>
              <a:tr h="177805">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5"/>
                        <a:tabLst/>
                        <a:defRPr/>
                      </a:pPr>
                      <a:r>
                        <a:rPr lang="es-ES" sz="900" kern="1200" noProof="0" dirty="0" smtClean="0">
                          <a:solidFill>
                            <a:srgbClr val="002776"/>
                          </a:solidFill>
                          <a:latin typeface="+mn-lt"/>
                          <a:ea typeface="+mn-ea"/>
                          <a:cs typeface="+mn-cs"/>
                        </a:rPr>
                        <a:t>Desarrollar la normativa necesaria para poder presentar el paquete de incentivos a los inversionistas internacionales objetivo. </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8172933"/>
                  </a:ext>
                </a:extLst>
              </a:tr>
              <a:tr h="284488">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6"/>
                        <a:tabLst/>
                        <a:defRPr/>
                      </a:pPr>
                      <a:r>
                        <a:rPr lang="es-ES_tradnl" sz="900" kern="1200" noProof="0" dirty="0" smtClean="0">
                          <a:solidFill>
                            <a:srgbClr val="002776"/>
                          </a:solidFill>
                          <a:latin typeface="+mn-lt"/>
                          <a:ea typeface="+mn-ea"/>
                          <a:cs typeface="+mn-cs"/>
                        </a:rPr>
                        <a:t>Crear</a:t>
                      </a:r>
                      <a:r>
                        <a:rPr lang="es-ES_tradnl" sz="900" kern="1200" baseline="0" noProof="0" dirty="0" smtClean="0">
                          <a:solidFill>
                            <a:srgbClr val="002776"/>
                          </a:solidFill>
                          <a:latin typeface="+mn-lt"/>
                          <a:ea typeface="+mn-ea"/>
                          <a:cs typeface="+mn-cs"/>
                        </a:rPr>
                        <a:t> una comisión que coordine y supervise la implementación y el atractivo de los paquetes de incentivos creados y diseñe mecanismos de comunicación regular entre los distintos actores que participan en el programa de incentivos.</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741094913"/>
                  </a:ext>
                </a:extLst>
              </a:tr>
              <a:tr h="391170">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7"/>
                        <a:tabLst/>
                        <a:defRPr/>
                      </a:pPr>
                      <a:r>
                        <a:rPr lang="es-ES_tradnl" sz="900" kern="1200" noProof="0" dirty="0" smtClean="0">
                          <a:solidFill>
                            <a:srgbClr val="002776"/>
                          </a:solidFill>
                          <a:latin typeface="+mn-lt"/>
                          <a:ea typeface="+mn-ea"/>
                          <a:cs typeface="+mn-cs"/>
                        </a:rPr>
                        <a:t>Establecer</a:t>
                      </a:r>
                      <a:r>
                        <a:rPr lang="es-ES_tradnl" sz="900" kern="1200" baseline="0" noProof="0" dirty="0" smtClean="0">
                          <a:solidFill>
                            <a:srgbClr val="002776"/>
                          </a:solidFill>
                          <a:latin typeface="+mn-lt"/>
                          <a:ea typeface="+mn-ea"/>
                          <a:cs typeface="+mn-cs"/>
                        </a:rPr>
                        <a:t> el principio de “ventanilla única” como principio rector para agilizar los procesos burocráticos de inversores de diversos tipos en servicios “pre-venta” y ”post-venta” para el inversionista. La gestión coordinada, ágil y eficiente favorecerá al desarrollo e impacto de la inversión en Quito.</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415520977"/>
                  </a:ext>
                </a:extLst>
              </a:tr>
              <a:tr h="284488">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8"/>
                        <a:tabLst/>
                        <a:defRPr/>
                      </a:pPr>
                      <a:r>
                        <a:rPr lang="es-ES_tradnl" sz="900" kern="1200" noProof="0" dirty="0" smtClean="0">
                          <a:solidFill>
                            <a:srgbClr val="002776"/>
                          </a:solidFill>
                          <a:latin typeface="+mn-lt"/>
                          <a:ea typeface="+mn-ea"/>
                          <a:cs typeface="+mn-cs"/>
                        </a:rPr>
                        <a:t>Organizar una reunión anual de inversores que</a:t>
                      </a:r>
                      <a:r>
                        <a:rPr lang="es-ES_tradnl" sz="900" kern="1200" baseline="0" noProof="0" dirty="0" smtClean="0">
                          <a:solidFill>
                            <a:srgbClr val="002776"/>
                          </a:solidFill>
                          <a:latin typeface="+mn-lt"/>
                          <a:ea typeface="+mn-ea"/>
                          <a:cs typeface="+mn-cs"/>
                        </a:rPr>
                        <a:t> tengan un rol clave en el sector turístico para conocer sus últimas inversiones y comprender los principales incentivos a la inversión que otros destinos competidores están ofreciendo (a organizar en 2018).</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79132569"/>
                  </a:ext>
                </a:extLst>
              </a:tr>
            </a:tbl>
          </a:graphicData>
        </a:graphic>
      </p:graphicFrame>
      <p:grpSp>
        <p:nvGrpSpPr>
          <p:cNvPr id="251" name="Group 250"/>
          <p:cNvGrpSpPr/>
          <p:nvPr/>
        </p:nvGrpSpPr>
        <p:grpSpPr>
          <a:xfrm>
            <a:off x="5765554" y="6964704"/>
            <a:ext cx="468000" cy="430836"/>
            <a:chOff x="5765554" y="6803310"/>
            <a:chExt cx="468000" cy="430836"/>
          </a:xfrm>
        </p:grpSpPr>
        <p:sp>
          <p:nvSpPr>
            <p:cNvPr id="237" name="Rectangle 236"/>
            <p:cNvSpPr/>
            <p:nvPr>
              <p:custDataLst>
                <p:tags r:id="rId29"/>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30"/>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964704"/>
            <a:ext cx="468000" cy="430836"/>
            <a:chOff x="6377646" y="6803310"/>
            <a:chExt cx="468000" cy="430836"/>
          </a:xfrm>
        </p:grpSpPr>
        <p:sp>
          <p:nvSpPr>
            <p:cNvPr id="238" name="Rectangle 237"/>
            <p:cNvSpPr/>
            <p:nvPr>
              <p:custDataLst>
                <p:tags r:id="rId27"/>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8"/>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964704"/>
            <a:ext cx="468000" cy="430836"/>
            <a:chOff x="6989738" y="6803310"/>
            <a:chExt cx="468000" cy="430836"/>
          </a:xfrm>
        </p:grpSpPr>
        <p:sp>
          <p:nvSpPr>
            <p:cNvPr id="239" name="Rectangle 238"/>
            <p:cNvSpPr/>
            <p:nvPr>
              <p:custDataLst>
                <p:tags r:id="rId25"/>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6"/>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964704"/>
            <a:ext cx="468000" cy="430836"/>
            <a:chOff x="7925794" y="6803310"/>
            <a:chExt cx="468000" cy="430836"/>
          </a:xfrm>
        </p:grpSpPr>
        <p:sp>
          <p:nvSpPr>
            <p:cNvPr id="244" name="Rectangle 243"/>
            <p:cNvSpPr/>
            <p:nvPr>
              <p:custDataLst>
                <p:tags r:id="rId23"/>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4"/>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964704"/>
            <a:ext cx="576000" cy="430836"/>
            <a:chOff x="8486378" y="6803310"/>
            <a:chExt cx="576000" cy="430836"/>
          </a:xfrm>
        </p:grpSpPr>
        <p:sp>
          <p:nvSpPr>
            <p:cNvPr id="245" name="Rectangle 244"/>
            <p:cNvSpPr/>
            <p:nvPr>
              <p:custDataLst>
                <p:tags r:id="rId21"/>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2"/>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964704"/>
            <a:ext cx="468000" cy="430836"/>
            <a:chOff x="9149978" y="6803310"/>
            <a:chExt cx="468000" cy="430836"/>
          </a:xfrm>
        </p:grpSpPr>
        <p:sp>
          <p:nvSpPr>
            <p:cNvPr id="246" name="Rectangle 245"/>
            <p:cNvSpPr/>
            <p:nvPr>
              <p:custDataLst>
                <p:tags r:id="rId19"/>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20"/>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15</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3" name="Rectangle 292"/>
          <p:cNvSpPr/>
          <p:nvPr/>
        </p:nvSpPr>
        <p:spPr>
          <a:xfrm>
            <a:off x="205458" y="1425717"/>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61717"/>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54946"/>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506303"/>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513575"/>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59" name="Group 358"/>
          <p:cNvGrpSpPr/>
          <p:nvPr/>
        </p:nvGrpSpPr>
        <p:grpSpPr>
          <a:xfrm>
            <a:off x="187198" y="2364297"/>
            <a:ext cx="7036540" cy="1037550"/>
            <a:chOff x="187198" y="2693266"/>
            <a:chExt cx="7036540" cy="1076203"/>
          </a:xfrm>
        </p:grpSpPr>
        <p:sp>
          <p:nvSpPr>
            <p:cNvPr id="360" name="Rectangle 314"/>
            <p:cNvSpPr/>
            <p:nvPr>
              <p:custDataLst>
                <p:tags r:id="rId17"/>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1" name="Group 315"/>
            <p:cNvGrpSpPr/>
            <p:nvPr>
              <p:custDataLst>
                <p:tags r:id="rId18"/>
              </p:custDataLst>
            </p:nvPr>
          </p:nvGrpSpPr>
          <p:grpSpPr>
            <a:xfrm>
              <a:off x="316674" y="2734898"/>
              <a:ext cx="216000" cy="288000"/>
              <a:chOff x="391339" y="1340959"/>
              <a:chExt cx="382588" cy="609600"/>
            </a:xfrm>
          </p:grpSpPr>
          <p:sp>
            <p:nvSpPr>
              <p:cNvPr id="364"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5"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2" name="Rectangle 361"/>
            <p:cNvSpPr/>
            <p:nvPr/>
          </p:nvSpPr>
          <p:spPr>
            <a:xfrm>
              <a:off x="3631554" y="3059282"/>
              <a:ext cx="3558680"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_tradnl" sz="800" dirty="0" smtClean="0">
                  <a:solidFill>
                    <a:schemeClr val="tx2"/>
                  </a:solidFill>
                </a:rPr>
                <a:t>C</a:t>
              </a:r>
              <a:r>
                <a:rPr lang="es-ES" sz="800" dirty="0" smtClean="0">
                  <a:solidFill>
                    <a:schemeClr val="tx2"/>
                  </a:solidFill>
                </a:rPr>
                <a:t>oncejo </a:t>
              </a:r>
              <a:r>
                <a:rPr lang="es-ES" sz="800" dirty="0">
                  <a:solidFill>
                    <a:schemeClr val="tx2"/>
                  </a:solidFill>
                </a:rPr>
                <a:t>Metropolitano de Quito (establece la normativa en el Distrito Metropolitano de Quito), la Administración General del Municipio, la Secretaría de Territorio, Hábitat y Vivienda del Municipio y la Secretaría de Planificación del Municipio. </a:t>
              </a:r>
              <a:r>
                <a:rPr lang="es-ES" sz="800" dirty="0" smtClean="0">
                  <a:solidFill>
                    <a:schemeClr val="tx2"/>
                  </a:solidFill>
                </a:rPr>
                <a:t>Actores del </a:t>
              </a:r>
              <a:r>
                <a:rPr lang="es-ES" sz="800" dirty="0">
                  <a:solidFill>
                    <a:schemeClr val="tx2"/>
                  </a:solidFill>
                </a:rPr>
                <a:t>Gobierno Central </a:t>
              </a:r>
              <a:r>
                <a:rPr lang="es-ES" sz="800" dirty="0" smtClean="0">
                  <a:solidFill>
                    <a:schemeClr val="tx2"/>
                  </a:solidFill>
                </a:rPr>
                <a:t>son</a:t>
              </a:r>
              <a:r>
                <a:rPr lang="es-ES" sz="800" dirty="0">
                  <a:solidFill>
                    <a:schemeClr val="tx2"/>
                  </a:solidFill>
                </a:rPr>
                <a:t>: </a:t>
              </a:r>
              <a:r>
                <a:rPr lang="es-ES" sz="800" dirty="0" err="1">
                  <a:solidFill>
                    <a:schemeClr val="tx2"/>
                  </a:solidFill>
                </a:rPr>
                <a:t>Mintur</a:t>
              </a:r>
              <a:r>
                <a:rPr lang="es-ES" sz="800" dirty="0">
                  <a:solidFill>
                    <a:schemeClr val="tx2"/>
                  </a:solidFill>
                </a:rPr>
                <a:t>, MCPEC, </a:t>
              </a:r>
              <a:r>
                <a:rPr lang="es-ES" sz="800" dirty="0" err="1">
                  <a:solidFill>
                    <a:schemeClr val="tx2"/>
                  </a:solidFill>
                </a:rPr>
                <a:t>Proecuador</a:t>
              </a:r>
              <a:r>
                <a:rPr lang="es-ES" sz="800" dirty="0">
                  <a:solidFill>
                    <a:schemeClr val="tx2"/>
                  </a:solidFill>
                </a:rPr>
                <a:t>. </a:t>
              </a:r>
              <a:r>
                <a:rPr lang="es-ES" sz="800" dirty="0" smtClean="0">
                  <a:solidFill>
                    <a:schemeClr val="tx2"/>
                  </a:solidFill>
                </a:rPr>
                <a:t>Sector privado: </a:t>
              </a:r>
              <a:r>
                <a:rPr lang="es-ES_tradnl" sz="800" dirty="0" err="1" smtClean="0">
                  <a:solidFill>
                    <a:srgbClr val="002776"/>
                  </a:solidFill>
                </a:rPr>
                <a:t>Captur</a:t>
              </a:r>
              <a:r>
                <a:rPr lang="es-ES_tradnl" sz="800" dirty="0" smtClean="0">
                  <a:solidFill>
                    <a:srgbClr val="002776"/>
                  </a:solidFill>
                </a:rPr>
                <a:t> </a:t>
              </a:r>
              <a:r>
                <a:rPr lang="es-ES_tradnl" sz="800" dirty="0">
                  <a:solidFill>
                    <a:srgbClr val="002776"/>
                  </a:solidFill>
                </a:rPr>
                <a:t>y de Comercio de </a:t>
              </a:r>
              <a:r>
                <a:rPr lang="es-ES_tradnl" sz="800" dirty="0" smtClean="0">
                  <a:solidFill>
                    <a:srgbClr val="002776"/>
                  </a:solidFill>
                </a:rPr>
                <a:t>Quito</a:t>
              </a:r>
              <a:endParaRPr lang="es-ES" sz="800" dirty="0">
                <a:solidFill>
                  <a:srgbClr val="002776"/>
                </a:solidFill>
              </a:endParaRPr>
            </a:p>
          </p:txBody>
        </p:sp>
        <p:sp>
          <p:nvSpPr>
            <p:cNvPr id="363" name="Rectangle 362"/>
            <p:cNvSpPr/>
            <p:nvPr/>
          </p:nvSpPr>
          <p:spPr>
            <a:xfrm>
              <a:off x="187198" y="3073685"/>
              <a:ext cx="3418116" cy="671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smtClean="0">
                  <a:solidFill>
                    <a:srgbClr val="002776"/>
                  </a:solidFill>
                </a:rPr>
                <a:t>Líder de Proyecto: </a:t>
              </a:r>
              <a:r>
                <a:rPr lang="es-ES_tradnl" sz="900" dirty="0" smtClean="0">
                  <a:solidFill>
                    <a:srgbClr val="002776"/>
                  </a:solidFill>
                </a:rPr>
                <a:t>Quito Turismo y Secretaría de Desarrollo Productivo y Competitividad.</a:t>
              </a:r>
            </a:p>
            <a:p>
              <a:r>
                <a:rPr lang="es-ES_tradnl" sz="900" b="1" dirty="0" smtClean="0">
                  <a:solidFill>
                    <a:srgbClr val="002776"/>
                  </a:solidFill>
                </a:rPr>
                <a:t>Equipo de Proyecto: </a:t>
              </a:r>
              <a:r>
                <a:rPr lang="es-ES_tradnl" sz="900" dirty="0" smtClean="0">
                  <a:solidFill>
                    <a:srgbClr val="002776"/>
                  </a:solidFill>
                </a:rPr>
                <a:t>Quito Turismo (Dirección de Inversiones)</a:t>
              </a:r>
              <a:endParaRPr lang="es-ES" sz="900" dirty="0">
                <a:solidFill>
                  <a:srgbClr val="002776"/>
                </a:solidFill>
              </a:endParaRPr>
            </a:p>
          </p:txBody>
        </p:sp>
      </p:grpSp>
      <p:sp>
        <p:nvSpPr>
          <p:cNvPr id="292" name="Rectangle 291"/>
          <p:cNvSpPr/>
          <p:nvPr/>
        </p:nvSpPr>
        <p:spPr>
          <a:xfrm>
            <a:off x="205459" y="6587394"/>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15" name="Rectangle 314"/>
          <p:cNvSpPr/>
          <p:nvPr/>
        </p:nvSpPr>
        <p:spPr>
          <a:xfrm>
            <a:off x="205458" y="6928078"/>
            <a:ext cx="3204491" cy="468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NA – Proyecto de gestión desarrollado por el equipo interno</a:t>
            </a:r>
            <a:endParaRPr lang="es-CL" sz="800" i="1" dirty="0">
              <a:solidFill>
                <a:schemeClr val="tx2"/>
              </a:solidFill>
            </a:endParaRPr>
          </a:p>
        </p:txBody>
      </p:sp>
      <p:grpSp>
        <p:nvGrpSpPr>
          <p:cNvPr id="316" name="Group 315"/>
          <p:cNvGrpSpPr/>
          <p:nvPr/>
        </p:nvGrpSpPr>
        <p:grpSpPr>
          <a:xfrm>
            <a:off x="7370290" y="1505818"/>
            <a:ext cx="324000" cy="180000"/>
            <a:chOff x="893763" y="4138613"/>
            <a:chExt cx="552450" cy="239712"/>
          </a:xfrm>
          <a:solidFill>
            <a:schemeClr val="bg2"/>
          </a:solidFill>
        </p:grpSpPr>
        <p:sp>
          <p:nvSpPr>
            <p:cNvPr id="317" name="Freeform 60"/>
            <p:cNvSpPr>
              <a:spLocks noEditPoints="1"/>
            </p:cNvSpPr>
            <p:nvPr/>
          </p:nvSpPr>
          <p:spPr bwMode="auto">
            <a:xfrm>
              <a:off x="1328738" y="4138613"/>
              <a:ext cx="117475" cy="139700"/>
            </a:xfrm>
            <a:custGeom>
              <a:avLst/>
              <a:gdLst>
                <a:gd name="T0" fmla="*/ 14 w 20"/>
                <a:gd name="T1" fmla="*/ 3 h 24"/>
                <a:gd name="T2" fmla="*/ 18 w 20"/>
                <a:gd name="T3" fmla="*/ 11 h 24"/>
                <a:gd name="T4" fmla="*/ 4 w 20"/>
                <a:gd name="T5" fmla="*/ 24 h 24"/>
                <a:gd name="T6" fmla="*/ 4 w 20"/>
                <a:gd name="T7" fmla="*/ 21 h 24"/>
                <a:gd name="T8" fmla="*/ 14 w 20"/>
                <a:gd name="T9" fmla="*/ 11 h 24"/>
                <a:gd name="T10" fmla="*/ 6 w 20"/>
                <a:gd name="T11" fmla="*/ 14 h 24"/>
                <a:gd name="T12" fmla="*/ 12 w 20"/>
                <a:gd name="T13" fmla="*/ 8 h 24"/>
                <a:gd name="T14" fmla="*/ 5 w 20"/>
                <a:gd name="T15" fmla="*/ 4 h 24"/>
                <a:gd name="T16" fmla="*/ 5 w 20"/>
                <a:gd name="T17" fmla="*/ 20 h 24"/>
                <a:gd name="T18" fmla="*/ 0 w 20"/>
                <a:gd name="T19" fmla="*/ 5 h 24"/>
                <a:gd name="T20" fmla="*/ 14 w 20"/>
                <a:gd name="T21" fmla="*/ 3 h 24"/>
                <a:gd name="T22" fmla="*/ 8 w 20"/>
                <a:gd name="T23" fmla="*/ 11 h 24"/>
                <a:gd name="T24" fmla="*/ 8 w 20"/>
                <a:gd name="T25" fmla="*/ 13 h 24"/>
                <a:gd name="T26" fmla="*/ 11 w 20"/>
                <a:gd name="T27" fmla="*/ 10 h 24"/>
                <a:gd name="T28" fmla="*/ 8 w 20"/>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4">
                  <a:moveTo>
                    <a:pt x="14" y="3"/>
                  </a:moveTo>
                  <a:cubicBezTo>
                    <a:pt x="14" y="8"/>
                    <a:pt x="16" y="9"/>
                    <a:pt x="18" y="11"/>
                  </a:cubicBezTo>
                  <a:cubicBezTo>
                    <a:pt x="19" y="21"/>
                    <a:pt x="10" y="24"/>
                    <a:pt x="4" y="24"/>
                  </a:cubicBezTo>
                  <a:cubicBezTo>
                    <a:pt x="3" y="23"/>
                    <a:pt x="4" y="22"/>
                    <a:pt x="4" y="21"/>
                  </a:cubicBezTo>
                  <a:cubicBezTo>
                    <a:pt x="8" y="24"/>
                    <a:pt x="20" y="17"/>
                    <a:pt x="14" y="11"/>
                  </a:cubicBezTo>
                  <a:cubicBezTo>
                    <a:pt x="13" y="13"/>
                    <a:pt x="10" y="17"/>
                    <a:pt x="6" y="14"/>
                  </a:cubicBezTo>
                  <a:cubicBezTo>
                    <a:pt x="6" y="9"/>
                    <a:pt x="9" y="8"/>
                    <a:pt x="12" y="8"/>
                  </a:cubicBezTo>
                  <a:cubicBezTo>
                    <a:pt x="12" y="3"/>
                    <a:pt x="8" y="3"/>
                    <a:pt x="5" y="4"/>
                  </a:cubicBezTo>
                  <a:cubicBezTo>
                    <a:pt x="5" y="9"/>
                    <a:pt x="7" y="14"/>
                    <a:pt x="5" y="20"/>
                  </a:cubicBezTo>
                  <a:cubicBezTo>
                    <a:pt x="1" y="17"/>
                    <a:pt x="5" y="7"/>
                    <a:pt x="0" y="5"/>
                  </a:cubicBezTo>
                  <a:cubicBezTo>
                    <a:pt x="2" y="0"/>
                    <a:pt x="11" y="1"/>
                    <a:pt x="14" y="3"/>
                  </a:cubicBezTo>
                  <a:close/>
                  <a:moveTo>
                    <a:pt x="8" y="11"/>
                  </a:moveTo>
                  <a:cubicBezTo>
                    <a:pt x="8" y="11"/>
                    <a:pt x="8" y="12"/>
                    <a:pt x="8" y="13"/>
                  </a:cubicBezTo>
                  <a:cubicBezTo>
                    <a:pt x="10" y="13"/>
                    <a:pt x="12" y="12"/>
                    <a:pt x="11" y="10"/>
                  </a:cubicBezTo>
                  <a:cubicBezTo>
                    <a:pt x="10" y="10"/>
                    <a:pt x="9" y="10"/>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8" name="Freeform 61"/>
            <p:cNvSpPr>
              <a:spLocks noEditPoints="1"/>
            </p:cNvSpPr>
            <p:nvPr/>
          </p:nvSpPr>
          <p:spPr bwMode="auto">
            <a:xfrm>
              <a:off x="904875" y="4149725"/>
              <a:ext cx="82550" cy="117475"/>
            </a:xfrm>
            <a:custGeom>
              <a:avLst/>
              <a:gdLst>
                <a:gd name="T0" fmla="*/ 6 w 14"/>
                <a:gd name="T1" fmla="*/ 0 h 20"/>
                <a:gd name="T2" fmla="*/ 14 w 14"/>
                <a:gd name="T3" fmla="*/ 12 h 20"/>
                <a:gd name="T4" fmla="*/ 13 w 14"/>
                <a:gd name="T5" fmla="*/ 20 h 20"/>
                <a:gd name="T6" fmla="*/ 8 w 14"/>
                <a:gd name="T7" fmla="*/ 14 h 20"/>
                <a:gd name="T8" fmla="*/ 3 w 14"/>
                <a:gd name="T9" fmla="*/ 14 h 20"/>
                <a:gd name="T10" fmla="*/ 0 w 14"/>
                <a:gd name="T11" fmla="*/ 19 h 20"/>
                <a:gd name="T12" fmla="*/ 6 w 14"/>
                <a:gd name="T13" fmla="*/ 0 h 20"/>
                <a:gd name="T14" fmla="*/ 6 w 14"/>
                <a:gd name="T15" fmla="*/ 11 h 20"/>
                <a:gd name="T16" fmla="*/ 8 w 14"/>
                <a:gd name="T17" fmla="*/ 11 h 20"/>
                <a:gd name="T18" fmla="*/ 6 w 14"/>
                <a:gd name="T19" fmla="*/ 8 h 20"/>
                <a:gd name="T20" fmla="*/ 6 w 14"/>
                <a:gd name="T2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6" y="0"/>
                  </a:moveTo>
                  <a:cubicBezTo>
                    <a:pt x="9" y="3"/>
                    <a:pt x="9" y="11"/>
                    <a:pt x="14" y="12"/>
                  </a:cubicBezTo>
                  <a:cubicBezTo>
                    <a:pt x="10" y="15"/>
                    <a:pt x="14" y="17"/>
                    <a:pt x="13" y="20"/>
                  </a:cubicBezTo>
                  <a:cubicBezTo>
                    <a:pt x="10" y="20"/>
                    <a:pt x="10" y="16"/>
                    <a:pt x="8" y="14"/>
                  </a:cubicBezTo>
                  <a:cubicBezTo>
                    <a:pt x="6" y="14"/>
                    <a:pt x="5" y="14"/>
                    <a:pt x="3" y="14"/>
                  </a:cubicBezTo>
                  <a:cubicBezTo>
                    <a:pt x="2" y="16"/>
                    <a:pt x="3" y="20"/>
                    <a:pt x="0" y="19"/>
                  </a:cubicBezTo>
                  <a:cubicBezTo>
                    <a:pt x="1" y="11"/>
                    <a:pt x="3" y="5"/>
                    <a:pt x="6" y="0"/>
                  </a:cubicBezTo>
                  <a:close/>
                  <a:moveTo>
                    <a:pt x="6" y="11"/>
                  </a:moveTo>
                  <a:cubicBezTo>
                    <a:pt x="7" y="11"/>
                    <a:pt x="7" y="10"/>
                    <a:pt x="8" y="11"/>
                  </a:cubicBezTo>
                  <a:cubicBezTo>
                    <a:pt x="7" y="10"/>
                    <a:pt x="8" y="8"/>
                    <a:pt x="6" y="8"/>
                  </a:cubicBezTo>
                  <a:cubicBezTo>
                    <a:pt x="6" y="10"/>
                    <a:pt x="5" y="10"/>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66" name="Freeform 62"/>
            <p:cNvSpPr>
              <a:spLocks/>
            </p:cNvSpPr>
            <p:nvPr/>
          </p:nvSpPr>
          <p:spPr bwMode="auto">
            <a:xfrm>
              <a:off x="982663" y="4319588"/>
              <a:ext cx="369888" cy="41275"/>
            </a:xfrm>
            <a:custGeom>
              <a:avLst/>
              <a:gdLst>
                <a:gd name="T0" fmla="*/ 63 w 63"/>
                <a:gd name="T1" fmla="*/ 3 h 7"/>
                <a:gd name="T2" fmla="*/ 54 w 63"/>
                <a:gd name="T3" fmla="*/ 4 h 7"/>
                <a:gd name="T4" fmla="*/ 1 w 63"/>
                <a:gd name="T5" fmla="*/ 2 h 7"/>
                <a:gd name="T6" fmla="*/ 1 w 63"/>
                <a:gd name="T7" fmla="*/ 1 h 7"/>
                <a:gd name="T8" fmla="*/ 2 w 63"/>
                <a:gd name="T9" fmla="*/ 0 h 7"/>
                <a:gd name="T10" fmla="*/ 54 w 63"/>
                <a:gd name="T11" fmla="*/ 1 h 7"/>
                <a:gd name="T12" fmla="*/ 63 w 63"/>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3" h="7">
                  <a:moveTo>
                    <a:pt x="63" y="3"/>
                  </a:moveTo>
                  <a:cubicBezTo>
                    <a:pt x="62" y="7"/>
                    <a:pt x="56" y="4"/>
                    <a:pt x="54" y="4"/>
                  </a:cubicBezTo>
                  <a:cubicBezTo>
                    <a:pt x="37" y="3"/>
                    <a:pt x="14" y="5"/>
                    <a:pt x="1" y="2"/>
                  </a:cubicBezTo>
                  <a:cubicBezTo>
                    <a:pt x="1" y="1"/>
                    <a:pt x="0" y="1"/>
                    <a:pt x="1" y="1"/>
                  </a:cubicBezTo>
                  <a:cubicBezTo>
                    <a:pt x="1" y="0"/>
                    <a:pt x="1" y="0"/>
                    <a:pt x="2" y="0"/>
                  </a:cubicBezTo>
                  <a:cubicBezTo>
                    <a:pt x="17" y="1"/>
                    <a:pt x="36" y="1"/>
                    <a:pt x="54" y="1"/>
                  </a:cubicBezTo>
                  <a:cubicBezTo>
                    <a:pt x="56" y="1"/>
                    <a:pt x="61" y="0"/>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67" name="Freeform 63"/>
            <p:cNvSpPr>
              <a:spLocks noEditPoints="1"/>
            </p:cNvSpPr>
            <p:nvPr/>
          </p:nvSpPr>
          <p:spPr bwMode="auto">
            <a:xfrm>
              <a:off x="893763" y="4314825"/>
              <a:ext cx="58738" cy="58738"/>
            </a:xfrm>
            <a:custGeom>
              <a:avLst/>
              <a:gdLst>
                <a:gd name="T0" fmla="*/ 7 w 10"/>
                <a:gd name="T1" fmla="*/ 1 h 10"/>
                <a:gd name="T2" fmla="*/ 6 w 10"/>
                <a:gd name="T3" fmla="*/ 10 h 10"/>
                <a:gd name="T4" fmla="*/ 7 w 10"/>
                <a:gd name="T5" fmla="*/ 1 h 10"/>
                <a:gd name="T6" fmla="*/ 5 w 10"/>
                <a:gd name="T7" fmla="*/ 7 h 10"/>
                <a:gd name="T8" fmla="*/ 7 w 10"/>
                <a:gd name="T9" fmla="*/ 4 h 10"/>
                <a:gd name="T10" fmla="*/ 5 w 10"/>
                <a:gd name="T11" fmla="*/ 4 h 10"/>
                <a:gd name="T12" fmla="*/ 5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7" y="1"/>
                  </a:moveTo>
                  <a:cubicBezTo>
                    <a:pt x="10" y="3"/>
                    <a:pt x="9" y="9"/>
                    <a:pt x="6" y="10"/>
                  </a:cubicBezTo>
                  <a:cubicBezTo>
                    <a:pt x="1" y="10"/>
                    <a:pt x="0" y="0"/>
                    <a:pt x="7" y="1"/>
                  </a:cubicBezTo>
                  <a:close/>
                  <a:moveTo>
                    <a:pt x="5" y="7"/>
                  </a:moveTo>
                  <a:cubicBezTo>
                    <a:pt x="6" y="6"/>
                    <a:pt x="7" y="6"/>
                    <a:pt x="7" y="4"/>
                  </a:cubicBezTo>
                  <a:cubicBezTo>
                    <a:pt x="6" y="4"/>
                    <a:pt x="6" y="4"/>
                    <a:pt x="5" y="4"/>
                  </a:cubicBezTo>
                  <a:cubicBezTo>
                    <a:pt x="4" y="5"/>
                    <a:pt x="4"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68" name="Freeform 64"/>
            <p:cNvSpPr>
              <a:spLocks/>
            </p:cNvSpPr>
            <p:nvPr/>
          </p:nvSpPr>
          <p:spPr bwMode="auto">
            <a:xfrm>
              <a:off x="1363663" y="4314825"/>
              <a:ext cx="65088" cy="63500"/>
            </a:xfrm>
            <a:custGeom>
              <a:avLst/>
              <a:gdLst>
                <a:gd name="T0" fmla="*/ 8 w 11"/>
                <a:gd name="T1" fmla="*/ 3 h 11"/>
                <a:gd name="T2" fmla="*/ 11 w 11"/>
                <a:gd name="T3" fmla="*/ 8 h 11"/>
                <a:gd name="T4" fmla="*/ 4 w 11"/>
                <a:gd name="T5" fmla="*/ 10 h 11"/>
                <a:gd name="T6" fmla="*/ 8 w 11"/>
                <a:gd name="T7" fmla="*/ 3 h 11"/>
              </a:gdLst>
              <a:ahLst/>
              <a:cxnLst>
                <a:cxn ang="0">
                  <a:pos x="T0" y="T1"/>
                </a:cxn>
                <a:cxn ang="0">
                  <a:pos x="T2" y="T3"/>
                </a:cxn>
                <a:cxn ang="0">
                  <a:pos x="T4" y="T5"/>
                </a:cxn>
                <a:cxn ang="0">
                  <a:pos x="T6" y="T7"/>
                </a:cxn>
              </a:cxnLst>
              <a:rect l="0" t="0" r="r" b="b"/>
              <a:pathLst>
                <a:path w="11" h="11">
                  <a:moveTo>
                    <a:pt x="8" y="3"/>
                  </a:moveTo>
                  <a:cubicBezTo>
                    <a:pt x="8" y="6"/>
                    <a:pt x="10" y="7"/>
                    <a:pt x="11" y="8"/>
                  </a:cubicBezTo>
                  <a:cubicBezTo>
                    <a:pt x="9" y="9"/>
                    <a:pt x="7" y="11"/>
                    <a:pt x="4" y="10"/>
                  </a:cubicBezTo>
                  <a:cubicBezTo>
                    <a:pt x="0" y="8"/>
                    <a:pt x="3"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9" name="Group 368"/>
          <p:cNvGrpSpPr/>
          <p:nvPr/>
        </p:nvGrpSpPr>
        <p:grpSpPr>
          <a:xfrm>
            <a:off x="7268157" y="1425177"/>
            <a:ext cx="2633101" cy="836705"/>
            <a:chOff x="3462357" y="6443378"/>
            <a:chExt cx="2082316" cy="900000"/>
          </a:xfrm>
        </p:grpSpPr>
        <p:sp>
          <p:nvSpPr>
            <p:cNvPr id="370" name="Rectangle 369"/>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71" name="Rectangle 370"/>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72" name="Group 371"/>
            <p:cNvGrpSpPr/>
            <p:nvPr/>
          </p:nvGrpSpPr>
          <p:grpSpPr>
            <a:xfrm>
              <a:off x="3561117" y="6479378"/>
              <a:ext cx="295181" cy="288000"/>
              <a:chOff x="1738313" y="3406776"/>
              <a:chExt cx="644727" cy="615950"/>
            </a:xfrm>
            <a:solidFill>
              <a:srgbClr val="FFFF00"/>
            </a:solidFill>
          </p:grpSpPr>
          <p:sp>
            <p:nvSpPr>
              <p:cNvPr id="383"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6"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73" name="Group 372"/>
            <p:cNvGrpSpPr/>
            <p:nvPr/>
          </p:nvGrpSpPr>
          <p:grpSpPr>
            <a:xfrm>
              <a:off x="3582872" y="6818591"/>
              <a:ext cx="468000" cy="432933"/>
              <a:chOff x="3605314" y="6801213"/>
              <a:chExt cx="468000" cy="432933"/>
            </a:xfrm>
          </p:grpSpPr>
          <p:sp>
            <p:nvSpPr>
              <p:cNvPr id="381" name="Rectangle 380"/>
              <p:cNvSpPr/>
              <p:nvPr>
                <p:custDataLst>
                  <p:tags r:id="rId15"/>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82" name="TextBox 381"/>
              <p:cNvSpPr txBox="1"/>
              <p:nvPr>
                <p:custDataLst>
                  <p:tags r:id="rId16"/>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74" name="Group 373"/>
            <p:cNvGrpSpPr/>
            <p:nvPr/>
          </p:nvGrpSpPr>
          <p:grpSpPr>
            <a:xfrm>
              <a:off x="4277236" y="6818591"/>
              <a:ext cx="468000" cy="432933"/>
              <a:chOff x="4217406" y="6801213"/>
              <a:chExt cx="468000" cy="432933"/>
            </a:xfrm>
          </p:grpSpPr>
          <p:sp>
            <p:nvSpPr>
              <p:cNvPr id="379" name="Rectangle 378"/>
              <p:cNvSpPr/>
              <p:nvPr>
                <p:custDataLst>
                  <p:tags r:id="rId13"/>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80" name="TextBox 379"/>
              <p:cNvSpPr txBox="1"/>
              <p:nvPr>
                <p:custDataLst>
                  <p:tags r:id="rId14"/>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75" name="Group 374"/>
            <p:cNvGrpSpPr/>
            <p:nvPr/>
          </p:nvGrpSpPr>
          <p:grpSpPr>
            <a:xfrm>
              <a:off x="4971600" y="6818591"/>
              <a:ext cx="468000" cy="432933"/>
              <a:chOff x="4829498" y="6801213"/>
              <a:chExt cx="468000" cy="432933"/>
            </a:xfrm>
          </p:grpSpPr>
          <p:sp>
            <p:nvSpPr>
              <p:cNvPr id="377" name="Rectangle 376"/>
              <p:cNvSpPr/>
              <p:nvPr>
                <p:custDataLst>
                  <p:tags r:id="rId11"/>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8" name="TextBox 377"/>
              <p:cNvSpPr txBox="1"/>
              <p:nvPr>
                <p:custDataLst>
                  <p:tags r:id="rId12"/>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76"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87" name="Rectangle 386"/>
          <p:cNvSpPr/>
          <p:nvPr/>
        </p:nvSpPr>
        <p:spPr>
          <a:xfrm>
            <a:off x="3416167" y="6595950"/>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8" name="Table 387"/>
          <p:cNvGraphicFramePr>
            <a:graphicFrameLocks noGrp="1"/>
          </p:cNvGraphicFramePr>
          <p:nvPr>
            <p:extLst/>
          </p:nvPr>
        </p:nvGraphicFramePr>
        <p:xfrm>
          <a:off x="3446341" y="7031813"/>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89" name="Freeform 368"/>
          <p:cNvSpPr>
            <a:spLocks noEditPoints="1"/>
          </p:cNvSpPr>
          <p:nvPr/>
        </p:nvSpPr>
        <p:spPr bwMode="auto">
          <a:xfrm>
            <a:off x="4237906"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0" name="Freeform 368"/>
          <p:cNvSpPr>
            <a:spLocks noEditPoints="1"/>
          </p:cNvSpPr>
          <p:nvPr/>
        </p:nvSpPr>
        <p:spPr bwMode="auto">
          <a:xfrm>
            <a:off x="4597962"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1" name="Freeform 368"/>
          <p:cNvSpPr>
            <a:spLocks noEditPoints="1"/>
          </p:cNvSpPr>
          <p:nvPr/>
        </p:nvSpPr>
        <p:spPr bwMode="auto">
          <a:xfrm>
            <a:off x="4957986"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2" name="Freeform 368"/>
          <p:cNvSpPr>
            <a:spLocks noEditPoints="1"/>
          </p:cNvSpPr>
          <p:nvPr/>
        </p:nvSpPr>
        <p:spPr bwMode="auto">
          <a:xfrm>
            <a:off x="5318026"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93" name="Group 392"/>
          <p:cNvGrpSpPr/>
          <p:nvPr>
            <p:custDataLst>
              <p:tags r:id="rId6"/>
            </p:custDataLst>
          </p:nvPr>
        </p:nvGrpSpPr>
        <p:grpSpPr>
          <a:xfrm>
            <a:off x="3458244" y="6638391"/>
            <a:ext cx="256421" cy="252000"/>
            <a:chOff x="141288" y="1501775"/>
            <a:chExt cx="358775" cy="482601"/>
          </a:xfrm>
          <a:solidFill>
            <a:srgbClr val="FFFF00"/>
          </a:solidFill>
        </p:grpSpPr>
        <p:sp>
          <p:nvSpPr>
            <p:cNvPr id="394"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5"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6"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7" name="Freeform 191"/>
          <p:cNvSpPr>
            <a:spLocks noEditPoints="1"/>
          </p:cNvSpPr>
          <p:nvPr/>
        </p:nvSpPr>
        <p:spPr bwMode="auto">
          <a:xfrm>
            <a:off x="258950" y="6605394"/>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8" name="Freeform 368"/>
          <p:cNvSpPr>
            <a:spLocks noEditPoints="1"/>
          </p:cNvSpPr>
          <p:nvPr/>
        </p:nvSpPr>
        <p:spPr bwMode="auto">
          <a:xfrm>
            <a:off x="3877866"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224" name="Group 223"/>
          <p:cNvGrpSpPr/>
          <p:nvPr/>
        </p:nvGrpSpPr>
        <p:grpSpPr>
          <a:xfrm>
            <a:off x="4761313" y="7487394"/>
            <a:ext cx="4332885" cy="188648"/>
            <a:chOff x="565498" y="7511262"/>
            <a:chExt cx="4332885" cy="188648"/>
          </a:xfrm>
        </p:grpSpPr>
        <p:grpSp>
          <p:nvGrpSpPr>
            <p:cNvPr id="225" name="Group 224"/>
            <p:cNvGrpSpPr/>
            <p:nvPr/>
          </p:nvGrpSpPr>
          <p:grpSpPr>
            <a:xfrm>
              <a:off x="565498" y="7511262"/>
              <a:ext cx="3104467" cy="184666"/>
              <a:chOff x="615275" y="7511262"/>
              <a:chExt cx="3104467" cy="184666"/>
            </a:xfrm>
          </p:grpSpPr>
          <p:sp>
            <p:nvSpPr>
              <p:cNvPr id="228" name="TextBox 227"/>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29" name="Rectangle 228"/>
              <p:cNvSpPr/>
              <p:nvPr>
                <p:custDataLst>
                  <p:tags r:id="rId8"/>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230" name="Rectangle 229"/>
              <p:cNvSpPr/>
              <p:nvPr>
                <p:custDataLst>
                  <p:tags r:id="rId9"/>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231" name="Rectangle 230"/>
              <p:cNvSpPr/>
              <p:nvPr>
                <p:custDataLst>
                  <p:tags r:id="rId10"/>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26" name="TextBox 225"/>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27" name="TextBox 226"/>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71" name="Rectangle 170"/>
          <p:cNvSpPr/>
          <p:nvPr>
            <p:custDataLst>
              <p:tags r:id="rId7"/>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inorgánico del turismo a través de captación de inversiones de alto impacto</a:t>
            </a:r>
            <a:endParaRPr lang="es-CL" sz="800" b="1" dirty="0">
              <a:solidFill>
                <a:srgbClr val="FFFFFF"/>
              </a:solidFill>
            </a:endParaRPr>
          </a:p>
        </p:txBody>
      </p:sp>
      <p:sp>
        <p:nvSpPr>
          <p:cNvPr id="172" name="Rounded Rectangle 171"/>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grpSp>
        <p:nvGrpSpPr>
          <p:cNvPr id="178" name="Group 177"/>
          <p:cNvGrpSpPr/>
          <p:nvPr/>
        </p:nvGrpSpPr>
        <p:grpSpPr>
          <a:xfrm>
            <a:off x="1202122" y="380250"/>
            <a:ext cx="428400" cy="410400"/>
            <a:chOff x="1157616" y="202415"/>
            <a:chExt cx="515504" cy="495053"/>
          </a:xfrm>
        </p:grpSpPr>
        <p:sp>
          <p:nvSpPr>
            <p:cNvPr id="179" name="Rounded Rectangle 178"/>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81" name="Group 282"/>
            <p:cNvGrpSpPr/>
            <p:nvPr/>
          </p:nvGrpSpPr>
          <p:grpSpPr>
            <a:xfrm>
              <a:off x="1311621" y="288473"/>
              <a:ext cx="207495" cy="194290"/>
              <a:chOff x="644491" y="4719572"/>
              <a:chExt cx="226243" cy="211846"/>
            </a:xfrm>
            <a:solidFill>
              <a:schemeClr val="bg1"/>
            </a:solidFill>
          </p:grpSpPr>
          <p:sp>
            <p:nvSpPr>
              <p:cNvPr id="182"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83"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3422446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16</a:t>
            </a:fld>
            <a:endParaRPr lang="en-US" dirty="0"/>
          </a:p>
        </p:txBody>
      </p:sp>
      <p:sp>
        <p:nvSpPr>
          <p:cNvPr id="5" name="Freeform 4"/>
          <p:cNvSpPr>
            <a:spLocks/>
          </p:cNvSpPr>
          <p:nvPr>
            <p:custDataLst>
              <p:tags r:id="rId1"/>
            </p:custDataLst>
          </p:nvPr>
        </p:nvSpPr>
        <p:spPr bwMode="auto">
          <a:xfrm>
            <a:off x="133450" y="574626"/>
            <a:ext cx="9828000" cy="6880408"/>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05200" y="1694314"/>
          <a:ext cx="9684258" cy="5760720"/>
        </p:xfrm>
        <a:graphic>
          <a:graphicData uri="http://schemas.openxmlformats.org/drawingml/2006/table">
            <a:tbl>
              <a:tblPr firstRow="1" bandRow="1">
                <a:tableStyleId>{2D5ABB26-0587-4C30-8999-92F81FD0307C}</a:tableStyleId>
              </a:tblPr>
              <a:tblGrid>
                <a:gridCol w="9684258">
                  <a:extLst>
                    <a:ext uri="{9D8B030D-6E8A-4147-A177-3AD203B41FA5}">
                      <a16:colId xmlns="" xmlns:a16="http://schemas.microsoft.com/office/drawing/2014/main" val="20000"/>
                    </a:ext>
                  </a:extLst>
                </a:gridCol>
              </a:tblGrid>
              <a:tr h="4197638">
                <a:tc>
                  <a:txBody>
                    <a:bodyPr/>
                    <a:lstStyle/>
                    <a:p>
                      <a:pPr marL="0" marR="0" lvl="0" indent="0" algn="l" defTabSz="913399" rtl="0" eaLnBrk="1" fontAlgn="base" latinLnBrk="0" hangingPunct="1">
                        <a:lnSpc>
                          <a:spcPct val="100000"/>
                        </a:lnSpc>
                        <a:spcBef>
                          <a:spcPct val="0"/>
                        </a:spcBef>
                        <a:spcAft>
                          <a:spcPct val="0"/>
                        </a:spcAft>
                        <a:buClrTx/>
                        <a:buSzTx/>
                        <a:buFontTx/>
                        <a:buNone/>
                        <a:tabLst/>
                        <a:defRPr/>
                      </a:pPr>
                      <a:r>
                        <a:rPr lang="es-ES_tradnl" sz="900" i="1" kern="1200" baseline="0" noProof="0" dirty="0" smtClean="0">
                          <a:solidFill>
                            <a:srgbClr val="002776"/>
                          </a:solidFill>
                          <a:latin typeface="+mn-lt"/>
                          <a:ea typeface="+mn-ea"/>
                          <a:cs typeface="+mn-cs"/>
                        </a:rPr>
                        <a:t>Las ideas que se presentan a continuación son sugerencias que se añaden, pero que en ningún caso suponen un desarrollo vinculante.</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_tradnl" sz="900" kern="1200" baseline="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El objetivo consiste en encontrar el equilibrio entre un paquete de incentivos atractivo para el inversor privado internacional y asumible por parte de las instituciones públicas. Adicionalmente, Quito debe destacar entre otros destinos urbanos de Ecuador y de su “set competitivo” de ciudades de Latinoamérica.</a:t>
                      </a: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endParaRPr lang="es-ES_tradnl" sz="500" kern="1200" baseline="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Para crear un paquete de incentivos a la inversión de diversos tipos es preciso que los actores involucrados perciban un beneficio económico en el medio- largo plazo: i.e. si se conceden beneficios fiscales, será porque a pesar de ellos la explotación de la actividad generará unos ingresos elevados y adicionales que sin los beneficios fiscales no se hubieran logrado.</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En los últimos tiempos la captación de inversión extranjera en turismo se ha concentrado en el sector hotelero, también aerolíneas, compañías de alquiler de coches, restaurantes, turoperadores y agentes de viajes Ésta se ha caracterizado por su consecuencia de integración vertical de la cadena de valor turística, pero en menos ocasiones incluye el desarrollo de atractivos turísticos y experiencias de doten de vida al destino y generen una demanda adicional.</a:t>
                      </a:r>
                    </a:p>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3"/>
                        <a:tabLst/>
                        <a:defRPr/>
                      </a:pPr>
                      <a:endParaRPr lang="es-ES_tradnl" sz="500" kern="1200" baseline="0" noProof="0" dirty="0" smtClean="0">
                        <a:solidFill>
                          <a:srgbClr val="002776"/>
                        </a:solidFill>
                        <a:latin typeface="+mn-lt"/>
                        <a:ea typeface="+mn-ea"/>
                        <a:cs typeface="+mn-cs"/>
                      </a:endParaRPr>
                    </a:p>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baseline="0" noProof="0" dirty="0" smtClean="0">
                          <a:solidFill>
                            <a:srgbClr val="002776"/>
                          </a:solidFill>
                          <a:latin typeface="+mn-lt"/>
                          <a:ea typeface="+mn-ea"/>
                          <a:cs typeface="+mn-cs"/>
                        </a:rPr>
                        <a:t>El paquete de incentivos debe incluir los siguientes servicios pero se debe ser creativo ya que el objetivo es facilitar la inversión en Quito en lugar de en otro destino urbano/ ciudad </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Seguridad jurídica y estabilidad política</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Beneficios fiscales atractivos para la compañía extranjera, pero que no desmotiven al sector privado doméstico, ya que ellos se podrán beneficiar de la demanda turística adicional creada</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Beneficios en servicios de asesoría y acompañamiento a la inversión: “bolsa de horas” de servicios profesionales de asesoría jurídica y de negocio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Incluir servicios especializados de análisis de inversiones, planes de viabilidad y de dimensión de demanda local, nacional y regional (área de influencia) que se puedan precisar.</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Asistencia, en su caso, a la preparación de documentación para la presentación de candidatura a concurso público del Proyecto.</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Facilidades de contratación y formación del personal local, así como flexibilidad laboral</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Facilidad de compra o alquiler del terreno donde se ubicará la atracción turística</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Incentivo a la explotación durante un largo plazo de tiempo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_tradnl" sz="500" kern="1200" baseline="0" noProof="0" dirty="0" smtClean="0">
                        <a:solidFill>
                          <a:srgbClr val="002776"/>
                        </a:solidFill>
                        <a:latin typeface="+mn-lt"/>
                        <a:ea typeface="+mn-ea"/>
                        <a:cs typeface="+mn-cs"/>
                      </a:endParaRPr>
                    </a:p>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baseline="0" noProof="0" dirty="0" smtClean="0">
                          <a:solidFill>
                            <a:srgbClr val="002776"/>
                          </a:solidFill>
                          <a:latin typeface="+mn-lt"/>
                          <a:ea typeface="+mn-ea"/>
                          <a:cs typeface="+mn-cs"/>
                        </a:rPr>
                        <a:t>Creación de un equipo técnico de expertos en diversas áreas que entendiendo las necesidades del inversor internacional, en concreto de proyectos turísticos, sea capaz de desarrollar un portfolio de incentivos atractivo.</a:t>
                      </a:r>
                    </a:p>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baseline="0" noProof="0" dirty="0" smtClean="0">
                          <a:solidFill>
                            <a:srgbClr val="002776"/>
                          </a:solidFill>
                          <a:latin typeface="+mn-lt"/>
                          <a:ea typeface="+mn-ea"/>
                          <a:cs typeface="+mn-cs"/>
                        </a:rPr>
                        <a:t>Asegurar la coordinación y el involucramiento de los diversos actores e instituciones involucrados y necesarios para implementar los incentivos propuestos.</a:t>
                      </a:r>
                    </a:p>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baseline="0" noProof="0" dirty="0" smtClean="0">
                          <a:solidFill>
                            <a:srgbClr val="002776"/>
                          </a:solidFill>
                          <a:latin typeface="+mn-lt"/>
                          <a:ea typeface="+mn-ea"/>
                          <a:cs typeface="+mn-cs"/>
                        </a:rPr>
                        <a:t>Quito debe ser el destino innovador que organice una reunión selecta de inversores de turismo y ocio y con un foco especializado en Proyectos de reposicionamiento de destinos turísticos.</a:t>
                      </a:r>
                    </a:p>
                    <a:p>
                      <a:r>
                        <a:rPr lang="es-ES" sz="900" kern="1200" dirty="0" smtClean="0">
                          <a:solidFill>
                            <a:schemeClr val="tx2"/>
                          </a:solidFill>
                          <a:effectLst/>
                          <a:latin typeface="+mn-lt"/>
                          <a:ea typeface="+mn-ea"/>
                          <a:cs typeface="+mn-cs"/>
                        </a:rPr>
                        <a:t>7. El principio</a:t>
                      </a:r>
                      <a:r>
                        <a:rPr lang="es-ES" sz="900" kern="1200" baseline="0" dirty="0" smtClean="0">
                          <a:solidFill>
                            <a:schemeClr val="tx2"/>
                          </a:solidFill>
                          <a:effectLst/>
                          <a:latin typeface="+mn-lt"/>
                          <a:ea typeface="+mn-ea"/>
                          <a:cs typeface="+mn-cs"/>
                        </a:rPr>
                        <a:t> de “ventanilla única” se aplicará en los servicios al inversionista en 2 niveles: “pre – venta” y “post – venta”:</a:t>
                      </a:r>
                      <a:endParaRPr lang="es-ES" sz="900" kern="1200" dirty="0" smtClean="0">
                        <a:solidFill>
                          <a:schemeClr val="tx2"/>
                        </a:solidFill>
                        <a:effectLst/>
                        <a:latin typeface="+mn-lt"/>
                        <a:ea typeface="+mn-ea"/>
                        <a:cs typeface="+mn-cs"/>
                      </a:endParaRPr>
                    </a:p>
                    <a:p>
                      <a:r>
                        <a:rPr lang="es-ES" sz="900" kern="1200" dirty="0" smtClean="0">
                          <a:solidFill>
                            <a:schemeClr val="tx2"/>
                          </a:solidFill>
                          <a:effectLst/>
                          <a:latin typeface="+mn-lt"/>
                          <a:ea typeface="+mn-ea"/>
                          <a:cs typeface="+mn-cs"/>
                        </a:rPr>
                        <a:t>- Servicio al Inversionista "pre - venta": acompañamiento al inversionista previo y durante el proceso de instalación del proyecto/empresa. El objetivo de este</a:t>
                      </a:r>
                      <a:r>
                        <a:rPr lang="es-ES" sz="900" kern="1200" baseline="0" dirty="0" smtClean="0">
                          <a:solidFill>
                            <a:schemeClr val="tx2"/>
                          </a:solidFill>
                          <a:effectLst/>
                          <a:latin typeface="+mn-lt"/>
                          <a:ea typeface="+mn-ea"/>
                          <a:cs typeface="+mn-cs"/>
                        </a:rPr>
                        <a:t> servicio es</a:t>
                      </a:r>
                      <a:r>
                        <a:rPr lang="es-ES" sz="900" kern="1200" dirty="0" smtClean="0">
                          <a:solidFill>
                            <a:schemeClr val="tx2"/>
                          </a:solidFill>
                          <a:effectLst/>
                          <a:latin typeface="+mn-lt"/>
                          <a:ea typeface="+mn-ea"/>
                          <a:cs typeface="+mn-cs"/>
                        </a:rPr>
                        <a:t> pasar de la “lista larga” de opciones a la “lista corta” y finalmente, lograr la ejecución del proyecto en el territorio.</a:t>
                      </a:r>
                    </a:p>
                    <a:p>
                      <a:r>
                        <a:rPr lang="es-ES" sz="900" kern="1200" dirty="0" smtClean="0">
                          <a:solidFill>
                            <a:schemeClr val="tx2"/>
                          </a:solidFill>
                          <a:effectLst/>
                          <a:latin typeface="+mn-lt"/>
                          <a:ea typeface="+mn-ea"/>
                          <a:cs typeface="+mn-cs"/>
                        </a:rPr>
                        <a:t>- Servicio al Inversionista "post - venta": una vez instalado el inversionista en la ciudad o implementado el proyecto, se debe generar un trabajo de seguimiento a fin de fomentar la re-inversión en la ciudad.</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r h="1091386">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900" b="1" kern="1200" baseline="0" noProof="0" dirty="0" smtClean="0">
                          <a:solidFill>
                            <a:srgbClr val="002776"/>
                          </a:solidFill>
                          <a:latin typeface="+mn-lt"/>
                          <a:ea typeface="+mn-ea"/>
                          <a:cs typeface="+mn-cs"/>
                        </a:rPr>
                        <a:t>Ejemplos de beneficios ofrecidos por Singapur</a:t>
                      </a:r>
                    </a:p>
                    <a:p>
                      <a:pPr marL="171450" marR="0" lvl="0"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Los términos de referencia para la licitación del desarrollo de activos de uso turístico concedían facilidades en la adquisición de propiedad y explotación. Los espacios en la ciudad dirigidos a esos usos fueron parcelados de tal modo que se tenía plena libertad en el desarrollo del proyecto pero bajo condiciones establecidas en los términos no serían negociables para asegurar un proceso transparente para el local y además otros inversores.</a:t>
                      </a:r>
                    </a:p>
                    <a:p>
                      <a:pPr marL="171450" marR="0" lvl="0"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Impuesto sobre la propiedad de activos (inmuebles) era del 36% y se redujo a 12% para la captación de inversores privados e internacionales. Esta medida se garantizaba que estaría vigente durante 20 años.</a:t>
                      </a:r>
                    </a:p>
                    <a:p>
                      <a:pPr marL="171450" marR="0" lvl="0"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Facilidad de obtener hipotecas y créditos.</a:t>
                      </a:r>
                    </a:p>
                    <a:p>
                      <a:pPr marL="171450" marR="0" lvl="0"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Mantuvieron el paquete de incentivos vigente hasta que la confianza del inversor en Singapur fue sólida.</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428434822"/>
                  </a:ext>
                </a:extLst>
              </a:tr>
            </a:tbl>
          </a:graphicData>
        </a:graphic>
      </p:graphicFrame>
      <p:sp>
        <p:nvSpPr>
          <p:cNvPr id="7" name="Rectangle 6"/>
          <p:cNvSpPr/>
          <p:nvPr/>
        </p:nvSpPr>
        <p:spPr>
          <a:xfrm>
            <a:off x="205200" y="1366714"/>
            <a:ext cx="9684258"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418071"/>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425343"/>
            <a:ext cx="9073266" cy="246221"/>
          </a:xfrm>
          <a:prstGeom prst="rect">
            <a:avLst/>
          </a:prstGeom>
          <a:noFill/>
        </p:spPr>
        <p:txBody>
          <a:bodyPr wrap="square" rtlCol="0">
            <a:spAutoFit/>
          </a:bodyPr>
          <a:lstStyle/>
          <a:p>
            <a:r>
              <a:rPr lang="es-CL" sz="1000" b="1" dirty="0" smtClean="0">
                <a:solidFill>
                  <a:schemeClr val="bg2"/>
                </a:solidFill>
                <a:latin typeface="+mn-lt"/>
              </a:rPr>
              <a:t>Anexo: sugerencias para la </a:t>
            </a:r>
            <a:r>
              <a:rPr lang="es-ES_tradnl" sz="1000" b="1" dirty="0" smtClean="0">
                <a:solidFill>
                  <a:schemeClr val="bg2"/>
                </a:solidFill>
                <a:latin typeface="+mn-lt"/>
              </a:rPr>
              <a:t>estructuración de </a:t>
            </a:r>
            <a:r>
              <a:rPr lang="es-ES_tradnl" sz="1000" b="1" dirty="0">
                <a:solidFill>
                  <a:schemeClr val="bg2"/>
                </a:solidFill>
                <a:latin typeface="+mn-lt"/>
              </a:rPr>
              <a:t>paquetes de incentivos y servicios al inversionista para fomentar la inversión turística</a:t>
            </a:r>
            <a:endParaRPr lang="es-CL" sz="1000" b="1" dirty="0">
              <a:solidFill>
                <a:schemeClr val="bg2"/>
              </a:solidFill>
              <a:latin typeface="+mn-lt"/>
            </a:endParaRPr>
          </a:p>
        </p:txBody>
      </p:sp>
      <p:sp>
        <p:nvSpPr>
          <p:cNvPr id="23" name="Rectangle 22"/>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1.2. </a:t>
            </a:r>
            <a:r>
              <a:rPr lang="es-ES_tradnl" sz="1000" b="1" dirty="0">
                <a:solidFill>
                  <a:schemeClr val="tx2"/>
                </a:solidFill>
              </a:rPr>
              <a:t>Estructuración de paquetes de incentivos y servicios al inversionista para fomentar la inversión turística</a:t>
            </a:r>
            <a:endParaRPr lang="es-CL" sz="1000" b="1" dirty="0">
              <a:solidFill>
                <a:schemeClr val="tx2"/>
              </a:solidFill>
            </a:endParaRPr>
          </a:p>
        </p:txBody>
      </p:sp>
      <p:sp>
        <p:nvSpPr>
          <p:cNvPr id="30" name="Rectangle 29"/>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inorgánico del turismo a través de captación de inversiones de alto impacto</a:t>
            </a:r>
            <a:endParaRPr lang="es-CL" sz="800" b="1" dirty="0">
              <a:solidFill>
                <a:srgbClr val="FFFFFF"/>
              </a:solidFill>
            </a:endParaRPr>
          </a:p>
        </p:txBody>
      </p:sp>
      <p:sp>
        <p:nvSpPr>
          <p:cNvPr id="31" name="Rounded Rectangle 30"/>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grpSp>
        <p:nvGrpSpPr>
          <p:cNvPr id="37" name="Group 36"/>
          <p:cNvGrpSpPr/>
          <p:nvPr/>
        </p:nvGrpSpPr>
        <p:grpSpPr>
          <a:xfrm>
            <a:off x="1202122" y="380250"/>
            <a:ext cx="428400" cy="410400"/>
            <a:chOff x="1157616" y="202415"/>
            <a:chExt cx="515504" cy="495053"/>
          </a:xfrm>
        </p:grpSpPr>
        <p:sp>
          <p:nvSpPr>
            <p:cNvPr id="38" name="Rounded Rectangle 37"/>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9" name="Group 282"/>
            <p:cNvGrpSpPr/>
            <p:nvPr/>
          </p:nvGrpSpPr>
          <p:grpSpPr>
            <a:xfrm>
              <a:off x="1311621" y="288473"/>
              <a:ext cx="207495" cy="194290"/>
              <a:chOff x="644491" y="4719572"/>
              <a:chExt cx="226243" cy="211846"/>
            </a:xfrm>
            <a:solidFill>
              <a:schemeClr val="bg1"/>
            </a:solidFill>
          </p:grpSpPr>
          <p:sp>
            <p:nvSpPr>
              <p:cNvPr id="40"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41"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37717356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043447" cy="957262"/>
          </a:xfrm>
        </p:spPr>
        <p:txBody>
          <a:bodyPr/>
          <a:lstStyle/>
          <a:p>
            <a:r>
              <a:rPr lang="es-ES_tradnl" sz="2000" dirty="0" smtClean="0"/>
              <a:t>Ejemplos: Informe “</a:t>
            </a:r>
            <a:r>
              <a:rPr lang="en-US" sz="2000" dirty="0" smtClean="0"/>
              <a:t>Planning </a:t>
            </a:r>
            <a:r>
              <a:rPr lang="en-US" sz="2000" dirty="0"/>
              <a:t>for Tourism: Creating a Vibrant </a:t>
            </a:r>
            <a:r>
              <a:rPr lang="en-US" sz="2000" dirty="0" smtClean="0"/>
              <a:t>Singapore”</a:t>
            </a:r>
            <a:r>
              <a:rPr lang="en-US" dirty="0" smtClean="0"/>
              <a:t/>
            </a:r>
            <a:br>
              <a:rPr lang="en-US" dirty="0" smtClean="0"/>
            </a:br>
            <a:r>
              <a:rPr lang="es-ES" sz="1800" i="1" dirty="0" smtClean="0">
                <a:solidFill>
                  <a:srgbClr val="00A1DE"/>
                </a:solidFill>
              </a:rPr>
              <a:t>Evolución de llegadas de turistas vinculado al desarrollo de proyectos turísticos: Singapur captador de inversiones por sus incentivos</a:t>
            </a:r>
            <a:r>
              <a:rPr lang="en-US" sz="1800" i="1" dirty="0" smtClean="0">
                <a:solidFill>
                  <a:srgbClr val="00A1DE"/>
                </a:solidFill>
              </a:rPr>
              <a:t> </a:t>
            </a:r>
            <a:endParaRPr lang="es-ES" sz="1800" i="1" dirty="0">
              <a:solidFill>
                <a:srgbClr val="00A1DE"/>
              </a:solidFill>
            </a:endParaRPr>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17</a:t>
            </a:fld>
            <a:endParaRPr lang="en-US" dirty="0"/>
          </a:p>
        </p:txBody>
      </p:sp>
      <p:sp>
        <p:nvSpPr>
          <p:cNvPr id="4" name="Footer Placeholder 3"/>
          <p:cNvSpPr>
            <a:spLocks noGrp="1"/>
          </p:cNvSpPr>
          <p:nvPr>
            <p:ph type="ftr" sz="quarter" idx="11"/>
          </p:nvPr>
        </p:nvSpPr>
        <p:spPr>
          <a:xfrm>
            <a:off x="993329" y="7429506"/>
            <a:ext cx="8285137" cy="163513"/>
          </a:xfrm>
        </p:spPr>
        <p:txBody>
          <a:bodyPr/>
          <a:lstStyle/>
          <a:p>
            <a:pPr>
              <a:defRPr/>
            </a:pPr>
            <a:r>
              <a:rPr lang="en-US" dirty="0" smtClean="0"/>
              <a:t>Fuente</a:t>
            </a:r>
            <a:r>
              <a:rPr lang="en-US" dirty="0"/>
              <a:t>: </a:t>
            </a:r>
            <a:r>
              <a:rPr lang="en-US" dirty="0" smtClean="0"/>
              <a:t>Planning </a:t>
            </a:r>
            <a:r>
              <a:rPr lang="en-US" dirty="0"/>
              <a:t>for Tourism: Creating a Vibrant </a:t>
            </a:r>
            <a:r>
              <a:rPr lang="en-US" dirty="0" smtClean="0"/>
              <a:t>Singapore; Urban System Studies; Center for </a:t>
            </a:r>
            <a:r>
              <a:rPr lang="en-US" dirty="0" err="1" smtClean="0"/>
              <a:t>Liveable</a:t>
            </a:r>
            <a:r>
              <a:rPr lang="en-US" dirty="0" smtClean="0"/>
              <a:t> Cities Singapore</a:t>
            </a:r>
            <a:endParaRPr lang="en-US" dirty="0"/>
          </a:p>
        </p:txBody>
      </p:sp>
      <p:pic>
        <p:nvPicPr>
          <p:cNvPr id="6" name="Picture 5"/>
          <p:cNvPicPr>
            <a:picLocks noChangeAspect="1"/>
          </p:cNvPicPr>
          <p:nvPr/>
        </p:nvPicPr>
        <p:blipFill rotWithShape="1">
          <a:blip r:embed="rId2"/>
          <a:srcRect l="22882" t="19484" r="24542" b="12595"/>
          <a:stretch/>
        </p:blipFill>
        <p:spPr>
          <a:xfrm>
            <a:off x="997546" y="1369993"/>
            <a:ext cx="8323367" cy="6045393"/>
          </a:xfrm>
          <a:prstGeom prst="rect">
            <a:avLst/>
          </a:prstGeom>
        </p:spPr>
      </p:pic>
    </p:spTree>
    <p:extLst>
      <p:ext uri="{BB962C8B-B14F-4D97-AF65-F5344CB8AC3E}">
        <p14:creationId xmlns:p14="http://schemas.microsoft.com/office/powerpoint/2010/main" val="21603316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4679" name="think-cell Slide" r:id="rId30" imgW="270" imgH="270" progId="TCLayout.ActiveDocument.1">
                  <p:embed/>
                </p:oleObj>
              </mc:Choice>
              <mc:Fallback>
                <p:oleObj name="think-cell Slide" r:id="rId30" imgW="270" imgH="270" progId="TCLayout.ActiveDocument.1">
                  <p:embed/>
                  <p:pic>
                    <p:nvPicPr>
                      <p:cNvPr id="14" name="Object 13" hidden="1"/>
                      <p:cNvPicPr/>
                      <p:nvPr/>
                    </p:nvPicPr>
                    <p:blipFill>
                      <a:blip r:embed="rId31"/>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50" b="1" dirty="0" smtClean="0">
                <a:solidFill>
                  <a:schemeClr val="tx2"/>
                </a:solidFill>
              </a:rPr>
              <a:t>2.1. Marketing de atracción de inversiones</a:t>
            </a:r>
            <a:endParaRPr lang="es-CL" sz="1050" b="1" dirty="0">
              <a:solidFill>
                <a:schemeClr val="tx2"/>
              </a:solidFill>
            </a:endParaRPr>
          </a:p>
        </p:txBody>
      </p:sp>
      <p:sp>
        <p:nvSpPr>
          <p:cNvPr id="257" name="Rectangle 256"/>
          <p:cNvSpPr/>
          <p:nvPr/>
        </p:nvSpPr>
        <p:spPr>
          <a:xfrm>
            <a:off x="7264146" y="2748603"/>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Desarrollo de una compaña de marketing enfocada en RRPP que genere confianza a los inversores por el uso de personas de influencia.</a:t>
            </a:r>
          </a:p>
          <a:p>
            <a:pPr marL="228600" lvl="0" indent="-228600">
              <a:buFont typeface="+mj-lt"/>
              <a:buAutoNum type="arabicPeriod"/>
            </a:pPr>
            <a:r>
              <a:rPr lang="es-CL" sz="900" dirty="0" smtClean="0">
                <a:solidFill>
                  <a:srgbClr val="002776"/>
                </a:solidFill>
              </a:rPr>
              <a:t>Coordinación y uso de la red internacional de representación y contactos en el exterior de Ecuador.</a:t>
            </a:r>
          </a:p>
        </p:txBody>
      </p:sp>
      <p:sp>
        <p:nvSpPr>
          <p:cNvPr id="212" name="Rectangle 211"/>
          <p:cNvSpPr/>
          <p:nvPr/>
        </p:nvSpPr>
        <p:spPr>
          <a:xfrm>
            <a:off x="205200" y="179926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Generar de deseo de inversión en Quito y captar fondos privados internacionales para el destino.</a:t>
            </a:r>
          </a:p>
        </p:txBody>
      </p:sp>
      <p:sp>
        <p:nvSpPr>
          <p:cNvPr id="256" name="Rectangle 255"/>
          <p:cNvSpPr/>
          <p:nvPr/>
        </p:nvSpPr>
        <p:spPr>
          <a:xfrm>
            <a:off x="7264146" y="238490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947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a:solidFill>
                  <a:schemeClr val="tx2"/>
                </a:solidFill>
              </a:rPr>
              <a:t>Niveles de inversión captado por </a:t>
            </a:r>
            <a:r>
              <a:rPr lang="es-CL" sz="900" dirty="0" smtClean="0">
                <a:solidFill>
                  <a:schemeClr val="tx2"/>
                </a:solidFill>
              </a:rPr>
              <a:t>tipología de proyecto para el que se logró la inversión.</a:t>
            </a:r>
            <a:endParaRPr lang="es-CL" sz="900" dirty="0">
              <a:solidFill>
                <a:schemeClr val="tx2"/>
              </a:solidFill>
            </a:endParaRPr>
          </a:p>
          <a:p>
            <a:pPr marL="228600" indent="-228600">
              <a:spcBef>
                <a:spcPts val="300"/>
              </a:spcBef>
              <a:buFont typeface="+mj-lt"/>
              <a:buAutoNum type="arabicPeriod"/>
            </a:pPr>
            <a:r>
              <a:rPr lang="es-CL" sz="900" dirty="0" smtClean="0">
                <a:solidFill>
                  <a:schemeClr val="tx2"/>
                </a:solidFill>
              </a:rPr>
              <a:t>Niveles de inversión captado por mercados internacionales.</a:t>
            </a: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975"/>
          <a:ext cx="7020000" cy="2386777"/>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369101">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noProof="0" dirty="0" smtClean="0">
                          <a:solidFill>
                            <a:srgbClr val="002776"/>
                          </a:solidFill>
                          <a:latin typeface="+mn-lt"/>
                          <a:ea typeface="+mn-ea"/>
                          <a:cs typeface="+mn-cs"/>
                        </a:rPr>
                        <a:t>Crear un material</a:t>
                      </a:r>
                      <a:r>
                        <a:rPr lang="es-ES_tradnl" sz="900" kern="1200" baseline="0" noProof="0" dirty="0" smtClean="0">
                          <a:solidFill>
                            <a:srgbClr val="002776"/>
                          </a:solidFill>
                          <a:latin typeface="+mn-lt"/>
                          <a:ea typeface="+mn-ea"/>
                          <a:cs typeface="+mn-cs"/>
                        </a:rPr>
                        <a:t> informativo y comercial explicativo del Portfolio de proyectos de inversión y de los paquetes de incentivos asociados. Se incluirán las principales características de cada proyecto: concepto, modelo de negocio propuesto, titularidad propuesta, nivel de inversión, TIR asociada, </a:t>
                      </a:r>
                      <a:r>
                        <a:rPr lang="es-ES_tradnl" sz="900" i="1" kern="1200" baseline="0" noProof="0" dirty="0" err="1" smtClean="0">
                          <a:solidFill>
                            <a:srgbClr val="002776"/>
                          </a:solidFill>
                          <a:latin typeface="+mn-lt"/>
                          <a:ea typeface="+mn-ea"/>
                          <a:cs typeface="+mn-cs"/>
                        </a:rPr>
                        <a:t>pártners</a:t>
                      </a:r>
                      <a:r>
                        <a:rPr lang="es-ES_tradnl" sz="900" kern="1200" baseline="0" noProof="0" dirty="0" smtClean="0">
                          <a:solidFill>
                            <a:srgbClr val="002776"/>
                          </a:solidFill>
                          <a:latin typeface="+mn-lt"/>
                          <a:ea typeface="+mn-ea"/>
                          <a:cs typeface="+mn-cs"/>
                        </a:rPr>
                        <a:t> colaboradores, entre otros.</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868984533"/>
                  </a:ext>
                </a:extLst>
              </a:tr>
              <a:tr h="369101">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900" kern="1200" noProof="0" dirty="0" smtClean="0">
                          <a:solidFill>
                            <a:srgbClr val="002776"/>
                          </a:solidFill>
                          <a:latin typeface="+mn-lt"/>
                          <a:ea typeface="+mn-ea"/>
                          <a:cs typeface="+mn-cs"/>
                        </a:rPr>
                        <a:t>Identificar</a:t>
                      </a:r>
                      <a:r>
                        <a:rPr lang="es-ES_tradnl" sz="900" kern="1200" baseline="0" noProof="0" dirty="0" smtClean="0">
                          <a:solidFill>
                            <a:srgbClr val="002776"/>
                          </a:solidFill>
                          <a:latin typeface="+mn-lt"/>
                          <a:ea typeface="+mn-ea"/>
                          <a:cs typeface="+mn-cs"/>
                        </a:rPr>
                        <a:t> distintos grupos inversores y segmentarlos por tipología de inversor y por tipología de proyectos que les puedan resultar atractivos según las últimos proyectos de inversión asumidos.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75422">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noProof="0" dirty="0" smtClean="0">
                          <a:solidFill>
                            <a:srgbClr val="002776"/>
                          </a:solidFill>
                          <a:latin typeface="+mn-lt"/>
                          <a:ea typeface="+mn-ea"/>
                          <a:cs typeface="+mn-cs"/>
                        </a:rPr>
                        <a:t>Desarrollar</a:t>
                      </a:r>
                      <a:r>
                        <a:rPr lang="es-ES_tradnl" sz="900" kern="1200" baseline="0" noProof="0" dirty="0" smtClean="0">
                          <a:solidFill>
                            <a:srgbClr val="002776"/>
                          </a:solidFill>
                          <a:latin typeface="+mn-lt"/>
                          <a:ea typeface="+mn-ea"/>
                          <a:cs typeface="+mn-cs"/>
                        </a:rPr>
                        <a:t> una agenda comercial con los inversionistas clave seleccionados y disponer de material comercial de apoyo que facilite la toma de decisiones.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79778">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4"/>
                        <a:tabLst/>
                        <a:defRPr/>
                      </a:pPr>
                      <a:r>
                        <a:rPr lang="es-ES_tradnl" sz="900" kern="1200" noProof="0" dirty="0" smtClean="0">
                          <a:solidFill>
                            <a:srgbClr val="002776"/>
                          </a:solidFill>
                          <a:latin typeface="+mn-lt"/>
                          <a:ea typeface="+mn-ea"/>
                          <a:cs typeface="+mn-cs"/>
                        </a:rPr>
                        <a:t>Realizar una campaña selectiva de RRPP e </a:t>
                      </a:r>
                      <a:r>
                        <a:rPr lang="es-ES_tradnl" sz="900" kern="1200" noProof="0" dirty="0" err="1" smtClean="0">
                          <a:solidFill>
                            <a:srgbClr val="002776"/>
                          </a:solidFill>
                          <a:latin typeface="+mn-lt"/>
                          <a:ea typeface="+mn-ea"/>
                          <a:cs typeface="+mn-cs"/>
                        </a:rPr>
                        <a:t>influenciadores</a:t>
                      </a:r>
                      <a:r>
                        <a:rPr lang="es-ES_tradnl" sz="900" kern="1200" noProof="0" dirty="0" smtClean="0">
                          <a:solidFill>
                            <a:srgbClr val="002776"/>
                          </a:solidFill>
                          <a:latin typeface="+mn-lt"/>
                          <a:ea typeface="+mn-ea"/>
                          <a:cs typeface="+mn-cs"/>
                        </a:rPr>
                        <a:t>, con apoyo del sector público y privado, que dé confianza a los inversionistas y agilice la toma de decisiones</a:t>
                      </a:r>
                      <a:r>
                        <a:rPr lang="es-ES" sz="900" kern="1200" noProof="0" dirty="0" smtClean="0">
                          <a:solidFill>
                            <a:srgbClr val="002776"/>
                          </a:solidFill>
                          <a:latin typeface="+mn-lt"/>
                          <a:ea typeface="+mn-ea"/>
                          <a:cs typeface="+mn-cs"/>
                        </a:rPr>
                        <a:t>. </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79778">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900" kern="1200" noProof="0" dirty="0" smtClean="0">
                          <a:solidFill>
                            <a:srgbClr val="002776"/>
                          </a:solidFill>
                          <a:latin typeface="+mn-lt"/>
                          <a:ea typeface="+mn-ea"/>
                          <a:cs typeface="+mn-cs"/>
                        </a:rPr>
                        <a:t>Diseñar</a:t>
                      </a:r>
                      <a:r>
                        <a:rPr lang="es-ES_tradnl" sz="900" kern="1200" baseline="0" noProof="0" dirty="0" smtClean="0">
                          <a:solidFill>
                            <a:srgbClr val="002776"/>
                          </a:solidFill>
                          <a:latin typeface="+mn-lt"/>
                          <a:ea typeface="+mn-ea"/>
                          <a:cs typeface="+mn-cs"/>
                        </a:rPr>
                        <a:t> una campaña de comunicación en medios y foros especializados, publicaciones de inversión, ferias “pro </a:t>
                      </a:r>
                      <a:r>
                        <a:rPr lang="es-ES_tradnl" sz="900" kern="1200" baseline="0" noProof="0" dirty="0" err="1" smtClean="0">
                          <a:solidFill>
                            <a:srgbClr val="002776"/>
                          </a:solidFill>
                          <a:latin typeface="+mn-lt"/>
                          <a:ea typeface="+mn-ea"/>
                          <a:cs typeface="+mn-cs"/>
                        </a:rPr>
                        <a:t>invest</a:t>
                      </a:r>
                      <a:r>
                        <a:rPr lang="es-ES_tradnl" sz="900" kern="1200" baseline="0" noProof="0" dirty="0" smtClean="0">
                          <a:solidFill>
                            <a:srgbClr val="002776"/>
                          </a:solidFill>
                          <a:latin typeface="+mn-lt"/>
                          <a:ea typeface="+mn-ea"/>
                          <a:cs typeface="+mn-cs"/>
                        </a:rPr>
                        <a:t>”, entre otros, que dé a conocer las oportunidades de QT como destino de inversiones internacionales.</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78269326"/>
                  </a:ext>
                </a:extLst>
              </a:tr>
              <a:tr h="379778">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6"/>
                        <a:tabLst/>
                        <a:defRPr/>
                      </a:pPr>
                      <a:r>
                        <a:rPr lang="es-ES_tradnl" sz="900" kern="1200" noProof="0" dirty="0" smtClean="0">
                          <a:solidFill>
                            <a:srgbClr val="002776"/>
                          </a:solidFill>
                          <a:latin typeface="+mn-lt"/>
                          <a:ea typeface="+mn-ea"/>
                          <a:cs typeface="+mn-cs"/>
                        </a:rPr>
                        <a:t>Generar visibilidad</a:t>
                      </a:r>
                      <a:r>
                        <a:rPr lang="es-ES_tradnl" sz="900" kern="1200" baseline="0" noProof="0" dirty="0" smtClean="0">
                          <a:solidFill>
                            <a:srgbClr val="002776"/>
                          </a:solidFill>
                          <a:latin typeface="+mn-lt"/>
                          <a:ea typeface="+mn-ea"/>
                          <a:cs typeface="+mn-cs"/>
                        </a:rPr>
                        <a:t> y presencia en medios de comunicación para aquellos inversores que decidan invertir en Quito en proyectos turísticos y aprovechar esos medios para dar a conocer el proyecto en cuestión y el paquete de estimulación a la inversión.</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499192003"/>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6"/>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7"/>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4"/>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5"/>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2"/>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3"/>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0"/>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1"/>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18"/>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19"/>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6"/>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7"/>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18</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a:t>Promoción de la inversión adecuada a cada tipología de proyecto</a:t>
            </a:r>
            <a:endParaRPr lang="es-CL" sz="800" b="1" dirty="0">
              <a:solidFill>
                <a:srgbClr val="FFFFFF"/>
              </a:solidFill>
            </a:endParaRPr>
          </a:p>
        </p:txBody>
      </p:sp>
      <p:sp>
        <p:nvSpPr>
          <p:cNvPr id="293" name="Rectangle 292"/>
          <p:cNvSpPr/>
          <p:nvPr/>
        </p:nvSpPr>
        <p:spPr>
          <a:xfrm>
            <a:off x="205458" y="143926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526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137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73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8000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59" name="Group 358"/>
          <p:cNvGrpSpPr/>
          <p:nvPr/>
        </p:nvGrpSpPr>
        <p:grpSpPr>
          <a:xfrm>
            <a:off x="187198" y="2377842"/>
            <a:ext cx="7036540" cy="1041705"/>
            <a:chOff x="187198" y="2693266"/>
            <a:chExt cx="7036540" cy="1080513"/>
          </a:xfrm>
        </p:grpSpPr>
        <p:sp>
          <p:nvSpPr>
            <p:cNvPr id="360" name="Rectangle 314"/>
            <p:cNvSpPr/>
            <p:nvPr>
              <p:custDataLst>
                <p:tags r:id="rId14"/>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1" name="Group 315"/>
            <p:cNvGrpSpPr/>
            <p:nvPr>
              <p:custDataLst>
                <p:tags r:id="rId15"/>
              </p:custDataLst>
            </p:nvPr>
          </p:nvGrpSpPr>
          <p:grpSpPr>
            <a:xfrm>
              <a:off x="316674" y="2734898"/>
              <a:ext cx="216000" cy="288000"/>
              <a:chOff x="391339" y="1340959"/>
              <a:chExt cx="382588" cy="609600"/>
            </a:xfrm>
          </p:grpSpPr>
          <p:sp>
            <p:nvSpPr>
              <p:cNvPr id="364"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5"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2" name="Rectangle 361"/>
            <p:cNvSpPr/>
            <p:nvPr/>
          </p:nvSpPr>
          <p:spPr>
            <a:xfrm>
              <a:off x="3631554" y="3059282"/>
              <a:ext cx="3558680"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err="1" smtClean="0">
                  <a:solidFill>
                    <a:srgbClr val="002776"/>
                  </a:solidFill>
                </a:rPr>
                <a:t>Mintur</a:t>
              </a:r>
              <a:r>
                <a:rPr lang="es-ES_tradnl" sz="900" dirty="0">
                  <a:solidFill>
                    <a:srgbClr val="002776"/>
                  </a:solidFill>
                </a:rPr>
                <a:t>,</a:t>
              </a:r>
              <a:r>
                <a:rPr lang="es-ES_tradnl" sz="900" dirty="0" smtClean="0">
                  <a:solidFill>
                    <a:srgbClr val="002776"/>
                  </a:solidFill>
                </a:rPr>
                <a:t> Pro Ecuador, Ministerio de Comercio Exterior y Consejo Consultivo de Turismo.</a:t>
              </a:r>
              <a:endParaRPr lang="es-ES" sz="900" dirty="0">
                <a:solidFill>
                  <a:srgbClr val="002776"/>
                </a:solidFill>
              </a:endParaRPr>
            </a:p>
          </p:txBody>
        </p:sp>
        <p:sp>
          <p:nvSpPr>
            <p:cNvPr id="363" name="Rectangle 362"/>
            <p:cNvSpPr/>
            <p:nvPr/>
          </p:nvSpPr>
          <p:spPr>
            <a:xfrm>
              <a:off x="187198" y="3063592"/>
              <a:ext cx="3418116"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a:solidFill>
                    <a:srgbClr val="002776"/>
                  </a:solidFill>
                </a:rPr>
                <a:t>Líder de Proyecto: </a:t>
              </a:r>
              <a:r>
                <a:rPr lang="es-ES_tradnl" sz="900" dirty="0">
                  <a:solidFill>
                    <a:srgbClr val="002776"/>
                  </a:solidFill>
                </a:rPr>
                <a:t>Quito Turismo y </a:t>
              </a:r>
              <a:r>
                <a:rPr lang="es-ES_tradnl" sz="900" dirty="0" smtClean="0">
                  <a:solidFill>
                    <a:srgbClr val="002776"/>
                  </a:solidFill>
                </a:rPr>
                <a:t>Secretaría de Desarrollo Productivo y Competitividad</a:t>
              </a:r>
              <a:endParaRPr lang="es-ES_tradnl" sz="900" dirty="0">
                <a:solidFill>
                  <a:srgbClr val="002776"/>
                </a:solidFill>
              </a:endParaRPr>
            </a:p>
            <a:p>
              <a:r>
                <a:rPr lang="es-ES_tradnl" sz="900" b="1" dirty="0">
                  <a:solidFill>
                    <a:srgbClr val="002776"/>
                  </a:solidFill>
                </a:rPr>
                <a:t>Equipo de Proyecto: </a:t>
              </a:r>
              <a:r>
                <a:rPr lang="es-ES_tradnl" sz="900" dirty="0" err="1">
                  <a:solidFill>
                    <a:srgbClr val="002776"/>
                  </a:solidFill>
                </a:rPr>
                <a:t>QuitoTurismo</a:t>
              </a:r>
              <a:r>
                <a:rPr lang="es-ES_tradnl" sz="900" dirty="0">
                  <a:solidFill>
                    <a:srgbClr val="002776"/>
                  </a:solidFill>
                </a:rPr>
                <a:t> (Dirección de </a:t>
              </a:r>
              <a:r>
                <a:rPr lang="es-ES_tradnl" sz="900" dirty="0" smtClean="0">
                  <a:solidFill>
                    <a:srgbClr val="002776"/>
                  </a:solidFill>
                </a:rPr>
                <a:t>Inversiones)</a:t>
              </a:r>
              <a:endParaRPr lang="es-ES" sz="900" dirty="0">
                <a:solidFill>
                  <a:srgbClr val="002776"/>
                </a:solidFill>
              </a:endParaRPr>
            </a:p>
          </p:txBody>
        </p:sp>
      </p:grpSp>
      <p:sp>
        <p:nvSpPr>
          <p:cNvPr id="292" name="Rectangle 291"/>
          <p:cNvSpPr/>
          <p:nvPr/>
        </p:nvSpPr>
        <p:spPr>
          <a:xfrm>
            <a:off x="205459" y="6451934"/>
            <a:ext cx="3165135" cy="3514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15" name="Rectangle 314"/>
          <p:cNvSpPr/>
          <p:nvPr/>
        </p:nvSpPr>
        <p:spPr>
          <a:xfrm>
            <a:off x="205458" y="6784062"/>
            <a:ext cx="31647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$ 400.000 USD </a:t>
            </a:r>
          </a:p>
          <a:p>
            <a:pPr algn="ctr"/>
            <a:r>
              <a:rPr lang="es-CL" sz="800" i="1" dirty="0" smtClean="0">
                <a:solidFill>
                  <a:schemeClr val="tx2"/>
                </a:solidFill>
              </a:rPr>
              <a:t>$ 50.000 UD/ año para acciones de marketing QT</a:t>
            </a:r>
          </a:p>
          <a:p>
            <a:pPr algn="ctr"/>
            <a:r>
              <a:rPr lang="es-CL" sz="800" i="1" dirty="0" smtClean="0">
                <a:solidFill>
                  <a:schemeClr val="tx2"/>
                </a:solidFill>
              </a:rPr>
              <a:t>$ 150.000 USD de la Secretaría de Desarrollo Productivo y Competitividad (como sugerencia de fuente de financiación)</a:t>
            </a:r>
            <a:endParaRPr lang="es-CL" sz="800" i="1" dirty="0">
              <a:solidFill>
                <a:schemeClr val="tx2"/>
              </a:solidFill>
            </a:endParaRPr>
          </a:p>
        </p:txBody>
      </p:sp>
      <p:grpSp>
        <p:nvGrpSpPr>
          <p:cNvPr id="316" name="Group 315"/>
          <p:cNvGrpSpPr/>
          <p:nvPr/>
        </p:nvGrpSpPr>
        <p:grpSpPr>
          <a:xfrm>
            <a:off x="7268157" y="1438722"/>
            <a:ext cx="2633101" cy="836705"/>
            <a:chOff x="3462357" y="6443378"/>
            <a:chExt cx="2082316" cy="900000"/>
          </a:xfrm>
        </p:grpSpPr>
        <p:sp>
          <p:nvSpPr>
            <p:cNvPr id="317" name="Rectangle 316"/>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18" name="Rectangle 317"/>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6" name="Group 365"/>
            <p:cNvGrpSpPr/>
            <p:nvPr/>
          </p:nvGrpSpPr>
          <p:grpSpPr>
            <a:xfrm>
              <a:off x="3561117" y="6479378"/>
              <a:ext cx="295181" cy="288000"/>
              <a:chOff x="1738313" y="3406776"/>
              <a:chExt cx="644727" cy="615950"/>
            </a:xfrm>
            <a:solidFill>
              <a:srgbClr val="FFFF00"/>
            </a:solidFill>
          </p:grpSpPr>
          <p:sp>
            <p:nvSpPr>
              <p:cNvPr id="377"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9"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0"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7" name="Group 366"/>
            <p:cNvGrpSpPr/>
            <p:nvPr/>
          </p:nvGrpSpPr>
          <p:grpSpPr>
            <a:xfrm>
              <a:off x="3582872" y="6818591"/>
              <a:ext cx="468000" cy="432933"/>
              <a:chOff x="3605314" y="6801213"/>
              <a:chExt cx="468000" cy="432933"/>
            </a:xfrm>
          </p:grpSpPr>
          <p:sp>
            <p:nvSpPr>
              <p:cNvPr id="375" name="Rectangle 374"/>
              <p:cNvSpPr/>
              <p:nvPr>
                <p:custDataLst>
                  <p:tags r:id="rId12"/>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6" name="TextBox 375"/>
              <p:cNvSpPr txBox="1"/>
              <p:nvPr>
                <p:custDataLst>
                  <p:tags r:id="rId13"/>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8" name="Group 367"/>
            <p:cNvGrpSpPr/>
            <p:nvPr/>
          </p:nvGrpSpPr>
          <p:grpSpPr>
            <a:xfrm>
              <a:off x="4277236" y="6818591"/>
              <a:ext cx="468000" cy="432933"/>
              <a:chOff x="4217406" y="6801213"/>
              <a:chExt cx="468000" cy="432933"/>
            </a:xfrm>
          </p:grpSpPr>
          <p:sp>
            <p:nvSpPr>
              <p:cNvPr id="373" name="Rectangle 372"/>
              <p:cNvSpPr/>
              <p:nvPr>
                <p:custDataLst>
                  <p:tags r:id="rId10"/>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4" name="TextBox 373"/>
              <p:cNvSpPr txBox="1"/>
              <p:nvPr>
                <p:custDataLst>
                  <p:tags r:id="rId11"/>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9" name="Group 368"/>
            <p:cNvGrpSpPr/>
            <p:nvPr/>
          </p:nvGrpSpPr>
          <p:grpSpPr>
            <a:xfrm>
              <a:off x="4971600" y="6818591"/>
              <a:ext cx="468000" cy="432933"/>
              <a:chOff x="4829498" y="6801213"/>
              <a:chExt cx="468000" cy="432933"/>
            </a:xfrm>
          </p:grpSpPr>
          <p:sp>
            <p:nvSpPr>
              <p:cNvPr id="371" name="Rectangle 370"/>
              <p:cNvSpPr/>
              <p:nvPr>
                <p:custDataLst>
                  <p:tags r:id="rId8"/>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9"/>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70"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81" name="Rectangle 380"/>
          <p:cNvSpPr/>
          <p:nvPr/>
        </p:nvSpPr>
        <p:spPr>
          <a:xfrm>
            <a:off x="3416167" y="6451934"/>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2" name="Table 381"/>
          <p:cNvGraphicFramePr>
            <a:graphicFrameLocks noGrp="1"/>
          </p:cNvGraphicFramePr>
          <p:nvPr>
            <p:extLst/>
          </p:nvPr>
        </p:nvGraphicFramePr>
        <p:xfrm>
          <a:off x="3446341" y="6887797"/>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83" name="Freeform 368"/>
          <p:cNvSpPr>
            <a:spLocks noEditPoints="1"/>
          </p:cNvSpPr>
          <p:nvPr/>
        </p:nvSpPr>
        <p:spPr bwMode="auto">
          <a:xfrm>
            <a:off x="423790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368"/>
          <p:cNvSpPr>
            <a:spLocks noEditPoints="1"/>
          </p:cNvSpPr>
          <p:nvPr/>
        </p:nvSpPr>
        <p:spPr bwMode="auto">
          <a:xfrm>
            <a:off x="459796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Freeform 368"/>
          <p:cNvSpPr>
            <a:spLocks noEditPoints="1"/>
          </p:cNvSpPr>
          <p:nvPr/>
        </p:nvSpPr>
        <p:spPr bwMode="auto">
          <a:xfrm>
            <a:off x="495798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6" name="Freeform 368"/>
          <p:cNvSpPr>
            <a:spLocks noEditPoints="1"/>
          </p:cNvSpPr>
          <p:nvPr/>
        </p:nvSpPr>
        <p:spPr bwMode="auto">
          <a:xfrm>
            <a:off x="531802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87" name="Group 386"/>
          <p:cNvGrpSpPr/>
          <p:nvPr>
            <p:custDataLst>
              <p:tags r:id="rId7"/>
            </p:custDataLst>
          </p:nvPr>
        </p:nvGrpSpPr>
        <p:grpSpPr>
          <a:xfrm>
            <a:off x="3458244" y="6494375"/>
            <a:ext cx="256421" cy="252000"/>
            <a:chOff x="141288" y="1501775"/>
            <a:chExt cx="358775" cy="482601"/>
          </a:xfrm>
          <a:solidFill>
            <a:srgbClr val="FFFF00"/>
          </a:solidFill>
        </p:grpSpPr>
        <p:sp>
          <p:nvSpPr>
            <p:cNvPr id="388"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9"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0"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1"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06" name="Freeform 368"/>
          <p:cNvSpPr>
            <a:spLocks noEditPoints="1"/>
          </p:cNvSpPr>
          <p:nvPr/>
        </p:nvSpPr>
        <p:spPr bwMode="auto">
          <a:xfrm>
            <a:off x="394989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6" name="Rounded Rectangle 155"/>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E2</a:t>
            </a:r>
            <a:endParaRPr lang="es-ES" sz="1000" b="1" dirty="0">
              <a:solidFill>
                <a:srgbClr val="002060"/>
              </a:solidFill>
            </a:endParaRPr>
          </a:p>
        </p:txBody>
      </p:sp>
      <p:grpSp>
        <p:nvGrpSpPr>
          <p:cNvPr id="162" name="Group 161"/>
          <p:cNvGrpSpPr/>
          <p:nvPr/>
        </p:nvGrpSpPr>
        <p:grpSpPr>
          <a:xfrm>
            <a:off x="1202122" y="380250"/>
            <a:ext cx="428400" cy="410400"/>
            <a:chOff x="1157616" y="202415"/>
            <a:chExt cx="515504" cy="495053"/>
          </a:xfrm>
        </p:grpSpPr>
        <p:sp>
          <p:nvSpPr>
            <p:cNvPr id="163" name="Rounded Rectangle 162"/>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64" name="Group 282"/>
            <p:cNvGrpSpPr/>
            <p:nvPr/>
          </p:nvGrpSpPr>
          <p:grpSpPr>
            <a:xfrm>
              <a:off x="1311621" y="288473"/>
              <a:ext cx="207495" cy="194290"/>
              <a:chOff x="644491" y="4719572"/>
              <a:chExt cx="226243" cy="211846"/>
            </a:xfrm>
            <a:solidFill>
              <a:schemeClr val="bg1"/>
            </a:solidFill>
          </p:grpSpPr>
          <p:sp>
            <p:nvSpPr>
              <p:cNvPr id="165"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66"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466626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Ejemplos de campañas de marketing de “marca turística” con impacto en la captación de inversiones por la generación de asociaciones</a:t>
            </a:r>
            <a:endParaRPr lang="es-ES"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19</a:t>
            </a:fld>
            <a:endParaRPr lang="en-US" dirty="0"/>
          </a:p>
        </p:txBody>
      </p:sp>
      <p:pic>
        <p:nvPicPr>
          <p:cNvPr id="6" name="Picture 5"/>
          <p:cNvPicPr>
            <a:picLocks noChangeAspect="1"/>
          </p:cNvPicPr>
          <p:nvPr/>
        </p:nvPicPr>
        <p:blipFill>
          <a:blip r:embed="rId2"/>
          <a:stretch>
            <a:fillRect/>
          </a:stretch>
        </p:blipFill>
        <p:spPr>
          <a:xfrm>
            <a:off x="186051" y="4751090"/>
            <a:ext cx="4142146" cy="2508220"/>
          </a:xfrm>
          <a:prstGeom prst="rect">
            <a:avLst/>
          </a:prstGeom>
        </p:spPr>
      </p:pic>
      <p:pic>
        <p:nvPicPr>
          <p:cNvPr id="260102" name="Picture 6" descr="http://www.eurovelo.org/wp-content/uploads/2016/04/Attracting-investment-in-tourism.jpg"/>
          <p:cNvPicPr>
            <a:picLocks noChangeAspect="1" noChangeArrowheads="1"/>
          </p:cNvPicPr>
          <p:nvPr/>
        </p:nvPicPr>
        <p:blipFill rotWithShape="1">
          <a:blip r:embed="rId3">
            <a:extLst>
              <a:ext uri="{28A0092B-C50C-407E-A947-70E740481C1C}">
                <a14:useLocalDpi xmlns:a14="http://schemas.microsoft.com/office/drawing/2010/main" val="0"/>
              </a:ext>
            </a:extLst>
          </a:blip>
          <a:srcRect l="519"/>
          <a:stretch/>
        </p:blipFill>
        <p:spPr bwMode="auto">
          <a:xfrm>
            <a:off x="205458" y="1957410"/>
            <a:ext cx="9540008" cy="18641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05458" y="1510730"/>
            <a:ext cx="7366119" cy="369332"/>
          </a:xfrm>
          <a:prstGeom prst="rect">
            <a:avLst/>
          </a:prstGeom>
          <a:noFill/>
        </p:spPr>
        <p:txBody>
          <a:bodyPr wrap="none" rtlCol="0">
            <a:spAutoFit/>
          </a:bodyPr>
          <a:lstStyle/>
          <a:p>
            <a:r>
              <a:rPr lang="es-ES_tradnl" sz="1800" b="1" i="1" dirty="0" smtClean="0">
                <a:solidFill>
                  <a:srgbClr val="00A1DE"/>
                </a:solidFill>
              </a:rPr>
              <a:t>Ejemplo : Organización de eventos para un público especializado</a:t>
            </a:r>
            <a:endParaRPr lang="es-ES" sz="1800" b="1" i="1" dirty="0">
              <a:solidFill>
                <a:srgbClr val="00A1DE"/>
              </a:solidFill>
            </a:endParaRPr>
          </a:p>
        </p:txBody>
      </p:sp>
      <p:sp>
        <p:nvSpPr>
          <p:cNvPr id="10" name="TextBox 9"/>
          <p:cNvSpPr txBox="1"/>
          <p:nvPr/>
        </p:nvSpPr>
        <p:spPr>
          <a:xfrm>
            <a:off x="197279" y="4031010"/>
            <a:ext cx="5401834" cy="646331"/>
          </a:xfrm>
          <a:prstGeom prst="rect">
            <a:avLst/>
          </a:prstGeom>
          <a:noFill/>
        </p:spPr>
        <p:txBody>
          <a:bodyPr wrap="square" rtlCol="0">
            <a:spAutoFit/>
          </a:bodyPr>
          <a:lstStyle/>
          <a:p>
            <a:r>
              <a:rPr lang="es-ES_tradnl" sz="1800" b="1" i="1" dirty="0" smtClean="0">
                <a:solidFill>
                  <a:srgbClr val="00A1DE"/>
                </a:solidFill>
              </a:rPr>
              <a:t>Ejemplo: comunicación a través de la “marca turística” para la atracción de inversiones </a:t>
            </a:r>
            <a:endParaRPr lang="es-ES" sz="1800" b="1" i="1" dirty="0">
              <a:solidFill>
                <a:srgbClr val="00A1DE"/>
              </a:solidFill>
            </a:endParaRPr>
          </a:p>
        </p:txBody>
      </p:sp>
    </p:spTree>
    <p:extLst>
      <p:ext uri="{BB962C8B-B14F-4D97-AF65-F5344CB8AC3E}">
        <p14:creationId xmlns:p14="http://schemas.microsoft.com/office/powerpoint/2010/main" val="4538972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493490" y="2806874"/>
            <a:ext cx="7545388" cy="1522413"/>
          </a:xfrm>
        </p:spPr>
        <p:txBody>
          <a:bodyPr/>
          <a:lstStyle/>
          <a:p>
            <a:r>
              <a:rPr lang="es-ES" sz="3250" b="1" dirty="0">
                <a:solidFill>
                  <a:schemeClr val="bg2"/>
                </a:solidFill>
              </a:rPr>
              <a:t>0. Metodología general</a:t>
            </a:r>
          </a:p>
        </p:txBody>
      </p:sp>
    </p:spTree>
    <p:extLst>
      <p:ext uri="{BB962C8B-B14F-4D97-AF65-F5344CB8AC3E}">
        <p14:creationId xmlns:p14="http://schemas.microsoft.com/office/powerpoint/2010/main" val="28159819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5702" name="think-cell Slide" r:id="rId33" imgW="270" imgH="270" progId="TCLayout.ActiveDocument.1">
                  <p:embed/>
                </p:oleObj>
              </mc:Choice>
              <mc:Fallback>
                <p:oleObj name="think-cell Slide" r:id="rId33" imgW="270" imgH="270" progId="TCLayout.ActiveDocument.1">
                  <p:embed/>
                  <p:pic>
                    <p:nvPicPr>
                      <p:cNvPr id="14" name="Object 13" hidden="1"/>
                      <p:cNvPicPr/>
                      <p:nvPr/>
                    </p:nvPicPr>
                    <p:blipFill>
                      <a:blip r:embed="rId34"/>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2.2. Fortalecimiento de la Dirección de Inversiones en Quito Turismo</a:t>
            </a:r>
            <a:endParaRPr lang="es-CL" sz="1100" b="1" dirty="0">
              <a:solidFill>
                <a:schemeClr val="tx2"/>
              </a:solidFill>
            </a:endParaRPr>
          </a:p>
        </p:txBody>
      </p:sp>
      <p:sp>
        <p:nvSpPr>
          <p:cNvPr id="257" name="Rectangle 256"/>
          <p:cNvSpPr/>
          <p:nvPr/>
        </p:nvSpPr>
        <p:spPr>
          <a:xfrm>
            <a:off x="7264146" y="2748603"/>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Empoderamiento de la Dirección de Inversiones en Quito Turismo para que lidere el proceso de captación de inversiones turísticas.</a:t>
            </a:r>
          </a:p>
        </p:txBody>
      </p:sp>
      <p:sp>
        <p:nvSpPr>
          <p:cNvPr id="212" name="Rectangle 211"/>
          <p:cNvSpPr/>
          <p:nvPr/>
        </p:nvSpPr>
        <p:spPr>
          <a:xfrm>
            <a:off x="205200" y="1799262"/>
            <a:ext cx="7020000" cy="384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un equipo técnico sólido y dotado de los medios necesarios que logre el aumento de inversiones turísticas en Quito.</a:t>
            </a:r>
          </a:p>
        </p:txBody>
      </p:sp>
      <p:sp>
        <p:nvSpPr>
          <p:cNvPr id="256" name="Rectangle 255"/>
          <p:cNvSpPr/>
          <p:nvPr/>
        </p:nvSpPr>
        <p:spPr>
          <a:xfrm>
            <a:off x="7264146" y="238490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947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Niveles de inversión captado por mercados internacionales vs “volumen de inversión potencial” interesada inicialmente en Quito.</a:t>
            </a: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382938"/>
          <a:ext cx="7020000" cy="3012839"/>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369101">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baseline="0" noProof="0" dirty="0" smtClean="0">
                          <a:solidFill>
                            <a:srgbClr val="002776"/>
                          </a:solidFill>
                          <a:latin typeface="+mn-lt"/>
                          <a:ea typeface="+mn-ea"/>
                          <a:cs typeface="+mn-cs"/>
                        </a:rPr>
                        <a:t>Acordar la separación de funciones de la Dirección de Negocios e Inversiones y que QT asuma las funciones equivalentes para el área de turismo en coordinación también con la Jefatura de Inversiones del municipio.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75422">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900" kern="1200" noProof="0" dirty="0" smtClean="0">
                          <a:solidFill>
                            <a:srgbClr val="002776"/>
                          </a:solidFill>
                          <a:latin typeface="+mn-lt"/>
                          <a:ea typeface="+mn-ea"/>
                          <a:cs typeface="+mn-cs"/>
                        </a:rPr>
                        <a:t>Definir funciones entre</a:t>
                      </a:r>
                      <a:r>
                        <a:rPr lang="es-ES_tradnl" sz="900" kern="1200" baseline="0" noProof="0" dirty="0" smtClean="0">
                          <a:solidFill>
                            <a:srgbClr val="002776"/>
                          </a:solidFill>
                          <a:latin typeface="+mn-lt"/>
                          <a:ea typeface="+mn-ea"/>
                          <a:cs typeface="+mn-cs"/>
                        </a:rPr>
                        <a:t> la Dirección de Inversiones y Comercio Exterior de la Secretaría de Desarrollo productivo y Competitividad y QT, en coordinación son la SDPC.</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036642980"/>
                  </a:ext>
                </a:extLst>
              </a:tr>
              <a:tr h="375422">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baseline="0" noProof="0" dirty="0" smtClean="0">
                          <a:solidFill>
                            <a:srgbClr val="002776"/>
                          </a:solidFill>
                          <a:latin typeface="+mn-lt"/>
                          <a:ea typeface="+mn-ea"/>
                          <a:cs typeface="+mn-cs"/>
                        </a:rPr>
                        <a:t>Diseñar un proyecto interno (o de consultoría) especializado que identifique los principales “gaps” del equipo de la Dirección de Inversiones y dote al equipo de herramientas y un programa de capacitación para mejorar sus procesos “de acompañamiento” a la captación de inversión.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79778">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4"/>
                        <a:tabLst/>
                        <a:defRPr/>
                      </a:pPr>
                      <a:r>
                        <a:rPr lang="es-ES_tradnl" sz="900" kern="1200" noProof="0" dirty="0" smtClean="0">
                          <a:solidFill>
                            <a:srgbClr val="002776"/>
                          </a:solidFill>
                          <a:latin typeface="+mn-lt"/>
                          <a:ea typeface="+mn-ea"/>
                          <a:cs typeface="+mn-cs"/>
                        </a:rPr>
                        <a:t>Definir</a:t>
                      </a:r>
                      <a:r>
                        <a:rPr lang="es-ES_tradnl" sz="900" kern="1200" baseline="0" noProof="0" dirty="0" smtClean="0">
                          <a:solidFill>
                            <a:srgbClr val="002776"/>
                          </a:solidFill>
                          <a:latin typeface="+mn-lt"/>
                          <a:ea typeface="+mn-ea"/>
                          <a:cs typeface="+mn-cs"/>
                        </a:rPr>
                        <a:t> el modelo de negocio de las inversiones captadas por el equipo de QT. Se sugiere que se cree mecanismo que premie a través de un “</a:t>
                      </a:r>
                      <a:r>
                        <a:rPr lang="es-ES_tradnl" sz="900" i="1" kern="1200" baseline="0" noProof="0" dirty="0" err="1" smtClean="0">
                          <a:solidFill>
                            <a:srgbClr val="002776"/>
                          </a:solidFill>
                          <a:latin typeface="+mn-lt"/>
                          <a:ea typeface="+mn-ea"/>
                          <a:cs typeface="+mn-cs"/>
                        </a:rPr>
                        <a:t>success</a:t>
                      </a:r>
                      <a:r>
                        <a:rPr lang="es-ES_tradnl" sz="900" i="1" kern="1200" baseline="0" noProof="0" dirty="0" smtClean="0">
                          <a:solidFill>
                            <a:srgbClr val="002776"/>
                          </a:solidFill>
                          <a:latin typeface="+mn-lt"/>
                          <a:ea typeface="+mn-ea"/>
                          <a:cs typeface="+mn-cs"/>
                        </a:rPr>
                        <a:t> </a:t>
                      </a:r>
                      <a:r>
                        <a:rPr lang="es-ES_tradnl" sz="900" i="1" kern="1200" baseline="0" noProof="0" dirty="0" err="1" smtClean="0">
                          <a:solidFill>
                            <a:srgbClr val="002776"/>
                          </a:solidFill>
                          <a:latin typeface="+mn-lt"/>
                          <a:ea typeface="+mn-ea"/>
                          <a:cs typeface="+mn-cs"/>
                        </a:rPr>
                        <a:t>fee</a:t>
                      </a:r>
                      <a:r>
                        <a:rPr lang="es-ES_tradnl" sz="900" kern="1200" baseline="0" noProof="0" dirty="0" smtClean="0">
                          <a:solidFill>
                            <a:srgbClr val="002776"/>
                          </a:solidFill>
                          <a:latin typeface="+mn-lt"/>
                          <a:ea typeface="+mn-ea"/>
                          <a:cs typeface="+mn-cs"/>
                        </a:rPr>
                        <a:t>” a QT por la obtención de inversiones. QT obtendrá un % (entre el 2 y 5%) de la inversión  obtenida que formará parte de su presupuesto y se reinvertirá en dinamizar el destino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79778">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900" kern="1200" noProof="0" dirty="0" smtClean="0">
                          <a:solidFill>
                            <a:srgbClr val="002776"/>
                          </a:solidFill>
                          <a:latin typeface="+mn-lt"/>
                          <a:ea typeface="+mn-ea"/>
                          <a:cs typeface="+mn-cs"/>
                        </a:rPr>
                        <a:t>Activar un comité</a:t>
                      </a:r>
                      <a:r>
                        <a:rPr lang="es-ES_tradnl" sz="900" kern="1200" baseline="0" noProof="0" dirty="0" smtClean="0">
                          <a:solidFill>
                            <a:srgbClr val="002776"/>
                          </a:solidFill>
                          <a:latin typeface="+mn-lt"/>
                          <a:ea typeface="+mn-ea"/>
                          <a:cs typeface="+mn-cs"/>
                        </a:rPr>
                        <a:t> o una figura que lidere y coordine la comunicación directa con el organismo equivalente a nivel nacional, entre otros, con el fin de agilizar las inversiones internacionales en Quito.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413406106"/>
                  </a:ext>
                </a:extLst>
              </a:tr>
              <a:tr h="379778">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6"/>
                        <a:tabLst/>
                        <a:defRPr/>
                      </a:pPr>
                      <a:r>
                        <a:rPr lang="es-ES_tradnl" sz="900" kern="1200" noProof="0" dirty="0" smtClean="0">
                          <a:solidFill>
                            <a:srgbClr val="002776"/>
                          </a:solidFill>
                          <a:latin typeface="+mn-lt"/>
                          <a:ea typeface="+mn-ea"/>
                          <a:cs typeface="+mn-cs"/>
                        </a:rPr>
                        <a:t>Desarrollar</a:t>
                      </a:r>
                      <a:r>
                        <a:rPr lang="es-ES_tradnl" sz="900" kern="1200" baseline="0" noProof="0" dirty="0" smtClean="0">
                          <a:solidFill>
                            <a:srgbClr val="002776"/>
                          </a:solidFill>
                          <a:latin typeface="+mn-lt"/>
                          <a:ea typeface="+mn-ea"/>
                          <a:cs typeface="+mn-cs"/>
                        </a:rPr>
                        <a:t> una “Guía del Inversionista de Turismo en Quito” que incluya material explicativo y comercial sobre el alcance de los servicios “de acompañamiento a la inversión” que la Dirección de Inversiones prestará ella misma o a través de un tercero.</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643102347"/>
                  </a:ext>
                </a:extLst>
              </a:tr>
              <a:tr h="379778">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7"/>
                        <a:tabLst/>
                        <a:defRPr/>
                      </a:pPr>
                      <a:r>
                        <a:rPr lang="es-ES_tradnl" sz="900" kern="1200" noProof="0" dirty="0" smtClean="0">
                          <a:solidFill>
                            <a:srgbClr val="002776"/>
                          </a:solidFill>
                          <a:latin typeface="+mn-lt"/>
                          <a:ea typeface="+mn-ea"/>
                          <a:cs typeface="+mn-cs"/>
                        </a:rPr>
                        <a:t>Crear</a:t>
                      </a:r>
                      <a:r>
                        <a:rPr lang="es-ES_tradnl" sz="900" kern="1200" baseline="0" noProof="0" dirty="0" smtClean="0">
                          <a:solidFill>
                            <a:srgbClr val="002776"/>
                          </a:solidFill>
                          <a:latin typeface="+mn-lt"/>
                          <a:ea typeface="+mn-ea"/>
                          <a:cs typeface="+mn-cs"/>
                        </a:rPr>
                        <a:t> una mesa de coordinación mensual de las inversiones que dé seguimiento a los proyectos en cartera, “pipeline de inversores”, etc. con el objetivo de agilizar la inversión y satisfacer las necesidades de los inversores atraídos a desarrollar proyectos.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407663323"/>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9"/>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30"/>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7"/>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8"/>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5"/>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6"/>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3"/>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4"/>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1"/>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2"/>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9"/>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20"/>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20</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smtClean="0"/>
              <a:t>Promoción de la inversión adecuada a cada tipología de proyecto</a:t>
            </a:r>
            <a:endParaRPr lang="es-CL" sz="800" b="1" dirty="0">
              <a:solidFill>
                <a:srgbClr val="FFFFFF"/>
              </a:solidFill>
            </a:endParaRPr>
          </a:p>
        </p:txBody>
      </p:sp>
      <p:sp>
        <p:nvSpPr>
          <p:cNvPr id="293" name="Rectangle 292"/>
          <p:cNvSpPr/>
          <p:nvPr/>
        </p:nvSpPr>
        <p:spPr>
          <a:xfrm>
            <a:off x="205458" y="143926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526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022938"/>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091046"/>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098318"/>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59" name="Group 358"/>
          <p:cNvGrpSpPr/>
          <p:nvPr/>
        </p:nvGrpSpPr>
        <p:grpSpPr>
          <a:xfrm>
            <a:off x="187198" y="2158802"/>
            <a:ext cx="7036540" cy="828143"/>
            <a:chOff x="187198" y="2693266"/>
            <a:chExt cx="7036540" cy="858995"/>
          </a:xfrm>
        </p:grpSpPr>
        <p:sp>
          <p:nvSpPr>
            <p:cNvPr id="360" name="Rectangle 314"/>
            <p:cNvSpPr/>
            <p:nvPr>
              <p:custDataLst>
                <p:tags r:id="rId17"/>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1" name="Group 315"/>
            <p:cNvGrpSpPr/>
            <p:nvPr>
              <p:custDataLst>
                <p:tags r:id="rId18"/>
              </p:custDataLst>
            </p:nvPr>
          </p:nvGrpSpPr>
          <p:grpSpPr>
            <a:xfrm>
              <a:off x="316674" y="2734898"/>
              <a:ext cx="216000" cy="288000"/>
              <a:chOff x="391339" y="1340959"/>
              <a:chExt cx="382588" cy="609600"/>
            </a:xfrm>
          </p:grpSpPr>
          <p:sp>
            <p:nvSpPr>
              <p:cNvPr id="364"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5"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2" name="Rectangle 361"/>
            <p:cNvSpPr/>
            <p:nvPr/>
          </p:nvSpPr>
          <p:spPr>
            <a:xfrm>
              <a:off x="3631554" y="3059282"/>
              <a:ext cx="3592184" cy="4929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smtClean="0">
                  <a:solidFill>
                    <a:srgbClr val="002776"/>
                  </a:solidFill>
                </a:rPr>
                <a:t>Secretaria de Desarrollo Productivo y Competitividad , Área de Negocios e Inversiones y la Jefatura de inversiones</a:t>
              </a:r>
              <a:endParaRPr lang="es-ES" sz="900" dirty="0">
                <a:solidFill>
                  <a:srgbClr val="002776"/>
                </a:solidFill>
              </a:endParaRPr>
            </a:p>
          </p:txBody>
        </p:sp>
        <p:sp>
          <p:nvSpPr>
            <p:cNvPr id="363" name="Rectangle 362"/>
            <p:cNvSpPr/>
            <p:nvPr/>
          </p:nvSpPr>
          <p:spPr>
            <a:xfrm>
              <a:off x="187198" y="3070903"/>
              <a:ext cx="3418116" cy="476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smtClean="0">
                  <a:solidFill>
                    <a:srgbClr val="002776"/>
                  </a:solidFill>
                </a:rPr>
                <a:t>Líder de Proyecto: </a:t>
              </a:r>
              <a:r>
                <a:rPr lang="es-ES_tradnl" sz="900" dirty="0" smtClean="0">
                  <a:solidFill>
                    <a:srgbClr val="002776"/>
                  </a:solidFill>
                </a:rPr>
                <a:t>Quito Turismo</a:t>
              </a:r>
            </a:p>
            <a:p>
              <a:r>
                <a:rPr lang="es-ES_tradnl" sz="900" b="1" dirty="0" smtClean="0">
                  <a:solidFill>
                    <a:srgbClr val="002776"/>
                  </a:solidFill>
                </a:rPr>
                <a:t>Equipo de Proyecto: </a:t>
              </a:r>
              <a:r>
                <a:rPr lang="es-ES_tradnl" sz="900" dirty="0" err="1">
                  <a:solidFill>
                    <a:srgbClr val="002776"/>
                  </a:solidFill>
                </a:rPr>
                <a:t>QuitoTurismo</a:t>
              </a:r>
              <a:r>
                <a:rPr lang="es-ES_tradnl" sz="900" dirty="0">
                  <a:solidFill>
                    <a:srgbClr val="002776"/>
                  </a:solidFill>
                </a:rPr>
                <a:t> (Dirección de </a:t>
              </a:r>
              <a:r>
                <a:rPr lang="es-ES_tradnl" sz="900" dirty="0" smtClean="0">
                  <a:solidFill>
                    <a:srgbClr val="002776"/>
                  </a:solidFill>
                </a:rPr>
                <a:t>Inversiones)</a:t>
              </a:r>
              <a:endParaRPr lang="es-ES" sz="900" dirty="0">
                <a:solidFill>
                  <a:srgbClr val="002776"/>
                </a:solidFill>
              </a:endParaRPr>
            </a:p>
          </p:txBody>
        </p:sp>
      </p:grpSp>
      <p:sp>
        <p:nvSpPr>
          <p:cNvPr id="292" name="Rectangle 291"/>
          <p:cNvSpPr/>
          <p:nvPr/>
        </p:nvSpPr>
        <p:spPr>
          <a:xfrm>
            <a:off x="205459" y="6443378"/>
            <a:ext cx="317059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15" name="Rectangle 314"/>
          <p:cNvSpPr/>
          <p:nvPr/>
        </p:nvSpPr>
        <p:spPr>
          <a:xfrm>
            <a:off x="205458" y="6784062"/>
            <a:ext cx="3171077"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$ 50.000 USD </a:t>
            </a:r>
          </a:p>
          <a:p>
            <a:pPr algn="ctr"/>
            <a:r>
              <a:rPr lang="es-CL" sz="800" i="1" dirty="0" smtClean="0">
                <a:solidFill>
                  <a:schemeClr val="tx2"/>
                </a:solidFill>
              </a:rPr>
              <a:t>Proyecto de gestión interna que contempla importes de consultoría puntuales y de capacitación</a:t>
            </a:r>
            <a:endParaRPr lang="es-CL" sz="800" i="1" dirty="0">
              <a:solidFill>
                <a:schemeClr val="tx2"/>
              </a:solidFill>
            </a:endParaRPr>
          </a:p>
        </p:txBody>
      </p:sp>
      <p:grpSp>
        <p:nvGrpSpPr>
          <p:cNvPr id="316" name="Group 315"/>
          <p:cNvGrpSpPr/>
          <p:nvPr/>
        </p:nvGrpSpPr>
        <p:grpSpPr>
          <a:xfrm>
            <a:off x="7268157" y="1438722"/>
            <a:ext cx="2633101" cy="836705"/>
            <a:chOff x="3462357" y="6443378"/>
            <a:chExt cx="2082316" cy="900000"/>
          </a:xfrm>
        </p:grpSpPr>
        <p:sp>
          <p:nvSpPr>
            <p:cNvPr id="317" name="Rectangle 316"/>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18" name="Rectangle 317"/>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6" name="Group 365"/>
            <p:cNvGrpSpPr/>
            <p:nvPr/>
          </p:nvGrpSpPr>
          <p:grpSpPr>
            <a:xfrm>
              <a:off x="3561117" y="6479378"/>
              <a:ext cx="295181" cy="288000"/>
              <a:chOff x="1738313" y="3406776"/>
              <a:chExt cx="644727" cy="615950"/>
            </a:xfrm>
            <a:solidFill>
              <a:srgbClr val="FFFF00"/>
            </a:solidFill>
          </p:grpSpPr>
          <p:sp>
            <p:nvSpPr>
              <p:cNvPr id="377"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9"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0"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7" name="Group 366"/>
            <p:cNvGrpSpPr/>
            <p:nvPr/>
          </p:nvGrpSpPr>
          <p:grpSpPr>
            <a:xfrm>
              <a:off x="3582872" y="6818591"/>
              <a:ext cx="468000" cy="432933"/>
              <a:chOff x="3605314" y="6801213"/>
              <a:chExt cx="468000" cy="432933"/>
            </a:xfrm>
          </p:grpSpPr>
          <p:sp>
            <p:nvSpPr>
              <p:cNvPr id="375" name="Rectangle 374"/>
              <p:cNvSpPr/>
              <p:nvPr>
                <p:custDataLst>
                  <p:tags r:id="rId15"/>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6" name="TextBox 375"/>
              <p:cNvSpPr txBox="1"/>
              <p:nvPr>
                <p:custDataLst>
                  <p:tags r:id="rId16"/>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8" name="Group 367"/>
            <p:cNvGrpSpPr/>
            <p:nvPr/>
          </p:nvGrpSpPr>
          <p:grpSpPr>
            <a:xfrm>
              <a:off x="4277236" y="6818591"/>
              <a:ext cx="468000" cy="432933"/>
              <a:chOff x="4217406" y="6801213"/>
              <a:chExt cx="468000" cy="432933"/>
            </a:xfrm>
          </p:grpSpPr>
          <p:sp>
            <p:nvSpPr>
              <p:cNvPr id="373" name="Rectangle 372"/>
              <p:cNvSpPr/>
              <p:nvPr>
                <p:custDataLst>
                  <p:tags r:id="rId13"/>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4" name="TextBox 373"/>
              <p:cNvSpPr txBox="1"/>
              <p:nvPr>
                <p:custDataLst>
                  <p:tags r:id="rId14"/>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9" name="Group 368"/>
            <p:cNvGrpSpPr/>
            <p:nvPr/>
          </p:nvGrpSpPr>
          <p:grpSpPr>
            <a:xfrm>
              <a:off x="4971600" y="6818591"/>
              <a:ext cx="468000" cy="432933"/>
              <a:chOff x="4829498" y="6801213"/>
              <a:chExt cx="468000" cy="432933"/>
            </a:xfrm>
          </p:grpSpPr>
          <p:sp>
            <p:nvSpPr>
              <p:cNvPr id="371" name="Rectangle 370"/>
              <p:cNvSpPr/>
              <p:nvPr>
                <p:custDataLst>
                  <p:tags r:id="rId11"/>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70" name="Freeform 368"/>
            <p:cNvSpPr>
              <a:spLocks noEditPoints="1"/>
            </p:cNvSpPr>
            <p:nvPr/>
          </p:nvSpPr>
          <p:spPr bwMode="auto">
            <a:xfrm>
              <a:off x="441558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81" name="Rectangle 380"/>
          <p:cNvSpPr/>
          <p:nvPr/>
        </p:nvSpPr>
        <p:spPr>
          <a:xfrm>
            <a:off x="3416167" y="6451934"/>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2" name="Table 381"/>
          <p:cNvGraphicFramePr>
            <a:graphicFrameLocks noGrp="1"/>
          </p:cNvGraphicFramePr>
          <p:nvPr>
            <p:extLst/>
          </p:nvPr>
        </p:nvGraphicFramePr>
        <p:xfrm>
          <a:off x="3446341" y="6887797"/>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83" name="Freeform 368"/>
          <p:cNvSpPr>
            <a:spLocks noEditPoints="1"/>
          </p:cNvSpPr>
          <p:nvPr/>
        </p:nvSpPr>
        <p:spPr bwMode="auto">
          <a:xfrm>
            <a:off x="423790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368"/>
          <p:cNvSpPr>
            <a:spLocks noEditPoints="1"/>
          </p:cNvSpPr>
          <p:nvPr/>
        </p:nvSpPr>
        <p:spPr bwMode="auto">
          <a:xfrm>
            <a:off x="459796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Freeform 368"/>
          <p:cNvSpPr>
            <a:spLocks noEditPoints="1"/>
          </p:cNvSpPr>
          <p:nvPr/>
        </p:nvSpPr>
        <p:spPr bwMode="auto">
          <a:xfrm>
            <a:off x="495798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6" name="Freeform 368"/>
          <p:cNvSpPr>
            <a:spLocks noEditPoints="1"/>
          </p:cNvSpPr>
          <p:nvPr/>
        </p:nvSpPr>
        <p:spPr bwMode="auto">
          <a:xfrm>
            <a:off x="531802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87" name="Group 386"/>
          <p:cNvGrpSpPr/>
          <p:nvPr>
            <p:custDataLst>
              <p:tags r:id="rId7"/>
            </p:custDataLst>
          </p:nvPr>
        </p:nvGrpSpPr>
        <p:grpSpPr>
          <a:xfrm>
            <a:off x="3458244" y="6494375"/>
            <a:ext cx="256421" cy="252000"/>
            <a:chOff x="141288" y="1501775"/>
            <a:chExt cx="358775" cy="482601"/>
          </a:xfrm>
          <a:solidFill>
            <a:srgbClr val="FFFF00"/>
          </a:solidFill>
        </p:grpSpPr>
        <p:sp>
          <p:nvSpPr>
            <p:cNvPr id="388"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9"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0"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1"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2" name="Freeform 368"/>
          <p:cNvSpPr>
            <a:spLocks noEditPoints="1"/>
          </p:cNvSpPr>
          <p:nvPr/>
        </p:nvSpPr>
        <p:spPr bwMode="auto">
          <a:xfrm>
            <a:off x="387786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206" name="Group 205"/>
          <p:cNvGrpSpPr/>
          <p:nvPr/>
        </p:nvGrpSpPr>
        <p:grpSpPr>
          <a:xfrm>
            <a:off x="4761313" y="7487394"/>
            <a:ext cx="4332885" cy="188648"/>
            <a:chOff x="565498" y="7511262"/>
            <a:chExt cx="4332885" cy="188648"/>
          </a:xfrm>
        </p:grpSpPr>
        <p:grpSp>
          <p:nvGrpSpPr>
            <p:cNvPr id="207" name="Group 206"/>
            <p:cNvGrpSpPr/>
            <p:nvPr/>
          </p:nvGrpSpPr>
          <p:grpSpPr>
            <a:xfrm>
              <a:off x="565498" y="7511262"/>
              <a:ext cx="3104467" cy="184666"/>
              <a:chOff x="615275" y="7511262"/>
              <a:chExt cx="3104467" cy="184666"/>
            </a:xfrm>
          </p:grpSpPr>
          <p:sp>
            <p:nvSpPr>
              <p:cNvPr id="210" name="TextBox 209"/>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20" name="Rectangle 219"/>
              <p:cNvSpPr/>
              <p:nvPr>
                <p:custDataLst>
                  <p:tags r:id="rId8"/>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221" name="Rectangle 220"/>
              <p:cNvSpPr/>
              <p:nvPr>
                <p:custDataLst>
                  <p:tags r:id="rId9"/>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222" name="Rectangle 221"/>
              <p:cNvSpPr/>
              <p:nvPr>
                <p:custDataLst>
                  <p:tags r:id="rId10"/>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08" name="TextBox 207"/>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09" name="TextBox 20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64" name="Rounded Rectangle 163"/>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E2</a:t>
            </a:r>
            <a:endParaRPr lang="es-ES" sz="1000" b="1" dirty="0">
              <a:solidFill>
                <a:srgbClr val="002060"/>
              </a:solidFill>
            </a:endParaRPr>
          </a:p>
        </p:txBody>
      </p:sp>
      <p:grpSp>
        <p:nvGrpSpPr>
          <p:cNvPr id="175" name="Group 174"/>
          <p:cNvGrpSpPr/>
          <p:nvPr/>
        </p:nvGrpSpPr>
        <p:grpSpPr>
          <a:xfrm>
            <a:off x="1202122" y="380250"/>
            <a:ext cx="428400" cy="410400"/>
            <a:chOff x="1157616" y="202415"/>
            <a:chExt cx="515504" cy="495053"/>
          </a:xfrm>
        </p:grpSpPr>
        <p:sp>
          <p:nvSpPr>
            <p:cNvPr id="176" name="Rounded Rectangle 175"/>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7" name="Group 282"/>
            <p:cNvGrpSpPr/>
            <p:nvPr/>
          </p:nvGrpSpPr>
          <p:grpSpPr>
            <a:xfrm>
              <a:off x="1311621" y="288473"/>
              <a:ext cx="207495" cy="194290"/>
              <a:chOff x="644491" y="4719572"/>
              <a:chExt cx="226243" cy="211846"/>
            </a:xfrm>
            <a:solidFill>
              <a:schemeClr val="bg1"/>
            </a:solidFill>
          </p:grpSpPr>
          <p:sp>
            <p:nvSpPr>
              <p:cNvPr id="178"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9"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2400795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6726" name="think-cell Slide" r:id="rId33" imgW="270" imgH="270" progId="TCLayout.ActiveDocument.1">
                  <p:embed/>
                </p:oleObj>
              </mc:Choice>
              <mc:Fallback>
                <p:oleObj name="think-cell Slide" r:id="rId33" imgW="270" imgH="270" progId="TCLayout.ActiveDocument.1">
                  <p:embed/>
                  <p:pic>
                    <p:nvPicPr>
                      <p:cNvPr id="14" name="Object 13" hidden="1"/>
                      <p:cNvPicPr/>
                      <p:nvPr/>
                    </p:nvPicPr>
                    <p:blipFill>
                      <a:blip r:embed="rId34"/>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3.1. Plan intensivo para la Calidad Turística de Quito</a:t>
            </a:r>
            <a:endParaRPr lang="es-CL" sz="1100" b="1" dirty="0">
              <a:solidFill>
                <a:schemeClr val="tx2"/>
              </a:solidFill>
            </a:endParaRPr>
          </a:p>
        </p:txBody>
      </p:sp>
      <p:sp>
        <p:nvSpPr>
          <p:cNvPr id="257" name="Rectangle 256"/>
          <p:cNvSpPr/>
          <p:nvPr/>
        </p:nvSpPr>
        <p:spPr>
          <a:xfrm>
            <a:off x="7264146" y="2529564"/>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Organización de un “pipeline” de establecimientos turísticos susceptibles e certificarse con la Q.</a:t>
            </a:r>
          </a:p>
          <a:p>
            <a:pPr marL="228600" lvl="0" indent="-228600">
              <a:buFont typeface="+mj-lt"/>
              <a:buAutoNum type="arabicPeriod"/>
            </a:pPr>
            <a:r>
              <a:rPr lang="es-CL" sz="900" dirty="0" smtClean="0">
                <a:solidFill>
                  <a:srgbClr val="002776"/>
                </a:solidFill>
              </a:rPr>
              <a:t>Estructuración de un equipo de auditores proactivos, que puedan recibir comisiones según nivel de “performance” en el número de establecimientos captados y auditados.</a:t>
            </a:r>
          </a:p>
        </p:txBody>
      </p:sp>
      <p:sp>
        <p:nvSpPr>
          <p:cNvPr id="212" name="Rectangle 211"/>
          <p:cNvSpPr/>
          <p:nvPr/>
        </p:nvSpPr>
        <p:spPr>
          <a:xfrm>
            <a:off x="205200" y="1727254"/>
            <a:ext cx="7020000" cy="419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Lograr un proceso ágil de trámites burocráticos basado en el principio de “ventanilla única” que dinamice el desarrollo del sector.</a:t>
            </a:r>
          </a:p>
          <a:p>
            <a:pPr marL="171450" lvl="0" indent="-171450">
              <a:buFont typeface="Arial" panose="020B0604020202020204" pitchFamily="34" charset="0"/>
              <a:buChar char="•"/>
            </a:pPr>
            <a:r>
              <a:rPr lang="es-CL" sz="900" dirty="0" smtClean="0">
                <a:solidFill>
                  <a:srgbClr val="002776"/>
                </a:solidFill>
              </a:rPr>
              <a:t>Aumentar el número de establecimientos turísticos (alojamiento turístico y alimentos y bebidas) certificados con la Q de calidad.</a:t>
            </a:r>
          </a:p>
        </p:txBody>
      </p:sp>
      <p:sp>
        <p:nvSpPr>
          <p:cNvPr id="256" name="Rectangle 255"/>
          <p:cNvSpPr/>
          <p:nvPr/>
        </p:nvSpPr>
        <p:spPr>
          <a:xfrm>
            <a:off x="7264146" y="2165869"/>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200436"/>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Número de alojamientos turísticos certificados con la Q.</a:t>
            </a:r>
          </a:p>
          <a:p>
            <a:pPr marL="228600" indent="-228600">
              <a:spcBef>
                <a:spcPts val="300"/>
              </a:spcBef>
              <a:buFont typeface="+mj-lt"/>
              <a:buAutoNum type="arabicPeriod"/>
            </a:pPr>
            <a:r>
              <a:rPr lang="es-CL" sz="900" dirty="0" smtClean="0">
                <a:solidFill>
                  <a:schemeClr val="tx2"/>
                </a:solidFill>
              </a:rPr>
              <a:t>Número de establecimientos de alimentos y bebidas certificados con la Q.</a:t>
            </a:r>
          </a:p>
          <a:p>
            <a:pPr marL="228600" indent="-228600">
              <a:spcBef>
                <a:spcPts val="300"/>
              </a:spcBef>
              <a:buFont typeface="+mj-lt"/>
              <a:buAutoNum type="arabicPeriod"/>
            </a:pPr>
            <a:r>
              <a:rPr lang="es-CL" sz="900" dirty="0" smtClean="0">
                <a:solidFill>
                  <a:schemeClr val="tx2"/>
                </a:solidFill>
              </a:rPr>
              <a:t>Nivel de satisfacción (NPS) de los consumidores en relación con los establecimientos certificados.</a:t>
            </a: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9"/>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30"/>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7"/>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8"/>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5"/>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6"/>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3"/>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4"/>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1"/>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2"/>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9"/>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20"/>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21</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03631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05130"/>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3" name="Rectangle 292"/>
          <p:cNvSpPr/>
          <p:nvPr/>
        </p:nvSpPr>
        <p:spPr>
          <a:xfrm>
            <a:off x="205458" y="1367254"/>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03254"/>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2950890"/>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002247"/>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009519"/>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59" name="Group 358"/>
          <p:cNvGrpSpPr/>
          <p:nvPr/>
        </p:nvGrpSpPr>
        <p:grpSpPr>
          <a:xfrm>
            <a:off x="187198" y="2158802"/>
            <a:ext cx="7036540" cy="784198"/>
            <a:chOff x="187198" y="2693266"/>
            <a:chExt cx="7036540" cy="813413"/>
          </a:xfrm>
        </p:grpSpPr>
        <p:sp>
          <p:nvSpPr>
            <p:cNvPr id="360" name="Rectangle 314"/>
            <p:cNvSpPr/>
            <p:nvPr>
              <p:custDataLst>
                <p:tags r:id="rId17"/>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1" name="Group 315"/>
            <p:cNvGrpSpPr/>
            <p:nvPr>
              <p:custDataLst>
                <p:tags r:id="rId18"/>
              </p:custDataLst>
            </p:nvPr>
          </p:nvGrpSpPr>
          <p:grpSpPr>
            <a:xfrm>
              <a:off x="316674" y="2734898"/>
              <a:ext cx="216000" cy="288000"/>
              <a:chOff x="391339" y="1340959"/>
              <a:chExt cx="382588" cy="609600"/>
            </a:xfrm>
          </p:grpSpPr>
          <p:sp>
            <p:nvSpPr>
              <p:cNvPr id="364"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5"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2" name="Rectangle 361"/>
            <p:cNvSpPr/>
            <p:nvPr/>
          </p:nvSpPr>
          <p:spPr>
            <a:xfrm>
              <a:off x="3631554" y="3059283"/>
              <a:ext cx="3558680" cy="415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dirty="0" err="1" smtClean="0">
                  <a:solidFill>
                    <a:srgbClr val="002776"/>
                  </a:solidFill>
                </a:rPr>
                <a:t>Capacitur</a:t>
              </a:r>
              <a:r>
                <a:rPr lang="es-CL" sz="900" dirty="0" smtClean="0">
                  <a:solidFill>
                    <a:srgbClr val="002776"/>
                  </a:solidFill>
                </a:rPr>
                <a:t> y empresa(s) externa(s) contratadas.</a:t>
              </a:r>
            </a:p>
            <a:p>
              <a:r>
                <a:rPr lang="es-CL" sz="900" dirty="0" smtClean="0">
                  <a:solidFill>
                    <a:srgbClr val="002776"/>
                  </a:solidFill>
                </a:rPr>
                <a:t>También asociaciones de hoteles de Quito, </a:t>
              </a:r>
              <a:r>
                <a:rPr lang="es-CL" sz="900" dirty="0">
                  <a:solidFill>
                    <a:srgbClr val="002776"/>
                  </a:solidFill>
                </a:rPr>
                <a:t>Opus, </a:t>
              </a:r>
              <a:r>
                <a:rPr lang="es-CL" sz="900" dirty="0" err="1">
                  <a:solidFill>
                    <a:srgbClr val="002776"/>
                  </a:solidFill>
                </a:rPr>
                <a:t>Fencaptur</a:t>
              </a:r>
              <a:r>
                <a:rPr lang="es-CL" sz="900" dirty="0">
                  <a:solidFill>
                    <a:srgbClr val="002776"/>
                  </a:solidFill>
                </a:rPr>
                <a:t>, </a:t>
              </a:r>
              <a:r>
                <a:rPr lang="es-CL" sz="900" dirty="0" err="1">
                  <a:solidFill>
                    <a:srgbClr val="002776"/>
                  </a:solidFill>
                </a:rPr>
                <a:t>Captur</a:t>
              </a:r>
              <a:r>
                <a:rPr lang="es-CL" sz="900" dirty="0">
                  <a:solidFill>
                    <a:srgbClr val="002776"/>
                  </a:solidFill>
                </a:rPr>
                <a:t>, Bureau Centro </a:t>
              </a:r>
              <a:r>
                <a:rPr lang="es-CL" sz="900" dirty="0" smtClean="0">
                  <a:solidFill>
                    <a:srgbClr val="002776"/>
                  </a:solidFill>
                </a:rPr>
                <a:t>Histórico</a:t>
              </a:r>
              <a:endParaRPr lang="es-ES" sz="900" b="1" dirty="0">
                <a:solidFill>
                  <a:srgbClr val="002776"/>
                </a:solidFill>
              </a:endParaRPr>
            </a:p>
          </p:txBody>
        </p:sp>
        <p:sp>
          <p:nvSpPr>
            <p:cNvPr id="363" name="Rectangle 362"/>
            <p:cNvSpPr/>
            <p:nvPr/>
          </p:nvSpPr>
          <p:spPr>
            <a:xfrm>
              <a:off x="187198" y="3070905"/>
              <a:ext cx="3418116" cy="435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smtClean="0">
                  <a:solidFill>
                    <a:srgbClr val="002776"/>
                  </a:solidFill>
                </a:rPr>
                <a:t>Líder de Proyecto: </a:t>
              </a:r>
              <a:r>
                <a:rPr lang="es-ES_tradnl" sz="900" dirty="0" smtClean="0">
                  <a:solidFill>
                    <a:srgbClr val="002776"/>
                  </a:solidFill>
                </a:rPr>
                <a:t>Quito Turismo </a:t>
              </a:r>
              <a:endParaRPr lang="es-ES_tradnl" sz="900" i="1" dirty="0" smtClean="0">
                <a:solidFill>
                  <a:srgbClr val="002776"/>
                </a:solidFill>
              </a:endParaRPr>
            </a:p>
            <a:p>
              <a:r>
                <a:rPr lang="es-ES_tradnl" sz="900" b="1" dirty="0" smtClean="0">
                  <a:solidFill>
                    <a:srgbClr val="002776"/>
                  </a:solidFill>
                </a:rPr>
                <a:t>Equipo de Proyecto: </a:t>
              </a:r>
              <a:r>
                <a:rPr lang="es-ES" sz="900" dirty="0" smtClean="0">
                  <a:solidFill>
                    <a:srgbClr val="002776"/>
                  </a:solidFill>
                </a:rPr>
                <a:t>Quito Turismo (Dirección de Calidad)</a:t>
              </a:r>
              <a:endParaRPr lang="es-ES" sz="900" dirty="0">
                <a:solidFill>
                  <a:srgbClr val="002776"/>
                </a:solidFill>
              </a:endParaRPr>
            </a:p>
          </p:txBody>
        </p:sp>
      </p:grpSp>
      <p:sp>
        <p:nvSpPr>
          <p:cNvPr id="292" name="Rectangle 291"/>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15" name="Rectangle 314"/>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$ 300.000 USD </a:t>
            </a:r>
          </a:p>
          <a:p>
            <a:pPr algn="ctr"/>
            <a:r>
              <a:rPr lang="es-CL" sz="800" i="1" dirty="0" smtClean="0">
                <a:solidFill>
                  <a:schemeClr val="tx2"/>
                </a:solidFill>
              </a:rPr>
              <a:t>Intentar compartir gastos con </a:t>
            </a:r>
            <a:r>
              <a:rPr lang="es-CL" sz="800" i="1" dirty="0" err="1" smtClean="0">
                <a:solidFill>
                  <a:schemeClr val="tx2"/>
                </a:solidFill>
              </a:rPr>
              <a:t>Capacitur</a:t>
            </a:r>
            <a:endParaRPr lang="es-CL" sz="800" i="1" dirty="0">
              <a:solidFill>
                <a:schemeClr val="tx2"/>
              </a:solidFill>
            </a:endParaRPr>
          </a:p>
        </p:txBody>
      </p:sp>
      <p:grpSp>
        <p:nvGrpSpPr>
          <p:cNvPr id="316" name="Group 315"/>
          <p:cNvGrpSpPr/>
          <p:nvPr/>
        </p:nvGrpSpPr>
        <p:grpSpPr>
          <a:xfrm>
            <a:off x="7268157" y="1366714"/>
            <a:ext cx="2633101" cy="765361"/>
            <a:chOff x="3462357" y="6443378"/>
            <a:chExt cx="2082316" cy="900000"/>
          </a:xfrm>
        </p:grpSpPr>
        <p:sp>
          <p:nvSpPr>
            <p:cNvPr id="317" name="Rectangle 316"/>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18" name="Rectangle 317"/>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6" name="Group 365"/>
            <p:cNvGrpSpPr/>
            <p:nvPr/>
          </p:nvGrpSpPr>
          <p:grpSpPr>
            <a:xfrm>
              <a:off x="3561117" y="6479378"/>
              <a:ext cx="295181" cy="288000"/>
              <a:chOff x="1738313" y="3406776"/>
              <a:chExt cx="644727" cy="615950"/>
            </a:xfrm>
            <a:solidFill>
              <a:srgbClr val="FFFF00"/>
            </a:solidFill>
          </p:grpSpPr>
          <p:sp>
            <p:nvSpPr>
              <p:cNvPr id="377"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9"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0"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7" name="Group 366"/>
            <p:cNvGrpSpPr/>
            <p:nvPr/>
          </p:nvGrpSpPr>
          <p:grpSpPr>
            <a:xfrm>
              <a:off x="3582872" y="6753199"/>
              <a:ext cx="468000" cy="432933"/>
              <a:chOff x="3605314" y="6735821"/>
              <a:chExt cx="468000" cy="432933"/>
            </a:xfrm>
          </p:grpSpPr>
          <p:sp>
            <p:nvSpPr>
              <p:cNvPr id="375" name="Rectangle 374"/>
              <p:cNvSpPr/>
              <p:nvPr>
                <p:custDataLst>
                  <p:tags r:id="rId15"/>
                </p:custDataLst>
              </p:nvPr>
            </p:nvSpPr>
            <p:spPr>
              <a:xfrm>
                <a:off x="3605314" y="6952754"/>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6" name="TextBox 375"/>
              <p:cNvSpPr txBox="1"/>
              <p:nvPr>
                <p:custDataLst>
                  <p:tags r:id="rId16"/>
                </p:custDataLst>
              </p:nvPr>
            </p:nvSpPr>
            <p:spPr>
              <a:xfrm>
                <a:off x="3605314" y="6735821"/>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8" name="Group 367"/>
            <p:cNvGrpSpPr/>
            <p:nvPr/>
          </p:nvGrpSpPr>
          <p:grpSpPr>
            <a:xfrm>
              <a:off x="4277236" y="6753199"/>
              <a:ext cx="468000" cy="432933"/>
              <a:chOff x="4217406" y="6735821"/>
              <a:chExt cx="468000" cy="432933"/>
            </a:xfrm>
          </p:grpSpPr>
          <p:sp>
            <p:nvSpPr>
              <p:cNvPr id="373" name="Rectangle 372"/>
              <p:cNvSpPr/>
              <p:nvPr>
                <p:custDataLst>
                  <p:tags r:id="rId13"/>
                </p:custDataLst>
              </p:nvPr>
            </p:nvSpPr>
            <p:spPr>
              <a:xfrm>
                <a:off x="4217406" y="6952754"/>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4" name="TextBox 373"/>
              <p:cNvSpPr txBox="1"/>
              <p:nvPr>
                <p:custDataLst>
                  <p:tags r:id="rId14"/>
                </p:custDataLst>
              </p:nvPr>
            </p:nvSpPr>
            <p:spPr>
              <a:xfrm>
                <a:off x="4217406" y="6735821"/>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9" name="Group 368"/>
            <p:cNvGrpSpPr/>
            <p:nvPr/>
          </p:nvGrpSpPr>
          <p:grpSpPr>
            <a:xfrm>
              <a:off x="4971600" y="6753199"/>
              <a:ext cx="468000" cy="432934"/>
              <a:chOff x="4829498" y="6735821"/>
              <a:chExt cx="468000" cy="432934"/>
            </a:xfrm>
          </p:grpSpPr>
          <p:sp>
            <p:nvSpPr>
              <p:cNvPr id="371" name="Rectangle 370"/>
              <p:cNvSpPr/>
              <p:nvPr>
                <p:custDataLst>
                  <p:tags r:id="rId11"/>
                </p:custDataLst>
              </p:nvPr>
            </p:nvSpPr>
            <p:spPr>
              <a:xfrm>
                <a:off x="4829498" y="6952755"/>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829498" y="6735821"/>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70" name="Freeform 368"/>
            <p:cNvSpPr>
              <a:spLocks noEditPoints="1"/>
            </p:cNvSpPr>
            <p:nvPr/>
          </p:nvSpPr>
          <p:spPr bwMode="auto">
            <a:xfrm>
              <a:off x="3685462" y="6990014"/>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81" name="Rectangle 380"/>
          <p:cNvSpPr/>
          <p:nvPr/>
        </p:nvSpPr>
        <p:spPr>
          <a:xfrm>
            <a:off x="3416167" y="6451934"/>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2" name="Table 381"/>
          <p:cNvGraphicFramePr>
            <a:graphicFrameLocks noGrp="1"/>
          </p:cNvGraphicFramePr>
          <p:nvPr>
            <p:extLst/>
          </p:nvPr>
        </p:nvGraphicFramePr>
        <p:xfrm>
          <a:off x="3446341" y="6887797"/>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83" name="Freeform 368"/>
          <p:cNvSpPr>
            <a:spLocks noEditPoints="1"/>
          </p:cNvSpPr>
          <p:nvPr/>
        </p:nvSpPr>
        <p:spPr bwMode="auto">
          <a:xfrm>
            <a:off x="423790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368"/>
          <p:cNvSpPr>
            <a:spLocks noEditPoints="1"/>
          </p:cNvSpPr>
          <p:nvPr/>
        </p:nvSpPr>
        <p:spPr bwMode="auto">
          <a:xfrm>
            <a:off x="459796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Freeform 368"/>
          <p:cNvSpPr>
            <a:spLocks noEditPoints="1"/>
          </p:cNvSpPr>
          <p:nvPr/>
        </p:nvSpPr>
        <p:spPr bwMode="auto">
          <a:xfrm>
            <a:off x="495798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6" name="Freeform 368"/>
          <p:cNvSpPr>
            <a:spLocks noEditPoints="1"/>
          </p:cNvSpPr>
          <p:nvPr/>
        </p:nvSpPr>
        <p:spPr bwMode="auto">
          <a:xfrm>
            <a:off x="531802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87" name="Group 386"/>
          <p:cNvGrpSpPr/>
          <p:nvPr>
            <p:custDataLst>
              <p:tags r:id="rId6"/>
            </p:custDataLst>
          </p:nvPr>
        </p:nvGrpSpPr>
        <p:grpSpPr>
          <a:xfrm>
            <a:off x="3458244" y="6494375"/>
            <a:ext cx="256421" cy="252000"/>
            <a:chOff x="141288" y="1501775"/>
            <a:chExt cx="358775" cy="482601"/>
          </a:xfrm>
          <a:solidFill>
            <a:srgbClr val="FFFF00"/>
          </a:solidFill>
        </p:grpSpPr>
        <p:sp>
          <p:nvSpPr>
            <p:cNvPr id="388"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9"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0"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1"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2" name="Freeform 368"/>
          <p:cNvSpPr>
            <a:spLocks noEditPoints="1"/>
          </p:cNvSpPr>
          <p:nvPr/>
        </p:nvSpPr>
        <p:spPr bwMode="auto">
          <a:xfrm>
            <a:off x="387786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aphicFrame>
        <p:nvGraphicFramePr>
          <p:cNvPr id="19" name="Table 18"/>
          <p:cNvGraphicFramePr>
            <a:graphicFrameLocks noGrp="1"/>
          </p:cNvGraphicFramePr>
          <p:nvPr>
            <p:extLst/>
          </p:nvPr>
        </p:nvGraphicFramePr>
        <p:xfrm>
          <a:off x="205200" y="3310930"/>
          <a:ext cx="7020000" cy="3141761"/>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252104">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noProof="0" dirty="0" smtClean="0">
                          <a:solidFill>
                            <a:srgbClr val="002776"/>
                          </a:solidFill>
                          <a:latin typeface="+mn-lt"/>
                          <a:ea typeface="+mn-ea"/>
                          <a:cs typeface="+mn-cs"/>
                        </a:rPr>
                        <a:t>Definir y establecer</a:t>
                      </a:r>
                      <a:r>
                        <a:rPr lang="es-ES_tradnl" sz="900" kern="1200" baseline="0" noProof="0" dirty="0" smtClean="0">
                          <a:solidFill>
                            <a:srgbClr val="002776"/>
                          </a:solidFill>
                          <a:latin typeface="+mn-lt"/>
                          <a:ea typeface="+mn-ea"/>
                          <a:cs typeface="+mn-cs"/>
                        </a:rPr>
                        <a:t> un proceso de “ventanilla única” para los negocios turísticos con el fin de facilitar al empresario la gestión burocrática. Crear un proceso único que englobe todos los trámites administrativos y contar con apoyo de herramientas digitales.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975273738"/>
                  </a:ext>
                </a:extLst>
              </a:tr>
              <a:tr h="346643">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900" kern="1200" noProof="0" dirty="0" smtClean="0">
                          <a:solidFill>
                            <a:srgbClr val="002776"/>
                          </a:solidFill>
                          <a:latin typeface="+mn-lt"/>
                          <a:ea typeface="+mn-ea"/>
                          <a:cs typeface="+mn-cs"/>
                        </a:rPr>
                        <a:t>Diseñar un</a:t>
                      </a:r>
                      <a:r>
                        <a:rPr lang="es-ES_tradnl" sz="900" kern="1200" baseline="0" noProof="0" dirty="0" smtClean="0">
                          <a:solidFill>
                            <a:srgbClr val="002776"/>
                          </a:solidFill>
                          <a:latin typeface="+mn-lt"/>
                          <a:ea typeface="+mn-ea"/>
                          <a:cs typeface="+mn-cs"/>
                        </a:rPr>
                        <a:t> paquete de beneficios fiscales, de formación, de comercialización (Web) entre otros, para aquellos negocios: alojamiento turístico y comida bebidas que inicien el proceso de certificación de la Q de calidad turística durante el periodo de tiempo establecido: 2 años sugerido (moratoria).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52104">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noProof="0" dirty="0" smtClean="0">
                          <a:solidFill>
                            <a:srgbClr val="002776"/>
                          </a:solidFill>
                          <a:latin typeface="+mn-lt"/>
                          <a:ea typeface="+mn-ea"/>
                          <a:cs typeface="+mn-cs"/>
                        </a:rPr>
                        <a:t>Establecer</a:t>
                      </a:r>
                      <a:r>
                        <a:rPr lang="es-ES_tradnl" sz="900" kern="1200" baseline="0" noProof="0" dirty="0" smtClean="0">
                          <a:solidFill>
                            <a:srgbClr val="002776"/>
                          </a:solidFill>
                          <a:latin typeface="+mn-lt"/>
                          <a:ea typeface="+mn-ea"/>
                          <a:cs typeface="+mn-cs"/>
                        </a:rPr>
                        <a:t> el modelo de negocio de la certificación: subvencionada (ya que el empresario dedica tiempo para certificarse) o de aportación simbólica para lograr una mayor penetración de establecimientos certificados. Asimismo, se propone que existan diversos niveles de Q, la básica será la normativa y obligatoria con el tiempo y otros niveles serán voluntarios (vinculados a la satisfacción del consumidor. También se segmentarán </a:t>
                      </a:r>
                      <a:r>
                        <a:rPr lang="es-ES_tradnl" sz="900" kern="1200" baseline="0" noProof="0" dirty="0" err="1" smtClean="0">
                          <a:solidFill>
                            <a:srgbClr val="002776"/>
                          </a:solidFill>
                          <a:latin typeface="+mn-lt"/>
                          <a:ea typeface="+mn-ea"/>
                          <a:cs typeface="+mn-cs"/>
                        </a:rPr>
                        <a:t>Qs</a:t>
                      </a:r>
                      <a:r>
                        <a:rPr lang="es-ES_tradnl" sz="900" kern="1200" baseline="0" noProof="0" dirty="0" smtClean="0">
                          <a:solidFill>
                            <a:srgbClr val="002776"/>
                          </a:solidFill>
                          <a:latin typeface="+mn-lt"/>
                          <a:ea typeface="+mn-ea"/>
                          <a:cs typeface="+mn-cs"/>
                        </a:rPr>
                        <a:t> de calidad por servicio prestado, territorio-ubicación, público, etc. </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90759469"/>
                  </a:ext>
                </a:extLst>
              </a:tr>
              <a:tr h="535721">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4"/>
                        <a:tabLst/>
                        <a:defRPr/>
                      </a:pPr>
                      <a:r>
                        <a:rPr lang="es-ES_tradnl" sz="900" kern="1200" noProof="0" dirty="0" smtClean="0">
                          <a:solidFill>
                            <a:srgbClr val="002776"/>
                          </a:solidFill>
                          <a:latin typeface="+mn-lt"/>
                          <a:ea typeface="+mn-ea"/>
                          <a:cs typeface="+mn-cs"/>
                        </a:rPr>
                        <a:t>Facilitar el</a:t>
                      </a:r>
                      <a:r>
                        <a:rPr lang="es-ES_tradnl" sz="900" kern="1200" baseline="0" noProof="0" dirty="0" smtClean="0">
                          <a:solidFill>
                            <a:srgbClr val="002776"/>
                          </a:solidFill>
                          <a:latin typeface="+mn-lt"/>
                          <a:ea typeface="+mn-ea"/>
                          <a:cs typeface="+mn-cs"/>
                        </a:rPr>
                        <a:t> proceso de certificación con la Q de calidad. Para ello, se proponen con</a:t>
                      </a:r>
                      <a:r>
                        <a:rPr lang="es-ES_tradnl" sz="900" kern="1200" noProof="0" dirty="0" smtClean="0">
                          <a:solidFill>
                            <a:srgbClr val="002776"/>
                          </a:solidFill>
                          <a:latin typeface="+mn-lt"/>
                          <a:ea typeface="+mn-ea"/>
                          <a:cs typeface="+mn-cs"/>
                        </a:rPr>
                        <a:t>tratar a una</a:t>
                      </a:r>
                      <a:r>
                        <a:rPr lang="es-ES_tradnl" sz="900" kern="1200" baseline="0" noProof="0" dirty="0" smtClean="0">
                          <a:solidFill>
                            <a:srgbClr val="002776"/>
                          </a:solidFill>
                          <a:latin typeface="+mn-lt"/>
                          <a:ea typeface="+mn-ea"/>
                          <a:cs typeface="+mn-cs"/>
                        </a:rPr>
                        <a:t> compañía externa (o varias) que realice el proceso de auditoría y que asuman el rol de certificadores para “descargar” a QT. Asimismo, es preciso eliminar los cupos anuales, poder realizar el proceso de certificación en cualquier momento y dotar de facilidades a la certificación. </a:t>
                      </a:r>
                      <a:endParaRPr lang="es-ES_tradnl"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2104">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900" kern="1200" noProof="0" dirty="0" smtClean="0">
                          <a:solidFill>
                            <a:srgbClr val="002776"/>
                          </a:solidFill>
                          <a:latin typeface="+mn-lt"/>
                          <a:ea typeface="+mn-ea"/>
                          <a:cs typeface="+mn-cs"/>
                        </a:rPr>
                        <a:t>Crear una plataforma</a:t>
                      </a:r>
                      <a:r>
                        <a:rPr lang="es-ES_tradnl" sz="900" kern="1200" baseline="0" noProof="0" dirty="0" smtClean="0">
                          <a:solidFill>
                            <a:srgbClr val="002776"/>
                          </a:solidFill>
                          <a:latin typeface="+mn-lt"/>
                          <a:ea typeface="+mn-ea"/>
                          <a:cs typeface="+mn-cs"/>
                        </a:rPr>
                        <a:t> online donde esté disponible todo el material y contenido actualizado necesario para que los establecimientos por certificar sepan: cómo adherirse, el proceso a seguir y los beneficios que de la certificación se desprenden.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52104">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6"/>
                        <a:tabLst/>
                        <a:defRPr/>
                      </a:pPr>
                      <a:r>
                        <a:rPr lang="es-ES_tradnl" sz="900" kern="1200" noProof="0" dirty="0" smtClean="0">
                          <a:solidFill>
                            <a:srgbClr val="002776"/>
                          </a:solidFill>
                          <a:latin typeface="+mn-lt"/>
                          <a:ea typeface="+mn-ea"/>
                          <a:cs typeface="+mn-cs"/>
                        </a:rPr>
                        <a:t>Informar de las ventajas e impacto en el negocio</a:t>
                      </a:r>
                      <a:r>
                        <a:rPr lang="es-ES_tradnl" sz="900" kern="1200" baseline="0" noProof="0" dirty="0" smtClean="0">
                          <a:solidFill>
                            <a:srgbClr val="002776"/>
                          </a:solidFill>
                          <a:latin typeface="+mn-lt"/>
                          <a:ea typeface="+mn-ea"/>
                          <a:cs typeface="+mn-cs"/>
                        </a:rPr>
                        <a:t> que la certificación Q generará para su negocio en medios especializados y en reuniones selectivas. Se contará con la colaboración de personas de influencia del sector privado que motiven a la participación.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481940792"/>
                  </a:ext>
                </a:extLst>
              </a:tr>
              <a:tr h="252104">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7"/>
                        <a:tabLst/>
                        <a:defRPr/>
                      </a:pPr>
                      <a:r>
                        <a:rPr lang="es-ES_tradnl" sz="900" kern="1200" noProof="0" dirty="0" smtClean="0">
                          <a:solidFill>
                            <a:srgbClr val="002776"/>
                          </a:solidFill>
                          <a:latin typeface="+mn-lt"/>
                          <a:ea typeface="+mn-ea"/>
                          <a:cs typeface="+mn-cs"/>
                        </a:rPr>
                        <a:t>Medir y evaluar la evolución</a:t>
                      </a:r>
                      <a:r>
                        <a:rPr lang="es-ES_tradnl" sz="900" kern="1200" baseline="0" noProof="0" dirty="0" smtClean="0">
                          <a:solidFill>
                            <a:srgbClr val="002776"/>
                          </a:solidFill>
                          <a:latin typeface="+mn-lt"/>
                          <a:ea typeface="+mn-ea"/>
                          <a:cs typeface="+mn-cs"/>
                        </a:rPr>
                        <a:t> y captación de establecimientos turísticos que inicien el proceso de certificación Q para la optimización de resultados.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90282192"/>
                  </a:ext>
                </a:extLst>
              </a:tr>
            </a:tbl>
          </a:graphicData>
        </a:graphic>
      </p:graphicFrame>
      <p:grpSp>
        <p:nvGrpSpPr>
          <p:cNvPr id="206" name="Group 205"/>
          <p:cNvGrpSpPr/>
          <p:nvPr/>
        </p:nvGrpSpPr>
        <p:grpSpPr>
          <a:xfrm>
            <a:off x="4761313" y="7487394"/>
            <a:ext cx="4332885" cy="188648"/>
            <a:chOff x="565498" y="7511262"/>
            <a:chExt cx="4332885" cy="188648"/>
          </a:xfrm>
        </p:grpSpPr>
        <p:grpSp>
          <p:nvGrpSpPr>
            <p:cNvPr id="207" name="Group 206"/>
            <p:cNvGrpSpPr/>
            <p:nvPr/>
          </p:nvGrpSpPr>
          <p:grpSpPr>
            <a:xfrm>
              <a:off x="565498" y="7511262"/>
              <a:ext cx="3104467" cy="184666"/>
              <a:chOff x="615275" y="7511262"/>
              <a:chExt cx="3104467" cy="184666"/>
            </a:xfrm>
          </p:grpSpPr>
          <p:sp>
            <p:nvSpPr>
              <p:cNvPr id="210" name="TextBox 209"/>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20" name="Rectangle 219"/>
              <p:cNvSpPr/>
              <p:nvPr>
                <p:custDataLst>
                  <p:tags r:id="rId8"/>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221" name="Rectangle 220"/>
              <p:cNvSpPr/>
              <p:nvPr>
                <p:custDataLst>
                  <p:tags r:id="rId9"/>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222" name="Rectangle 221"/>
              <p:cNvSpPr/>
              <p:nvPr>
                <p:custDataLst>
                  <p:tags r:id="rId10"/>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08" name="TextBox 207"/>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09" name="TextBox 20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65" name="Rectangle 164"/>
          <p:cNvSpPr/>
          <p:nvPr>
            <p:custDataLst>
              <p:tags r:id="rId7"/>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smtClean="0"/>
              <a:t>Aumentar y comunicar los beneficios integrales para la calidad</a:t>
            </a:r>
            <a:endParaRPr lang="es-CL" sz="800" b="1" dirty="0">
              <a:solidFill>
                <a:srgbClr val="FFFFFF"/>
              </a:solidFill>
            </a:endParaRPr>
          </a:p>
        </p:txBody>
      </p:sp>
      <p:sp>
        <p:nvSpPr>
          <p:cNvPr id="167" name="Rounded Rectangle 166"/>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E3</a:t>
            </a:r>
            <a:endParaRPr lang="es-ES" sz="1000" b="1" dirty="0">
              <a:solidFill>
                <a:srgbClr val="002060"/>
              </a:solidFill>
            </a:endParaRPr>
          </a:p>
        </p:txBody>
      </p:sp>
      <p:grpSp>
        <p:nvGrpSpPr>
          <p:cNvPr id="172" name="Group 171"/>
          <p:cNvGrpSpPr/>
          <p:nvPr/>
        </p:nvGrpSpPr>
        <p:grpSpPr>
          <a:xfrm>
            <a:off x="1202122" y="380250"/>
            <a:ext cx="428400" cy="410400"/>
            <a:chOff x="1157616" y="202415"/>
            <a:chExt cx="515504" cy="495053"/>
          </a:xfrm>
        </p:grpSpPr>
        <p:sp>
          <p:nvSpPr>
            <p:cNvPr id="173" name="Rounded Rectangle 172"/>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4" name="Group 282"/>
            <p:cNvGrpSpPr/>
            <p:nvPr/>
          </p:nvGrpSpPr>
          <p:grpSpPr>
            <a:xfrm>
              <a:off x="1311621" y="288473"/>
              <a:ext cx="207495" cy="194290"/>
              <a:chOff x="644491" y="4719572"/>
              <a:chExt cx="226243" cy="211846"/>
            </a:xfrm>
            <a:solidFill>
              <a:schemeClr val="bg1"/>
            </a:solidFill>
          </p:grpSpPr>
          <p:sp>
            <p:nvSpPr>
              <p:cNvPr id="175"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6"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353779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7749" name="think-cell Slide" r:id="rId33" imgW="270" imgH="270" progId="TCLayout.ActiveDocument.1">
                  <p:embed/>
                </p:oleObj>
              </mc:Choice>
              <mc:Fallback>
                <p:oleObj name="think-cell Slide" r:id="rId33" imgW="270" imgH="270" progId="TCLayout.ActiveDocument.1">
                  <p:embed/>
                  <p:pic>
                    <p:nvPicPr>
                      <p:cNvPr id="14" name="Object 13" hidden="1"/>
                      <p:cNvPicPr/>
                      <p:nvPr/>
                    </p:nvPicPr>
                    <p:blipFill>
                      <a:blip r:embed="rId34"/>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4.1. Dinamización urbana y rural de barrios y áreas turísticas de Quito</a:t>
            </a:r>
            <a:endParaRPr lang="es-CL" sz="1100" b="1" dirty="0">
              <a:solidFill>
                <a:schemeClr val="tx2"/>
              </a:solidFill>
            </a:endParaRPr>
          </a:p>
        </p:txBody>
      </p:sp>
      <p:sp>
        <p:nvSpPr>
          <p:cNvPr id="257" name="Rectangle 256"/>
          <p:cNvSpPr/>
          <p:nvPr/>
        </p:nvSpPr>
        <p:spPr>
          <a:xfrm>
            <a:off x="7264146" y="2676595"/>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Creación de conceptos de eventos y festividades que tengan una demanda internacional y/o nacional y que sean sustentables económicamente.</a:t>
            </a:r>
          </a:p>
          <a:p>
            <a:pPr marL="228600" lvl="0" indent="-228600">
              <a:buFont typeface="+mj-lt"/>
              <a:buAutoNum type="arabicPeriod"/>
            </a:pPr>
            <a:r>
              <a:rPr lang="es-CL" sz="900" dirty="0" smtClean="0">
                <a:solidFill>
                  <a:srgbClr val="002776"/>
                </a:solidFill>
              </a:rPr>
              <a:t>Testeo de los conceptos para la validación de la </a:t>
            </a:r>
            <a:r>
              <a:rPr lang="es-CL" sz="900" dirty="0" err="1" smtClean="0">
                <a:solidFill>
                  <a:srgbClr val="002776"/>
                </a:solidFill>
              </a:rPr>
              <a:t>atractividad</a:t>
            </a:r>
            <a:r>
              <a:rPr lang="es-CL" sz="900" dirty="0" smtClean="0">
                <a:solidFill>
                  <a:srgbClr val="002776"/>
                </a:solidFill>
              </a:rPr>
              <a:t> de éstos en el mercado.</a:t>
            </a:r>
          </a:p>
        </p:txBody>
      </p:sp>
      <p:sp>
        <p:nvSpPr>
          <p:cNvPr id="212" name="Rectangle 211"/>
          <p:cNvSpPr/>
          <p:nvPr/>
        </p:nvSpPr>
        <p:spPr>
          <a:xfrm>
            <a:off x="205200" y="1727254"/>
            <a:ext cx="7020000" cy="488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una oferta turística atractiva y vibrante de productos y experiencias diseñadas para el disfrute y comprensión del público internacional y nacional.</a:t>
            </a:r>
          </a:p>
          <a:p>
            <a:pPr marL="171450" lvl="0" indent="-171450">
              <a:buFont typeface="Arial" panose="020B0604020202020204" pitchFamily="34" charset="0"/>
              <a:buChar char="•"/>
            </a:pPr>
            <a:r>
              <a:rPr lang="es-CL" sz="900" dirty="0" smtClean="0">
                <a:solidFill>
                  <a:srgbClr val="002776"/>
                </a:solidFill>
              </a:rPr>
              <a:t>Transformar a Quito en un destino </a:t>
            </a:r>
          </a:p>
        </p:txBody>
      </p:sp>
      <p:sp>
        <p:nvSpPr>
          <p:cNvPr id="256" name="Rectangle 255"/>
          <p:cNvSpPr/>
          <p:nvPr/>
        </p:nvSpPr>
        <p:spPr>
          <a:xfrm>
            <a:off x="7264146" y="2312900"/>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347467"/>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823058"/>
            <a:ext cx="2637113" cy="16762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Número de productos turísticos activos por centralidad.</a:t>
            </a:r>
          </a:p>
          <a:p>
            <a:pPr marL="228600" indent="-228600">
              <a:spcBef>
                <a:spcPts val="300"/>
              </a:spcBef>
              <a:buFont typeface="+mj-lt"/>
              <a:buAutoNum type="arabicPeriod"/>
            </a:pPr>
            <a:r>
              <a:rPr lang="es-CL" sz="900" dirty="0" smtClean="0">
                <a:solidFill>
                  <a:schemeClr val="tx2"/>
                </a:solidFill>
              </a:rPr>
              <a:t>Número (y variación %) de visitantes a cada centralidad. </a:t>
            </a:r>
          </a:p>
          <a:p>
            <a:pPr marL="228600" indent="-228600">
              <a:spcBef>
                <a:spcPts val="300"/>
              </a:spcBef>
              <a:buFont typeface="+mj-lt"/>
              <a:buAutoNum type="arabicPeriod"/>
            </a:pPr>
            <a:r>
              <a:rPr lang="es-CL" sz="900" dirty="0" smtClean="0">
                <a:solidFill>
                  <a:schemeClr val="tx2"/>
                </a:solidFill>
              </a:rPr>
              <a:t>Nivel de satisfacción (NPS) </a:t>
            </a:r>
            <a:r>
              <a:rPr lang="es-CL" sz="900" dirty="0">
                <a:solidFill>
                  <a:schemeClr val="tx2"/>
                </a:solidFill>
              </a:rPr>
              <a:t>de los consumidores en relación con los </a:t>
            </a:r>
            <a:r>
              <a:rPr lang="es-CL" sz="900" dirty="0" smtClean="0">
                <a:solidFill>
                  <a:schemeClr val="tx2"/>
                </a:solidFill>
              </a:rPr>
              <a:t>productos creados</a:t>
            </a:r>
          </a:p>
          <a:p>
            <a:pPr>
              <a:spcBef>
                <a:spcPts val="300"/>
              </a:spcBef>
            </a:pPr>
            <a:endParaRPr lang="es-CL" sz="900" dirty="0" smtClean="0">
              <a:solidFill>
                <a:schemeClr val="tx2"/>
              </a:solidFill>
            </a:endParaRPr>
          </a:p>
        </p:txBody>
      </p:sp>
      <p:sp>
        <p:nvSpPr>
          <p:cNvPr id="180" name="Rectangle 179"/>
          <p:cNvSpPr/>
          <p:nvPr/>
        </p:nvSpPr>
        <p:spPr>
          <a:xfrm>
            <a:off x="5644800" y="6515386"/>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856070"/>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534867"/>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515386"/>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856070"/>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569386"/>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454946"/>
          <a:ext cx="7020000" cy="301752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313798">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noProof="0" dirty="0" smtClean="0">
                          <a:solidFill>
                            <a:srgbClr val="002776"/>
                          </a:solidFill>
                          <a:latin typeface="+mn-lt"/>
                          <a:ea typeface="+mn-ea"/>
                          <a:cs typeface="+mn-cs"/>
                        </a:rPr>
                        <a:t>Desarrollar</a:t>
                      </a:r>
                      <a:r>
                        <a:rPr lang="es-ES_tradnl" sz="900" kern="1200" baseline="0" noProof="0" dirty="0" smtClean="0">
                          <a:solidFill>
                            <a:srgbClr val="002776"/>
                          </a:solidFill>
                          <a:latin typeface="+mn-lt"/>
                          <a:ea typeface="+mn-ea"/>
                          <a:cs typeface="+mn-cs"/>
                        </a:rPr>
                        <a:t> 2 tipos de acciones de intervención en los barrios y áreas turísticas de Quito: (i) </a:t>
                      </a:r>
                      <a:r>
                        <a:rPr lang="es-ES_tradnl" sz="900" kern="1200" baseline="0" noProof="0" dirty="0" err="1" smtClean="0">
                          <a:solidFill>
                            <a:srgbClr val="002776"/>
                          </a:solidFill>
                          <a:latin typeface="+mn-lt"/>
                          <a:ea typeface="+mn-ea"/>
                          <a:cs typeface="+mn-cs"/>
                        </a:rPr>
                        <a:t>hard</a:t>
                      </a:r>
                      <a:r>
                        <a:rPr lang="es-ES_tradnl" sz="900" kern="1200" baseline="0" noProof="0" dirty="0" smtClean="0">
                          <a:solidFill>
                            <a:srgbClr val="002776"/>
                          </a:solidFill>
                          <a:latin typeface="+mn-lt"/>
                          <a:ea typeface="+mn-ea"/>
                          <a:cs typeface="+mn-cs"/>
                        </a:rPr>
                        <a:t> y (ii) </a:t>
                      </a:r>
                      <a:r>
                        <a:rPr lang="es-ES_tradnl" sz="900" kern="1200" baseline="0" noProof="0" dirty="0" err="1" smtClean="0">
                          <a:solidFill>
                            <a:srgbClr val="002776"/>
                          </a:solidFill>
                          <a:latin typeface="+mn-lt"/>
                          <a:ea typeface="+mn-ea"/>
                          <a:cs typeface="+mn-cs"/>
                        </a:rPr>
                        <a:t>soft</a:t>
                      </a:r>
                      <a:r>
                        <a:rPr lang="es-ES_tradnl" sz="900" kern="1200" baseline="0" noProof="0" dirty="0" smtClean="0">
                          <a:solidFill>
                            <a:srgbClr val="002776"/>
                          </a:solidFill>
                          <a:latin typeface="+mn-lt"/>
                          <a:ea typeface="+mn-ea"/>
                          <a:cs typeface="+mn-cs"/>
                        </a:rPr>
                        <a:t>. Las acciones “</a:t>
                      </a:r>
                      <a:r>
                        <a:rPr lang="es-ES_tradnl" sz="900" kern="1200" baseline="0" noProof="0" dirty="0" err="1" smtClean="0">
                          <a:solidFill>
                            <a:srgbClr val="002776"/>
                          </a:solidFill>
                          <a:latin typeface="+mn-lt"/>
                          <a:ea typeface="+mn-ea"/>
                          <a:cs typeface="+mn-cs"/>
                        </a:rPr>
                        <a:t>hard</a:t>
                      </a:r>
                      <a:r>
                        <a:rPr lang="es-ES_tradnl" sz="900" kern="1200" baseline="0" noProof="0" dirty="0" smtClean="0">
                          <a:solidFill>
                            <a:srgbClr val="002776"/>
                          </a:solidFill>
                          <a:latin typeface="+mn-lt"/>
                          <a:ea typeface="+mn-ea"/>
                          <a:cs typeface="+mn-cs"/>
                        </a:rPr>
                        <a:t>” tienen un impacto en el urbanismo, mobiliario urbano y señalética de las zonas objetivo. Las acciones “</a:t>
                      </a:r>
                      <a:r>
                        <a:rPr lang="es-ES_tradnl" sz="900" kern="1200" baseline="0" noProof="0" dirty="0" err="1" smtClean="0">
                          <a:solidFill>
                            <a:srgbClr val="002776"/>
                          </a:solidFill>
                          <a:latin typeface="+mn-lt"/>
                          <a:ea typeface="+mn-ea"/>
                          <a:cs typeface="+mn-cs"/>
                        </a:rPr>
                        <a:t>soft</a:t>
                      </a:r>
                      <a:r>
                        <a:rPr lang="es-ES_tradnl" sz="900" kern="1200" baseline="0" noProof="0" dirty="0" smtClean="0">
                          <a:solidFill>
                            <a:srgbClr val="002776"/>
                          </a:solidFill>
                          <a:latin typeface="+mn-lt"/>
                          <a:ea typeface="+mn-ea"/>
                          <a:cs typeface="+mn-cs"/>
                        </a:rPr>
                        <a:t>” se enfocan a dinamizar con “Acontecimientos” a implementar en el destino (se instauran los Proyectos Acontecimientos captados/ activados).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99379">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900" kern="1200" noProof="0" dirty="0" smtClean="0">
                          <a:solidFill>
                            <a:srgbClr val="002776"/>
                          </a:solidFill>
                          <a:latin typeface="+mn-lt"/>
                          <a:ea typeface="+mn-ea"/>
                          <a:cs typeface="+mn-cs"/>
                        </a:rPr>
                        <a:t>Encargar</a:t>
                      </a:r>
                      <a:r>
                        <a:rPr lang="es-ES_tradnl" sz="900" kern="1200" baseline="0" noProof="0" dirty="0" smtClean="0">
                          <a:solidFill>
                            <a:srgbClr val="002776"/>
                          </a:solidFill>
                          <a:latin typeface="+mn-lt"/>
                          <a:ea typeface="+mn-ea"/>
                          <a:cs typeface="+mn-cs"/>
                        </a:rPr>
                        <a:t> un proyecto específico de intervención urbanística que incluya: peatonalización de zonas concretas, diseño del mobiliario urbano (rótulos de las calles, papeleras, bancos, paradas del metro en construcción, etc.). Esta intervención se </a:t>
                      </a:r>
                      <a:r>
                        <a:rPr lang="es-ES_tradnl" sz="900" kern="1200" baseline="0" noProof="0" dirty="0" err="1" smtClean="0">
                          <a:solidFill>
                            <a:srgbClr val="002776"/>
                          </a:solidFill>
                          <a:latin typeface="+mn-lt"/>
                          <a:ea typeface="+mn-ea"/>
                          <a:cs typeface="+mn-cs"/>
                        </a:rPr>
                        <a:t>rec</a:t>
                      </a:r>
                      <a:r>
                        <a:rPr lang="es-ES_tradnl" sz="900" kern="1200" baseline="0" noProof="0" dirty="0" smtClean="0">
                          <a:solidFill>
                            <a:srgbClr val="002776"/>
                          </a:solidFill>
                          <a:latin typeface="+mn-lt"/>
                          <a:ea typeface="+mn-ea"/>
                          <a:cs typeface="+mn-cs"/>
                        </a:rPr>
                        <a:t> sea obligatoria y se proponen otras voluntarias (subvencionables) como: embellecimiento de fachadas, entre otras. Se sugiere que las áreas objeto de la intervención sean: Centro histórico, La Mariscal, La Floresta, </a:t>
                      </a:r>
                      <a:r>
                        <a:rPr lang="es-ES_tradnl" sz="900" kern="1200" baseline="0" noProof="0" dirty="0" err="1" smtClean="0">
                          <a:solidFill>
                            <a:srgbClr val="002776"/>
                          </a:solidFill>
                          <a:latin typeface="+mn-lt"/>
                          <a:ea typeface="+mn-ea"/>
                          <a:cs typeface="+mn-cs"/>
                        </a:rPr>
                        <a:t>Guápulo</a:t>
                      </a:r>
                      <a:r>
                        <a:rPr lang="es-ES_tradnl" sz="900" kern="1200" baseline="0" noProof="0" dirty="0" smtClean="0">
                          <a:solidFill>
                            <a:srgbClr val="002776"/>
                          </a:solidFill>
                          <a:latin typeface="+mn-lt"/>
                          <a:ea typeface="+mn-ea"/>
                          <a:cs typeface="+mn-cs"/>
                        </a:rPr>
                        <a:t>, etc. (ver anexo ficha)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142635">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noProof="0" dirty="0" smtClean="0">
                          <a:solidFill>
                            <a:srgbClr val="002776"/>
                          </a:solidFill>
                          <a:latin typeface="+mn-lt"/>
                          <a:ea typeface="+mn-ea"/>
                          <a:cs typeface="+mn-cs"/>
                        </a:rPr>
                        <a:t>Crear</a:t>
                      </a:r>
                      <a:r>
                        <a:rPr lang="es-ES_tradnl" sz="900" kern="1200" baseline="0" noProof="0" dirty="0" smtClean="0">
                          <a:solidFill>
                            <a:srgbClr val="002776"/>
                          </a:solidFill>
                          <a:latin typeface="+mn-lt"/>
                          <a:ea typeface="+mn-ea"/>
                          <a:cs typeface="+mn-cs"/>
                        </a:rPr>
                        <a:t> una mesa de coordinación para el proyecto entre: área de urbanismo, QT y el responsable del proyecto de urbanismo.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17026">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4"/>
                        <a:tabLst/>
                        <a:defRPr/>
                      </a:pPr>
                      <a:r>
                        <a:rPr lang="es-ES_tradnl" sz="900" kern="1200" noProof="0" dirty="0" smtClean="0">
                          <a:solidFill>
                            <a:srgbClr val="002776"/>
                          </a:solidFill>
                          <a:latin typeface="+mn-lt"/>
                          <a:ea typeface="+mn-ea"/>
                          <a:cs typeface="+mn-cs"/>
                        </a:rPr>
                        <a:t>Instaurar</a:t>
                      </a:r>
                      <a:r>
                        <a:rPr lang="es-ES_tradnl" sz="900" kern="1200" baseline="0" noProof="0" dirty="0" smtClean="0">
                          <a:solidFill>
                            <a:srgbClr val="002776"/>
                          </a:solidFill>
                          <a:latin typeface="+mn-lt"/>
                          <a:ea typeface="+mn-ea"/>
                          <a:cs typeface="+mn-cs"/>
                        </a:rPr>
                        <a:t> en los barrios y áreas turísticas objetivo una “</a:t>
                      </a:r>
                      <a:r>
                        <a:rPr lang="es-ES_tradnl" sz="900" i="1" kern="1200" baseline="0" noProof="0" dirty="0" smtClean="0">
                          <a:solidFill>
                            <a:srgbClr val="002776"/>
                          </a:solidFill>
                          <a:latin typeface="+mn-lt"/>
                          <a:ea typeface="+mn-ea"/>
                          <a:cs typeface="+mn-cs"/>
                        </a:rPr>
                        <a:t>guardia turística</a:t>
                      </a:r>
                      <a:r>
                        <a:rPr lang="es-ES_tradnl" sz="900" kern="1200" baseline="0" noProof="0" dirty="0" smtClean="0">
                          <a:solidFill>
                            <a:srgbClr val="002776"/>
                          </a:solidFill>
                          <a:latin typeface="+mn-lt"/>
                          <a:ea typeface="+mn-ea"/>
                          <a:cs typeface="+mn-cs"/>
                        </a:rPr>
                        <a:t>” que genere seguridad y bienestar físico y psicológico a los turistas tanto de día como de noche con el fin de asegurar esas zonas y permitir el desarrollo de los productos y acontecimientos turísticos organizados. La “guardia” podrá dotarse de un símbolo que la distinga y sea una “guiño” turístico.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481940792"/>
                  </a:ext>
                </a:extLst>
              </a:tr>
              <a:tr h="390170">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900" kern="1200" noProof="0" dirty="0" smtClean="0">
                          <a:solidFill>
                            <a:srgbClr val="002776"/>
                          </a:solidFill>
                          <a:latin typeface="+mn-lt"/>
                          <a:ea typeface="+mn-ea"/>
                          <a:cs typeface="+mn-cs"/>
                        </a:rPr>
                        <a:t>Implementar en los barrios y áreas turísticas los Proyectos Acontecimientos captados y añadir otros productos atractivas para una demanda mayoritaria que den vida al destino/ ciudad. Estos Proyectos</a:t>
                      </a:r>
                      <a:r>
                        <a:rPr lang="es-ES_tradnl" sz="900" kern="1200" baseline="0" noProof="0" dirty="0" smtClean="0">
                          <a:solidFill>
                            <a:srgbClr val="002776"/>
                          </a:solidFill>
                          <a:latin typeface="+mn-lt"/>
                          <a:ea typeface="+mn-ea"/>
                          <a:cs typeface="+mn-cs"/>
                        </a:rPr>
                        <a:t> son el resultado de la captación de inversión descrita en el Proyecto 1.1</a:t>
                      </a:r>
                      <a:r>
                        <a:rPr lang="es-ES_tradnl" sz="900" kern="1200" noProof="0" dirty="0" smtClean="0">
                          <a:solidFill>
                            <a:srgbClr val="002776"/>
                          </a:solidFill>
                          <a:latin typeface="+mn-lt"/>
                          <a:ea typeface="+mn-ea"/>
                          <a:cs typeface="+mn-cs"/>
                        </a:rPr>
                        <a:t> Los Acontecimientos podrán ser regulares, temporales, en momentos concretos del año, pero todos deben disponer de una plan de comercialización que incluya a los operadores y TTOO.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330408121"/>
                  </a:ext>
                </a:extLst>
              </a:tr>
              <a:tr h="313798">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6"/>
                        <a:tabLst/>
                        <a:defRPr/>
                      </a:pPr>
                      <a:r>
                        <a:rPr lang="es-ES_tradnl" sz="900" kern="1200" noProof="0" dirty="0" smtClean="0">
                          <a:solidFill>
                            <a:srgbClr val="002776"/>
                          </a:solidFill>
                          <a:latin typeface="+mn-lt"/>
                          <a:ea typeface="+mn-ea"/>
                          <a:cs typeface="+mn-cs"/>
                        </a:rPr>
                        <a:t>Establecer un programa</a:t>
                      </a:r>
                      <a:r>
                        <a:rPr lang="es-ES_tradnl" sz="900" kern="1200" baseline="0" noProof="0" dirty="0" smtClean="0">
                          <a:solidFill>
                            <a:srgbClr val="002776"/>
                          </a:solidFill>
                          <a:latin typeface="+mn-lt"/>
                          <a:ea typeface="+mn-ea"/>
                          <a:cs typeface="+mn-cs"/>
                        </a:rPr>
                        <a:t> de interpretación de los barrios y áreas turísticas que incluya: los puntos de información turística, material explicativo como mapas y guías del destino, todos ellos </a:t>
                      </a:r>
                      <a:r>
                        <a:rPr lang="es-ES_tradnl" sz="900" kern="1200" baseline="0" noProof="0" dirty="0" err="1" smtClean="0">
                          <a:solidFill>
                            <a:srgbClr val="002776"/>
                          </a:solidFill>
                          <a:latin typeface="+mn-lt"/>
                          <a:ea typeface="+mn-ea"/>
                          <a:cs typeface="+mn-cs"/>
                        </a:rPr>
                        <a:t>esponsorizables</a:t>
                      </a:r>
                      <a:r>
                        <a:rPr lang="es-ES_tradnl" sz="900" kern="1200" baseline="0" noProof="0" dirty="0" smtClean="0">
                          <a:solidFill>
                            <a:srgbClr val="002776"/>
                          </a:solidFill>
                          <a:latin typeface="+mn-lt"/>
                          <a:ea typeface="+mn-ea"/>
                          <a:cs typeface="+mn-cs"/>
                        </a:rPr>
                        <a:t> en su desarrollo y comercialización. Para la distribución de éstos los hoteles (y sus recepcionistas) juegan un papel clave, ya que ellos son un punto de contacto crucial con el turista.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349333156"/>
                  </a:ext>
                </a:extLst>
              </a:tr>
            </a:tbl>
          </a:graphicData>
        </a:graphic>
      </p:graphicFrame>
      <p:grpSp>
        <p:nvGrpSpPr>
          <p:cNvPr id="251" name="Group 250"/>
          <p:cNvGrpSpPr/>
          <p:nvPr/>
        </p:nvGrpSpPr>
        <p:grpSpPr>
          <a:xfrm>
            <a:off x="5765554" y="6892696"/>
            <a:ext cx="468000" cy="430836"/>
            <a:chOff x="5765554" y="6803310"/>
            <a:chExt cx="468000" cy="430836"/>
          </a:xfrm>
        </p:grpSpPr>
        <p:sp>
          <p:nvSpPr>
            <p:cNvPr id="237" name="Rectangle 236"/>
            <p:cNvSpPr/>
            <p:nvPr>
              <p:custDataLst>
                <p:tags r:id="rId29"/>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30"/>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92696"/>
            <a:ext cx="468000" cy="430836"/>
            <a:chOff x="6377646" y="6803310"/>
            <a:chExt cx="468000" cy="430836"/>
          </a:xfrm>
        </p:grpSpPr>
        <p:sp>
          <p:nvSpPr>
            <p:cNvPr id="238" name="Rectangle 237"/>
            <p:cNvSpPr/>
            <p:nvPr>
              <p:custDataLst>
                <p:tags r:id="rId27"/>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8"/>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92696"/>
            <a:ext cx="468000" cy="430836"/>
            <a:chOff x="6989738" y="6803310"/>
            <a:chExt cx="468000" cy="430836"/>
          </a:xfrm>
        </p:grpSpPr>
        <p:sp>
          <p:nvSpPr>
            <p:cNvPr id="239" name="Rectangle 238"/>
            <p:cNvSpPr/>
            <p:nvPr>
              <p:custDataLst>
                <p:tags r:id="rId25"/>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6"/>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92696"/>
            <a:ext cx="468000" cy="430836"/>
            <a:chOff x="7925794" y="6803310"/>
            <a:chExt cx="468000" cy="430836"/>
          </a:xfrm>
        </p:grpSpPr>
        <p:sp>
          <p:nvSpPr>
            <p:cNvPr id="244" name="Rectangle 243"/>
            <p:cNvSpPr/>
            <p:nvPr>
              <p:custDataLst>
                <p:tags r:id="rId23"/>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4"/>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92696"/>
            <a:ext cx="576000" cy="430836"/>
            <a:chOff x="8486378" y="6803310"/>
            <a:chExt cx="576000" cy="430836"/>
          </a:xfrm>
        </p:grpSpPr>
        <p:sp>
          <p:nvSpPr>
            <p:cNvPr id="245" name="Rectangle 244"/>
            <p:cNvSpPr/>
            <p:nvPr>
              <p:custDataLst>
                <p:tags r:id="rId21"/>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2"/>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92696"/>
            <a:ext cx="468000" cy="430836"/>
            <a:chOff x="9149978" y="6803310"/>
            <a:chExt cx="468000" cy="430836"/>
          </a:xfrm>
        </p:grpSpPr>
        <p:sp>
          <p:nvSpPr>
            <p:cNvPr id="246" name="Rectangle 245"/>
            <p:cNvSpPr/>
            <p:nvPr>
              <p:custDataLst>
                <p:tags r:id="rId19"/>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20"/>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22</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127414"/>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127414"/>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46305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51705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92075" indent="-92075" algn="ctr"/>
            <a:r>
              <a:rPr lang="es-ES_tradnl" sz="800" b="1" dirty="0" smtClean="0"/>
              <a:t>Foco de desarrollo turístico en centralidades de alto atractivo y potencial</a:t>
            </a:r>
            <a:endParaRPr lang="es-CL" sz="800" b="1" dirty="0">
              <a:solidFill>
                <a:srgbClr val="FFFFFF"/>
              </a:solidFill>
            </a:endParaRPr>
          </a:p>
        </p:txBody>
      </p:sp>
      <p:sp>
        <p:nvSpPr>
          <p:cNvPr id="293" name="Rectangle 292"/>
          <p:cNvSpPr/>
          <p:nvPr/>
        </p:nvSpPr>
        <p:spPr>
          <a:xfrm>
            <a:off x="205458" y="1367254"/>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03254"/>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094906"/>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146263"/>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153535"/>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59" name="Group 358"/>
          <p:cNvGrpSpPr/>
          <p:nvPr/>
        </p:nvGrpSpPr>
        <p:grpSpPr>
          <a:xfrm>
            <a:off x="205200" y="2233939"/>
            <a:ext cx="7018538" cy="844672"/>
            <a:chOff x="205200" y="2693266"/>
            <a:chExt cx="7018538" cy="914298"/>
          </a:xfrm>
        </p:grpSpPr>
        <p:sp>
          <p:nvSpPr>
            <p:cNvPr id="360" name="Rectangle 314"/>
            <p:cNvSpPr/>
            <p:nvPr>
              <p:custDataLst>
                <p:tags r:id="rId17"/>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1" name="Group 315"/>
            <p:cNvGrpSpPr/>
            <p:nvPr>
              <p:custDataLst>
                <p:tags r:id="rId18"/>
              </p:custDataLst>
            </p:nvPr>
          </p:nvGrpSpPr>
          <p:grpSpPr>
            <a:xfrm>
              <a:off x="316674" y="2734898"/>
              <a:ext cx="216000" cy="288000"/>
              <a:chOff x="391339" y="1340959"/>
              <a:chExt cx="382588" cy="609600"/>
            </a:xfrm>
          </p:grpSpPr>
          <p:sp>
            <p:nvSpPr>
              <p:cNvPr id="364"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5"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2" name="Rectangle 361"/>
            <p:cNvSpPr/>
            <p:nvPr/>
          </p:nvSpPr>
          <p:spPr>
            <a:xfrm>
              <a:off x="4453930" y="3059282"/>
              <a:ext cx="2736304" cy="54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err="1" smtClean="0">
                  <a:solidFill>
                    <a:srgbClr val="002776"/>
                  </a:solidFill>
                </a:rPr>
                <a:t>Conquito</a:t>
              </a:r>
              <a:r>
                <a:rPr lang="es-ES_tradnl" sz="900" dirty="0" smtClean="0">
                  <a:solidFill>
                    <a:srgbClr val="002776"/>
                  </a:solidFill>
                </a:rPr>
                <a:t>, Cámara de Comercio (y Turismo de Quito), Opus, </a:t>
              </a:r>
              <a:r>
                <a:rPr lang="es-ES_tradnl" sz="900" dirty="0" err="1" smtClean="0">
                  <a:solidFill>
                    <a:srgbClr val="002776"/>
                  </a:solidFill>
                </a:rPr>
                <a:t>Optur</a:t>
              </a:r>
              <a:r>
                <a:rPr lang="es-ES_tradnl" sz="900" dirty="0">
                  <a:solidFill>
                    <a:srgbClr val="002776"/>
                  </a:solidFill>
                </a:rPr>
                <a:t> </a:t>
              </a:r>
              <a:r>
                <a:rPr lang="es-ES_tradnl" sz="900" dirty="0" smtClean="0">
                  <a:solidFill>
                    <a:srgbClr val="002776"/>
                  </a:solidFill>
                </a:rPr>
                <a:t>y operadores turísticos</a:t>
              </a:r>
              <a:endParaRPr lang="es-ES" sz="900" dirty="0">
                <a:solidFill>
                  <a:srgbClr val="002776"/>
                </a:solidFill>
              </a:endParaRPr>
            </a:p>
          </p:txBody>
        </p:sp>
        <p:sp>
          <p:nvSpPr>
            <p:cNvPr id="363" name="Rectangle 362"/>
            <p:cNvSpPr/>
            <p:nvPr/>
          </p:nvSpPr>
          <p:spPr>
            <a:xfrm>
              <a:off x="205200" y="3078129"/>
              <a:ext cx="4248730" cy="512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a:solidFill>
                    <a:srgbClr val="002776"/>
                  </a:solidFill>
                </a:rPr>
                <a:t>Líder de Proyecto: </a:t>
              </a:r>
              <a:r>
                <a:rPr lang="es-ES" sz="900" dirty="0">
                  <a:solidFill>
                    <a:srgbClr val="002776"/>
                  </a:solidFill>
                </a:rPr>
                <a:t>Quito Turismo (Jefatura de inversiones) y Área de urbanismo de la  municipalidad</a:t>
              </a:r>
            </a:p>
            <a:p>
              <a:r>
                <a:rPr lang="es-ES_tradnl" sz="900" b="1" dirty="0">
                  <a:solidFill>
                    <a:srgbClr val="002776"/>
                  </a:solidFill>
                </a:rPr>
                <a:t>Equipo de Proyecto: </a:t>
              </a:r>
              <a:r>
                <a:rPr lang="es-ES" sz="900" dirty="0">
                  <a:solidFill>
                    <a:srgbClr val="002776"/>
                  </a:solidFill>
                </a:rPr>
                <a:t>Jefatura de inversiones y Dirección de Comercialización</a:t>
              </a:r>
              <a:endParaRPr lang="es-ES_tradnl" sz="900" dirty="0">
                <a:solidFill>
                  <a:srgbClr val="002776"/>
                </a:solidFill>
              </a:endParaRPr>
            </a:p>
          </p:txBody>
        </p:sp>
      </p:grpSp>
      <p:sp>
        <p:nvSpPr>
          <p:cNvPr id="292" name="Rectangle 291"/>
          <p:cNvSpPr/>
          <p:nvPr/>
        </p:nvSpPr>
        <p:spPr>
          <a:xfrm>
            <a:off x="205459" y="6515386"/>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15" name="Rectangle 314"/>
          <p:cNvSpPr/>
          <p:nvPr/>
        </p:nvSpPr>
        <p:spPr>
          <a:xfrm>
            <a:off x="205458" y="6856070"/>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$ 900.000 USD </a:t>
            </a:r>
          </a:p>
          <a:p>
            <a:pPr algn="ctr"/>
            <a:r>
              <a:rPr lang="es-CL" sz="800" i="1" dirty="0" smtClean="0">
                <a:solidFill>
                  <a:schemeClr val="tx2"/>
                </a:solidFill>
              </a:rPr>
              <a:t>Se incluye la contratación de diseñadores de señalética y material gráfico. También incluye contratación de expertos de ocio para elaborar conceptos y desarrollo de material. No incluye sueldos .</a:t>
            </a:r>
            <a:endParaRPr lang="es-CL" sz="800" i="1" dirty="0">
              <a:solidFill>
                <a:schemeClr val="tx2"/>
              </a:solidFill>
            </a:endParaRPr>
          </a:p>
        </p:txBody>
      </p:sp>
      <p:grpSp>
        <p:nvGrpSpPr>
          <p:cNvPr id="316" name="Group 315"/>
          <p:cNvGrpSpPr/>
          <p:nvPr/>
        </p:nvGrpSpPr>
        <p:grpSpPr>
          <a:xfrm>
            <a:off x="7268157" y="1366714"/>
            <a:ext cx="2633101" cy="836705"/>
            <a:chOff x="3462357" y="6443378"/>
            <a:chExt cx="2082316" cy="900000"/>
          </a:xfrm>
        </p:grpSpPr>
        <p:sp>
          <p:nvSpPr>
            <p:cNvPr id="317" name="Rectangle 316"/>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18" name="Rectangle 317"/>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6" name="Group 365"/>
            <p:cNvGrpSpPr/>
            <p:nvPr/>
          </p:nvGrpSpPr>
          <p:grpSpPr>
            <a:xfrm>
              <a:off x="3561117" y="6479378"/>
              <a:ext cx="295181" cy="288000"/>
              <a:chOff x="1738313" y="3406776"/>
              <a:chExt cx="644727" cy="615950"/>
            </a:xfrm>
            <a:solidFill>
              <a:srgbClr val="FFFF00"/>
            </a:solidFill>
          </p:grpSpPr>
          <p:sp>
            <p:nvSpPr>
              <p:cNvPr id="377"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9"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0"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7" name="Group 366"/>
            <p:cNvGrpSpPr/>
            <p:nvPr/>
          </p:nvGrpSpPr>
          <p:grpSpPr>
            <a:xfrm>
              <a:off x="3582872" y="6818591"/>
              <a:ext cx="468000" cy="432933"/>
              <a:chOff x="3605314" y="6801213"/>
              <a:chExt cx="468000" cy="432933"/>
            </a:xfrm>
          </p:grpSpPr>
          <p:sp>
            <p:nvSpPr>
              <p:cNvPr id="375" name="Rectangle 374"/>
              <p:cNvSpPr/>
              <p:nvPr>
                <p:custDataLst>
                  <p:tags r:id="rId15"/>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6" name="TextBox 375"/>
              <p:cNvSpPr txBox="1"/>
              <p:nvPr>
                <p:custDataLst>
                  <p:tags r:id="rId16"/>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8" name="Group 367"/>
            <p:cNvGrpSpPr/>
            <p:nvPr/>
          </p:nvGrpSpPr>
          <p:grpSpPr>
            <a:xfrm>
              <a:off x="4277236" y="6818591"/>
              <a:ext cx="468000" cy="432933"/>
              <a:chOff x="4217406" y="6801213"/>
              <a:chExt cx="468000" cy="432933"/>
            </a:xfrm>
          </p:grpSpPr>
          <p:sp>
            <p:nvSpPr>
              <p:cNvPr id="373" name="Rectangle 372"/>
              <p:cNvSpPr/>
              <p:nvPr>
                <p:custDataLst>
                  <p:tags r:id="rId13"/>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4" name="TextBox 373"/>
              <p:cNvSpPr txBox="1"/>
              <p:nvPr>
                <p:custDataLst>
                  <p:tags r:id="rId14"/>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9" name="Group 368"/>
            <p:cNvGrpSpPr/>
            <p:nvPr/>
          </p:nvGrpSpPr>
          <p:grpSpPr>
            <a:xfrm>
              <a:off x="4971600" y="6818591"/>
              <a:ext cx="468000" cy="432933"/>
              <a:chOff x="4829498" y="6801213"/>
              <a:chExt cx="468000" cy="432933"/>
            </a:xfrm>
          </p:grpSpPr>
          <p:sp>
            <p:nvSpPr>
              <p:cNvPr id="371" name="Rectangle 370"/>
              <p:cNvSpPr/>
              <p:nvPr>
                <p:custDataLst>
                  <p:tags r:id="rId11"/>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70" name="Freeform 368"/>
            <p:cNvSpPr>
              <a:spLocks noEditPoints="1"/>
            </p:cNvSpPr>
            <p:nvPr/>
          </p:nvSpPr>
          <p:spPr bwMode="auto">
            <a:xfrm>
              <a:off x="441558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81" name="Rectangle 380"/>
          <p:cNvSpPr/>
          <p:nvPr/>
        </p:nvSpPr>
        <p:spPr>
          <a:xfrm>
            <a:off x="3416167" y="6523942"/>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2" name="Table 381"/>
          <p:cNvGraphicFramePr>
            <a:graphicFrameLocks noGrp="1"/>
          </p:cNvGraphicFramePr>
          <p:nvPr>
            <p:extLst/>
          </p:nvPr>
        </p:nvGraphicFramePr>
        <p:xfrm>
          <a:off x="3446341" y="6959805"/>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83" name="Freeform 368"/>
          <p:cNvSpPr>
            <a:spLocks noEditPoints="1"/>
          </p:cNvSpPr>
          <p:nvPr/>
        </p:nvSpPr>
        <p:spPr bwMode="auto">
          <a:xfrm>
            <a:off x="4237906" y="7163370"/>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368"/>
          <p:cNvSpPr>
            <a:spLocks noEditPoints="1"/>
          </p:cNvSpPr>
          <p:nvPr/>
        </p:nvSpPr>
        <p:spPr bwMode="auto">
          <a:xfrm>
            <a:off x="4597962" y="7163370"/>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Freeform 368"/>
          <p:cNvSpPr>
            <a:spLocks noEditPoints="1"/>
          </p:cNvSpPr>
          <p:nvPr/>
        </p:nvSpPr>
        <p:spPr bwMode="auto">
          <a:xfrm>
            <a:off x="4957986" y="7163370"/>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6" name="Freeform 368"/>
          <p:cNvSpPr>
            <a:spLocks noEditPoints="1"/>
          </p:cNvSpPr>
          <p:nvPr/>
        </p:nvSpPr>
        <p:spPr bwMode="auto">
          <a:xfrm>
            <a:off x="5318026" y="7163370"/>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87" name="Group 386"/>
          <p:cNvGrpSpPr/>
          <p:nvPr>
            <p:custDataLst>
              <p:tags r:id="rId7"/>
            </p:custDataLst>
          </p:nvPr>
        </p:nvGrpSpPr>
        <p:grpSpPr>
          <a:xfrm>
            <a:off x="3458244" y="6566383"/>
            <a:ext cx="256421" cy="252000"/>
            <a:chOff x="141288" y="1501775"/>
            <a:chExt cx="358775" cy="482601"/>
          </a:xfrm>
          <a:solidFill>
            <a:srgbClr val="FFFF00"/>
          </a:solidFill>
        </p:grpSpPr>
        <p:sp>
          <p:nvSpPr>
            <p:cNvPr id="388"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9"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0"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1" name="Freeform 191"/>
          <p:cNvSpPr>
            <a:spLocks noEditPoints="1"/>
          </p:cNvSpPr>
          <p:nvPr/>
        </p:nvSpPr>
        <p:spPr bwMode="auto">
          <a:xfrm>
            <a:off x="258950" y="6533386"/>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2" name="Freeform 368"/>
          <p:cNvSpPr>
            <a:spLocks noEditPoints="1"/>
          </p:cNvSpPr>
          <p:nvPr/>
        </p:nvSpPr>
        <p:spPr bwMode="auto">
          <a:xfrm>
            <a:off x="3877866" y="7163370"/>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206" name="Group 205"/>
          <p:cNvGrpSpPr/>
          <p:nvPr/>
        </p:nvGrpSpPr>
        <p:grpSpPr>
          <a:xfrm>
            <a:off x="4761313" y="7487394"/>
            <a:ext cx="4332885" cy="188648"/>
            <a:chOff x="565498" y="7511262"/>
            <a:chExt cx="4332885" cy="188648"/>
          </a:xfrm>
        </p:grpSpPr>
        <p:grpSp>
          <p:nvGrpSpPr>
            <p:cNvPr id="207" name="Group 206"/>
            <p:cNvGrpSpPr/>
            <p:nvPr/>
          </p:nvGrpSpPr>
          <p:grpSpPr>
            <a:xfrm>
              <a:off x="565498" y="7511262"/>
              <a:ext cx="3104467" cy="184666"/>
              <a:chOff x="615275" y="7511262"/>
              <a:chExt cx="3104467" cy="184666"/>
            </a:xfrm>
          </p:grpSpPr>
          <p:sp>
            <p:nvSpPr>
              <p:cNvPr id="210" name="TextBox 209"/>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20" name="Rectangle 219"/>
              <p:cNvSpPr/>
              <p:nvPr>
                <p:custDataLst>
                  <p:tags r:id="rId8"/>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221" name="Rectangle 220"/>
              <p:cNvSpPr/>
              <p:nvPr>
                <p:custDataLst>
                  <p:tags r:id="rId9"/>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222" name="Rectangle 221"/>
              <p:cNvSpPr/>
              <p:nvPr>
                <p:custDataLst>
                  <p:tags r:id="rId10"/>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08" name="TextBox 207"/>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09" name="TextBox 20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65" name="Rounded Rectangle 164"/>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E4</a:t>
            </a:r>
            <a:endParaRPr lang="es-ES" sz="1000" b="1" dirty="0">
              <a:solidFill>
                <a:srgbClr val="002060"/>
              </a:solidFill>
            </a:endParaRPr>
          </a:p>
        </p:txBody>
      </p:sp>
      <p:grpSp>
        <p:nvGrpSpPr>
          <p:cNvPr id="171" name="Group 170"/>
          <p:cNvGrpSpPr/>
          <p:nvPr/>
        </p:nvGrpSpPr>
        <p:grpSpPr>
          <a:xfrm>
            <a:off x="1202122" y="380250"/>
            <a:ext cx="428400" cy="410400"/>
            <a:chOff x="1157616" y="202415"/>
            <a:chExt cx="515504" cy="495053"/>
          </a:xfrm>
        </p:grpSpPr>
        <p:sp>
          <p:nvSpPr>
            <p:cNvPr id="172" name="Rounded Rectangle 171"/>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3" name="Group 282"/>
            <p:cNvGrpSpPr/>
            <p:nvPr/>
          </p:nvGrpSpPr>
          <p:grpSpPr>
            <a:xfrm>
              <a:off x="1311621" y="288473"/>
              <a:ext cx="207495" cy="194290"/>
              <a:chOff x="644491" y="4719572"/>
              <a:chExt cx="226243" cy="211846"/>
            </a:xfrm>
            <a:solidFill>
              <a:schemeClr val="bg1"/>
            </a:solidFill>
          </p:grpSpPr>
          <p:sp>
            <p:nvSpPr>
              <p:cNvPr id="174"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5"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1658210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Ejemplo de intervención urbanística que apoya al desarrollo del destino</a:t>
            </a:r>
            <a:br>
              <a:rPr lang="es-ES_tradnl" dirty="0" smtClean="0"/>
            </a:br>
            <a:r>
              <a:rPr lang="es-ES_tradnl" dirty="0" smtClean="0">
                <a:solidFill>
                  <a:srgbClr val="00A1DE"/>
                </a:solidFill>
              </a:rPr>
              <a:t>Caso de las manzanas y mega manzanas de Barcelona</a:t>
            </a:r>
            <a:endParaRPr lang="es-ES" dirty="0">
              <a:solidFill>
                <a:srgbClr val="00A1DE"/>
              </a:solidFill>
            </a:endParaRPr>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23</a:t>
            </a:fld>
            <a:endParaRPr lang="en-US" dirty="0"/>
          </a:p>
        </p:txBody>
      </p:sp>
      <p:pic>
        <p:nvPicPr>
          <p:cNvPr id="287746" name="Picture 2" descr="Resultado de imagen para mega manzanas urbanism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6018" y="2195820"/>
            <a:ext cx="4621410" cy="28179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255439" y="2195820"/>
            <a:ext cx="4816699" cy="2817933"/>
          </a:xfrm>
          <a:prstGeom prst="rect">
            <a:avLst/>
          </a:prstGeom>
        </p:spPr>
      </p:pic>
      <p:sp>
        <p:nvSpPr>
          <p:cNvPr id="5" name="TextBox 4"/>
          <p:cNvSpPr txBox="1"/>
          <p:nvPr/>
        </p:nvSpPr>
        <p:spPr>
          <a:xfrm>
            <a:off x="1213571" y="1604224"/>
            <a:ext cx="7272808" cy="584775"/>
          </a:xfrm>
          <a:prstGeom prst="rect">
            <a:avLst/>
          </a:prstGeom>
          <a:noFill/>
        </p:spPr>
        <p:txBody>
          <a:bodyPr wrap="square" rtlCol="0">
            <a:spAutoFit/>
          </a:bodyPr>
          <a:lstStyle/>
          <a:p>
            <a:pPr algn="ctr"/>
            <a:r>
              <a:rPr lang="es-ES_tradnl" sz="1600" b="1" i="1" dirty="0" smtClean="0">
                <a:solidFill>
                  <a:schemeClr val="tx2"/>
                </a:solidFill>
              </a:rPr>
              <a:t>Barcelona como ejemplo de intervención urbanística: </a:t>
            </a:r>
            <a:r>
              <a:rPr lang="es-ES_tradnl" sz="1600" b="1" i="1" dirty="0" err="1" smtClean="0">
                <a:solidFill>
                  <a:schemeClr val="tx2"/>
                </a:solidFill>
              </a:rPr>
              <a:t>peatonización</a:t>
            </a:r>
            <a:r>
              <a:rPr lang="es-ES_tradnl" sz="1600" b="1" i="1" dirty="0" smtClean="0">
                <a:solidFill>
                  <a:schemeClr val="tx2"/>
                </a:solidFill>
              </a:rPr>
              <a:t> y dinamización de sectores/ barrios en la ciudad</a:t>
            </a:r>
            <a:endParaRPr lang="es-ES" sz="1600" b="1" i="1" dirty="0">
              <a:solidFill>
                <a:schemeClr val="tx2"/>
              </a:solidFill>
            </a:endParaRPr>
          </a:p>
        </p:txBody>
      </p:sp>
      <p:sp>
        <p:nvSpPr>
          <p:cNvPr id="8" name="TextBox 7"/>
          <p:cNvSpPr txBox="1"/>
          <p:nvPr/>
        </p:nvSpPr>
        <p:spPr>
          <a:xfrm>
            <a:off x="277466" y="5183138"/>
            <a:ext cx="9565439" cy="1569660"/>
          </a:xfrm>
          <a:prstGeom prst="rect">
            <a:avLst/>
          </a:prstGeom>
          <a:noFill/>
        </p:spPr>
        <p:txBody>
          <a:bodyPr wrap="square" rtlCol="0">
            <a:spAutoFit/>
          </a:bodyPr>
          <a:lstStyle/>
          <a:p>
            <a:pPr marL="285750" indent="-285750" algn="just">
              <a:buFont typeface="Arial" panose="020B0604020202020204" pitchFamily="34" charset="0"/>
              <a:buChar char="•"/>
            </a:pPr>
            <a:r>
              <a:rPr lang="es-ES_tradnl" sz="1600" dirty="0" smtClean="0">
                <a:solidFill>
                  <a:schemeClr val="tx2"/>
                </a:solidFill>
              </a:rPr>
              <a:t>Las </a:t>
            </a:r>
            <a:r>
              <a:rPr lang="es-ES_tradnl" sz="1600" dirty="0" err="1" smtClean="0">
                <a:solidFill>
                  <a:schemeClr val="tx2"/>
                </a:solidFill>
              </a:rPr>
              <a:t>supermanzanas</a:t>
            </a:r>
            <a:r>
              <a:rPr lang="es-ES_tradnl" sz="1600" dirty="0" smtClean="0">
                <a:solidFill>
                  <a:schemeClr val="tx2"/>
                </a:solidFill>
              </a:rPr>
              <a:t> que Barcelona implementa para la dinamización de barrios/sectores modifican el uso de las vías:</a:t>
            </a:r>
          </a:p>
          <a:p>
            <a:pPr marL="740936" lvl="1" indent="-285750" algn="just">
              <a:buFont typeface="Arial" panose="020B0604020202020204" pitchFamily="34" charset="0"/>
              <a:buChar char="•"/>
            </a:pPr>
            <a:r>
              <a:rPr lang="es-ES_tradnl" sz="1600" dirty="0" smtClean="0">
                <a:solidFill>
                  <a:schemeClr val="tx2"/>
                </a:solidFill>
              </a:rPr>
              <a:t>Se reduce el uso de vías para vehículos (verde oscuro mostrado en la imagen “convencional”)</a:t>
            </a:r>
          </a:p>
          <a:p>
            <a:pPr marL="740936" lvl="1" indent="-285750" algn="just">
              <a:buFont typeface="Arial" panose="020B0604020202020204" pitchFamily="34" charset="0"/>
              <a:buChar char="•"/>
            </a:pPr>
            <a:r>
              <a:rPr lang="es-ES_tradnl" sz="1600" dirty="0" smtClean="0">
                <a:solidFill>
                  <a:schemeClr val="tx2"/>
                </a:solidFill>
              </a:rPr>
              <a:t>Se aumentan y amplían las vías peatonales y se incluyen vías para el uso de bicicleta, para mejorar el flujo de peatones (residentes y no residentes). Asimismo se reducen las vías para el uso de vehículos motorizados en las “</a:t>
            </a:r>
            <a:r>
              <a:rPr lang="es-ES_tradnl" sz="1600" dirty="0" err="1" smtClean="0">
                <a:solidFill>
                  <a:schemeClr val="tx2"/>
                </a:solidFill>
              </a:rPr>
              <a:t>supermanzanas</a:t>
            </a:r>
            <a:r>
              <a:rPr lang="es-ES_tradnl" sz="1600" dirty="0" smtClean="0">
                <a:solidFill>
                  <a:schemeClr val="tx2"/>
                </a:solidFill>
              </a:rPr>
              <a:t>”</a:t>
            </a:r>
            <a:endParaRPr lang="es-ES" sz="1600" dirty="0">
              <a:solidFill>
                <a:schemeClr val="tx2"/>
              </a:solidFill>
            </a:endParaRPr>
          </a:p>
        </p:txBody>
      </p:sp>
    </p:spTree>
    <p:extLst>
      <p:ext uri="{BB962C8B-B14F-4D97-AF65-F5344CB8AC3E}">
        <p14:creationId xmlns:p14="http://schemas.microsoft.com/office/powerpoint/2010/main" val="3187470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24</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 name="Rectangle 6"/>
          <p:cNvSpPr/>
          <p:nvPr/>
        </p:nvSpPr>
        <p:spPr>
          <a:xfrm>
            <a:off x="277208" y="1366714"/>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418071"/>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438722"/>
            <a:ext cx="9073266" cy="246221"/>
          </a:xfrm>
          <a:prstGeom prst="rect">
            <a:avLst/>
          </a:prstGeom>
          <a:noFill/>
        </p:spPr>
        <p:txBody>
          <a:bodyPr wrap="square" rtlCol="0">
            <a:spAutoFit/>
          </a:bodyPr>
          <a:lstStyle/>
          <a:p>
            <a:r>
              <a:rPr lang="es-CL" sz="1000" b="1" dirty="0" smtClean="0">
                <a:solidFill>
                  <a:schemeClr val="bg2"/>
                </a:solidFill>
                <a:latin typeface="+mn-lt"/>
              </a:rPr>
              <a:t>Anexo: sugerencias de áreas objeto de intervención urbanística</a:t>
            </a:r>
            <a:endParaRPr lang="es-CL" sz="1000" b="1" dirty="0">
              <a:solidFill>
                <a:schemeClr val="bg2"/>
              </a:solidFill>
              <a:latin typeface="+mn-lt"/>
            </a:endParaRPr>
          </a:p>
        </p:txBody>
      </p:sp>
      <p:sp>
        <p:nvSpPr>
          <p:cNvPr id="43" name="Rectangle 42"/>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4.1. Dinamización urbana y rural de barrios y áreas turísticas de Quito</a:t>
            </a:r>
            <a:endParaRPr lang="es-CL" sz="1100" b="1" dirty="0">
              <a:solidFill>
                <a:schemeClr val="tx2"/>
              </a:solidFill>
            </a:endParaRPr>
          </a:p>
        </p:txBody>
      </p:sp>
      <p:sp>
        <p:nvSpPr>
          <p:cNvPr id="44" name="Rectangle 43"/>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92075" indent="-92075" algn="ctr"/>
            <a:r>
              <a:rPr lang="es-ES_tradnl" sz="800" b="1" dirty="0" smtClean="0"/>
              <a:t>Foco de desarrollo turístico en centralidades de alto atractivo y potencial</a:t>
            </a:r>
            <a:endParaRPr lang="es-CL" sz="800" b="1" dirty="0">
              <a:solidFill>
                <a:srgbClr val="FFFFFF"/>
              </a:solidFill>
            </a:endParaRPr>
          </a:p>
        </p:txBody>
      </p:sp>
      <p:sp>
        <p:nvSpPr>
          <p:cNvPr id="45" name="Rounded Rectangle 44"/>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E4</a:t>
            </a:r>
            <a:endParaRPr lang="es-ES" sz="1000" b="1" dirty="0">
              <a:solidFill>
                <a:srgbClr val="002060"/>
              </a:solidFill>
            </a:endParaRPr>
          </a:p>
        </p:txBody>
      </p:sp>
      <p:graphicFrame>
        <p:nvGraphicFramePr>
          <p:cNvPr id="25" name="Table 24"/>
          <p:cNvGraphicFramePr>
            <a:graphicFrameLocks noGrp="1"/>
          </p:cNvGraphicFramePr>
          <p:nvPr>
            <p:extLst/>
          </p:nvPr>
        </p:nvGraphicFramePr>
        <p:xfrm>
          <a:off x="276950" y="1768630"/>
          <a:ext cx="9577580" cy="5358724"/>
        </p:xfrm>
        <a:graphic>
          <a:graphicData uri="http://schemas.openxmlformats.org/drawingml/2006/table">
            <a:tbl>
              <a:tblPr firstRow="1" bandRow="1">
                <a:tableStyleId>{2D5ABB26-0587-4C30-8999-92F81FD0307C}</a:tableStyleId>
              </a:tblPr>
              <a:tblGrid>
                <a:gridCol w="9577580">
                  <a:extLst>
                    <a:ext uri="{9D8B030D-6E8A-4147-A177-3AD203B41FA5}">
                      <a16:colId xmlns="" xmlns:a16="http://schemas.microsoft.com/office/drawing/2014/main" val="20000"/>
                    </a:ext>
                  </a:extLst>
                </a:gridCol>
              </a:tblGrid>
              <a:tr h="5358724">
                <a:tc>
                  <a:txBody>
                    <a:bodyPr/>
                    <a:lstStyle/>
                    <a:p>
                      <a:r>
                        <a:rPr lang="es-ES_tradnl" sz="900" i="1" kern="1200" dirty="0" smtClean="0">
                          <a:solidFill>
                            <a:srgbClr val="002776"/>
                          </a:solidFill>
                          <a:effectLst/>
                          <a:latin typeface="+mn-lt"/>
                          <a:ea typeface="+mn-ea"/>
                          <a:cs typeface="+mn-cs"/>
                        </a:rPr>
                        <a:t>Las ideas que se presentan a continuación son sugerencias que se añaden, pero que en ningún caso suponen un desarrollo vinculante.</a:t>
                      </a:r>
                      <a:endParaRPr lang="es-ES" sz="900" kern="1200" dirty="0" smtClean="0">
                        <a:solidFill>
                          <a:srgbClr val="002776"/>
                        </a:solidFill>
                        <a:effectLst/>
                        <a:latin typeface="+mn-lt"/>
                        <a:ea typeface="+mn-ea"/>
                        <a:cs typeface="+mn-cs"/>
                      </a:endParaRPr>
                    </a:p>
                    <a:p>
                      <a:endParaRPr lang="es-ES_tradnl" sz="1000" kern="1200" baseline="0" noProof="0" dirty="0" smtClean="0">
                        <a:solidFill>
                          <a:srgbClr val="002776"/>
                        </a:solidFill>
                        <a:latin typeface="+mn-lt"/>
                        <a:ea typeface="+mn-ea"/>
                        <a:cs typeface="+mn-cs"/>
                      </a:endParaRPr>
                    </a:p>
                    <a:p>
                      <a:pPr marL="456697" marR="0" lvl="1"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1000" b="1" kern="1200" baseline="0" noProof="0" dirty="0" smtClean="0">
                          <a:solidFill>
                            <a:srgbClr val="002776"/>
                          </a:solidFill>
                          <a:latin typeface="+mn-lt"/>
                          <a:ea typeface="+mn-ea"/>
                          <a:cs typeface="+mn-cs"/>
                        </a:rPr>
                        <a:t>Zonas turísticas a dinamizar</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Dinamizaciones en el Centro Histórico: </a:t>
                      </a:r>
                    </a:p>
                    <a:p>
                      <a:pPr marL="1541546" lvl="3" indent="-171450">
                        <a:buFont typeface="Arial" panose="020B0604020202020204" pitchFamily="34" charset="0"/>
                        <a:buChar char="•"/>
                      </a:pPr>
                      <a:r>
                        <a:rPr lang="es-ES" sz="1000" kern="1200" dirty="0" smtClean="0">
                          <a:solidFill>
                            <a:schemeClr val="tx2"/>
                          </a:solidFill>
                          <a:effectLst/>
                          <a:latin typeface="+mn-lt"/>
                          <a:ea typeface="+mn-ea"/>
                          <a:cs typeface="+mn-cs"/>
                        </a:rPr>
                        <a:t>Funicular hacia el Panecillo</a:t>
                      </a:r>
                    </a:p>
                    <a:p>
                      <a:pPr marL="1541546" lvl="3" indent="-171450">
                        <a:buFont typeface="Arial" panose="020B0604020202020204" pitchFamily="34" charset="0"/>
                        <a:buChar char="•"/>
                      </a:pPr>
                      <a:r>
                        <a:rPr lang="es-ES" sz="1000" kern="1200" dirty="0" smtClean="0">
                          <a:solidFill>
                            <a:schemeClr val="tx2"/>
                          </a:solidFill>
                          <a:effectLst/>
                          <a:latin typeface="+mn-lt"/>
                          <a:ea typeface="+mn-ea"/>
                          <a:cs typeface="+mn-cs"/>
                        </a:rPr>
                        <a:t>Dinamización de experiencias en calle Vicente Rocafuerte</a:t>
                      </a:r>
                    </a:p>
                    <a:p>
                      <a:pPr marL="1541546" lvl="3" indent="-171450">
                        <a:buFont typeface="Arial" panose="020B0604020202020204" pitchFamily="34" charset="0"/>
                        <a:buChar char="•"/>
                      </a:pPr>
                      <a:r>
                        <a:rPr lang="es-ES" sz="1000" kern="1200" dirty="0" smtClean="0">
                          <a:solidFill>
                            <a:schemeClr val="tx2"/>
                          </a:solidFill>
                          <a:effectLst/>
                          <a:latin typeface="+mn-lt"/>
                          <a:ea typeface="+mn-ea"/>
                          <a:cs typeface="+mn-cs"/>
                        </a:rPr>
                        <a:t>Dinamización del área de San Diego, convento, plaza y cementerio. Conexión con el Bulevar 24 de Mayo</a:t>
                      </a:r>
                    </a:p>
                    <a:p>
                      <a:pPr marL="1541546" lvl="3" indent="-171450">
                        <a:buFont typeface="Arial" panose="020B0604020202020204" pitchFamily="34" charset="0"/>
                        <a:buChar char="•"/>
                      </a:pPr>
                      <a:r>
                        <a:rPr lang="es-ES" sz="1000" kern="1200" dirty="0" smtClean="0">
                          <a:solidFill>
                            <a:schemeClr val="tx2"/>
                          </a:solidFill>
                          <a:effectLst/>
                          <a:latin typeface="+mn-lt"/>
                          <a:ea typeface="+mn-ea"/>
                          <a:cs typeface="+mn-cs"/>
                        </a:rPr>
                        <a:t>Dinamización y fomento de cafeterías y actividades en Bulevar 24 de Mayo</a:t>
                      </a:r>
                    </a:p>
                    <a:p>
                      <a:pPr marL="1541546" lvl="3" indent="-171450">
                        <a:buFont typeface="Arial" panose="020B0604020202020204" pitchFamily="34" charset="0"/>
                        <a:buChar char="•"/>
                      </a:pPr>
                      <a:r>
                        <a:rPr lang="es-ES" sz="1000" kern="1200" dirty="0" smtClean="0">
                          <a:solidFill>
                            <a:schemeClr val="tx2"/>
                          </a:solidFill>
                          <a:effectLst/>
                          <a:latin typeface="+mn-lt"/>
                          <a:ea typeface="+mn-ea"/>
                          <a:cs typeface="+mn-cs"/>
                        </a:rPr>
                        <a:t>Dinamización área </a:t>
                      </a:r>
                      <a:r>
                        <a:rPr lang="es-ES" sz="1000" kern="1200" dirty="0" err="1" smtClean="0">
                          <a:solidFill>
                            <a:schemeClr val="tx2"/>
                          </a:solidFill>
                          <a:effectLst/>
                          <a:latin typeface="+mn-lt"/>
                          <a:ea typeface="+mn-ea"/>
                          <a:cs typeface="+mn-cs"/>
                        </a:rPr>
                        <a:t>Chimbacaye</a:t>
                      </a:r>
                      <a:r>
                        <a:rPr lang="es-ES" sz="1000" kern="1200" dirty="0" smtClean="0">
                          <a:solidFill>
                            <a:schemeClr val="tx2"/>
                          </a:solidFill>
                          <a:effectLst/>
                          <a:latin typeface="+mn-lt"/>
                          <a:ea typeface="+mn-ea"/>
                          <a:cs typeface="+mn-cs"/>
                        </a:rPr>
                        <a:t> en torno a la Estación de Tren y Museo Interactivo de Ciencias</a:t>
                      </a:r>
                      <a:endParaRPr lang="es-ES_tradnl" sz="1000" kern="1200" baseline="0" noProof="0" dirty="0" smtClean="0">
                        <a:solidFill>
                          <a:schemeClr val="tx2"/>
                        </a:solidFill>
                        <a:latin typeface="+mn-lt"/>
                        <a:ea typeface="+mn-ea"/>
                        <a:cs typeface="+mn-cs"/>
                      </a:endParaRP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Calle </a:t>
                      </a:r>
                      <a:r>
                        <a:rPr lang="es-ES" sz="1000" kern="1200" baseline="0" dirty="0" err="1" smtClean="0">
                          <a:solidFill>
                            <a:srgbClr val="002776"/>
                          </a:solidFill>
                          <a:latin typeface="+mn-lt"/>
                          <a:ea typeface="+mn-ea"/>
                          <a:cs typeface="+mn-cs"/>
                        </a:rPr>
                        <a:t>Juanín</a:t>
                      </a:r>
                      <a:r>
                        <a:rPr lang="es-ES" sz="1000" kern="1200" baseline="0" dirty="0" smtClean="0">
                          <a:solidFill>
                            <a:srgbClr val="002776"/>
                          </a:solidFill>
                          <a:latin typeface="+mn-lt"/>
                          <a:ea typeface="+mn-ea"/>
                          <a:cs typeface="+mn-cs"/>
                        </a:rPr>
                        <a:t> del Barrio de San Marcos, ya peatonalizada, aprovechar para dinamizar en cuanto a oferta de ocio disponible</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Funicular y </a:t>
                      </a:r>
                      <a:r>
                        <a:rPr lang="es-ES" sz="1000" kern="1200" baseline="0" dirty="0" err="1" smtClean="0">
                          <a:solidFill>
                            <a:srgbClr val="002776"/>
                          </a:solidFill>
                          <a:latin typeface="+mn-lt"/>
                          <a:ea typeface="+mn-ea"/>
                          <a:cs typeface="+mn-cs"/>
                        </a:rPr>
                        <a:t>Minitren</a:t>
                      </a:r>
                      <a:r>
                        <a:rPr lang="es-ES" sz="1000" kern="1200" baseline="0" dirty="0" smtClean="0">
                          <a:solidFill>
                            <a:srgbClr val="002776"/>
                          </a:solidFill>
                          <a:latin typeface="+mn-lt"/>
                          <a:ea typeface="+mn-ea"/>
                          <a:cs typeface="+mn-cs"/>
                        </a:rPr>
                        <a:t> lanzadera en </a:t>
                      </a:r>
                      <a:r>
                        <a:rPr lang="es-ES" sz="1000" kern="1200" baseline="0" dirty="0" err="1" smtClean="0">
                          <a:solidFill>
                            <a:srgbClr val="002776"/>
                          </a:solidFill>
                          <a:latin typeface="+mn-lt"/>
                          <a:ea typeface="+mn-ea"/>
                          <a:cs typeface="+mn-cs"/>
                        </a:rPr>
                        <a:t>Guápulo</a:t>
                      </a:r>
                      <a:endParaRPr lang="es-ES" sz="1000" kern="1200" baseline="0" dirty="0" smtClean="0">
                        <a:solidFill>
                          <a:srgbClr val="002776"/>
                        </a:solidFill>
                        <a:latin typeface="+mn-lt"/>
                        <a:ea typeface="+mn-ea"/>
                        <a:cs typeface="+mn-cs"/>
                      </a:endParaRP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err="1" smtClean="0">
                          <a:solidFill>
                            <a:srgbClr val="002776"/>
                          </a:solidFill>
                          <a:latin typeface="+mn-lt"/>
                          <a:ea typeface="+mn-ea"/>
                          <a:cs typeface="+mn-cs"/>
                        </a:rPr>
                        <a:t>Peatonización</a:t>
                      </a:r>
                      <a:r>
                        <a:rPr lang="es-ES" sz="1000" kern="1200" baseline="0" dirty="0" smtClean="0">
                          <a:solidFill>
                            <a:srgbClr val="002776"/>
                          </a:solidFill>
                          <a:latin typeface="+mn-lt"/>
                          <a:ea typeface="+mn-ea"/>
                          <a:cs typeface="+mn-cs"/>
                        </a:rPr>
                        <a:t> de </a:t>
                      </a:r>
                      <a:r>
                        <a:rPr lang="es-ES" sz="1000" kern="1200" baseline="0" dirty="0" err="1" smtClean="0">
                          <a:solidFill>
                            <a:srgbClr val="002776"/>
                          </a:solidFill>
                          <a:latin typeface="+mn-lt"/>
                          <a:ea typeface="+mn-ea"/>
                          <a:cs typeface="+mn-cs"/>
                        </a:rPr>
                        <a:t>Guápulo</a:t>
                      </a:r>
                      <a:r>
                        <a:rPr lang="es-ES" sz="1000" kern="1200" baseline="0" dirty="0" smtClean="0">
                          <a:solidFill>
                            <a:srgbClr val="002776"/>
                          </a:solidFill>
                          <a:latin typeface="+mn-lt"/>
                          <a:ea typeface="+mn-ea"/>
                          <a:cs typeface="+mn-cs"/>
                        </a:rPr>
                        <a:t>.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Concentración de tráfico sobre Los Conquistadores, y </a:t>
                      </a:r>
                      <a:r>
                        <a:rPr lang="es-ES" sz="1000" kern="1200" baseline="0" dirty="0" err="1" smtClean="0">
                          <a:solidFill>
                            <a:srgbClr val="002776"/>
                          </a:solidFill>
                          <a:latin typeface="+mn-lt"/>
                          <a:ea typeface="+mn-ea"/>
                          <a:cs typeface="+mn-cs"/>
                        </a:rPr>
                        <a:t>peatonización</a:t>
                      </a:r>
                      <a:r>
                        <a:rPr lang="es-ES" sz="1000" kern="1200" baseline="0" dirty="0" smtClean="0">
                          <a:solidFill>
                            <a:srgbClr val="002776"/>
                          </a:solidFill>
                          <a:latin typeface="+mn-lt"/>
                          <a:ea typeface="+mn-ea"/>
                          <a:cs typeface="+mn-cs"/>
                        </a:rPr>
                        <a:t> de Camino de Orellana, Francisco Compite, y alrededores de la plazoleta a Iglesia Ntra. Señora de </a:t>
                      </a:r>
                      <a:r>
                        <a:rPr lang="es-ES" sz="1000" kern="1200" baseline="0" dirty="0" err="1" smtClean="0">
                          <a:solidFill>
                            <a:srgbClr val="002776"/>
                          </a:solidFill>
                          <a:latin typeface="+mn-lt"/>
                          <a:ea typeface="+mn-ea"/>
                          <a:cs typeface="+mn-cs"/>
                        </a:rPr>
                        <a:t>Guápulo</a:t>
                      </a:r>
                      <a:r>
                        <a:rPr lang="es-ES" sz="1000" kern="1200" baseline="0" dirty="0" smtClean="0">
                          <a:solidFill>
                            <a:srgbClr val="002776"/>
                          </a:solidFill>
                          <a:latin typeface="+mn-lt"/>
                          <a:ea typeface="+mn-ea"/>
                          <a:cs typeface="+mn-cs"/>
                        </a:rPr>
                        <a:t>.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Estacionamiento en la parte alta, junto a Hotel Quito.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Activación de senderos y oferta de ocio y gastronomía en relación al Parque </a:t>
                      </a:r>
                      <a:r>
                        <a:rPr lang="es-ES" sz="1000" kern="1200" baseline="0" dirty="0" err="1" smtClean="0">
                          <a:solidFill>
                            <a:srgbClr val="002776"/>
                          </a:solidFill>
                          <a:latin typeface="+mn-lt"/>
                          <a:ea typeface="+mn-ea"/>
                          <a:cs typeface="+mn-cs"/>
                        </a:rPr>
                        <a:t>Guápulo</a:t>
                      </a:r>
                      <a:r>
                        <a:rPr lang="es-ES" sz="1000" kern="1200" baseline="0" dirty="0" smtClean="0">
                          <a:solidFill>
                            <a:srgbClr val="002776"/>
                          </a:solidFill>
                          <a:latin typeface="+mn-lt"/>
                          <a:ea typeface="+mn-ea"/>
                          <a:cs typeface="+mn-cs"/>
                        </a:rPr>
                        <a:t>. </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err="1" smtClean="0">
                          <a:solidFill>
                            <a:srgbClr val="002776"/>
                          </a:solidFill>
                          <a:latin typeface="+mn-lt"/>
                          <a:ea typeface="+mn-ea"/>
                          <a:cs typeface="+mn-cs"/>
                        </a:rPr>
                        <a:t>Peatonización</a:t>
                      </a:r>
                      <a:r>
                        <a:rPr lang="es-ES" sz="1000" kern="1200" baseline="0" dirty="0" smtClean="0">
                          <a:solidFill>
                            <a:srgbClr val="002776"/>
                          </a:solidFill>
                          <a:latin typeface="+mn-lt"/>
                          <a:ea typeface="+mn-ea"/>
                          <a:cs typeface="+mn-cs"/>
                        </a:rPr>
                        <a:t> de calles en la Floresta (temporal y regular, en alrededores del cine </a:t>
                      </a:r>
                      <a:r>
                        <a:rPr lang="es-ES" sz="1000" kern="1200" baseline="0" dirty="0" err="1" smtClean="0">
                          <a:solidFill>
                            <a:srgbClr val="002776"/>
                          </a:solidFill>
                          <a:latin typeface="+mn-lt"/>
                          <a:ea typeface="+mn-ea"/>
                          <a:cs typeface="+mn-cs"/>
                        </a:rPr>
                        <a:t>OchoyMedio</a:t>
                      </a:r>
                      <a:r>
                        <a:rPr lang="es-ES" sz="1000" kern="1200" baseline="0" dirty="0" smtClean="0">
                          <a:solidFill>
                            <a:srgbClr val="002776"/>
                          </a:solidFill>
                          <a:latin typeface="+mn-lt"/>
                          <a:ea typeface="+mn-ea"/>
                          <a:cs typeface="+mn-cs"/>
                        </a:rPr>
                        <a:t>)</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err="1" smtClean="0">
                          <a:solidFill>
                            <a:srgbClr val="002776"/>
                          </a:solidFill>
                          <a:latin typeface="+mn-lt"/>
                          <a:ea typeface="+mn-ea"/>
                          <a:cs typeface="+mn-cs"/>
                        </a:rPr>
                        <a:t>Peatonización</a:t>
                      </a:r>
                      <a:r>
                        <a:rPr lang="es-ES" sz="1000" kern="1200" baseline="0" dirty="0" smtClean="0">
                          <a:solidFill>
                            <a:srgbClr val="002776"/>
                          </a:solidFill>
                          <a:latin typeface="+mn-lt"/>
                          <a:ea typeface="+mn-ea"/>
                          <a:cs typeface="+mn-cs"/>
                        </a:rPr>
                        <a:t> de calles en torno a Parque de </a:t>
                      </a:r>
                      <a:r>
                        <a:rPr lang="es-ES" sz="1000" kern="1200" baseline="0" dirty="0" err="1" smtClean="0">
                          <a:solidFill>
                            <a:srgbClr val="002776"/>
                          </a:solidFill>
                          <a:latin typeface="+mn-lt"/>
                          <a:ea typeface="+mn-ea"/>
                          <a:cs typeface="+mn-cs"/>
                        </a:rPr>
                        <a:t>Cumbayá</a:t>
                      </a:r>
                      <a:r>
                        <a:rPr lang="es-ES" sz="1000" kern="1200" baseline="0" dirty="0" smtClean="0">
                          <a:solidFill>
                            <a:srgbClr val="002776"/>
                          </a:solidFill>
                          <a:latin typeface="+mn-lt"/>
                          <a:ea typeface="+mn-ea"/>
                          <a:cs typeface="+mn-cs"/>
                        </a:rPr>
                        <a:t> (ej. </a:t>
                      </a:r>
                      <a:r>
                        <a:rPr lang="es-ES" sz="1000" kern="1200" baseline="0" dirty="0" err="1" smtClean="0">
                          <a:solidFill>
                            <a:srgbClr val="002776"/>
                          </a:solidFill>
                          <a:latin typeface="+mn-lt"/>
                          <a:ea typeface="+mn-ea"/>
                          <a:cs typeface="+mn-cs"/>
                        </a:rPr>
                        <a:t>Montalbo</a:t>
                      </a:r>
                      <a:r>
                        <a:rPr lang="es-ES" sz="1000" kern="1200" baseline="0" dirty="0" smtClean="0">
                          <a:solidFill>
                            <a:srgbClr val="002776"/>
                          </a:solidFill>
                          <a:latin typeface="+mn-lt"/>
                          <a:ea typeface="+mn-ea"/>
                          <a:cs typeface="+mn-cs"/>
                        </a:rPr>
                        <a:t>, Moreno, Orellana, Manabí)</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Dinamización urbana en Bellavista Alta, en relación al conjunto de Capilla del Hombre.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Embellecimiento urbano, fomento de establecimientos de ocio y gastronómico, </a:t>
                      </a:r>
                      <a:r>
                        <a:rPr lang="es-ES" sz="1000" kern="1200" baseline="0" dirty="0" err="1" smtClean="0">
                          <a:solidFill>
                            <a:srgbClr val="002776"/>
                          </a:solidFill>
                          <a:latin typeface="+mn-lt"/>
                          <a:ea typeface="+mn-ea"/>
                          <a:cs typeface="+mn-cs"/>
                        </a:rPr>
                        <a:t>ateliers</a:t>
                      </a:r>
                      <a:r>
                        <a:rPr lang="es-ES" sz="1000" kern="1200" baseline="0" dirty="0" smtClean="0">
                          <a:solidFill>
                            <a:srgbClr val="002776"/>
                          </a:solidFill>
                          <a:latin typeface="+mn-lt"/>
                          <a:ea typeface="+mn-ea"/>
                          <a:cs typeface="+mn-cs"/>
                        </a:rPr>
                        <a:t>, etc.</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err="1" smtClean="0">
                          <a:solidFill>
                            <a:srgbClr val="002776"/>
                          </a:solidFill>
                          <a:latin typeface="+mn-lt"/>
                          <a:ea typeface="+mn-ea"/>
                          <a:cs typeface="+mn-cs"/>
                        </a:rPr>
                        <a:t>Megadesarrollo</a:t>
                      </a:r>
                      <a:r>
                        <a:rPr lang="es-ES" sz="1000" kern="1200" baseline="0" dirty="0" smtClean="0">
                          <a:solidFill>
                            <a:srgbClr val="002776"/>
                          </a:solidFill>
                          <a:latin typeface="+mn-lt"/>
                          <a:ea typeface="+mn-ea"/>
                          <a:cs typeface="+mn-cs"/>
                        </a:rPr>
                        <a:t> en Mitad del Mundo: centro de uso mixto residencial-oficinas-alojamiento-comercial-académico y de ocio.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Desarrollo de </a:t>
                      </a:r>
                      <a:r>
                        <a:rPr lang="es-ES" sz="1000" kern="1200" baseline="0" dirty="0" err="1" smtClean="0">
                          <a:solidFill>
                            <a:srgbClr val="002776"/>
                          </a:solidFill>
                          <a:latin typeface="+mn-lt"/>
                          <a:ea typeface="+mn-ea"/>
                          <a:cs typeface="+mn-cs"/>
                        </a:rPr>
                        <a:t>parquización</a:t>
                      </a:r>
                      <a:r>
                        <a:rPr lang="es-ES" sz="1000" kern="1200" baseline="0" dirty="0" smtClean="0">
                          <a:solidFill>
                            <a:srgbClr val="002776"/>
                          </a:solidFill>
                          <a:latin typeface="+mn-lt"/>
                          <a:ea typeface="+mn-ea"/>
                          <a:cs typeface="+mn-cs"/>
                        </a:rPr>
                        <a:t> temática, cultural, geográfica. Parque temático. Mercado al aire libre, actividades diurnas y nocturnas (espectáculo de luz y sonido). </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err="1" smtClean="0">
                          <a:solidFill>
                            <a:srgbClr val="002776"/>
                          </a:solidFill>
                          <a:latin typeface="+mn-lt"/>
                          <a:ea typeface="+mn-ea"/>
                          <a:cs typeface="+mn-cs"/>
                        </a:rPr>
                        <a:t>Megadesarrollo</a:t>
                      </a:r>
                      <a:r>
                        <a:rPr lang="es-ES" sz="1000" kern="1200" baseline="0" dirty="0" smtClean="0">
                          <a:solidFill>
                            <a:srgbClr val="002776"/>
                          </a:solidFill>
                          <a:latin typeface="+mn-lt"/>
                          <a:ea typeface="+mn-ea"/>
                          <a:cs typeface="+mn-cs"/>
                        </a:rPr>
                        <a:t> en barrio Bicentenario: centro de uso mixto residencial-oficinas-alojamiento-comercial-académico y de ocio, con ubicación de más edificios de administración pública y corporativos. </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kern="1200" baseline="0" dirty="0" smtClean="0">
                          <a:solidFill>
                            <a:srgbClr val="002776"/>
                          </a:solidFill>
                          <a:latin typeface="+mn-lt"/>
                          <a:ea typeface="+mn-ea"/>
                          <a:cs typeface="+mn-cs"/>
                        </a:rPr>
                        <a:t>Desarrollo de infraestructuras de turismo de naturaleza en noroccidente, con centros de visitantes e interpretación, </a:t>
                      </a:r>
                      <a:r>
                        <a:rPr lang="es-ES" sz="1000" kern="1200" baseline="0" dirty="0" err="1" smtClean="0">
                          <a:solidFill>
                            <a:srgbClr val="002776"/>
                          </a:solidFill>
                          <a:latin typeface="+mn-lt"/>
                          <a:ea typeface="+mn-ea"/>
                          <a:cs typeface="+mn-cs"/>
                        </a:rPr>
                        <a:t>lodges</a:t>
                      </a:r>
                      <a:r>
                        <a:rPr lang="es-ES" sz="1000" kern="1200" baseline="0" dirty="0" smtClean="0">
                          <a:solidFill>
                            <a:srgbClr val="002776"/>
                          </a:solidFill>
                          <a:latin typeface="+mn-lt"/>
                          <a:ea typeface="+mn-ea"/>
                          <a:cs typeface="+mn-cs"/>
                        </a:rPr>
                        <a:t> y servicios básicos. </a:t>
                      </a:r>
                    </a:p>
                    <a:p>
                      <a:pPr marL="456697" marR="0" lvl="1"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_tradnl" sz="1000" b="1" kern="1200" baseline="0" noProof="0" dirty="0" smtClean="0">
                        <a:solidFill>
                          <a:srgbClr val="002776"/>
                        </a:solidFill>
                        <a:latin typeface="+mn-lt"/>
                        <a:ea typeface="+mn-ea"/>
                        <a:cs typeface="+mn-cs"/>
                      </a:endParaRPr>
                    </a:p>
                    <a:p>
                      <a:pPr marL="456697" marR="0" lvl="1"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1000" b="1" kern="1200" baseline="0" noProof="0" dirty="0" smtClean="0">
                          <a:solidFill>
                            <a:srgbClr val="002776"/>
                          </a:solidFill>
                          <a:latin typeface="+mn-lt"/>
                          <a:ea typeface="+mn-ea"/>
                          <a:cs typeface="+mn-cs"/>
                        </a:rPr>
                        <a:t>Productos estrellas e iconos sugeridos</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b="0" kern="1200" baseline="0" dirty="0" smtClean="0">
                          <a:solidFill>
                            <a:schemeClr val="tx2"/>
                          </a:solidFill>
                          <a:latin typeface="+mn-lt"/>
                          <a:ea typeface="+mn-ea"/>
                          <a:cs typeface="+mn-cs"/>
                        </a:rPr>
                        <a:t>Mitad del Mundo</a:t>
                      </a:r>
                      <a:endParaRPr lang="es-ES" sz="1000" b="0" kern="1200" baseline="0" dirty="0" smtClean="0">
                        <a:solidFill>
                          <a:schemeClr val="tx2"/>
                        </a:solidFill>
                        <a:latin typeface="+mn-lt"/>
                        <a:ea typeface="+mn-ea"/>
                        <a:cs typeface="+mn-cs"/>
                      </a:endParaRP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b="0" dirty="0" smtClean="0">
                          <a:solidFill>
                            <a:schemeClr val="tx2"/>
                          </a:solidFill>
                        </a:rPr>
                        <a:t>Casas patrimoniales en el Centro</a:t>
                      </a:r>
                      <a:r>
                        <a:rPr lang="es-ES" sz="1000" b="0" baseline="0" dirty="0" smtClean="0">
                          <a:solidFill>
                            <a:schemeClr val="tx2"/>
                          </a:solidFill>
                        </a:rPr>
                        <a:t> Histórico de Quito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b="0" dirty="0" smtClean="0">
                          <a:solidFill>
                            <a:schemeClr val="tx2"/>
                          </a:solidFill>
                        </a:rPr>
                        <a:t>Proyecto Cervecería Franciscana en el Convento</a:t>
                      </a:r>
                      <a:r>
                        <a:rPr lang="es-ES" sz="1000" b="0" baseline="0" dirty="0" smtClean="0">
                          <a:solidFill>
                            <a:schemeClr val="tx2"/>
                          </a:solidFill>
                        </a:rPr>
                        <a:t> de San Francisco</a:t>
                      </a:r>
                      <a:endParaRPr lang="es-ES" sz="1000" b="0" dirty="0" smtClean="0">
                        <a:solidFill>
                          <a:schemeClr val="tx2"/>
                        </a:solidFill>
                      </a:endParaRP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000" b="0" dirty="0" smtClean="0">
                          <a:solidFill>
                            <a:schemeClr val="tx2"/>
                          </a:solidFill>
                        </a:rPr>
                        <a:t>Nuevo Centro de Convenciones de</a:t>
                      </a:r>
                      <a:r>
                        <a:rPr lang="es-ES" sz="1000" b="0" baseline="0" dirty="0" smtClean="0">
                          <a:solidFill>
                            <a:schemeClr val="tx2"/>
                          </a:solidFill>
                        </a:rPr>
                        <a:t> Quito en el barrio Bicentenario</a:t>
                      </a:r>
                      <a:endParaRPr lang="es-ES" sz="1000" b="0" dirty="0" smtClean="0">
                        <a:solidFill>
                          <a:schemeClr val="tx2"/>
                        </a:solidFill>
                      </a:endParaRP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000" b="0" baseline="0" dirty="0" smtClean="0">
                          <a:solidFill>
                            <a:schemeClr val="tx2"/>
                          </a:solidFill>
                        </a:rPr>
                        <a:t>El entorno de la Capilla del Hombre, ya que se concluyó en el Producto 1 Diagnóstico como un área en desaprovechamiento que se sugiere dinamizar</a:t>
                      </a:r>
                      <a:endParaRPr lang="es-ES" sz="1000" b="0" baseline="0" dirty="0" smtClean="0">
                        <a:solidFill>
                          <a:schemeClr val="tx2"/>
                        </a:solidFill>
                      </a:endParaRP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grpSp>
        <p:nvGrpSpPr>
          <p:cNvPr id="23" name="Group 22"/>
          <p:cNvGrpSpPr/>
          <p:nvPr/>
        </p:nvGrpSpPr>
        <p:grpSpPr>
          <a:xfrm>
            <a:off x="1202122" y="380250"/>
            <a:ext cx="428400" cy="410400"/>
            <a:chOff x="1157616" y="202415"/>
            <a:chExt cx="515504" cy="495053"/>
          </a:xfrm>
        </p:grpSpPr>
        <p:sp>
          <p:nvSpPr>
            <p:cNvPr id="24" name="Rounded Rectangle 23"/>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1" name="Group 282"/>
            <p:cNvGrpSpPr/>
            <p:nvPr/>
          </p:nvGrpSpPr>
          <p:grpSpPr>
            <a:xfrm>
              <a:off x="1311621" y="288473"/>
              <a:ext cx="207495" cy="194290"/>
              <a:chOff x="644491" y="4719572"/>
              <a:chExt cx="226243" cy="211846"/>
            </a:xfrm>
            <a:solidFill>
              <a:schemeClr val="bg1"/>
            </a:solidFill>
          </p:grpSpPr>
          <p:sp>
            <p:nvSpPr>
              <p:cNvPr id="32"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3"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8339356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7203" y="7539905"/>
            <a:ext cx="311150" cy="163513"/>
          </a:xfrm>
        </p:spPr>
        <p:txBody>
          <a:bodyPr/>
          <a:lstStyle/>
          <a:p>
            <a:pPr>
              <a:defRPr/>
            </a:pPr>
            <a:fld id="{86812F57-7A5F-4E8D-A60F-218CCB32CE6C}" type="slidenum">
              <a:rPr lang="en-US" smtClean="0"/>
              <a:pPr>
                <a:defRPr/>
              </a:pPr>
              <a:t>25</a:t>
            </a:fld>
            <a:endParaRPr lang="en-US" dirty="0"/>
          </a:p>
        </p:txBody>
      </p:sp>
      <p:sp>
        <p:nvSpPr>
          <p:cNvPr id="5" name="Freeform 4"/>
          <p:cNvSpPr>
            <a:spLocks/>
          </p:cNvSpPr>
          <p:nvPr>
            <p:custDataLst>
              <p:tags r:id="rId1"/>
            </p:custDataLst>
          </p:nvPr>
        </p:nvSpPr>
        <p:spPr bwMode="auto">
          <a:xfrm>
            <a:off x="133450" y="574626"/>
            <a:ext cx="9828000" cy="6936472"/>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 name="Rectangle 6"/>
          <p:cNvSpPr/>
          <p:nvPr/>
        </p:nvSpPr>
        <p:spPr>
          <a:xfrm>
            <a:off x="277208" y="1366714"/>
            <a:ext cx="9577322" cy="252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366714"/>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366714"/>
            <a:ext cx="9073266" cy="246221"/>
          </a:xfrm>
          <a:prstGeom prst="rect">
            <a:avLst/>
          </a:prstGeom>
          <a:noFill/>
        </p:spPr>
        <p:txBody>
          <a:bodyPr wrap="square" rtlCol="0">
            <a:spAutoFit/>
          </a:bodyPr>
          <a:lstStyle/>
          <a:p>
            <a:r>
              <a:rPr lang="es-CL" sz="1000" b="1" dirty="0" smtClean="0">
                <a:solidFill>
                  <a:schemeClr val="bg2"/>
                </a:solidFill>
                <a:latin typeface="+mn-lt"/>
              </a:rPr>
              <a:t>Anexo: sugerencias para la tipología de productos “intangibles” para dinamización urbana y rural de barrios y áreas turísticas de Quito</a:t>
            </a:r>
            <a:endParaRPr lang="es-CL" sz="1000" b="1" dirty="0">
              <a:solidFill>
                <a:schemeClr val="bg2"/>
              </a:solidFill>
              <a:latin typeface="+mn-lt"/>
            </a:endParaRPr>
          </a:p>
        </p:txBody>
      </p:sp>
      <p:sp>
        <p:nvSpPr>
          <p:cNvPr id="43" name="Rectangle 42"/>
          <p:cNvSpPr/>
          <p:nvPr>
            <p:custDataLst>
              <p:tags r:id="rId2"/>
            </p:custDataLst>
          </p:nvPr>
        </p:nvSpPr>
        <p:spPr>
          <a:xfrm>
            <a:off x="2643582" y="972000"/>
            <a:ext cx="7210948"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4.1. Dinamización urbana y rural de barrios y áreas turísticas de Quito</a:t>
            </a:r>
            <a:endParaRPr lang="es-CL" sz="1100" b="1" dirty="0">
              <a:solidFill>
                <a:schemeClr val="tx2"/>
              </a:solidFill>
            </a:endParaRPr>
          </a:p>
        </p:txBody>
      </p:sp>
      <p:sp>
        <p:nvSpPr>
          <p:cNvPr id="44" name="Rectangle 43"/>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92075" indent="-92075" algn="ctr"/>
            <a:r>
              <a:rPr lang="es-ES_tradnl" sz="800" b="1" dirty="0" smtClean="0"/>
              <a:t>Foco de desarrollo turístico en centralidades de alto atractivo y potencial</a:t>
            </a:r>
            <a:endParaRPr lang="es-CL" sz="800" b="1" dirty="0">
              <a:solidFill>
                <a:srgbClr val="FFFFFF"/>
              </a:solidFill>
            </a:endParaRPr>
          </a:p>
        </p:txBody>
      </p:sp>
      <p:sp>
        <p:nvSpPr>
          <p:cNvPr id="45" name="Rounded Rectangle 44"/>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E4</a:t>
            </a:r>
            <a:endParaRPr lang="es-ES" sz="1000" b="1" dirty="0">
              <a:solidFill>
                <a:srgbClr val="002060"/>
              </a:solidFill>
            </a:endParaRPr>
          </a:p>
        </p:txBody>
      </p:sp>
      <p:grpSp>
        <p:nvGrpSpPr>
          <p:cNvPr id="23" name="Group 22"/>
          <p:cNvGrpSpPr/>
          <p:nvPr/>
        </p:nvGrpSpPr>
        <p:grpSpPr>
          <a:xfrm>
            <a:off x="1202122" y="380250"/>
            <a:ext cx="428400" cy="410400"/>
            <a:chOff x="1157616" y="202415"/>
            <a:chExt cx="515504" cy="495053"/>
          </a:xfrm>
        </p:grpSpPr>
        <p:sp>
          <p:nvSpPr>
            <p:cNvPr id="24" name="Rounded Rectangle 23"/>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1" name="Group 282"/>
            <p:cNvGrpSpPr/>
            <p:nvPr/>
          </p:nvGrpSpPr>
          <p:grpSpPr>
            <a:xfrm>
              <a:off x="1311621" y="288473"/>
              <a:ext cx="207495" cy="194290"/>
              <a:chOff x="644491" y="4719572"/>
              <a:chExt cx="226243" cy="211846"/>
            </a:xfrm>
            <a:solidFill>
              <a:schemeClr val="bg1"/>
            </a:solidFill>
          </p:grpSpPr>
          <p:sp>
            <p:nvSpPr>
              <p:cNvPr id="32"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3"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graphicFrame>
        <p:nvGraphicFramePr>
          <p:cNvPr id="26" name="Table 25"/>
          <p:cNvGraphicFramePr>
            <a:graphicFrameLocks noGrp="1"/>
          </p:cNvGraphicFramePr>
          <p:nvPr>
            <p:extLst/>
          </p:nvPr>
        </p:nvGraphicFramePr>
        <p:xfrm>
          <a:off x="276950" y="1582738"/>
          <a:ext cx="9577580" cy="5928360"/>
        </p:xfrm>
        <a:graphic>
          <a:graphicData uri="http://schemas.openxmlformats.org/drawingml/2006/table">
            <a:tbl>
              <a:tblPr firstRow="1" bandRow="1">
                <a:tableStyleId>{2D5ABB26-0587-4C30-8999-92F81FD0307C}</a:tableStyleId>
              </a:tblPr>
              <a:tblGrid>
                <a:gridCol w="9577580">
                  <a:extLst>
                    <a:ext uri="{9D8B030D-6E8A-4147-A177-3AD203B41FA5}">
                      <a16:colId xmlns="" xmlns:a16="http://schemas.microsoft.com/office/drawing/2014/main" val="20000"/>
                    </a:ext>
                  </a:extLst>
                </a:gridCol>
              </a:tblGrid>
              <a:tr h="5040560">
                <a:tc>
                  <a:txBody>
                    <a:bodyPr/>
                    <a:lstStyle/>
                    <a:p>
                      <a:r>
                        <a:rPr lang="es-ES_tradnl" sz="900" i="1" kern="1200" dirty="0" smtClean="0">
                          <a:solidFill>
                            <a:srgbClr val="002776"/>
                          </a:solidFill>
                          <a:effectLst/>
                          <a:latin typeface="+mn-lt"/>
                          <a:ea typeface="+mn-ea"/>
                          <a:cs typeface="+mn-cs"/>
                        </a:rPr>
                        <a:t>Las ideas que se presentan a continuación son sugerencias que se añaden, pero que en ningún caso suponen un desarrollo vinculante.</a:t>
                      </a:r>
                      <a:endParaRPr lang="es-ES" sz="900" kern="1200" dirty="0" smtClean="0">
                        <a:solidFill>
                          <a:srgbClr val="002776"/>
                        </a:solidFill>
                        <a:effectLst/>
                        <a:latin typeface="+mn-lt"/>
                        <a:ea typeface="+mn-ea"/>
                        <a:cs typeface="+mn-cs"/>
                      </a:endParaRPr>
                    </a:p>
                    <a:p>
                      <a:endParaRPr lang="es-ES_tradnl" sz="500" kern="1200" baseline="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La propuesta de la dinamización resulta del análisis de la demanda y sus preferencias realizado en el Producto 1: Diagnóstico. En las conclusiones se mencionaban: la falta de oferta y preferencias de visita de la demanda y sobre esa base se realiza la propuesta. En la ficha se hace referencia al proyecto de dinamización en sí de loas zonas rurales y urbanas y áreas turísticas de Quito. Por ejemplo, la Mitad del Mundo, la Latitud 0’, para al que se propone un </a:t>
                      </a:r>
                      <a:r>
                        <a:rPr lang="es-ES_tradnl" sz="900" kern="1200" baseline="0" noProof="0" dirty="0" err="1" smtClean="0">
                          <a:solidFill>
                            <a:srgbClr val="002776"/>
                          </a:solidFill>
                          <a:latin typeface="+mn-lt"/>
                          <a:ea typeface="+mn-ea"/>
                          <a:cs typeface="+mn-cs"/>
                        </a:rPr>
                        <a:t>megadesarrollo</a:t>
                      </a:r>
                      <a:r>
                        <a:rPr lang="es-ES_tradnl" sz="900" kern="1200" baseline="0" noProof="0" dirty="0" smtClean="0">
                          <a:solidFill>
                            <a:srgbClr val="002776"/>
                          </a:solidFill>
                          <a:latin typeface="+mn-lt"/>
                          <a:ea typeface="+mn-ea"/>
                          <a:cs typeface="+mn-cs"/>
                        </a:rPr>
                        <a:t> y un desarrollo de experiencias únicas tematizadas que se desarrollarán en: los </a:t>
                      </a:r>
                      <a:r>
                        <a:rPr lang="es-ES" altLang="es-EC" sz="900" kern="1200" baseline="0" dirty="0" smtClean="0">
                          <a:solidFill>
                            <a:srgbClr val="002776"/>
                          </a:solidFill>
                          <a:latin typeface="+mn-lt"/>
                          <a:ea typeface="+mn-ea"/>
                          <a:cs typeface="+mn-cs"/>
                        </a:rPr>
                        <a:t>Barrios o ciudades temáticas: barrio de la tecnología y la ciencia, ciudad espacial, ciudad universitaria, barrio diplomático.</a:t>
                      </a: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Fijar momentos concretos del año (proponemos 2º fin de semana de mes y festividades) en los que se organizan Proyectos Acontecimientos urbanos que dan vida y explican la “personalidad” de Quito como marca ciudad (y también en su faceta turística).</a:t>
                      </a:r>
                    </a:p>
                    <a:p>
                      <a:pPr marL="361950" marR="0" lvl="1" indent="-952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kern="1200" baseline="0" noProof="0" dirty="0" smtClean="0">
                          <a:solidFill>
                            <a:srgbClr val="002776"/>
                          </a:solidFill>
                          <a:latin typeface="+mn-lt"/>
                          <a:ea typeface="+mn-ea"/>
                          <a:cs typeface="+mn-cs"/>
                        </a:rPr>
                        <a:t>Establecer momentos específicos permite a los turoperadores poder planificar y ofrecer a sus clientes un producto de valor añadido y diferenciador.</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kern="1200" baseline="0" noProof="0" dirty="0" smtClean="0">
                          <a:solidFill>
                            <a:srgbClr val="002776"/>
                          </a:solidFill>
                          <a:latin typeface="+mn-lt"/>
                          <a:ea typeface="+mn-ea"/>
                          <a:cs typeface="+mn-cs"/>
                        </a:rPr>
                        <a:t>Propuesta inicial:</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baseline="0" noProof="0" dirty="0" smtClean="0">
                          <a:solidFill>
                            <a:srgbClr val="002776"/>
                          </a:solidFill>
                          <a:latin typeface="+mn-lt"/>
                          <a:ea typeface="+mn-ea"/>
                          <a:cs typeface="+mn-cs"/>
                        </a:rPr>
                        <a:t>Fin de año: festividad por la que Quito debe destacar a nivel regional al organizar en la Plaza Grande un evento que será replicado en otras plazas de Quito y donde se celebre de modo original con elementos locales la llegada del nuevo año.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baseline="0" noProof="0" dirty="0" smtClean="0">
                          <a:solidFill>
                            <a:srgbClr val="002776"/>
                          </a:solidFill>
                          <a:latin typeface="+mn-lt"/>
                          <a:ea typeface="+mn-ea"/>
                          <a:cs typeface="+mn-cs"/>
                        </a:rPr>
                        <a:t>Durante la 2ª quincena de enero, cuando visitan Quito muchos Colombianos.</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baseline="0" noProof="0" dirty="0" smtClean="0">
                          <a:solidFill>
                            <a:srgbClr val="002776"/>
                          </a:solidFill>
                          <a:latin typeface="+mn-lt"/>
                          <a:ea typeface="+mn-ea"/>
                          <a:cs typeface="+mn-cs"/>
                        </a:rPr>
                        <a:t>Semana Santa</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baseline="0" noProof="0" dirty="0" smtClean="0">
                          <a:solidFill>
                            <a:srgbClr val="002776"/>
                          </a:solidFill>
                          <a:latin typeface="+mn-lt"/>
                          <a:ea typeface="+mn-ea"/>
                          <a:cs typeface="+mn-cs"/>
                        </a:rPr>
                        <a:t>Fiestas de Quito: sin volver a las Fiestas Taurinas, crear unas fiestas que Quito pueda sacar su esplendor, vitalidad y personalidad.</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baseline="0" noProof="0" dirty="0" smtClean="0">
                          <a:solidFill>
                            <a:srgbClr val="002776"/>
                          </a:solidFill>
                          <a:latin typeface="+mn-lt"/>
                          <a:ea typeface="+mn-ea"/>
                          <a:cs typeface="+mn-cs"/>
                        </a:rPr>
                        <a:t>Agosto (mes de las artes): explosión y presencia de músicos, pintores, actores, etc., presentes en toda al ciudad durante unos días donde la exploración artística y cultural destaca.</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baseline="0" noProof="0" dirty="0" smtClean="0">
                          <a:solidFill>
                            <a:srgbClr val="002776"/>
                          </a:solidFill>
                          <a:latin typeface="+mn-lt"/>
                          <a:ea typeface="+mn-ea"/>
                          <a:cs typeface="+mn-cs"/>
                        </a:rPr>
                        <a:t>Etc.</a:t>
                      </a:r>
                    </a:p>
                    <a:p>
                      <a:pPr marL="361950" marR="0" lvl="1" indent="-952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kern="1200" baseline="0" noProof="0" dirty="0" smtClean="0">
                          <a:solidFill>
                            <a:srgbClr val="002776"/>
                          </a:solidFill>
                          <a:latin typeface="+mn-lt"/>
                          <a:ea typeface="+mn-ea"/>
                          <a:cs typeface="+mn-cs"/>
                        </a:rPr>
                        <a:t>Estos periodos permiten además generar repeticiones de aquéllos turistas que ya conocen Quito, pero la creación de eventos en esos periodos da una motivación nueva y adicional para “repetir” y volver a Quito.</a:t>
                      </a:r>
                    </a:p>
                    <a:p>
                      <a:pPr marL="361950" marR="0" lvl="1" indent="-952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kern="1200" baseline="0" noProof="0" dirty="0" smtClean="0">
                          <a:solidFill>
                            <a:srgbClr val="002776"/>
                          </a:solidFill>
                          <a:latin typeface="+mn-lt"/>
                          <a:ea typeface="+mn-ea"/>
                          <a:cs typeface="+mn-cs"/>
                        </a:rPr>
                        <a:t>Asimismo son productos, muchos de ellos que son </a:t>
                      </a:r>
                      <a:r>
                        <a:rPr lang="es-ES_tradnl" sz="900" b="0" kern="1200" baseline="0" noProof="0" dirty="0" err="1" smtClean="0">
                          <a:solidFill>
                            <a:srgbClr val="002776"/>
                          </a:solidFill>
                          <a:latin typeface="+mn-lt"/>
                          <a:ea typeface="+mn-ea"/>
                          <a:cs typeface="+mn-cs"/>
                        </a:rPr>
                        <a:t>comisionables</a:t>
                      </a:r>
                      <a:r>
                        <a:rPr lang="es-ES_tradnl" sz="900" b="0" kern="1200" baseline="0" noProof="0" dirty="0" smtClean="0">
                          <a:solidFill>
                            <a:srgbClr val="002776"/>
                          </a:solidFill>
                          <a:latin typeface="+mn-lt"/>
                          <a:ea typeface="+mn-ea"/>
                          <a:cs typeface="+mn-cs"/>
                        </a:rPr>
                        <a:t> (se puede añadir una comisión al precio de la entrada) para que los operadores y turoperadores los puedan </a:t>
                      </a:r>
                      <a:r>
                        <a:rPr lang="es-ES_tradnl" sz="900" b="0" kern="1200" baseline="0" noProof="0" dirty="0" err="1" smtClean="0">
                          <a:solidFill>
                            <a:srgbClr val="002776"/>
                          </a:solidFill>
                          <a:latin typeface="+mn-lt"/>
                          <a:ea typeface="+mn-ea"/>
                          <a:cs typeface="+mn-cs"/>
                        </a:rPr>
                        <a:t>paquetizar</a:t>
                      </a:r>
                      <a:r>
                        <a:rPr lang="es-ES_tradnl" sz="900" b="0" kern="1200" baseline="0" noProof="0" dirty="0" smtClean="0">
                          <a:solidFill>
                            <a:srgbClr val="002776"/>
                          </a:solidFill>
                          <a:latin typeface="+mn-lt"/>
                          <a:ea typeface="+mn-ea"/>
                          <a:cs typeface="+mn-cs"/>
                        </a:rPr>
                        <a:t>.</a:t>
                      </a: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Algunas de las ideas que se sugieren como inspiración para Proyectos Acontecimientos son las que a continuación se indican.</a:t>
                      </a:r>
                    </a:p>
                    <a:p>
                      <a:pPr marL="456697" marR="0" lvl="1"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900" b="1" kern="1200" baseline="0" noProof="0" dirty="0" smtClean="0">
                          <a:solidFill>
                            <a:srgbClr val="002776"/>
                          </a:solidFill>
                          <a:latin typeface="+mn-lt"/>
                          <a:ea typeface="+mn-ea"/>
                          <a:cs typeface="+mn-cs"/>
                        </a:rPr>
                        <a:t>Eventos y festividades </a:t>
                      </a:r>
                    </a:p>
                    <a:p>
                      <a:pPr marL="456697" marR="0" lvl="1"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900" kern="1200" baseline="0" noProof="0" dirty="0" smtClean="0">
                          <a:solidFill>
                            <a:srgbClr val="002776"/>
                          </a:solidFill>
                          <a:latin typeface="+mn-lt"/>
                          <a:ea typeface="+mn-ea"/>
                          <a:cs typeface="+mn-cs"/>
                        </a:rPr>
                        <a:t>Culturales y patrimoniales</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Festival Latitud 0’ en la Mitad del Mundo: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Experiencias únicas de la Mitad del Mundo que se realizarán en los </a:t>
                      </a:r>
                      <a:r>
                        <a:rPr lang="es-ES" sz="900" kern="1200" baseline="0" noProof="0" dirty="0" smtClean="0">
                          <a:solidFill>
                            <a:srgbClr val="003366"/>
                          </a:solidFill>
                          <a:latin typeface="+mn-lt"/>
                          <a:ea typeface="Microsoft YaHei" panose="020B0503020204020204" pitchFamily="34" charset="-122"/>
                          <a:cs typeface="+mn-cs"/>
                        </a:rPr>
                        <a:t>b</a:t>
                      </a:r>
                      <a:r>
                        <a:rPr lang="es-ES" altLang="es-EC" sz="900" dirty="0" err="1" smtClean="0">
                          <a:solidFill>
                            <a:srgbClr val="003366"/>
                          </a:solidFill>
                          <a:ea typeface="Microsoft YaHei" panose="020B0503020204020204" pitchFamily="34" charset="-122"/>
                        </a:rPr>
                        <a:t>arrios</a:t>
                      </a:r>
                      <a:r>
                        <a:rPr lang="es-ES" altLang="es-EC" sz="900" dirty="0" smtClean="0">
                          <a:solidFill>
                            <a:srgbClr val="003366"/>
                          </a:solidFill>
                          <a:ea typeface="Microsoft YaHei" panose="020B0503020204020204" pitchFamily="34" charset="-122"/>
                        </a:rPr>
                        <a:t> o ciudades temáticas: barrio de la tecnología y la ciencia, ciudad espacial, ciudad universitaria, barrio diplomático.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Se recomienda ver el Producto 1, la sección de Principales destinos y estructura del espacio turístico, </a:t>
                      </a:r>
                      <a:r>
                        <a:rPr lang="es-ES_tradnl" sz="900" i="1" kern="1200" baseline="0" noProof="0" dirty="0" smtClean="0">
                          <a:solidFill>
                            <a:srgbClr val="002776"/>
                          </a:solidFill>
                          <a:latin typeface="+mn-lt"/>
                          <a:ea typeface="+mn-ea"/>
                          <a:cs typeface="+mn-cs"/>
                        </a:rPr>
                        <a:t>proyectos urbanos emblemáticos de la ciudad</a:t>
                      </a:r>
                      <a:endParaRPr lang="es-ES_tradnl" sz="900" kern="1200" baseline="0" noProof="0" dirty="0" smtClean="0">
                        <a:solidFill>
                          <a:srgbClr val="002776"/>
                        </a:solidFill>
                        <a:latin typeface="+mn-lt"/>
                        <a:ea typeface="+mn-ea"/>
                        <a:cs typeface="+mn-cs"/>
                      </a:endParaRP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Semana de las flores en Quito: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Decorar iglesias, monumentos y calles de </a:t>
                      </a:r>
                      <a:r>
                        <a:rPr lang="es-ES_tradnl" sz="900" kern="1200" baseline="0" noProof="0" dirty="0" err="1" smtClean="0">
                          <a:solidFill>
                            <a:srgbClr val="002776"/>
                          </a:solidFill>
                          <a:latin typeface="+mn-lt"/>
                          <a:ea typeface="+mn-ea"/>
                          <a:cs typeface="+mn-cs"/>
                        </a:rPr>
                        <a:t>clústers</a:t>
                      </a:r>
                      <a:r>
                        <a:rPr lang="es-ES_tradnl" sz="900" kern="1200" baseline="0" noProof="0" dirty="0" smtClean="0">
                          <a:solidFill>
                            <a:srgbClr val="002776"/>
                          </a:solidFill>
                          <a:latin typeface="+mn-lt"/>
                          <a:ea typeface="+mn-ea"/>
                          <a:cs typeface="+mn-cs"/>
                        </a:rPr>
                        <a:t> turísticos con flores bajo temáticas concretas a seleccionar anualmente. La decoración la podrán realizar profesionales jóvenes o reputados que concursarán por la obtención de la mejor decoración.</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Durante la semana habrán elementos complementarios relacionados con las flores: menús o platos de comida que incorporen flores, mercados itinerantes de flores incluso se sugiere organizar el día de la flor, en el que se regalarán flores a sus seres queridos </a:t>
                      </a:r>
                    </a:p>
                    <a:p>
                      <a:pPr marL="456697" marR="0" lvl="1"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900" kern="1200" baseline="0" noProof="0" dirty="0" smtClean="0">
                          <a:solidFill>
                            <a:srgbClr val="002776"/>
                          </a:solidFill>
                          <a:latin typeface="+mn-lt"/>
                          <a:ea typeface="+mn-ea"/>
                          <a:cs typeface="+mn-cs"/>
                        </a:rPr>
                        <a:t>Gastronómicos</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12 meses, 12 mesas: cada mes tiene un menú o alimento que se introducirá en los menús y favorecerá la creatividad de los cocineros y chefs.</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Los días del Cacao </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Organizar un concurso de recetas basadas en cacao entre chefs amateurs en la región</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Invitar a reputados pasteleros y repostero a que desarrollen creaciones, no sólo recetas, basadas en el cacao y el chocolate</a:t>
                      </a:r>
                    </a:p>
                    <a:p>
                      <a:pPr marL="456697" marR="0" lvl="1" indent="0" algn="l" defTabSz="913399"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900" kern="1200" baseline="0" noProof="0" dirty="0" smtClean="0">
                          <a:solidFill>
                            <a:srgbClr val="002776"/>
                          </a:solidFill>
                          <a:latin typeface="+mn-lt"/>
                          <a:ea typeface="+mn-ea"/>
                          <a:cs typeface="+mn-cs"/>
                        </a:rPr>
                        <a:t>Religioso</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Descubriendo los tesoros religiosos de Quito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Quito dispone de recursos patrimoniales culturales y religiosos único en el mundo y debe explotarlos turísticamente y darlos a conocer al mundo.</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Potencial de desarrollo de producto: rutas, reinterpretación histórica, etc.</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397451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640960" cy="957262"/>
          </a:xfrm>
        </p:spPr>
        <p:txBody>
          <a:bodyPr/>
          <a:lstStyle/>
          <a:p>
            <a:r>
              <a:rPr lang="es-ES_tradnl" dirty="0" smtClean="0"/>
              <a:t>Ejemplos de productos turísticos para la dinamización urbana y rural de barrios </a:t>
            </a:r>
            <a:endParaRPr lang="es-ES"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26</a:t>
            </a:fld>
            <a:endParaRPr lang="en-US" dirty="0"/>
          </a:p>
        </p:txBody>
      </p:sp>
      <p:pic>
        <p:nvPicPr>
          <p:cNvPr id="6" name="Picture 5"/>
          <p:cNvPicPr>
            <a:picLocks noChangeAspect="1"/>
          </p:cNvPicPr>
          <p:nvPr/>
        </p:nvPicPr>
        <p:blipFill>
          <a:blip r:embed="rId2"/>
          <a:stretch>
            <a:fillRect/>
          </a:stretch>
        </p:blipFill>
        <p:spPr>
          <a:xfrm>
            <a:off x="3908364" y="4851647"/>
            <a:ext cx="2880320" cy="1987675"/>
          </a:xfrm>
          <a:prstGeom prst="rect">
            <a:avLst/>
          </a:prstGeom>
        </p:spPr>
      </p:pic>
      <p:pic>
        <p:nvPicPr>
          <p:cNvPr id="261124" name="Picture 4" descr="https://encrypted-tbn1.gstatic.com/images?q=tbn:ANd9GcT-0fjEiydkzgEyvqRIgmC6CeXoj2XFxzujVy8m42nzSegwkx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8364" y="2689622"/>
            <a:ext cx="2880320" cy="20331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16817" y="1287043"/>
            <a:ext cx="2971868" cy="1138773"/>
          </a:xfrm>
          <a:prstGeom prst="rect">
            <a:avLst/>
          </a:prstGeom>
          <a:noFill/>
        </p:spPr>
        <p:txBody>
          <a:bodyPr wrap="square" rtlCol="0">
            <a:spAutoFit/>
          </a:bodyPr>
          <a:lstStyle/>
          <a:p>
            <a:r>
              <a:rPr lang="es-ES_tradnl" sz="1800" b="1" i="1" dirty="0" smtClean="0">
                <a:solidFill>
                  <a:srgbClr val="00A1DE"/>
                </a:solidFill>
              </a:rPr>
              <a:t>Girona, España</a:t>
            </a:r>
          </a:p>
          <a:p>
            <a:r>
              <a:rPr lang="es-ES_tradnl" sz="1800" b="1" i="1" dirty="0" err="1" smtClean="0">
                <a:solidFill>
                  <a:srgbClr val="00A1DE"/>
                </a:solidFill>
              </a:rPr>
              <a:t>Temps</a:t>
            </a:r>
            <a:r>
              <a:rPr lang="es-ES_tradnl" sz="1800" b="1" i="1" dirty="0" smtClean="0">
                <a:solidFill>
                  <a:srgbClr val="00A1DE"/>
                </a:solidFill>
              </a:rPr>
              <a:t> de </a:t>
            </a:r>
            <a:r>
              <a:rPr lang="es-ES_tradnl" sz="1800" b="1" i="1" dirty="0" err="1" smtClean="0">
                <a:solidFill>
                  <a:srgbClr val="00A1DE"/>
                </a:solidFill>
              </a:rPr>
              <a:t>Flors</a:t>
            </a:r>
            <a:r>
              <a:rPr lang="es-ES_tradnl" sz="1800" b="1" i="1" dirty="0" smtClean="0">
                <a:solidFill>
                  <a:srgbClr val="00A1DE"/>
                </a:solidFill>
              </a:rPr>
              <a:t> en mayo</a:t>
            </a:r>
          </a:p>
          <a:p>
            <a:r>
              <a:rPr lang="es-ES_tradnl" sz="1600" b="1" dirty="0" smtClean="0">
                <a:solidFill>
                  <a:srgbClr val="00A1DE"/>
                </a:solidFill>
              </a:rPr>
              <a:t>Transforma el escenario habitual de la ciudad</a:t>
            </a:r>
            <a:endParaRPr lang="es-ES" sz="1600" b="1" dirty="0">
              <a:solidFill>
                <a:srgbClr val="00A1DE"/>
              </a:solidFill>
            </a:endParaRPr>
          </a:p>
        </p:txBody>
      </p:sp>
      <p:pic>
        <p:nvPicPr>
          <p:cNvPr id="261126" name="Picture 6" descr="Resultado de imagen para festival musica pedralbes 20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8226" y="2590849"/>
            <a:ext cx="2581275" cy="213190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057175" y="1285523"/>
            <a:ext cx="2971868" cy="1107996"/>
          </a:xfrm>
          <a:prstGeom prst="rect">
            <a:avLst/>
          </a:prstGeom>
          <a:noFill/>
        </p:spPr>
        <p:txBody>
          <a:bodyPr wrap="square" rtlCol="0">
            <a:spAutoFit/>
          </a:bodyPr>
          <a:lstStyle/>
          <a:p>
            <a:r>
              <a:rPr lang="es-ES_tradnl" sz="1800" b="1" i="1" dirty="0" smtClean="0">
                <a:solidFill>
                  <a:srgbClr val="00A1DE"/>
                </a:solidFill>
              </a:rPr>
              <a:t>Festivales de música </a:t>
            </a:r>
            <a:r>
              <a:rPr lang="es-ES_tradnl" sz="1600" b="1" dirty="0" smtClean="0">
                <a:solidFill>
                  <a:srgbClr val="00A1DE"/>
                </a:solidFill>
              </a:rPr>
              <a:t>Animan barrios residenciales o poco transitados </a:t>
            </a:r>
            <a:endParaRPr lang="es-ES" sz="1600" b="1" dirty="0">
              <a:solidFill>
                <a:srgbClr val="00A1DE"/>
              </a:solidFill>
            </a:endParaRPr>
          </a:p>
        </p:txBody>
      </p:sp>
      <p:pic>
        <p:nvPicPr>
          <p:cNvPr id="9" name="Picture 8"/>
          <p:cNvPicPr>
            <a:picLocks noChangeAspect="1"/>
          </p:cNvPicPr>
          <p:nvPr/>
        </p:nvPicPr>
        <p:blipFill>
          <a:blip r:embed="rId5"/>
          <a:stretch>
            <a:fillRect/>
          </a:stretch>
        </p:blipFill>
        <p:spPr>
          <a:xfrm>
            <a:off x="7118226" y="4851646"/>
            <a:ext cx="2581275" cy="1987676"/>
          </a:xfrm>
          <a:prstGeom prst="rect">
            <a:avLst/>
          </a:prstGeom>
        </p:spPr>
      </p:pic>
      <p:pic>
        <p:nvPicPr>
          <p:cNvPr id="12" name="Picture 11"/>
          <p:cNvPicPr>
            <a:picLocks noChangeAspect="1"/>
          </p:cNvPicPr>
          <p:nvPr/>
        </p:nvPicPr>
        <p:blipFill>
          <a:blip r:embed="rId6"/>
          <a:stretch>
            <a:fillRect/>
          </a:stretch>
        </p:blipFill>
        <p:spPr>
          <a:xfrm>
            <a:off x="302324" y="2654894"/>
            <a:ext cx="1908794" cy="2067859"/>
          </a:xfrm>
          <a:prstGeom prst="rect">
            <a:avLst/>
          </a:prstGeom>
        </p:spPr>
      </p:pic>
      <p:pic>
        <p:nvPicPr>
          <p:cNvPr id="261132" name="Picture 12" descr="http://www.benaresrestaurant.com/images/rsz_madrid_fusion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11118" y="2704735"/>
            <a:ext cx="1323049" cy="1323049"/>
          </a:xfrm>
          <a:prstGeom prst="rect">
            <a:avLst/>
          </a:prstGeom>
          <a:noFill/>
          <a:extLst>
            <a:ext uri="{909E8E84-426E-40DD-AFC4-6F175D3DCCD1}">
              <a14:hiddenFill xmlns:a14="http://schemas.microsoft.com/office/drawing/2010/main">
                <a:solidFill>
                  <a:srgbClr val="FFFFFF"/>
                </a:solidFill>
              </a14:hiddenFill>
            </a:ext>
          </a:extLst>
        </p:spPr>
      </p:pic>
      <p:pic>
        <p:nvPicPr>
          <p:cNvPr id="261134" name="Picture 14" descr="http://www.estoesmadridmadrid.com/wp-content/uploads/2013/02/20130126_17441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18622"/>
          <a:stretch/>
        </p:blipFill>
        <p:spPr bwMode="auto">
          <a:xfrm>
            <a:off x="277465" y="4851646"/>
            <a:ext cx="3256701" cy="198767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62285" y="1289987"/>
            <a:ext cx="3386041" cy="1107996"/>
          </a:xfrm>
          <a:prstGeom prst="rect">
            <a:avLst/>
          </a:prstGeom>
          <a:noFill/>
        </p:spPr>
        <p:txBody>
          <a:bodyPr wrap="square" rtlCol="0">
            <a:spAutoFit/>
          </a:bodyPr>
          <a:lstStyle/>
          <a:p>
            <a:r>
              <a:rPr lang="es-ES_tradnl" sz="1800" b="1" i="1" dirty="0" smtClean="0">
                <a:solidFill>
                  <a:srgbClr val="00A1DE"/>
                </a:solidFill>
              </a:rPr>
              <a:t>Madrid y la gastronomía</a:t>
            </a:r>
          </a:p>
          <a:p>
            <a:r>
              <a:rPr lang="es-ES_tradnl" sz="1600" b="1" dirty="0" smtClean="0">
                <a:solidFill>
                  <a:srgbClr val="00A1DE"/>
                </a:solidFill>
              </a:rPr>
              <a:t>Madrid Fusión y Mercado de San Antón (para profesionales y aficionados gourmets)</a:t>
            </a:r>
            <a:endParaRPr lang="es-ES" sz="1600" b="1" dirty="0">
              <a:solidFill>
                <a:srgbClr val="00A1DE"/>
              </a:solidFill>
            </a:endParaRPr>
          </a:p>
        </p:txBody>
      </p:sp>
    </p:spTree>
    <p:extLst>
      <p:ext uri="{BB962C8B-B14F-4D97-AF65-F5344CB8AC3E}">
        <p14:creationId xmlns:p14="http://schemas.microsoft.com/office/powerpoint/2010/main" val="32623940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51369" name="think-cell Slide" r:id="rId33" imgW="270" imgH="270" progId="TCLayout.ActiveDocument.1">
                  <p:embed/>
                </p:oleObj>
              </mc:Choice>
              <mc:Fallback>
                <p:oleObj name="think-cell Slide" r:id="rId33" imgW="270" imgH="270" progId="TCLayout.ActiveDocument.1">
                  <p:embed/>
                  <p:pic>
                    <p:nvPicPr>
                      <p:cNvPr id="14" name="Object 13" hidden="1"/>
                      <p:cNvPicPr/>
                      <p:nvPr/>
                    </p:nvPicPr>
                    <p:blipFill>
                      <a:blip r:embed="rId34"/>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5.2. Incubadora y Aceleradora de Productos Turísticos Sustentables</a:t>
            </a:r>
            <a:endParaRPr lang="es-CL" sz="1100" b="1" dirty="0">
              <a:solidFill>
                <a:schemeClr val="tx2"/>
              </a:solidFill>
            </a:endParaRPr>
          </a:p>
        </p:txBody>
      </p:sp>
      <p:sp>
        <p:nvSpPr>
          <p:cNvPr id="257" name="Rectangle 256"/>
          <p:cNvSpPr/>
          <p:nvPr/>
        </p:nvSpPr>
        <p:spPr>
          <a:xfrm>
            <a:off x="7264146" y="2748603"/>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Firma de una acuerdo de colaboración en el programa de “incubadora y aceleradora” de actores clave: sector público vinculado a turismo, universidades, sector privado (entidades financieras, compañías de inversión, entre otros).</a:t>
            </a:r>
          </a:p>
        </p:txBody>
      </p:sp>
      <p:sp>
        <p:nvSpPr>
          <p:cNvPr id="212" name="Rectangle 211"/>
          <p:cNvSpPr/>
          <p:nvPr/>
        </p:nvSpPr>
        <p:spPr>
          <a:xfrm>
            <a:off x="205200" y="179926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un entorno que favorezca al emprendimiento y la inversión para fomentar la innovación y creación productos turísticos en Quito.</a:t>
            </a:r>
          </a:p>
        </p:txBody>
      </p:sp>
      <p:sp>
        <p:nvSpPr>
          <p:cNvPr id="256" name="Rectangle 255"/>
          <p:cNvSpPr/>
          <p:nvPr/>
        </p:nvSpPr>
        <p:spPr>
          <a:xfrm>
            <a:off x="7264146" y="238490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947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Número de proyectos presentado para participar en a “incubadora”.</a:t>
            </a:r>
          </a:p>
          <a:p>
            <a:pPr marL="228600" indent="-228600">
              <a:spcBef>
                <a:spcPts val="300"/>
              </a:spcBef>
              <a:buFont typeface="+mj-lt"/>
              <a:buAutoNum type="arabicPeriod"/>
            </a:pPr>
            <a:r>
              <a:rPr lang="es-CL" sz="900" dirty="0" smtClean="0">
                <a:solidFill>
                  <a:schemeClr val="tx2"/>
                </a:solidFill>
              </a:rPr>
              <a:t>Número de proyectos admitidos en la “incubadora”.</a:t>
            </a:r>
          </a:p>
          <a:p>
            <a:pPr marL="228600" indent="-228600">
              <a:spcBef>
                <a:spcPts val="300"/>
              </a:spcBef>
              <a:buFont typeface="+mj-lt"/>
              <a:buAutoNum type="arabicPeriod"/>
            </a:pPr>
            <a:r>
              <a:rPr lang="es-CL" sz="900" dirty="0" smtClean="0">
                <a:solidFill>
                  <a:schemeClr val="tx2"/>
                </a:solidFill>
              </a:rPr>
              <a:t>Volumen de inversión obtenida para la “aceleración” de los proyectos en la “incubadora.</a:t>
            </a: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82" name="Rectangle 181"/>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183" name="Rectangle 182"/>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$ 200.000 USD </a:t>
            </a:r>
          </a:p>
          <a:p>
            <a:pPr algn="ctr"/>
            <a:r>
              <a:rPr lang="es-CL" sz="900" dirty="0" smtClean="0">
                <a:solidFill>
                  <a:schemeClr val="tx2"/>
                </a:solidFill>
              </a:rPr>
              <a:t>$ 10.000 USD por proyecto en incubadora (x5 al año y x 4 años) y aporte no monetario: espacio y asesoramiento.</a:t>
            </a:r>
            <a:endParaRPr lang="es-CL" sz="900" dirty="0">
              <a:solidFill>
                <a:schemeClr val="tx2"/>
              </a:solidFill>
            </a:endParaRPr>
          </a:p>
        </p:txBody>
      </p:sp>
      <p:sp>
        <p:nvSpPr>
          <p:cNvPr id="191"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ext uri="{D42A27DB-BD31-4B8C-83A1-F6EECF244321}">
                <p14:modId xmlns:p14="http://schemas.microsoft.com/office/powerpoint/2010/main" val="2793317182"/>
              </p:ext>
            </p:extLst>
          </p:nvPr>
        </p:nvGraphicFramePr>
        <p:xfrm>
          <a:off x="205200" y="3748975"/>
          <a:ext cx="7020000" cy="237744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489273">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noProof="0" dirty="0" smtClean="0">
                          <a:solidFill>
                            <a:srgbClr val="002776"/>
                          </a:solidFill>
                          <a:latin typeface="+mn-lt"/>
                          <a:ea typeface="+mn-ea"/>
                          <a:cs typeface="+mn-cs"/>
                        </a:rPr>
                        <a:t>Establecer</a:t>
                      </a:r>
                      <a:r>
                        <a:rPr lang="es-ES_tradnl" sz="900" kern="1200" baseline="0" noProof="0" dirty="0" smtClean="0">
                          <a:solidFill>
                            <a:srgbClr val="002776"/>
                          </a:solidFill>
                          <a:latin typeface="+mn-lt"/>
                          <a:ea typeface="+mn-ea"/>
                          <a:cs typeface="+mn-cs"/>
                        </a:rPr>
                        <a:t> entre el sector público, universidades y sector privado turístico de Quito un acuerdo de colaboración que incluya el aporte de fondos monetarios y no monetarios para la financiación inicial de proyectos de emprendimiento turístico (pre – incubadora) y que establezca los beneficios para los entes colaboradores.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622711">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900" kern="1200" noProof="0" dirty="0" smtClean="0">
                          <a:solidFill>
                            <a:srgbClr val="002776"/>
                          </a:solidFill>
                          <a:latin typeface="+mn-lt"/>
                          <a:ea typeface="+mn-ea"/>
                          <a:cs typeface="+mn-cs"/>
                        </a:rPr>
                        <a:t>Crear</a:t>
                      </a:r>
                      <a:r>
                        <a:rPr lang="es-ES_tradnl" sz="900" kern="1200" baseline="0" noProof="0" dirty="0" smtClean="0">
                          <a:solidFill>
                            <a:srgbClr val="002776"/>
                          </a:solidFill>
                          <a:latin typeface="+mn-lt"/>
                          <a:ea typeface="+mn-ea"/>
                          <a:cs typeface="+mn-cs"/>
                        </a:rPr>
                        <a:t> un programa “Incubadora de </a:t>
                      </a:r>
                      <a:r>
                        <a:rPr lang="es-ES_tradnl" sz="900" i="1" kern="1200" baseline="0" noProof="0" dirty="0" err="1" smtClean="0">
                          <a:solidFill>
                            <a:srgbClr val="002776"/>
                          </a:solidFill>
                          <a:latin typeface="+mn-lt"/>
                          <a:ea typeface="+mn-ea"/>
                          <a:cs typeface="+mn-cs"/>
                        </a:rPr>
                        <a:t>start</a:t>
                      </a:r>
                      <a:r>
                        <a:rPr lang="es-ES_tradnl" sz="900" i="1" kern="1200" baseline="0" noProof="0" dirty="0" smtClean="0">
                          <a:solidFill>
                            <a:srgbClr val="002776"/>
                          </a:solidFill>
                          <a:latin typeface="+mn-lt"/>
                          <a:ea typeface="+mn-ea"/>
                          <a:cs typeface="+mn-cs"/>
                        </a:rPr>
                        <a:t>-ups</a:t>
                      </a:r>
                      <a:r>
                        <a:rPr lang="es-ES_tradnl" sz="900" kern="1200" baseline="0" noProof="0" dirty="0" smtClean="0">
                          <a:solidFill>
                            <a:srgbClr val="002776"/>
                          </a:solidFill>
                          <a:latin typeface="+mn-lt"/>
                          <a:ea typeface="+mn-ea"/>
                          <a:cs typeface="+mn-cs"/>
                        </a:rPr>
                        <a:t> turísticas” dirigido a facilitar el emprendimiento de jóvenes profesionales, estudiantes e investigadores de universidad y compañías del sector turístico que deseen dedicar fondos a la innovación turística. El programa desarrollará una “incubadora” de proyectos sustentables que podrán ser introducidos en el mercado con una inversión inicial reducida.</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489273">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kern="1200" noProof="0" dirty="0" smtClean="0">
                          <a:solidFill>
                            <a:srgbClr val="002776"/>
                          </a:solidFill>
                          <a:latin typeface="+mn-lt"/>
                          <a:ea typeface="+mn-ea"/>
                          <a:cs typeface="+mn-cs"/>
                        </a:rPr>
                        <a:t>Desarrollar</a:t>
                      </a:r>
                      <a:r>
                        <a:rPr lang="es-ES_tradnl" sz="900" kern="1200" baseline="0" noProof="0" dirty="0" smtClean="0">
                          <a:solidFill>
                            <a:srgbClr val="002776"/>
                          </a:solidFill>
                          <a:latin typeface="+mn-lt"/>
                          <a:ea typeface="+mn-ea"/>
                          <a:cs typeface="+mn-cs"/>
                        </a:rPr>
                        <a:t> un programa de ”Aceleración de </a:t>
                      </a:r>
                      <a:r>
                        <a:rPr lang="es-ES_tradnl" sz="900" kern="1200" baseline="0" noProof="0" dirty="0" err="1" smtClean="0">
                          <a:solidFill>
                            <a:srgbClr val="002776"/>
                          </a:solidFill>
                          <a:latin typeface="+mn-lt"/>
                          <a:ea typeface="+mn-ea"/>
                          <a:cs typeface="+mn-cs"/>
                        </a:rPr>
                        <a:t>start</a:t>
                      </a:r>
                      <a:r>
                        <a:rPr lang="es-ES_tradnl" sz="900" kern="1200" baseline="0" noProof="0" dirty="0" smtClean="0">
                          <a:solidFill>
                            <a:srgbClr val="002776"/>
                          </a:solidFill>
                          <a:latin typeface="+mn-lt"/>
                          <a:ea typeface="+mn-ea"/>
                          <a:cs typeface="+mn-cs"/>
                        </a:rPr>
                        <a:t>-ups” turísticas que permita a éstas crecer rápidamente y captar </a:t>
                      </a:r>
                      <a:r>
                        <a:rPr lang="es-ES_tradnl" sz="900" kern="1200" baseline="0" noProof="0" dirty="0" err="1" smtClean="0">
                          <a:solidFill>
                            <a:srgbClr val="002776"/>
                          </a:solidFill>
                          <a:latin typeface="+mn-lt"/>
                          <a:ea typeface="+mn-ea"/>
                          <a:cs typeface="+mn-cs"/>
                        </a:rPr>
                        <a:t>market</a:t>
                      </a:r>
                      <a:r>
                        <a:rPr lang="es-ES_tradnl" sz="900" kern="1200" baseline="0" noProof="0" dirty="0" smtClean="0">
                          <a:solidFill>
                            <a:srgbClr val="002776"/>
                          </a:solidFill>
                          <a:latin typeface="+mn-lt"/>
                          <a:ea typeface="+mn-ea"/>
                          <a:cs typeface="+mn-cs"/>
                        </a:rPr>
                        <a:t> share gracias a la inyección de recursos financieros. La aceleradora consistirá en dar a conocer los proyectos en “incubadora” a inversionistas privados (i.e. </a:t>
                      </a:r>
                      <a:r>
                        <a:rPr lang="es-ES_tradnl" sz="900" kern="1200" baseline="0" noProof="0" dirty="0" err="1" smtClean="0">
                          <a:solidFill>
                            <a:srgbClr val="002776"/>
                          </a:solidFill>
                          <a:latin typeface="+mn-lt"/>
                          <a:ea typeface="+mn-ea"/>
                          <a:cs typeface="+mn-cs"/>
                        </a:rPr>
                        <a:t>business</a:t>
                      </a:r>
                      <a:r>
                        <a:rPr lang="es-ES_tradnl" sz="900" kern="1200" baseline="0" noProof="0" dirty="0" smtClean="0">
                          <a:solidFill>
                            <a:srgbClr val="002776"/>
                          </a:solidFill>
                          <a:latin typeface="+mn-lt"/>
                          <a:ea typeface="+mn-ea"/>
                          <a:cs typeface="+mn-cs"/>
                        </a:rPr>
                        <a:t> </a:t>
                      </a:r>
                      <a:r>
                        <a:rPr lang="es-ES_tradnl" sz="900" kern="1200" baseline="0" noProof="0" dirty="0" err="1" smtClean="0">
                          <a:solidFill>
                            <a:srgbClr val="002776"/>
                          </a:solidFill>
                          <a:latin typeface="+mn-lt"/>
                          <a:ea typeface="+mn-ea"/>
                          <a:cs typeface="+mn-cs"/>
                        </a:rPr>
                        <a:t>angels</a:t>
                      </a:r>
                      <a:r>
                        <a:rPr lang="es-ES_tradnl" sz="900" kern="1200" baseline="0" noProof="0" dirty="0" smtClean="0">
                          <a:solidFill>
                            <a:srgbClr val="002776"/>
                          </a:solidFill>
                          <a:latin typeface="+mn-lt"/>
                          <a:ea typeface="+mn-ea"/>
                          <a:cs typeface="+mn-cs"/>
                        </a:rPr>
                        <a:t>) que deseen invertir en el sector turístico a cambio de un ROI atractivo.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59162">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4"/>
                        <a:tabLst/>
                        <a:defRPr/>
                      </a:pPr>
                      <a:r>
                        <a:rPr lang="es-ES_tradnl" sz="900" kern="1200" noProof="0" dirty="0" smtClean="0">
                          <a:solidFill>
                            <a:srgbClr val="002776"/>
                          </a:solidFill>
                          <a:latin typeface="+mn-lt"/>
                          <a:ea typeface="+mn-ea"/>
                          <a:cs typeface="+mn-cs"/>
                        </a:rPr>
                        <a:t>Firmar</a:t>
                      </a:r>
                      <a:r>
                        <a:rPr lang="es-ES_tradnl" sz="900" kern="1200" baseline="0" noProof="0" dirty="0" smtClean="0">
                          <a:solidFill>
                            <a:srgbClr val="002776"/>
                          </a:solidFill>
                          <a:latin typeface="+mn-lt"/>
                          <a:ea typeface="+mn-ea"/>
                          <a:cs typeface="+mn-cs"/>
                        </a:rPr>
                        <a:t> acuerdos de colaboración con universidades de turismo y escuelas de negocio que quieran formar parte de los programas de “incubadora” y “aceleradora”.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481940792"/>
                  </a:ext>
                </a:extLst>
              </a:tr>
              <a:tr h="359162">
                <a:tc>
                  <a:txBody>
                    <a:bodyPr/>
                    <a:lstStyle/>
                    <a:p>
                      <a:pPr marL="228600" marR="0" lvl="0" indent="-228600" algn="just"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900" kern="1200" noProof="0" dirty="0" smtClean="0">
                          <a:solidFill>
                            <a:srgbClr val="002776"/>
                          </a:solidFill>
                          <a:latin typeface="+mn-lt"/>
                          <a:ea typeface="+mn-ea"/>
                          <a:cs typeface="+mn-cs"/>
                        </a:rPr>
                        <a:t>Convocar</a:t>
                      </a:r>
                      <a:r>
                        <a:rPr lang="es-ES_tradnl" sz="900" kern="1200" baseline="0" noProof="0" dirty="0" smtClean="0">
                          <a:solidFill>
                            <a:srgbClr val="002776"/>
                          </a:solidFill>
                          <a:latin typeface="+mn-lt"/>
                          <a:ea typeface="+mn-ea"/>
                          <a:cs typeface="+mn-cs"/>
                        </a:rPr>
                        <a:t> un concurso anual donde se presenten ideas de emprendimiento susceptibles de ser premiadas con su desarrollo en la “incubadora” de proyectos turísticos a nivel regional LATAM para afianzar el posicionamiento de Quito en innovación.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90282192"/>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9"/>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30"/>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7"/>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8"/>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5"/>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6"/>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874362" y="6820688"/>
            <a:ext cx="468000" cy="430836"/>
            <a:chOff x="7925794" y="6803310"/>
            <a:chExt cx="468000" cy="430836"/>
          </a:xfrm>
        </p:grpSpPr>
        <p:sp>
          <p:nvSpPr>
            <p:cNvPr id="244" name="Rectangle 243"/>
            <p:cNvSpPr/>
            <p:nvPr>
              <p:custDataLst>
                <p:tags r:id="rId23"/>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4"/>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1"/>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2"/>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9"/>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20"/>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grpSp>
        <p:nvGrpSpPr>
          <p:cNvPr id="198" name="Group 197"/>
          <p:cNvGrpSpPr/>
          <p:nvPr/>
        </p:nvGrpSpPr>
        <p:grpSpPr>
          <a:xfrm>
            <a:off x="7370290" y="1519363"/>
            <a:ext cx="324000" cy="180000"/>
            <a:chOff x="893763" y="4138613"/>
            <a:chExt cx="552450" cy="239712"/>
          </a:xfrm>
          <a:solidFill>
            <a:schemeClr val="bg2"/>
          </a:solidFill>
        </p:grpSpPr>
        <p:sp>
          <p:nvSpPr>
            <p:cNvPr id="199" name="Freeform 60"/>
            <p:cNvSpPr>
              <a:spLocks noEditPoints="1"/>
            </p:cNvSpPr>
            <p:nvPr/>
          </p:nvSpPr>
          <p:spPr bwMode="auto">
            <a:xfrm>
              <a:off x="1328738" y="4138613"/>
              <a:ext cx="117475" cy="139700"/>
            </a:xfrm>
            <a:custGeom>
              <a:avLst/>
              <a:gdLst>
                <a:gd name="T0" fmla="*/ 14 w 20"/>
                <a:gd name="T1" fmla="*/ 3 h 24"/>
                <a:gd name="T2" fmla="*/ 18 w 20"/>
                <a:gd name="T3" fmla="*/ 11 h 24"/>
                <a:gd name="T4" fmla="*/ 4 w 20"/>
                <a:gd name="T5" fmla="*/ 24 h 24"/>
                <a:gd name="T6" fmla="*/ 4 w 20"/>
                <a:gd name="T7" fmla="*/ 21 h 24"/>
                <a:gd name="T8" fmla="*/ 14 w 20"/>
                <a:gd name="T9" fmla="*/ 11 h 24"/>
                <a:gd name="T10" fmla="*/ 6 w 20"/>
                <a:gd name="T11" fmla="*/ 14 h 24"/>
                <a:gd name="T12" fmla="*/ 12 w 20"/>
                <a:gd name="T13" fmla="*/ 8 h 24"/>
                <a:gd name="T14" fmla="*/ 5 w 20"/>
                <a:gd name="T15" fmla="*/ 4 h 24"/>
                <a:gd name="T16" fmla="*/ 5 w 20"/>
                <a:gd name="T17" fmla="*/ 20 h 24"/>
                <a:gd name="T18" fmla="*/ 0 w 20"/>
                <a:gd name="T19" fmla="*/ 5 h 24"/>
                <a:gd name="T20" fmla="*/ 14 w 20"/>
                <a:gd name="T21" fmla="*/ 3 h 24"/>
                <a:gd name="T22" fmla="*/ 8 w 20"/>
                <a:gd name="T23" fmla="*/ 11 h 24"/>
                <a:gd name="T24" fmla="*/ 8 w 20"/>
                <a:gd name="T25" fmla="*/ 13 h 24"/>
                <a:gd name="T26" fmla="*/ 11 w 20"/>
                <a:gd name="T27" fmla="*/ 10 h 24"/>
                <a:gd name="T28" fmla="*/ 8 w 20"/>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4">
                  <a:moveTo>
                    <a:pt x="14" y="3"/>
                  </a:moveTo>
                  <a:cubicBezTo>
                    <a:pt x="14" y="8"/>
                    <a:pt x="16" y="9"/>
                    <a:pt x="18" y="11"/>
                  </a:cubicBezTo>
                  <a:cubicBezTo>
                    <a:pt x="19" y="21"/>
                    <a:pt x="10" y="24"/>
                    <a:pt x="4" y="24"/>
                  </a:cubicBezTo>
                  <a:cubicBezTo>
                    <a:pt x="3" y="23"/>
                    <a:pt x="4" y="22"/>
                    <a:pt x="4" y="21"/>
                  </a:cubicBezTo>
                  <a:cubicBezTo>
                    <a:pt x="8" y="24"/>
                    <a:pt x="20" y="17"/>
                    <a:pt x="14" y="11"/>
                  </a:cubicBezTo>
                  <a:cubicBezTo>
                    <a:pt x="13" y="13"/>
                    <a:pt x="10" y="17"/>
                    <a:pt x="6" y="14"/>
                  </a:cubicBezTo>
                  <a:cubicBezTo>
                    <a:pt x="6" y="9"/>
                    <a:pt x="9" y="8"/>
                    <a:pt x="12" y="8"/>
                  </a:cubicBezTo>
                  <a:cubicBezTo>
                    <a:pt x="12" y="3"/>
                    <a:pt x="8" y="3"/>
                    <a:pt x="5" y="4"/>
                  </a:cubicBezTo>
                  <a:cubicBezTo>
                    <a:pt x="5" y="9"/>
                    <a:pt x="7" y="14"/>
                    <a:pt x="5" y="20"/>
                  </a:cubicBezTo>
                  <a:cubicBezTo>
                    <a:pt x="1" y="17"/>
                    <a:pt x="5" y="7"/>
                    <a:pt x="0" y="5"/>
                  </a:cubicBezTo>
                  <a:cubicBezTo>
                    <a:pt x="2" y="0"/>
                    <a:pt x="11" y="1"/>
                    <a:pt x="14" y="3"/>
                  </a:cubicBezTo>
                  <a:close/>
                  <a:moveTo>
                    <a:pt x="8" y="11"/>
                  </a:moveTo>
                  <a:cubicBezTo>
                    <a:pt x="8" y="11"/>
                    <a:pt x="8" y="12"/>
                    <a:pt x="8" y="13"/>
                  </a:cubicBezTo>
                  <a:cubicBezTo>
                    <a:pt x="10" y="13"/>
                    <a:pt x="12" y="12"/>
                    <a:pt x="11" y="10"/>
                  </a:cubicBezTo>
                  <a:cubicBezTo>
                    <a:pt x="10" y="10"/>
                    <a:pt x="9" y="10"/>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00" name="Freeform 61"/>
            <p:cNvSpPr>
              <a:spLocks noEditPoints="1"/>
            </p:cNvSpPr>
            <p:nvPr/>
          </p:nvSpPr>
          <p:spPr bwMode="auto">
            <a:xfrm>
              <a:off x="904875" y="4149725"/>
              <a:ext cx="82550" cy="117475"/>
            </a:xfrm>
            <a:custGeom>
              <a:avLst/>
              <a:gdLst>
                <a:gd name="T0" fmla="*/ 6 w 14"/>
                <a:gd name="T1" fmla="*/ 0 h 20"/>
                <a:gd name="T2" fmla="*/ 14 w 14"/>
                <a:gd name="T3" fmla="*/ 12 h 20"/>
                <a:gd name="T4" fmla="*/ 13 w 14"/>
                <a:gd name="T5" fmla="*/ 20 h 20"/>
                <a:gd name="T6" fmla="*/ 8 w 14"/>
                <a:gd name="T7" fmla="*/ 14 h 20"/>
                <a:gd name="T8" fmla="*/ 3 w 14"/>
                <a:gd name="T9" fmla="*/ 14 h 20"/>
                <a:gd name="T10" fmla="*/ 0 w 14"/>
                <a:gd name="T11" fmla="*/ 19 h 20"/>
                <a:gd name="T12" fmla="*/ 6 w 14"/>
                <a:gd name="T13" fmla="*/ 0 h 20"/>
                <a:gd name="T14" fmla="*/ 6 w 14"/>
                <a:gd name="T15" fmla="*/ 11 h 20"/>
                <a:gd name="T16" fmla="*/ 8 w 14"/>
                <a:gd name="T17" fmla="*/ 11 h 20"/>
                <a:gd name="T18" fmla="*/ 6 w 14"/>
                <a:gd name="T19" fmla="*/ 8 h 20"/>
                <a:gd name="T20" fmla="*/ 6 w 14"/>
                <a:gd name="T2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6" y="0"/>
                  </a:moveTo>
                  <a:cubicBezTo>
                    <a:pt x="9" y="3"/>
                    <a:pt x="9" y="11"/>
                    <a:pt x="14" y="12"/>
                  </a:cubicBezTo>
                  <a:cubicBezTo>
                    <a:pt x="10" y="15"/>
                    <a:pt x="14" y="17"/>
                    <a:pt x="13" y="20"/>
                  </a:cubicBezTo>
                  <a:cubicBezTo>
                    <a:pt x="10" y="20"/>
                    <a:pt x="10" y="16"/>
                    <a:pt x="8" y="14"/>
                  </a:cubicBezTo>
                  <a:cubicBezTo>
                    <a:pt x="6" y="14"/>
                    <a:pt x="5" y="14"/>
                    <a:pt x="3" y="14"/>
                  </a:cubicBezTo>
                  <a:cubicBezTo>
                    <a:pt x="2" y="16"/>
                    <a:pt x="3" y="20"/>
                    <a:pt x="0" y="19"/>
                  </a:cubicBezTo>
                  <a:cubicBezTo>
                    <a:pt x="1" y="11"/>
                    <a:pt x="3" y="5"/>
                    <a:pt x="6" y="0"/>
                  </a:cubicBezTo>
                  <a:close/>
                  <a:moveTo>
                    <a:pt x="6" y="11"/>
                  </a:moveTo>
                  <a:cubicBezTo>
                    <a:pt x="7" y="11"/>
                    <a:pt x="7" y="10"/>
                    <a:pt x="8" y="11"/>
                  </a:cubicBezTo>
                  <a:cubicBezTo>
                    <a:pt x="7" y="10"/>
                    <a:pt x="8" y="8"/>
                    <a:pt x="6" y="8"/>
                  </a:cubicBezTo>
                  <a:cubicBezTo>
                    <a:pt x="6" y="10"/>
                    <a:pt x="5" y="10"/>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01" name="Freeform 62"/>
            <p:cNvSpPr>
              <a:spLocks/>
            </p:cNvSpPr>
            <p:nvPr/>
          </p:nvSpPr>
          <p:spPr bwMode="auto">
            <a:xfrm>
              <a:off x="982663" y="4319588"/>
              <a:ext cx="369888" cy="41275"/>
            </a:xfrm>
            <a:custGeom>
              <a:avLst/>
              <a:gdLst>
                <a:gd name="T0" fmla="*/ 63 w 63"/>
                <a:gd name="T1" fmla="*/ 3 h 7"/>
                <a:gd name="T2" fmla="*/ 54 w 63"/>
                <a:gd name="T3" fmla="*/ 4 h 7"/>
                <a:gd name="T4" fmla="*/ 1 w 63"/>
                <a:gd name="T5" fmla="*/ 2 h 7"/>
                <a:gd name="T6" fmla="*/ 1 w 63"/>
                <a:gd name="T7" fmla="*/ 1 h 7"/>
                <a:gd name="T8" fmla="*/ 2 w 63"/>
                <a:gd name="T9" fmla="*/ 0 h 7"/>
                <a:gd name="T10" fmla="*/ 54 w 63"/>
                <a:gd name="T11" fmla="*/ 1 h 7"/>
                <a:gd name="T12" fmla="*/ 63 w 63"/>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3" h="7">
                  <a:moveTo>
                    <a:pt x="63" y="3"/>
                  </a:moveTo>
                  <a:cubicBezTo>
                    <a:pt x="62" y="7"/>
                    <a:pt x="56" y="4"/>
                    <a:pt x="54" y="4"/>
                  </a:cubicBezTo>
                  <a:cubicBezTo>
                    <a:pt x="37" y="3"/>
                    <a:pt x="14" y="5"/>
                    <a:pt x="1" y="2"/>
                  </a:cubicBezTo>
                  <a:cubicBezTo>
                    <a:pt x="1" y="1"/>
                    <a:pt x="0" y="1"/>
                    <a:pt x="1" y="1"/>
                  </a:cubicBezTo>
                  <a:cubicBezTo>
                    <a:pt x="1" y="0"/>
                    <a:pt x="1" y="0"/>
                    <a:pt x="2" y="0"/>
                  </a:cubicBezTo>
                  <a:cubicBezTo>
                    <a:pt x="17" y="1"/>
                    <a:pt x="36" y="1"/>
                    <a:pt x="54" y="1"/>
                  </a:cubicBezTo>
                  <a:cubicBezTo>
                    <a:pt x="56" y="1"/>
                    <a:pt x="61" y="0"/>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02" name="Freeform 63"/>
            <p:cNvSpPr>
              <a:spLocks noEditPoints="1"/>
            </p:cNvSpPr>
            <p:nvPr/>
          </p:nvSpPr>
          <p:spPr bwMode="auto">
            <a:xfrm>
              <a:off x="893763" y="4314825"/>
              <a:ext cx="58738" cy="58738"/>
            </a:xfrm>
            <a:custGeom>
              <a:avLst/>
              <a:gdLst>
                <a:gd name="T0" fmla="*/ 7 w 10"/>
                <a:gd name="T1" fmla="*/ 1 h 10"/>
                <a:gd name="T2" fmla="*/ 6 w 10"/>
                <a:gd name="T3" fmla="*/ 10 h 10"/>
                <a:gd name="T4" fmla="*/ 7 w 10"/>
                <a:gd name="T5" fmla="*/ 1 h 10"/>
                <a:gd name="T6" fmla="*/ 5 w 10"/>
                <a:gd name="T7" fmla="*/ 7 h 10"/>
                <a:gd name="T8" fmla="*/ 7 w 10"/>
                <a:gd name="T9" fmla="*/ 4 h 10"/>
                <a:gd name="T10" fmla="*/ 5 w 10"/>
                <a:gd name="T11" fmla="*/ 4 h 10"/>
                <a:gd name="T12" fmla="*/ 5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7" y="1"/>
                  </a:moveTo>
                  <a:cubicBezTo>
                    <a:pt x="10" y="3"/>
                    <a:pt x="9" y="9"/>
                    <a:pt x="6" y="10"/>
                  </a:cubicBezTo>
                  <a:cubicBezTo>
                    <a:pt x="1" y="10"/>
                    <a:pt x="0" y="0"/>
                    <a:pt x="7" y="1"/>
                  </a:cubicBezTo>
                  <a:close/>
                  <a:moveTo>
                    <a:pt x="5" y="7"/>
                  </a:moveTo>
                  <a:cubicBezTo>
                    <a:pt x="6" y="6"/>
                    <a:pt x="7" y="6"/>
                    <a:pt x="7" y="4"/>
                  </a:cubicBezTo>
                  <a:cubicBezTo>
                    <a:pt x="6" y="4"/>
                    <a:pt x="6" y="4"/>
                    <a:pt x="5" y="4"/>
                  </a:cubicBezTo>
                  <a:cubicBezTo>
                    <a:pt x="4" y="5"/>
                    <a:pt x="4"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03" name="Freeform 64"/>
            <p:cNvSpPr>
              <a:spLocks/>
            </p:cNvSpPr>
            <p:nvPr/>
          </p:nvSpPr>
          <p:spPr bwMode="auto">
            <a:xfrm>
              <a:off x="1363663" y="4314825"/>
              <a:ext cx="65088" cy="63500"/>
            </a:xfrm>
            <a:custGeom>
              <a:avLst/>
              <a:gdLst>
                <a:gd name="T0" fmla="*/ 8 w 11"/>
                <a:gd name="T1" fmla="*/ 3 h 11"/>
                <a:gd name="T2" fmla="*/ 11 w 11"/>
                <a:gd name="T3" fmla="*/ 8 h 11"/>
                <a:gd name="T4" fmla="*/ 4 w 11"/>
                <a:gd name="T5" fmla="*/ 10 h 11"/>
                <a:gd name="T6" fmla="*/ 8 w 11"/>
                <a:gd name="T7" fmla="*/ 3 h 11"/>
              </a:gdLst>
              <a:ahLst/>
              <a:cxnLst>
                <a:cxn ang="0">
                  <a:pos x="T0" y="T1"/>
                </a:cxn>
                <a:cxn ang="0">
                  <a:pos x="T2" y="T3"/>
                </a:cxn>
                <a:cxn ang="0">
                  <a:pos x="T4" y="T5"/>
                </a:cxn>
                <a:cxn ang="0">
                  <a:pos x="T6" y="T7"/>
                </a:cxn>
              </a:cxnLst>
              <a:rect l="0" t="0" r="r" b="b"/>
              <a:pathLst>
                <a:path w="11" h="11">
                  <a:moveTo>
                    <a:pt x="8" y="3"/>
                  </a:moveTo>
                  <a:cubicBezTo>
                    <a:pt x="8" y="6"/>
                    <a:pt x="10" y="7"/>
                    <a:pt x="11" y="8"/>
                  </a:cubicBezTo>
                  <a:cubicBezTo>
                    <a:pt x="9" y="9"/>
                    <a:pt x="7" y="11"/>
                    <a:pt x="4" y="10"/>
                  </a:cubicBezTo>
                  <a:cubicBezTo>
                    <a:pt x="0" y="8"/>
                    <a:pt x="3"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27</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949451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smtClean="0"/>
              <a:t>Dinamización turística integral</a:t>
            </a:r>
            <a:endParaRPr lang="es-CL" sz="800" b="1" dirty="0">
              <a:solidFill>
                <a:srgbClr val="FFFFFF"/>
              </a:solidFill>
            </a:endParaRPr>
          </a:p>
        </p:txBody>
      </p:sp>
      <p:sp>
        <p:nvSpPr>
          <p:cNvPr id="293" name="Rectangle 292"/>
          <p:cNvSpPr/>
          <p:nvPr/>
        </p:nvSpPr>
        <p:spPr>
          <a:xfrm>
            <a:off x="205458" y="143926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526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137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73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8000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59" name="Group 358"/>
          <p:cNvGrpSpPr/>
          <p:nvPr/>
        </p:nvGrpSpPr>
        <p:grpSpPr>
          <a:xfrm>
            <a:off x="187198" y="2377842"/>
            <a:ext cx="7036540" cy="1037550"/>
            <a:chOff x="187198" y="2693266"/>
            <a:chExt cx="7036540" cy="1076203"/>
          </a:xfrm>
        </p:grpSpPr>
        <p:sp>
          <p:nvSpPr>
            <p:cNvPr id="360" name="Rectangle 314"/>
            <p:cNvSpPr/>
            <p:nvPr>
              <p:custDataLst>
                <p:tags r:id="rId17"/>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1" name="Group 315"/>
            <p:cNvGrpSpPr/>
            <p:nvPr>
              <p:custDataLst>
                <p:tags r:id="rId18"/>
              </p:custDataLst>
            </p:nvPr>
          </p:nvGrpSpPr>
          <p:grpSpPr>
            <a:xfrm>
              <a:off x="316674" y="2734898"/>
              <a:ext cx="216000" cy="288000"/>
              <a:chOff x="391339" y="1340959"/>
              <a:chExt cx="382588" cy="609600"/>
            </a:xfrm>
          </p:grpSpPr>
          <p:sp>
            <p:nvSpPr>
              <p:cNvPr id="364"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5"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2" name="Rectangle 361"/>
            <p:cNvSpPr/>
            <p:nvPr/>
          </p:nvSpPr>
          <p:spPr>
            <a:xfrm>
              <a:off x="3631554" y="3059282"/>
              <a:ext cx="3558680"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smtClean="0">
                  <a:solidFill>
                    <a:srgbClr val="002776"/>
                  </a:solidFill>
                </a:rPr>
                <a:t>Entidades financieras, </a:t>
              </a:r>
              <a:r>
                <a:rPr lang="es-ES_tradnl" sz="900" dirty="0" err="1" smtClean="0">
                  <a:solidFill>
                    <a:srgbClr val="002776"/>
                  </a:solidFill>
                </a:rPr>
                <a:t>Optur</a:t>
              </a:r>
              <a:r>
                <a:rPr lang="es-ES_tradnl" sz="900" dirty="0" smtClean="0">
                  <a:solidFill>
                    <a:srgbClr val="002776"/>
                  </a:solidFill>
                </a:rPr>
                <a:t>, </a:t>
              </a:r>
              <a:r>
                <a:rPr lang="es-ES_tradnl" sz="900" dirty="0" err="1" smtClean="0">
                  <a:solidFill>
                    <a:srgbClr val="002776"/>
                  </a:solidFill>
                </a:rPr>
                <a:t>Surtrek</a:t>
              </a:r>
              <a:r>
                <a:rPr lang="es-ES_tradnl" sz="900" dirty="0" smtClean="0">
                  <a:solidFill>
                    <a:srgbClr val="002776"/>
                  </a:solidFill>
                </a:rPr>
                <a:t>, IBES, Opus, Bureau Centro Histórico, Eduardo Manuel, universidades que deseen involucrarse en el programa (</a:t>
              </a:r>
              <a:r>
                <a:rPr lang="es-ES_tradnl" sz="900" i="1" dirty="0" smtClean="0">
                  <a:solidFill>
                    <a:srgbClr val="002776"/>
                  </a:solidFill>
                </a:rPr>
                <a:t>UCT intento 2009</a:t>
              </a:r>
              <a:r>
                <a:rPr lang="es-ES_tradnl" sz="900" dirty="0" smtClean="0">
                  <a:solidFill>
                    <a:srgbClr val="002776"/>
                  </a:solidFill>
                </a:rPr>
                <a:t>)</a:t>
              </a:r>
              <a:endParaRPr lang="es-ES" sz="900" dirty="0">
                <a:solidFill>
                  <a:srgbClr val="002776"/>
                </a:solidFill>
              </a:endParaRPr>
            </a:p>
          </p:txBody>
        </p:sp>
        <p:sp>
          <p:nvSpPr>
            <p:cNvPr id="363" name="Rectangle 362"/>
            <p:cNvSpPr/>
            <p:nvPr/>
          </p:nvSpPr>
          <p:spPr>
            <a:xfrm>
              <a:off x="187198" y="3073685"/>
              <a:ext cx="3418116" cy="671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smtClean="0">
                  <a:solidFill>
                    <a:srgbClr val="002776"/>
                  </a:solidFill>
                </a:rPr>
                <a:t>Líder de Proyecto: </a:t>
              </a:r>
              <a:r>
                <a:rPr lang="es-ES_tradnl" sz="900" dirty="0" smtClean="0">
                  <a:solidFill>
                    <a:srgbClr val="002776"/>
                  </a:solidFill>
                </a:rPr>
                <a:t>Quito Turismo, </a:t>
              </a:r>
              <a:r>
                <a:rPr lang="es-ES_tradnl" sz="900" dirty="0" err="1" smtClean="0">
                  <a:solidFill>
                    <a:srgbClr val="002776"/>
                  </a:solidFill>
                </a:rPr>
                <a:t>Conquito</a:t>
              </a:r>
              <a:r>
                <a:rPr lang="es-ES_tradnl" sz="900" dirty="0" smtClean="0">
                  <a:solidFill>
                    <a:srgbClr val="002776"/>
                  </a:solidFill>
                </a:rPr>
                <a:t> y sector privado </a:t>
              </a:r>
            </a:p>
            <a:p>
              <a:r>
                <a:rPr lang="es-ES_tradnl" sz="900" b="1" dirty="0" smtClean="0">
                  <a:solidFill>
                    <a:srgbClr val="002776"/>
                  </a:solidFill>
                </a:rPr>
                <a:t>Equipo de Proyecto: </a:t>
              </a:r>
              <a:r>
                <a:rPr lang="es-ES" sz="900" dirty="0">
                  <a:solidFill>
                    <a:srgbClr val="002776"/>
                  </a:solidFill>
                </a:rPr>
                <a:t>Quito Turismo (Dirección de Comercialización, e Inversión</a:t>
              </a:r>
              <a:r>
                <a:rPr lang="es-ES" sz="900" dirty="0" smtClean="0">
                  <a:solidFill>
                    <a:srgbClr val="002776"/>
                  </a:solidFill>
                </a:rPr>
                <a:t>) Paulina </a:t>
              </a:r>
              <a:r>
                <a:rPr lang="es-ES" sz="900" dirty="0" err="1" smtClean="0">
                  <a:solidFill>
                    <a:srgbClr val="002776"/>
                  </a:solidFill>
                </a:rPr>
                <a:t>Loiza</a:t>
              </a:r>
              <a:r>
                <a:rPr lang="es-ES" sz="900" dirty="0" smtClean="0">
                  <a:solidFill>
                    <a:srgbClr val="002776"/>
                  </a:solidFill>
                </a:rPr>
                <a:t> y </a:t>
              </a:r>
              <a:r>
                <a:rPr lang="es-ES" sz="900" dirty="0" err="1" smtClean="0">
                  <a:solidFill>
                    <a:srgbClr val="002776"/>
                  </a:solidFill>
                </a:rPr>
                <a:t>Conquito</a:t>
              </a:r>
              <a:r>
                <a:rPr lang="es-ES" sz="900" dirty="0" smtClean="0">
                  <a:solidFill>
                    <a:srgbClr val="002776"/>
                  </a:solidFill>
                </a:rPr>
                <a:t> (Paola Ramón)</a:t>
              </a:r>
              <a:endParaRPr lang="es-ES" sz="900" dirty="0">
                <a:solidFill>
                  <a:srgbClr val="002776"/>
                </a:solidFill>
              </a:endParaRPr>
            </a:p>
          </p:txBody>
        </p:sp>
      </p:grpSp>
      <p:grpSp>
        <p:nvGrpSpPr>
          <p:cNvPr id="366" name="Group 365"/>
          <p:cNvGrpSpPr/>
          <p:nvPr/>
        </p:nvGrpSpPr>
        <p:grpSpPr>
          <a:xfrm>
            <a:off x="7268157" y="1438722"/>
            <a:ext cx="2633101" cy="836705"/>
            <a:chOff x="3462357" y="6443378"/>
            <a:chExt cx="2082316" cy="900000"/>
          </a:xfrm>
        </p:grpSpPr>
        <p:sp>
          <p:nvSpPr>
            <p:cNvPr id="367" name="Rectangle 366"/>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8" name="Rectangle 367"/>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9" name="Group 368"/>
            <p:cNvGrpSpPr/>
            <p:nvPr/>
          </p:nvGrpSpPr>
          <p:grpSpPr>
            <a:xfrm>
              <a:off x="3561117" y="6479378"/>
              <a:ext cx="295181" cy="288000"/>
              <a:chOff x="1738313" y="3406776"/>
              <a:chExt cx="644727" cy="615950"/>
            </a:xfrm>
            <a:solidFill>
              <a:srgbClr val="FFFF00"/>
            </a:solidFill>
          </p:grpSpPr>
          <p:sp>
            <p:nvSpPr>
              <p:cNvPr id="380"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1"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2"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3"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70" name="Group 369"/>
            <p:cNvGrpSpPr/>
            <p:nvPr/>
          </p:nvGrpSpPr>
          <p:grpSpPr>
            <a:xfrm>
              <a:off x="3582872" y="6818591"/>
              <a:ext cx="468000" cy="432933"/>
              <a:chOff x="3605314" y="6801213"/>
              <a:chExt cx="468000" cy="432933"/>
            </a:xfrm>
          </p:grpSpPr>
          <p:sp>
            <p:nvSpPr>
              <p:cNvPr id="378" name="Rectangle 377"/>
              <p:cNvSpPr/>
              <p:nvPr>
                <p:custDataLst>
                  <p:tags r:id="rId15"/>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9" name="TextBox 378"/>
              <p:cNvSpPr txBox="1"/>
              <p:nvPr>
                <p:custDataLst>
                  <p:tags r:id="rId16"/>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71" name="Group 370"/>
            <p:cNvGrpSpPr/>
            <p:nvPr/>
          </p:nvGrpSpPr>
          <p:grpSpPr>
            <a:xfrm>
              <a:off x="4277236" y="6818591"/>
              <a:ext cx="468000" cy="432933"/>
              <a:chOff x="4217406" y="6801213"/>
              <a:chExt cx="468000" cy="432933"/>
            </a:xfrm>
          </p:grpSpPr>
          <p:sp>
            <p:nvSpPr>
              <p:cNvPr id="376" name="Rectangle 375"/>
              <p:cNvSpPr/>
              <p:nvPr>
                <p:custDataLst>
                  <p:tags r:id="rId13"/>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7" name="TextBox 376"/>
              <p:cNvSpPr txBox="1"/>
              <p:nvPr>
                <p:custDataLst>
                  <p:tags r:id="rId14"/>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72" name="Group 371"/>
            <p:cNvGrpSpPr/>
            <p:nvPr/>
          </p:nvGrpSpPr>
          <p:grpSpPr>
            <a:xfrm>
              <a:off x="4971600" y="6818591"/>
              <a:ext cx="468000" cy="432933"/>
              <a:chOff x="4829498" y="6801213"/>
              <a:chExt cx="468000" cy="432933"/>
            </a:xfrm>
          </p:grpSpPr>
          <p:sp>
            <p:nvSpPr>
              <p:cNvPr id="374" name="Rectangle 373"/>
              <p:cNvSpPr/>
              <p:nvPr>
                <p:custDataLst>
                  <p:tags r:id="rId11"/>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5" name="TextBox 374"/>
              <p:cNvSpPr txBox="1"/>
              <p:nvPr>
                <p:custDataLst>
                  <p:tags r:id="rId12"/>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73" name="Freeform 368"/>
            <p:cNvSpPr>
              <a:spLocks noEditPoints="1"/>
            </p:cNvSpPr>
            <p:nvPr/>
          </p:nvSpPr>
          <p:spPr bwMode="auto">
            <a:xfrm>
              <a:off x="441558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84" name="Rectangle 383"/>
          <p:cNvSpPr/>
          <p:nvPr/>
        </p:nvSpPr>
        <p:spPr>
          <a:xfrm>
            <a:off x="3416167" y="6451934"/>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sp>
        <p:nvSpPr>
          <p:cNvPr id="385" name="Rectangle 384"/>
          <p:cNvSpPr/>
          <p:nvPr/>
        </p:nvSpPr>
        <p:spPr>
          <a:xfrm>
            <a:off x="3416167" y="6792618"/>
            <a:ext cx="218933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smtClean="0">
              <a:solidFill>
                <a:schemeClr val="tx2"/>
              </a:solidFill>
            </a:endParaRPr>
          </a:p>
        </p:txBody>
      </p:sp>
      <p:grpSp>
        <p:nvGrpSpPr>
          <p:cNvPr id="386" name="Group 385"/>
          <p:cNvGrpSpPr/>
          <p:nvPr>
            <p:custDataLst>
              <p:tags r:id="rId7"/>
            </p:custDataLst>
          </p:nvPr>
        </p:nvGrpSpPr>
        <p:grpSpPr>
          <a:xfrm>
            <a:off x="3528478" y="6480875"/>
            <a:ext cx="256421" cy="252000"/>
            <a:chOff x="141288" y="1501775"/>
            <a:chExt cx="358775" cy="482601"/>
          </a:xfrm>
          <a:solidFill>
            <a:srgbClr val="FFFF00"/>
          </a:solidFill>
        </p:grpSpPr>
        <p:sp>
          <p:nvSpPr>
            <p:cNvPr id="387"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9"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3" name="Table 2"/>
          <p:cNvGraphicFramePr>
            <a:graphicFrameLocks noGrp="1"/>
          </p:cNvGraphicFramePr>
          <p:nvPr>
            <p:extLst>
              <p:ext uri="{D42A27DB-BD31-4B8C-83A1-F6EECF244321}">
                <p14:modId xmlns:p14="http://schemas.microsoft.com/office/powerpoint/2010/main" val="1114551269"/>
              </p:ext>
            </p:extLst>
          </p:nvPr>
        </p:nvGraphicFramePr>
        <p:xfrm>
          <a:off x="3446341" y="6887797"/>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96" name="Freeform 368"/>
          <p:cNvSpPr>
            <a:spLocks noEditPoints="1"/>
          </p:cNvSpPr>
          <p:nvPr/>
        </p:nvSpPr>
        <p:spPr bwMode="auto">
          <a:xfrm>
            <a:off x="4310662" y="7127354"/>
            <a:ext cx="108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7" name="Freeform 368"/>
          <p:cNvSpPr>
            <a:spLocks noEditPoints="1"/>
          </p:cNvSpPr>
          <p:nvPr/>
        </p:nvSpPr>
        <p:spPr bwMode="auto">
          <a:xfrm>
            <a:off x="4669954" y="7127354"/>
            <a:ext cx="108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8" name="Freeform 368"/>
          <p:cNvSpPr>
            <a:spLocks noEditPoints="1"/>
          </p:cNvSpPr>
          <p:nvPr/>
        </p:nvSpPr>
        <p:spPr bwMode="auto">
          <a:xfrm>
            <a:off x="4994002" y="7127354"/>
            <a:ext cx="108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9" name="Freeform 368"/>
          <p:cNvSpPr>
            <a:spLocks noEditPoints="1"/>
          </p:cNvSpPr>
          <p:nvPr/>
        </p:nvSpPr>
        <p:spPr bwMode="auto">
          <a:xfrm>
            <a:off x="5354042" y="7127354"/>
            <a:ext cx="108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221" name="Group 220"/>
          <p:cNvGrpSpPr/>
          <p:nvPr/>
        </p:nvGrpSpPr>
        <p:grpSpPr>
          <a:xfrm>
            <a:off x="4761313" y="7487394"/>
            <a:ext cx="4332885" cy="188648"/>
            <a:chOff x="565498" y="7511262"/>
            <a:chExt cx="4332885" cy="188648"/>
          </a:xfrm>
        </p:grpSpPr>
        <p:grpSp>
          <p:nvGrpSpPr>
            <p:cNvPr id="222" name="Group 221"/>
            <p:cNvGrpSpPr/>
            <p:nvPr/>
          </p:nvGrpSpPr>
          <p:grpSpPr>
            <a:xfrm>
              <a:off x="565498" y="7511262"/>
              <a:ext cx="3104467" cy="184666"/>
              <a:chOff x="615275" y="7511262"/>
              <a:chExt cx="3104467" cy="184666"/>
            </a:xfrm>
          </p:grpSpPr>
          <p:sp>
            <p:nvSpPr>
              <p:cNvPr id="225" name="TextBox 224"/>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26" name="Rectangle 225"/>
              <p:cNvSpPr/>
              <p:nvPr>
                <p:custDataLst>
                  <p:tags r:id="rId8"/>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227" name="Rectangle 226"/>
              <p:cNvSpPr/>
              <p:nvPr>
                <p:custDataLst>
                  <p:tags r:id="rId9"/>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228" name="Rectangle 227"/>
              <p:cNvSpPr/>
              <p:nvPr>
                <p:custDataLst>
                  <p:tags r:id="rId10"/>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23" name="TextBox 222"/>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24" name="TextBox 223"/>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71" name="Rounded Rectangle 170"/>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E5</a:t>
            </a:r>
            <a:endParaRPr lang="es-ES" sz="1000" b="1" dirty="0">
              <a:solidFill>
                <a:srgbClr val="002060"/>
              </a:solidFill>
            </a:endParaRPr>
          </a:p>
        </p:txBody>
      </p:sp>
      <p:grpSp>
        <p:nvGrpSpPr>
          <p:cNvPr id="177" name="Group 176"/>
          <p:cNvGrpSpPr/>
          <p:nvPr/>
        </p:nvGrpSpPr>
        <p:grpSpPr>
          <a:xfrm>
            <a:off x="1202122" y="380250"/>
            <a:ext cx="428400" cy="410400"/>
            <a:chOff x="1157616" y="202415"/>
            <a:chExt cx="515504" cy="495053"/>
          </a:xfrm>
        </p:grpSpPr>
        <p:sp>
          <p:nvSpPr>
            <p:cNvPr id="178" name="Rounded Rectangle 177"/>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9" name="Group 282"/>
            <p:cNvGrpSpPr/>
            <p:nvPr/>
          </p:nvGrpSpPr>
          <p:grpSpPr>
            <a:xfrm>
              <a:off x="1311621" y="288473"/>
              <a:ext cx="207495" cy="194290"/>
              <a:chOff x="644491" y="4719572"/>
              <a:chExt cx="226243" cy="211846"/>
            </a:xfrm>
            <a:solidFill>
              <a:schemeClr val="bg1"/>
            </a:solidFill>
          </p:grpSpPr>
          <p:sp>
            <p:nvSpPr>
              <p:cNvPr id="181"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84"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2460944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28</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437267302"/>
              </p:ext>
            </p:extLst>
          </p:nvPr>
        </p:nvGraphicFramePr>
        <p:xfrm>
          <a:off x="276950" y="1910339"/>
          <a:ext cx="9577322" cy="5504453"/>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749573">
                <a:tc>
                  <a:txBody>
                    <a:bodyPr/>
                    <a:lstStyle/>
                    <a:p>
                      <a:r>
                        <a:rPr lang="es-ES_tradnl" sz="900" i="1" kern="1200" dirty="0" smtClean="0">
                          <a:solidFill>
                            <a:srgbClr val="002776"/>
                          </a:solidFill>
                          <a:effectLst/>
                          <a:latin typeface="+mn-lt"/>
                          <a:ea typeface="+mn-ea"/>
                          <a:cs typeface="+mn-cs"/>
                        </a:rPr>
                        <a:t>Las ideas que se presentan a continuación son sugerencias que se añaden, pero que en ningún caso suponen un desarrollo vinculante.</a:t>
                      </a:r>
                      <a:endParaRPr lang="es-ES" sz="900" i="0" kern="1200" dirty="0" smtClean="0">
                        <a:solidFill>
                          <a:srgbClr val="002776"/>
                        </a:solidFill>
                        <a:effectLst/>
                        <a:latin typeface="+mn-lt"/>
                        <a:ea typeface="+mn-ea"/>
                        <a:cs typeface="+mn-cs"/>
                      </a:endParaRPr>
                    </a:p>
                    <a:p>
                      <a:endParaRPr lang="es-ES_tradnl" sz="900" kern="1200" baseline="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Crear un programa conjunto entre Quito Turismo y </a:t>
                      </a:r>
                      <a:r>
                        <a:rPr lang="es-ES_tradnl" sz="900" kern="1200" baseline="0" noProof="0" dirty="0" err="1" smtClean="0">
                          <a:solidFill>
                            <a:srgbClr val="002776"/>
                          </a:solidFill>
                          <a:latin typeface="+mn-lt"/>
                          <a:ea typeface="+mn-ea"/>
                          <a:cs typeface="+mn-cs"/>
                        </a:rPr>
                        <a:t>Conquito</a:t>
                      </a:r>
                      <a:r>
                        <a:rPr lang="es-ES_tradnl" sz="900" kern="1200" baseline="0" noProof="0" dirty="0" smtClean="0">
                          <a:solidFill>
                            <a:srgbClr val="002776"/>
                          </a:solidFill>
                          <a:latin typeface="+mn-lt"/>
                          <a:ea typeface="+mn-ea"/>
                          <a:cs typeface="+mn-cs"/>
                        </a:rPr>
                        <a:t> que permita al sector privado involucrarse en el desarrollo del mismo, tanto para Proyectos en Incubadora como en Aceleradora de proyectos en el que establezcan:</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a:t>
                      </a:r>
                      <a:r>
                        <a:rPr lang="es-ES_tradnl" sz="900" b="1" kern="1200" baseline="0" noProof="0" dirty="0" smtClean="0">
                          <a:solidFill>
                            <a:srgbClr val="002776"/>
                          </a:solidFill>
                          <a:latin typeface="+mn-lt"/>
                          <a:ea typeface="+mn-ea"/>
                          <a:cs typeface="+mn-cs"/>
                        </a:rPr>
                        <a:t>Programa Incubadora</a:t>
                      </a:r>
                      <a:r>
                        <a:rPr lang="es-ES_tradnl" sz="900" kern="1200" baseline="0" noProof="0" dirty="0" smtClean="0">
                          <a:solidFill>
                            <a:srgbClr val="002776"/>
                          </a:solidFill>
                          <a:latin typeface="+mn-lt"/>
                          <a:ea typeface="+mn-ea"/>
                          <a:cs typeface="+mn-cs"/>
                        </a:rPr>
                        <a:t>”</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Qué proyectos pueden ser seleccionados para su incorporación al “</a:t>
                      </a:r>
                      <a:r>
                        <a:rPr lang="es-ES_tradnl" sz="900" b="1" kern="1200" baseline="0" noProof="0" dirty="0" smtClean="0">
                          <a:solidFill>
                            <a:srgbClr val="002776"/>
                          </a:solidFill>
                          <a:latin typeface="+mn-lt"/>
                          <a:ea typeface="+mn-ea"/>
                          <a:cs typeface="+mn-cs"/>
                        </a:rPr>
                        <a:t>Programa Incubadora</a:t>
                      </a:r>
                      <a:r>
                        <a:rPr lang="es-ES_tradnl" sz="900" kern="1200" baseline="0" noProof="0" dirty="0" smtClean="0">
                          <a:solidFill>
                            <a:srgbClr val="002776"/>
                          </a:solidFill>
                          <a:latin typeface="+mn-lt"/>
                          <a:ea typeface="+mn-ea"/>
                          <a:cs typeface="+mn-cs"/>
                        </a:rPr>
                        <a:t>”</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Proyectos relacionados con la cadena de valor del sector turístico: aerolíneas, hoteles, operadores turísticos de comercialización o generación de producto turístico y experiencias, etc.</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Ejemplos de </a:t>
                      </a:r>
                      <a:r>
                        <a:rPr lang="es-ES_tradnl" sz="900" kern="1200" baseline="0" noProof="0" dirty="0" err="1" smtClean="0">
                          <a:solidFill>
                            <a:srgbClr val="002776"/>
                          </a:solidFill>
                          <a:latin typeface="+mn-lt"/>
                          <a:ea typeface="+mn-ea"/>
                          <a:cs typeface="+mn-cs"/>
                        </a:rPr>
                        <a:t>starts</a:t>
                      </a:r>
                      <a:r>
                        <a:rPr lang="es-ES_tradnl" sz="900" kern="1200" baseline="0" noProof="0" dirty="0" smtClean="0">
                          <a:solidFill>
                            <a:srgbClr val="002776"/>
                          </a:solidFill>
                          <a:latin typeface="+mn-lt"/>
                          <a:ea typeface="+mn-ea"/>
                          <a:cs typeface="+mn-cs"/>
                        </a:rPr>
                        <a:t> ups: </a:t>
                      </a:r>
                      <a:r>
                        <a:rPr lang="es-ES_tradnl" sz="900" kern="1200" baseline="0" noProof="0" dirty="0" err="1" smtClean="0">
                          <a:solidFill>
                            <a:srgbClr val="002776"/>
                          </a:solidFill>
                          <a:latin typeface="+mn-lt"/>
                          <a:ea typeface="+mn-ea"/>
                          <a:cs typeface="+mn-cs"/>
                        </a:rPr>
                        <a:t>GetYourGuide</a:t>
                      </a:r>
                      <a:r>
                        <a:rPr lang="es-ES_tradnl" sz="900" kern="1200" baseline="0" noProof="0" dirty="0" smtClean="0">
                          <a:solidFill>
                            <a:srgbClr val="002776"/>
                          </a:solidFill>
                          <a:latin typeface="+mn-lt"/>
                          <a:ea typeface="+mn-ea"/>
                          <a:cs typeface="+mn-cs"/>
                        </a:rPr>
                        <a:t>, Trip4real, </a:t>
                      </a:r>
                      <a:r>
                        <a:rPr lang="es-ES_tradnl" sz="900" kern="1200" baseline="0" noProof="0" dirty="0" err="1" smtClean="0">
                          <a:solidFill>
                            <a:srgbClr val="002776"/>
                          </a:solidFill>
                          <a:latin typeface="+mn-lt"/>
                          <a:ea typeface="+mn-ea"/>
                          <a:cs typeface="+mn-cs"/>
                        </a:rPr>
                        <a:t>Eatwith</a:t>
                      </a:r>
                      <a:r>
                        <a:rPr lang="es-ES_tradnl" sz="900" kern="1200" baseline="0" noProof="0" dirty="0" smtClean="0">
                          <a:solidFill>
                            <a:srgbClr val="002776"/>
                          </a:solidFill>
                          <a:latin typeface="+mn-lt"/>
                          <a:ea typeface="+mn-ea"/>
                          <a:cs typeface="+mn-cs"/>
                        </a:rPr>
                        <a:t>, entre otras actualmente más desarrolladas </a:t>
                      </a:r>
                      <a:r>
                        <a:rPr lang="es-ES_tradnl" sz="900" kern="1200" baseline="0" noProof="0" dirty="0" err="1" smtClean="0">
                          <a:solidFill>
                            <a:srgbClr val="002776"/>
                          </a:solidFill>
                          <a:latin typeface="+mn-lt"/>
                          <a:ea typeface="+mn-ea"/>
                          <a:cs typeface="+mn-cs"/>
                        </a:rPr>
                        <a:t>Airbnb</a:t>
                      </a:r>
                      <a:r>
                        <a:rPr lang="es-ES_tradnl" sz="900" kern="1200" baseline="0" noProof="0" dirty="0" smtClean="0">
                          <a:solidFill>
                            <a:srgbClr val="002776"/>
                          </a:solidFill>
                          <a:latin typeface="+mn-lt"/>
                          <a:ea typeface="+mn-ea"/>
                          <a:cs typeface="+mn-cs"/>
                        </a:rPr>
                        <a:t>.</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Deben ser proyectos con un plan de negocio elaborado, tiempo de vida inferior a los 2 años y que muestre una sustentabilidad económica en su modelo de negocio.</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Su inversión inicial y obtenida no debe superar los 15.000 USD en el primer estadio (incubación) o 60.000 USD en el segundo (aceleración)</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Anualmente se convocará un concurso organizado por Quito Turismo y </a:t>
                      </a:r>
                      <a:r>
                        <a:rPr lang="es-ES_tradnl" sz="900" kern="1200" baseline="0" noProof="0" dirty="0" err="1" smtClean="0">
                          <a:solidFill>
                            <a:srgbClr val="002776"/>
                          </a:solidFill>
                          <a:latin typeface="+mn-lt"/>
                          <a:ea typeface="+mn-ea"/>
                          <a:cs typeface="+mn-cs"/>
                        </a:rPr>
                        <a:t>Conquito</a:t>
                      </a:r>
                      <a:r>
                        <a:rPr lang="es-ES_tradnl" sz="900" kern="1200" baseline="0" noProof="0" dirty="0" smtClean="0">
                          <a:solidFill>
                            <a:srgbClr val="002776"/>
                          </a:solidFill>
                          <a:latin typeface="+mn-lt"/>
                          <a:ea typeface="+mn-ea"/>
                          <a:cs typeface="+mn-cs"/>
                        </a:rPr>
                        <a:t> para el que se seleccionarán 5 proyectos en incubadora. Los proyectos en la “incubadora” tienen por objetivo desarrollar la idea en un proyecto piloto. El avance natural del programa sería que los proyectos exitosos en “incubadora” alcanzaran el siguiente paso: la aceleración.</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El Programa premia a los seleccionados con: una cuantía monetaria (concedida a fondo perdido o a reembolsar en el futuro, aunque suele ser a fondo perdido) de hasta 10.000 USD por proyecto y concede fondos no monetarios: espacio físico donde poder trabajar, servicios de asesoramiento y soporte en materia de negocio: apoyo en el plan de negocio y su implementación, asesoría de cuestiones mercantiles, fiscales y laborales, entre otros. </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Los servicios suelen pactarse con el sector público y privado:</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Espacio de emprendimiento podría asumirlo Quito Turismo o </a:t>
                      </a:r>
                      <a:r>
                        <a:rPr lang="es-ES_tradnl" sz="900" kern="1200" baseline="0" noProof="0" dirty="0" err="1" smtClean="0">
                          <a:solidFill>
                            <a:srgbClr val="002776"/>
                          </a:solidFill>
                          <a:latin typeface="+mn-lt"/>
                          <a:ea typeface="+mn-ea"/>
                          <a:cs typeface="+mn-cs"/>
                        </a:rPr>
                        <a:t>Conquito</a:t>
                      </a:r>
                      <a:r>
                        <a:rPr lang="es-ES_tradnl" sz="900" kern="1200" baseline="0" noProof="0" dirty="0" smtClean="0">
                          <a:solidFill>
                            <a:srgbClr val="002776"/>
                          </a:solidFill>
                          <a:latin typeface="+mn-lt"/>
                          <a:ea typeface="+mn-ea"/>
                          <a:cs typeface="+mn-cs"/>
                        </a:rPr>
                        <a:t> o bien universidades, escuelas de negocio, entre otros.</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Asesoramiento de negocio suele aportarlo el sector privado (a pactar explicando sus beneficios de colaboración) firmas de asesoría de negocios, despachos de abogados o asesoría jurídica, soporte de otras compañías del sector que compartan su experiencia y conocimiento.</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Reconocimiento y comunicación de los proyectos seleccionados para generar notoriedad del Programa y de los proyectos.</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a:t>
                      </a:r>
                      <a:r>
                        <a:rPr lang="es-ES_tradnl" sz="900" b="1" kern="1200" baseline="0" noProof="0" dirty="0" smtClean="0">
                          <a:solidFill>
                            <a:srgbClr val="002776"/>
                          </a:solidFill>
                          <a:latin typeface="+mn-lt"/>
                          <a:ea typeface="+mn-ea"/>
                          <a:cs typeface="+mn-cs"/>
                        </a:rPr>
                        <a:t>Programa Aceleradora</a:t>
                      </a:r>
                      <a:r>
                        <a:rPr lang="es-ES_tradnl" sz="900" kern="1200" baseline="0" noProof="0" dirty="0" smtClean="0">
                          <a:solidFill>
                            <a:srgbClr val="002776"/>
                          </a:solidFill>
                          <a:latin typeface="+mn-lt"/>
                          <a:ea typeface="+mn-ea"/>
                          <a:cs typeface="+mn-cs"/>
                        </a:rPr>
                        <a:t>”</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Determinar qué proyectos se consideran exitosos en la “incubadora” y están listos para ser “acelerados” gracias a la inyección de capital de inversores privados (y públicos, aunque suelen ser mayoritariamente privados).</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En este momento la “</a:t>
                      </a:r>
                      <a:r>
                        <a:rPr lang="es-ES_tradnl" sz="900" kern="1200" baseline="0" noProof="0" dirty="0" err="1" smtClean="0">
                          <a:solidFill>
                            <a:srgbClr val="002776"/>
                          </a:solidFill>
                          <a:latin typeface="+mn-lt"/>
                          <a:ea typeface="+mn-ea"/>
                          <a:cs typeface="+mn-cs"/>
                        </a:rPr>
                        <a:t>start</a:t>
                      </a:r>
                      <a:r>
                        <a:rPr lang="es-ES_tradnl" sz="900" kern="1200" baseline="0" noProof="0" dirty="0" smtClean="0">
                          <a:solidFill>
                            <a:srgbClr val="002776"/>
                          </a:solidFill>
                          <a:latin typeface="+mn-lt"/>
                          <a:ea typeface="+mn-ea"/>
                          <a:cs typeface="+mn-cs"/>
                        </a:rPr>
                        <a:t>-up” realiza su primera ronda de financiación a través de la cual recibe una inyección de capital. A cambio del mismo, se cede un porcentaje (%) del capital social al inversor que suele oscilar entre 5- 10% del total.</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La primera ronda de financiación permite a la “</a:t>
                      </a:r>
                      <a:r>
                        <a:rPr lang="es-ES_tradnl" sz="900" kern="1200" baseline="0" noProof="0" dirty="0" err="1" smtClean="0">
                          <a:solidFill>
                            <a:srgbClr val="002776"/>
                          </a:solidFill>
                          <a:latin typeface="+mn-lt"/>
                          <a:ea typeface="+mn-ea"/>
                          <a:cs typeface="+mn-cs"/>
                        </a:rPr>
                        <a:t>start</a:t>
                      </a:r>
                      <a:r>
                        <a:rPr lang="es-ES_tradnl" sz="900" kern="1200" baseline="0" noProof="0" dirty="0" smtClean="0">
                          <a:solidFill>
                            <a:srgbClr val="002776"/>
                          </a:solidFill>
                          <a:latin typeface="+mn-lt"/>
                          <a:ea typeface="+mn-ea"/>
                          <a:cs typeface="+mn-cs"/>
                        </a:rPr>
                        <a:t>-up” fortalecer las “oportunidades” y puntos fuertes, así como crecer rápidamente ya que la inversión inyectada permitirá desarrollar el producto e invertir en su estrategia “</a:t>
                      </a:r>
                      <a:r>
                        <a:rPr lang="es-ES_tradnl" sz="900" kern="1200" baseline="0" noProof="0" dirty="0" err="1" smtClean="0">
                          <a:solidFill>
                            <a:srgbClr val="002776"/>
                          </a:solidFill>
                          <a:latin typeface="+mn-lt"/>
                          <a:ea typeface="+mn-ea"/>
                          <a:cs typeface="+mn-cs"/>
                        </a:rPr>
                        <a:t>go</a:t>
                      </a:r>
                      <a:r>
                        <a:rPr lang="es-ES_tradnl" sz="900" kern="1200" baseline="0" noProof="0" dirty="0" smtClean="0">
                          <a:solidFill>
                            <a:srgbClr val="002776"/>
                          </a:solidFill>
                          <a:latin typeface="+mn-lt"/>
                          <a:ea typeface="+mn-ea"/>
                          <a:cs typeface="+mn-cs"/>
                        </a:rPr>
                        <a:t> to </a:t>
                      </a:r>
                      <a:r>
                        <a:rPr lang="es-ES_tradnl" sz="900" kern="1200" baseline="0" noProof="0" dirty="0" err="1" smtClean="0">
                          <a:solidFill>
                            <a:srgbClr val="002776"/>
                          </a:solidFill>
                          <a:latin typeface="+mn-lt"/>
                          <a:ea typeface="+mn-ea"/>
                          <a:cs typeface="+mn-cs"/>
                        </a:rPr>
                        <a:t>market</a:t>
                      </a:r>
                      <a:r>
                        <a:rPr lang="es-ES_tradnl" sz="900" kern="1200" baseline="0" noProof="0" dirty="0" smtClean="0">
                          <a:solidFill>
                            <a:srgbClr val="002776"/>
                          </a:solidFill>
                          <a:latin typeface="+mn-lt"/>
                          <a:ea typeface="+mn-ea"/>
                          <a:cs typeface="+mn-cs"/>
                        </a:rPr>
                        <a:t>”.</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En el proceso de aceleración suelen participar inversores privados, entidades financieras con áreas dedicadas a este tipo de inversión, compañías privadas y universidades. </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1" kern="1200" baseline="0" noProof="0" dirty="0" smtClean="0">
                          <a:solidFill>
                            <a:srgbClr val="002776"/>
                          </a:solidFill>
                          <a:latin typeface="+mn-lt"/>
                          <a:ea typeface="+mn-ea"/>
                          <a:cs typeface="+mn-cs"/>
                        </a:rPr>
                        <a:t>Programa de beneficios para las compañías del sector privado que dan apoyo al emprendimiento</a:t>
                      </a:r>
                      <a:r>
                        <a:rPr lang="es-ES_tradnl" sz="900" kern="1200" baseline="0" noProof="0" dirty="0" smtClean="0">
                          <a:solidFill>
                            <a:srgbClr val="002776"/>
                          </a:solidFill>
                          <a:latin typeface="+mn-lt"/>
                          <a:ea typeface="+mn-ea"/>
                          <a:cs typeface="+mn-cs"/>
                        </a:rPr>
                        <a:t>: mayoritariamente serían beneficios fiscales. </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El objetivo de estos beneficios es diseñar una premio o “retribución” para las compañías colaboradoras que prestan su apoyo en el asesoramiento del negocio.</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r h="749573">
                <a:tc>
                  <a:txBody>
                    <a:bodyPr/>
                    <a:lstStyle/>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_tradnl"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2068567632"/>
                  </a:ext>
                </a:extLst>
              </a:tr>
            </a:tbl>
          </a:graphicData>
        </a:graphic>
      </p:graphicFrame>
      <p:sp>
        <p:nvSpPr>
          <p:cNvPr id="7" name="Rectangle 6"/>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634096"/>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sugerencias para la  “incubadora” y “aceleradora” de productos turísticos</a:t>
            </a:r>
            <a:endParaRPr lang="es-CL" sz="1000" b="1" dirty="0">
              <a:solidFill>
                <a:schemeClr val="bg2"/>
              </a:solidFill>
              <a:latin typeface="+mn-lt"/>
            </a:endParaRPr>
          </a:p>
        </p:txBody>
      </p:sp>
      <p:sp>
        <p:nvSpPr>
          <p:cNvPr id="43" name="Rectangle 42"/>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5.2. Incubadora y Aceleradora de Productos Turísticos Sustentables</a:t>
            </a:r>
            <a:endParaRPr lang="es-CL" sz="1100" b="1" dirty="0">
              <a:solidFill>
                <a:schemeClr val="tx2"/>
              </a:solidFill>
            </a:endParaRPr>
          </a:p>
        </p:txBody>
      </p:sp>
      <p:sp>
        <p:nvSpPr>
          <p:cNvPr id="44" name="Rectangle 43"/>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smtClean="0"/>
              <a:t>Dinamización turística integral</a:t>
            </a:r>
            <a:endParaRPr lang="es-CL" sz="800" b="1" dirty="0">
              <a:solidFill>
                <a:srgbClr val="FFFFFF"/>
              </a:solidFill>
            </a:endParaRPr>
          </a:p>
        </p:txBody>
      </p:sp>
      <p:sp>
        <p:nvSpPr>
          <p:cNvPr id="45" name="Rounded Rectangle 44"/>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E5</a:t>
            </a:r>
            <a:endParaRPr lang="es-ES" sz="1000" b="1" dirty="0">
              <a:solidFill>
                <a:srgbClr val="002060"/>
              </a:solidFill>
            </a:endParaRPr>
          </a:p>
        </p:txBody>
      </p:sp>
      <p:grpSp>
        <p:nvGrpSpPr>
          <p:cNvPr id="28" name="Group 27"/>
          <p:cNvGrpSpPr/>
          <p:nvPr/>
        </p:nvGrpSpPr>
        <p:grpSpPr>
          <a:xfrm>
            <a:off x="1202122" y="380250"/>
            <a:ext cx="428400" cy="410400"/>
            <a:chOff x="1157616" y="202415"/>
            <a:chExt cx="515504" cy="495053"/>
          </a:xfrm>
        </p:grpSpPr>
        <p:sp>
          <p:nvSpPr>
            <p:cNvPr id="29" name="Rounded Rectangle 28"/>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0" name="Group 282"/>
            <p:cNvGrpSpPr/>
            <p:nvPr/>
          </p:nvGrpSpPr>
          <p:grpSpPr>
            <a:xfrm>
              <a:off x="1311621" y="288473"/>
              <a:ext cx="207495" cy="194290"/>
              <a:chOff x="644491" y="4719572"/>
              <a:chExt cx="226243" cy="211846"/>
            </a:xfrm>
            <a:solidFill>
              <a:schemeClr val="bg1"/>
            </a:solidFill>
          </p:grpSpPr>
          <p:sp>
            <p:nvSpPr>
              <p:cNvPr id="31"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2"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9482616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29</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 name="Rectangle 6"/>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634096"/>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detalle de “incubadora” y “aceleradora” de productos turísticos</a:t>
            </a:r>
            <a:endParaRPr lang="es-CL" sz="1000" b="1" dirty="0">
              <a:solidFill>
                <a:schemeClr val="bg2"/>
              </a:solidFill>
              <a:latin typeface="+mn-lt"/>
            </a:endParaRPr>
          </a:p>
        </p:txBody>
      </p:sp>
      <p:pic>
        <p:nvPicPr>
          <p:cNvPr id="2" name="Picture 1"/>
          <p:cNvPicPr>
            <a:picLocks noChangeAspect="1"/>
          </p:cNvPicPr>
          <p:nvPr/>
        </p:nvPicPr>
        <p:blipFill rotWithShape="1">
          <a:blip r:embed="rId6"/>
          <a:srcRect l="14027" t="31297" r="15687" b="17516"/>
          <a:stretch/>
        </p:blipFill>
        <p:spPr>
          <a:xfrm>
            <a:off x="277466" y="3932978"/>
            <a:ext cx="4536504" cy="1857466"/>
          </a:xfrm>
          <a:prstGeom prst="rect">
            <a:avLst/>
          </a:prstGeom>
        </p:spPr>
      </p:pic>
      <p:pic>
        <p:nvPicPr>
          <p:cNvPr id="18" name="Picture 17"/>
          <p:cNvPicPr>
            <a:picLocks noChangeAspect="1"/>
          </p:cNvPicPr>
          <p:nvPr/>
        </p:nvPicPr>
        <p:blipFill rotWithShape="1">
          <a:blip r:embed="rId7"/>
          <a:srcRect l="14452" t="9413" r="2534" b="18730"/>
          <a:stretch/>
        </p:blipFill>
        <p:spPr>
          <a:xfrm>
            <a:off x="307758" y="2475141"/>
            <a:ext cx="3426092" cy="1667365"/>
          </a:xfrm>
          <a:prstGeom prst="rect">
            <a:avLst/>
          </a:prstGeom>
        </p:spPr>
      </p:pic>
      <p:pic>
        <p:nvPicPr>
          <p:cNvPr id="37" name="Picture 36"/>
          <p:cNvPicPr>
            <a:picLocks noChangeAspect="1"/>
          </p:cNvPicPr>
          <p:nvPr/>
        </p:nvPicPr>
        <p:blipFill>
          <a:blip r:embed="rId8"/>
          <a:stretch>
            <a:fillRect/>
          </a:stretch>
        </p:blipFill>
        <p:spPr>
          <a:xfrm>
            <a:off x="301519" y="1972392"/>
            <a:ext cx="1878480" cy="426746"/>
          </a:xfrm>
          <a:prstGeom prst="rect">
            <a:avLst/>
          </a:prstGeom>
        </p:spPr>
      </p:pic>
      <p:sp>
        <p:nvSpPr>
          <p:cNvPr id="38" name="TextBox 37"/>
          <p:cNvSpPr txBox="1"/>
          <p:nvPr/>
        </p:nvSpPr>
        <p:spPr>
          <a:xfrm>
            <a:off x="205457" y="5759202"/>
            <a:ext cx="4608513" cy="1631216"/>
          </a:xfrm>
          <a:prstGeom prst="rect">
            <a:avLst/>
          </a:prstGeom>
          <a:noFill/>
        </p:spPr>
        <p:txBody>
          <a:bodyPr wrap="square" rtlCol="0">
            <a:spAutoFit/>
          </a:bodyPr>
          <a:lstStyle/>
          <a:p>
            <a:pPr algn="just"/>
            <a:r>
              <a:rPr lang="es-ES_tradnl" sz="1000" dirty="0" smtClean="0">
                <a:solidFill>
                  <a:srgbClr val="002776"/>
                </a:solidFill>
              </a:rPr>
              <a:t>Trip4real.com en su fase de aceleración logró captar a inversores como el Caixa Capital </a:t>
            </a:r>
            <a:r>
              <a:rPr lang="es-ES_tradnl" sz="1000" dirty="0" err="1" smtClean="0">
                <a:solidFill>
                  <a:srgbClr val="002776"/>
                </a:solidFill>
              </a:rPr>
              <a:t>Risk</a:t>
            </a:r>
            <a:r>
              <a:rPr lang="es-ES_tradnl" sz="1000" dirty="0" smtClean="0">
                <a:solidFill>
                  <a:srgbClr val="002776"/>
                </a:solidFill>
              </a:rPr>
              <a:t> (vehículo de inversión de la entidad financiera) y </a:t>
            </a:r>
            <a:r>
              <a:rPr lang="es-ES_tradnl" sz="1000" dirty="0" err="1" smtClean="0">
                <a:solidFill>
                  <a:srgbClr val="002776"/>
                </a:solidFill>
              </a:rPr>
              <a:t>Kibo</a:t>
            </a:r>
            <a:r>
              <a:rPr lang="es-ES_tradnl" sz="1000" dirty="0" smtClean="0">
                <a:solidFill>
                  <a:srgbClr val="002776"/>
                </a:solidFill>
              </a:rPr>
              <a:t> </a:t>
            </a:r>
            <a:r>
              <a:rPr lang="es-ES_tradnl" sz="1000" dirty="0" err="1" smtClean="0">
                <a:solidFill>
                  <a:srgbClr val="002776"/>
                </a:solidFill>
              </a:rPr>
              <a:t>Ventures</a:t>
            </a:r>
            <a:r>
              <a:rPr lang="es-ES_tradnl" sz="1000" dirty="0" smtClean="0">
                <a:solidFill>
                  <a:srgbClr val="002776"/>
                </a:solidFill>
              </a:rPr>
              <a:t>.</a:t>
            </a:r>
          </a:p>
          <a:p>
            <a:pPr algn="just"/>
            <a:r>
              <a:rPr lang="es-ES_tradnl" sz="1000" dirty="0" smtClean="0">
                <a:solidFill>
                  <a:srgbClr val="002776"/>
                </a:solidFill>
              </a:rPr>
              <a:t>Más tarde entraron en futuras rondas de inversión: el cocinero </a:t>
            </a:r>
            <a:r>
              <a:rPr lang="es-ES_tradnl" sz="1000" dirty="0" err="1" smtClean="0">
                <a:solidFill>
                  <a:srgbClr val="002776"/>
                </a:solidFill>
              </a:rPr>
              <a:t>Ferran</a:t>
            </a:r>
            <a:r>
              <a:rPr lang="es-ES_tradnl" sz="1000" dirty="0" smtClean="0">
                <a:solidFill>
                  <a:srgbClr val="002776"/>
                </a:solidFill>
              </a:rPr>
              <a:t> Adrià o publicistas reconocidos en España como Toni </a:t>
            </a:r>
            <a:r>
              <a:rPr lang="es-ES_tradnl" sz="1000" dirty="0" err="1" smtClean="0">
                <a:solidFill>
                  <a:srgbClr val="002776"/>
                </a:solidFill>
              </a:rPr>
              <a:t>Segarra</a:t>
            </a:r>
            <a:r>
              <a:rPr lang="es-ES_tradnl" sz="1000" dirty="0" smtClean="0">
                <a:solidFill>
                  <a:srgbClr val="002776"/>
                </a:solidFill>
              </a:rPr>
              <a:t> y Luís Cuesta. Adicionalmente el Ministerio de Industria, Comercio y Turismo aportó 1.5 MM€. En total se lograron 3 MM € en su 2ª ronda de financiación.</a:t>
            </a:r>
          </a:p>
          <a:p>
            <a:pPr algn="just"/>
            <a:r>
              <a:rPr lang="es-ES_tradnl" sz="1000" dirty="0" smtClean="0">
                <a:solidFill>
                  <a:srgbClr val="002776"/>
                </a:solidFill>
              </a:rPr>
              <a:t>Actualmente Trip4real colabora con Expedia.com para facilitar a los “turistas” convertirse en viajeros de la mano de locales para disfrutar la experiencia auténtica que un destino turístico ofrece.</a:t>
            </a:r>
            <a:endParaRPr lang="es-ES" sz="1000" dirty="0">
              <a:solidFill>
                <a:srgbClr val="002776"/>
              </a:solidFill>
            </a:endParaRPr>
          </a:p>
        </p:txBody>
      </p:sp>
      <p:pic>
        <p:nvPicPr>
          <p:cNvPr id="39" name="Picture 38"/>
          <p:cNvPicPr>
            <a:picLocks noChangeAspect="1"/>
          </p:cNvPicPr>
          <p:nvPr/>
        </p:nvPicPr>
        <p:blipFill rotWithShape="1">
          <a:blip r:embed="rId9"/>
          <a:srcRect l="1851" t="10625" r="2958" b="16532"/>
          <a:stretch/>
        </p:blipFill>
        <p:spPr>
          <a:xfrm>
            <a:off x="4935555" y="2490771"/>
            <a:ext cx="4918975" cy="2116303"/>
          </a:xfrm>
          <a:prstGeom prst="rect">
            <a:avLst/>
          </a:prstGeom>
        </p:spPr>
      </p:pic>
      <p:sp>
        <p:nvSpPr>
          <p:cNvPr id="41" name="TextBox 40"/>
          <p:cNvSpPr txBox="1"/>
          <p:nvPr/>
        </p:nvSpPr>
        <p:spPr>
          <a:xfrm>
            <a:off x="4934726" y="4676512"/>
            <a:ext cx="4608513" cy="553998"/>
          </a:xfrm>
          <a:prstGeom prst="rect">
            <a:avLst/>
          </a:prstGeom>
          <a:noFill/>
        </p:spPr>
        <p:txBody>
          <a:bodyPr wrap="square" rtlCol="0">
            <a:spAutoFit/>
          </a:bodyPr>
          <a:lstStyle/>
          <a:p>
            <a:pPr algn="just"/>
            <a:r>
              <a:rPr lang="es-ES_tradnl" sz="1000" dirty="0" smtClean="0">
                <a:solidFill>
                  <a:srgbClr val="002776"/>
                </a:solidFill>
              </a:rPr>
              <a:t>GetYourGuide.com un Marketplace creado para la mejora de la planificación o experiencia turística en el destino. Colaboran con diversas atractivos turísticos y destinos en todo el mundo.</a:t>
            </a:r>
            <a:endParaRPr lang="es-ES" sz="1000" dirty="0">
              <a:solidFill>
                <a:srgbClr val="002776"/>
              </a:solidFill>
            </a:endParaRPr>
          </a:p>
        </p:txBody>
      </p:sp>
      <p:pic>
        <p:nvPicPr>
          <p:cNvPr id="42" name="Picture 41"/>
          <p:cNvPicPr>
            <a:picLocks noChangeAspect="1"/>
          </p:cNvPicPr>
          <p:nvPr/>
        </p:nvPicPr>
        <p:blipFill rotWithShape="1">
          <a:blip r:embed="rId10"/>
          <a:srcRect l="12920" t="12594" r="14027" b="7673"/>
          <a:stretch/>
        </p:blipFill>
        <p:spPr>
          <a:xfrm>
            <a:off x="5029994" y="5286580"/>
            <a:ext cx="3469164" cy="2128806"/>
          </a:xfrm>
          <a:prstGeom prst="rect">
            <a:avLst/>
          </a:prstGeom>
        </p:spPr>
      </p:pic>
      <p:pic>
        <p:nvPicPr>
          <p:cNvPr id="44" name="Picture 43"/>
          <p:cNvPicPr>
            <a:picLocks noChangeAspect="1"/>
          </p:cNvPicPr>
          <p:nvPr/>
        </p:nvPicPr>
        <p:blipFill>
          <a:blip r:embed="rId11"/>
          <a:stretch>
            <a:fillRect/>
          </a:stretch>
        </p:blipFill>
        <p:spPr>
          <a:xfrm>
            <a:off x="4934726" y="2012176"/>
            <a:ext cx="743340" cy="1069703"/>
          </a:xfrm>
          <a:prstGeom prst="rect">
            <a:avLst/>
          </a:prstGeom>
        </p:spPr>
      </p:pic>
      <p:sp>
        <p:nvSpPr>
          <p:cNvPr id="31" name="Rectangle 30"/>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5.2. Incubadora y Aceleradora de Productos Turísticos Sustentables</a:t>
            </a:r>
            <a:endParaRPr lang="es-CL" sz="1100" b="1" dirty="0">
              <a:solidFill>
                <a:schemeClr val="tx2"/>
              </a:solidFill>
            </a:endParaRPr>
          </a:p>
        </p:txBody>
      </p:sp>
      <p:sp>
        <p:nvSpPr>
          <p:cNvPr id="32" name="Rectangle 31"/>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smtClean="0"/>
              <a:t>Dinamización turística integral</a:t>
            </a:r>
            <a:endParaRPr lang="es-CL" sz="800" b="1" dirty="0">
              <a:solidFill>
                <a:srgbClr val="FFFFFF"/>
              </a:solidFill>
            </a:endParaRPr>
          </a:p>
        </p:txBody>
      </p:sp>
      <p:sp>
        <p:nvSpPr>
          <p:cNvPr id="33" name="Rounded Rectangle 32"/>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E5</a:t>
            </a:r>
            <a:endParaRPr lang="es-ES" sz="1000" b="1" dirty="0">
              <a:solidFill>
                <a:srgbClr val="002060"/>
              </a:solidFill>
            </a:endParaRPr>
          </a:p>
        </p:txBody>
      </p:sp>
      <p:grpSp>
        <p:nvGrpSpPr>
          <p:cNvPr id="43" name="Group 42"/>
          <p:cNvGrpSpPr/>
          <p:nvPr/>
        </p:nvGrpSpPr>
        <p:grpSpPr>
          <a:xfrm>
            <a:off x="1202122" y="380250"/>
            <a:ext cx="428400" cy="410400"/>
            <a:chOff x="1157616" y="202415"/>
            <a:chExt cx="515504" cy="495053"/>
          </a:xfrm>
        </p:grpSpPr>
        <p:sp>
          <p:nvSpPr>
            <p:cNvPr id="45" name="Rounded Rectangle 44"/>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46" name="Group 282"/>
            <p:cNvGrpSpPr/>
            <p:nvPr/>
          </p:nvGrpSpPr>
          <p:grpSpPr>
            <a:xfrm>
              <a:off x="1311621" y="288473"/>
              <a:ext cx="207495" cy="194290"/>
              <a:chOff x="644491" y="4719572"/>
              <a:chExt cx="226243" cy="211846"/>
            </a:xfrm>
            <a:solidFill>
              <a:schemeClr val="bg1"/>
            </a:solidFill>
          </p:grpSpPr>
          <p:sp>
            <p:nvSpPr>
              <p:cNvPr id="47"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48"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15663258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8640961" cy="957262"/>
          </a:xfrm>
        </p:spPr>
        <p:txBody>
          <a:bodyPr/>
          <a:lstStyle/>
          <a:p>
            <a:r>
              <a:rPr lang="es-ES" dirty="0" smtClean="0"/>
              <a:t>Metodología </a:t>
            </a:r>
            <a:r>
              <a:rPr lang="es-ES" dirty="0"/>
              <a:t>para evaluación, selección y priorización de proyectos de inversión. </a:t>
            </a:r>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67845710"/>
              </p:ext>
            </p:extLst>
          </p:nvPr>
        </p:nvGraphicFramePr>
        <p:xfrm>
          <a:off x="996067" y="1783991"/>
          <a:ext cx="5359302" cy="5271355"/>
        </p:xfrm>
        <a:graphic>
          <a:graphicData uri="http://schemas.openxmlformats.org/drawingml/2006/table">
            <a:tbl>
              <a:tblPr firstRow="1" bandRow="1">
                <a:tableStyleId>{B301B821-A1FF-4177-AEE7-76D212191A09}</a:tableStyleId>
              </a:tblPr>
              <a:tblGrid>
                <a:gridCol w="2679651">
                  <a:extLst>
                    <a:ext uri="{9D8B030D-6E8A-4147-A177-3AD203B41FA5}">
                      <a16:colId xmlns="" xmlns:a16="http://schemas.microsoft.com/office/drawing/2014/main" val="1728083140"/>
                    </a:ext>
                  </a:extLst>
                </a:gridCol>
                <a:gridCol w="2679651">
                  <a:extLst>
                    <a:ext uri="{9D8B030D-6E8A-4147-A177-3AD203B41FA5}">
                      <a16:colId xmlns="" xmlns:a16="http://schemas.microsoft.com/office/drawing/2014/main" val="1619092388"/>
                    </a:ext>
                  </a:extLst>
                </a:gridCol>
              </a:tblGrid>
              <a:tr h="949181">
                <a:tc>
                  <a:txBody>
                    <a:bodyPr/>
                    <a:lstStyle/>
                    <a:p>
                      <a:pPr algn="ctr"/>
                      <a:r>
                        <a:rPr lang="es-ES_tradnl" sz="1800" dirty="0" smtClean="0">
                          <a:solidFill>
                            <a:schemeClr val="bg1"/>
                          </a:solidFill>
                        </a:rPr>
                        <a:t>Grupos de criterio</a:t>
                      </a:r>
                      <a:endParaRPr lang="es-ES" sz="1800" dirty="0">
                        <a:solidFill>
                          <a:schemeClr val="bg1"/>
                        </a:solidFill>
                      </a:endParaRPr>
                    </a:p>
                  </a:txBody>
                  <a:tcPr anchor="ctr"/>
                </a:tc>
                <a:tc>
                  <a:txBody>
                    <a:bodyPr/>
                    <a:lstStyle/>
                    <a:p>
                      <a:pPr algn="ctr"/>
                      <a:r>
                        <a:rPr lang="es-ES_tradnl" sz="1800" dirty="0" smtClean="0">
                          <a:solidFill>
                            <a:schemeClr val="bg1"/>
                          </a:solidFill>
                        </a:rPr>
                        <a:t>Valor de decisión para los inversionistas turísticos</a:t>
                      </a:r>
                      <a:endParaRPr lang="es-ES" sz="1800" dirty="0">
                        <a:solidFill>
                          <a:schemeClr val="bg1"/>
                        </a:solidFill>
                      </a:endParaRPr>
                    </a:p>
                  </a:txBody>
                  <a:tcPr anchor="ctr"/>
                </a:tc>
                <a:extLst>
                  <a:ext uri="{0D108BD9-81ED-4DB2-BD59-A6C34878D82A}">
                    <a16:rowId xmlns="" xmlns:a16="http://schemas.microsoft.com/office/drawing/2014/main" val="482743604"/>
                  </a:ext>
                </a:extLst>
              </a:tr>
              <a:tr h="427717">
                <a:tc>
                  <a:txBody>
                    <a:bodyPr/>
                    <a:lstStyle/>
                    <a:p>
                      <a:pPr algn="ctr"/>
                      <a:r>
                        <a:rPr lang="es-ES_tradnl" sz="1600" dirty="0" smtClean="0"/>
                        <a:t>Situación</a:t>
                      </a:r>
                      <a:r>
                        <a:rPr lang="es-ES_tradnl" sz="1600" baseline="0" dirty="0" smtClean="0"/>
                        <a:t> de Bienes raíces</a:t>
                      </a:r>
                      <a:endParaRPr lang="es-ES" sz="1600" dirty="0"/>
                    </a:p>
                  </a:txBody>
                  <a:tcPr anchor="ctr"/>
                </a:tc>
                <a:tc>
                  <a:txBody>
                    <a:bodyPr/>
                    <a:lstStyle/>
                    <a:p>
                      <a:pPr algn="ctr"/>
                      <a:r>
                        <a:rPr lang="es-ES_tradnl" sz="1600" dirty="0" smtClean="0"/>
                        <a:t>20%</a:t>
                      </a:r>
                      <a:endParaRPr lang="es-ES" sz="1600" dirty="0"/>
                    </a:p>
                  </a:txBody>
                  <a:tcPr anchor="ctr"/>
                </a:tc>
                <a:extLst>
                  <a:ext uri="{0D108BD9-81ED-4DB2-BD59-A6C34878D82A}">
                    <a16:rowId xmlns="" xmlns:a16="http://schemas.microsoft.com/office/drawing/2014/main" val="3937921264"/>
                  </a:ext>
                </a:extLst>
              </a:tr>
              <a:tr h="427717">
                <a:tc>
                  <a:txBody>
                    <a:bodyPr/>
                    <a:lstStyle/>
                    <a:p>
                      <a:pPr algn="ctr"/>
                      <a:r>
                        <a:rPr lang="es-ES_tradnl" sz="1600" dirty="0" smtClean="0"/>
                        <a:t>Demanda Turística</a:t>
                      </a:r>
                      <a:endParaRPr lang="es-ES" sz="1600" dirty="0"/>
                    </a:p>
                  </a:txBody>
                  <a:tcPr anchor="ctr"/>
                </a:tc>
                <a:tc>
                  <a:txBody>
                    <a:bodyPr/>
                    <a:lstStyle/>
                    <a:p>
                      <a:pPr algn="ctr"/>
                      <a:r>
                        <a:rPr lang="es-ES_tradnl" sz="1600" dirty="0" smtClean="0"/>
                        <a:t>15%</a:t>
                      </a:r>
                      <a:endParaRPr lang="es-ES" sz="1600" dirty="0"/>
                    </a:p>
                  </a:txBody>
                  <a:tcPr anchor="ctr"/>
                </a:tc>
                <a:extLst>
                  <a:ext uri="{0D108BD9-81ED-4DB2-BD59-A6C34878D82A}">
                    <a16:rowId xmlns="" xmlns:a16="http://schemas.microsoft.com/office/drawing/2014/main" val="3536504781"/>
                  </a:ext>
                </a:extLst>
              </a:tr>
              <a:tr h="427717">
                <a:tc>
                  <a:txBody>
                    <a:bodyPr/>
                    <a:lstStyle/>
                    <a:p>
                      <a:pPr algn="ctr"/>
                      <a:r>
                        <a:rPr lang="es-ES_tradnl" sz="1600" dirty="0" smtClean="0"/>
                        <a:t>Oferta turística</a:t>
                      </a:r>
                      <a:endParaRPr lang="es-ES" sz="1600" dirty="0"/>
                    </a:p>
                  </a:txBody>
                  <a:tcPr anchor="ctr"/>
                </a:tc>
                <a:tc>
                  <a:txBody>
                    <a:bodyPr/>
                    <a:lstStyle/>
                    <a:p>
                      <a:pPr algn="ctr"/>
                      <a:r>
                        <a:rPr lang="es-ES_tradnl" sz="1600" dirty="0" smtClean="0"/>
                        <a:t>15%</a:t>
                      </a:r>
                      <a:endParaRPr lang="es-ES" sz="1600" dirty="0"/>
                    </a:p>
                  </a:txBody>
                  <a:tcPr anchor="ctr"/>
                </a:tc>
                <a:extLst>
                  <a:ext uri="{0D108BD9-81ED-4DB2-BD59-A6C34878D82A}">
                    <a16:rowId xmlns="" xmlns:a16="http://schemas.microsoft.com/office/drawing/2014/main" val="4104357566"/>
                  </a:ext>
                </a:extLst>
              </a:tr>
              <a:tr h="597632">
                <a:tc>
                  <a:txBody>
                    <a:bodyPr/>
                    <a:lstStyle/>
                    <a:p>
                      <a:pPr algn="ctr"/>
                      <a:r>
                        <a:rPr lang="es-ES_tradnl" sz="1600" dirty="0" smtClean="0"/>
                        <a:t>Criterios</a:t>
                      </a:r>
                      <a:r>
                        <a:rPr lang="es-ES_tradnl" sz="1600" baseline="0" dirty="0" smtClean="0"/>
                        <a:t> climáticos y de medio – ambiente</a:t>
                      </a:r>
                      <a:endParaRPr lang="es-ES" sz="1600" dirty="0"/>
                    </a:p>
                  </a:txBody>
                  <a:tcPr anchor="ctr"/>
                </a:tc>
                <a:tc>
                  <a:txBody>
                    <a:bodyPr/>
                    <a:lstStyle/>
                    <a:p>
                      <a:pPr algn="ctr"/>
                      <a:r>
                        <a:rPr lang="es-ES_tradnl" sz="1600" dirty="0" smtClean="0"/>
                        <a:t>15%</a:t>
                      </a:r>
                      <a:endParaRPr lang="es-ES" sz="1600" dirty="0"/>
                    </a:p>
                  </a:txBody>
                  <a:tcPr anchor="ctr"/>
                </a:tc>
                <a:extLst>
                  <a:ext uri="{0D108BD9-81ED-4DB2-BD59-A6C34878D82A}">
                    <a16:rowId xmlns="" xmlns:a16="http://schemas.microsoft.com/office/drawing/2014/main" val="625452232"/>
                  </a:ext>
                </a:extLst>
              </a:tr>
              <a:tr h="427717">
                <a:tc>
                  <a:txBody>
                    <a:bodyPr/>
                    <a:lstStyle/>
                    <a:p>
                      <a:pPr algn="ctr"/>
                      <a:r>
                        <a:rPr lang="es-ES_tradnl" sz="1600" dirty="0" smtClean="0"/>
                        <a:t>Riesgos</a:t>
                      </a:r>
                      <a:r>
                        <a:rPr lang="es-ES_tradnl" sz="1600" baseline="0" dirty="0" smtClean="0"/>
                        <a:t> de la inversión</a:t>
                      </a:r>
                      <a:endParaRPr lang="es-ES" sz="1600" dirty="0"/>
                    </a:p>
                  </a:txBody>
                  <a:tcPr anchor="ctr"/>
                </a:tc>
                <a:tc>
                  <a:txBody>
                    <a:bodyPr/>
                    <a:lstStyle/>
                    <a:p>
                      <a:pPr algn="ctr"/>
                      <a:r>
                        <a:rPr lang="es-ES_tradnl" sz="1600" dirty="0" smtClean="0"/>
                        <a:t>15%</a:t>
                      </a:r>
                      <a:endParaRPr lang="es-ES" sz="1600" dirty="0"/>
                    </a:p>
                  </a:txBody>
                  <a:tcPr anchor="ctr"/>
                </a:tc>
                <a:extLst>
                  <a:ext uri="{0D108BD9-81ED-4DB2-BD59-A6C34878D82A}">
                    <a16:rowId xmlns="" xmlns:a16="http://schemas.microsoft.com/office/drawing/2014/main" val="1952813445"/>
                  </a:ext>
                </a:extLst>
              </a:tr>
              <a:tr h="427717">
                <a:tc>
                  <a:txBody>
                    <a:bodyPr/>
                    <a:lstStyle/>
                    <a:p>
                      <a:pPr algn="ctr"/>
                      <a:r>
                        <a:rPr lang="es-ES_tradnl" sz="1600" dirty="0" smtClean="0"/>
                        <a:t>Economía</a:t>
                      </a:r>
                      <a:r>
                        <a:rPr lang="es-ES_tradnl" sz="1600" baseline="0" dirty="0" smtClean="0"/>
                        <a:t> local</a:t>
                      </a:r>
                      <a:endParaRPr lang="es-ES" sz="1600" dirty="0"/>
                    </a:p>
                  </a:txBody>
                  <a:tcPr anchor="ctr"/>
                </a:tc>
                <a:tc>
                  <a:txBody>
                    <a:bodyPr/>
                    <a:lstStyle/>
                    <a:p>
                      <a:pPr algn="ctr"/>
                      <a:r>
                        <a:rPr lang="es-ES_tradnl" sz="1600" dirty="0" smtClean="0"/>
                        <a:t>5%</a:t>
                      </a:r>
                      <a:endParaRPr lang="es-ES" sz="1600" dirty="0"/>
                    </a:p>
                  </a:txBody>
                  <a:tcPr anchor="ctr"/>
                </a:tc>
                <a:extLst>
                  <a:ext uri="{0D108BD9-81ED-4DB2-BD59-A6C34878D82A}">
                    <a16:rowId xmlns="" xmlns:a16="http://schemas.microsoft.com/office/drawing/2014/main" val="2129900559"/>
                  </a:ext>
                </a:extLst>
              </a:tr>
              <a:tr h="427717">
                <a:tc>
                  <a:txBody>
                    <a:bodyPr/>
                    <a:lstStyle/>
                    <a:p>
                      <a:pPr algn="ctr"/>
                      <a:r>
                        <a:rPr lang="es-ES_tradnl" sz="1600" dirty="0" smtClean="0"/>
                        <a:t>Aspectos políticos</a:t>
                      </a:r>
                      <a:endParaRPr lang="es-ES" sz="1600" dirty="0"/>
                    </a:p>
                  </a:txBody>
                  <a:tcPr anchor="ctr"/>
                </a:tc>
                <a:tc>
                  <a:txBody>
                    <a:bodyPr/>
                    <a:lstStyle/>
                    <a:p>
                      <a:pPr algn="ctr"/>
                      <a:r>
                        <a:rPr lang="es-ES_tradnl" sz="1600" dirty="0" smtClean="0"/>
                        <a:t>5%</a:t>
                      </a:r>
                      <a:endParaRPr lang="es-ES" sz="1600" dirty="0"/>
                    </a:p>
                  </a:txBody>
                  <a:tcPr anchor="ctr"/>
                </a:tc>
                <a:extLst>
                  <a:ext uri="{0D108BD9-81ED-4DB2-BD59-A6C34878D82A}">
                    <a16:rowId xmlns="" xmlns:a16="http://schemas.microsoft.com/office/drawing/2014/main" val="3186483054"/>
                  </a:ext>
                </a:extLst>
              </a:tr>
              <a:tr h="427717">
                <a:tc>
                  <a:txBody>
                    <a:bodyPr/>
                    <a:lstStyle/>
                    <a:p>
                      <a:pPr algn="ctr"/>
                      <a:r>
                        <a:rPr lang="es-ES_tradnl" sz="1600" dirty="0" smtClean="0"/>
                        <a:t>Infraestructura</a:t>
                      </a:r>
                      <a:r>
                        <a:rPr lang="es-ES_tradnl" sz="1600" baseline="0" dirty="0" smtClean="0"/>
                        <a:t> y comunicación</a:t>
                      </a:r>
                      <a:endParaRPr lang="es-ES" sz="1600" dirty="0"/>
                    </a:p>
                  </a:txBody>
                  <a:tcPr anchor="ctr"/>
                </a:tc>
                <a:tc>
                  <a:txBody>
                    <a:bodyPr/>
                    <a:lstStyle/>
                    <a:p>
                      <a:pPr algn="ctr"/>
                      <a:r>
                        <a:rPr lang="es-ES_tradnl" sz="1600" dirty="0" smtClean="0"/>
                        <a:t>5%</a:t>
                      </a:r>
                      <a:endParaRPr lang="es-ES" sz="1600" dirty="0"/>
                    </a:p>
                  </a:txBody>
                  <a:tcPr anchor="ctr"/>
                </a:tc>
                <a:extLst>
                  <a:ext uri="{0D108BD9-81ED-4DB2-BD59-A6C34878D82A}">
                    <a16:rowId xmlns="" xmlns:a16="http://schemas.microsoft.com/office/drawing/2014/main" val="2342370345"/>
                  </a:ext>
                </a:extLst>
              </a:tr>
              <a:tr h="427717">
                <a:tc>
                  <a:txBody>
                    <a:bodyPr/>
                    <a:lstStyle/>
                    <a:p>
                      <a:pPr algn="ctr"/>
                      <a:r>
                        <a:rPr lang="es-ES_tradnl" sz="1600" dirty="0" smtClean="0"/>
                        <a:t>Aspectos socio</a:t>
                      </a:r>
                      <a:r>
                        <a:rPr lang="es-ES_tradnl" sz="1600" baseline="0" dirty="0" smtClean="0"/>
                        <a:t> - demográficos</a:t>
                      </a:r>
                      <a:endParaRPr lang="es-ES" sz="1600" dirty="0"/>
                    </a:p>
                  </a:txBody>
                  <a:tcPr anchor="ctr"/>
                </a:tc>
                <a:tc>
                  <a:txBody>
                    <a:bodyPr/>
                    <a:lstStyle/>
                    <a:p>
                      <a:pPr algn="ctr"/>
                      <a:r>
                        <a:rPr lang="es-ES_tradnl" sz="1600" dirty="0" smtClean="0"/>
                        <a:t>5%</a:t>
                      </a:r>
                      <a:endParaRPr lang="es-ES" sz="1600" dirty="0"/>
                    </a:p>
                  </a:txBody>
                  <a:tcPr anchor="ctr"/>
                </a:tc>
                <a:extLst>
                  <a:ext uri="{0D108BD9-81ED-4DB2-BD59-A6C34878D82A}">
                    <a16:rowId xmlns="" xmlns:a16="http://schemas.microsoft.com/office/drawing/2014/main" val="4230322987"/>
                  </a:ext>
                </a:extLst>
              </a:tr>
            </a:tbl>
          </a:graphicData>
        </a:graphic>
      </p:graphicFrame>
      <p:sp>
        <p:nvSpPr>
          <p:cNvPr id="7" name="Right Brace 6"/>
          <p:cNvSpPr/>
          <p:nvPr/>
        </p:nvSpPr>
        <p:spPr>
          <a:xfrm>
            <a:off x="6355369" y="2720095"/>
            <a:ext cx="402817" cy="2304256"/>
          </a:xfrm>
          <a:prstGeom prst="rightBrace">
            <a:avLst/>
          </a:prstGeom>
          <a:no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0" name="Right Brace 9"/>
          <p:cNvSpPr/>
          <p:nvPr/>
        </p:nvSpPr>
        <p:spPr>
          <a:xfrm>
            <a:off x="6355368" y="5038797"/>
            <a:ext cx="402817" cy="2016549"/>
          </a:xfrm>
          <a:prstGeom prst="rightBrac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8" name="Oval 7"/>
          <p:cNvSpPr/>
          <p:nvPr/>
        </p:nvSpPr>
        <p:spPr>
          <a:xfrm>
            <a:off x="6902202" y="3440175"/>
            <a:ext cx="2088232" cy="86409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80% de la decisión</a:t>
            </a:r>
            <a:endParaRPr lang="es-ES" dirty="0"/>
          </a:p>
        </p:txBody>
      </p:sp>
      <p:sp>
        <p:nvSpPr>
          <p:cNvPr id="12" name="Oval 11"/>
          <p:cNvSpPr/>
          <p:nvPr/>
        </p:nvSpPr>
        <p:spPr>
          <a:xfrm>
            <a:off x="6902202" y="5615023"/>
            <a:ext cx="2088232" cy="864096"/>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t>2</a:t>
            </a:r>
            <a:r>
              <a:rPr lang="es-ES_tradnl" dirty="0" smtClean="0"/>
              <a:t>0% de la decisión</a:t>
            </a:r>
            <a:endParaRPr lang="es-ES" dirty="0"/>
          </a:p>
        </p:txBody>
      </p:sp>
      <p:sp>
        <p:nvSpPr>
          <p:cNvPr id="9" name="Rectangle 8"/>
          <p:cNvSpPr/>
          <p:nvPr/>
        </p:nvSpPr>
        <p:spPr>
          <a:xfrm>
            <a:off x="612778" y="978070"/>
            <a:ext cx="8245192" cy="707886"/>
          </a:xfrm>
          <a:prstGeom prst="rect">
            <a:avLst/>
          </a:prstGeom>
        </p:spPr>
        <p:txBody>
          <a:bodyPr wrap="square">
            <a:spAutoFit/>
          </a:bodyPr>
          <a:lstStyle/>
          <a:p>
            <a:pPr algn="ctr">
              <a:spcBef>
                <a:spcPts val="600"/>
              </a:spcBef>
              <a:spcAft>
                <a:spcPts val="0"/>
              </a:spcAft>
            </a:pPr>
            <a:r>
              <a:rPr lang="es-ES" b="1" i="1" kern="1400" dirty="0">
                <a:solidFill>
                  <a:schemeClr val="accent2"/>
                </a:solidFill>
                <a:latin typeface="Arial" panose="020B0604020202020204" pitchFamily="34" charset="0"/>
                <a:ea typeface="Times New Roman" panose="02020603050405020304" pitchFamily="18" charset="0"/>
                <a:cs typeface="Times New Roman" panose="02020603050405020304" pitchFamily="18" charset="0"/>
              </a:rPr>
              <a:t>Criterios de selección y valoración de los inversionistas a la hora de invertir</a:t>
            </a:r>
            <a:endParaRPr lang="es-ES" sz="2800" kern="1400" dirty="0">
              <a:solidFill>
                <a:schemeClr val="accent2"/>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10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640960" cy="957262"/>
          </a:xfrm>
        </p:spPr>
        <p:txBody>
          <a:bodyPr/>
          <a:lstStyle/>
          <a:p>
            <a:r>
              <a:rPr lang="es-ES_tradnl" dirty="0" smtClean="0"/>
              <a:t>Ejemplo del evento “</a:t>
            </a:r>
            <a:r>
              <a:rPr lang="es-ES_tradnl" dirty="0" err="1" smtClean="0"/>
              <a:t>Incubatour</a:t>
            </a:r>
            <a:r>
              <a:rPr lang="es-ES_tradnl" dirty="0" smtClean="0"/>
              <a:t>” organizado en Mérida para favorecer el emprendimiento</a:t>
            </a:r>
            <a:endParaRPr lang="es-ES"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30</a:t>
            </a:fld>
            <a:endParaRPr lang="en-US" dirty="0"/>
          </a:p>
        </p:txBody>
      </p:sp>
      <p:pic>
        <p:nvPicPr>
          <p:cNvPr id="5" name="Picture 4"/>
          <p:cNvPicPr>
            <a:picLocks noChangeAspect="1"/>
          </p:cNvPicPr>
          <p:nvPr/>
        </p:nvPicPr>
        <p:blipFill rotWithShape="1">
          <a:blip r:embed="rId2"/>
          <a:srcRect l="5492" t="12442" r="7321" b="6329"/>
          <a:stretch/>
        </p:blipFill>
        <p:spPr>
          <a:xfrm>
            <a:off x="250957" y="1353711"/>
            <a:ext cx="5936026" cy="3109347"/>
          </a:xfrm>
          <a:prstGeom prst="rect">
            <a:avLst/>
          </a:prstGeom>
        </p:spPr>
      </p:pic>
      <p:pic>
        <p:nvPicPr>
          <p:cNvPr id="6" name="Picture 5"/>
          <p:cNvPicPr>
            <a:picLocks noChangeAspect="1"/>
          </p:cNvPicPr>
          <p:nvPr/>
        </p:nvPicPr>
        <p:blipFill rotWithShape="1">
          <a:blip r:embed="rId3"/>
          <a:srcRect l="6832" t="13579" r="8493" b="10626"/>
          <a:stretch/>
        </p:blipFill>
        <p:spPr>
          <a:xfrm>
            <a:off x="349474" y="4413850"/>
            <a:ext cx="5757767" cy="2897699"/>
          </a:xfrm>
          <a:prstGeom prst="rect">
            <a:avLst/>
          </a:prstGeom>
        </p:spPr>
      </p:pic>
    </p:spTree>
    <p:extLst>
      <p:ext uri="{BB962C8B-B14F-4D97-AF65-F5344CB8AC3E}">
        <p14:creationId xmlns:p14="http://schemas.microsoft.com/office/powerpoint/2010/main" val="14020873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Placeholder 3"/>
          <p:cNvSpPr txBox="1">
            <a:spLocks/>
          </p:cNvSpPr>
          <p:nvPr/>
        </p:nvSpPr>
        <p:spPr bwMode="auto">
          <a:xfrm>
            <a:off x="457589" y="4325766"/>
            <a:ext cx="6743336" cy="232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fontAlgn="base">
              <a:spcBef>
                <a:spcPct val="0"/>
              </a:spcBef>
              <a:spcAft>
                <a:spcPct val="0"/>
              </a:spcAft>
            </a:pPr>
            <a:r>
              <a:rPr lang="es-ES" sz="812" dirty="0">
                <a:solidFill>
                  <a:srgbClr val="002776"/>
                </a:solidFill>
                <a:cs typeface="Arial" pitchFamily="34" charset="0"/>
              </a:rPr>
              <a:t>Deloitte se refiere a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a:t>
            </a:r>
            <a:r>
              <a:rPr lang="es-ES" sz="812" i="1" dirty="0" err="1">
                <a:solidFill>
                  <a:srgbClr val="002776"/>
                </a:solidFill>
                <a:cs typeface="Arial" pitchFamily="34" charset="0"/>
              </a:rPr>
              <a:t>private</a:t>
            </a:r>
            <a:r>
              <a:rPr lang="es-ES" sz="812" i="1" dirty="0">
                <a:solidFill>
                  <a:srgbClr val="002776"/>
                </a:solidFill>
                <a:cs typeface="Arial" pitchFamily="34" charset="0"/>
              </a:rPr>
              <a:t> </a:t>
            </a:r>
            <a:r>
              <a:rPr lang="es-ES" sz="812" i="1" dirty="0" err="1">
                <a:solidFill>
                  <a:srgbClr val="002776"/>
                </a:solidFill>
                <a:cs typeface="Arial" pitchFamily="34" charset="0"/>
              </a:rPr>
              <a:t>company</a:t>
            </a:r>
            <a:r>
              <a:rPr lang="es-ES" sz="812" i="1" dirty="0">
                <a:solidFill>
                  <a:srgbClr val="002776"/>
                </a:solidFill>
                <a:cs typeface="Arial" pitchFamily="34" charset="0"/>
              </a:rPr>
              <a:t> </a:t>
            </a:r>
            <a:r>
              <a:rPr lang="es-ES" sz="812" i="1" dirty="0" err="1">
                <a:solidFill>
                  <a:srgbClr val="002776"/>
                </a:solidFill>
                <a:cs typeface="Arial" pitchFamily="34" charset="0"/>
              </a:rPr>
              <a:t>limited</a:t>
            </a:r>
            <a:r>
              <a:rPr lang="es-ES" sz="812" i="1" dirty="0">
                <a:solidFill>
                  <a:srgbClr val="002776"/>
                </a:solidFill>
                <a:cs typeface="Arial" pitchFamily="34" charset="0"/>
              </a:rPr>
              <a:t> </a:t>
            </a:r>
            <a:r>
              <a:rPr lang="es-ES" sz="812" i="1" dirty="0" err="1">
                <a:solidFill>
                  <a:srgbClr val="002776"/>
                </a:solidFill>
                <a:cs typeface="Arial" pitchFamily="34" charset="0"/>
              </a:rPr>
              <a:t>by</a:t>
            </a:r>
            <a:r>
              <a:rPr lang="es-ES" sz="812" i="1" dirty="0">
                <a:solidFill>
                  <a:srgbClr val="002776"/>
                </a:solidFill>
                <a:cs typeface="Arial" pitchFamily="34" charset="0"/>
              </a:rPr>
              <a:t> </a:t>
            </a:r>
            <a:r>
              <a:rPr lang="es-ES" sz="812" i="1" dirty="0" err="1">
                <a:solidFill>
                  <a:srgbClr val="002776"/>
                </a:solidFill>
                <a:cs typeface="Arial" pitchFamily="34" charset="0"/>
              </a:rPr>
              <a:t>guarantee</a:t>
            </a:r>
            <a:r>
              <a:rPr lang="es-ES" sz="812" dirty="0">
                <a:solidFill>
                  <a:srgbClr val="002776"/>
                </a:solidFill>
                <a:cs typeface="Arial" pitchFamily="34" charset="0"/>
              </a:rPr>
              <a:t>, de acuerdo con la legislación del Reino Unido) y a su red de firmas miembro, cada una de las cuales es una entidad independiente. En www.deloitte.com/about se ofrece una descripción detallada de la estructura legal de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y sus firmas miembro.</a:t>
            </a:r>
          </a:p>
          <a:p>
            <a:pPr fontAlgn="base">
              <a:spcBef>
                <a:spcPct val="0"/>
              </a:spcBef>
              <a:spcAft>
                <a:spcPct val="0"/>
              </a:spcAft>
            </a:pPr>
            <a:r>
              <a:rPr lang="es-ES" sz="812" dirty="0">
                <a:solidFill>
                  <a:srgbClr val="002776"/>
                </a:solidFill>
                <a:cs typeface="Arial" pitchFamily="34" charset="0"/>
              </a:rPr>
              <a:t> </a:t>
            </a:r>
          </a:p>
          <a:p>
            <a:pPr fontAlgn="base">
              <a:spcBef>
                <a:spcPct val="0"/>
              </a:spcBef>
              <a:spcAft>
                <a:spcPct val="0"/>
              </a:spcAft>
            </a:pPr>
            <a:r>
              <a:rPr lang="es-ES" sz="812" dirty="0">
                <a:solidFill>
                  <a:srgbClr val="002776"/>
                </a:solidFill>
                <a:cs typeface="Arial" pitchFamily="34" charset="0"/>
              </a:rPr>
              <a:t>Deloitte presta servicios de auditoría, asesoramiento fiscal y legal, consultoría y asesoramiento en transacciones corporativas a entidades que operan en un elevado número de sectores de actividad. La firma aporta su experiencia y alto nivel profesional ayudando a sus clientes a alcanzar sus objetivos empresariales en cualquier lugar del mundo. Para ello cuenta con el apoyo de una red global de firmas miembro presentes en más de 150 países y con aproximadamente 170.000 profesionales que han asumido el compromiso de ser modelo de excelencia.</a:t>
            </a:r>
          </a:p>
          <a:p>
            <a:pPr fontAlgn="base">
              <a:spcBef>
                <a:spcPct val="0"/>
              </a:spcBef>
              <a:spcAft>
                <a:spcPct val="0"/>
              </a:spcAft>
            </a:pPr>
            <a:endParaRPr lang="es-ES" sz="812" dirty="0">
              <a:solidFill>
                <a:srgbClr val="002776"/>
              </a:solidFill>
              <a:cs typeface="Arial" pitchFamily="34" charset="0"/>
            </a:endParaRPr>
          </a:p>
          <a:p>
            <a:pPr fontAlgn="base">
              <a:spcBef>
                <a:spcPct val="0"/>
              </a:spcBef>
              <a:spcAft>
                <a:spcPct val="0"/>
              </a:spcAft>
            </a:pPr>
            <a:r>
              <a:rPr lang="es-ES" sz="812" dirty="0">
                <a:solidFill>
                  <a:srgbClr val="002776"/>
                </a:solidFill>
                <a:cs typeface="Arial" pitchFamily="34" charset="0"/>
              </a:rPr>
              <a:t>Esta publicación contiene exclusivamente información de carácter general, y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Holdings </a:t>
            </a:r>
            <a:r>
              <a:rPr lang="es-ES" sz="812" dirty="0" err="1">
                <a:solidFill>
                  <a:srgbClr val="002776"/>
                </a:solidFill>
                <a:cs typeface="Arial" pitchFamily="34" charset="0"/>
              </a:rPr>
              <a:t>Limited</a:t>
            </a:r>
            <a:r>
              <a:rPr lang="es-ES" sz="812" dirty="0">
                <a:solidFill>
                  <a:srgbClr val="002776"/>
                </a:solidFill>
                <a:cs typeface="Arial" pitchFamily="34" charset="0"/>
              </a:rPr>
              <a:t>, la </a:t>
            </a:r>
            <a:r>
              <a:rPr lang="es-ES" sz="812" dirty="0" err="1">
                <a:solidFill>
                  <a:srgbClr val="002776"/>
                </a:solidFill>
                <a:cs typeface="Arial" pitchFamily="34" charset="0"/>
              </a:rPr>
              <a:t>Verein</a:t>
            </a:r>
            <a:r>
              <a:rPr lang="es-ES" sz="812" dirty="0">
                <a:solidFill>
                  <a:srgbClr val="002776"/>
                </a:solidFill>
                <a:cs typeface="Arial" pitchFamily="34" charset="0"/>
              </a:rPr>
              <a:t>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así como sus firmas miembro y las empresas asociadas de las firmas mencionadas (conjuntamente, la </a:t>
            </a:r>
            <a:r>
              <a:rPr lang="es-ES" altLang="es-ES" sz="812" dirty="0">
                <a:solidFill>
                  <a:srgbClr val="002776"/>
                </a:solidFill>
                <a:cs typeface="Arial" pitchFamily="34" charset="0"/>
              </a:rPr>
              <a:t>“</a:t>
            </a:r>
            <a:r>
              <a:rPr lang="es-ES" sz="812" dirty="0">
                <a:solidFill>
                  <a:srgbClr val="002776"/>
                </a:solidFill>
                <a:cs typeface="Arial" pitchFamily="34" charset="0"/>
              </a:rPr>
              <a:t>Red Deloitte</a:t>
            </a:r>
            <a:r>
              <a:rPr lang="es-ES" altLang="es-ES" sz="812" dirty="0">
                <a:solidFill>
                  <a:srgbClr val="002776"/>
                </a:solidFill>
                <a:cs typeface="Arial" pitchFamily="34" charset="0"/>
              </a:rPr>
              <a:t>”</a:t>
            </a:r>
            <a:r>
              <a:rPr lang="es-ES" sz="812" dirty="0">
                <a:solidFill>
                  <a:srgbClr val="002776"/>
                </a:solidFill>
                <a:cs typeface="Arial" pitchFamily="34" charset="0"/>
              </a:rPr>
              <a:t>), no pretenden, por medio de esta publicación, prestar servicios o asesoramiento en materia contable, de negocios, financiera, de inversiones, legal, fiscal u otro tipo de servicio o asesoramiento profesional. Esta publicación no podrá sustituir a dicho asesoramiento o servicios profesionales, ni será utilizada como base para tomar decisiones o adoptar medidas que puedan afectar a su situación financiera o a su negocio. Antes de tomar cualquier decisión o adoptar cualquier medida que pueda afectar a su situación financiera o a su negocio, debe consultar con un asesor profesional cualificado. Ninguna entidad de la Red Deloitte se hace responsable de las pérdidas sufridas por cualquier persona que actúe basándose en esta publicación.</a:t>
            </a:r>
          </a:p>
        </p:txBody>
      </p:sp>
      <p:pic>
        <p:nvPicPr>
          <p:cNvPr id="34819" name="Picture 19" descr="DEL_PRI_RG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005" y="3440423"/>
            <a:ext cx="3796947" cy="80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0"/>
          </p:nvPr>
        </p:nvSpPr>
        <p:spPr/>
        <p:txBody>
          <a:bodyPr/>
          <a:lstStyle/>
          <a:p>
            <a:fld id="{20A7A354-C5FB-4D1E-BE75-5A939ED93F75}" type="slidenum">
              <a:rPr lang="es-ES" smtClean="0">
                <a:solidFill>
                  <a:srgbClr val="FFFFFF"/>
                </a:solidFill>
              </a:rPr>
              <a:pPr/>
              <a:t>31</a:t>
            </a:fld>
            <a:endParaRPr lang="es-ES">
              <a:solidFill>
                <a:srgbClr val="FFFFFF"/>
              </a:solidFill>
            </a:endParaRPr>
          </a:p>
        </p:txBody>
      </p:sp>
    </p:spTree>
    <p:extLst>
      <p:ext uri="{BB962C8B-B14F-4D97-AF65-F5344CB8AC3E}">
        <p14:creationId xmlns:p14="http://schemas.microsoft.com/office/powerpoint/2010/main" val="3118220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8496945" cy="957262"/>
          </a:xfrm>
        </p:spPr>
        <p:txBody>
          <a:bodyPr/>
          <a:lstStyle/>
          <a:p>
            <a:r>
              <a:rPr lang="es-ES_tradnl" dirty="0" smtClean="0"/>
              <a:t>Criterios </a:t>
            </a:r>
            <a:r>
              <a:rPr lang="es-ES_tradnl" dirty="0"/>
              <a:t>de análisis para valorar: la situación de </a:t>
            </a:r>
            <a:r>
              <a:rPr lang="es-ES_tradnl" dirty="0" smtClean="0"/>
              <a:t>bienes raíces</a:t>
            </a:r>
            <a:endParaRPr lang="es-ES" dirty="0"/>
          </a:p>
        </p:txBody>
      </p:sp>
      <p:sp>
        <p:nvSpPr>
          <p:cNvPr id="3" name="Content Placeholder 2"/>
          <p:cNvSpPr>
            <a:spLocks noGrp="1"/>
          </p:cNvSpPr>
          <p:nvPr>
            <p:ph idx="1"/>
          </p:nvPr>
        </p:nvSpPr>
        <p:spPr>
          <a:xfrm>
            <a:off x="349474" y="1098599"/>
            <a:ext cx="9361040" cy="6100763"/>
          </a:xfrm>
        </p:spPr>
        <p:txBody>
          <a:bodyPr/>
          <a:lstStyle/>
          <a:p>
            <a:r>
              <a:rPr lang="es-ES" sz="1600" b="1" dirty="0"/>
              <a:t> </a:t>
            </a:r>
            <a:r>
              <a:rPr lang="es-ES" sz="1600" b="1" dirty="0" smtClean="0"/>
              <a:t>Situación </a:t>
            </a:r>
            <a:r>
              <a:rPr lang="es-ES" sz="1600" b="1" dirty="0"/>
              <a:t>de bienes raíces:</a:t>
            </a:r>
          </a:p>
          <a:p>
            <a:pPr lvl="1">
              <a:tabLst>
                <a:tab pos="625475" algn="l"/>
              </a:tabLst>
            </a:pPr>
            <a:r>
              <a:rPr lang="es-ES" sz="1600" dirty="0"/>
              <a:t>En Alojamiento:</a:t>
            </a:r>
          </a:p>
          <a:p>
            <a:pPr lvl="2">
              <a:tabLst>
                <a:tab pos="625475" algn="l"/>
              </a:tabLst>
            </a:pPr>
            <a:r>
              <a:rPr lang="es-ES" sz="1600" dirty="0"/>
              <a:t>Tipo de equipamientos existentes (hoteles y otros negocios turísticos)</a:t>
            </a:r>
          </a:p>
          <a:p>
            <a:pPr lvl="2">
              <a:tabLst>
                <a:tab pos="625475" algn="l"/>
              </a:tabLst>
            </a:pPr>
            <a:r>
              <a:rPr lang="es-ES" sz="1600" dirty="0"/>
              <a:t>Ubicación de los mismos</a:t>
            </a:r>
          </a:p>
          <a:p>
            <a:pPr lvl="2">
              <a:tabLst>
                <a:tab pos="625475" algn="l"/>
              </a:tabLst>
            </a:pPr>
            <a:r>
              <a:rPr lang="es-ES" sz="1600" dirty="0"/>
              <a:t>Número de habitaciones</a:t>
            </a:r>
          </a:p>
          <a:p>
            <a:pPr lvl="2">
              <a:tabLst>
                <a:tab pos="625475" algn="l"/>
              </a:tabLst>
            </a:pPr>
            <a:r>
              <a:rPr lang="es-ES" sz="1600" dirty="0"/>
              <a:t>Estado de conservación y mejoras necesarias </a:t>
            </a:r>
          </a:p>
          <a:p>
            <a:pPr lvl="1"/>
            <a:r>
              <a:rPr lang="es-ES" sz="1600" dirty="0"/>
              <a:t>Residencias</a:t>
            </a:r>
          </a:p>
          <a:p>
            <a:pPr lvl="2"/>
            <a:r>
              <a:rPr lang="es-ES" sz="1600" dirty="0"/>
              <a:t>Precios m2 en la zona, venta y alquiler</a:t>
            </a:r>
          </a:p>
          <a:p>
            <a:pPr lvl="2"/>
            <a:r>
              <a:rPr lang="es-ES" sz="1600" dirty="0"/>
              <a:t>Ritmos de venta</a:t>
            </a:r>
          </a:p>
          <a:p>
            <a:pPr lvl="2"/>
            <a:r>
              <a:rPr lang="es-ES" sz="1600" dirty="0"/>
              <a:t>Oferta actual de residencias</a:t>
            </a:r>
          </a:p>
          <a:p>
            <a:pPr lvl="2"/>
            <a:r>
              <a:rPr lang="es-ES" sz="1600" dirty="0"/>
              <a:t>Nivel actual de segunda residencia</a:t>
            </a:r>
          </a:p>
          <a:p>
            <a:pPr lvl="1"/>
            <a:r>
              <a:rPr lang="es-ES" sz="1600" dirty="0"/>
              <a:t>Locales comerciales</a:t>
            </a:r>
          </a:p>
          <a:p>
            <a:pPr lvl="2"/>
            <a:r>
              <a:rPr lang="es-ES" sz="1600" dirty="0"/>
              <a:t>Precios de alquiler de espacios comerciales</a:t>
            </a:r>
          </a:p>
          <a:p>
            <a:pPr lvl="2"/>
            <a:r>
              <a:rPr lang="es-ES" sz="1600" dirty="0"/>
              <a:t>Disponibilidad de locales en la zona</a:t>
            </a:r>
          </a:p>
          <a:p>
            <a:pPr lvl="1"/>
            <a:r>
              <a:rPr lang="es-ES" sz="1600" dirty="0"/>
              <a:t>Terrenos</a:t>
            </a:r>
          </a:p>
          <a:p>
            <a:pPr lvl="2"/>
            <a:r>
              <a:rPr lang="es-ES" sz="1600" dirty="0"/>
              <a:t>Titularidad pública o privada</a:t>
            </a:r>
          </a:p>
          <a:p>
            <a:pPr lvl="2"/>
            <a:r>
              <a:rPr lang="es-ES" sz="1600" dirty="0"/>
              <a:t>Disponibilidad de terrenos con potencial turísticos</a:t>
            </a:r>
          </a:p>
          <a:p>
            <a:pPr lvl="2"/>
            <a:r>
              <a:rPr lang="es-ES" sz="1600" dirty="0"/>
              <a:t>Precios m2 en la zona, </a:t>
            </a:r>
            <a:r>
              <a:rPr lang="es-ES" sz="1600" dirty="0" smtClean="0"/>
              <a:t>venta-concesión</a:t>
            </a:r>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a:t>
            </a:fld>
            <a:endParaRPr lang="en-US" dirty="0"/>
          </a:p>
        </p:txBody>
      </p:sp>
    </p:spTree>
    <p:extLst>
      <p:ext uri="{BB962C8B-B14F-4D97-AF65-F5344CB8AC3E}">
        <p14:creationId xmlns:p14="http://schemas.microsoft.com/office/powerpoint/2010/main" val="4080498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a:t>Criterios de análisis para valorar: la </a:t>
            </a:r>
            <a:r>
              <a:rPr lang="es-ES_tradnl" dirty="0" smtClean="0"/>
              <a:t>demanda turística</a:t>
            </a:r>
            <a:endParaRPr lang="es-ES" dirty="0"/>
          </a:p>
        </p:txBody>
      </p:sp>
      <p:sp>
        <p:nvSpPr>
          <p:cNvPr id="3" name="Content Placeholder 2"/>
          <p:cNvSpPr>
            <a:spLocks noGrp="1"/>
          </p:cNvSpPr>
          <p:nvPr>
            <p:ph idx="1"/>
          </p:nvPr>
        </p:nvSpPr>
        <p:spPr/>
        <p:txBody>
          <a:bodyPr/>
          <a:lstStyle/>
          <a:p>
            <a:pPr marL="0" lvl="1" indent="0">
              <a:buNone/>
            </a:pPr>
            <a:r>
              <a:rPr lang="es-ES" sz="1800" b="1" dirty="0" smtClean="0"/>
              <a:t>Volumen </a:t>
            </a:r>
            <a:r>
              <a:rPr lang="es-ES" sz="1800" b="1" dirty="0"/>
              <a:t>de llegadas turísticas actuales en el país y en la zona, así como su evolución histórica</a:t>
            </a:r>
          </a:p>
          <a:p>
            <a:pPr lvl="1"/>
            <a:r>
              <a:rPr lang="es-ES" sz="1800" dirty="0"/>
              <a:t>Origen de las llegadas (nacional / internacional)</a:t>
            </a:r>
          </a:p>
          <a:p>
            <a:pPr lvl="1"/>
            <a:r>
              <a:rPr lang="es-ES" sz="1800" dirty="0"/>
              <a:t>Puntos de entradas y desplazamientos: puerto de crucero, frontera, aéreo</a:t>
            </a:r>
            <a:r>
              <a:rPr lang="es-ES" sz="1800" dirty="0" smtClean="0"/>
              <a:t>.</a:t>
            </a:r>
          </a:p>
          <a:p>
            <a:pPr lvl="1"/>
            <a:endParaRPr lang="es-ES" sz="600" dirty="0"/>
          </a:p>
          <a:p>
            <a:pPr lvl="0"/>
            <a:r>
              <a:rPr lang="es-ES" sz="1800" b="1" dirty="0" smtClean="0"/>
              <a:t>Perfil </a:t>
            </a:r>
            <a:r>
              <a:rPr lang="es-ES" sz="1800" b="1" dirty="0"/>
              <a:t>del visitante:</a:t>
            </a:r>
          </a:p>
          <a:p>
            <a:pPr lvl="1"/>
            <a:r>
              <a:rPr lang="es-ES" sz="1800" dirty="0"/>
              <a:t>Mercados emisores</a:t>
            </a:r>
          </a:p>
          <a:p>
            <a:pPr lvl="1"/>
            <a:r>
              <a:rPr lang="es-ES" sz="1800" dirty="0"/>
              <a:t>Principales motivaciones turísticas (entender cuál es la motivación principal por la que llegan los turistas actuales)</a:t>
            </a:r>
          </a:p>
          <a:p>
            <a:pPr lvl="1"/>
            <a:r>
              <a:rPr lang="es-ES" sz="1800" dirty="0"/>
              <a:t>Perfil socio - demográfico de los turistas (edad / clase social, etc</a:t>
            </a:r>
            <a:r>
              <a:rPr lang="es-ES" sz="1800" dirty="0" smtClean="0"/>
              <a:t>.)</a:t>
            </a:r>
          </a:p>
          <a:p>
            <a:pPr lvl="1"/>
            <a:endParaRPr lang="es-ES" sz="600" dirty="0"/>
          </a:p>
          <a:p>
            <a:pPr lvl="0"/>
            <a:r>
              <a:rPr lang="es-ES" sz="1800" b="1" dirty="0"/>
              <a:t>Comportamiento durante la estancia</a:t>
            </a:r>
          </a:p>
          <a:p>
            <a:pPr lvl="1"/>
            <a:r>
              <a:rPr lang="es-ES" sz="1800" dirty="0"/>
              <a:t>Duración de la estancia</a:t>
            </a:r>
          </a:p>
          <a:p>
            <a:pPr lvl="1"/>
            <a:r>
              <a:rPr lang="es-ES" sz="1800" dirty="0"/>
              <a:t>Gasto medio</a:t>
            </a:r>
          </a:p>
          <a:p>
            <a:pPr lvl="1"/>
            <a:r>
              <a:rPr lang="es-ES" sz="1800" dirty="0"/>
              <a:t>Actividades realizadas durante la estancia</a:t>
            </a:r>
          </a:p>
          <a:p>
            <a:pPr lvl="1"/>
            <a:r>
              <a:rPr lang="es-ES" sz="1800" dirty="0"/>
              <a:t>Tipos de alojamientos utilizados </a:t>
            </a:r>
          </a:p>
          <a:p>
            <a:pPr lvl="1"/>
            <a:r>
              <a:rPr lang="es-ES" sz="1800" dirty="0"/>
              <a:t>Actividades </a:t>
            </a:r>
            <a:r>
              <a:rPr lang="es-ES" sz="1800" dirty="0" smtClean="0"/>
              <a:t>realizadas</a:t>
            </a:r>
          </a:p>
          <a:p>
            <a:pPr lvl="1"/>
            <a:endParaRPr lang="es-ES" sz="600" dirty="0"/>
          </a:p>
          <a:p>
            <a:pPr lvl="0"/>
            <a:r>
              <a:rPr lang="es-ES" sz="1800" b="1" dirty="0"/>
              <a:t>Demanda de las infraestructuras de soporte</a:t>
            </a:r>
          </a:p>
          <a:p>
            <a:endParaRPr lang="es-ES" sz="1800"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5</a:t>
            </a:fld>
            <a:endParaRPr lang="en-US" dirty="0"/>
          </a:p>
        </p:txBody>
      </p:sp>
    </p:spTree>
    <p:extLst>
      <p:ext uri="{BB962C8B-B14F-4D97-AF65-F5344CB8AC3E}">
        <p14:creationId xmlns:p14="http://schemas.microsoft.com/office/powerpoint/2010/main" val="44174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Criterios de análisis para valorar: la situación de oferta turística</a:t>
            </a:r>
            <a:endParaRPr lang="es-ES" dirty="0"/>
          </a:p>
        </p:txBody>
      </p:sp>
      <p:sp>
        <p:nvSpPr>
          <p:cNvPr id="3" name="Content Placeholder 2"/>
          <p:cNvSpPr>
            <a:spLocks noGrp="1"/>
          </p:cNvSpPr>
          <p:nvPr>
            <p:ph idx="1"/>
          </p:nvPr>
        </p:nvSpPr>
        <p:spPr/>
        <p:txBody>
          <a:bodyPr/>
          <a:lstStyle/>
          <a:p>
            <a:pPr lvl="0"/>
            <a:r>
              <a:rPr lang="es-ES" sz="1800" b="1" i="1" dirty="0"/>
              <a:t>Situación de Oferta Turística:</a:t>
            </a:r>
          </a:p>
          <a:p>
            <a:pPr lvl="1"/>
            <a:r>
              <a:rPr lang="es-ES" sz="1800" dirty="0"/>
              <a:t>En Alojamiento:</a:t>
            </a:r>
          </a:p>
          <a:p>
            <a:pPr lvl="2"/>
            <a:r>
              <a:rPr lang="es-ES" sz="1800" dirty="0"/>
              <a:t>Categoría en términos de calidad y servicio</a:t>
            </a:r>
          </a:p>
          <a:p>
            <a:pPr lvl="2"/>
            <a:r>
              <a:rPr lang="es-ES" sz="1800" dirty="0"/>
              <a:t>Media de precios diarios</a:t>
            </a:r>
          </a:p>
          <a:p>
            <a:pPr lvl="2"/>
            <a:r>
              <a:rPr lang="es-ES" sz="1800" dirty="0"/>
              <a:t>Evolución del número de pernoctaciones en hoteles o similares: total y por categoría de hotel</a:t>
            </a:r>
          </a:p>
          <a:p>
            <a:pPr lvl="2"/>
            <a:r>
              <a:rPr lang="es-ES" sz="1800" dirty="0"/>
              <a:t>Operadores presentes en la zona (locales / internacionales)</a:t>
            </a:r>
          </a:p>
          <a:p>
            <a:pPr lvl="1"/>
            <a:r>
              <a:rPr lang="es-ES" sz="1800" dirty="0"/>
              <a:t>En ocio y recreación: </a:t>
            </a:r>
          </a:p>
          <a:p>
            <a:pPr lvl="2"/>
            <a:r>
              <a:rPr lang="es-ES" sz="1800" dirty="0"/>
              <a:t>Equipamientos de recreación actuales y proyectados</a:t>
            </a:r>
          </a:p>
          <a:p>
            <a:pPr lvl="2"/>
            <a:r>
              <a:rPr lang="es-ES" sz="1800" dirty="0"/>
              <a:t>Precios por explotación</a:t>
            </a:r>
          </a:p>
          <a:p>
            <a:pPr lvl="2"/>
            <a:r>
              <a:rPr lang="es-ES" sz="1800" dirty="0" smtClean="0"/>
              <a:t>Operadores (cantidad, volumen y capacidad)</a:t>
            </a:r>
          </a:p>
          <a:p>
            <a:pPr lvl="1"/>
            <a:r>
              <a:rPr lang="es-ES" sz="1800" dirty="0" smtClean="0"/>
              <a:t>Infraestructuras </a:t>
            </a:r>
            <a:r>
              <a:rPr lang="es-ES" sz="1800" dirty="0"/>
              <a:t>de acceso y soporte turístico:</a:t>
            </a:r>
          </a:p>
          <a:p>
            <a:pPr lvl="2"/>
            <a:r>
              <a:rPr lang="es-ES" sz="1800" dirty="0"/>
              <a:t>De acceso: aeropuertos, centros de atención a visitantes, terminales marítimas, puertos, telecomunicaciones etc.</a:t>
            </a:r>
          </a:p>
          <a:p>
            <a:pPr lvl="2"/>
            <a:r>
              <a:rPr lang="es-ES" sz="1800" dirty="0"/>
              <a:t>De soporte: hospitales, sanidad, energía, agua potable, banca, etc.</a:t>
            </a:r>
          </a:p>
          <a:p>
            <a:endParaRPr lang="es-ES" sz="1800" dirty="0"/>
          </a:p>
          <a:p>
            <a:endParaRPr lang="es-ES" sz="3600"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6</a:t>
            </a:fld>
            <a:endParaRPr lang="en-US" dirty="0"/>
          </a:p>
        </p:txBody>
      </p:sp>
    </p:spTree>
    <p:extLst>
      <p:ext uri="{BB962C8B-B14F-4D97-AF65-F5344CB8AC3E}">
        <p14:creationId xmlns:p14="http://schemas.microsoft.com/office/powerpoint/2010/main" val="4149199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8784977" cy="957262"/>
          </a:xfrm>
        </p:spPr>
        <p:txBody>
          <a:bodyPr/>
          <a:lstStyle/>
          <a:p>
            <a:pPr lvl="2">
              <a:lnSpc>
                <a:spcPct val="100000"/>
              </a:lnSpc>
            </a:pPr>
            <a:r>
              <a:rPr lang="es-ES_tradnl" sz="2400" dirty="0" smtClean="0"/>
              <a:t>Criterios de análisis de la competitividad sistemática del desarrollo local</a:t>
            </a:r>
            <a:r>
              <a:rPr lang="es-ES" sz="2800" i="1" dirty="0"/>
              <a:t/>
            </a:r>
            <a:br>
              <a:rPr lang="es-ES" sz="2800" i="1" dirty="0"/>
            </a:br>
            <a:endParaRPr lang="es-ES" dirty="0"/>
          </a:p>
        </p:txBody>
      </p:sp>
      <p:sp>
        <p:nvSpPr>
          <p:cNvPr id="3" name="Content Placeholder 2"/>
          <p:cNvSpPr>
            <a:spLocks noGrp="1"/>
          </p:cNvSpPr>
          <p:nvPr>
            <p:ph idx="1"/>
          </p:nvPr>
        </p:nvSpPr>
        <p:spPr>
          <a:xfrm>
            <a:off x="492129" y="1222698"/>
            <a:ext cx="9074150" cy="1132380"/>
          </a:xfrm>
        </p:spPr>
        <p:txBody>
          <a:bodyPr/>
          <a:lstStyle/>
          <a:p>
            <a:pPr>
              <a:buFont typeface="Arial" panose="020B0604020202020204" pitchFamily="34" charset="0"/>
              <a:buChar char="•"/>
            </a:pPr>
            <a:r>
              <a:rPr lang="es-ES" sz="1600" dirty="0"/>
              <a:t>En este contexto se analizará aquellos conceptos que no se determinan con el análisis clásico del entorno facilitador, sino que se centra en identificar los actores clave y las interrelaciones que permitan generar prosperidad y desarrollo local en los sitios de influencia donde se desarrollen los </a:t>
            </a:r>
            <a:r>
              <a:rPr lang="es-ES" sz="1600" dirty="0" smtClean="0"/>
              <a:t>proyectos.</a:t>
            </a:r>
            <a:endParaRPr lang="es-ES" sz="1600"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7</a:t>
            </a:fld>
            <a:endParaRPr lang="en-US" dirty="0"/>
          </a:p>
        </p:txBody>
      </p:sp>
      <p:sp>
        <p:nvSpPr>
          <p:cNvPr id="6" name="Content Placeholder 2"/>
          <p:cNvSpPr txBox="1">
            <a:spLocks/>
          </p:cNvSpPr>
          <p:nvPr/>
        </p:nvSpPr>
        <p:spPr bwMode="auto">
          <a:xfrm>
            <a:off x="492129" y="2355078"/>
            <a:ext cx="9074150" cy="87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a:lstStyle>
          <a:p>
            <a:pPr>
              <a:buFont typeface="Arial" panose="020B0604020202020204" pitchFamily="34" charset="0"/>
              <a:buChar char="•"/>
            </a:pPr>
            <a:r>
              <a:rPr lang="es-ES" sz="1600" dirty="0"/>
              <a:t>Los niveles de </a:t>
            </a:r>
            <a:r>
              <a:rPr lang="es-ES" sz="1600" b="1" dirty="0"/>
              <a:t>competitividad sistemática de desarrollo local se clasifican en</a:t>
            </a:r>
            <a:r>
              <a:rPr lang="es-ES" sz="1600" dirty="0"/>
              <a:t>: (i) nivel meta (ii) nivel macro (iii) nivel meso (iv) nivel micro. Estos niveles se definirán de antemano, y también formarán parta de los criterios de selección de proyectos, a modo informativo. </a:t>
            </a:r>
          </a:p>
        </p:txBody>
      </p:sp>
      <p:graphicFrame>
        <p:nvGraphicFramePr>
          <p:cNvPr id="7" name="Table 6"/>
          <p:cNvGraphicFramePr>
            <a:graphicFrameLocks noGrp="1"/>
          </p:cNvGraphicFramePr>
          <p:nvPr>
            <p:extLst>
              <p:ext uri="{D42A27DB-BD31-4B8C-83A1-F6EECF244321}">
                <p14:modId xmlns:p14="http://schemas.microsoft.com/office/powerpoint/2010/main" val="2738990532"/>
              </p:ext>
            </p:extLst>
          </p:nvPr>
        </p:nvGraphicFramePr>
        <p:xfrm>
          <a:off x="666497" y="3361546"/>
          <a:ext cx="8899782" cy="4053840"/>
        </p:xfrm>
        <a:graphic>
          <a:graphicData uri="http://schemas.openxmlformats.org/drawingml/2006/table">
            <a:tbl>
              <a:tblPr firstRow="1" firstCol="1" bandRow="1">
                <a:tableStyleId>{5C22544A-7EE6-4342-B048-85BDC9FD1C3A}</a:tableStyleId>
              </a:tblPr>
              <a:tblGrid>
                <a:gridCol w="1188935">
                  <a:extLst>
                    <a:ext uri="{9D8B030D-6E8A-4147-A177-3AD203B41FA5}">
                      <a16:colId xmlns="" xmlns:a16="http://schemas.microsoft.com/office/drawing/2014/main" val="1424068730"/>
                    </a:ext>
                  </a:extLst>
                </a:gridCol>
                <a:gridCol w="1622580">
                  <a:extLst>
                    <a:ext uri="{9D8B030D-6E8A-4147-A177-3AD203B41FA5}">
                      <a16:colId xmlns="" xmlns:a16="http://schemas.microsoft.com/office/drawing/2014/main" val="1909554892"/>
                    </a:ext>
                  </a:extLst>
                </a:gridCol>
                <a:gridCol w="6088267">
                  <a:extLst>
                    <a:ext uri="{9D8B030D-6E8A-4147-A177-3AD203B41FA5}">
                      <a16:colId xmlns="" xmlns:a16="http://schemas.microsoft.com/office/drawing/2014/main" val="1087988134"/>
                    </a:ext>
                  </a:extLst>
                </a:gridCol>
              </a:tblGrid>
              <a:tr h="156582">
                <a:tc>
                  <a:txBody>
                    <a:bodyPr/>
                    <a:lstStyle/>
                    <a:p>
                      <a:pPr algn="ctr">
                        <a:spcAft>
                          <a:spcPts val="0"/>
                        </a:spcAft>
                      </a:pPr>
                      <a:r>
                        <a:rPr lang="es-ES" sz="1400" kern="1400">
                          <a:effectLst/>
                        </a:rPr>
                        <a:t>Nivel</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400" kern="1400">
                          <a:effectLst/>
                        </a:rPr>
                        <a:t>Temáticas</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400" kern="1400" dirty="0">
                          <a:effectLst/>
                        </a:rPr>
                        <a:t>Factores clave a determinar</a:t>
                      </a:r>
                      <a:endParaRPr lang="es-ES" sz="1800" kern="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315735310"/>
                  </a:ext>
                </a:extLst>
              </a:tr>
              <a:tr h="626327">
                <a:tc>
                  <a:txBody>
                    <a:bodyPr/>
                    <a:lstStyle/>
                    <a:p>
                      <a:pPr algn="ctr">
                        <a:spcAft>
                          <a:spcPts val="0"/>
                        </a:spcAft>
                      </a:pPr>
                      <a:r>
                        <a:rPr lang="es-ES" sz="1400" kern="1400">
                          <a:effectLst/>
                        </a:rPr>
                        <a:t>Meta</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s-ES" sz="1400" kern="1400">
                          <a:effectLst/>
                        </a:rPr>
                        <a:t>Valores y actitudes individuales</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42900" lvl="0" indent="-342900" algn="just">
                        <a:spcAft>
                          <a:spcPts val="0"/>
                        </a:spcAft>
                        <a:buFont typeface="Arial Narrow" panose="020B0606020202030204" pitchFamily="34" charset="0"/>
                        <a:buChar char="-"/>
                      </a:pPr>
                      <a:r>
                        <a:rPr lang="es-ES" sz="1400" kern="1400" dirty="0">
                          <a:effectLst/>
                        </a:rPr>
                        <a:t>Competencia entre sectores productivos</a:t>
                      </a:r>
                      <a:endParaRPr lang="es-ES" sz="1800" kern="1400" dirty="0">
                        <a:effectLst/>
                      </a:endParaRPr>
                    </a:p>
                    <a:p>
                      <a:pPr marL="342900" lvl="0" indent="-342900" algn="just">
                        <a:spcAft>
                          <a:spcPts val="0"/>
                        </a:spcAft>
                        <a:buFont typeface="Arial Narrow" panose="020B0606020202030204" pitchFamily="34" charset="0"/>
                        <a:buChar char="-"/>
                      </a:pPr>
                      <a:r>
                        <a:rPr lang="es-ES" sz="1400" kern="1400" dirty="0">
                          <a:effectLst/>
                        </a:rPr>
                        <a:t>Capacidad de los actores para cooperar y crear un entorno innovador</a:t>
                      </a:r>
                      <a:endParaRPr lang="es-ES" sz="1800" kern="1400" dirty="0">
                        <a:effectLst/>
                      </a:endParaRPr>
                    </a:p>
                    <a:p>
                      <a:pPr marL="342900" lvl="0" indent="-342900" algn="just">
                        <a:spcAft>
                          <a:spcPts val="0"/>
                        </a:spcAft>
                        <a:buFont typeface="Arial Narrow" panose="020B0606020202030204" pitchFamily="34" charset="0"/>
                        <a:buChar char="-"/>
                      </a:pPr>
                      <a:r>
                        <a:rPr lang="es-ES" sz="1400" kern="1400" dirty="0">
                          <a:effectLst/>
                        </a:rPr>
                        <a:t>Identidad regional</a:t>
                      </a:r>
                      <a:endParaRPr lang="es-ES" sz="1800" kern="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3943578828"/>
                  </a:ext>
                </a:extLst>
              </a:tr>
              <a:tr h="469745">
                <a:tc>
                  <a:txBody>
                    <a:bodyPr/>
                    <a:lstStyle/>
                    <a:p>
                      <a:pPr algn="ctr">
                        <a:spcAft>
                          <a:spcPts val="0"/>
                        </a:spcAft>
                      </a:pPr>
                      <a:r>
                        <a:rPr lang="es-ES" sz="1400" kern="1400">
                          <a:effectLst/>
                        </a:rPr>
                        <a:t>Macro</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s-ES" sz="1400" kern="1400">
                          <a:effectLst/>
                        </a:rPr>
                        <a:t>Políticas publicas</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42900" lvl="0" indent="-342900" algn="just">
                        <a:spcAft>
                          <a:spcPts val="0"/>
                        </a:spcAft>
                        <a:buFont typeface="Arial Narrow" panose="020B0606020202030204" pitchFamily="34" charset="0"/>
                        <a:buChar char="-"/>
                      </a:pPr>
                      <a:r>
                        <a:rPr lang="es-ES" sz="1400" kern="1400">
                          <a:effectLst/>
                        </a:rPr>
                        <a:t>Políticas presupuestal regional y local solida</a:t>
                      </a:r>
                      <a:endParaRPr lang="es-ES" sz="1800" kern="1400">
                        <a:effectLst/>
                      </a:endParaRPr>
                    </a:p>
                    <a:p>
                      <a:pPr marL="342900" lvl="0" indent="-342900" algn="just">
                        <a:spcAft>
                          <a:spcPts val="0"/>
                        </a:spcAft>
                        <a:buFont typeface="Arial Narrow" panose="020B0606020202030204" pitchFamily="34" charset="0"/>
                        <a:buChar char="-"/>
                      </a:pPr>
                      <a:r>
                        <a:rPr lang="es-ES" sz="1400" kern="1400">
                          <a:effectLst/>
                        </a:rPr>
                        <a:t>Capacidad de inversión publica</a:t>
                      </a:r>
                      <a:endParaRPr lang="es-ES" sz="1800" kern="1400">
                        <a:effectLst/>
                      </a:endParaRPr>
                    </a:p>
                    <a:p>
                      <a:pPr marL="342900" lvl="0" indent="-342900" algn="just">
                        <a:spcAft>
                          <a:spcPts val="0"/>
                        </a:spcAft>
                        <a:buFont typeface="Arial Narrow" panose="020B0606020202030204" pitchFamily="34" charset="0"/>
                        <a:buChar char="-"/>
                      </a:pPr>
                      <a:r>
                        <a:rPr lang="es-ES" sz="1400" kern="1400">
                          <a:effectLst/>
                        </a:rPr>
                        <a:t>Calidad de vida</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2171848245"/>
                  </a:ext>
                </a:extLst>
              </a:tr>
              <a:tr h="1096072">
                <a:tc>
                  <a:txBody>
                    <a:bodyPr/>
                    <a:lstStyle/>
                    <a:p>
                      <a:pPr algn="ctr">
                        <a:spcAft>
                          <a:spcPts val="0"/>
                        </a:spcAft>
                      </a:pPr>
                      <a:r>
                        <a:rPr lang="es-ES" sz="1400" kern="1400">
                          <a:effectLst/>
                        </a:rPr>
                        <a:t>Meso</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s-ES" sz="1400" kern="1400">
                          <a:effectLst/>
                        </a:rPr>
                        <a:t>Políticas sectoriales</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42900" lvl="0" indent="-342900" algn="just">
                        <a:spcAft>
                          <a:spcPts val="0"/>
                        </a:spcAft>
                        <a:buFont typeface="Arial Narrow" panose="020B0606020202030204" pitchFamily="34" charset="0"/>
                        <a:buChar char="-"/>
                      </a:pPr>
                      <a:r>
                        <a:rPr lang="es-ES" sz="1400" kern="1400">
                          <a:effectLst/>
                        </a:rPr>
                        <a:t>Capacidad de promoción de tecnologías, innovación, capacitación, y sectores productivos</a:t>
                      </a:r>
                      <a:endParaRPr lang="es-ES" sz="1800" kern="1400">
                        <a:effectLst/>
                      </a:endParaRPr>
                    </a:p>
                    <a:p>
                      <a:pPr marL="342900" lvl="0" indent="-342900" algn="just">
                        <a:spcAft>
                          <a:spcPts val="0"/>
                        </a:spcAft>
                        <a:buFont typeface="Arial Narrow" panose="020B0606020202030204" pitchFamily="34" charset="0"/>
                        <a:buChar char="-"/>
                      </a:pPr>
                      <a:r>
                        <a:rPr lang="es-ES" sz="1400" kern="1400">
                          <a:effectLst/>
                        </a:rPr>
                        <a:t>Capacidad de fomentar la pequeña y mediana empresa</a:t>
                      </a:r>
                      <a:endParaRPr lang="es-ES" sz="1800" kern="1400">
                        <a:effectLst/>
                      </a:endParaRPr>
                    </a:p>
                    <a:p>
                      <a:pPr marL="342900" lvl="0" indent="-342900" algn="just">
                        <a:spcAft>
                          <a:spcPts val="0"/>
                        </a:spcAft>
                        <a:buFont typeface="Arial Narrow" panose="020B0606020202030204" pitchFamily="34" charset="0"/>
                        <a:buChar char="-"/>
                      </a:pPr>
                      <a:r>
                        <a:rPr lang="es-ES" sz="1400" kern="1400">
                          <a:effectLst/>
                        </a:rPr>
                        <a:t>Políticas sectoriales para la protección del medio ambiente y tradiciones culturales</a:t>
                      </a:r>
                      <a:endParaRPr lang="es-ES" sz="1800" kern="1400">
                        <a:effectLst/>
                      </a:endParaRPr>
                    </a:p>
                    <a:p>
                      <a:pPr marL="342900" lvl="0" indent="-342900" algn="just">
                        <a:spcAft>
                          <a:spcPts val="0"/>
                        </a:spcAft>
                        <a:buFont typeface="Arial Narrow" panose="020B0606020202030204" pitchFamily="34" charset="0"/>
                        <a:buChar char="-"/>
                      </a:pPr>
                      <a:r>
                        <a:rPr lang="es-ES" sz="1400" kern="1400">
                          <a:effectLst/>
                        </a:rPr>
                        <a:t>Políticas sectorial para la inclusión de grupos vulnerables y erradicación de la pobreza</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2660763389"/>
                  </a:ext>
                </a:extLst>
              </a:tr>
              <a:tr h="782909">
                <a:tc>
                  <a:txBody>
                    <a:bodyPr/>
                    <a:lstStyle/>
                    <a:p>
                      <a:pPr algn="ctr">
                        <a:spcAft>
                          <a:spcPts val="0"/>
                        </a:spcAft>
                      </a:pPr>
                      <a:r>
                        <a:rPr lang="es-ES" sz="1400" kern="1400">
                          <a:effectLst/>
                        </a:rPr>
                        <a:t>Micro</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s-ES" sz="1400" kern="1400">
                          <a:effectLst/>
                        </a:rPr>
                        <a:t>Estrategias empresariales</a:t>
                      </a:r>
                      <a:endParaRPr lang="es-ES" sz="1800" kern="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42900" lvl="0" indent="-342900" algn="just">
                        <a:spcAft>
                          <a:spcPts val="0"/>
                        </a:spcAft>
                        <a:buFont typeface="Arial Narrow" panose="020B0606020202030204" pitchFamily="34" charset="0"/>
                        <a:buChar char="-"/>
                      </a:pPr>
                      <a:r>
                        <a:rPr lang="es-ES" sz="1400" kern="1400" dirty="0">
                          <a:effectLst/>
                        </a:rPr>
                        <a:t>Capacidad de trabajar en conjunto mediante asociaciones, clúster, redes, </a:t>
                      </a:r>
                      <a:r>
                        <a:rPr lang="es-ES" sz="1400" kern="1400" dirty="0" err="1">
                          <a:effectLst/>
                        </a:rPr>
                        <a:t>ect</a:t>
                      </a:r>
                      <a:r>
                        <a:rPr lang="es-ES" sz="1400" kern="1400" dirty="0">
                          <a:effectLst/>
                        </a:rPr>
                        <a:t>.</a:t>
                      </a:r>
                      <a:endParaRPr lang="es-ES" sz="1800" kern="1400" dirty="0">
                        <a:effectLst/>
                      </a:endParaRPr>
                    </a:p>
                    <a:p>
                      <a:pPr marL="342900" lvl="0" indent="-342900" algn="just">
                        <a:spcAft>
                          <a:spcPts val="0"/>
                        </a:spcAft>
                        <a:buFont typeface="Arial Narrow" panose="020B0606020202030204" pitchFamily="34" charset="0"/>
                        <a:buChar char="-"/>
                      </a:pPr>
                      <a:r>
                        <a:rPr lang="es-ES" sz="1400" kern="1400" dirty="0">
                          <a:effectLst/>
                        </a:rPr>
                        <a:t>Niveles de sub-contratación local </a:t>
                      </a:r>
                      <a:endParaRPr lang="es-ES" sz="1800" kern="1400" dirty="0">
                        <a:effectLst/>
                      </a:endParaRPr>
                    </a:p>
                    <a:p>
                      <a:pPr marL="342900" lvl="0" indent="-342900" algn="just">
                        <a:spcAft>
                          <a:spcPts val="0"/>
                        </a:spcAft>
                        <a:buFont typeface="Arial Narrow" panose="020B0606020202030204" pitchFamily="34" charset="0"/>
                        <a:buChar char="-"/>
                      </a:pPr>
                      <a:r>
                        <a:rPr lang="es-ES" sz="1400" kern="1400" dirty="0">
                          <a:effectLst/>
                        </a:rPr>
                        <a:t>Aplicación de mecanismos de inclusión de grupos vulnerables y contribución a la erradicación de la pobreza </a:t>
                      </a:r>
                      <a:endParaRPr lang="es-ES" sz="1800" kern="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796810772"/>
                  </a:ext>
                </a:extLst>
              </a:tr>
            </a:tbl>
          </a:graphicData>
        </a:graphic>
      </p:graphicFrame>
    </p:spTree>
    <p:extLst>
      <p:ext uri="{BB962C8B-B14F-4D97-AF65-F5344CB8AC3E}">
        <p14:creationId xmlns:p14="http://schemas.microsoft.com/office/powerpoint/2010/main" val="2273285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Priorización de proyectos de inversión</a:t>
            </a:r>
            <a:endParaRPr lang="es-ES" dirty="0"/>
          </a:p>
        </p:txBody>
      </p:sp>
      <p:sp>
        <p:nvSpPr>
          <p:cNvPr id="3" name="Content Placeholder 2"/>
          <p:cNvSpPr>
            <a:spLocks noGrp="1"/>
          </p:cNvSpPr>
          <p:nvPr>
            <p:ph idx="1"/>
          </p:nvPr>
        </p:nvSpPr>
        <p:spPr>
          <a:xfrm>
            <a:off x="492129" y="1314454"/>
            <a:ext cx="9074150" cy="2212499"/>
          </a:xfrm>
        </p:spPr>
        <p:txBody>
          <a:bodyPr/>
          <a:lstStyle/>
          <a:p>
            <a:pPr>
              <a:buFont typeface="Arial" panose="020B0604020202020204" pitchFamily="34" charset="0"/>
              <a:buChar char="•"/>
            </a:pPr>
            <a:r>
              <a:rPr lang="es-ES" sz="1800" dirty="0"/>
              <a:t>Los múltiples criterios a evaluar serán determinados según su relevancia al desarrollo turístico de la zona y relacionados a dos ejes de </a:t>
            </a:r>
            <a:r>
              <a:rPr lang="es-ES" sz="1800" b="1" dirty="0"/>
              <a:t>priorización principales: (i) urgencia de inversión (ii) importancia para el desarrollo turístico</a:t>
            </a:r>
            <a:r>
              <a:rPr lang="es-ES" sz="1800" dirty="0"/>
              <a:t>.  </a:t>
            </a:r>
            <a:endParaRPr lang="es-ES" sz="1800" dirty="0" smtClean="0"/>
          </a:p>
          <a:p>
            <a:pPr>
              <a:buFont typeface="Arial" panose="020B0604020202020204" pitchFamily="34" charset="0"/>
              <a:buChar char="•"/>
            </a:pPr>
            <a:endParaRPr lang="es-ES" sz="700" dirty="0" smtClean="0"/>
          </a:p>
          <a:p>
            <a:pPr>
              <a:buFont typeface="Arial" panose="020B0604020202020204" pitchFamily="34" charset="0"/>
              <a:buChar char="•"/>
            </a:pPr>
            <a:r>
              <a:rPr lang="es-ES" sz="1800" dirty="0"/>
              <a:t>La puntuación de los múltiples criterios relacionados a los ejes de priorización serán graficados en un mapa de dos ejes, en donde aquellos con mejor posición serán los ubicados en el ángulo superior derecho, y conformarán los proyectos turísticos prioritarios, tal como se ejemplifica a continuación:</a:t>
            </a:r>
          </a:p>
          <a:p>
            <a:r>
              <a:rPr lang="es-ES" sz="2400" dirty="0"/>
              <a:t> </a:t>
            </a:r>
            <a:endParaRPr lang="es-ES" sz="1800" dirty="0"/>
          </a:p>
          <a:p>
            <a:pPr>
              <a:buFont typeface="Arial" panose="020B0604020202020204" pitchFamily="34" charset="0"/>
              <a:buChar char="•"/>
            </a:pPr>
            <a:endParaRPr lang="es-ES" sz="1800"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8</a:t>
            </a:fld>
            <a:endParaRPr lang="en-US" dirty="0"/>
          </a:p>
        </p:txBody>
      </p:sp>
      <p:pic>
        <p:nvPicPr>
          <p:cNvPr id="289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562" y="3669559"/>
            <a:ext cx="7382070" cy="375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2870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493490" y="2806874"/>
            <a:ext cx="7545388" cy="1522413"/>
          </a:xfrm>
        </p:spPr>
        <p:txBody>
          <a:bodyPr/>
          <a:lstStyle/>
          <a:p>
            <a:r>
              <a:rPr lang="es-ES" sz="3250" b="1" dirty="0">
                <a:solidFill>
                  <a:schemeClr val="bg2"/>
                </a:solidFill>
              </a:rPr>
              <a:t>1</a:t>
            </a:r>
            <a:r>
              <a:rPr lang="es-ES" sz="3250" b="1" dirty="0" smtClean="0">
                <a:solidFill>
                  <a:schemeClr val="bg2"/>
                </a:solidFill>
              </a:rPr>
              <a:t>. Contenido relativo al desarrollo de la inversión</a:t>
            </a:r>
            <a:endParaRPr lang="es-ES" sz="3250" b="1" dirty="0">
              <a:solidFill>
                <a:schemeClr val="bg2"/>
              </a:solidFill>
            </a:endParaRPr>
          </a:p>
        </p:txBody>
      </p:sp>
    </p:spTree>
    <p:extLst>
      <p:ext uri="{BB962C8B-B14F-4D97-AF65-F5344CB8AC3E}">
        <p14:creationId xmlns:p14="http://schemas.microsoft.com/office/powerpoint/2010/main" val="143336614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17839&quot;&gt;&lt;version val=&quot;21144&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mruColor&gt;&lt;m_vecMRU length=&quot;0&quot;/&gt;&lt;/m_mruColor&gt;&lt;m_mapectfillschemeMRU&gt;&lt;key val=&quot;0&quot;/&gt;&lt;elem&gt;&lt;m_nPartnerID val=&quot;1260&quot;/&gt;&lt;m_nIndex val=&quot;1&quot;/&gt;&lt;/elem&gt;&lt;key val=&quot;1&quot;/&gt;&lt;elem&gt;&lt;m_nPartnerID val=&quot;1260&quot;/&gt;&lt;m_nIndex val=&quot;2&quot;/&gt;&lt;/elem&gt;&lt;/m_mapectfillschemeMRU&gt;&lt;m_eweekdayFirstOfWeek val=&quot;2&quot;/&gt;&lt;m_eweekdayFirstOfWorkweek val=&quot;2&quot;/&gt;&lt;m_eweekdayFirstOfWeekend val=&quot;7&quot;/&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chDecimalSymbol17909&gt;,&lt;/m_chDecimalSymbol17909&gt;&lt;m_nGroupingDigits17909 val=&quot;3&quot;/&gt;&lt;m_chGroupingSymbol17909&gt;.&lt;/m_chGroupingSymbol17909&gt;&lt;/m_precDefault&gt;&lt;/CDefaultPrec&gt;&lt;/root&gt;"/>
  <p:tag name="THINKCELLUNDODONOTDELETE" val="69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heme/theme1.xml><?xml version="1.0" encoding="utf-8"?>
<a:theme xmlns:a="http://schemas.openxmlformats.org/drawingml/2006/main" name="18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9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91917</TotalTime>
  <Words>8984</Words>
  <Application>Microsoft Office PowerPoint</Application>
  <PresentationFormat>Custom</PresentationFormat>
  <Paragraphs>797</Paragraphs>
  <Slides>31</Slides>
  <Notes>17</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31</vt:i4>
      </vt:variant>
    </vt:vector>
  </HeadingPairs>
  <TitlesOfParts>
    <vt:vector size="44" baseType="lpstr">
      <vt:lpstr>Arial Unicode MS</vt:lpstr>
      <vt:lpstr>Microsoft YaHei</vt:lpstr>
      <vt:lpstr>MS PGothic</vt:lpstr>
      <vt:lpstr>Arial</vt:lpstr>
      <vt:lpstr>Arial Narrow</vt:lpstr>
      <vt:lpstr>Arial Narrow Bold</vt:lpstr>
      <vt:lpstr>Calibri</vt:lpstr>
      <vt:lpstr>DejaVu Sans</vt:lpstr>
      <vt:lpstr>Times New Roman</vt:lpstr>
      <vt:lpstr>18_Blank</vt:lpstr>
      <vt:lpstr>19_Blank</vt:lpstr>
      <vt:lpstr>20_Blank</vt:lpstr>
      <vt:lpstr>think-cell Slide</vt:lpstr>
      <vt:lpstr>PowerPoint Presentation</vt:lpstr>
      <vt:lpstr>PowerPoint Presentation</vt:lpstr>
      <vt:lpstr>Metodología para evaluación, selección y priorización de proyectos de inversión. </vt:lpstr>
      <vt:lpstr>Criterios de análisis para valorar: la situación de bienes raíces</vt:lpstr>
      <vt:lpstr>Criterios de análisis para valorar: la demanda turística</vt:lpstr>
      <vt:lpstr>Criterios de análisis para valorar: la situación de oferta turística</vt:lpstr>
      <vt:lpstr>Criterios de análisis de la competitividad sistemática del desarrollo local </vt:lpstr>
      <vt:lpstr>Priorización de proyectos de inversión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Ejemplos: Informe “Planning for Tourism: Creating a Vibrant Singapore” Evolución de llegadas de turistas vinculado al desarrollo de proyectos turísticos: Singapur captador de inversiones por sus incentivos </vt:lpstr>
      <vt:lpstr>PowerPoint Presentation</vt:lpstr>
      <vt:lpstr>Ejemplos de campañas de marketing de “marca turística” con impacto en la captación de inversiones por la generación de asociaciones</vt:lpstr>
      <vt:lpstr>PowerPoint Presentation</vt:lpstr>
      <vt:lpstr>PowerPoint Presentation</vt:lpstr>
      <vt:lpstr>PowerPoint Presentation</vt:lpstr>
      <vt:lpstr>Ejemplo de intervención urbanística que apoya al desarrollo del destino Caso de las manzanas y mega manzanas de Barcelona</vt:lpstr>
      <vt:lpstr>PowerPoint Presentation</vt:lpstr>
      <vt:lpstr>PowerPoint Presentation</vt:lpstr>
      <vt:lpstr>Ejemplos de productos turísticos para la dinamización urbana y rural de barrios </vt:lpstr>
      <vt:lpstr>PowerPoint Presentation</vt:lpstr>
      <vt:lpstr>PowerPoint Presentation</vt:lpstr>
      <vt:lpstr>PowerPoint Presentation</vt:lpstr>
      <vt:lpstr>Ejemplo del evento “Incubatour” organizado en Mérida para favorecer el emprendimiento</vt:lpstr>
      <vt:lpstr>PowerPoint Presentation</vt:lpstr>
    </vt:vector>
  </TitlesOfParts>
  <Company>Deloitte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Times New Roman 36pt Title 2 – 36pt</dc:title>
  <dc:creator>Labat, Isabel (ES - Barcelona)</dc:creator>
  <cp:lastModifiedBy>Reyes, Diego (LATCO - Quito)</cp:lastModifiedBy>
  <cp:revision>2370</cp:revision>
  <cp:lastPrinted>2016-01-04T18:33:19Z</cp:lastPrinted>
  <dcterms:created xsi:type="dcterms:W3CDTF">2009-01-23T13:46:33Z</dcterms:created>
  <dcterms:modified xsi:type="dcterms:W3CDTF">2016-10-18T17:02:44Z</dcterms:modified>
</cp:coreProperties>
</file>