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77" r:id="rId3"/>
    <p:sldMasterId id="2147483685" r:id="rId4"/>
  </p:sldMasterIdLst>
  <p:notesMasterIdLst>
    <p:notesMasterId r:id="rId92"/>
  </p:notesMasterIdLst>
  <p:handoutMasterIdLst>
    <p:handoutMasterId r:id="rId93"/>
  </p:handoutMasterIdLst>
  <p:sldIdLst>
    <p:sldId id="2009" r:id="rId5"/>
    <p:sldId id="2845" r:id="rId6"/>
    <p:sldId id="2846" r:id="rId7"/>
    <p:sldId id="2847" r:id="rId8"/>
    <p:sldId id="2848" r:id="rId9"/>
    <p:sldId id="2849" r:id="rId10"/>
    <p:sldId id="2850" r:id="rId11"/>
    <p:sldId id="2851" r:id="rId12"/>
    <p:sldId id="2852" r:id="rId13"/>
    <p:sldId id="2853" r:id="rId14"/>
    <p:sldId id="2854" r:id="rId15"/>
    <p:sldId id="2855" r:id="rId16"/>
    <p:sldId id="2856" r:id="rId17"/>
    <p:sldId id="2857" r:id="rId18"/>
    <p:sldId id="2858" r:id="rId19"/>
    <p:sldId id="2859" r:id="rId20"/>
    <p:sldId id="2860" r:id="rId21"/>
    <p:sldId id="2861" r:id="rId22"/>
    <p:sldId id="2862" r:id="rId23"/>
    <p:sldId id="2863" r:id="rId24"/>
    <p:sldId id="2921" r:id="rId25"/>
    <p:sldId id="2922" r:id="rId26"/>
    <p:sldId id="2923" r:id="rId27"/>
    <p:sldId id="2864" r:id="rId28"/>
    <p:sldId id="2865" r:id="rId29"/>
    <p:sldId id="2866" r:id="rId30"/>
    <p:sldId id="2867" r:id="rId31"/>
    <p:sldId id="2868" r:id="rId32"/>
    <p:sldId id="2869" r:id="rId33"/>
    <p:sldId id="2870" r:id="rId34"/>
    <p:sldId id="2871" r:id="rId35"/>
    <p:sldId id="2872" r:id="rId36"/>
    <p:sldId id="2873" r:id="rId37"/>
    <p:sldId id="2874" r:id="rId38"/>
    <p:sldId id="2875" r:id="rId39"/>
    <p:sldId id="2876" r:id="rId40"/>
    <p:sldId id="2877" r:id="rId41"/>
    <p:sldId id="2878" r:id="rId42"/>
    <p:sldId id="2879" r:id="rId43"/>
    <p:sldId id="2880" r:id="rId44"/>
    <p:sldId id="2881" r:id="rId45"/>
    <p:sldId id="2882" r:id="rId46"/>
    <p:sldId id="2883" r:id="rId47"/>
    <p:sldId id="2884" r:id="rId48"/>
    <p:sldId id="2885" r:id="rId49"/>
    <p:sldId id="2886" r:id="rId50"/>
    <p:sldId id="2887" r:id="rId51"/>
    <p:sldId id="2888" r:id="rId52"/>
    <p:sldId id="2889" r:id="rId53"/>
    <p:sldId id="2890" r:id="rId54"/>
    <p:sldId id="2891" r:id="rId55"/>
    <p:sldId id="2892" r:id="rId56"/>
    <p:sldId id="2893" r:id="rId57"/>
    <p:sldId id="2894" r:id="rId58"/>
    <p:sldId id="2895" r:id="rId59"/>
    <p:sldId id="2896" r:id="rId60"/>
    <p:sldId id="2897" r:id="rId61"/>
    <p:sldId id="2898" r:id="rId62"/>
    <p:sldId id="2899" r:id="rId63"/>
    <p:sldId id="2900" r:id="rId64"/>
    <p:sldId id="2901" r:id="rId65"/>
    <p:sldId id="2902" r:id="rId66"/>
    <p:sldId id="2903" r:id="rId67"/>
    <p:sldId id="2904" r:id="rId68"/>
    <p:sldId id="2905" r:id="rId69"/>
    <p:sldId id="2906" r:id="rId70"/>
    <p:sldId id="2907" r:id="rId71"/>
    <p:sldId id="2908" r:id="rId72"/>
    <p:sldId id="2909" r:id="rId73"/>
    <p:sldId id="2910" r:id="rId74"/>
    <p:sldId id="2911" r:id="rId75"/>
    <p:sldId id="2912" r:id="rId76"/>
    <p:sldId id="2913" r:id="rId77"/>
    <p:sldId id="2914" r:id="rId78"/>
    <p:sldId id="2915" r:id="rId79"/>
    <p:sldId id="2916" r:id="rId80"/>
    <p:sldId id="2917" r:id="rId81"/>
    <p:sldId id="2918" r:id="rId82"/>
    <p:sldId id="2919" r:id="rId83"/>
    <p:sldId id="2920" r:id="rId84"/>
    <p:sldId id="2924" r:id="rId85"/>
    <p:sldId id="2925" r:id="rId86"/>
    <p:sldId id="2926" r:id="rId87"/>
    <p:sldId id="2927" r:id="rId88"/>
    <p:sldId id="2928" r:id="rId89"/>
    <p:sldId id="2929" r:id="rId90"/>
    <p:sldId id="1885" r:id="rId91"/>
  </p:sldIdLst>
  <p:sldSz cx="9906000" cy="6858000" type="A4"/>
  <p:notesSz cx="6794500" cy="9906000"/>
  <p:custDataLst>
    <p:tags r:id="rId94"/>
  </p:custDataLst>
  <p:defaultTextStyle>
    <a:defPPr>
      <a:defRPr lang="es-ES"/>
    </a:defPPr>
    <a:lvl1pPr marL="0" algn="l" defTabSz="913836" rtl="0" eaLnBrk="1" latinLnBrk="0" hangingPunct="1">
      <a:defRPr sz="1800" kern="1200">
        <a:solidFill>
          <a:schemeClr val="tx1"/>
        </a:solidFill>
        <a:latin typeface="+mn-lt"/>
        <a:ea typeface="+mn-ea"/>
        <a:cs typeface="+mn-cs"/>
      </a:defRPr>
    </a:lvl1pPr>
    <a:lvl2pPr marL="456918" algn="l" defTabSz="913836" rtl="0" eaLnBrk="1" latinLnBrk="0" hangingPunct="1">
      <a:defRPr sz="1800" kern="1200">
        <a:solidFill>
          <a:schemeClr val="tx1"/>
        </a:solidFill>
        <a:latin typeface="+mn-lt"/>
        <a:ea typeface="+mn-ea"/>
        <a:cs typeface="+mn-cs"/>
      </a:defRPr>
    </a:lvl2pPr>
    <a:lvl3pPr marL="913836" algn="l" defTabSz="913836" rtl="0" eaLnBrk="1" latinLnBrk="0" hangingPunct="1">
      <a:defRPr sz="1800" kern="1200">
        <a:solidFill>
          <a:schemeClr val="tx1"/>
        </a:solidFill>
        <a:latin typeface="+mn-lt"/>
        <a:ea typeface="+mn-ea"/>
        <a:cs typeface="+mn-cs"/>
      </a:defRPr>
    </a:lvl3pPr>
    <a:lvl4pPr marL="1370756" algn="l" defTabSz="913836" rtl="0" eaLnBrk="1" latinLnBrk="0" hangingPunct="1">
      <a:defRPr sz="1800" kern="1200">
        <a:solidFill>
          <a:schemeClr val="tx1"/>
        </a:solidFill>
        <a:latin typeface="+mn-lt"/>
        <a:ea typeface="+mn-ea"/>
        <a:cs typeface="+mn-cs"/>
      </a:defRPr>
    </a:lvl4pPr>
    <a:lvl5pPr marL="1827675" algn="l" defTabSz="913836" rtl="0" eaLnBrk="1" latinLnBrk="0" hangingPunct="1">
      <a:defRPr sz="1800" kern="1200">
        <a:solidFill>
          <a:schemeClr val="tx1"/>
        </a:solidFill>
        <a:latin typeface="+mn-lt"/>
        <a:ea typeface="+mn-ea"/>
        <a:cs typeface="+mn-cs"/>
      </a:defRPr>
    </a:lvl5pPr>
    <a:lvl6pPr marL="2284592" algn="l" defTabSz="913836" rtl="0" eaLnBrk="1" latinLnBrk="0" hangingPunct="1">
      <a:defRPr sz="1800" kern="1200">
        <a:solidFill>
          <a:schemeClr val="tx1"/>
        </a:solidFill>
        <a:latin typeface="+mn-lt"/>
        <a:ea typeface="+mn-ea"/>
        <a:cs typeface="+mn-cs"/>
      </a:defRPr>
    </a:lvl6pPr>
    <a:lvl7pPr marL="2741510" algn="l" defTabSz="913836" rtl="0" eaLnBrk="1" latinLnBrk="0" hangingPunct="1">
      <a:defRPr sz="1800" kern="1200">
        <a:solidFill>
          <a:schemeClr val="tx1"/>
        </a:solidFill>
        <a:latin typeface="+mn-lt"/>
        <a:ea typeface="+mn-ea"/>
        <a:cs typeface="+mn-cs"/>
      </a:defRPr>
    </a:lvl7pPr>
    <a:lvl8pPr marL="3198430" algn="l" defTabSz="913836" rtl="0" eaLnBrk="1" latinLnBrk="0" hangingPunct="1">
      <a:defRPr sz="1800" kern="1200">
        <a:solidFill>
          <a:schemeClr val="tx1"/>
        </a:solidFill>
        <a:latin typeface="+mn-lt"/>
        <a:ea typeface="+mn-ea"/>
        <a:cs typeface="+mn-cs"/>
      </a:defRPr>
    </a:lvl8pPr>
    <a:lvl9pPr marL="3655350" algn="l" defTabSz="91383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10">
          <p15:clr>
            <a:srgbClr val="A4A3A4"/>
          </p15:clr>
        </p15:guide>
        <p15:guide id="4" orient="horz" pos="1570" userDrawn="1">
          <p15:clr>
            <a:srgbClr val="A4A3A4"/>
          </p15:clr>
        </p15:guide>
        <p15:guide id="5" orient="horz" pos="4065">
          <p15:clr>
            <a:srgbClr val="A4A3A4"/>
          </p15:clr>
        </p15:guide>
        <p15:guide id="6" orient="horz" pos="4110">
          <p15:clr>
            <a:srgbClr val="A4A3A4"/>
          </p15:clr>
        </p15:guide>
        <p15:guide id="9" pos="3120">
          <p15:clr>
            <a:srgbClr val="A4A3A4"/>
          </p15:clr>
        </p15:guide>
        <p15:guide id="11" pos="3211">
          <p15:clr>
            <a:srgbClr val="A4A3A4"/>
          </p15:clr>
        </p15:guide>
        <p15:guide id="12" pos="6023" userDrawn="1">
          <p15:clr>
            <a:srgbClr val="A4A3A4"/>
          </p15:clr>
        </p15:guide>
        <p15:guide id="13" pos="2712" userDrawn="1">
          <p15:clr>
            <a:srgbClr val="A4A3A4"/>
          </p15:clr>
        </p15:guide>
        <p15:guide id="15" pos="217" userDrawn="1">
          <p15:clr>
            <a:srgbClr val="A4A3A4"/>
          </p15:clr>
        </p15:guide>
        <p15:guide id="16" orient="horz" pos="73">
          <p15:clr>
            <a:srgbClr val="A4A3A4"/>
          </p15:clr>
        </p15:guide>
        <p15:guide id="17" orient="horz" pos="164">
          <p15:clr>
            <a:srgbClr val="A4A3A4"/>
          </p15:clr>
        </p15:guide>
        <p15:guide id="19" orient="horz" pos="663" userDrawn="1">
          <p15:clr>
            <a:srgbClr val="A4A3A4"/>
          </p15:clr>
        </p15:guide>
        <p15:guide id="21" orient="horz" pos="2387" userDrawn="1">
          <p15:clr>
            <a:srgbClr val="A4A3A4"/>
          </p15:clr>
        </p15:guide>
        <p15:guide id="22" pos="3029">
          <p15:clr>
            <a:srgbClr val="A4A3A4"/>
          </p15:clr>
        </p15:guide>
        <p15:guide id="23" pos="5343" userDrawn="1">
          <p15:clr>
            <a:srgbClr val="A4A3A4"/>
          </p15:clr>
        </p15:guide>
        <p15:guide id="24" orient="horz" pos="2704" userDrawn="1">
          <p15:clr>
            <a:srgbClr val="A4A3A4"/>
          </p15:clr>
        </p15:guide>
        <p15:guide id="25" pos="988" userDrawn="1">
          <p15:clr>
            <a:srgbClr val="A4A3A4"/>
          </p15:clr>
        </p15:guide>
        <p15:guide id="26" orient="horz" pos="1071" userDrawn="1">
          <p15:clr>
            <a:srgbClr val="A4A3A4"/>
          </p15:clr>
        </p15:guide>
      </p15:sldGuideLst>
    </p:ext>
    <p:ext uri="{2D200454-40CA-4A62-9FC3-DE9A4176ACB9}">
      <p15:notesGuideLst xmlns:p15="http://schemas.microsoft.com/office/powerpoint/2012/main">
        <p15:guide id="1" orient="horz" pos="3120"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quel, Daniel (ES - Valencia)" initials="MD(-V" lastIdx="18" clrIdx="0"/>
  <p:cmAuthor id="1" name="Panizo, Cristina (ES - Barcelona)" initials="PC(-B" lastIdx="2" clrIdx="1"/>
  <p:cmAuthor id="2" name="Usuario" initials="U" lastIdx="1" clrIdx="2">
    <p:extLst/>
  </p:cmAuthor>
  <p:cmAuthor id="3" name="Reyes, Diego (LATCO - Quito)" initials="RD(-Q" lastIdx="1" clrIdx="3">
    <p:extLst/>
  </p:cmAuthor>
  <p:cmAuthor id="4" name="Gabriela" initials="" lastIdx="6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EFFAFF"/>
    <a:srgbClr val="CCECFF"/>
    <a:srgbClr val="EF63DB"/>
    <a:srgbClr val="E3F4FA"/>
    <a:srgbClr val="A6A6A6"/>
    <a:srgbClr val="C7FF4C"/>
    <a:srgbClr val="D5F3FF"/>
    <a:srgbClr val="A21E60"/>
    <a:srgbClr val="ECF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03" autoAdjust="0"/>
    <p:restoredTop sz="94444" autoAdjust="0"/>
  </p:normalViewPr>
  <p:slideViewPr>
    <p:cSldViewPr showGuides="1">
      <p:cViewPr varScale="1">
        <p:scale>
          <a:sx n="71" d="100"/>
          <a:sy n="71" d="100"/>
        </p:scale>
        <p:origin x="1284" y="60"/>
      </p:cViewPr>
      <p:guideLst>
        <p:guide orient="horz" pos="210"/>
        <p:guide orient="horz" pos="1570"/>
        <p:guide orient="horz" pos="4065"/>
        <p:guide orient="horz" pos="4110"/>
        <p:guide pos="3120"/>
        <p:guide pos="3211"/>
        <p:guide pos="6023"/>
        <p:guide pos="2712"/>
        <p:guide pos="217"/>
        <p:guide orient="horz" pos="73"/>
        <p:guide orient="horz" pos="164"/>
        <p:guide orient="horz" pos="663"/>
        <p:guide orient="horz" pos="2387"/>
        <p:guide pos="3029"/>
        <p:guide pos="5343"/>
        <p:guide orient="horz" pos="2704"/>
        <p:guide pos="988"/>
        <p:guide orient="horz" pos="1071"/>
      </p:guideLst>
    </p:cSldViewPr>
  </p:slideViewPr>
  <p:outlineViewPr>
    <p:cViewPr>
      <p:scale>
        <a:sx n="33" d="100"/>
        <a:sy n="33" d="100"/>
      </p:scale>
      <p:origin x="0" y="768"/>
    </p:cViewPr>
  </p:outlineViewPr>
  <p:notesTextViewPr>
    <p:cViewPr>
      <p:scale>
        <a:sx n="3" d="2"/>
        <a:sy n="3" d="2"/>
      </p:scale>
      <p:origin x="0" y="0"/>
    </p:cViewPr>
  </p:notesTextViewPr>
  <p:sorterViewPr>
    <p:cViewPr>
      <p:scale>
        <a:sx n="30" d="100"/>
        <a:sy n="30" d="100"/>
      </p:scale>
      <p:origin x="0" y="0"/>
    </p:cViewPr>
  </p:sorterViewPr>
  <p:notesViewPr>
    <p:cSldViewPr>
      <p:cViewPr varScale="1">
        <p:scale>
          <a:sx n="49" d="100"/>
          <a:sy n="49" d="100"/>
        </p:scale>
        <p:origin x="-2970" y="-90"/>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handoutMaster" Target="handoutMasters/handoutMaster1.xml"/><Relationship Id="rId98"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gs" Target="tags/tag1.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Hoja1!$B$1</c:f>
              <c:strCache>
                <c:ptCount val="1"/>
                <c:pt idx="0">
                  <c:v>Con paquete 'sencillo'</c:v>
                </c:pt>
              </c:strCache>
            </c:strRef>
          </c:tx>
          <c:spPr>
            <a:ln>
              <a:noFill/>
            </a:ln>
          </c:spPr>
          <c:invertIfNegative val="0"/>
          <c:cat>
            <c:strRef>
              <c:f>Hoja1!$A$2:$A$3</c:f>
              <c:strCache>
                <c:ptCount val="2"/>
                <c:pt idx="0">
                  <c:v>Costo</c:v>
                </c:pt>
                <c:pt idx="1">
                  <c:v>Beneficio</c:v>
                </c:pt>
              </c:strCache>
            </c:strRef>
          </c:cat>
          <c:val>
            <c:numRef>
              <c:f>Hoja1!$B$2:$B$3</c:f>
              <c:numCache>
                <c:formatCode>General</c:formatCode>
                <c:ptCount val="2"/>
                <c:pt idx="0">
                  <c:v>0.75000000000000311</c:v>
                </c:pt>
                <c:pt idx="1">
                  <c:v>1</c:v>
                </c:pt>
              </c:numCache>
            </c:numRef>
          </c:val>
          <c:extLst xmlns:c16r2="http://schemas.microsoft.com/office/drawing/2015/06/chart">
            <c:ext xmlns:c16="http://schemas.microsoft.com/office/drawing/2014/chart" uri="{C3380CC4-5D6E-409C-BE32-E72D297353CC}">
              <c16:uniqueId val="{00000000-3912-4659-A764-C40602E135E1}"/>
            </c:ext>
          </c:extLst>
        </c:ser>
        <c:ser>
          <c:idx val="1"/>
          <c:order val="1"/>
          <c:tx>
            <c:strRef>
              <c:f>Hoja1!$C$1</c:f>
              <c:strCache>
                <c:ptCount val="1"/>
                <c:pt idx="0">
                  <c:v>Con agregado 'emocional'</c:v>
                </c:pt>
              </c:strCache>
            </c:strRef>
          </c:tx>
          <c:spPr>
            <a:solidFill>
              <a:schemeClr val="accent2"/>
            </a:solidFill>
            <a:ln>
              <a:noFill/>
            </a:ln>
          </c:spPr>
          <c:invertIfNegative val="0"/>
          <c:cat>
            <c:strRef>
              <c:f>Hoja1!$A$2:$A$3</c:f>
              <c:strCache>
                <c:ptCount val="2"/>
                <c:pt idx="0">
                  <c:v>Costo</c:v>
                </c:pt>
                <c:pt idx="1">
                  <c:v>Beneficio</c:v>
                </c:pt>
              </c:strCache>
            </c:strRef>
          </c:cat>
          <c:val>
            <c:numRef>
              <c:f>Hoja1!$C$2:$C$3</c:f>
              <c:numCache>
                <c:formatCode>General</c:formatCode>
                <c:ptCount val="2"/>
                <c:pt idx="0">
                  <c:v>0.25</c:v>
                </c:pt>
                <c:pt idx="1">
                  <c:v>1.25</c:v>
                </c:pt>
              </c:numCache>
            </c:numRef>
          </c:val>
          <c:extLst xmlns:c16r2="http://schemas.microsoft.com/office/drawing/2015/06/chart">
            <c:ext xmlns:c16="http://schemas.microsoft.com/office/drawing/2014/chart" uri="{C3380CC4-5D6E-409C-BE32-E72D297353CC}">
              <c16:uniqueId val="{00000001-3912-4659-A764-C40602E135E1}"/>
            </c:ext>
          </c:extLst>
        </c:ser>
        <c:dLbls>
          <c:showLegendKey val="0"/>
          <c:showVal val="0"/>
          <c:showCatName val="0"/>
          <c:showSerName val="0"/>
          <c:showPercent val="0"/>
          <c:showBubbleSize val="0"/>
        </c:dLbls>
        <c:gapWidth val="300"/>
        <c:overlap val="100"/>
        <c:serLines/>
        <c:axId val="298316992"/>
        <c:axId val="298317384"/>
      </c:barChart>
      <c:catAx>
        <c:axId val="298316992"/>
        <c:scaling>
          <c:orientation val="minMax"/>
        </c:scaling>
        <c:delete val="0"/>
        <c:axPos val="b"/>
        <c:numFmt formatCode="General" sourceLinked="0"/>
        <c:majorTickMark val="none"/>
        <c:minorTickMark val="none"/>
        <c:tickLblPos val="nextTo"/>
        <c:crossAx val="298317384"/>
        <c:crosses val="autoZero"/>
        <c:auto val="1"/>
        <c:lblAlgn val="ctr"/>
        <c:lblOffset val="100"/>
        <c:noMultiLvlLbl val="0"/>
      </c:catAx>
      <c:valAx>
        <c:axId val="298317384"/>
        <c:scaling>
          <c:orientation val="minMax"/>
        </c:scaling>
        <c:delete val="1"/>
        <c:axPos val="l"/>
        <c:title>
          <c:tx>
            <c:rich>
              <a:bodyPr rot="-5400000" vert="horz"/>
              <a:lstStyle/>
              <a:p>
                <a:pPr>
                  <a:defRPr/>
                </a:pPr>
                <a:r>
                  <a:rPr lang="es-ES_tradnl"/>
                  <a:t>Costo-Beneficios  para los operadores</a:t>
                </a:r>
                <a:endParaRPr lang="es-ES"/>
              </a:p>
            </c:rich>
          </c:tx>
          <c:overlay val="0"/>
        </c:title>
        <c:numFmt formatCode="General" sourceLinked="1"/>
        <c:majorTickMark val="out"/>
        <c:minorTickMark val="none"/>
        <c:tickLblPos val="none"/>
        <c:crossAx val="298316992"/>
        <c:crosses val="autoZero"/>
        <c:crossBetween val="between"/>
      </c:valAx>
    </c:plotArea>
    <c:legend>
      <c:legendPos val="r"/>
      <c:overlay val="0"/>
    </c:legend>
    <c:plotVisOnly val="1"/>
    <c:dispBlanksAs val="gap"/>
    <c:showDLblsOverMax val="0"/>
  </c:chart>
  <c:txPr>
    <a:bodyPr/>
    <a:lstStyle/>
    <a:p>
      <a:pPr>
        <a:defRPr sz="1400"/>
      </a:pPr>
      <a:endParaRPr lang="es-EC"/>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CB78DB-521E-4A95-82F9-BCFA85249251}" type="doc">
      <dgm:prSet loTypeId="urn:microsoft.com/office/officeart/2005/8/layout/chevron1" loCatId="process" qsTypeId="urn:microsoft.com/office/officeart/2005/8/quickstyle/simple1" qsCatId="simple" csTypeId="urn:microsoft.com/office/officeart/2005/8/colors/accent2_2" csCatId="accent2" phldr="1"/>
      <dgm:spPr/>
    </dgm:pt>
    <dgm:pt modelId="{ECCC77E2-0DF7-4F5E-8C24-882C8F81B87C}">
      <dgm:prSet phldrT="[Texto]" custT="1"/>
      <dgm:spPr/>
      <dgm:t>
        <a:bodyPr/>
        <a:lstStyle/>
        <a:p>
          <a:r>
            <a:rPr lang="es-ES" sz="1200" dirty="0" smtClean="0"/>
            <a:t>Conceptualización estratégica</a:t>
          </a:r>
          <a:endParaRPr lang="en-GB" sz="1200" dirty="0"/>
        </a:p>
      </dgm:t>
    </dgm:pt>
    <dgm:pt modelId="{E5C56D84-8F17-4882-9A13-258930172C26}" type="parTrans" cxnId="{F8FB2926-21F3-416E-8657-20A327C0F7C8}">
      <dgm:prSet/>
      <dgm:spPr/>
      <dgm:t>
        <a:bodyPr/>
        <a:lstStyle/>
        <a:p>
          <a:endParaRPr lang="en-GB" sz="1200"/>
        </a:p>
      </dgm:t>
    </dgm:pt>
    <dgm:pt modelId="{09226261-3023-4985-8C79-E1DB79286043}" type="sibTrans" cxnId="{F8FB2926-21F3-416E-8657-20A327C0F7C8}">
      <dgm:prSet/>
      <dgm:spPr/>
      <dgm:t>
        <a:bodyPr/>
        <a:lstStyle/>
        <a:p>
          <a:endParaRPr lang="en-GB" sz="1200"/>
        </a:p>
      </dgm:t>
    </dgm:pt>
    <dgm:pt modelId="{2165EE87-4E54-43CF-805B-685CB0119427}">
      <dgm:prSet phldrT="[Texto]" custT="1"/>
      <dgm:spPr/>
      <dgm:t>
        <a:bodyPr/>
        <a:lstStyle/>
        <a:p>
          <a:r>
            <a:rPr lang="es-ES" sz="1200" dirty="0" smtClean="0"/>
            <a:t>Programa de desarrollo </a:t>
          </a:r>
          <a:endParaRPr lang="en-GB" sz="1200" dirty="0"/>
        </a:p>
      </dgm:t>
    </dgm:pt>
    <dgm:pt modelId="{31F947F0-A7FC-4D9F-9286-EB14E1F8DE99}" type="parTrans" cxnId="{BE01816A-A17E-4B6F-AB6A-BB182CCB0BF8}">
      <dgm:prSet/>
      <dgm:spPr/>
      <dgm:t>
        <a:bodyPr/>
        <a:lstStyle/>
        <a:p>
          <a:endParaRPr lang="en-GB" sz="1200"/>
        </a:p>
      </dgm:t>
    </dgm:pt>
    <dgm:pt modelId="{001E9E47-844B-416D-BF88-7D33CFCA74AB}" type="sibTrans" cxnId="{BE01816A-A17E-4B6F-AB6A-BB182CCB0BF8}">
      <dgm:prSet/>
      <dgm:spPr/>
      <dgm:t>
        <a:bodyPr/>
        <a:lstStyle/>
        <a:p>
          <a:endParaRPr lang="en-GB" sz="1200"/>
        </a:p>
      </dgm:t>
    </dgm:pt>
    <dgm:pt modelId="{BBDC0445-9A02-4BE5-8511-80E68C85EBC2}">
      <dgm:prSet phldrT="[Texto]" custT="1"/>
      <dgm:spPr/>
      <dgm:t>
        <a:bodyPr/>
        <a:lstStyle/>
        <a:p>
          <a:r>
            <a:rPr lang="es-ES" sz="1200" dirty="0" err="1" smtClean="0"/>
            <a:t>Master</a:t>
          </a:r>
          <a:r>
            <a:rPr lang="es-ES" sz="1200" dirty="0" smtClean="0"/>
            <a:t> plan</a:t>
          </a:r>
          <a:endParaRPr lang="en-GB" sz="1200" dirty="0"/>
        </a:p>
      </dgm:t>
    </dgm:pt>
    <dgm:pt modelId="{347AA8B8-E7E4-461A-9AA3-6BB3F7D2E00B}" type="parTrans" cxnId="{9EDA3FC8-BAB3-43B1-B266-8F1940FC5341}">
      <dgm:prSet/>
      <dgm:spPr/>
      <dgm:t>
        <a:bodyPr/>
        <a:lstStyle/>
        <a:p>
          <a:endParaRPr lang="en-GB" sz="1200"/>
        </a:p>
      </dgm:t>
    </dgm:pt>
    <dgm:pt modelId="{43FB726E-6DB7-44AF-B3BE-D02134BA914C}" type="sibTrans" cxnId="{9EDA3FC8-BAB3-43B1-B266-8F1940FC5341}">
      <dgm:prSet/>
      <dgm:spPr/>
      <dgm:t>
        <a:bodyPr/>
        <a:lstStyle/>
        <a:p>
          <a:endParaRPr lang="en-GB" sz="1200"/>
        </a:p>
      </dgm:t>
    </dgm:pt>
    <dgm:pt modelId="{387202E3-B042-492D-A9E3-7049E7F4F3C7}">
      <dgm:prSet phldrT="[Texto]" custT="1"/>
      <dgm:spPr/>
      <dgm:t>
        <a:bodyPr/>
        <a:lstStyle/>
        <a:p>
          <a:r>
            <a:rPr lang="es-ES" sz="1200" dirty="0" smtClean="0"/>
            <a:t>Análisis económico-financiero</a:t>
          </a:r>
          <a:endParaRPr lang="en-GB" sz="1200" dirty="0"/>
        </a:p>
      </dgm:t>
    </dgm:pt>
    <dgm:pt modelId="{FEBCFD24-4472-4DC1-9D98-1BAEACD7B854}" type="parTrans" cxnId="{A9F0F40A-CBA4-443B-B91A-A20DEC816B6E}">
      <dgm:prSet/>
      <dgm:spPr/>
      <dgm:t>
        <a:bodyPr/>
        <a:lstStyle/>
        <a:p>
          <a:endParaRPr lang="en-GB" sz="1200"/>
        </a:p>
      </dgm:t>
    </dgm:pt>
    <dgm:pt modelId="{68CAE370-6240-41EE-B4F5-D5CBF4646918}" type="sibTrans" cxnId="{A9F0F40A-CBA4-443B-B91A-A20DEC816B6E}">
      <dgm:prSet/>
      <dgm:spPr/>
      <dgm:t>
        <a:bodyPr/>
        <a:lstStyle/>
        <a:p>
          <a:endParaRPr lang="en-GB" sz="1200"/>
        </a:p>
      </dgm:t>
    </dgm:pt>
    <dgm:pt modelId="{2BF946E4-F5F6-4B97-8317-CC9BE95DA9BE}">
      <dgm:prSet phldrT="[Texto]" custT="1"/>
      <dgm:spPr/>
      <dgm:t>
        <a:bodyPr/>
        <a:lstStyle/>
        <a:p>
          <a:r>
            <a:rPr lang="es-ES" sz="1200" dirty="0" smtClean="0"/>
            <a:t>Diagnostico de Mercado</a:t>
          </a:r>
          <a:endParaRPr lang="en-GB" sz="1200" dirty="0"/>
        </a:p>
      </dgm:t>
    </dgm:pt>
    <dgm:pt modelId="{5C5C841D-2F41-4D68-8201-FD5F07E1B2D4}" type="parTrans" cxnId="{3CA1BA7C-79E8-4B58-942C-756392D92857}">
      <dgm:prSet/>
      <dgm:spPr/>
      <dgm:t>
        <a:bodyPr/>
        <a:lstStyle/>
        <a:p>
          <a:endParaRPr lang="en-GB" sz="1200"/>
        </a:p>
      </dgm:t>
    </dgm:pt>
    <dgm:pt modelId="{8D8C7BF7-EEEE-4E6D-8A63-E61E880B183B}" type="sibTrans" cxnId="{3CA1BA7C-79E8-4B58-942C-756392D92857}">
      <dgm:prSet/>
      <dgm:spPr/>
      <dgm:t>
        <a:bodyPr/>
        <a:lstStyle/>
        <a:p>
          <a:endParaRPr lang="en-GB" sz="1200"/>
        </a:p>
      </dgm:t>
    </dgm:pt>
    <dgm:pt modelId="{17B50BAD-7F32-445D-BA46-1105D399FFC2}" type="pres">
      <dgm:prSet presAssocID="{8CCB78DB-521E-4A95-82F9-BCFA85249251}" presName="Name0" presStyleCnt="0">
        <dgm:presLayoutVars>
          <dgm:dir/>
          <dgm:animLvl val="lvl"/>
          <dgm:resizeHandles val="exact"/>
        </dgm:presLayoutVars>
      </dgm:prSet>
      <dgm:spPr/>
    </dgm:pt>
    <dgm:pt modelId="{CF911405-48D9-4C1A-AF3B-2809F444104A}" type="pres">
      <dgm:prSet presAssocID="{2BF946E4-F5F6-4B97-8317-CC9BE95DA9BE}" presName="parTxOnly" presStyleLbl="node1" presStyleIdx="0" presStyleCnt="5">
        <dgm:presLayoutVars>
          <dgm:chMax val="0"/>
          <dgm:chPref val="0"/>
          <dgm:bulletEnabled val="1"/>
        </dgm:presLayoutVars>
      </dgm:prSet>
      <dgm:spPr/>
      <dgm:t>
        <a:bodyPr/>
        <a:lstStyle/>
        <a:p>
          <a:endParaRPr lang="en-GB"/>
        </a:p>
      </dgm:t>
    </dgm:pt>
    <dgm:pt modelId="{CCB80C30-5A55-46E6-AF2D-C95F2662D94F}" type="pres">
      <dgm:prSet presAssocID="{8D8C7BF7-EEEE-4E6D-8A63-E61E880B183B}" presName="parTxOnlySpace" presStyleCnt="0"/>
      <dgm:spPr/>
    </dgm:pt>
    <dgm:pt modelId="{76F7DC49-C3C0-4675-BC37-6C03B9EC4ADA}" type="pres">
      <dgm:prSet presAssocID="{ECCC77E2-0DF7-4F5E-8C24-882C8F81B87C}" presName="parTxOnly" presStyleLbl="node1" presStyleIdx="1" presStyleCnt="5">
        <dgm:presLayoutVars>
          <dgm:chMax val="0"/>
          <dgm:chPref val="0"/>
          <dgm:bulletEnabled val="1"/>
        </dgm:presLayoutVars>
      </dgm:prSet>
      <dgm:spPr/>
      <dgm:t>
        <a:bodyPr/>
        <a:lstStyle/>
        <a:p>
          <a:endParaRPr lang="en-GB"/>
        </a:p>
      </dgm:t>
    </dgm:pt>
    <dgm:pt modelId="{ECB28CA3-1809-43D0-AEBB-4DEF95A7A4A9}" type="pres">
      <dgm:prSet presAssocID="{09226261-3023-4985-8C79-E1DB79286043}" presName="parTxOnlySpace" presStyleCnt="0"/>
      <dgm:spPr/>
    </dgm:pt>
    <dgm:pt modelId="{FC094799-A00D-44B1-9AB4-9A7F963F4EB3}" type="pres">
      <dgm:prSet presAssocID="{2165EE87-4E54-43CF-805B-685CB0119427}" presName="parTxOnly" presStyleLbl="node1" presStyleIdx="2" presStyleCnt="5">
        <dgm:presLayoutVars>
          <dgm:chMax val="0"/>
          <dgm:chPref val="0"/>
          <dgm:bulletEnabled val="1"/>
        </dgm:presLayoutVars>
      </dgm:prSet>
      <dgm:spPr/>
      <dgm:t>
        <a:bodyPr/>
        <a:lstStyle/>
        <a:p>
          <a:endParaRPr lang="en-GB"/>
        </a:p>
      </dgm:t>
    </dgm:pt>
    <dgm:pt modelId="{B01FC70A-988F-4C6B-B1DE-11BA9C2687E4}" type="pres">
      <dgm:prSet presAssocID="{001E9E47-844B-416D-BF88-7D33CFCA74AB}" presName="parTxOnlySpace" presStyleCnt="0"/>
      <dgm:spPr/>
    </dgm:pt>
    <dgm:pt modelId="{5222B5E1-D5EE-4B8A-AFB4-6618BAA8FB7B}" type="pres">
      <dgm:prSet presAssocID="{BBDC0445-9A02-4BE5-8511-80E68C85EBC2}" presName="parTxOnly" presStyleLbl="node1" presStyleIdx="3" presStyleCnt="5">
        <dgm:presLayoutVars>
          <dgm:chMax val="0"/>
          <dgm:chPref val="0"/>
          <dgm:bulletEnabled val="1"/>
        </dgm:presLayoutVars>
      </dgm:prSet>
      <dgm:spPr/>
      <dgm:t>
        <a:bodyPr/>
        <a:lstStyle/>
        <a:p>
          <a:endParaRPr lang="en-GB"/>
        </a:p>
      </dgm:t>
    </dgm:pt>
    <dgm:pt modelId="{61738534-F7D6-4014-A87E-92B53CBCD5C6}" type="pres">
      <dgm:prSet presAssocID="{43FB726E-6DB7-44AF-B3BE-D02134BA914C}" presName="parTxOnlySpace" presStyleCnt="0"/>
      <dgm:spPr/>
    </dgm:pt>
    <dgm:pt modelId="{B19BB282-FEB3-412C-8F14-CFCDE34455A9}" type="pres">
      <dgm:prSet presAssocID="{387202E3-B042-492D-A9E3-7049E7F4F3C7}" presName="parTxOnly" presStyleLbl="node1" presStyleIdx="4" presStyleCnt="5">
        <dgm:presLayoutVars>
          <dgm:chMax val="0"/>
          <dgm:chPref val="0"/>
          <dgm:bulletEnabled val="1"/>
        </dgm:presLayoutVars>
      </dgm:prSet>
      <dgm:spPr/>
      <dgm:t>
        <a:bodyPr/>
        <a:lstStyle/>
        <a:p>
          <a:endParaRPr lang="en-GB"/>
        </a:p>
      </dgm:t>
    </dgm:pt>
  </dgm:ptLst>
  <dgm:cxnLst>
    <dgm:cxn modelId="{3CA1BA7C-79E8-4B58-942C-756392D92857}" srcId="{8CCB78DB-521E-4A95-82F9-BCFA85249251}" destId="{2BF946E4-F5F6-4B97-8317-CC9BE95DA9BE}" srcOrd="0" destOrd="0" parTransId="{5C5C841D-2F41-4D68-8201-FD5F07E1B2D4}" sibTransId="{8D8C7BF7-EEEE-4E6D-8A63-E61E880B183B}"/>
    <dgm:cxn modelId="{02576D15-43CB-478E-B7C9-5E400ED066B9}" type="presOf" srcId="{2BF946E4-F5F6-4B97-8317-CC9BE95DA9BE}" destId="{CF911405-48D9-4C1A-AF3B-2809F444104A}" srcOrd="0" destOrd="0" presId="urn:microsoft.com/office/officeart/2005/8/layout/chevron1"/>
    <dgm:cxn modelId="{F8FB2926-21F3-416E-8657-20A327C0F7C8}" srcId="{8CCB78DB-521E-4A95-82F9-BCFA85249251}" destId="{ECCC77E2-0DF7-4F5E-8C24-882C8F81B87C}" srcOrd="1" destOrd="0" parTransId="{E5C56D84-8F17-4882-9A13-258930172C26}" sibTransId="{09226261-3023-4985-8C79-E1DB79286043}"/>
    <dgm:cxn modelId="{BE01816A-A17E-4B6F-AB6A-BB182CCB0BF8}" srcId="{8CCB78DB-521E-4A95-82F9-BCFA85249251}" destId="{2165EE87-4E54-43CF-805B-685CB0119427}" srcOrd="2" destOrd="0" parTransId="{31F947F0-A7FC-4D9F-9286-EB14E1F8DE99}" sibTransId="{001E9E47-844B-416D-BF88-7D33CFCA74AB}"/>
    <dgm:cxn modelId="{97FAE044-A1FF-4F89-AE2C-EE189CE0DEA4}" type="presOf" srcId="{2165EE87-4E54-43CF-805B-685CB0119427}" destId="{FC094799-A00D-44B1-9AB4-9A7F963F4EB3}" srcOrd="0" destOrd="0" presId="urn:microsoft.com/office/officeart/2005/8/layout/chevron1"/>
    <dgm:cxn modelId="{160722C0-DE0B-474E-A017-B0A9B0032182}" type="presOf" srcId="{8CCB78DB-521E-4A95-82F9-BCFA85249251}" destId="{17B50BAD-7F32-445D-BA46-1105D399FFC2}" srcOrd="0" destOrd="0" presId="urn:microsoft.com/office/officeart/2005/8/layout/chevron1"/>
    <dgm:cxn modelId="{A097EE66-075A-491E-AFF2-39AFE9474BBA}" type="presOf" srcId="{BBDC0445-9A02-4BE5-8511-80E68C85EBC2}" destId="{5222B5E1-D5EE-4B8A-AFB4-6618BAA8FB7B}" srcOrd="0" destOrd="0" presId="urn:microsoft.com/office/officeart/2005/8/layout/chevron1"/>
    <dgm:cxn modelId="{9EDA3FC8-BAB3-43B1-B266-8F1940FC5341}" srcId="{8CCB78DB-521E-4A95-82F9-BCFA85249251}" destId="{BBDC0445-9A02-4BE5-8511-80E68C85EBC2}" srcOrd="3" destOrd="0" parTransId="{347AA8B8-E7E4-461A-9AA3-6BB3F7D2E00B}" sibTransId="{43FB726E-6DB7-44AF-B3BE-D02134BA914C}"/>
    <dgm:cxn modelId="{6EDD6CF5-A30E-4003-9403-BE3B3BB72CC4}" type="presOf" srcId="{ECCC77E2-0DF7-4F5E-8C24-882C8F81B87C}" destId="{76F7DC49-C3C0-4675-BC37-6C03B9EC4ADA}" srcOrd="0" destOrd="0" presId="urn:microsoft.com/office/officeart/2005/8/layout/chevron1"/>
    <dgm:cxn modelId="{A9F0F40A-CBA4-443B-B91A-A20DEC816B6E}" srcId="{8CCB78DB-521E-4A95-82F9-BCFA85249251}" destId="{387202E3-B042-492D-A9E3-7049E7F4F3C7}" srcOrd="4" destOrd="0" parTransId="{FEBCFD24-4472-4DC1-9D98-1BAEACD7B854}" sibTransId="{68CAE370-6240-41EE-B4F5-D5CBF4646918}"/>
    <dgm:cxn modelId="{DEA411A3-ED32-406B-A8F3-C18E0674E7EA}" type="presOf" srcId="{387202E3-B042-492D-A9E3-7049E7F4F3C7}" destId="{B19BB282-FEB3-412C-8F14-CFCDE34455A9}" srcOrd="0" destOrd="0" presId="urn:microsoft.com/office/officeart/2005/8/layout/chevron1"/>
    <dgm:cxn modelId="{067DE7BF-3701-480C-AA48-1998AF069A88}" type="presParOf" srcId="{17B50BAD-7F32-445D-BA46-1105D399FFC2}" destId="{CF911405-48D9-4C1A-AF3B-2809F444104A}" srcOrd="0" destOrd="0" presId="urn:microsoft.com/office/officeart/2005/8/layout/chevron1"/>
    <dgm:cxn modelId="{24448E47-EB2B-4648-A03C-2AF72ECC0ED1}" type="presParOf" srcId="{17B50BAD-7F32-445D-BA46-1105D399FFC2}" destId="{CCB80C30-5A55-46E6-AF2D-C95F2662D94F}" srcOrd="1" destOrd="0" presId="urn:microsoft.com/office/officeart/2005/8/layout/chevron1"/>
    <dgm:cxn modelId="{E542755A-01A6-43E6-8ACD-79D3BE94FC6D}" type="presParOf" srcId="{17B50BAD-7F32-445D-BA46-1105D399FFC2}" destId="{76F7DC49-C3C0-4675-BC37-6C03B9EC4ADA}" srcOrd="2" destOrd="0" presId="urn:microsoft.com/office/officeart/2005/8/layout/chevron1"/>
    <dgm:cxn modelId="{92A72F4F-341F-4EF4-B761-B81832F9FE99}" type="presParOf" srcId="{17B50BAD-7F32-445D-BA46-1105D399FFC2}" destId="{ECB28CA3-1809-43D0-AEBB-4DEF95A7A4A9}" srcOrd="3" destOrd="0" presId="urn:microsoft.com/office/officeart/2005/8/layout/chevron1"/>
    <dgm:cxn modelId="{A037B0D9-9B09-4824-9B28-98A78CD122AE}" type="presParOf" srcId="{17B50BAD-7F32-445D-BA46-1105D399FFC2}" destId="{FC094799-A00D-44B1-9AB4-9A7F963F4EB3}" srcOrd="4" destOrd="0" presId="urn:microsoft.com/office/officeart/2005/8/layout/chevron1"/>
    <dgm:cxn modelId="{B6E7A32E-A670-4ACA-9E34-8602D107D096}" type="presParOf" srcId="{17B50BAD-7F32-445D-BA46-1105D399FFC2}" destId="{B01FC70A-988F-4C6B-B1DE-11BA9C2687E4}" srcOrd="5" destOrd="0" presId="urn:microsoft.com/office/officeart/2005/8/layout/chevron1"/>
    <dgm:cxn modelId="{ECB4706A-7591-46F3-8A94-4835037FE237}" type="presParOf" srcId="{17B50BAD-7F32-445D-BA46-1105D399FFC2}" destId="{5222B5E1-D5EE-4B8A-AFB4-6618BAA8FB7B}" srcOrd="6" destOrd="0" presId="urn:microsoft.com/office/officeart/2005/8/layout/chevron1"/>
    <dgm:cxn modelId="{7C64020E-2AD0-43BF-9E11-AE367533E8AD}" type="presParOf" srcId="{17B50BAD-7F32-445D-BA46-1105D399FFC2}" destId="{61738534-F7D6-4014-A87E-92B53CBCD5C6}" srcOrd="7" destOrd="0" presId="urn:microsoft.com/office/officeart/2005/8/layout/chevron1"/>
    <dgm:cxn modelId="{9C6B99F2-47DF-40DC-BC87-0592BBED1793}" type="presParOf" srcId="{17B50BAD-7F32-445D-BA46-1105D399FFC2}" destId="{B19BB282-FEB3-412C-8F14-CFCDE34455A9}"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CB78DB-521E-4A95-82F9-BCFA85249251}" type="doc">
      <dgm:prSet loTypeId="urn:microsoft.com/office/officeart/2005/8/layout/chevron1" loCatId="process" qsTypeId="urn:microsoft.com/office/officeart/2005/8/quickstyle/simple1" qsCatId="simple" csTypeId="urn:microsoft.com/office/officeart/2005/8/colors/accent2_2" csCatId="accent2" phldr="1"/>
      <dgm:spPr/>
    </dgm:pt>
    <dgm:pt modelId="{32E15F74-BD47-4397-A124-40421CFADE0E}">
      <dgm:prSet phldrT="[Texto]" custT="1"/>
      <dgm:spPr/>
      <dgm:t>
        <a:bodyPr/>
        <a:lstStyle/>
        <a:p>
          <a:r>
            <a:rPr lang="es-ES" sz="1100" dirty="0" smtClean="0"/>
            <a:t>Búsqueda de inversores</a:t>
          </a:r>
          <a:endParaRPr lang="en-GB" sz="1100" dirty="0"/>
        </a:p>
      </dgm:t>
    </dgm:pt>
    <dgm:pt modelId="{77B42A66-2262-4350-9A3D-2ED5B4EDA8D2}" type="parTrans" cxnId="{9CA172D2-379D-497C-911B-CEE406201B95}">
      <dgm:prSet/>
      <dgm:spPr/>
      <dgm:t>
        <a:bodyPr/>
        <a:lstStyle/>
        <a:p>
          <a:endParaRPr lang="en-GB" sz="1100"/>
        </a:p>
      </dgm:t>
    </dgm:pt>
    <dgm:pt modelId="{ECD54900-1A02-4D4D-8A67-C497048B7B3F}" type="sibTrans" cxnId="{9CA172D2-379D-497C-911B-CEE406201B95}">
      <dgm:prSet/>
      <dgm:spPr/>
      <dgm:t>
        <a:bodyPr/>
        <a:lstStyle/>
        <a:p>
          <a:endParaRPr lang="en-GB" sz="1100"/>
        </a:p>
      </dgm:t>
    </dgm:pt>
    <dgm:pt modelId="{ECCC77E2-0DF7-4F5E-8C24-882C8F81B87C}">
      <dgm:prSet phldrT="[Texto]" custT="1"/>
      <dgm:spPr/>
      <dgm:t>
        <a:bodyPr/>
        <a:lstStyle/>
        <a:p>
          <a:r>
            <a:rPr lang="es-ES" sz="1100" dirty="0" smtClean="0"/>
            <a:t>Planificación estratégica</a:t>
          </a:r>
          <a:endParaRPr lang="en-GB" sz="1100" dirty="0"/>
        </a:p>
      </dgm:t>
    </dgm:pt>
    <dgm:pt modelId="{E5C56D84-8F17-4882-9A13-258930172C26}" type="parTrans" cxnId="{F8FB2926-21F3-416E-8657-20A327C0F7C8}">
      <dgm:prSet/>
      <dgm:spPr/>
      <dgm:t>
        <a:bodyPr/>
        <a:lstStyle/>
        <a:p>
          <a:endParaRPr lang="en-GB" sz="1100"/>
        </a:p>
      </dgm:t>
    </dgm:pt>
    <dgm:pt modelId="{09226261-3023-4985-8C79-E1DB79286043}" type="sibTrans" cxnId="{F8FB2926-21F3-416E-8657-20A327C0F7C8}">
      <dgm:prSet/>
      <dgm:spPr/>
      <dgm:t>
        <a:bodyPr/>
        <a:lstStyle/>
        <a:p>
          <a:endParaRPr lang="en-GB" sz="1100"/>
        </a:p>
      </dgm:t>
    </dgm:pt>
    <dgm:pt modelId="{2165EE87-4E54-43CF-805B-685CB0119427}">
      <dgm:prSet phldrT="[Texto]" custT="1"/>
      <dgm:spPr/>
      <dgm:t>
        <a:bodyPr/>
        <a:lstStyle/>
        <a:p>
          <a:r>
            <a:rPr lang="es-ES" sz="1100" dirty="0" smtClean="0"/>
            <a:t>Vertiente legal/ formal</a:t>
          </a:r>
          <a:endParaRPr lang="en-GB" sz="1100" dirty="0"/>
        </a:p>
      </dgm:t>
    </dgm:pt>
    <dgm:pt modelId="{31F947F0-A7FC-4D9F-9286-EB14E1F8DE99}" type="parTrans" cxnId="{BE01816A-A17E-4B6F-AB6A-BB182CCB0BF8}">
      <dgm:prSet/>
      <dgm:spPr/>
      <dgm:t>
        <a:bodyPr/>
        <a:lstStyle/>
        <a:p>
          <a:endParaRPr lang="en-GB" sz="1100"/>
        </a:p>
      </dgm:t>
    </dgm:pt>
    <dgm:pt modelId="{001E9E47-844B-416D-BF88-7D33CFCA74AB}" type="sibTrans" cxnId="{BE01816A-A17E-4B6F-AB6A-BB182CCB0BF8}">
      <dgm:prSet/>
      <dgm:spPr/>
      <dgm:t>
        <a:bodyPr/>
        <a:lstStyle/>
        <a:p>
          <a:endParaRPr lang="en-GB" sz="1100"/>
        </a:p>
      </dgm:t>
    </dgm:pt>
    <dgm:pt modelId="{BBDC0445-9A02-4BE5-8511-80E68C85EBC2}">
      <dgm:prSet phldrT="[Texto]" custT="1"/>
      <dgm:spPr/>
      <dgm:t>
        <a:bodyPr/>
        <a:lstStyle/>
        <a:p>
          <a:r>
            <a:rPr lang="es-ES" sz="1100" dirty="0" smtClean="0"/>
            <a:t>Implantación/ construcción </a:t>
          </a:r>
          <a:endParaRPr lang="en-GB" sz="1100" dirty="0"/>
        </a:p>
      </dgm:t>
    </dgm:pt>
    <dgm:pt modelId="{347AA8B8-E7E4-461A-9AA3-6BB3F7D2E00B}" type="parTrans" cxnId="{9EDA3FC8-BAB3-43B1-B266-8F1940FC5341}">
      <dgm:prSet/>
      <dgm:spPr/>
      <dgm:t>
        <a:bodyPr/>
        <a:lstStyle/>
        <a:p>
          <a:endParaRPr lang="en-GB" sz="1100"/>
        </a:p>
      </dgm:t>
    </dgm:pt>
    <dgm:pt modelId="{43FB726E-6DB7-44AF-B3BE-D02134BA914C}" type="sibTrans" cxnId="{9EDA3FC8-BAB3-43B1-B266-8F1940FC5341}">
      <dgm:prSet/>
      <dgm:spPr/>
      <dgm:t>
        <a:bodyPr/>
        <a:lstStyle/>
        <a:p>
          <a:endParaRPr lang="en-GB" sz="1100"/>
        </a:p>
      </dgm:t>
    </dgm:pt>
    <dgm:pt modelId="{387202E3-B042-492D-A9E3-7049E7F4F3C7}">
      <dgm:prSet phldrT="[Texto]" custT="1"/>
      <dgm:spPr/>
      <dgm:t>
        <a:bodyPr/>
        <a:lstStyle/>
        <a:p>
          <a:r>
            <a:rPr lang="es-ES" sz="1100" dirty="0" err="1" smtClean="0"/>
            <a:t>Start</a:t>
          </a:r>
          <a:r>
            <a:rPr lang="es-ES" sz="1100" dirty="0" smtClean="0"/>
            <a:t> –up o lanzamiento</a:t>
          </a:r>
        </a:p>
      </dgm:t>
    </dgm:pt>
    <dgm:pt modelId="{FEBCFD24-4472-4DC1-9D98-1BAEACD7B854}" type="parTrans" cxnId="{A9F0F40A-CBA4-443B-B91A-A20DEC816B6E}">
      <dgm:prSet/>
      <dgm:spPr/>
      <dgm:t>
        <a:bodyPr/>
        <a:lstStyle/>
        <a:p>
          <a:endParaRPr lang="en-GB" sz="1100"/>
        </a:p>
      </dgm:t>
    </dgm:pt>
    <dgm:pt modelId="{68CAE370-6240-41EE-B4F5-D5CBF4646918}" type="sibTrans" cxnId="{A9F0F40A-CBA4-443B-B91A-A20DEC816B6E}">
      <dgm:prSet/>
      <dgm:spPr/>
      <dgm:t>
        <a:bodyPr/>
        <a:lstStyle/>
        <a:p>
          <a:endParaRPr lang="en-GB" sz="1100"/>
        </a:p>
      </dgm:t>
    </dgm:pt>
    <dgm:pt modelId="{2BF946E4-F5F6-4B97-8317-CC9BE95DA9BE}">
      <dgm:prSet phldrT="[Texto]" custT="1"/>
      <dgm:spPr/>
      <dgm:t>
        <a:bodyPr/>
        <a:lstStyle/>
        <a:p>
          <a:r>
            <a:rPr lang="es-ES" sz="1100" dirty="0" smtClean="0"/>
            <a:t>Búsqueda de operadores</a:t>
          </a:r>
          <a:endParaRPr lang="en-GB" sz="1100" dirty="0"/>
        </a:p>
      </dgm:t>
    </dgm:pt>
    <dgm:pt modelId="{5C5C841D-2F41-4D68-8201-FD5F07E1B2D4}" type="parTrans" cxnId="{3CA1BA7C-79E8-4B58-942C-756392D92857}">
      <dgm:prSet/>
      <dgm:spPr/>
      <dgm:t>
        <a:bodyPr/>
        <a:lstStyle/>
        <a:p>
          <a:endParaRPr lang="en-GB" sz="1100"/>
        </a:p>
      </dgm:t>
    </dgm:pt>
    <dgm:pt modelId="{8D8C7BF7-EEEE-4E6D-8A63-E61E880B183B}" type="sibTrans" cxnId="{3CA1BA7C-79E8-4B58-942C-756392D92857}">
      <dgm:prSet/>
      <dgm:spPr/>
      <dgm:t>
        <a:bodyPr/>
        <a:lstStyle/>
        <a:p>
          <a:endParaRPr lang="en-GB" sz="1100"/>
        </a:p>
      </dgm:t>
    </dgm:pt>
    <dgm:pt modelId="{4F96B693-9C00-475D-B180-9821F3963DB7}">
      <dgm:prSet phldrT="[Texto]" custT="1"/>
      <dgm:spPr/>
      <dgm:t>
        <a:bodyPr/>
        <a:lstStyle/>
        <a:p>
          <a:r>
            <a:rPr lang="es-ES_tradnl" sz="1100" dirty="0" smtClean="0"/>
            <a:t>Operación en curso</a:t>
          </a:r>
          <a:endParaRPr lang="es-ES" sz="1100" dirty="0" smtClean="0"/>
        </a:p>
      </dgm:t>
    </dgm:pt>
    <dgm:pt modelId="{01D573B7-ED56-4FC5-ADAB-F1A0BCF67104}" type="parTrans" cxnId="{66943CCC-F484-4EFC-96E6-A064600F9634}">
      <dgm:prSet/>
      <dgm:spPr/>
      <dgm:t>
        <a:bodyPr/>
        <a:lstStyle/>
        <a:p>
          <a:endParaRPr lang="en-US" sz="1600"/>
        </a:p>
      </dgm:t>
    </dgm:pt>
    <dgm:pt modelId="{CB9A2C56-061E-4086-9E17-314F48BE44F3}" type="sibTrans" cxnId="{66943CCC-F484-4EFC-96E6-A064600F9634}">
      <dgm:prSet/>
      <dgm:spPr/>
      <dgm:t>
        <a:bodyPr/>
        <a:lstStyle/>
        <a:p>
          <a:endParaRPr lang="en-US" sz="1600"/>
        </a:p>
      </dgm:t>
    </dgm:pt>
    <dgm:pt modelId="{17B50BAD-7F32-445D-BA46-1105D399FFC2}" type="pres">
      <dgm:prSet presAssocID="{8CCB78DB-521E-4A95-82F9-BCFA85249251}" presName="Name0" presStyleCnt="0">
        <dgm:presLayoutVars>
          <dgm:dir/>
          <dgm:animLvl val="lvl"/>
          <dgm:resizeHandles val="exact"/>
        </dgm:presLayoutVars>
      </dgm:prSet>
      <dgm:spPr/>
    </dgm:pt>
    <dgm:pt modelId="{CF911405-48D9-4C1A-AF3B-2809F444104A}" type="pres">
      <dgm:prSet presAssocID="{2BF946E4-F5F6-4B97-8317-CC9BE95DA9BE}" presName="parTxOnly" presStyleLbl="node1" presStyleIdx="0" presStyleCnt="7">
        <dgm:presLayoutVars>
          <dgm:chMax val="0"/>
          <dgm:chPref val="0"/>
          <dgm:bulletEnabled val="1"/>
        </dgm:presLayoutVars>
      </dgm:prSet>
      <dgm:spPr/>
      <dgm:t>
        <a:bodyPr/>
        <a:lstStyle/>
        <a:p>
          <a:endParaRPr lang="en-GB"/>
        </a:p>
      </dgm:t>
    </dgm:pt>
    <dgm:pt modelId="{CCB80C30-5A55-46E6-AF2D-C95F2662D94F}" type="pres">
      <dgm:prSet presAssocID="{8D8C7BF7-EEEE-4E6D-8A63-E61E880B183B}" presName="parTxOnlySpace" presStyleCnt="0"/>
      <dgm:spPr/>
    </dgm:pt>
    <dgm:pt modelId="{2BE02A01-C0D7-4046-B010-75BDEDF1D338}" type="pres">
      <dgm:prSet presAssocID="{32E15F74-BD47-4397-A124-40421CFADE0E}" presName="parTxOnly" presStyleLbl="node1" presStyleIdx="1" presStyleCnt="7">
        <dgm:presLayoutVars>
          <dgm:chMax val="0"/>
          <dgm:chPref val="0"/>
          <dgm:bulletEnabled val="1"/>
        </dgm:presLayoutVars>
      </dgm:prSet>
      <dgm:spPr/>
      <dgm:t>
        <a:bodyPr/>
        <a:lstStyle/>
        <a:p>
          <a:endParaRPr lang="en-GB"/>
        </a:p>
      </dgm:t>
    </dgm:pt>
    <dgm:pt modelId="{91DCD749-5C49-4797-BF9C-50A015CAD095}" type="pres">
      <dgm:prSet presAssocID="{ECD54900-1A02-4D4D-8A67-C497048B7B3F}" presName="parTxOnlySpace" presStyleCnt="0"/>
      <dgm:spPr/>
    </dgm:pt>
    <dgm:pt modelId="{76F7DC49-C3C0-4675-BC37-6C03B9EC4ADA}" type="pres">
      <dgm:prSet presAssocID="{ECCC77E2-0DF7-4F5E-8C24-882C8F81B87C}" presName="parTxOnly" presStyleLbl="node1" presStyleIdx="2" presStyleCnt="7">
        <dgm:presLayoutVars>
          <dgm:chMax val="0"/>
          <dgm:chPref val="0"/>
          <dgm:bulletEnabled val="1"/>
        </dgm:presLayoutVars>
      </dgm:prSet>
      <dgm:spPr/>
      <dgm:t>
        <a:bodyPr/>
        <a:lstStyle/>
        <a:p>
          <a:endParaRPr lang="en-GB"/>
        </a:p>
      </dgm:t>
    </dgm:pt>
    <dgm:pt modelId="{ECB28CA3-1809-43D0-AEBB-4DEF95A7A4A9}" type="pres">
      <dgm:prSet presAssocID="{09226261-3023-4985-8C79-E1DB79286043}" presName="parTxOnlySpace" presStyleCnt="0"/>
      <dgm:spPr/>
    </dgm:pt>
    <dgm:pt modelId="{FC094799-A00D-44B1-9AB4-9A7F963F4EB3}" type="pres">
      <dgm:prSet presAssocID="{2165EE87-4E54-43CF-805B-685CB0119427}" presName="parTxOnly" presStyleLbl="node1" presStyleIdx="3" presStyleCnt="7">
        <dgm:presLayoutVars>
          <dgm:chMax val="0"/>
          <dgm:chPref val="0"/>
          <dgm:bulletEnabled val="1"/>
        </dgm:presLayoutVars>
      </dgm:prSet>
      <dgm:spPr/>
      <dgm:t>
        <a:bodyPr/>
        <a:lstStyle/>
        <a:p>
          <a:endParaRPr lang="en-GB"/>
        </a:p>
      </dgm:t>
    </dgm:pt>
    <dgm:pt modelId="{B01FC70A-988F-4C6B-B1DE-11BA9C2687E4}" type="pres">
      <dgm:prSet presAssocID="{001E9E47-844B-416D-BF88-7D33CFCA74AB}" presName="parTxOnlySpace" presStyleCnt="0"/>
      <dgm:spPr/>
    </dgm:pt>
    <dgm:pt modelId="{5222B5E1-D5EE-4B8A-AFB4-6618BAA8FB7B}" type="pres">
      <dgm:prSet presAssocID="{BBDC0445-9A02-4BE5-8511-80E68C85EBC2}" presName="parTxOnly" presStyleLbl="node1" presStyleIdx="4" presStyleCnt="7" custScaleX="101288">
        <dgm:presLayoutVars>
          <dgm:chMax val="0"/>
          <dgm:chPref val="0"/>
          <dgm:bulletEnabled val="1"/>
        </dgm:presLayoutVars>
      </dgm:prSet>
      <dgm:spPr/>
      <dgm:t>
        <a:bodyPr/>
        <a:lstStyle/>
        <a:p>
          <a:endParaRPr lang="en-GB"/>
        </a:p>
      </dgm:t>
    </dgm:pt>
    <dgm:pt modelId="{61738534-F7D6-4014-A87E-92B53CBCD5C6}" type="pres">
      <dgm:prSet presAssocID="{43FB726E-6DB7-44AF-B3BE-D02134BA914C}" presName="parTxOnlySpace" presStyleCnt="0"/>
      <dgm:spPr/>
    </dgm:pt>
    <dgm:pt modelId="{B19BB282-FEB3-412C-8F14-CFCDE34455A9}" type="pres">
      <dgm:prSet presAssocID="{387202E3-B042-492D-A9E3-7049E7F4F3C7}" presName="parTxOnly" presStyleLbl="node1" presStyleIdx="5" presStyleCnt="7">
        <dgm:presLayoutVars>
          <dgm:chMax val="0"/>
          <dgm:chPref val="0"/>
          <dgm:bulletEnabled val="1"/>
        </dgm:presLayoutVars>
      </dgm:prSet>
      <dgm:spPr/>
      <dgm:t>
        <a:bodyPr/>
        <a:lstStyle/>
        <a:p>
          <a:endParaRPr lang="en-GB"/>
        </a:p>
      </dgm:t>
    </dgm:pt>
    <dgm:pt modelId="{81AA34E8-A5A6-4609-A916-CD5A1C197F64}" type="pres">
      <dgm:prSet presAssocID="{68CAE370-6240-41EE-B4F5-D5CBF4646918}" presName="parTxOnlySpace" presStyleCnt="0"/>
      <dgm:spPr/>
    </dgm:pt>
    <dgm:pt modelId="{211708E7-2DD1-454B-BAD4-EE6E80EE7F40}" type="pres">
      <dgm:prSet presAssocID="{4F96B693-9C00-475D-B180-9821F3963DB7}" presName="parTxOnly" presStyleLbl="node1" presStyleIdx="6" presStyleCnt="7">
        <dgm:presLayoutVars>
          <dgm:chMax val="0"/>
          <dgm:chPref val="0"/>
          <dgm:bulletEnabled val="1"/>
        </dgm:presLayoutVars>
      </dgm:prSet>
      <dgm:spPr/>
      <dgm:t>
        <a:bodyPr/>
        <a:lstStyle/>
        <a:p>
          <a:endParaRPr lang="es-ES"/>
        </a:p>
      </dgm:t>
    </dgm:pt>
  </dgm:ptLst>
  <dgm:cxnLst>
    <dgm:cxn modelId="{7BC9DF9B-F851-4404-94B3-574452B04EB2}" type="presOf" srcId="{ECCC77E2-0DF7-4F5E-8C24-882C8F81B87C}" destId="{76F7DC49-C3C0-4675-BC37-6C03B9EC4ADA}" srcOrd="0" destOrd="0" presId="urn:microsoft.com/office/officeart/2005/8/layout/chevron1"/>
    <dgm:cxn modelId="{3CA1BA7C-79E8-4B58-942C-756392D92857}" srcId="{8CCB78DB-521E-4A95-82F9-BCFA85249251}" destId="{2BF946E4-F5F6-4B97-8317-CC9BE95DA9BE}" srcOrd="0" destOrd="0" parTransId="{5C5C841D-2F41-4D68-8201-FD5F07E1B2D4}" sibTransId="{8D8C7BF7-EEEE-4E6D-8A63-E61E880B183B}"/>
    <dgm:cxn modelId="{43D777DC-740F-4899-8090-A4F6D1DDDA28}" type="presOf" srcId="{BBDC0445-9A02-4BE5-8511-80E68C85EBC2}" destId="{5222B5E1-D5EE-4B8A-AFB4-6618BAA8FB7B}" srcOrd="0" destOrd="0" presId="urn:microsoft.com/office/officeart/2005/8/layout/chevron1"/>
    <dgm:cxn modelId="{F8FB2926-21F3-416E-8657-20A327C0F7C8}" srcId="{8CCB78DB-521E-4A95-82F9-BCFA85249251}" destId="{ECCC77E2-0DF7-4F5E-8C24-882C8F81B87C}" srcOrd="2" destOrd="0" parTransId="{E5C56D84-8F17-4882-9A13-258930172C26}" sibTransId="{09226261-3023-4985-8C79-E1DB79286043}"/>
    <dgm:cxn modelId="{BE01816A-A17E-4B6F-AB6A-BB182CCB0BF8}" srcId="{8CCB78DB-521E-4A95-82F9-BCFA85249251}" destId="{2165EE87-4E54-43CF-805B-685CB0119427}" srcOrd="3" destOrd="0" parTransId="{31F947F0-A7FC-4D9F-9286-EB14E1F8DE99}" sibTransId="{001E9E47-844B-416D-BF88-7D33CFCA74AB}"/>
    <dgm:cxn modelId="{30B73346-BAB1-4000-A16E-AB9CDE2B0E84}" type="presOf" srcId="{8CCB78DB-521E-4A95-82F9-BCFA85249251}" destId="{17B50BAD-7F32-445D-BA46-1105D399FFC2}" srcOrd="0" destOrd="0" presId="urn:microsoft.com/office/officeart/2005/8/layout/chevron1"/>
    <dgm:cxn modelId="{73262351-B8B8-4BDE-B7C6-55C29D2D4D58}" type="presOf" srcId="{2BF946E4-F5F6-4B97-8317-CC9BE95DA9BE}" destId="{CF911405-48D9-4C1A-AF3B-2809F444104A}" srcOrd="0" destOrd="0" presId="urn:microsoft.com/office/officeart/2005/8/layout/chevron1"/>
    <dgm:cxn modelId="{9CA172D2-379D-497C-911B-CEE406201B95}" srcId="{8CCB78DB-521E-4A95-82F9-BCFA85249251}" destId="{32E15F74-BD47-4397-A124-40421CFADE0E}" srcOrd="1" destOrd="0" parTransId="{77B42A66-2262-4350-9A3D-2ED5B4EDA8D2}" sibTransId="{ECD54900-1A02-4D4D-8A67-C497048B7B3F}"/>
    <dgm:cxn modelId="{8B376F6C-2512-4ECF-9F35-709ED9794310}" type="presOf" srcId="{4F96B693-9C00-475D-B180-9821F3963DB7}" destId="{211708E7-2DD1-454B-BAD4-EE6E80EE7F40}" srcOrd="0" destOrd="0" presId="urn:microsoft.com/office/officeart/2005/8/layout/chevron1"/>
    <dgm:cxn modelId="{9EDA3FC8-BAB3-43B1-B266-8F1940FC5341}" srcId="{8CCB78DB-521E-4A95-82F9-BCFA85249251}" destId="{BBDC0445-9A02-4BE5-8511-80E68C85EBC2}" srcOrd="4" destOrd="0" parTransId="{347AA8B8-E7E4-461A-9AA3-6BB3F7D2E00B}" sibTransId="{43FB726E-6DB7-44AF-B3BE-D02134BA914C}"/>
    <dgm:cxn modelId="{A33CCAA3-9374-4D00-B08F-41CBCDB3ABE6}" type="presOf" srcId="{32E15F74-BD47-4397-A124-40421CFADE0E}" destId="{2BE02A01-C0D7-4046-B010-75BDEDF1D338}" srcOrd="0" destOrd="0" presId="urn:microsoft.com/office/officeart/2005/8/layout/chevron1"/>
    <dgm:cxn modelId="{66943CCC-F484-4EFC-96E6-A064600F9634}" srcId="{8CCB78DB-521E-4A95-82F9-BCFA85249251}" destId="{4F96B693-9C00-475D-B180-9821F3963DB7}" srcOrd="6" destOrd="0" parTransId="{01D573B7-ED56-4FC5-ADAB-F1A0BCF67104}" sibTransId="{CB9A2C56-061E-4086-9E17-314F48BE44F3}"/>
    <dgm:cxn modelId="{A9F0F40A-CBA4-443B-B91A-A20DEC816B6E}" srcId="{8CCB78DB-521E-4A95-82F9-BCFA85249251}" destId="{387202E3-B042-492D-A9E3-7049E7F4F3C7}" srcOrd="5" destOrd="0" parTransId="{FEBCFD24-4472-4DC1-9D98-1BAEACD7B854}" sibTransId="{68CAE370-6240-41EE-B4F5-D5CBF4646918}"/>
    <dgm:cxn modelId="{302BAD7B-6FF6-40BC-B8BF-6AE92E654434}" type="presOf" srcId="{387202E3-B042-492D-A9E3-7049E7F4F3C7}" destId="{B19BB282-FEB3-412C-8F14-CFCDE34455A9}" srcOrd="0" destOrd="0" presId="urn:microsoft.com/office/officeart/2005/8/layout/chevron1"/>
    <dgm:cxn modelId="{8C0FD9C7-D2A9-4022-A82F-7D5A5CD662C4}" type="presOf" srcId="{2165EE87-4E54-43CF-805B-685CB0119427}" destId="{FC094799-A00D-44B1-9AB4-9A7F963F4EB3}" srcOrd="0" destOrd="0" presId="urn:microsoft.com/office/officeart/2005/8/layout/chevron1"/>
    <dgm:cxn modelId="{2DFE8A89-BCDF-4424-A0DB-6D860F940127}" type="presParOf" srcId="{17B50BAD-7F32-445D-BA46-1105D399FFC2}" destId="{CF911405-48D9-4C1A-AF3B-2809F444104A}" srcOrd="0" destOrd="0" presId="urn:microsoft.com/office/officeart/2005/8/layout/chevron1"/>
    <dgm:cxn modelId="{8AF0C61C-A2AD-4E25-9F26-08FA10D495B9}" type="presParOf" srcId="{17B50BAD-7F32-445D-BA46-1105D399FFC2}" destId="{CCB80C30-5A55-46E6-AF2D-C95F2662D94F}" srcOrd="1" destOrd="0" presId="urn:microsoft.com/office/officeart/2005/8/layout/chevron1"/>
    <dgm:cxn modelId="{22376ACC-929F-4E14-8326-48CEF8B4973B}" type="presParOf" srcId="{17B50BAD-7F32-445D-BA46-1105D399FFC2}" destId="{2BE02A01-C0D7-4046-B010-75BDEDF1D338}" srcOrd="2" destOrd="0" presId="urn:microsoft.com/office/officeart/2005/8/layout/chevron1"/>
    <dgm:cxn modelId="{723E3FFF-D24C-4AD3-91B3-CC970ACA0B8D}" type="presParOf" srcId="{17B50BAD-7F32-445D-BA46-1105D399FFC2}" destId="{91DCD749-5C49-4797-BF9C-50A015CAD095}" srcOrd="3" destOrd="0" presId="urn:microsoft.com/office/officeart/2005/8/layout/chevron1"/>
    <dgm:cxn modelId="{7D063159-4F54-4EB4-99FF-4780A8380936}" type="presParOf" srcId="{17B50BAD-7F32-445D-BA46-1105D399FFC2}" destId="{76F7DC49-C3C0-4675-BC37-6C03B9EC4ADA}" srcOrd="4" destOrd="0" presId="urn:microsoft.com/office/officeart/2005/8/layout/chevron1"/>
    <dgm:cxn modelId="{C90374A8-BAAE-4339-A1EF-B5FC0C5E2F0C}" type="presParOf" srcId="{17B50BAD-7F32-445D-BA46-1105D399FFC2}" destId="{ECB28CA3-1809-43D0-AEBB-4DEF95A7A4A9}" srcOrd="5" destOrd="0" presId="urn:microsoft.com/office/officeart/2005/8/layout/chevron1"/>
    <dgm:cxn modelId="{D78447DD-F1FA-42FF-8B5A-577AC4C8EB56}" type="presParOf" srcId="{17B50BAD-7F32-445D-BA46-1105D399FFC2}" destId="{FC094799-A00D-44B1-9AB4-9A7F963F4EB3}" srcOrd="6" destOrd="0" presId="urn:microsoft.com/office/officeart/2005/8/layout/chevron1"/>
    <dgm:cxn modelId="{B922456B-EB8B-4227-8D8C-E0E96F4F9674}" type="presParOf" srcId="{17B50BAD-7F32-445D-BA46-1105D399FFC2}" destId="{B01FC70A-988F-4C6B-B1DE-11BA9C2687E4}" srcOrd="7" destOrd="0" presId="urn:microsoft.com/office/officeart/2005/8/layout/chevron1"/>
    <dgm:cxn modelId="{12D49795-8A38-48AC-AA6C-D5BC2B283B6B}" type="presParOf" srcId="{17B50BAD-7F32-445D-BA46-1105D399FFC2}" destId="{5222B5E1-D5EE-4B8A-AFB4-6618BAA8FB7B}" srcOrd="8" destOrd="0" presId="urn:microsoft.com/office/officeart/2005/8/layout/chevron1"/>
    <dgm:cxn modelId="{6FB56A5E-B2B4-4BFA-9BB4-0E8BCAFF3A9B}" type="presParOf" srcId="{17B50BAD-7F32-445D-BA46-1105D399FFC2}" destId="{61738534-F7D6-4014-A87E-92B53CBCD5C6}" srcOrd="9" destOrd="0" presId="urn:microsoft.com/office/officeart/2005/8/layout/chevron1"/>
    <dgm:cxn modelId="{FC51328E-42FD-48AC-A5EF-EE4CCE2AE702}" type="presParOf" srcId="{17B50BAD-7F32-445D-BA46-1105D399FFC2}" destId="{B19BB282-FEB3-412C-8F14-CFCDE34455A9}" srcOrd="10" destOrd="0" presId="urn:microsoft.com/office/officeart/2005/8/layout/chevron1"/>
    <dgm:cxn modelId="{2AD502C9-B194-4763-A207-440206F91D3E}" type="presParOf" srcId="{17B50BAD-7F32-445D-BA46-1105D399FFC2}" destId="{81AA34E8-A5A6-4609-A916-CD5A1C197F64}" srcOrd="11" destOrd="0" presId="urn:microsoft.com/office/officeart/2005/8/layout/chevron1"/>
    <dgm:cxn modelId="{FFDAF3A1-66BF-45BD-9C9C-CBA0583C98D5}" type="presParOf" srcId="{17B50BAD-7F32-445D-BA46-1105D399FFC2}" destId="{211708E7-2DD1-454B-BAD4-EE6E80EE7F40}" srcOrd="12"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5023" cy="495777"/>
          </a:xfrm>
          <a:prstGeom prst="rect">
            <a:avLst/>
          </a:prstGeom>
        </p:spPr>
        <p:txBody>
          <a:bodyPr vert="horz" lIns="88929" tIns="44466" rIns="88929" bIns="44466" rtlCol="0"/>
          <a:lstStyle>
            <a:lvl1pPr algn="l">
              <a:defRPr sz="1200"/>
            </a:lvl1pPr>
          </a:lstStyle>
          <a:p>
            <a:endParaRPr lang="ca-ES"/>
          </a:p>
        </p:txBody>
      </p:sp>
      <p:sp>
        <p:nvSpPr>
          <p:cNvPr id="3" name="Date Placeholder 2"/>
          <p:cNvSpPr>
            <a:spLocks noGrp="1"/>
          </p:cNvSpPr>
          <p:nvPr>
            <p:ph type="dt" sz="quarter" idx="1"/>
          </p:nvPr>
        </p:nvSpPr>
        <p:spPr>
          <a:xfrm>
            <a:off x="3847895" y="1"/>
            <a:ext cx="2945023" cy="495777"/>
          </a:xfrm>
          <a:prstGeom prst="rect">
            <a:avLst/>
          </a:prstGeom>
        </p:spPr>
        <p:txBody>
          <a:bodyPr vert="horz" lIns="88929" tIns="44466" rIns="88929" bIns="44466" rtlCol="0"/>
          <a:lstStyle>
            <a:lvl1pPr algn="r">
              <a:defRPr sz="1200"/>
            </a:lvl1pPr>
          </a:lstStyle>
          <a:p>
            <a:fld id="{0998158D-B790-45F0-8B83-D9555F6DB7E4}" type="datetimeFigureOut">
              <a:rPr lang="ca-ES" smtClean="0"/>
              <a:pPr/>
              <a:t>18/10/2016</a:t>
            </a:fld>
            <a:endParaRPr lang="ca-ES"/>
          </a:p>
        </p:txBody>
      </p:sp>
      <p:sp>
        <p:nvSpPr>
          <p:cNvPr id="4" name="Footer Placeholder 3"/>
          <p:cNvSpPr>
            <a:spLocks noGrp="1"/>
          </p:cNvSpPr>
          <p:nvPr>
            <p:ph type="ftr" sz="quarter" idx="2"/>
          </p:nvPr>
        </p:nvSpPr>
        <p:spPr>
          <a:xfrm>
            <a:off x="2" y="9408642"/>
            <a:ext cx="2945023" cy="495777"/>
          </a:xfrm>
          <a:prstGeom prst="rect">
            <a:avLst/>
          </a:prstGeom>
        </p:spPr>
        <p:txBody>
          <a:bodyPr vert="horz" lIns="88929" tIns="44466" rIns="88929" bIns="44466" rtlCol="0" anchor="b"/>
          <a:lstStyle>
            <a:lvl1pPr algn="l">
              <a:defRPr sz="1200"/>
            </a:lvl1pPr>
          </a:lstStyle>
          <a:p>
            <a:endParaRPr lang="ca-ES"/>
          </a:p>
        </p:txBody>
      </p:sp>
      <p:sp>
        <p:nvSpPr>
          <p:cNvPr id="5" name="Slide Number Placeholder 4"/>
          <p:cNvSpPr>
            <a:spLocks noGrp="1"/>
          </p:cNvSpPr>
          <p:nvPr>
            <p:ph type="sldNum" sz="quarter" idx="3"/>
          </p:nvPr>
        </p:nvSpPr>
        <p:spPr>
          <a:xfrm>
            <a:off x="3847895" y="9408642"/>
            <a:ext cx="2945023" cy="495777"/>
          </a:xfrm>
          <a:prstGeom prst="rect">
            <a:avLst/>
          </a:prstGeom>
        </p:spPr>
        <p:txBody>
          <a:bodyPr vert="horz" lIns="88929" tIns="44466" rIns="88929" bIns="44466" rtlCol="0" anchor="b"/>
          <a:lstStyle>
            <a:lvl1pPr algn="r">
              <a:defRPr sz="1200"/>
            </a:lvl1pPr>
          </a:lstStyle>
          <a:p>
            <a:fld id="{210DE9B6-86A5-4DE8-8F25-52B663BC20D7}" type="slidenum">
              <a:rPr lang="ca-ES" smtClean="0"/>
              <a:pPr/>
              <a:t>‹#›</a:t>
            </a:fld>
            <a:endParaRPr lang="ca-ES"/>
          </a:p>
        </p:txBody>
      </p:sp>
    </p:spTree>
    <p:extLst>
      <p:ext uri="{BB962C8B-B14F-4D97-AF65-F5344CB8AC3E}">
        <p14:creationId xmlns:p14="http://schemas.microsoft.com/office/powerpoint/2010/main" val="894722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5"/>
            <a:ext cx="2944283" cy="495299"/>
          </a:xfrm>
          <a:prstGeom prst="rect">
            <a:avLst/>
          </a:prstGeom>
        </p:spPr>
        <p:txBody>
          <a:bodyPr vert="horz" lIns="88929" tIns="44466" rIns="88929" bIns="44466" rtlCol="0"/>
          <a:lstStyle>
            <a:lvl1pPr algn="l">
              <a:defRPr sz="1200"/>
            </a:lvl1pPr>
          </a:lstStyle>
          <a:p>
            <a:endParaRPr lang="es-ES"/>
          </a:p>
        </p:txBody>
      </p:sp>
      <p:sp>
        <p:nvSpPr>
          <p:cNvPr id="3" name="Date Placeholder 2"/>
          <p:cNvSpPr>
            <a:spLocks noGrp="1"/>
          </p:cNvSpPr>
          <p:nvPr>
            <p:ph type="dt" idx="1"/>
          </p:nvPr>
        </p:nvSpPr>
        <p:spPr>
          <a:xfrm>
            <a:off x="3848650" y="5"/>
            <a:ext cx="2944283" cy="495299"/>
          </a:xfrm>
          <a:prstGeom prst="rect">
            <a:avLst/>
          </a:prstGeom>
        </p:spPr>
        <p:txBody>
          <a:bodyPr vert="horz" lIns="88929" tIns="44466" rIns="88929" bIns="44466" rtlCol="0"/>
          <a:lstStyle>
            <a:lvl1pPr algn="r">
              <a:defRPr sz="1200"/>
            </a:lvl1pPr>
          </a:lstStyle>
          <a:p>
            <a:fld id="{05D8FF76-C71A-4D71-A93E-8568E45FDDB1}" type="datetimeFigureOut">
              <a:rPr lang="es-ES" smtClean="0"/>
              <a:pPr/>
              <a:t>18/10/2016</a:t>
            </a:fld>
            <a:endParaRPr lang="es-ES"/>
          </a:p>
        </p:txBody>
      </p:sp>
      <p:sp>
        <p:nvSpPr>
          <p:cNvPr id="4" name="Slide Image Placeholder 3"/>
          <p:cNvSpPr>
            <a:spLocks noGrp="1" noRot="1" noChangeAspect="1"/>
          </p:cNvSpPr>
          <p:nvPr>
            <p:ph type="sldImg" idx="2"/>
          </p:nvPr>
        </p:nvSpPr>
        <p:spPr>
          <a:xfrm>
            <a:off x="714375" y="741363"/>
            <a:ext cx="5365750" cy="3716337"/>
          </a:xfrm>
          <a:prstGeom prst="rect">
            <a:avLst/>
          </a:prstGeom>
          <a:noFill/>
          <a:ln w="12700">
            <a:solidFill>
              <a:prstClr val="black"/>
            </a:solidFill>
          </a:ln>
        </p:spPr>
        <p:txBody>
          <a:bodyPr vert="horz" lIns="88929" tIns="44466" rIns="88929" bIns="44466" rtlCol="0" anchor="ctr"/>
          <a:lstStyle/>
          <a:p>
            <a:endParaRPr lang="es-ES"/>
          </a:p>
        </p:txBody>
      </p:sp>
      <p:sp>
        <p:nvSpPr>
          <p:cNvPr id="5" name="Notes Placeholder 4"/>
          <p:cNvSpPr>
            <a:spLocks noGrp="1"/>
          </p:cNvSpPr>
          <p:nvPr>
            <p:ph type="body" sz="quarter" idx="3"/>
          </p:nvPr>
        </p:nvSpPr>
        <p:spPr>
          <a:xfrm>
            <a:off x="679450" y="4705352"/>
            <a:ext cx="5435600" cy="4457700"/>
          </a:xfrm>
          <a:prstGeom prst="rect">
            <a:avLst/>
          </a:prstGeom>
        </p:spPr>
        <p:txBody>
          <a:bodyPr vert="horz" lIns="88929" tIns="44466" rIns="88929" bIns="4446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Footer Placeholder 5"/>
          <p:cNvSpPr>
            <a:spLocks noGrp="1"/>
          </p:cNvSpPr>
          <p:nvPr>
            <p:ph type="ftr" sz="quarter" idx="4"/>
          </p:nvPr>
        </p:nvSpPr>
        <p:spPr>
          <a:xfrm>
            <a:off x="5" y="9408986"/>
            <a:ext cx="2944283" cy="495299"/>
          </a:xfrm>
          <a:prstGeom prst="rect">
            <a:avLst/>
          </a:prstGeom>
        </p:spPr>
        <p:txBody>
          <a:bodyPr vert="horz" lIns="88929" tIns="44466" rIns="88929" bIns="44466" rtlCol="0" anchor="b"/>
          <a:lstStyle>
            <a:lvl1pPr algn="l">
              <a:defRPr sz="1200"/>
            </a:lvl1pPr>
          </a:lstStyle>
          <a:p>
            <a:endParaRPr lang="es-ES"/>
          </a:p>
        </p:txBody>
      </p:sp>
    </p:spTree>
    <p:extLst>
      <p:ext uri="{BB962C8B-B14F-4D97-AF65-F5344CB8AC3E}">
        <p14:creationId xmlns:p14="http://schemas.microsoft.com/office/powerpoint/2010/main" val="1061630242"/>
      </p:ext>
    </p:extLst>
  </p:cSld>
  <p:clrMap bg1="lt1" tx1="dk1" bg2="lt2" tx2="dk2" accent1="accent1" accent2="accent2" accent3="accent3" accent4="accent4" accent5="accent5" accent6="accent6" hlink="hlink" folHlink="folHlink"/>
  <p:notesStyle>
    <a:lvl1pPr marL="0" algn="l" defTabSz="913836" rtl="0" eaLnBrk="1" latinLnBrk="0" hangingPunct="1">
      <a:defRPr sz="1200" kern="1200">
        <a:solidFill>
          <a:schemeClr val="tx1"/>
        </a:solidFill>
        <a:latin typeface="+mn-lt"/>
        <a:ea typeface="+mn-ea"/>
        <a:cs typeface="+mn-cs"/>
      </a:defRPr>
    </a:lvl1pPr>
    <a:lvl2pPr marL="456918" algn="l" defTabSz="913836" rtl="0" eaLnBrk="1" latinLnBrk="0" hangingPunct="1">
      <a:defRPr sz="1200" kern="1200">
        <a:solidFill>
          <a:schemeClr val="tx1"/>
        </a:solidFill>
        <a:latin typeface="+mn-lt"/>
        <a:ea typeface="+mn-ea"/>
        <a:cs typeface="+mn-cs"/>
      </a:defRPr>
    </a:lvl2pPr>
    <a:lvl3pPr marL="913836" algn="l" defTabSz="913836" rtl="0" eaLnBrk="1" latinLnBrk="0" hangingPunct="1">
      <a:defRPr sz="1200" kern="1200">
        <a:solidFill>
          <a:schemeClr val="tx1"/>
        </a:solidFill>
        <a:latin typeface="+mn-lt"/>
        <a:ea typeface="+mn-ea"/>
        <a:cs typeface="+mn-cs"/>
      </a:defRPr>
    </a:lvl3pPr>
    <a:lvl4pPr marL="1370756" algn="l" defTabSz="913836" rtl="0" eaLnBrk="1" latinLnBrk="0" hangingPunct="1">
      <a:defRPr sz="1200" kern="1200">
        <a:solidFill>
          <a:schemeClr val="tx1"/>
        </a:solidFill>
        <a:latin typeface="+mn-lt"/>
        <a:ea typeface="+mn-ea"/>
        <a:cs typeface="+mn-cs"/>
      </a:defRPr>
    </a:lvl4pPr>
    <a:lvl5pPr marL="1827675" algn="l" defTabSz="913836" rtl="0" eaLnBrk="1" latinLnBrk="0" hangingPunct="1">
      <a:defRPr sz="1200" kern="1200">
        <a:solidFill>
          <a:schemeClr val="tx1"/>
        </a:solidFill>
        <a:latin typeface="+mn-lt"/>
        <a:ea typeface="+mn-ea"/>
        <a:cs typeface="+mn-cs"/>
      </a:defRPr>
    </a:lvl5pPr>
    <a:lvl6pPr marL="2284592" algn="l" defTabSz="913836" rtl="0" eaLnBrk="1" latinLnBrk="0" hangingPunct="1">
      <a:defRPr sz="1200" kern="1200">
        <a:solidFill>
          <a:schemeClr val="tx1"/>
        </a:solidFill>
        <a:latin typeface="+mn-lt"/>
        <a:ea typeface="+mn-ea"/>
        <a:cs typeface="+mn-cs"/>
      </a:defRPr>
    </a:lvl6pPr>
    <a:lvl7pPr marL="2741510" algn="l" defTabSz="913836" rtl="0" eaLnBrk="1" latinLnBrk="0" hangingPunct="1">
      <a:defRPr sz="1200" kern="1200">
        <a:solidFill>
          <a:schemeClr val="tx1"/>
        </a:solidFill>
        <a:latin typeface="+mn-lt"/>
        <a:ea typeface="+mn-ea"/>
        <a:cs typeface="+mn-cs"/>
      </a:defRPr>
    </a:lvl7pPr>
    <a:lvl8pPr marL="3198430" algn="l" defTabSz="913836" rtl="0" eaLnBrk="1" latinLnBrk="0" hangingPunct="1">
      <a:defRPr sz="1200" kern="1200">
        <a:solidFill>
          <a:schemeClr val="tx1"/>
        </a:solidFill>
        <a:latin typeface="+mn-lt"/>
        <a:ea typeface="+mn-ea"/>
        <a:cs typeface="+mn-cs"/>
      </a:defRPr>
    </a:lvl8pPr>
    <a:lvl9pPr marL="3655350" algn="l" defTabSz="91383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TextEdit="1"/>
          </p:cNvSpPr>
          <p:nvPr>
            <p:ph type="sldImg"/>
          </p:nvPr>
        </p:nvSpPr>
        <p:spPr bwMode="auto">
          <a:xfrm>
            <a:off x="719138" y="739775"/>
            <a:ext cx="5354637" cy="3708400"/>
          </a:xfrm>
          <a:noFill/>
          <a:ln>
            <a:solidFill>
              <a:srgbClr val="000000"/>
            </a:solidFill>
            <a:miter lim="800000"/>
            <a:headEnd/>
            <a:tailEnd/>
          </a:ln>
        </p:spPr>
      </p:sp>
      <p:sp>
        <p:nvSpPr>
          <p:cNvPr id="237571" name="Rectangle 3"/>
          <p:cNvSpPr>
            <a:spLocks noGrp="1"/>
          </p:cNvSpPr>
          <p:nvPr>
            <p:ph type="body" idx="1"/>
          </p:nvPr>
        </p:nvSpPr>
        <p:spPr/>
        <p:txBody>
          <a:bodyPr/>
          <a:lstStyle/>
          <a:p>
            <a:endParaRPr lang="es-ES_tradnl" dirty="0" smtClean="0"/>
          </a:p>
        </p:txBody>
      </p:sp>
    </p:spTree>
    <p:extLst>
      <p:ext uri="{BB962C8B-B14F-4D97-AF65-F5344CB8AC3E}">
        <p14:creationId xmlns:p14="http://schemas.microsoft.com/office/powerpoint/2010/main" val="2555729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63475B-D34C-4803-9004-CBBF2B5542F3}" type="slidenum">
              <a:rPr lang="en-US"/>
              <a:pPr/>
              <a:t>13</a:t>
            </a:fld>
            <a:endParaRPr lang="en-US"/>
          </a:p>
        </p:txBody>
      </p:sp>
      <p:sp>
        <p:nvSpPr>
          <p:cNvPr id="739330" name="Rectangle 2"/>
          <p:cNvSpPr>
            <a:spLocks noGrp="1" noRot="1" noChangeAspect="1" noChangeArrowheads="1" noTextEdit="1"/>
          </p:cNvSpPr>
          <p:nvPr>
            <p:ph type="sldImg"/>
          </p:nvPr>
        </p:nvSpPr>
        <p:spPr>
          <a:xfrm>
            <a:off x="711200" y="742950"/>
            <a:ext cx="5375275" cy="3722688"/>
          </a:xfrm>
          <a:ln/>
        </p:spPr>
      </p:sp>
      <p:sp>
        <p:nvSpPr>
          <p:cNvPr id="739331" name="Rectangle 3"/>
          <p:cNvSpPr>
            <a:spLocks noGrp="1" noChangeArrowheads="1"/>
          </p:cNvSpPr>
          <p:nvPr>
            <p:ph type="body" idx="1"/>
          </p:nvPr>
        </p:nvSpPr>
        <p:spPr>
          <a:xfrm>
            <a:off x="905767" y="4717123"/>
            <a:ext cx="4986142" cy="4466003"/>
          </a:xfrm>
        </p:spPr>
        <p:txBody>
          <a:bodyPr/>
          <a:lstStyle/>
          <a:p>
            <a:endParaRPr lang="pt-BR"/>
          </a:p>
        </p:txBody>
      </p:sp>
    </p:spTree>
    <p:extLst>
      <p:ext uri="{BB962C8B-B14F-4D97-AF65-F5344CB8AC3E}">
        <p14:creationId xmlns:p14="http://schemas.microsoft.com/office/powerpoint/2010/main" val="1071437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bwMode="auto">
          <a:xfrm>
            <a:off x="711200" y="744538"/>
            <a:ext cx="5375275" cy="3721100"/>
          </a:xfrm>
          <a:noFill/>
          <a:ln>
            <a:solidFill>
              <a:srgbClr val="000000"/>
            </a:solidFill>
            <a:miter lim="800000"/>
            <a:headEnd/>
            <a:tailEnd/>
          </a:ln>
        </p:spPr>
      </p:sp>
      <p:sp>
        <p:nvSpPr>
          <p:cNvPr id="3789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dirty="0" smtClean="0"/>
          </a:p>
        </p:txBody>
      </p:sp>
      <p:sp>
        <p:nvSpPr>
          <p:cNvPr id="378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59A37E3-5449-4773-BEDD-03F2792C8AD0}" type="slidenum">
              <a:rPr lang="es-ES" smtClean="0">
                <a:solidFill>
                  <a:prstClr val="black"/>
                </a:solidFill>
              </a:rPr>
              <a:pPr/>
              <a:t>14</a:t>
            </a:fld>
            <a:endParaRPr lang="es-ES" dirty="0" smtClean="0">
              <a:solidFill>
                <a:prstClr val="black"/>
              </a:solidFill>
            </a:endParaRPr>
          </a:p>
        </p:txBody>
      </p:sp>
    </p:spTree>
    <p:extLst>
      <p:ext uri="{BB962C8B-B14F-4D97-AF65-F5344CB8AC3E}">
        <p14:creationId xmlns:p14="http://schemas.microsoft.com/office/powerpoint/2010/main" val="910721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F84F47-AEF2-4231-9056-CCC2A2D26075}" type="slidenum">
              <a:rPr lang="en-US"/>
              <a:pPr/>
              <a:t>17</a:t>
            </a:fld>
            <a:endParaRPr lang="en-US"/>
          </a:p>
        </p:txBody>
      </p:sp>
      <p:sp>
        <p:nvSpPr>
          <p:cNvPr id="446466" name="Rectangle 2"/>
          <p:cNvSpPr>
            <a:spLocks noGrp="1" noRot="1" noChangeAspect="1" noChangeArrowheads="1" noTextEdit="1"/>
          </p:cNvSpPr>
          <p:nvPr>
            <p:ph type="sldImg"/>
          </p:nvPr>
        </p:nvSpPr>
        <p:spPr>
          <a:xfrm>
            <a:off x="711200" y="744538"/>
            <a:ext cx="5375275" cy="3722687"/>
          </a:xfrm>
          <a:ln/>
        </p:spPr>
      </p:sp>
      <p:sp>
        <p:nvSpPr>
          <p:cNvPr id="446467" name="Rectangle 3"/>
          <p:cNvSpPr>
            <a:spLocks noGrp="1" noChangeArrowheads="1"/>
          </p:cNvSpPr>
          <p:nvPr>
            <p:ph type="body" idx="1"/>
          </p:nvPr>
        </p:nvSpPr>
        <p:spPr>
          <a:xfrm>
            <a:off x="680063" y="4713840"/>
            <a:ext cx="5437550" cy="4467644"/>
          </a:xfrm>
        </p:spPr>
        <p:txBody>
          <a:bodyPr/>
          <a:lstStyle/>
          <a:p>
            <a:endParaRPr lang="en-US"/>
          </a:p>
        </p:txBody>
      </p:sp>
    </p:spTree>
    <p:extLst>
      <p:ext uri="{BB962C8B-B14F-4D97-AF65-F5344CB8AC3E}">
        <p14:creationId xmlns:p14="http://schemas.microsoft.com/office/powerpoint/2010/main" val="3766383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711200" y="744538"/>
            <a:ext cx="5375275" cy="3721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D8009D-69B8-4196-8E8F-6B57C51EEA7C}" type="slidenum">
              <a:rPr lang="es-ES" smtClean="0">
                <a:solidFill>
                  <a:prstClr val="black"/>
                </a:solidFill>
              </a:rPr>
              <a:pPr/>
              <a:t>24</a:t>
            </a:fld>
            <a:endParaRPr lang="es-ES">
              <a:solidFill>
                <a:prstClr val="black"/>
              </a:solidFill>
            </a:endParaRPr>
          </a:p>
        </p:txBody>
      </p:sp>
    </p:spTree>
    <p:extLst>
      <p:ext uri="{BB962C8B-B14F-4D97-AF65-F5344CB8AC3E}">
        <p14:creationId xmlns:p14="http://schemas.microsoft.com/office/powerpoint/2010/main" val="3848130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711200" y="744538"/>
            <a:ext cx="5375275" cy="3721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D8009D-69B8-4196-8E8F-6B57C51EEA7C}" type="slidenum">
              <a:rPr lang="es-ES" smtClean="0">
                <a:solidFill>
                  <a:prstClr val="black"/>
                </a:solidFill>
              </a:rPr>
              <a:pPr/>
              <a:t>25</a:t>
            </a:fld>
            <a:endParaRPr lang="es-ES">
              <a:solidFill>
                <a:prstClr val="black"/>
              </a:solidFill>
            </a:endParaRPr>
          </a:p>
        </p:txBody>
      </p:sp>
    </p:spTree>
    <p:extLst>
      <p:ext uri="{BB962C8B-B14F-4D97-AF65-F5344CB8AC3E}">
        <p14:creationId xmlns:p14="http://schemas.microsoft.com/office/powerpoint/2010/main" val="4111430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310A2D81-99C2-472C-9C3D-A3E636B54F29}" type="slidenum">
              <a:rPr lang="fr-FR" smtClean="0">
                <a:cs typeface="Arial" charset="0"/>
              </a:rPr>
              <a:pPr/>
              <a:t>37</a:t>
            </a:fld>
            <a:endParaRPr lang="fr-FR" smtClean="0">
              <a:cs typeface="Arial"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s-ES" smtClean="0"/>
          </a:p>
        </p:txBody>
      </p:sp>
    </p:spTree>
    <p:extLst>
      <p:ext uri="{BB962C8B-B14F-4D97-AF65-F5344CB8AC3E}">
        <p14:creationId xmlns:p14="http://schemas.microsoft.com/office/powerpoint/2010/main" val="87991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514" name="Rectangle 2"/>
          <p:cNvSpPr>
            <a:spLocks noGrp="1" noRot="1" noChangeAspect="1" noChangeArrowheads="1" noTextEdit="1"/>
          </p:cNvSpPr>
          <p:nvPr>
            <p:ph type="sldImg"/>
          </p:nvPr>
        </p:nvSpPr>
        <p:spPr>
          <a:xfrm>
            <a:off x="711200" y="744538"/>
            <a:ext cx="5375275" cy="3721100"/>
          </a:xfrm>
          <a:ln/>
        </p:spPr>
      </p:sp>
      <p:sp>
        <p:nvSpPr>
          <p:cNvPr id="1088515" name="Rectangle 3"/>
          <p:cNvSpPr>
            <a:spLocks noGrp="1" noChangeArrowheads="1"/>
          </p:cNvSpPr>
          <p:nvPr>
            <p:ph type="body" idx="1"/>
          </p:nvPr>
        </p:nvSpPr>
        <p:spPr/>
        <p:txBody>
          <a:bodyPr/>
          <a:lstStyle/>
          <a:p>
            <a:endParaRPr lang="it-IT"/>
          </a:p>
        </p:txBody>
      </p:sp>
    </p:spTree>
    <p:extLst>
      <p:ext uri="{BB962C8B-B14F-4D97-AF65-F5344CB8AC3E}">
        <p14:creationId xmlns:p14="http://schemas.microsoft.com/office/powerpoint/2010/main" val="2771319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bwMode="auto">
          <a:xfrm>
            <a:off x="711200" y="744538"/>
            <a:ext cx="5375275" cy="3721100"/>
          </a:xfrm>
          <a:noFill/>
          <a:ln>
            <a:solidFill>
              <a:srgbClr val="000000"/>
            </a:solidFill>
            <a:miter lim="800000"/>
            <a:headEnd/>
            <a:tailEnd/>
          </a:ln>
        </p:spPr>
      </p:sp>
      <p:sp>
        <p:nvSpPr>
          <p:cNvPr id="3789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solidFill>
                <a:srgbClr val="262626"/>
              </a:solidFill>
              <a:latin typeface="Gill Sans MT" pitchFamily="34" charset="0"/>
              <a:ea typeface="Marker Felt" charset="0"/>
              <a:cs typeface="Marker Felt" charset="0"/>
              <a:sym typeface="Marker Felt" charset="0"/>
            </a:endParaRPr>
          </a:p>
          <a:p>
            <a:pPr eaLnBrk="1" hangingPunct="1">
              <a:spcBef>
                <a:spcPct val="0"/>
              </a:spcBef>
            </a:pPr>
            <a:endParaRPr lang="es-ES" dirty="0" smtClean="0"/>
          </a:p>
        </p:txBody>
      </p:sp>
      <p:sp>
        <p:nvSpPr>
          <p:cNvPr id="378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59A37E3-5449-4773-BEDD-03F2792C8AD0}" type="slidenum">
              <a:rPr lang="es-ES" smtClean="0">
                <a:solidFill>
                  <a:prstClr val="black"/>
                </a:solidFill>
              </a:rPr>
              <a:pPr/>
              <a:t>74</a:t>
            </a:fld>
            <a:endParaRPr lang="es-ES" smtClean="0">
              <a:solidFill>
                <a:prstClr val="black"/>
              </a:solidFill>
            </a:endParaRPr>
          </a:p>
        </p:txBody>
      </p:sp>
    </p:spTree>
    <p:extLst>
      <p:ext uri="{BB962C8B-B14F-4D97-AF65-F5344CB8AC3E}">
        <p14:creationId xmlns:p14="http://schemas.microsoft.com/office/powerpoint/2010/main" val="142249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514" name="Rectangle 2"/>
          <p:cNvSpPr>
            <a:spLocks noGrp="1" noRot="1" noChangeAspect="1" noChangeArrowheads="1" noTextEdit="1"/>
          </p:cNvSpPr>
          <p:nvPr>
            <p:ph type="sldImg"/>
          </p:nvPr>
        </p:nvSpPr>
        <p:spPr>
          <a:xfrm>
            <a:off x="711200" y="744538"/>
            <a:ext cx="5375275" cy="3721100"/>
          </a:xfrm>
          <a:ln/>
        </p:spPr>
      </p:sp>
      <p:sp>
        <p:nvSpPr>
          <p:cNvPr id="1088515" name="Rectangle 3"/>
          <p:cNvSpPr>
            <a:spLocks noGrp="1" noChangeArrowheads="1"/>
          </p:cNvSpPr>
          <p:nvPr>
            <p:ph type="body" idx="1"/>
          </p:nvPr>
        </p:nvSpPr>
        <p:spPr/>
        <p:txBody>
          <a:bodyPr/>
          <a:lstStyle/>
          <a:p>
            <a:endParaRPr lang="it-IT"/>
          </a:p>
        </p:txBody>
      </p:sp>
    </p:spTree>
    <p:extLst>
      <p:ext uri="{BB962C8B-B14F-4D97-AF65-F5344CB8AC3E}">
        <p14:creationId xmlns:p14="http://schemas.microsoft.com/office/powerpoint/2010/main" val="75595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9BBC64-C9C2-41D5-A96F-2DBE365BA39D}" type="slidenum">
              <a:rPr lang="en-US"/>
              <a:pPr/>
              <a:t>76</a:t>
            </a:fld>
            <a:endParaRPr lang="en-US"/>
          </a:p>
        </p:txBody>
      </p:sp>
      <p:sp>
        <p:nvSpPr>
          <p:cNvPr id="698370" name="Rectangle 2"/>
          <p:cNvSpPr>
            <a:spLocks noGrp="1" noRot="1" noChangeAspect="1" noChangeArrowheads="1" noTextEdit="1"/>
          </p:cNvSpPr>
          <p:nvPr>
            <p:ph type="sldImg"/>
          </p:nvPr>
        </p:nvSpPr>
        <p:spPr>
          <a:xfrm>
            <a:off x="711200" y="742950"/>
            <a:ext cx="5375275" cy="3722688"/>
          </a:xfrm>
          <a:ln/>
        </p:spPr>
      </p:sp>
      <p:sp>
        <p:nvSpPr>
          <p:cNvPr id="698371" name="Rectangle 3"/>
          <p:cNvSpPr>
            <a:spLocks noGrp="1" noChangeArrowheads="1"/>
          </p:cNvSpPr>
          <p:nvPr>
            <p:ph type="body" idx="1"/>
          </p:nvPr>
        </p:nvSpPr>
        <p:spPr>
          <a:xfrm>
            <a:off x="905767" y="4718764"/>
            <a:ext cx="4986142" cy="4464361"/>
          </a:xfrm>
        </p:spPr>
        <p:txBody>
          <a:bodyPr/>
          <a:lstStyle/>
          <a:p>
            <a:endParaRPr lang="pt-BR"/>
          </a:p>
        </p:txBody>
      </p:sp>
    </p:spTree>
    <p:extLst>
      <p:ext uri="{BB962C8B-B14F-4D97-AF65-F5344CB8AC3E}">
        <p14:creationId xmlns:p14="http://schemas.microsoft.com/office/powerpoint/2010/main" val="155953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196234-9DFA-4AF7-BBF1-B8D07901B4BB}" type="slidenum">
              <a:rPr lang="es-ES" smtClean="0"/>
              <a:pPr/>
              <a:t>2</a:t>
            </a:fld>
            <a:endParaRPr lang="es-ES" dirty="0"/>
          </a:p>
        </p:txBody>
      </p:sp>
    </p:spTree>
    <p:extLst>
      <p:ext uri="{BB962C8B-B14F-4D97-AF65-F5344CB8AC3E}">
        <p14:creationId xmlns:p14="http://schemas.microsoft.com/office/powerpoint/2010/main" val="13205609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FF74657C-0D2D-4ACE-BF4A-57749DF43430}" type="slidenum">
              <a:rPr lang="es-ES_tradnl" smtClean="0"/>
              <a:pPr/>
              <a:t>81</a:t>
            </a:fld>
            <a:endParaRPr lang="es-ES_tradnl" smtClean="0"/>
          </a:p>
        </p:txBody>
      </p:sp>
      <p:sp>
        <p:nvSpPr>
          <p:cNvPr id="16387" name="Rectangle 2"/>
          <p:cNvSpPr>
            <a:spLocks noGrp="1" noRot="1" noChangeAspect="1" noChangeArrowheads="1" noTextEdit="1"/>
          </p:cNvSpPr>
          <p:nvPr>
            <p:ph type="sldImg"/>
          </p:nvPr>
        </p:nvSpPr>
        <p:spPr>
          <a:xfrm>
            <a:off x="365125" y="503238"/>
            <a:ext cx="6073775" cy="4205287"/>
          </a:xfrm>
          <a:ln/>
        </p:spPr>
      </p:sp>
      <p:sp>
        <p:nvSpPr>
          <p:cNvPr id="16388"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44795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A4977791-7414-432C-AEE6-B05DFEA22C9F}" type="slidenum">
              <a:rPr lang="es-ES_tradnl" smtClean="0"/>
              <a:pPr/>
              <a:t>82</a:t>
            </a:fld>
            <a:endParaRPr lang="es-ES_tradnl" smtClean="0"/>
          </a:p>
        </p:txBody>
      </p:sp>
      <p:sp>
        <p:nvSpPr>
          <p:cNvPr id="17411" name="Rectangle 2"/>
          <p:cNvSpPr>
            <a:spLocks noGrp="1" noRot="1" noChangeAspect="1" noChangeArrowheads="1" noTextEdit="1"/>
          </p:cNvSpPr>
          <p:nvPr>
            <p:ph type="sldImg"/>
          </p:nvPr>
        </p:nvSpPr>
        <p:spPr>
          <a:xfrm>
            <a:off x="365125" y="503238"/>
            <a:ext cx="6073775" cy="4205287"/>
          </a:xfrm>
          <a:ln/>
        </p:spPr>
      </p:sp>
      <p:sp>
        <p:nvSpPr>
          <p:cNvPr id="17412"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3074456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3C7DB298-F18B-4E9B-8808-8544939E00C7}" type="slidenum">
              <a:rPr lang="es-ES_tradnl" smtClean="0"/>
              <a:pPr/>
              <a:t>83</a:t>
            </a:fld>
            <a:endParaRPr lang="es-ES_tradnl" smtClean="0"/>
          </a:p>
        </p:txBody>
      </p:sp>
      <p:sp>
        <p:nvSpPr>
          <p:cNvPr id="18435" name="Rectangle 2"/>
          <p:cNvSpPr>
            <a:spLocks noGrp="1" noRot="1" noChangeAspect="1" noChangeArrowheads="1" noTextEdit="1"/>
          </p:cNvSpPr>
          <p:nvPr>
            <p:ph type="sldImg"/>
          </p:nvPr>
        </p:nvSpPr>
        <p:spPr>
          <a:xfrm>
            <a:off x="365125" y="503238"/>
            <a:ext cx="6073775" cy="4205287"/>
          </a:xfrm>
          <a:ln/>
        </p:spPr>
      </p:sp>
      <p:sp>
        <p:nvSpPr>
          <p:cNvPr id="18436"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1827100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3937C195-DC8B-4991-8E82-8CCAEF26576F}" type="slidenum">
              <a:rPr lang="es-ES_tradnl" smtClean="0"/>
              <a:pPr/>
              <a:t>84</a:t>
            </a:fld>
            <a:endParaRPr lang="es-ES_tradnl" smtClean="0"/>
          </a:p>
        </p:txBody>
      </p:sp>
      <p:sp>
        <p:nvSpPr>
          <p:cNvPr id="19459" name="Rectangle 2"/>
          <p:cNvSpPr>
            <a:spLocks noGrp="1" noRot="1" noChangeAspect="1" noChangeArrowheads="1" noTextEdit="1"/>
          </p:cNvSpPr>
          <p:nvPr>
            <p:ph type="sldImg"/>
          </p:nvPr>
        </p:nvSpPr>
        <p:spPr>
          <a:xfrm>
            <a:off x="365125" y="503238"/>
            <a:ext cx="6073775" cy="4205287"/>
          </a:xfrm>
          <a:ln/>
        </p:spPr>
      </p:sp>
      <p:sp>
        <p:nvSpPr>
          <p:cNvPr id="19460"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1002048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A26A9476-04F8-4543-B223-1AA1E35E572D}" type="slidenum">
              <a:rPr lang="es-ES_tradnl" smtClean="0"/>
              <a:pPr/>
              <a:t>85</a:t>
            </a:fld>
            <a:endParaRPr lang="es-ES_tradnl" smtClean="0"/>
          </a:p>
        </p:txBody>
      </p:sp>
      <p:sp>
        <p:nvSpPr>
          <p:cNvPr id="21507" name="Rectangle 2"/>
          <p:cNvSpPr>
            <a:spLocks noGrp="1" noRot="1" noChangeAspect="1" noChangeArrowheads="1" noTextEdit="1"/>
          </p:cNvSpPr>
          <p:nvPr>
            <p:ph type="sldImg"/>
          </p:nvPr>
        </p:nvSpPr>
        <p:spPr>
          <a:xfrm>
            <a:off x="365125" y="503238"/>
            <a:ext cx="6073775" cy="4205287"/>
          </a:xfrm>
          <a:ln/>
        </p:spPr>
      </p:sp>
      <p:sp>
        <p:nvSpPr>
          <p:cNvPr id="21508"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21524252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19DDB39C-5CF1-45D2-A579-C88C6A0F66FC}" type="slidenum">
              <a:rPr lang="es-ES_tradnl" smtClean="0"/>
              <a:pPr/>
              <a:t>86</a:t>
            </a:fld>
            <a:endParaRPr lang="es-ES_tradnl" smtClean="0"/>
          </a:p>
        </p:txBody>
      </p:sp>
      <p:sp>
        <p:nvSpPr>
          <p:cNvPr id="22531" name="Rectangle 2"/>
          <p:cNvSpPr>
            <a:spLocks noGrp="1" noRot="1" noChangeAspect="1" noChangeArrowheads="1" noTextEdit="1"/>
          </p:cNvSpPr>
          <p:nvPr>
            <p:ph type="sldImg"/>
          </p:nvPr>
        </p:nvSpPr>
        <p:spPr>
          <a:xfrm>
            <a:off x="365125" y="503238"/>
            <a:ext cx="6073775" cy="4205287"/>
          </a:xfrm>
          <a:ln/>
        </p:spPr>
      </p:sp>
      <p:sp>
        <p:nvSpPr>
          <p:cNvPr id="22532" name="Rectangle 3"/>
          <p:cNvSpPr>
            <a:spLocks noGrp="1" noChangeArrowheads="1"/>
          </p:cNvSpPr>
          <p:nvPr>
            <p:ph type="body" idx="1"/>
          </p:nvPr>
        </p:nvSpPr>
        <p:spPr>
          <a:xfrm>
            <a:off x="908050" y="4714875"/>
            <a:ext cx="4981575" cy="4465638"/>
          </a:xfrm>
          <a:noFill/>
          <a:ln/>
        </p:spPr>
        <p:txBody>
          <a:bodyPr/>
          <a:lstStyle/>
          <a:p>
            <a:pPr eaLnBrk="1" hangingPunct="1"/>
            <a:endParaRPr lang="en-US" smtClean="0"/>
          </a:p>
        </p:txBody>
      </p:sp>
    </p:spTree>
    <p:extLst>
      <p:ext uri="{BB962C8B-B14F-4D97-AF65-F5344CB8AC3E}">
        <p14:creationId xmlns:p14="http://schemas.microsoft.com/office/powerpoint/2010/main" val="968790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0450" y="717550"/>
            <a:ext cx="5191125" cy="3594100"/>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a:xfrm>
            <a:off x="4141657" y="9099063"/>
            <a:ext cx="3168439" cy="478984"/>
          </a:xfrm>
          <a:prstGeom prst="rect">
            <a:avLst/>
          </a:prstGeom>
        </p:spPr>
        <p:txBody>
          <a:bodyPr lIns="91294" tIns="45647" rIns="91294" bIns="45647"/>
          <a:lstStyle/>
          <a:p>
            <a:fld id="{4D1CD627-4B2A-415D-87CF-666A57EF4918}" type="slidenum">
              <a:rPr lang="es-ES" smtClean="0"/>
              <a:pPr/>
              <a:t>87</a:t>
            </a:fld>
            <a:endParaRPr lang="es-ES"/>
          </a:p>
        </p:txBody>
      </p:sp>
    </p:spTree>
    <p:extLst>
      <p:ext uri="{BB962C8B-B14F-4D97-AF65-F5344CB8AC3E}">
        <p14:creationId xmlns:p14="http://schemas.microsoft.com/office/powerpoint/2010/main" val="3743580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B914D7-8FF6-4078-9FA6-81BFE4B2C718}" type="slidenum">
              <a:rPr lang="en-US"/>
              <a:pPr/>
              <a:t>3</a:t>
            </a:fld>
            <a:endParaRPr lang="en-US" dirty="0"/>
          </a:p>
        </p:txBody>
      </p:sp>
      <p:sp>
        <p:nvSpPr>
          <p:cNvPr id="450562" name="Rectangle 2"/>
          <p:cNvSpPr>
            <a:spLocks noGrp="1" noRot="1" noChangeAspect="1" noChangeArrowheads="1" noTextEdit="1"/>
          </p:cNvSpPr>
          <p:nvPr>
            <p:ph type="sldImg"/>
          </p:nvPr>
        </p:nvSpPr>
        <p:spPr>
          <a:xfrm>
            <a:off x="711200" y="744538"/>
            <a:ext cx="5375275" cy="3722687"/>
          </a:xfrm>
          <a:ln/>
        </p:spPr>
      </p:sp>
      <p:sp>
        <p:nvSpPr>
          <p:cNvPr id="45056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463662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D77252-2989-4542-BF03-1D92EB297EC5}" type="slidenum">
              <a:rPr lang="en-US"/>
              <a:pPr/>
              <a:t>4</a:t>
            </a:fld>
            <a:endParaRPr lang="en-US" dirty="0"/>
          </a:p>
        </p:txBody>
      </p:sp>
      <p:sp>
        <p:nvSpPr>
          <p:cNvPr id="428034" name="Rectangle 2"/>
          <p:cNvSpPr>
            <a:spLocks noGrp="1" noRot="1" noChangeAspect="1" noChangeArrowheads="1" noTextEdit="1"/>
          </p:cNvSpPr>
          <p:nvPr>
            <p:ph type="sldImg"/>
          </p:nvPr>
        </p:nvSpPr>
        <p:spPr>
          <a:xfrm>
            <a:off x="714375" y="746125"/>
            <a:ext cx="5370513" cy="3719513"/>
          </a:xfrm>
          <a:ln/>
        </p:spPr>
      </p:sp>
      <p:sp>
        <p:nvSpPr>
          <p:cNvPr id="428035" name="Rectangle 3"/>
          <p:cNvSpPr>
            <a:spLocks noGrp="1" noChangeArrowheads="1"/>
          </p:cNvSpPr>
          <p:nvPr>
            <p:ph type="body" idx="1"/>
          </p:nvPr>
        </p:nvSpPr>
        <p:spPr>
          <a:xfrm>
            <a:off x="907243" y="4715482"/>
            <a:ext cx="4983191" cy="4464361"/>
          </a:xfrm>
        </p:spPr>
        <p:txBody>
          <a:bodyPr/>
          <a:lstStyle/>
          <a:p>
            <a:endParaRPr lang="en-US" dirty="0"/>
          </a:p>
        </p:txBody>
      </p:sp>
    </p:spTree>
    <p:extLst>
      <p:ext uri="{BB962C8B-B14F-4D97-AF65-F5344CB8AC3E}">
        <p14:creationId xmlns:p14="http://schemas.microsoft.com/office/powerpoint/2010/main" val="3685000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3488A2-BD62-469C-A37F-DEC3D62E3BE4}" type="slidenum">
              <a:rPr lang="en-US"/>
              <a:pPr/>
              <a:t>6</a:t>
            </a:fld>
            <a:endParaRPr lang="en-US"/>
          </a:p>
        </p:txBody>
      </p:sp>
      <p:sp>
        <p:nvSpPr>
          <p:cNvPr id="575490" name="Rectangle 2"/>
          <p:cNvSpPr>
            <a:spLocks noGrp="1" noRot="1" noChangeAspect="1" noChangeArrowheads="1" noTextEdit="1"/>
          </p:cNvSpPr>
          <p:nvPr>
            <p:ph type="sldImg"/>
          </p:nvPr>
        </p:nvSpPr>
        <p:spPr>
          <a:xfrm>
            <a:off x="711200" y="744538"/>
            <a:ext cx="5375275" cy="3722687"/>
          </a:xfrm>
          <a:ln/>
        </p:spPr>
      </p:sp>
      <p:sp>
        <p:nvSpPr>
          <p:cNvPr id="5754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47661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45ADB9-F903-4AF4-8C31-6DF0791CB74A}" type="slidenum">
              <a:rPr lang="en-US"/>
              <a:pPr/>
              <a:t>7</a:t>
            </a:fld>
            <a:endParaRPr lang="en-US"/>
          </a:p>
        </p:txBody>
      </p:sp>
      <p:sp>
        <p:nvSpPr>
          <p:cNvPr id="585730" name="Rectangle 2"/>
          <p:cNvSpPr>
            <a:spLocks noGrp="1" noRot="1" noChangeAspect="1" noChangeArrowheads="1" noTextEdit="1"/>
          </p:cNvSpPr>
          <p:nvPr>
            <p:ph type="sldImg"/>
          </p:nvPr>
        </p:nvSpPr>
        <p:spPr>
          <a:xfrm>
            <a:off x="711200" y="744538"/>
            <a:ext cx="5375275" cy="3722687"/>
          </a:xfrm>
          <a:ln/>
        </p:spPr>
      </p:sp>
      <p:sp>
        <p:nvSpPr>
          <p:cNvPr id="5857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81356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45ADB9-F903-4AF4-8C31-6DF0791CB74A}" type="slidenum">
              <a:rPr lang="en-US"/>
              <a:pPr/>
              <a:t>8</a:t>
            </a:fld>
            <a:endParaRPr lang="en-US"/>
          </a:p>
        </p:txBody>
      </p:sp>
      <p:sp>
        <p:nvSpPr>
          <p:cNvPr id="585730" name="Rectangle 2"/>
          <p:cNvSpPr>
            <a:spLocks noGrp="1" noRot="1" noChangeAspect="1" noChangeArrowheads="1" noTextEdit="1"/>
          </p:cNvSpPr>
          <p:nvPr>
            <p:ph type="sldImg"/>
          </p:nvPr>
        </p:nvSpPr>
        <p:spPr>
          <a:xfrm>
            <a:off x="711200" y="744538"/>
            <a:ext cx="5375275" cy="3722687"/>
          </a:xfrm>
          <a:ln/>
        </p:spPr>
      </p:sp>
      <p:sp>
        <p:nvSpPr>
          <p:cNvPr id="5857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99918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860908-7C8A-4CB5-8FF2-E6FFD9A4C9B4}" type="slidenum">
              <a:rPr lang="en-US"/>
              <a:pPr/>
              <a:t>10</a:t>
            </a:fld>
            <a:endParaRPr lang="en-US"/>
          </a:p>
        </p:txBody>
      </p:sp>
      <p:sp>
        <p:nvSpPr>
          <p:cNvPr id="595970" name="Rectangle 2"/>
          <p:cNvSpPr>
            <a:spLocks noGrp="1" noRot="1" noChangeAspect="1" noChangeArrowheads="1" noTextEdit="1"/>
          </p:cNvSpPr>
          <p:nvPr>
            <p:ph type="sldImg"/>
          </p:nvPr>
        </p:nvSpPr>
        <p:spPr>
          <a:xfrm>
            <a:off x="711200" y="744538"/>
            <a:ext cx="5375275" cy="3722687"/>
          </a:xfrm>
          <a:ln/>
        </p:spPr>
      </p:sp>
      <p:sp>
        <p:nvSpPr>
          <p:cNvPr id="595971" name="Rectangle 3"/>
          <p:cNvSpPr>
            <a:spLocks noGrp="1" noChangeArrowheads="1"/>
          </p:cNvSpPr>
          <p:nvPr>
            <p:ph type="body" idx="1"/>
          </p:nvPr>
        </p:nvSpPr>
        <p:spPr>
          <a:xfrm>
            <a:off x="905767" y="4715482"/>
            <a:ext cx="4986142" cy="4466002"/>
          </a:xfrm>
        </p:spPr>
        <p:txBody>
          <a:bodyPr/>
          <a:lstStyle/>
          <a:p>
            <a:endParaRPr lang="en-US"/>
          </a:p>
        </p:txBody>
      </p:sp>
    </p:spTree>
    <p:extLst>
      <p:ext uri="{BB962C8B-B14F-4D97-AF65-F5344CB8AC3E}">
        <p14:creationId xmlns:p14="http://schemas.microsoft.com/office/powerpoint/2010/main" val="49652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24BB65-D4B6-447B-A0FD-6F9FD17A562D}" type="slidenum">
              <a:rPr lang="en-US"/>
              <a:pPr/>
              <a:t>12</a:t>
            </a:fld>
            <a:endParaRPr lang="en-US"/>
          </a:p>
        </p:txBody>
      </p:sp>
      <p:sp>
        <p:nvSpPr>
          <p:cNvPr id="390146" name="Rectangle 2"/>
          <p:cNvSpPr>
            <a:spLocks noGrp="1" noRot="1" noChangeAspect="1" noChangeArrowheads="1" noTextEdit="1"/>
          </p:cNvSpPr>
          <p:nvPr>
            <p:ph type="sldImg"/>
          </p:nvPr>
        </p:nvSpPr>
        <p:spPr>
          <a:xfrm>
            <a:off x="711200" y="744538"/>
            <a:ext cx="5375275" cy="3722687"/>
          </a:xfrm>
          <a:ln/>
        </p:spPr>
      </p:sp>
      <p:sp>
        <p:nvSpPr>
          <p:cNvPr id="390147" name="Rectangle 3"/>
          <p:cNvSpPr>
            <a:spLocks noGrp="1" noChangeArrowheads="1"/>
          </p:cNvSpPr>
          <p:nvPr>
            <p:ph type="body" idx="1"/>
          </p:nvPr>
        </p:nvSpPr>
        <p:spPr>
          <a:xfrm>
            <a:off x="905767" y="4715482"/>
            <a:ext cx="4986142" cy="4466002"/>
          </a:xfrm>
        </p:spPr>
        <p:txBody>
          <a:bodyPr/>
          <a:lstStyle/>
          <a:p>
            <a:endParaRPr lang="en-US"/>
          </a:p>
        </p:txBody>
      </p:sp>
    </p:spTree>
    <p:extLst>
      <p:ext uri="{BB962C8B-B14F-4D97-AF65-F5344CB8AC3E}">
        <p14:creationId xmlns:p14="http://schemas.microsoft.com/office/powerpoint/2010/main" val="26775929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952218" y="1195983"/>
            <a:ext cx="4953782" cy="5239081"/>
          </a:xfrm>
        </p:spPr>
        <p:txBody>
          <a:bodyPr/>
          <a:lstStyle/>
          <a:p>
            <a:r>
              <a:rPr lang="en-US" smtClean="0"/>
              <a:t>Click icon to add picture</a:t>
            </a:r>
            <a:endParaRPr lang="es-ES"/>
          </a:p>
        </p:txBody>
      </p:sp>
      <p:sp>
        <p:nvSpPr>
          <p:cNvPr id="120835" name="Title Placeholder 1"/>
          <p:cNvSpPr>
            <a:spLocks noGrp="1"/>
          </p:cNvSpPr>
          <p:nvPr>
            <p:ph type="ctrTitle"/>
          </p:nvPr>
        </p:nvSpPr>
        <p:spPr>
          <a:xfrm>
            <a:off x="830106" y="2886328"/>
            <a:ext cx="4431671" cy="1128762"/>
          </a:xfrm>
        </p:spPr>
        <p:txBody>
          <a:bodyPr/>
          <a:lstStyle>
            <a:lvl1pPr>
              <a:lnSpc>
                <a:spcPct val="95000"/>
              </a:lnSpc>
              <a:defRPr sz="2900" b="0" smtClean="0">
                <a:latin typeface="Times New Roman" pitchFamily="18" charset="0"/>
              </a:defRPr>
            </a:lvl1pPr>
          </a:lstStyle>
          <a:p>
            <a:r>
              <a:rPr lang="en-US" smtClean="0"/>
              <a:t>Click to edit Master title style</a:t>
            </a:r>
            <a:endParaRPr lang="es-ES" dirty="0" smtClean="0"/>
          </a:p>
        </p:txBody>
      </p:sp>
      <p:sp>
        <p:nvSpPr>
          <p:cNvPr id="120836" name="Text Placeholder 2"/>
          <p:cNvSpPr>
            <a:spLocks noGrp="1"/>
          </p:cNvSpPr>
          <p:nvPr>
            <p:ph type="subTitle" idx="1"/>
          </p:nvPr>
        </p:nvSpPr>
        <p:spPr>
          <a:xfrm>
            <a:off x="440822" y="6029149"/>
            <a:ext cx="5135113" cy="303897"/>
          </a:xfrm>
        </p:spPr>
        <p:txBody>
          <a:bodyPr anchor="b"/>
          <a:lstStyle>
            <a:lvl1pPr>
              <a:lnSpc>
                <a:spcPts val="1995"/>
              </a:lnSpc>
              <a:defRPr sz="1600" b="1" smtClean="0"/>
            </a:lvl1pPr>
          </a:lstStyle>
          <a:p>
            <a:r>
              <a:rPr lang="en-US" smtClean="0"/>
              <a:t>Click to edit Master subtitle style</a:t>
            </a:r>
            <a:endParaRPr lang="es-ES"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1094" y="253483"/>
            <a:ext cx="2310410" cy="470551"/>
          </a:xfrm>
          <a:prstGeom prst="rect">
            <a:avLst/>
          </a:prstGeom>
          <a:noFill/>
          <a:ln w="9525">
            <a:noFill/>
            <a:miter lim="800000"/>
            <a:headEnd/>
            <a:tailEnd/>
          </a:ln>
        </p:spPr>
      </p:pic>
      <p:sp>
        <p:nvSpPr>
          <p:cNvPr id="10" name="Slide Number Placeholder 3"/>
          <p:cNvSpPr>
            <a:spLocks noGrp="1"/>
          </p:cNvSpPr>
          <p:nvPr>
            <p:ph type="sldNum" sz="quarter" idx="11"/>
          </p:nvPr>
        </p:nvSpPr>
        <p:spPr>
          <a:xfrm>
            <a:off x="450307" y="6554316"/>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11" name="Footer Placeholder 4"/>
          <p:cNvSpPr>
            <a:spLocks noGrp="1"/>
          </p:cNvSpPr>
          <p:nvPr>
            <p:ph type="ftr" sz="quarter" idx="12"/>
          </p:nvPr>
        </p:nvSpPr>
        <p:spPr>
          <a:xfrm>
            <a:off x="836319" y="6554316"/>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2026647070"/>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2 Marcador de número de diapositiva"/>
          <p:cNvSpPr>
            <a:spLocks noGrp="1"/>
          </p:cNvSpPr>
          <p:nvPr>
            <p:ph type="sldNum" sz="quarter" idx="10"/>
          </p:nvPr>
        </p:nvSpPr>
        <p:spPr>
          <a:xfrm>
            <a:off x="9464381" y="5877272"/>
            <a:ext cx="457172" cy="206380"/>
          </a:xfrm>
          <a:prstGeom prst="rect">
            <a:avLst/>
          </a:prstGeom>
        </p:spPr>
        <p:txBody>
          <a:bodyPr/>
          <a:lstStyle/>
          <a:p>
            <a:fld id="{0C2AB950-B984-4E87-836C-53F8E2B3B305}" type="slidenum">
              <a:rPr lang="es-ES" smtClean="0"/>
              <a:pPr/>
              <a:t>‹#›</a:t>
            </a:fld>
            <a:endParaRPr lang="es-ES" dirty="0"/>
          </a:p>
        </p:txBody>
      </p:sp>
      <p:pic>
        <p:nvPicPr>
          <p:cNvPr id="5" name="Picture 4"/>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637516502"/>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12 Marcador de texto"/>
          <p:cNvSpPr>
            <a:spLocks noGrp="1"/>
          </p:cNvSpPr>
          <p:nvPr>
            <p:ph type="body" sz="quarter" idx="13"/>
          </p:nvPr>
        </p:nvSpPr>
        <p:spPr>
          <a:xfrm>
            <a:off x="272481" y="98630"/>
            <a:ext cx="9367832" cy="188640"/>
          </a:xfrm>
        </p:spPr>
        <p:txBody>
          <a:bodyPr anchor="ctr">
            <a:noAutofit/>
          </a:bodyPr>
          <a:lstStyle>
            <a:lvl1pPr marL="0" indent="0">
              <a:buNone/>
              <a:defRPr sz="1050"/>
            </a:lvl1pPr>
            <a:lvl2pPr>
              <a:buNone/>
              <a:defRPr/>
            </a:lvl2pPr>
            <a:lvl3pPr>
              <a:buNone/>
              <a:defRPr/>
            </a:lvl3pPr>
            <a:lvl4pPr>
              <a:buNone/>
              <a:defRPr/>
            </a:lvl4pPr>
            <a:lvl5pPr>
              <a:buNone/>
              <a:defRPr/>
            </a:lvl5pPr>
          </a:lstStyle>
          <a:p>
            <a:pPr lvl="0"/>
            <a:r>
              <a:rPr lang="es-ES" smtClean="0"/>
              <a:t>Haga clic para modificar el estilo de texto del patrón</a:t>
            </a:r>
          </a:p>
        </p:txBody>
      </p:sp>
      <p:pic>
        <p:nvPicPr>
          <p:cNvPr id="4" name="Picture 3"/>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1411998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pic>
        <p:nvPicPr>
          <p:cNvPr id="3" name="Picture 2"/>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661957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12750" y="44451"/>
            <a:ext cx="9080500" cy="784225"/>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12750" y="1263650"/>
            <a:ext cx="9080500" cy="5181600"/>
          </a:xfrm>
        </p:spPr>
        <p:txBody>
          <a:bodyPr/>
          <a:lstStyle/>
          <a:p>
            <a:endParaRPr lang="en-GB"/>
          </a:p>
        </p:txBody>
      </p:sp>
      <p:pic>
        <p:nvPicPr>
          <p:cNvPr id="4" name="Picture 3"/>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2743287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11"/>
          <p:cNvSpPr>
            <a:spLocks noGrp="1"/>
          </p:cNvSpPr>
          <p:nvPr>
            <p:ph type="body" sz="quarter" idx="13" hasCustomPrompt="1"/>
          </p:nvPr>
        </p:nvSpPr>
        <p:spPr>
          <a:xfrm>
            <a:off x="4577671" y="6500209"/>
            <a:ext cx="3755248" cy="357791"/>
          </a:xfrm>
        </p:spPr>
        <p:txBody>
          <a:bodyPr anchor="ctr">
            <a:noAutofit/>
          </a:bodyPr>
          <a:lstStyle>
            <a:lvl1pPr marL="0" indent="0" algn="r">
              <a:lnSpc>
                <a:spcPct val="100000"/>
              </a:lnSpc>
              <a:spcBef>
                <a:spcPts val="0"/>
              </a:spcBef>
              <a:buFontTx/>
              <a:buNone/>
              <a:defRPr sz="900" cap="all" baseline="0">
                <a:solidFill>
                  <a:srgbClr val="6C6F70"/>
                </a:solidFill>
              </a:defRPr>
            </a:lvl1pPr>
            <a:lvl2pPr algn="r">
              <a:defRPr sz="900">
                <a:solidFill>
                  <a:schemeClr val="accent5"/>
                </a:solidFill>
              </a:defRPr>
            </a:lvl2pPr>
            <a:lvl3pPr algn="r">
              <a:defRPr sz="900">
                <a:solidFill>
                  <a:schemeClr val="accent5"/>
                </a:solidFill>
              </a:defRPr>
            </a:lvl3pPr>
            <a:lvl4pPr algn="r">
              <a:defRPr sz="900">
                <a:solidFill>
                  <a:schemeClr val="accent5"/>
                </a:solidFill>
              </a:defRPr>
            </a:lvl4pPr>
            <a:lvl5pPr algn="r">
              <a:defRPr sz="900">
                <a:solidFill>
                  <a:schemeClr val="accent5"/>
                </a:solidFill>
              </a:defRPr>
            </a:lvl5pPr>
          </a:lstStyle>
          <a:p>
            <a:pPr lvl="0"/>
            <a:r>
              <a:rPr lang="en-US" dirty="0" smtClean="0"/>
              <a:t>Optional Section Heading</a:t>
            </a:r>
          </a:p>
        </p:txBody>
      </p:sp>
      <p:sp>
        <p:nvSpPr>
          <p:cNvPr id="11" name="Text Placeholder 11"/>
          <p:cNvSpPr>
            <a:spLocks noGrp="1"/>
          </p:cNvSpPr>
          <p:nvPr>
            <p:ph type="body" sz="quarter" idx="14" hasCustomPrompt="1"/>
          </p:nvPr>
        </p:nvSpPr>
        <p:spPr>
          <a:xfrm>
            <a:off x="326256" y="6491935"/>
            <a:ext cx="4251432" cy="356205"/>
          </a:xfrm>
        </p:spPr>
        <p:txBody>
          <a:bodyPr anchor="ctr">
            <a:noAutofit/>
          </a:bodyPr>
          <a:lstStyle>
            <a:lvl1pPr marL="0" indent="0" algn="l">
              <a:lnSpc>
                <a:spcPct val="100000"/>
              </a:lnSpc>
              <a:spcBef>
                <a:spcPts val="0"/>
              </a:spcBef>
              <a:buFontTx/>
              <a:buNone/>
              <a:defRPr sz="800" cap="none">
                <a:solidFill>
                  <a:schemeClr val="tx1"/>
                </a:solidFill>
              </a:defRPr>
            </a:lvl1pPr>
            <a:lvl2pPr algn="r">
              <a:defRPr sz="900">
                <a:solidFill>
                  <a:schemeClr val="accent5"/>
                </a:solidFill>
              </a:defRPr>
            </a:lvl2pPr>
            <a:lvl3pPr algn="r">
              <a:defRPr sz="900">
                <a:solidFill>
                  <a:schemeClr val="accent5"/>
                </a:solidFill>
              </a:defRPr>
            </a:lvl3pPr>
            <a:lvl4pPr algn="r">
              <a:defRPr sz="900">
                <a:solidFill>
                  <a:schemeClr val="accent5"/>
                </a:solidFill>
              </a:defRPr>
            </a:lvl4pPr>
            <a:lvl5pPr algn="r">
              <a:defRPr sz="900">
                <a:solidFill>
                  <a:schemeClr val="accent5"/>
                </a:solidFill>
              </a:defRPr>
            </a:lvl5pPr>
          </a:lstStyle>
          <a:p>
            <a:pPr lvl="0"/>
            <a:r>
              <a:rPr lang="en-US" dirty="0" smtClean="0"/>
              <a:t>Sources:</a:t>
            </a:r>
          </a:p>
        </p:txBody>
      </p:sp>
      <p:sp>
        <p:nvSpPr>
          <p:cNvPr id="12" name="Slide Number Placeholder 5"/>
          <p:cNvSpPr>
            <a:spLocks noGrp="1"/>
          </p:cNvSpPr>
          <p:nvPr>
            <p:ph type="sldNum" sz="quarter" idx="4"/>
          </p:nvPr>
        </p:nvSpPr>
        <p:spPr>
          <a:xfrm>
            <a:off x="8398540" y="6488702"/>
            <a:ext cx="1075157" cy="356205"/>
          </a:xfrm>
          <a:prstGeom prst="rect">
            <a:avLst/>
          </a:prstGeom>
        </p:spPr>
        <p:txBody>
          <a:bodyPr vert="horz" lIns="91440" tIns="45720" rIns="91440" bIns="45720" rtlCol="0" anchor="ctr"/>
          <a:lstStyle>
            <a:lvl1pPr algn="l">
              <a:defRPr sz="1100">
                <a:solidFill>
                  <a:schemeClr val="tx1"/>
                </a:solidFill>
                <a:latin typeface="Gotham-Book"/>
                <a:cs typeface="Gotham-Book"/>
              </a:defRPr>
            </a:lvl1pPr>
          </a:lstStyle>
          <a:p>
            <a:r>
              <a:rPr lang="en-US" dirty="0" smtClean="0"/>
              <a:t> </a:t>
            </a:r>
            <a:fld id="{0521849F-BCA1-0E4F-AD3E-F74444ECE01B}" type="slidenum">
              <a:rPr lang="en-US" smtClean="0"/>
              <a:pPr/>
              <a:t>‹#›</a:t>
            </a:fld>
            <a:endParaRPr lang="en-US" dirty="0"/>
          </a:p>
        </p:txBody>
      </p:sp>
    </p:spTree>
    <p:extLst>
      <p:ext uri="{BB962C8B-B14F-4D97-AF65-F5344CB8AC3E}">
        <p14:creationId xmlns:p14="http://schemas.microsoft.com/office/powerpoint/2010/main" val="9848813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hite Blank Page">
    <p:spTree>
      <p:nvGrpSpPr>
        <p:cNvPr id="1" name=""/>
        <p:cNvGrpSpPr/>
        <p:nvPr/>
      </p:nvGrpSpPr>
      <p:grpSpPr>
        <a:xfrm>
          <a:off x="0" y="0"/>
          <a:ext cx="0" cy="0"/>
          <a:chOff x="0" y="0"/>
          <a:chExt cx="0" cy="0"/>
        </a:xfrm>
      </p:grpSpPr>
      <p:sp>
        <p:nvSpPr>
          <p:cNvPr id="5" name="Rectangle 4"/>
          <p:cNvSpPr/>
          <p:nvPr userDrawn="1"/>
        </p:nvSpPr>
        <p:spPr>
          <a:xfrm>
            <a:off x="0" y="0"/>
            <a:ext cx="9906000" cy="6858000"/>
          </a:xfrm>
          <a:prstGeom prst="rect">
            <a:avLst/>
          </a:prstGeom>
          <a:solidFill>
            <a:schemeClr val="bg1"/>
          </a:solidFill>
          <a:ln w="12700" cmpd="sng">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3" name="Picture 2"/>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407376032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Quot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238257" y="2551176"/>
            <a:ext cx="7429500" cy="1344168"/>
          </a:xfrm>
        </p:spPr>
        <p:txBody>
          <a:bodyPr anchor="ctr"/>
          <a:lstStyle>
            <a:lvl1pPr>
              <a:spcBef>
                <a:spcPts val="200"/>
              </a:spcBef>
              <a:defRPr sz="2400"/>
            </a:lvl1pPr>
          </a:lstStyle>
          <a:p>
            <a:pPr lvl="0"/>
            <a:r>
              <a:rPr lang="es-ES_tradnl" dirty="0" err="1" smtClean="0"/>
              <a:t>Click</a:t>
            </a:r>
            <a:r>
              <a:rPr lang="es-ES_tradnl" dirty="0" smtClean="0"/>
              <a:t> to </a:t>
            </a:r>
            <a:r>
              <a:rPr lang="es-ES_tradnl" dirty="0" err="1" smtClean="0"/>
              <a:t>edit</a:t>
            </a:r>
            <a:r>
              <a:rPr lang="es-ES_tradnl" dirty="0" smtClean="0"/>
              <a:t> Master </a:t>
            </a:r>
            <a:r>
              <a:rPr lang="es-ES_tradnl" dirty="0" err="1" smtClean="0"/>
              <a:t>text</a:t>
            </a:r>
            <a:r>
              <a:rPr lang="es-ES_tradnl" dirty="0" smtClean="0"/>
              <a:t> </a:t>
            </a:r>
            <a:r>
              <a:rPr lang="es-ES_tradnl" dirty="0" err="1" smtClean="0"/>
              <a:t>styles</a:t>
            </a:r>
            <a:endParaRPr lang="es-ES_tradnl" dirty="0" smtClean="0"/>
          </a:p>
          <a:p>
            <a:pPr lvl="1"/>
            <a:r>
              <a:rPr lang="es-ES_tradnl" dirty="0" err="1" smtClean="0"/>
              <a:t>Second</a:t>
            </a:r>
            <a:r>
              <a:rPr lang="es-ES_tradnl" dirty="0" smtClean="0"/>
              <a:t> </a:t>
            </a:r>
            <a:r>
              <a:rPr lang="es-ES_tradnl" dirty="0" err="1" smtClean="0"/>
              <a:t>level</a:t>
            </a:r>
            <a:endParaRPr lang="es-ES_tradnl" dirty="0" smtClean="0"/>
          </a:p>
        </p:txBody>
      </p:sp>
    </p:spTree>
    <p:extLst>
      <p:ext uri="{BB962C8B-B14F-4D97-AF65-F5344CB8AC3E}">
        <p14:creationId xmlns:p14="http://schemas.microsoft.com/office/powerpoint/2010/main" val="38990191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952218" y="1195983"/>
            <a:ext cx="4953782" cy="5239081"/>
          </a:xfrm>
        </p:spPr>
        <p:txBody>
          <a:bodyPr/>
          <a:lstStyle/>
          <a:p>
            <a:r>
              <a:rPr lang="en-US" smtClean="0"/>
              <a:t>Click icon to add picture</a:t>
            </a:r>
            <a:endParaRPr lang="es-ES"/>
          </a:p>
        </p:txBody>
      </p:sp>
      <p:sp>
        <p:nvSpPr>
          <p:cNvPr id="120835" name="Title Placeholder 1"/>
          <p:cNvSpPr>
            <a:spLocks noGrp="1"/>
          </p:cNvSpPr>
          <p:nvPr>
            <p:ph type="ctrTitle"/>
          </p:nvPr>
        </p:nvSpPr>
        <p:spPr>
          <a:xfrm>
            <a:off x="830106" y="2886328"/>
            <a:ext cx="4431671" cy="1128762"/>
          </a:xfrm>
        </p:spPr>
        <p:txBody>
          <a:bodyPr/>
          <a:lstStyle>
            <a:lvl1pPr>
              <a:lnSpc>
                <a:spcPct val="95000"/>
              </a:lnSpc>
              <a:defRPr sz="2900" b="0" smtClean="0">
                <a:latin typeface="Times New Roman" pitchFamily="18" charset="0"/>
              </a:defRPr>
            </a:lvl1pPr>
          </a:lstStyle>
          <a:p>
            <a:r>
              <a:rPr lang="en-US" smtClean="0"/>
              <a:t>Click to edit Master title style</a:t>
            </a:r>
            <a:endParaRPr lang="es-ES" dirty="0" smtClean="0"/>
          </a:p>
        </p:txBody>
      </p:sp>
      <p:sp>
        <p:nvSpPr>
          <p:cNvPr id="120836" name="Text Placeholder 2"/>
          <p:cNvSpPr>
            <a:spLocks noGrp="1"/>
          </p:cNvSpPr>
          <p:nvPr>
            <p:ph type="subTitle" idx="1"/>
          </p:nvPr>
        </p:nvSpPr>
        <p:spPr>
          <a:xfrm>
            <a:off x="440822" y="6029149"/>
            <a:ext cx="5135113" cy="303897"/>
          </a:xfrm>
        </p:spPr>
        <p:txBody>
          <a:bodyPr anchor="b"/>
          <a:lstStyle>
            <a:lvl1pPr>
              <a:lnSpc>
                <a:spcPts val="1995"/>
              </a:lnSpc>
              <a:defRPr sz="1600" b="1" smtClean="0"/>
            </a:lvl1pPr>
          </a:lstStyle>
          <a:p>
            <a:r>
              <a:rPr lang="en-US" smtClean="0"/>
              <a:t>Click to edit Master subtitle style</a:t>
            </a:r>
            <a:endParaRPr lang="es-ES"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1094" y="253483"/>
            <a:ext cx="2310410" cy="470551"/>
          </a:xfrm>
          <a:prstGeom prst="rect">
            <a:avLst/>
          </a:prstGeom>
          <a:noFill/>
          <a:ln w="9525">
            <a:noFill/>
            <a:miter lim="800000"/>
            <a:headEnd/>
            <a:tailEnd/>
          </a:ln>
        </p:spPr>
      </p:pic>
      <p:sp>
        <p:nvSpPr>
          <p:cNvPr id="10" name="Slide Number Placeholder 3"/>
          <p:cNvSpPr>
            <a:spLocks noGrp="1"/>
          </p:cNvSpPr>
          <p:nvPr>
            <p:ph type="sldNum" sz="quarter" idx="11"/>
          </p:nvPr>
        </p:nvSpPr>
        <p:spPr>
          <a:xfrm>
            <a:off x="450307" y="6554316"/>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11" name="Footer Placeholder 4"/>
          <p:cNvSpPr>
            <a:spLocks noGrp="1"/>
          </p:cNvSpPr>
          <p:nvPr>
            <p:ph type="ftr" sz="quarter" idx="12"/>
          </p:nvPr>
        </p:nvSpPr>
        <p:spPr>
          <a:xfrm>
            <a:off x="836319" y="6554316"/>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948275923"/>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215397310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2428" y="2835910"/>
            <a:ext cx="5156997" cy="387924"/>
          </a:xfrm>
        </p:spPr>
        <p:txBody>
          <a:bodyPr/>
          <a:lstStyle>
            <a:lvl1pPr>
              <a:defRPr sz="2500"/>
            </a:lvl1pPr>
          </a:lstStyle>
          <a:p>
            <a:r>
              <a:rPr lang="en-US" smtClean="0"/>
              <a:t>Click to edit Master title style</a:t>
            </a:r>
            <a:endParaRPr lang="es-ES"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10" name="Picture Placeholder 9"/>
          <p:cNvSpPr>
            <a:spLocks noGrp="1"/>
          </p:cNvSpPr>
          <p:nvPr>
            <p:ph type="pic" sz="quarter" idx="13"/>
          </p:nvPr>
        </p:nvSpPr>
        <p:spPr>
          <a:xfrm>
            <a:off x="5627520" y="0"/>
            <a:ext cx="4278480" cy="6858000"/>
          </a:xfrm>
        </p:spPr>
        <p:txBody>
          <a:bodyPr/>
          <a:lstStyle/>
          <a:p>
            <a:r>
              <a:rPr lang="en-US" smtClean="0"/>
              <a:t>Click icon to add picture</a:t>
            </a:r>
            <a:endParaRPr lang="es-ES"/>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14968355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a:xfrm>
            <a:off x="442440" y="710569"/>
            <a:ext cx="7606953" cy="630202"/>
          </a:xfrm>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8978756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38064" y="2670849"/>
            <a:ext cx="6621716" cy="1400449"/>
          </a:xfrm>
        </p:spPr>
        <p:txBody>
          <a:bodyPr/>
          <a:lstStyle>
            <a:lvl1pPr>
              <a:lnSpc>
                <a:spcPct val="95000"/>
              </a:lnSpc>
              <a:defRPr sz="4700" b="0">
                <a:solidFill>
                  <a:schemeClr val="bg2"/>
                </a:solidFill>
                <a:latin typeface="Times New Roman" pitchFamily="18" charset="0"/>
              </a:defRPr>
            </a:lvl1pPr>
          </a:lstStyle>
          <a:p>
            <a:r>
              <a:rPr lang="en-US" smtClean="0"/>
              <a:t>Click to edit Master title style</a:t>
            </a:r>
            <a:endParaRPr lang="es-ES"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
                <a:solidFill>
                  <a:srgbClr val="FFFFFF"/>
                </a:solidFill>
              </a:rPr>
              <a:pPr/>
              <a:t>‹#›</a:t>
            </a:fld>
            <a:endParaRPr lang="es-ES">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13695" rtl="0" fontAlgn="base">
              <a:lnSpc>
                <a:spcPts val="1077"/>
              </a:lnSpc>
              <a:spcBef>
                <a:spcPct val="0"/>
              </a:spcBef>
              <a:spcAft>
                <a:spcPct val="0"/>
              </a:spcAft>
              <a:defRPr lang="es-ES" sz="900" kern="1200" smtClean="0">
                <a:solidFill>
                  <a:schemeClr val="bg1"/>
                </a:solidFill>
                <a:latin typeface="Arial" charset="0"/>
                <a:ea typeface="+mn-ea"/>
                <a:cs typeface="Arial" charset="0"/>
              </a:defRPr>
            </a:lvl1pPr>
          </a:lstStyle>
          <a:p>
            <a:endParaRPr>
              <a:solidFill>
                <a:srgbClr val="FFFFFF"/>
              </a:solidFill>
            </a:endParaRPr>
          </a:p>
        </p:txBody>
      </p:sp>
    </p:spTree>
    <p:extLst>
      <p:ext uri="{BB962C8B-B14F-4D97-AF65-F5344CB8AC3E}">
        <p14:creationId xmlns:p14="http://schemas.microsoft.com/office/powerpoint/2010/main" val="27291197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
                <a:solidFill>
                  <a:srgbClr val="002776"/>
                </a:solidFill>
              </a:rPr>
              <a:pPr/>
              <a:t>‹#›</a:t>
            </a:fld>
            <a:endParaRPr lang="es-ES">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411820443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
                <a:solidFill>
                  <a:srgbClr val="002776"/>
                </a:solidFill>
              </a:rPr>
              <a:pPr/>
              <a:t>‹#›</a:t>
            </a:fld>
            <a:endParaRPr lang="es-ES">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46828496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9906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1992" tIns="40997" rIns="81992" bIns="40997" rtlCol="0" anchor="ctr"/>
          <a:lstStyle/>
          <a:p>
            <a:pPr algn="ctr" fontAlgn="base">
              <a:spcBef>
                <a:spcPct val="0"/>
              </a:spcBef>
              <a:spcAft>
                <a:spcPct val="0"/>
              </a:spcAft>
            </a:pPr>
            <a:endParaRPr lang="nb-NO">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3627" y="2990174"/>
            <a:ext cx="3737612" cy="791253"/>
          </a:xfrm>
          <a:prstGeom prst="rect">
            <a:avLst/>
          </a:prstGeom>
          <a:noFill/>
          <a:ln w="9525">
            <a:noFill/>
            <a:miter lim="800000"/>
            <a:headEnd/>
            <a:tailEnd/>
          </a:ln>
        </p:spPr>
      </p:pic>
      <p:sp>
        <p:nvSpPr>
          <p:cNvPr id="8" name="Text Placeholder 7"/>
          <p:cNvSpPr>
            <a:spLocks noGrp="1"/>
          </p:cNvSpPr>
          <p:nvPr>
            <p:ph type="body" sz="quarter" idx="13"/>
          </p:nvPr>
        </p:nvSpPr>
        <p:spPr>
          <a:xfrm>
            <a:off x="450285" y="4146733"/>
            <a:ext cx="6640475" cy="2288334"/>
          </a:xfrm>
        </p:spPr>
        <p:txBody>
          <a:bodyPr/>
          <a:lstStyle>
            <a:lvl1pPr>
              <a:defRPr sz="600">
                <a:solidFill>
                  <a:srgbClr val="000000"/>
                </a:solidFill>
              </a:defRPr>
            </a:lvl1pPr>
            <a:lvl2pPr>
              <a:defRPr sz="700"/>
            </a:lvl2pPr>
            <a:lvl3pPr>
              <a:defRPr sz="700"/>
            </a:lvl3pPr>
            <a:lvl4pPr>
              <a:defRPr sz="700"/>
            </a:lvl4pPr>
            <a:lvl5pPr>
              <a:defRPr sz="700"/>
            </a:lvl5pPr>
          </a:lstStyle>
          <a:p>
            <a:pPr lvl="0"/>
            <a:r>
              <a:rPr lang="en-US" smtClean="0"/>
              <a:t>Click to edit Master text styles</a:t>
            </a:r>
          </a:p>
        </p:txBody>
      </p:sp>
      <p:sp>
        <p:nvSpPr>
          <p:cNvPr id="7" name="Slide Number Placeholder 3"/>
          <p:cNvSpPr>
            <a:spLocks noGrp="1"/>
          </p:cNvSpPr>
          <p:nvPr>
            <p:ph type="sldNum" sz="quarter" idx="10"/>
          </p:nvPr>
        </p:nvSpPr>
        <p:spPr>
          <a:xfrm>
            <a:off x="450307" y="6554316"/>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36319" y="6554316"/>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02489757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952218" y="1195983"/>
            <a:ext cx="4953782" cy="5239081"/>
          </a:xfrm>
        </p:spPr>
        <p:txBody>
          <a:bodyPr/>
          <a:lstStyle/>
          <a:p>
            <a:r>
              <a:rPr lang="en-US" smtClean="0"/>
              <a:t>Click icon to add picture</a:t>
            </a:r>
            <a:endParaRPr lang="es-ES"/>
          </a:p>
        </p:txBody>
      </p:sp>
      <p:sp>
        <p:nvSpPr>
          <p:cNvPr id="120835" name="Title Placeholder 1"/>
          <p:cNvSpPr>
            <a:spLocks noGrp="1"/>
          </p:cNvSpPr>
          <p:nvPr>
            <p:ph type="ctrTitle"/>
          </p:nvPr>
        </p:nvSpPr>
        <p:spPr>
          <a:xfrm>
            <a:off x="830106" y="2886328"/>
            <a:ext cx="4431671" cy="1128762"/>
          </a:xfrm>
        </p:spPr>
        <p:txBody>
          <a:bodyPr/>
          <a:lstStyle>
            <a:lvl1pPr>
              <a:lnSpc>
                <a:spcPct val="95000"/>
              </a:lnSpc>
              <a:defRPr sz="2900" b="0" smtClean="0">
                <a:latin typeface="Times New Roman" pitchFamily="18" charset="0"/>
              </a:defRPr>
            </a:lvl1pPr>
          </a:lstStyle>
          <a:p>
            <a:r>
              <a:rPr lang="en-US" smtClean="0"/>
              <a:t>Click to edit Master title style</a:t>
            </a:r>
            <a:endParaRPr lang="es-ES" dirty="0" smtClean="0"/>
          </a:p>
        </p:txBody>
      </p:sp>
      <p:sp>
        <p:nvSpPr>
          <p:cNvPr id="120836" name="Text Placeholder 2"/>
          <p:cNvSpPr>
            <a:spLocks noGrp="1"/>
          </p:cNvSpPr>
          <p:nvPr>
            <p:ph type="subTitle" idx="1"/>
          </p:nvPr>
        </p:nvSpPr>
        <p:spPr>
          <a:xfrm>
            <a:off x="440822" y="6029167"/>
            <a:ext cx="5135113" cy="303897"/>
          </a:xfrm>
        </p:spPr>
        <p:txBody>
          <a:bodyPr anchor="b"/>
          <a:lstStyle>
            <a:lvl1pPr>
              <a:lnSpc>
                <a:spcPts val="1995"/>
              </a:lnSpc>
              <a:defRPr sz="1600" b="1" smtClean="0"/>
            </a:lvl1pPr>
          </a:lstStyle>
          <a:p>
            <a:r>
              <a:rPr lang="en-US" smtClean="0"/>
              <a:t>Click to edit Master subtitle style</a:t>
            </a:r>
            <a:endParaRPr lang="es-ES"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1094" y="253483"/>
            <a:ext cx="2310410" cy="470551"/>
          </a:xfrm>
          <a:prstGeom prst="rect">
            <a:avLst/>
          </a:prstGeom>
          <a:noFill/>
          <a:ln w="9525">
            <a:noFill/>
            <a:miter lim="800000"/>
            <a:headEnd/>
            <a:tailEnd/>
          </a:ln>
        </p:spPr>
      </p:pic>
      <p:sp>
        <p:nvSpPr>
          <p:cNvPr id="10" name="Slide Number Placeholder 3"/>
          <p:cNvSpPr>
            <a:spLocks noGrp="1"/>
          </p:cNvSpPr>
          <p:nvPr>
            <p:ph type="sldNum" sz="quarter" idx="11"/>
          </p:nvPr>
        </p:nvSpPr>
        <p:spPr>
          <a:xfrm>
            <a:off x="450321" y="6554334"/>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11" name="Footer Placeholder 4"/>
          <p:cNvSpPr>
            <a:spLocks noGrp="1"/>
          </p:cNvSpPr>
          <p:nvPr>
            <p:ph type="ftr" sz="quarter" idx="12"/>
          </p:nvPr>
        </p:nvSpPr>
        <p:spPr>
          <a:xfrm>
            <a:off x="836319" y="6554334"/>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82928330"/>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250446234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2428" y="2835910"/>
            <a:ext cx="5156997" cy="387924"/>
          </a:xfrm>
        </p:spPr>
        <p:txBody>
          <a:bodyPr/>
          <a:lstStyle>
            <a:lvl1pPr>
              <a:defRPr sz="2500"/>
            </a:lvl1pPr>
          </a:lstStyle>
          <a:p>
            <a:r>
              <a:rPr lang="en-US" smtClean="0"/>
              <a:t>Click to edit Master title style</a:t>
            </a:r>
            <a:endParaRPr lang="es-ES"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10" name="Picture Placeholder 9"/>
          <p:cNvSpPr>
            <a:spLocks noGrp="1"/>
          </p:cNvSpPr>
          <p:nvPr>
            <p:ph type="pic" sz="quarter" idx="13"/>
          </p:nvPr>
        </p:nvSpPr>
        <p:spPr>
          <a:xfrm>
            <a:off x="5627520" y="0"/>
            <a:ext cx="4278480" cy="6858000"/>
          </a:xfrm>
        </p:spPr>
        <p:txBody>
          <a:bodyPr/>
          <a:lstStyle/>
          <a:p>
            <a:r>
              <a:rPr lang="en-US" smtClean="0"/>
              <a:t>Click icon to add picture</a:t>
            </a:r>
            <a:endParaRPr lang="es-ES"/>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606053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38064" y="2670871"/>
            <a:ext cx="6621716" cy="1400449"/>
          </a:xfrm>
        </p:spPr>
        <p:txBody>
          <a:bodyPr/>
          <a:lstStyle>
            <a:lvl1pPr>
              <a:lnSpc>
                <a:spcPct val="95000"/>
              </a:lnSpc>
              <a:defRPr sz="4700" b="0">
                <a:solidFill>
                  <a:schemeClr val="bg2"/>
                </a:solidFill>
                <a:latin typeface="Times New Roman" pitchFamily="18" charset="0"/>
              </a:defRPr>
            </a:lvl1pPr>
          </a:lstStyle>
          <a:p>
            <a:r>
              <a:rPr lang="en-US" smtClean="0"/>
              <a:t>Click to edit Master title style</a:t>
            </a:r>
            <a:endParaRPr lang="es-ES"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
                <a:solidFill>
                  <a:srgbClr val="FFFFFF"/>
                </a:solidFill>
              </a:rPr>
              <a:pPr/>
              <a:t>‹#›</a:t>
            </a:fld>
            <a:endParaRPr lang="es-ES">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13695" rtl="0" fontAlgn="base">
              <a:lnSpc>
                <a:spcPts val="1077"/>
              </a:lnSpc>
              <a:spcBef>
                <a:spcPct val="0"/>
              </a:spcBef>
              <a:spcAft>
                <a:spcPct val="0"/>
              </a:spcAft>
              <a:defRPr lang="es-ES" sz="900" kern="1200" smtClean="0">
                <a:solidFill>
                  <a:schemeClr val="bg1"/>
                </a:solidFill>
                <a:latin typeface="Arial" charset="0"/>
                <a:ea typeface="+mn-ea"/>
                <a:cs typeface="Arial" charset="0"/>
              </a:defRPr>
            </a:lvl1pPr>
          </a:lstStyle>
          <a:p>
            <a:endParaRPr>
              <a:solidFill>
                <a:srgbClr val="FFFFFF"/>
              </a:solidFill>
            </a:endParaRPr>
          </a:p>
        </p:txBody>
      </p:sp>
    </p:spTree>
    <p:extLst>
      <p:ext uri="{BB962C8B-B14F-4D97-AF65-F5344CB8AC3E}">
        <p14:creationId xmlns:p14="http://schemas.microsoft.com/office/powerpoint/2010/main" val="1916610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
                <a:solidFill>
                  <a:srgbClr val="002776"/>
                </a:solidFill>
              </a:rPr>
              <a:pPr/>
              <a:t>‹#›</a:t>
            </a:fld>
            <a:endParaRPr lang="es-ES">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29366645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
                <a:solidFill>
                  <a:srgbClr val="002776"/>
                </a:solidFill>
              </a:rPr>
              <a:pPr/>
              <a:t>‹#›</a:t>
            </a:fld>
            <a:endParaRPr lang="es-ES">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209404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2428" y="2835910"/>
            <a:ext cx="5156997" cy="387924"/>
          </a:xfrm>
        </p:spPr>
        <p:txBody>
          <a:bodyPr/>
          <a:lstStyle>
            <a:lvl1pPr>
              <a:defRPr sz="2500"/>
            </a:lvl1pPr>
          </a:lstStyle>
          <a:p>
            <a:r>
              <a:rPr lang="en-US" smtClean="0"/>
              <a:t>Click to edit Master title style</a:t>
            </a:r>
            <a:endParaRPr lang="es-ES"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10" name="Picture Placeholder 9"/>
          <p:cNvSpPr>
            <a:spLocks noGrp="1"/>
          </p:cNvSpPr>
          <p:nvPr>
            <p:ph type="pic" sz="quarter" idx="13"/>
          </p:nvPr>
        </p:nvSpPr>
        <p:spPr>
          <a:xfrm>
            <a:off x="5627520" y="0"/>
            <a:ext cx="4278480" cy="6858000"/>
          </a:xfrm>
        </p:spPr>
        <p:txBody>
          <a:bodyPr/>
          <a:lstStyle/>
          <a:p>
            <a:r>
              <a:rPr lang="en-US" smtClean="0"/>
              <a:t>Click icon to add picture</a:t>
            </a:r>
            <a:endParaRPr lang="es-ES"/>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144688840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9906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1992" tIns="40997" rIns="81992" bIns="40997" rtlCol="0" anchor="ctr"/>
          <a:lstStyle/>
          <a:p>
            <a:pPr algn="ctr" fontAlgn="base">
              <a:spcBef>
                <a:spcPct val="0"/>
              </a:spcBef>
              <a:spcAft>
                <a:spcPct val="0"/>
              </a:spcAft>
            </a:pPr>
            <a:endParaRPr lang="nb-NO">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3627" y="2990192"/>
            <a:ext cx="3737612" cy="791253"/>
          </a:xfrm>
          <a:prstGeom prst="rect">
            <a:avLst/>
          </a:prstGeom>
          <a:noFill/>
          <a:ln w="9525">
            <a:noFill/>
            <a:miter lim="800000"/>
            <a:headEnd/>
            <a:tailEnd/>
          </a:ln>
        </p:spPr>
      </p:pic>
      <p:sp>
        <p:nvSpPr>
          <p:cNvPr id="8" name="Text Placeholder 7"/>
          <p:cNvSpPr>
            <a:spLocks noGrp="1"/>
          </p:cNvSpPr>
          <p:nvPr>
            <p:ph type="body" sz="quarter" idx="13"/>
          </p:nvPr>
        </p:nvSpPr>
        <p:spPr>
          <a:xfrm>
            <a:off x="450285" y="4146733"/>
            <a:ext cx="6640475" cy="2288334"/>
          </a:xfrm>
        </p:spPr>
        <p:txBody>
          <a:bodyPr/>
          <a:lstStyle>
            <a:lvl1pPr>
              <a:defRPr sz="600">
                <a:solidFill>
                  <a:srgbClr val="000000"/>
                </a:solidFill>
              </a:defRPr>
            </a:lvl1pPr>
            <a:lvl2pPr>
              <a:defRPr sz="700"/>
            </a:lvl2pPr>
            <a:lvl3pPr>
              <a:defRPr sz="700"/>
            </a:lvl3pPr>
            <a:lvl4pPr>
              <a:defRPr sz="700"/>
            </a:lvl4pPr>
            <a:lvl5pPr>
              <a:defRPr sz="700"/>
            </a:lvl5pPr>
          </a:lstStyle>
          <a:p>
            <a:pPr lvl="0"/>
            <a:r>
              <a:rPr lang="en-US" smtClean="0"/>
              <a:t>Click to edit Master text styles</a:t>
            </a:r>
          </a:p>
        </p:txBody>
      </p:sp>
      <p:sp>
        <p:nvSpPr>
          <p:cNvPr id="7" name="Slide Number Placeholder 3"/>
          <p:cNvSpPr>
            <a:spLocks noGrp="1"/>
          </p:cNvSpPr>
          <p:nvPr>
            <p:ph type="sldNum" sz="quarter" idx="10"/>
          </p:nvPr>
        </p:nvSpPr>
        <p:spPr>
          <a:xfrm>
            <a:off x="450321" y="6554334"/>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36319" y="6554334"/>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257358110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952218" y="1195983"/>
            <a:ext cx="4953782" cy="5239081"/>
          </a:xfrm>
        </p:spPr>
        <p:txBody>
          <a:bodyPr/>
          <a:lstStyle/>
          <a:p>
            <a:r>
              <a:rPr lang="es-ES_tradnl" smtClean="0"/>
              <a:t>Click icon to add picture</a:t>
            </a:r>
            <a:endParaRPr lang="es-ES_tradnl"/>
          </a:p>
        </p:txBody>
      </p:sp>
      <p:sp>
        <p:nvSpPr>
          <p:cNvPr id="120835" name="Title Placeholder 1"/>
          <p:cNvSpPr>
            <a:spLocks noGrp="1"/>
          </p:cNvSpPr>
          <p:nvPr>
            <p:ph type="ctrTitle"/>
          </p:nvPr>
        </p:nvSpPr>
        <p:spPr>
          <a:xfrm>
            <a:off x="830106" y="2886328"/>
            <a:ext cx="4431671" cy="1128762"/>
          </a:xfrm>
        </p:spPr>
        <p:txBody>
          <a:bodyPr/>
          <a:lstStyle>
            <a:lvl1pPr>
              <a:lnSpc>
                <a:spcPct val="95000"/>
              </a:lnSpc>
              <a:defRPr sz="2900" b="0" smtClean="0">
                <a:latin typeface="Times New Roman" pitchFamily="18" charset="0"/>
              </a:defRPr>
            </a:lvl1pPr>
          </a:lstStyle>
          <a:p>
            <a:r>
              <a:rPr lang="es-ES_tradnl" smtClean="0"/>
              <a:t>Click to edit Master title style</a:t>
            </a:r>
            <a:endParaRPr lang="es-ES_tradnl" dirty="0" smtClean="0"/>
          </a:p>
        </p:txBody>
      </p:sp>
      <p:sp>
        <p:nvSpPr>
          <p:cNvPr id="120836" name="Text Placeholder 2"/>
          <p:cNvSpPr>
            <a:spLocks noGrp="1"/>
          </p:cNvSpPr>
          <p:nvPr>
            <p:ph type="subTitle" idx="1"/>
          </p:nvPr>
        </p:nvSpPr>
        <p:spPr>
          <a:xfrm>
            <a:off x="440822" y="6029149"/>
            <a:ext cx="5135113" cy="303897"/>
          </a:xfrm>
        </p:spPr>
        <p:txBody>
          <a:bodyPr anchor="b"/>
          <a:lstStyle>
            <a:lvl1pPr>
              <a:lnSpc>
                <a:spcPts val="1995"/>
              </a:lnSpc>
              <a:defRPr sz="1600" b="1" smtClean="0"/>
            </a:lvl1pPr>
          </a:lstStyle>
          <a:p>
            <a:r>
              <a:rPr lang="es-ES_tradnl" smtClean="0"/>
              <a:t>Click to edit Master subtitle style</a:t>
            </a:r>
            <a:endParaRPr lang="es-ES_tradnl"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1094" y="253483"/>
            <a:ext cx="2310410" cy="470551"/>
          </a:xfrm>
          <a:prstGeom prst="rect">
            <a:avLst/>
          </a:prstGeom>
          <a:noFill/>
          <a:ln w="9525">
            <a:noFill/>
            <a:miter lim="800000"/>
            <a:headEnd/>
            <a:tailEnd/>
          </a:ln>
        </p:spPr>
      </p:pic>
      <p:sp>
        <p:nvSpPr>
          <p:cNvPr id="10" name="Slide Number Placeholder 3"/>
          <p:cNvSpPr>
            <a:spLocks noGrp="1"/>
          </p:cNvSpPr>
          <p:nvPr>
            <p:ph type="sldNum" sz="quarter" idx="11"/>
          </p:nvPr>
        </p:nvSpPr>
        <p:spPr>
          <a:xfrm>
            <a:off x="450307" y="6554316"/>
            <a:ext cx="306387" cy="144247"/>
          </a:xfrm>
        </p:spPr>
        <p:txBody>
          <a:bodyPr/>
          <a:lstStyle>
            <a:lvl1pPr>
              <a:defRPr>
                <a:solidFill>
                  <a:schemeClr val="bg1"/>
                </a:solidFill>
              </a:defRPr>
            </a:lvl1pPr>
          </a:lstStyle>
          <a:p>
            <a:fld id="{20A7A354-C5FB-4D1E-BE75-5A939ED93F75}" type="slidenum">
              <a:rPr lang="es-ES_tradnl" smtClean="0">
                <a:solidFill>
                  <a:srgbClr val="FFFFFF"/>
                </a:solidFill>
              </a:rPr>
              <a:pPr/>
              <a:t>‹#›</a:t>
            </a:fld>
            <a:endParaRPr lang="es-ES_tradnl">
              <a:solidFill>
                <a:srgbClr val="FFFFFF"/>
              </a:solidFill>
            </a:endParaRPr>
          </a:p>
        </p:txBody>
      </p:sp>
      <p:sp>
        <p:nvSpPr>
          <p:cNvPr id="11" name="Footer Placeholder 4"/>
          <p:cNvSpPr>
            <a:spLocks noGrp="1"/>
          </p:cNvSpPr>
          <p:nvPr>
            <p:ph type="ftr" sz="quarter" idx="12"/>
          </p:nvPr>
        </p:nvSpPr>
        <p:spPr>
          <a:xfrm>
            <a:off x="836319" y="6554316"/>
            <a:ext cx="4677095" cy="144247"/>
          </a:xfrm>
        </p:spPr>
        <p:txBody>
          <a:bodyPr/>
          <a:lstStyle>
            <a:lvl1pPr>
              <a:defRPr>
                <a:solidFill>
                  <a:schemeClr val="bg1"/>
                </a:solidFill>
              </a:defRPr>
            </a:lvl1pPr>
          </a:lstStyle>
          <a:p>
            <a:endParaRPr lang="es-ES_tradnl">
              <a:solidFill>
                <a:srgbClr val="FFFFFF"/>
              </a:solidFill>
            </a:endParaRPr>
          </a:p>
        </p:txBody>
      </p:sp>
      <p:pic>
        <p:nvPicPr>
          <p:cNvPr id="8" name="Picture 7"/>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614455463"/>
      </p:ext>
    </p:extLst>
  </p:cSld>
  <p:clrMapOvr>
    <a:masterClrMapping/>
  </p:clrMapOv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s-ES_tradnl"/>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s-ES_tradnl"/>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_tradnl" smtClean="0">
                <a:solidFill>
                  <a:srgbClr val="002776"/>
                </a:solidFill>
              </a:rPr>
              <a:pPr/>
              <a:t>‹#›</a:t>
            </a:fld>
            <a:endParaRPr lang="es-ES_tradnl">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_tradnl">
              <a:solidFill>
                <a:srgbClr val="002776"/>
              </a:solidFill>
            </a:endParaRPr>
          </a:p>
        </p:txBody>
      </p:sp>
    </p:spTree>
    <p:extLst>
      <p:ext uri="{BB962C8B-B14F-4D97-AF65-F5344CB8AC3E}">
        <p14:creationId xmlns:p14="http://schemas.microsoft.com/office/powerpoint/2010/main" val="87310263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2428" y="2835910"/>
            <a:ext cx="5156997" cy="387924"/>
          </a:xfrm>
        </p:spPr>
        <p:txBody>
          <a:bodyPr/>
          <a:lstStyle>
            <a:lvl1pPr>
              <a:defRPr sz="2500"/>
            </a:lvl1pPr>
          </a:lstStyle>
          <a:p>
            <a:r>
              <a:rPr lang="es-ES_tradnl" smtClean="0"/>
              <a:t>Click to edit Master title style</a:t>
            </a:r>
            <a:endParaRPr lang="es-ES_tradnl"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_tradnl" smtClean="0">
                <a:solidFill>
                  <a:srgbClr val="002776"/>
                </a:solidFill>
              </a:rPr>
              <a:pPr/>
              <a:t>‹#›</a:t>
            </a:fld>
            <a:endParaRPr lang="es-ES_tradnl">
              <a:solidFill>
                <a:srgbClr val="002776"/>
              </a:solidFill>
            </a:endParaRPr>
          </a:p>
        </p:txBody>
      </p:sp>
      <p:sp>
        <p:nvSpPr>
          <p:cNvPr id="10" name="Picture Placeholder 9"/>
          <p:cNvSpPr>
            <a:spLocks noGrp="1"/>
          </p:cNvSpPr>
          <p:nvPr>
            <p:ph type="pic" sz="quarter" idx="13"/>
          </p:nvPr>
        </p:nvSpPr>
        <p:spPr>
          <a:xfrm>
            <a:off x="5627520" y="0"/>
            <a:ext cx="4278480" cy="6858000"/>
          </a:xfrm>
        </p:spPr>
        <p:txBody>
          <a:bodyPr/>
          <a:lstStyle/>
          <a:p>
            <a:r>
              <a:rPr lang="es-ES_tradnl" smtClean="0"/>
              <a:t>Click icon to add picture</a:t>
            </a:r>
            <a:endParaRPr lang="es-ES_tradnl"/>
          </a:p>
        </p:txBody>
      </p:sp>
      <p:sp>
        <p:nvSpPr>
          <p:cNvPr id="5" name="Footer Placeholder 4"/>
          <p:cNvSpPr>
            <a:spLocks noGrp="1"/>
          </p:cNvSpPr>
          <p:nvPr>
            <p:ph type="ftr" sz="quarter" idx="11"/>
          </p:nvPr>
        </p:nvSpPr>
        <p:spPr/>
        <p:txBody>
          <a:bodyPr/>
          <a:lstStyle>
            <a:lvl1pPr>
              <a:defRPr/>
            </a:lvl1pPr>
          </a:lstStyle>
          <a:p>
            <a:endParaRPr lang="es-ES_tradnl">
              <a:solidFill>
                <a:srgbClr val="002776"/>
              </a:solidFill>
            </a:endParaRPr>
          </a:p>
        </p:txBody>
      </p:sp>
    </p:spTree>
    <p:extLst>
      <p:ext uri="{BB962C8B-B14F-4D97-AF65-F5344CB8AC3E}">
        <p14:creationId xmlns:p14="http://schemas.microsoft.com/office/powerpoint/2010/main" val="301401770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38064" y="2670849"/>
            <a:ext cx="6621716" cy="1400449"/>
          </a:xfrm>
        </p:spPr>
        <p:txBody>
          <a:bodyPr/>
          <a:lstStyle>
            <a:lvl1pPr>
              <a:lnSpc>
                <a:spcPct val="95000"/>
              </a:lnSpc>
              <a:defRPr sz="4700" b="0">
                <a:solidFill>
                  <a:schemeClr val="bg2"/>
                </a:solidFill>
                <a:latin typeface="Times New Roman" pitchFamily="18" charset="0"/>
              </a:defRPr>
            </a:lvl1pPr>
          </a:lstStyle>
          <a:p>
            <a:r>
              <a:rPr lang="es-ES_tradnl" smtClean="0"/>
              <a:t>Click to edit Master title style</a:t>
            </a:r>
            <a:endParaRPr lang="es-ES_tradnl"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_tradnl" smtClean="0">
                <a:solidFill>
                  <a:srgbClr val="FFFFFF"/>
                </a:solidFill>
              </a:rPr>
              <a:pPr/>
              <a:t>‹#›</a:t>
            </a:fld>
            <a:endParaRPr lang="es-ES_tradnl">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13695" rtl="0" fontAlgn="base">
              <a:lnSpc>
                <a:spcPts val="1077"/>
              </a:lnSpc>
              <a:spcBef>
                <a:spcPct val="0"/>
              </a:spcBef>
              <a:spcAft>
                <a:spcPct val="0"/>
              </a:spcAft>
              <a:defRPr lang="es-ES" sz="900" kern="1200" smtClean="0">
                <a:solidFill>
                  <a:schemeClr val="bg1"/>
                </a:solidFill>
                <a:latin typeface="Arial" charset="0"/>
                <a:ea typeface="+mn-ea"/>
                <a:cs typeface="Arial" charset="0"/>
              </a:defRPr>
            </a:lvl1pPr>
          </a:lstStyle>
          <a:p>
            <a:endParaRPr lang="es-ES_tradnl">
              <a:solidFill>
                <a:srgbClr val="FFFFFF"/>
              </a:solidFill>
            </a:endParaRPr>
          </a:p>
        </p:txBody>
      </p:sp>
    </p:spTree>
    <p:extLst>
      <p:ext uri="{BB962C8B-B14F-4D97-AF65-F5344CB8AC3E}">
        <p14:creationId xmlns:p14="http://schemas.microsoft.com/office/powerpoint/2010/main" val="72415605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s-ES_tradnl"/>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_tradnl" smtClean="0">
                <a:solidFill>
                  <a:srgbClr val="002776"/>
                </a:solidFill>
              </a:rPr>
              <a:pPr/>
              <a:t>‹#›</a:t>
            </a:fld>
            <a:endParaRPr lang="es-ES_tradnl">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_tradnl">
              <a:solidFill>
                <a:srgbClr val="002776"/>
              </a:solidFill>
            </a:endParaRPr>
          </a:p>
        </p:txBody>
      </p:sp>
    </p:spTree>
    <p:extLst>
      <p:ext uri="{BB962C8B-B14F-4D97-AF65-F5344CB8AC3E}">
        <p14:creationId xmlns:p14="http://schemas.microsoft.com/office/powerpoint/2010/main" val="178765103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_tradnl" smtClean="0">
                <a:solidFill>
                  <a:srgbClr val="002776"/>
                </a:solidFill>
              </a:rPr>
              <a:pPr/>
              <a:t>‹#›</a:t>
            </a:fld>
            <a:endParaRPr lang="es-ES_tradnl">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_tradnl">
              <a:solidFill>
                <a:srgbClr val="002776"/>
              </a:solidFill>
            </a:endParaRPr>
          </a:p>
        </p:txBody>
      </p:sp>
    </p:spTree>
    <p:extLst>
      <p:ext uri="{BB962C8B-B14F-4D97-AF65-F5344CB8AC3E}">
        <p14:creationId xmlns:p14="http://schemas.microsoft.com/office/powerpoint/2010/main" val="66611805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9906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1992" tIns="40997" rIns="81992" bIns="40997" rtlCol="0" anchor="ctr"/>
          <a:lstStyle/>
          <a:p>
            <a:pPr algn="ctr" fontAlgn="base">
              <a:spcBef>
                <a:spcPct val="0"/>
              </a:spcBef>
              <a:spcAft>
                <a:spcPct val="0"/>
              </a:spcAft>
            </a:pPr>
            <a:endParaRPr lang="es-ES_tradnl">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3627" y="2990174"/>
            <a:ext cx="3737612" cy="791253"/>
          </a:xfrm>
          <a:prstGeom prst="rect">
            <a:avLst/>
          </a:prstGeom>
          <a:noFill/>
          <a:ln w="9525">
            <a:noFill/>
            <a:miter lim="800000"/>
            <a:headEnd/>
            <a:tailEnd/>
          </a:ln>
        </p:spPr>
      </p:pic>
      <p:sp>
        <p:nvSpPr>
          <p:cNvPr id="8" name="Text Placeholder 7"/>
          <p:cNvSpPr>
            <a:spLocks noGrp="1"/>
          </p:cNvSpPr>
          <p:nvPr>
            <p:ph type="body" sz="quarter" idx="13"/>
          </p:nvPr>
        </p:nvSpPr>
        <p:spPr>
          <a:xfrm>
            <a:off x="450285" y="4146733"/>
            <a:ext cx="6640475" cy="2288334"/>
          </a:xfrm>
        </p:spPr>
        <p:txBody>
          <a:bodyPr/>
          <a:lstStyle>
            <a:lvl1pPr>
              <a:defRPr sz="600">
                <a:solidFill>
                  <a:srgbClr val="000000"/>
                </a:solidFill>
              </a:defRPr>
            </a:lvl1pPr>
            <a:lvl2pPr>
              <a:defRPr sz="700"/>
            </a:lvl2pPr>
            <a:lvl3pPr>
              <a:defRPr sz="700"/>
            </a:lvl3pPr>
            <a:lvl4pPr>
              <a:defRPr sz="700"/>
            </a:lvl4pPr>
            <a:lvl5pPr>
              <a:defRPr sz="700"/>
            </a:lvl5pPr>
          </a:lstStyle>
          <a:p>
            <a:pPr lvl="0"/>
            <a:r>
              <a:rPr lang="es-ES_tradnl" smtClean="0"/>
              <a:t>Click to edit Master text styles</a:t>
            </a:r>
          </a:p>
        </p:txBody>
      </p:sp>
      <p:sp>
        <p:nvSpPr>
          <p:cNvPr id="7" name="Slide Number Placeholder 3"/>
          <p:cNvSpPr>
            <a:spLocks noGrp="1"/>
          </p:cNvSpPr>
          <p:nvPr>
            <p:ph type="sldNum" sz="quarter" idx="10"/>
          </p:nvPr>
        </p:nvSpPr>
        <p:spPr>
          <a:xfrm>
            <a:off x="450307" y="6554316"/>
            <a:ext cx="306387" cy="144247"/>
          </a:xfrm>
        </p:spPr>
        <p:txBody>
          <a:bodyPr/>
          <a:lstStyle>
            <a:lvl1pPr>
              <a:defRPr>
                <a:solidFill>
                  <a:schemeClr val="bg1"/>
                </a:solidFill>
              </a:defRPr>
            </a:lvl1pPr>
          </a:lstStyle>
          <a:p>
            <a:fld id="{20A7A354-C5FB-4D1E-BE75-5A939ED93F75}" type="slidenum">
              <a:rPr lang="es-ES_tradnl" smtClean="0">
                <a:solidFill>
                  <a:srgbClr val="FFFFFF"/>
                </a:solidFill>
              </a:rPr>
              <a:pPr/>
              <a:t>‹#›</a:t>
            </a:fld>
            <a:endParaRPr lang="es-ES_tradnl">
              <a:solidFill>
                <a:srgbClr val="FFFFFF"/>
              </a:solidFill>
            </a:endParaRPr>
          </a:p>
        </p:txBody>
      </p:sp>
      <p:sp>
        <p:nvSpPr>
          <p:cNvPr id="9" name="Footer Placeholder 4"/>
          <p:cNvSpPr>
            <a:spLocks noGrp="1"/>
          </p:cNvSpPr>
          <p:nvPr>
            <p:ph type="ftr" sz="quarter" idx="11"/>
          </p:nvPr>
        </p:nvSpPr>
        <p:spPr>
          <a:xfrm>
            <a:off x="836319" y="6554316"/>
            <a:ext cx="4677095" cy="144247"/>
          </a:xfrm>
        </p:spPr>
        <p:txBody>
          <a:bodyPr/>
          <a:lstStyle>
            <a:lvl1pPr>
              <a:defRPr>
                <a:solidFill>
                  <a:schemeClr val="bg1"/>
                </a:solidFill>
              </a:defRPr>
            </a:lvl1pPr>
          </a:lstStyle>
          <a:p>
            <a:endParaRPr lang="es-ES_tradnl">
              <a:solidFill>
                <a:srgbClr val="FFFFFF"/>
              </a:solidFill>
            </a:endParaRPr>
          </a:p>
        </p:txBody>
      </p:sp>
    </p:spTree>
    <p:extLst>
      <p:ext uri="{BB962C8B-B14F-4D97-AF65-F5344CB8AC3E}">
        <p14:creationId xmlns:p14="http://schemas.microsoft.com/office/powerpoint/2010/main" val="24874307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Slide Number Placeholder 5"/>
          <p:cNvSpPr>
            <a:spLocks noGrp="1"/>
          </p:cNvSpPr>
          <p:nvPr>
            <p:ph type="sldNum" sz="quarter" idx="10"/>
          </p:nvPr>
        </p:nvSpPr>
        <p:spPr/>
        <p:txBody>
          <a:bodyPr/>
          <a:lstStyle>
            <a:lvl1pPr fontAlgn="auto">
              <a:spcBef>
                <a:spcPts val="0"/>
              </a:spcBef>
              <a:spcAft>
                <a:spcPts val="0"/>
              </a:spcAft>
              <a:defRPr>
                <a:solidFill>
                  <a:srgbClr val="002776"/>
                </a:solidFill>
                <a:cs typeface="+mn-cs"/>
              </a:defRPr>
            </a:lvl1pPr>
          </a:lstStyle>
          <a:p>
            <a:pPr>
              <a:defRPr/>
            </a:pPr>
            <a:fld id="{0BEE36FF-50A2-4609-A487-13D3C49E74B7}" type="slidenum">
              <a:rPr lang="en-GB"/>
              <a:pPr>
                <a:defRPr/>
              </a:pPr>
              <a:t>‹#›</a:t>
            </a:fld>
            <a:endParaRPr lang="en-GB"/>
          </a:p>
        </p:txBody>
      </p:sp>
    </p:spTree>
    <p:extLst>
      <p:ext uri="{BB962C8B-B14F-4D97-AF65-F5344CB8AC3E}">
        <p14:creationId xmlns:p14="http://schemas.microsoft.com/office/powerpoint/2010/main" val="17521575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38064" y="2670849"/>
            <a:ext cx="6621716" cy="1400449"/>
          </a:xfrm>
        </p:spPr>
        <p:txBody>
          <a:bodyPr/>
          <a:lstStyle>
            <a:lvl1pPr>
              <a:lnSpc>
                <a:spcPct val="95000"/>
              </a:lnSpc>
              <a:defRPr sz="4700" b="0">
                <a:solidFill>
                  <a:schemeClr val="bg2"/>
                </a:solidFill>
                <a:latin typeface="Times New Roman" pitchFamily="18" charset="0"/>
              </a:defRPr>
            </a:lvl1pPr>
          </a:lstStyle>
          <a:p>
            <a:r>
              <a:rPr lang="en-US" smtClean="0"/>
              <a:t>Click to edit Master title style</a:t>
            </a:r>
            <a:endParaRPr lang="es-ES"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
                <a:solidFill>
                  <a:srgbClr val="FFFFFF"/>
                </a:solidFill>
              </a:rPr>
              <a:pPr/>
              <a:t>‹#›</a:t>
            </a:fld>
            <a:endParaRPr lang="es-ES">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13695" rtl="0" fontAlgn="base">
              <a:lnSpc>
                <a:spcPts val="1077"/>
              </a:lnSpc>
              <a:spcBef>
                <a:spcPct val="0"/>
              </a:spcBef>
              <a:spcAft>
                <a:spcPct val="0"/>
              </a:spcAft>
              <a:defRPr lang="es-ES" sz="900" kern="1200" smtClean="0">
                <a:solidFill>
                  <a:schemeClr val="bg1"/>
                </a:solidFill>
                <a:latin typeface="Arial" charset="0"/>
                <a:ea typeface="+mn-ea"/>
                <a:cs typeface="Arial" charset="0"/>
              </a:defRPr>
            </a:lvl1pPr>
          </a:lstStyle>
          <a:p>
            <a:endParaRPr>
              <a:solidFill>
                <a:srgbClr val="FFFFFF"/>
              </a:solidFill>
            </a:endParaRPr>
          </a:p>
        </p:txBody>
      </p:sp>
    </p:spTree>
    <p:extLst>
      <p:ext uri="{BB962C8B-B14F-4D97-AF65-F5344CB8AC3E}">
        <p14:creationId xmlns:p14="http://schemas.microsoft.com/office/powerpoint/2010/main" val="20558678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
                <a:solidFill>
                  <a:srgbClr val="002776"/>
                </a:solidFill>
              </a:rPr>
              <a:pPr/>
              <a:t>‹#›</a:t>
            </a:fld>
            <a:endParaRPr lang="es-ES">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15238067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
                <a:solidFill>
                  <a:srgbClr val="002776"/>
                </a:solidFill>
              </a:rPr>
              <a:pPr/>
              <a:t>‹#›</a:t>
            </a:fld>
            <a:endParaRPr lang="es-ES">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9379328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9906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1992" tIns="40997" rIns="81992" bIns="40997" rtlCol="0" anchor="ctr"/>
          <a:lstStyle/>
          <a:p>
            <a:pPr algn="ctr" fontAlgn="base">
              <a:spcBef>
                <a:spcPct val="0"/>
              </a:spcBef>
              <a:spcAft>
                <a:spcPct val="0"/>
              </a:spcAft>
            </a:pPr>
            <a:endParaRPr lang="nb-NO">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3627" y="2990174"/>
            <a:ext cx="3737612" cy="791253"/>
          </a:xfrm>
          <a:prstGeom prst="rect">
            <a:avLst/>
          </a:prstGeom>
          <a:noFill/>
          <a:ln w="9525">
            <a:noFill/>
            <a:miter lim="800000"/>
            <a:headEnd/>
            <a:tailEnd/>
          </a:ln>
        </p:spPr>
      </p:pic>
      <p:sp>
        <p:nvSpPr>
          <p:cNvPr id="8" name="Text Placeholder 7"/>
          <p:cNvSpPr>
            <a:spLocks noGrp="1"/>
          </p:cNvSpPr>
          <p:nvPr>
            <p:ph type="body" sz="quarter" idx="13"/>
          </p:nvPr>
        </p:nvSpPr>
        <p:spPr>
          <a:xfrm>
            <a:off x="450285" y="4146733"/>
            <a:ext cx="6640475" cy="2288334"/>
          </a:xfrm>
        </p:spPr>
        <p:txBody>
          <a:bodyPr/>
          <a:lstStyle>
            <a:lvl1pPr>
              <a:defRPr sz="600">
                <a:solidFill>
                  <a:srgbClr val="000000"/>
                </a:solidFill>
              </a:defRPr>
            </a:lvl1pPr>
            <a:lvl2pPr>
              <a:defRPr sz="700"/>
            </a:lvl2pPr>
            <a:lvl3pPr>
              <a:defRPr sz="700"/>
            </a:lvl3pPr>
            <a:lvl4pPr>
              <a:defRPr sz="700"/>
            </a:lvl4pPr>
            <a:lvl5pPr>
              <a:defRPr sz="700"/>
            </a:lvl5pPr>
          </a:lstStyle>
          <a:p>
            <a:pPr lvl="0"/>
            <a:r>
              <a:rPr lang="en-US" smtClean="0"/>
              <a:t>Click to edit Master text styles</a:t>
            </a:r>
          </a:p>
        </p:txBody>
      </p:sp>
      <p:sp>
        <p:nvSpPr>
          <p:cNvPr id="7" name="Slide Number Placeholder 3"/>
          <p:cNvSpPr>
            <a:spLocks noGrp="1"/>
          </p:cNvSpPr>
          <p:nvPr>
            <p:ph type="sldNum" sz="quarter" idx="10"/>
          </p:nvPr>
        </p:nvSpPr>
        <p:spPr>
          <a:xfrm>
            <a:off x="450307" y="6554316"/>
            <a:ext cx="306387" cy="144247"/>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36319" y="6554316"/>
            <a:ext cx="4677095" cy="144247"/>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7668618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Título de presentación">
    <p:bg>
      <p:bgPr>
        <a:solidFill>
          <a:schemeClr val="bg1"/>
        </a:solidFill>
        <a:effectLst/>
      </p:bgPr>
    </p:bg>
    <p:spTree>
      <p:nvGrpSpPr>
        <p:cNvPr id="1" name=""/>
        <p:cNvGrpSpPr/>
        <p:nvPr/>
      </p:nvGrpSpPr>
      <p:grpSpPr>
        <a:xfrm>
          <a:off x="0" y="0"/>
          <a:ext cx="0" cy="0"/>
          <a:chOff x="0" y="0"/>
          <a:chExt cx="0" cy="0"/>
        </a:xfrm>
      </p:grpSpPr>
      <p:pic>
        <p:nvPicPr>
          <p:cNvPr id="2" name="Picture 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1761158682"/>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Diseño personalizado">
    <p:spTree>
      <p:nvGrpSpPr>
        <p:cNvPr id="1" name=""/>
        <p:cNvGrpSpPr/>
        <p:nvPr/>
      </p:nvGrpSpPr>
      <p:grpSpPr>
        <a:xfrm>
          <a:off x="0" y="0"/>
          <a:ext cx="0" cy="0"/>
          <a:chOff x="0" y="0"/>
          <a:chExt cx="0" cy="0"/>
        </a:xfrm>
      </p:grpSpPr>
      <p:pic>
        <p:nvPicPr>
          <p:cNvPr id="2" name="Picture 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2730901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1.png"/><Relationship Id="rId4" Type="http://schemas.openxmlformats.org/officeDocument/2006/relationships/slideLayout" Target="../slideLayouts/slideLayout34.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2413" y="350115"/>
            <a:ext cx="9124399" cy="6302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s-ES" dirty="0" smtClean="0"/>
          </a:p>
        </p:txBody>
      </p:sp>
      <p:sp>
        <p:nvSpPr>
          <p:cNvPr id="147460" name="Text Placeholder 2"/>
          <p:cNvSpPr>
            <a:spLocks noGrp="1"/>
          </p:cNvSpPr>
          <p:nvPr>
            <p:ph type="body" idx="1"/>
          </p:nvPr>
        </p:nvSpPr>
        <p:spPr bwMode="auto">
          <a:xfrm>
            <a:off x="439289" y="1190382"/>
            <a:ext cx="9124399"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dirty="0" smtClean="0"/>
          </a:p>
        </p:txBody>
      </p:sp>
      <p:sp>
        <p:nvSpPr>
          <p:cNvPr id="7" name="Slide Number Placeholder 9"/>
          <p:cNvSpPr>
            <a:spLocks noGrp="1"/>
          </p:cNvSpPr>
          <p:nvPr>
            <p:ph type="sldNum" sz="quarter" idx="4"/>
          </p:nvPr>
        </p:nvSpPr>
        <p:spPr>
          <a:xfrm>
            <a:off x="450307" y="6554316"/>
            <a:ext cx="306387"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b="1">
                <a:solidFill>
                  <a:schemeClr val="tx2"/>
                </a:solidFill>
              </a:defRPr>
            </a:lvl1pPr>
          </a:lstStyle>
          <a:p>
            <a:pPr fontAlgn="base">
              <a:spcBef>
                <a:spcPct val="0"/>
              </a:spcBef>
              <a:spcAft>
                <a:spcPct val="0"/>
              </a:spcAft>
            </a:pPr>
            <a:fld id="{9935F0BD-0F90-47B1-8F0C-76BF3802F7AA}" type="slidenum">
              <a:rPr lang="es-ES">
                <a:solidFill>
                  <a:srgbClr val="002776"/>
                </a:solidFill>
                <a:cs typeface="Arial" charset="0"/>
              </a:rPr>
              <a:pPr fontAlgn="base">
                <a:spcBef>
                  <a:spcPct val="0"/>
                </a:spcBef>
                <a:spcAft>
                  <a:spcPct val="0"/>
                </a:spcAft>
              </a:pPr>
              <a:t>‹#›</a:t>
            </a:fld>
            <a:endParaRPr lang="es-ES">
              <a:solidFill>
                <a:srgbClr val="002776"/>
              </a:solidFill>
              <a:cs typeface="Arial" charset="0"/>
            </a:endParaRPr>
          </a:p>
        </p:txBody>
      </p:sp>
      <p:sp>
        <p:nvSpPr>
          <p:cNvPr id="10" name="Footer Placeholder 10"/>
          <p:cNvSpPr>
            <a:spLocks noGrp="1"/>
          </p:cNvSpPr>
          <p:nvPr>
            <p:ph type="ftr" sz="quarter" idx="3"/>
          </p:nvPr>
        </p:nvSpPr>
        <p:spPr>
          <a:xfrm>
            <a:off x="836319" y="6554316"/>
            <a:ext cx="4677095"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a:solidFill>
                  <a:schemeClr val="tx2"/>
                </a:solidFill>
              </a:defRPr>
            </a:lvl1pPr>
          </a:lstStyle>
          <a:p>
            <a:pPr fontAlgn="base">
              <a:spcBef>
                <a:spcPct val="0"/>
              </a:spcBef>
              <a:spcAft>
                <a:spcPct val="0"/>
              </a:spcAft>
            </a:pPr>
            <a:endParaRPr lang="es-ES">
              <a:solidFill>
                <a:srgbClr val="002776"/>
              </a:solidFill>
              <a:cs typeface="Arial" charset="0"/>
            </a:endParaRPr>
          </a:p>
        </p:txBody>
      </p:sp>
      <p:sp>
        <p:nvSpPr>
          <p:cNvPr id="9" name="bmkCopyright"/>
          <p:cNvSpPr txBox="1">
            <a:spLocks/>
          </p:cNvSpPr>
          <p:nvPr/>
        </p:nvSpPr>
        <p:spPr>
          <a:xfrm>
            <a:off x="7794216" y="6594197"/>
            <a:ext cx="1780509" cy="111154"/>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19895">
              <a:defRPr/>
            </a:pPr>
            <a:r>
              <a:rPr lang="en-AU" sz="800" noProof="0" dirty="0" smtClean="0">
                <a:solidFill>
                  <a:srgbClr val="002776"/>
                </a:solidFill>
                <a:cs typeface="Arial" charset="0"/>
              </a:rPr>
              <a:t>© 2016 Deloitte Consulting S.L.U.</a:t>
            </a:r>
            <a:endParaRPr lang="en-AU" sz="800" noProof="0" dirty="0">
              <a:solidFill>
                <a:srgbClr val="002776"/>
              </a:solidFill>
              <a:cs typeface="Arial" charset="0"/>
            </a:endParaRPr>
          </a:p>
        </p:txBody>
      </p:sp>
      <p:pic>
        <p:nvPicPr>
          <p:cNvPr id="8" name="Picture 7"/>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1357534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5058" r:id="rId8"/>
    <p:sldLayoutId id="2147485059" r:id="rId9"/>
    <p:sldLayoutId id="2147485060" r:id="rId10"/>
    <p:sldLayoutId id="2147485061" r:id="rId11"/>
    <p:sldLayoutId id="2147485062" r:id="rId12"/>
    <p:sldLayoutId id="2147485063" r:id="rId13"/>
    <p:sldLayoutId id="2147485064" r:id="rId14"/>
    <p:sldLayoutId id="2147485065" r:id="rId15"/>
    <p:sldLayoutId id="2147485066" r:id="rId16"/>
  </p:sldLayoutIdLst>
  <p:timing>
    <p:tnLst>
      <p:par>
        <p:cTn id="1" dur="indefinite" restart="never" nodeType="tmRoot"/>
      </p:par>
    </p:tnLst>
  </p:timing>
  <p:hf hdr="0" ftr="0" dt="0"/>
  <p:txStyles>
    <p:titleStyle>
      <a:lvl1pPr algn="l" defTabSz="913695" rtl="0" eaLnBrk="1" fontAlgn="base" hangingPunct="1">
        <a:spcBef>
          <a:spcPct val="0"/>
        </a:spcBef>
        <a:spcAft>
          <a:spcPct val="0"/>
        </a:spcAft>
        <a:defRPr sz="2200" b="1">
          <a:solidFill>
            <a:schemeClr val="tx2"/>
          </a:solidFill>
          <a:latin typeface="+mj-lt"/>
          <a:ea typeface="+mj-ea"/>
          <a:cs typeface="+mj-cs"/>
        </a:defRPr>
      </a:lvl1pPr>
      <a:lvl2pPr algn="l" defTabSz="913695" rtl="0" eaLnBrk="1" fontAlgn="base" hangingPunct="1">
        <a:spcBef>
          <a:spcPct val="0"/>
        </a:spcBef>
        <a:spcAft>
          <a:spcPct val="0"/>
        </a:spcAft>
        <a:defRPr sz="2200" b="1">
          <a:solidFill>
            <a:schemeClr val="tx2"/>
          </a:solidFill>
          <a:latin typeface="Arial" charset="0"/>
        </a:defRPr>
      </a:lvl2pPr>
      <a:lvl3pPr algn="l" defTabSz="913695" rtl="0" eaLnBrk="1" fontAlgn="base" hangingPunct="1">
        <a:spcBef>
          <a:spcPct val="0"/>
        </a:spcBef>
        <a:spcAft>
          <a:spcPct val="0"/>
        </a:spcAft>
        <a:defRPr sz="2200" b="1">
          <a:solidFill>
            <a:schemeClr val="tx2"/>
          </a:solidFill>
          <a:latin typeface="Arial" charset="0"/>
        </a:defRPr>
      </a:lvl3pPr>
      <a:lvl4pPr algn="l" defTabSz="913695" rtl="0" eaLnBrk="1" fontAlgn="base" hangingPunct="1">
        <a:spcBef>
          <a:spcPct val="0"/>
        </a:spcBef>
        <a:spcAft>
          <a:spcPct val="0"/>
        </a:spcAft>
        <a:defRPr sz="2200" b="1">
          <a:solidFill>
            <a:schemeClr val="tx2"/>
          </a:solidFill>
          <a:latin typeface="Arial" charset="0"/>
        </a:defRPr>
      </a:lvl4pPr>
      <a:lvl5pPr algn="l" defTabSz="913695" rtl="0" eaLnBrk="1" fontAlgn="base" hangingPunct="1">
        <a:spcBef>
          <a:spcPct val="0"/>
        </a:spcBef>
        <a:spcAft>
          <a:spcPct val="0"/>
        </a:spcAft>
        <a:defRPr sz="2200" b="1">
          <a:solidFill>
            <a:schemeClr val="tx2"/>
          </a:solidFill>
          <a:latin typeface="Arial" charset="0"/>
        </a:defRPr>
      </a:lvl5pPr>
      <a:lvl6pPr marL="409882" algn="l" defTabSz="913695" rtl="0" eaLnBrk="1" fontAlgn="base" hangingPunct="1">
        <a:spcBef>
          <a:spcPct val="0"/>
        </a:spcBef>
        <a:spcAft>
          <a:spcPct val="0"/>
        </a:spcAft>
        <a:defRPr sz="2200" b="1">
          <a:solidFill>
            <a:schemeClr val="tx2"/>
          </a:solidFill>
          <a:latin typeface="Arial" charset="0"/>
        </a:defRPr>
      </a:lvl6pPr>
      <a:lvl7pPr marL="819763" algn="l" defTabSz="913695" rtl="0" eaLnBrk="1" fontAlgn="base" hangingPunct="1">
        <a:spcBef>
          <a:spcPct val="0"/>
        </a:spcBef>
        <a:spcAft>
          <a:spcPct val="0"/>
        </a:spcAft>
        <a:defRPr sz="2200" b="1">
          <a:solidFill>
            <a:schemeClr val="tx2"/>
          </a:solidFill>
          <a:latin typeface="Arial" charset="0"/>
        </a:defRPr>
      </a:lvl7pPr>
      <a:lvl8pPr marL="1229647" algn="l" defTabSz="913695" rtl="0" eaLnBrk="1" fontAlgn="base" hangingPunct="1">
        <a:spcBef>
          <a:spcPct val="0"/>
        </a:spcBef>
        <a:spcAft>
          <a:spcPct val="0"/>
        </a:spcAft>
        <a:defRPr sz="2200" b="1">
          <a:solidFill>
            <a:schemeClr val="tx2"/>
          </a:solidFill>
          <a:latin typeface="Arial" charset="0"/>
        </a:defRPr>
      </a:lvl8pPr>
      <a:lvl9pPr marL="1639526" algn="l" defTabSz="913695" rtl="0" eaLnBrk="1" fontAlgn="base" hangingPunct="1">
        <a:spcBef>
          <a:spcPct val="0"/>
        </a:spcBef>
        <a:spcAft>
          <a:spcPct val="0"/>
        </a:spcAft>
        <a:defRPr sz="2200" b="1">
          <a:solidFill>
            <a:schemeClr val="tx2"/>
          </a:solidFill>
          <a:latin typeface="Arial" charset="0"/>
        </a:defRPr>
      </a:lvl9pPr>
    </p:titleStyle>
    <p:body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p:bodyStyle>
    <p:otherStyle>
      <a:defPPr>
        <a:defRPr lang="es-ES"/>
      </a:defPPr>
      <a:lvl1pPr marL="0" algn="l" defTabSz="819763" rtl="0" eaLnBrk="1" latinLnBrk="0" hangingPunct="1">
        <a:defRPr sz="1600" kern="1200">
          <a:solidFill>
            <a:schemeClr val="tx1"/>
          </a:solidFill>
          <a:latin typeface="+mn-lt"/>
          <a:ea typeface="+mn-ea"/>
          <a:cs typeface="+mn-cs"/>
        </a:defRPr>
      </a:lvl1pPr>
      <a:lvl2pPr marL="409882" algn="l" defTabSz="819763" rtl="0" eaLnBrk="1" latinLnBrk="0" hangingPunct="1">
        <a:defRPr sz="1600" kern="1200">
          <a:solidFill>
            <a:schemeClr val="tx1"/>
          </a:solidFill>
          <a:latin typeface="+mn-lt"/>
          <a:ea typeface="+mn-ea"/>
          <a:cs typeface="+mn-cs"/>
        </a:defRPr>
      </a:lvl2pPr>
      <a:lvl3pPr marL="819763" algn="l" defTabSz="819763" rtl="0" eaLnBrk="1" latinLnBrk="0" hangingPunct="1">
        <a:defRPr sz="1600" kern="1200">
          <a:solidFill>
            <a:schemeClr val="tx1"/>
          </a:solidFill>
          <a:latin typeface="+mn-lt"/>
          <a:ea typeface="+mn-ea"/>
          <a:cs typeface="+mn-cs"/>
        </a:defRPr>
      </a:lvl3pPr>
      <a:lvl4pPr marL="1229647" algn="l" defTabSz="819763" rtl="0" eaLnBrk="1" latinLnBrk="0" hangingPunct="1">
        <a:defRPr sz="1600" kern="1200">
          <a:solidFill>
            <a:schemeClr val="tx1"/>
          </a:solidFill>
          <a:latin typeface="+mn-lt"/>
          <a:ea typeface="+mn-ea"/>
          <a:cs typeface="+mn-cs"/>
        </a:defRPr>
      </a:lvl4pPr>
      <a:lvl5pPr marL="1639526" algn="l" defTabSz="819763" rtl="0" eaLnBrk="1" latinLnBrk="0" hangingPunct="1">
        <a:defRPr sz="1600" kern="1200">
          <a:solidFill>
            <a:schemeClr val="tx1"/>
          </a:solidFill>
          <a:latin typeface="+mn-lt"/>
          <a:ea typeface="+mn-ea"/>
          <a:cs typeface="+mn-cs"/>
        </a:defRPr>
      </a:lvl5pPr>
      <a:lvl6pPr marL="2049406" algn="l" defTabSz="819763" rtl="0" eaLnBrk="1" latinLnBrk="0" hangingPunct="1">
        <a:defRPr sz="1600" kern="1200">
          <a:solidFill>
            <a:schemeClr val="tx1"/>
          </a:solidFill>
          <a:latin typeface="+mn-lt"/>
          <a:ea typeface="+mn-ea"/>
          <a:cs typeface="+mn-cs"/>
        </a:defRPr>
      </a:lvl6pPr>
      <a:lvl7pPr marL="2459286" algn="l" defTabSz="819763" rtl="0" eaLnBrk="1" latinLnBrk="0" hangingPunct="1">
        <a:defRPr sz="1600" kern="1200">
          <a:solidFill>
            <a:schemeClr val="tx1"/>
          </a:solidFill>
          <a:latin typeface="+mn-lt"/>
          <a:ea typeface="+mn-ea"/>
          <a:cs typeface="+mn-cs"/>
        </a:defRPr>
      </a:lvl7pPr>
      <a:lvl8pPr marL="2869173" algn="l" defTabSz="819763" rtl="0" eaLnBrk="1" latinLnBrk="0" hangingPunct="1">
        <a:defRPr sz="1600" kern="1200">
          <a:solidFill>
            <a:schemeClr val="tx1"/>
          </a:solidFill>
          <a:latin typeface="+mn-lt"/>
          <a:ea typeface="+mn-ea"/>
          <a:cs typeface="+mn-cs"/>
        </a:defRPr>
      </a:lvl8pPr>
      <a:lvl9pPr marL="3279052" algn="l" defTabSz="81976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2413" y="350115"/>
            <a:ext cx="9124399" cy="6302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s-ES" dirty="0" smtClean="0"/>
          </a:p>
        </p:txBody>
      </p:sp>
      <p:sp>
        <p:nvSpPr>
          <p:cNvPr id="147460" name="Text Placeholder 2"/>
          <p:cNvSpPr>
            <a:spLocks noGrp="1"/>
          </p:cNvSpPr>
          <p:nvPr>
            <p:ph type="body" idx="1"/>
          </p:nvPr>
        </p:nvSpPr>
        <p:spPr bwMode="auto">
          <a:xfrm>
            <a:off x="439289" y="1190382"/>
            <a:ext cx="9124399"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dirty="0" smtClean="0"/>
          </a:p>
        </p:txBody>
      </p:sp>
      <p:sp>
        <p:nvSpPr>
          <p:cNvPr id="7" name="Slide Number Placeholder 9"/>
          <p:cNvSpPr>
            <a:spLocks noGrp="1"/>
          </p:cNvSpPr>
          <p:nvPr>
            <p:ph type="sldNum" sz="quarter" idx="4"/>
          </p:nvPr>
        </p:nvSpPr>
        <p:spPr>
          <a:xfrm>
            <a:off x="450307" y="6554316"/>
            <a:ext cx="306387"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b="1">
                <a:solidFill>
                  <a:schemeClr val="tx2"/>
                </a:solidFill>
              </a:defRPr>
            </a:lvl1pPr>
          </a:lstStyle>
          <a:p>
            <a:pPr fontAlgn="base">
              <a:spcBef>
                <a:spcPct val="0"/>
              </a:spcBef>
              <a:spcAft>
                <a:spcPct val="0"/>
              </a:spcAft>
            </a:pPr>
            <a:fld id="{9935F0BD-0F90-47B1-8F0C-76BF3802F7AA}" type="slidenum">
              <a:rPr lang="es-ES">
                <a:solidFill>
                  <a:srgbClr val="002776"/>
                </a:solidFill>
                <a:cs typeface="Arial" charset="0"/>
              </a:rPr>
              <a:pPr fontAlgn="base">
                <a:spcBef>
                  <a:spcPct val="0"/>
                </a:spcBef>
                <a:spcAft>
                  <a:spcPct val="0"/>
                </a:spcAft>
              </a:pPr>
              <a:t>‹#›</a:t>
            </a:fld>
            <a:endParaRPr lang="es-ES" dirty="0">
              <a:solidFill>
                <a:srgbClr val="002776"/>
              </a:solidFill>
              <a:cs typeface="Arial" charset="0"/>
            </a:endParaRPr>
          </a:p>
        </p:txBody>
      </p:sp>
      <p:sp>
        <p:nvSpPr>
          <p:cNvPr id="10" name="Footer Placeholder 10"/>
          <p:cNvSpPr>
            <a:spLocks noGrp="1"/>
          </p:cNvSpPr>
          <p:nvPr>
            <p:ph type="ftr" sz="quarter" idx="3"/>
          </p:nvPr>
        </p:nvSpPr>
        <p:spPr>
          <a:xfrm>
            <a:off x="836319" y="6554316"/>
            <a:ext cx="4677095"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a:solidFill>
                  <a:schemeClr val="tx2"/>
                </a:solidFill>
              </a:defRPr>
            </a:lvl1pPr>
          </a:lstStyle>
          <a:p>
            <a:pPr fontAlgn="base">
              <a:spcBef>
                <a:spcPct val="0"/>
              </a:spcBef>
              <a:spcAft>
                <a:spcPct val="0"/>
              </a:spcAft>
            </a:pPr>
            <a:endParaRPr lang="es-ES">
              <a:solidFill>
                <a:srgbClr val="002776"/>
              </a:solidFill>
              <a:cs typeface="Arial" charset="0"/>
            </a:endParaRPr>
          </a:p>
        </p:txBody>
      </p:sp>
      <p:sp>
        <p:nvSpPr>
          <p:cNvPr id="8" name="bmkCopyright"/>
          <p:cNvSpPr txBox="1">
            <a:spLocks/>
          </p:cNvSpPr>
          <p:nvPr userDrawn="1"/>
        </p:nvSpPr>
        <p:spPr>
          <a:xfrm>
            <a:off x="7794216" y="6594197"/>
            <a:ext cx="1780509" cy="111154"/>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19895">
              <a:defRPr/>
            </a:pPr>
            <a:r>
              <a:rPr lang="en-AU" sz="800" noProof="0" dirty="0" smtClean="0">
                <a:solidFill>
                  <a:srgbClr val="002776"/>
                </a:solidFill>
                <a:cs typeface="Arial" charset="0"/>
              </a:rPr>
              <a:t>© 2016 Deloitte Consulting S.L.U.</a:t>
            </a:r>
            <a:endParaRPr lang="en-AU" sz="800" noProof="0" dirty="0">
              <a:solidFill>
                <a:srgbClr val="002776"/>
              </a:solidFill>
              <a:cs typeface="Arial" charset="0"/>
            </a:endParaRPr>
          </a:p>
        </p:txBody>
      </p:sp>
      <p:pic>
        <p:nvPicPr>
          <p:cNvPr id="11" name="Picture 10"/>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288360209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p:timing>
    <p:tnLst>
      <p:par>
        <p:cTn id="1" dur="indefinite" restart="never" nodeType="tmRoot"/>
      </p:par>
    </p:tnLst>
  </p:timing>
  <p:hf hdr="0" ftr="0" dt="0"/>
  <p:txStyles>
    <p:titleStyle>
      <a:lvl1pPr algn="l" defTabSz="913695" rtl="0" eaLnBrk="1" fontAlgn="base" hangingPunct="1">
        <a:spcBef>
          <a:spcPct val="0"/>
        </a:spcBef>
        <a:spcAft>
          <a:spcPct val="0"/>
        </a:spcAft>
        <a:defRPr sz="2200" b="1">
          <a:solidFill>
            <a:schemeClr val="tx2"/>
          </a:solidFill>
          <a:latin typeface="+mj-lt"/>
          <a:ea typeface="+mj-ea"/>
          <a:cs typeface="+mj-cs"/>
        </a:defRPr>
      </a:lvl1pPr>
      <a:lvl2pPr algn="l" defTabSz="913695" rtl="0" eaLnBrk="1" fontAlgn="base" hangingPunct="1">
        <a:spcBef>
          <a:spcPct val="0"/>
        </a:spcBef>
        <a:spcAft>
          <a:spcPct val="0"/>
        </a:spcAft>
        <a:defRPr sz="2200" b="1">
          <a:solidFill>
            <a:schemeClr val="tx2"/>
          </a:solidFill>
          <a:latin typeface="Arial" charset="0"/>
        </a:defRPr>
      </a:lvl2pPr>
      <a:lvl3pPr algn="l" defTabSz="913695" rtl="0" eaLnBrk="1" fontAlgn="base" hangingPunct="1">
        <a:spcBef>
          <a:spcPct val="0"/>
        </a:spcBef>
        <a:spcAft>
          <a:spcPct val="0"/>
        </a:spcAft>
        <a:defRPr sz="2200" b="1">
          <a:solidFill>
            <a:schemeClr val="tx2"/>
          </a:solidFill>
          <a:latin typeface="Arial" charset="0"/>
        </a:defRPr>
      </a:lvl3pPr>
      <a:lvl4pPr algn="l" defTabSz="913695" rtl="0" eaLnBrk="1" fontAlgn="base" hangingPunct="1">
        <a:spcBef>
          <a:spcPct val="0"/>
        </a:spcBef>
        <a:spcAft>
          <a:spcPct val="0"/>
        </a:spcAft>
        <a:defRPr sz="2200" b="1">
          <a:solidFill>
            <a:schemeClr val="tx2"/>
          </a:solidFill>
          <a:latin typeface="Arial" charset="0"/>
        </a:defRPr>
      </a:lvl4pPr>
      <a:lvl5pPr algn="l" defTabSz="913695" rtl="0" eaLnBrk="1" fontAlgn="base" hangingPunct="1">
        <a:spcBef>
          <a:spcPct val="0"/>
        </a:spcBef>
        <a:spcAft>
          <a:spcPct val="0"/>
        </a:spcAft>
        <a:defRPr sz="2200" b="1">
          <a:solidFill>
            <a:schemeClr val="tx2"/>
          </a:solidFill>
          <a:latin typeface="Arial" charset="0"/>
        </a:defRPr>
      </a:lvl5pPr>
      <a:lvl6pPr marL="409882" algn="l" defTabSz="913695" rtl="0" eaLnBrk="1" fontAlgn="base" hangingPunct="1">
        <a:spcBef>
          <a:spcPct val="0"/>
        </a:spcBef>
        <a:spcAft>
          <a:spcPct val="0"/>
        </a:spcAft>
        <a:defRPr sz="2200" b="1">
          <a:solidFill>
            <a:schemeClr val="tx2"/>
          </a:solidFill>
          <a:latin typeface="Arial" charset="0"/>
        </a:defRPr>
      </a:lvl6pPr>
      <a:lvl7pPr marL="819763" algn="l" defTabSz="913695" rtl="0" eaLnBrk="1" fontAlgn="base" hangingPunct="1">
        <a:spcBef>
          <a:spcPct val="0"/>
        </a:spcBef>
        <a:spcAft>
          <a:spcPct val="0"/>
        </a:spcAft>
        <a:defRPr sz="2200" b="1">
          <a:solidFill>
            <a:schemeClr val="tx2"/>
          </a:solidFill>
          <a:latin typeface="Arial" charset="0"/>
        </a:defRPr>
      </a:lvl7pPr>
      <a:lvl8pPr marL="1229647" algn="l" defTabSz="913695" rtl="0" eaLnBrk="1" fontAlgn="base" hangingPunct="1">
        <a:spcBef>
          <a:spcPct val="0"/>
        </a:spcBef>
        <a:spcAft>
          <a:spcPct val="0"/>
        </a:spcAft>
        <a:defRPr sz="2200" b="1">
          <a:solidFill>
            <a:schemeClr val="tx2"/>
          </a:solidFill>
          <a:latin typeface="Arial" charset="0"/>
        </a:defRPr>
      </a:lvl8pPr>
      <a:lvl9pPr marL="1639526" algn="l" defTabSz="913695" rtl="0" eaLnBrk="1" fontAlgn="base" hangingPunct="1">
        <a:spcBef>
          <a:spcPct val="0"/>
        </a:spcBef>
        <a:spcAft>
          <a:spcPct val="0"/>
        </a:spcAft>
        <a:defRPr sz="2200" b="1">
          <a:solidFill>
            <a:schemeClr val="tx2"/>
          </a:solidFill>
          <a:latin typeface="Arial" charset="0"/>
        </a:defRPr>
      </a:lvl9pPr>
    </p:titleStyle>
    <p:body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p:bodyStyle>
    <p:otherStyle>
      <a:defPPr>
        <a:defRPr lang="es-ES"/>
      </a:defPPr>
      <a:lvl1pPr marL="0" algn="l" defTabSz="819763" rtl="0" eaLnBrk="1" latinLnBrk="0" hangingPunct="1">
        <a:defRPr sz="1600" kern="1200">
          <a:solidFill>
            <a:schemeClr val="tx1"/>
          </a:solidFill>
          <a:latin typeface="+mn-lt"/>
          <a:ea typeface="+mn-ea"/>
          <a:cs typeface="+mn-cs"/>
        </a:defRPr>
      </a:lvl1pPr>
      <a:lvl2pPr marL="409882" algn="l" defTabSz="819763" rtl="0" eaLnBrk="1" latinLnBrk="0" hangingPunct="1">
        <a:defRPr sz="1600" kern="1200">
          <a:solidFill>
            <a:schemeClr val="tx1"/>
          </a:solidFill>
          <a:latin typeface="+mn-lt"/>
          <a:ea typeface="+mn-ea"/>
          <a:cs typeface="+mn-cs"/>
        </a:defRPr>
      </a:lvl2pPr>
      <a:lvl3pPr marL="819763" algn="l" defTabSz="819763" rtl="0" eaLnBrk="1" latinLnBrk="0" hangingPunct="1">
        <a:defRPr sz="1600" kern="1200">
          <a:solidFill>
            <a:schemeClr val="tx1"/>
          </a:solidFill>
          <a:latin typeface="+mn-lt"/>
          <a:ea typeface="+mn-ea"/>
          <a:cs typeface="+mn-cs"/>
        </a:defRPr>
      </a:lvl3pPr>
      <a:lvl4pPr marL="1229647" algn="l" defTabSz="819763" rtl="0" eaLnBrk="1" latinLnBrk="0" hangingPunct="1">
        <a:defRPr sz="1600" kern="1200">
          <a:solidFill>
            <a:schemeClr val="tx1"/>
          </a:solidFill>
          <a:latin typeface="+mn-lt"/>
          <a:ea typeface="+mn-ea"/>
          <a:cs typeface="+mn-cs"/>
        </a:defRPr>
      </a:lvl4pPr>
      <a:lvl5pPr marL="1639526" algn="l" defTabSz="819763" rtl="0" eaLnBrk="1" latinLnBrk="0" hangingPunct="1">
        <a:defRPr sz="1600" kern="1200">
          <a:solidFill>
            <a:schemeClr val="tx1"/>
          </a:solidFill>
          <a:latin typeface="+mn-lt"/>
          <a:ea typeface="+mn-ea"/>
          <a:cs typeface="+mn-cs"/>
        </a:defRPr>
      </a:lvl5pPr>
      <a:lvl6pPr marL="2049406" algn="l" defTabSz="819763" rtl="0" eaLnBrk="1" latinLnBrk="0" hangingPunct="1">
        <a:defRPr sz="1600" kern="1200">
          <a:solidFill>
            <a:schemeClr val="tx1"/>
          </a:solidFill>
          <a:latin typeface="+mn-lt"/>
          <a:ea typeface="+mn-ea"/>
          <a:cs typeface="+mn-cs"/>
        </a:defRPr>
      </a:lvl6pPr>
      <a:lvl7pPr marL="2459286" algn="l" defTabSz="819763" rtl="0" eaLnBrk="1" latinLnBrk="0" hangingPunct="1">
        <a:defRPr sz="1600" kern="1200">
          <a:solidFill>
            <a:schemeClr val="tx1"/>
          </a:solidFill>
          <a:latin typeface="+mn-lt"/>
          <a:ea typeface="+mn-ea"/>
          <a:cs typeface="+mn-cs"/>
        </a:defRPr>
      </a:lvl7pPr>
      <a:lvl8pPr marL="2869173" algn="l" defTabSz="819763" rtl="0" eaLnBrk="1" latinLnBrk="0" hangingPunct="1">
        <a:defRPr sz="1600" kern="1200">
          <a:solidFill>
            <a:schemeClr val="tx1"/>
          </a:solidFill>
          <a:latin typeface="+mn-lt"/>
          <a:ea typeface="+mn-ea"/>
          <a:cs typeface="+mn-cs"/>
        </a:defRPr>
      </a:lvl8pPr>
      <a:lvl9pPr marL="3279052" algn="l" defTabSz="819763"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2413" y="350115"/>
            <a:ext cx="9124399" cy="6302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s-ES" dirty="0" smtClean="0"/>
          </a:p>
        </p:txBody>
      </p:sp>
      <p:sp>
        <p:nvSpPr>
          <p:cNvPr id="147460" name="Text Placeholder 2"/>
          <p:cNvSpPr>
            <a:spLocks noGrp="1"/>
          </p:cNvSpPr>
          <p:nvPr>
            <p:ph type="body" idx="1"/>
          </p:nvPr>
        </p:nvSpPr>
        <p:spPr bwMode="auto">
          <a:xfrm>
            <a:off x="439289" y="1190382"/>
            <a:ext cx="9124399"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dirty="0" smtClean="0"/>
          </a:p>
        </p:txBody>
      </p:sp>
      <p:sp>
        <p:nvSpPr>
          <p:cNvPr id="7" name="Slide Number Placeholder 9"/>
          <p:cNvSpPr>
            <a:spLocks noGrp="1"/>
          </p:cNvSpPr>
          <p:nvPr>
            <p:ph type="sldNum" sz="quarter" idx="4"/>
          </p:nvPr>
        </p:nvSpPr>
        <p:spPr>
          <a:xfrm>
            <a:off x="450321" y="6554334"/>
            <a:ext cx="306387"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b="1">
                <a:solidFill>
                  <a:schemeClr val="tx2"/>
                </a:solidFill>
              </a:defRPr>
            </a:lvl1pPr>
          </a:lstStyle>
          <a:p>
            <a:pPr fontAlgn="base">
              <a:spcBef>
                <a:spcPct val="0"/>
              </a:spcBef>
              <a:spcAft>
                <a:spcPct val="0"/>
              </a:spcAft>
            </a:pPr>
            <a:fld id="{9935F0BD-0F90-47B1-8F0C-76BF3802F7AA}" type="slidenum">
              <a:rPr lang="es-ES">
                <a:solidFill>
                  <a:srgbClr val="002776"/>
                </a:solidFill>
                <a:cs typeface="Arial" charset="0"/>
              </a:rPr>
              <a:pPr fontAlgn="base">
                <a:spcBef>
                  <a:spcPct val="0"/>
                </a:spcBef>
                <a:spcAft>
                  <a:spcPct val="0"/>
                </a:spcAft>
              </a:pPr>
              <a:t>‹#›</a:t>
            </a:fld>
            <a:endParaRPr lang="es-ES">
              <a:solidFill>
                <a:srgbClr val="002776"/>
              </a:solidFill>
              <a:cs typeface="Arial" charset="0"/>
            </a:endParaRPr>
          </a:p>
        </p:txBody>
      </p:sp>
      <p:sp>
        <p:nvSpPr>
          <p:cNvPr id="10" name="Footer Placeholder 10"/>
          <p:cNvSpPr>
            <a:spLocks noGrp="1"/>
          </p:cNvSpPr>
          <p:nvPr>
            <p:ph type="ftr" sz="quarter" idx="3"/>
          </p:nvPr>
        </p:nvSpPr>
        <p:spPr>
          <a:xfrm>
            <a:off x="836319" y="6554334"/>
            <a:ext cx="4677095"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a:solidFill>
                  <a:schemeClr val="tx2"/>
                </a:solidFill>
              </a:defRPr>
            </a:lvl1pPr>
          </a:lstStyle>
          <a:p>
            <a:pPr fontAlgn="base">
              <a:spcBef>
                <a:spcPct val="0"/>
              </a:spcBef>
              <a:spcAft>
                <a:spcPct val="0"/>
              </a:spcAft>
            </a:pPr>
            <a:endParaRPr lang="es-ES">
              <a:solidFill>
                <a:srgbClr val="002776"/>
              </a:solidFill>
              <a:cs typeface="Arial" charset="0"/>
            </a:endParaRPr>
          </a:p>
        </p:txBody>
      </p:sp>
      <p:sp>
        <p:nvSpPr>
          <p:cNvPr id="11" name="bmkCopyright"/>
          <p:cNvSpPr txBox="1">
            <a:spLocks/>
          </p:cNvSpPr>
          <p:nvPr userDrawn="1"/>
        </p:nvSpPr>
        <p:spPr>
          <a:xfrm>
            <a:off x="7794216" y="6594197"/>
            <a:ext cx="1780509" cy="111154"/>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19895">
              <a:defRPr/>
            </a:pPr>
            <a:r>
              <a:rPr lang="en-AU" sz="800" noProof="0" dirty="0" smtClean="0">
                <a:solidFill>
                  <a:srgbClr val="002776"/>
                </a:solidFill>
                <a:cs typeface="Arial" charset="0"/>
              </a:rPr>
              <a:t>© 2016 Deloitte Consulting S.L.U.</a:t>
            </a:r>
            <a:endParaRPr lang="en-AU" sz="800" noProof="0" dirty="0">
              <a:solidFill>
                <a:srgbClr val="002776"/>
              </a:solidFill>
              <a:cs typeface="Arial" charset="0"/>
            </a:endParaRPr>
          </a:p>
        </p:txBody>
      </p:sp>
      <p:pic>
        <p:nvPicPr>
          <p:cNvPr id="12" name="Picture 1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15336371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timing>
    <p:tnLst>
      <p:par>
        <p:cTn id="1" dur="indefinite" restart="never" nodeType="tmRoot"/>
      </p:par>
    </p:tnLst>
  </p:timing>
  <p:hf hdr="0" ftr="0" dt="0"/>
  <p:txStyles>
    <p:titleStyle>
      <a:lvl1pPr algn="l" defTabSz="913695" rtl="0" eaLnBrk="1" fontAlgn="base" hangingPunct="1">
        <a:spcBef>
          <a:spcPct val="0"/>
        </a:spcBef>
        <a:spcAft>
          <a:spcPct val="0"/>
        </a:spcAft>
        <a:defRPr sz="2200" b="1">
          <a:solidFill>
            <a:schemeClr val="tx2"/>
          </a:solidFill>
          <a:latin typeface="+mj-lt"/>
          <a:ea typeface="+mj-ea"/>
          <a:cs typeface="+mj-cs"/>
        </a:defRPr>
      </a:lvl1pPr>
      <a:lvl2pPr algn="l" defTabSz="913695" rtl="0" eaLnBrk="1" fontAlgn="base" hangingPunct="1">
        <a:spcBef>
          <a:spcPct val="0"/>
        </a:spcBef>
        <a:spcAft>
          <a:spcPct val="0"/>
        </a:spcAft>
        <a:defRPr sz="2200" b="1">
          <a:solidFill>
            <a:schemeClr val="tx2"/>
          </a:solidFill>
          <a:latin typeface="Arial" charset="0"/>
        </a:defRPr>
      </a:lvl2pPr>
      <a:lvl3pPr algn="l" defTabSz="913695" rtl="0" eaLnBrk="1" fontAlgn="base" hangingPunct="1">
        <a:spcBef>
          <a:spcPct val="0"/>
        </a:spcBef>
        <a:spcAft>
          <a:spcPct val="0"/>
        </a:spcAft>
        <a:defRPr sz="2200" b="1">
          <a:solidFill>
            <a:schemeClr val="tx2"/>
          </a:solidFill>
          <a:latin typeface="Arial" charset="0"/>
        </a:defRPr>
      </a:lvl3pPr>
      <a:lvl4pPr algn="l" defTabSz="913695" rtl="0" eaLnBrk="1" fontAlgn="base" hangingPunct="1">
        <a:spcBef>
          <a:spcPct val="0"/>
        </a:spcBef>
        <a:spcAft>
          <a:spcPct val="0"/>
        </a:spcAft>
        <a:defRPr sz="2200" b="1">
          <a:solidFill>
            <a:schemeClr val="tx2"/>
          </a:solidFill>
          <a:latin typeface="Arial" charset="0"/>
        </a:defRPr>
      </a:lvl4pPr>
      <a:lvl5pPr algn="l" defTabSz="913695" rtl="0" eaLnBrk="1" fontAlgn="base" hangingPunct="1">
        <a:spcBef>
          <a:spcPct val="0"/>
        </a:spcBef>
        <a:spcAft>
          <a:spcPct val="0"/>
        </a:spcAft>
        <a:defRPr sz="2200" b="1">
          <a:solidFill>
            <a:schemeClr val="tx2"/>
          </a:solidFill>
          <a:latin typeface="Arial" charset="0"/>
        </a:defRPr>
      </a:lvl5pPr>
      <a:lvl6pPr marL="409882" algn="l" defTabSz="913695" rtl="0" eaLnBrk="1" fontAlgn="base" hangingPunct="1">
        <a:spcBef>
          <a:spcPct val="0"/>
        </a:spcBef>
        <a:spcAft>
          <a:spcPct val="0"/>
        </a:spcAft>
        <a:defRPr sz="2200" b="1">
          <a:solidFill>
            <a:schemeClr val="tx2"/>
          </a:solidFill>
          <a:latin typeface="Arial" charset="0"/>
        </a:defRPr>
      </a:lvl6pPr>
      <a:lvl7pPr marL="819763" algn="l" defTabSz="913695" rtl="0" eaLnBrk="1" fontAlgn="base" hangingPunct="1">
        <a:spcBef>
          <a:spcPct val="0"/>
        </a:spcBef>
        <a:spcAft>
          <a:spcPct val="0"/>
        </a:spcAft>
        <a:defRPr sz="2200" b="1">
          <a:solidFill>
            <a:schemeClr val="tx2"/>
          </a:solidFill>
          <a:latin typeface="Arial" charset="0"/>
        </a:defRPr>
      </a:lvl7pPr>
      <a:lvl8pPr marL="1229647" algn="l" defTabSz="913695" rtl="0" eaLnBrk="1" fontAlgn="base" hangingPunct="1">
        <a:spcBef>
          <a:spcPct val="0"/>
        </a:spcBef>
        <a:spcAft>
          <a:spcPct val="0"/>
        </a:spcAft>
        <a:defRPr sz="2200" b="1">
          <a:solidFill>
            <a:schemeClr val="tx2"/>
          </a:solidFill>
          <a:latin typeface="Arial" charset="0"/>
        </a:defRPr>
      </a:lvl8pPr>
      <a:lvl9pPr marL="1639526" algn="l" defTabSz="913695" rtl="0" eaLnBrk="1" fontAlgn="base" hangingPunct="1">
        <a:spcBef>
          <a:spcPct val="0"/>
        </a:spcBef>
        <a:spcAft>
          <a:spcPct val="0"/>
        </a:spcAft>
        <a:defRPr sz="2200" b="1">
          <a:solidFill>
            <a:schemeClr val="tx2"/>
          </a:solidFill>
          <a:latin typeface="Arial" charset="0"/>
        </a:defRPr>
      </a:lvl9pPr>
    </p:titleStyle>
    <p:body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p:bodyStyle>
    <p:otherStyle>
      <a:defPPr>
        <a:defRPr lang="es-ES"/>
      </a:defPPr>
      <a:lvl1pPr marL="0" algn="l" defTabSz="819763" rtl="0" eaLnBrk="1" latinLnBrk="0" hangingPunct="1">
        <a:defRPr sz="1600" kern="1200">
          <a:solidFill>
            <a:schemeClr val="tx1"/>
          </a:solidFill>
          <a:latin typeface="+mn-lt"/>
          <a:ea typeface="+mn-ea"/>
          <a:cs typeface="+mn-cs"/>
        </a:defRPr>
      </a:lvl1pPr>
      <a:lvl2pPr marL="409882" algn="l" defTabSz="819763" rtl="0" eaLnBrk="1" latinLnBrk="0" hangingPunct="1">
        <a:defRPr sz="1600" kern="1200">
          <a:solidFill>
            <a:schemeClr val="tx1"/>
          </a:solidFill>
          <a:latin typeface="+mn-lt"/>
          <a:ea typeface="+mn-ea"/>
          <a:cs typeface="+mn-cs"/>
        </a:defRPr>
      </a:lvl2pPr>
      <a:lvl3pPr marL="819763" algn="l" defTabSz="819763" rtl="0" eaLnBrk="1" latinLnBrk="0" hangingPunct="1">
        <a:defRPr sz="1600" kern="1200">
          <a:solidFill>
            <a:schemeClr val="tx1"/>
          </a:solidFill>
          <a:latin typeface="+mn-lt"/>
          <a:ea typeface="+mn-ea"/>
          <a:cs typeface="+mn-cs"/>
        </a:defRPr>
      </a:lvl3pPr>
      <a:lvl4pPr marL="1229647" algn="l" defTabSz="819763" rtl="0" eaLnBrk="1" latinLnBrk="0" hangingPunct="1">
        <a:defRPr sz="1600" kern="1200">
          <a:solidFill>
            <a:schemeClr val="tx1"/>
          </a:solidFill>
          <a:latin typeface="+mn-lt"/>
          <a:ea typeface="+mn-ea"/>
          <a:cs typeface="+mn-cs"/>
        </a:defRPr>
      </a:lvl4pPr>
      <a:lvl5pPr marL="1639526" algn="l" defTabSz="819763" rtl="0" eaLnBrk="1" latinLnBrk="0" hangingPunct="1">
        <a:defRPr sz="1600" kern="1200">
          <a:solidFill>
            <a:schemeClr val="tx1"/>
          </a:solidFill>
          <a:latin typeface="+mn-lt"/>
          <a:ea typeface="+mn-ea"/>
          <a:cs typeface="+mn-cs"/>
        </a:defRPr>
      </a:lvl5pPr>
      <a:lvl6pPr marL="2049406" algn="l" defTabSz="819763" rtl="0" eaLnBrk="1" latinLnBrk="0" hangingPunct="1">
        <a:defRPr sz="1600" kern="1200">
          <a:solidFill>
            <a:schemeClr val="tx1"/>
          </a:solidFill>
          <a:latin typeface="+mn-lt"/>
          <a:ea typeface="+mn-ea"/>
          <a:cs typeface="+mn-cs"/>
        </a:defRPr>
      </a:lvl6pPr>
      <a:lvl7pPr marL="2459286" algn="l" defTabSz="819763" rtl="0" eaLnBrk="1" latinLnBrk="0" hangingPunct="1">
        <a:defRPr sz="1600" kern="1200">
          <a:solidFill>
            <a:schemeClr val="tx1"/>
          </a:solidFill>
          <a:latin typeface="+mn-lt"/>
          <a:ea typeface="+mn-ea"/>
          <a:cs typeface="+mn-cs"/>
        </a:defRPr>
      </a:lvl7pPr>
      <a:lvl8pPr marL="2869173" algn="l" defTabSz="819763" rtl="0" eaLnBrk="1" latinLnBrk="0" hangingPunct="1">
        <a:defRPr sz="1600" kern="1200">
          <a:solidFill>
            <a:schemeClr val="tx1"/>
          </a:solidFill>
          <a:latin typeface="+mn-lt"/>
          <a:ea typeface="+mn-ea"/>
          <a:cs typeface="+mn-cs"/>
        </a:defRPr>
      </a:lvl8pPr>
      <a:lvl9pPr marL="3279052" algn="l" defTabSz="819763"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2413" y="350115"/>
            <a:ext cx="9124399" cy="6302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s-ES_tradnl" smtClean="0"/>
              <a:t>Click to edit Master title style</a:t>
            </a:r>
            <a:endParaRPr lang="es-ES_tradnl" dirty="0" smtClean="0"/>
          </a:p>
        </p:txBody>
      </p:sp>
      <p:sp>
        <p:nvSpPr>
          <p:cNvPr id="147460" name="Text Placeholder 2"/>
          <p:cNvSpPr>
            <a:spLocks noGrp="1"/>
          </p:cNvSpPr>
          <p:nvPr>
            <p:ph type="body" idx="1"/>
          </p:nvPr>
        </p:nvSpPr>
        <p:spPr bwMode="auto">
          <a:xfrm>
            <a:off x="439289" y="1190382"/>
            <a:ext cx="9124399"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s-ES_tradnl" dirty="0" smtClean="0"/>
          </a:p>
        </p:txBody>
      </p:sp>
      <p:sp>
        <p:nvSpPr>
          <p:cNvPr id="7" name="Slide Number Placeholder 9"/>
          <p:cNvSpPr>
            <a:spLocks noGrp="1"/>
          </p:cNvSpPr>
          <p:nvPr>
            <p:ph type="sldNum" sz="quarter" idx="4"/>
          </p:nvPr>
        </p:nvSpPr>
        <p:spPr>
          <a:xfrm>
            <a:off x="450307" y="6554316"/>
            <a:ext cx="306387"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b="1">
                <a:solidFill>
                  <a:schemeClr val="tx2"/>
                </a:solidFill>
              </a:defRPr>
            </a:lvl1pPr>
          </a:lstStyle>
          <a:p>
            <a:pPr fontAlgn="base">
              <a:spcBef>
                <a:spcPct val="0"/>
              </a:spcBef>
              <a:spcAft>
                <a:spcPct val="0"/>
              </a:spcAft>
            </a:pPr>
            <a:fld id="{9935F0BD-0F90-47B1-8F0C-76BF3802F7AA}" type="slidenum">
              <a:rPr lang="es-ES_tradnl" smtClean="0">
                <a:solidFill>
                  <a:srgbClr val="002776"/>
                </a:solidFill>
                <a:cs typeface="Arial" charset="0"/>
              </a:rPr>
              <a:pPr fontAlgn="base">
                <a:spcBef>
                  <a:spcPct val="0"/>
                </a:spcBef>
                <a:spcAft>
                  <a:spcPct val="0"/>
                </a:spcAft>
              </a:pPr>
              <a:t>‹#›</a:t>
            </a:fld>
            <a:endParaRPr lang="es-ES_tradnl">
              <a:solidFill>
                <a:srgbClr val="002776"/>
              </a:solidFill>
              <a:cs typeface="Arial" charset="0"/>
            </a:endParaRPr>
          </a:p>
        </p:txBody>
      </p:sp>
      <p:sp>
        <p:nvSpPr>
          <p:cNvPr id="10" name="Footer Placeholder 10"/>
          <p:cNvSpPr>
            <a:spLocks noGrp="1"/>
          </p:cNvSpPr>
          <p:nvPr>
            <p:ph type="ftr" sz="quarter" idx="3"/>
          </p:nvPr>
        </p:nvSpPr>
        <p:spPr>
          <a:xfrm>
            <a:off x="836319" y="6554316"/>
            <a:ext cx="4677095" cy="144247"/>
          </a:xfrm>
          <a:prstGeom prst="rect">
            <a:avLst/>
          </a:prstGeom>
        </p:spPr>
        <p:txBody>
          <a:bodyPr vert="horz" wrap="square" lIns="0" tIns="0" rIns="0" bIns="0" numCol="1" anchor="t" anchorCtr="0" compatLnSpc="1">
            <a:prstTxWarp prst="textNoShape">
              <a:avLst/>
            </a:prstTxWarp>
            <a:noAutofit/>
          </a:bodyPr>
          <a:lstStyle>
            <a:lvl1pPr defTabSz="913695">
              <a:lnSpc>
                <a:spcPts val="1077"/>
              </a:lnSpc>
              <a:defRPr sz="900">
                <a:solidFill>
                  <a:schemeClr val="tx2"/>
                </a:solidFill>
              </a:defRPr>
            </a:lvl1pPr>
          </a:lstStyle>
          <a:p>
            <a:pPr fontAlgn="base">
              <a:spcBef>
                <a:spcPct val="0"/>
              </a:spcBef>
              <a:spcAft>
                <a:spcPct val="0"/>
              </a:spcAft>
            </a:pPr>
            <a:endParaRPr lang="es-ES_tradnl">
              <a:solidFill>
                <a:srgbClr val="002776"/>
              </a:solidFill>
              <a:cs typeface="Arial" charset="0"/>
            </a:endParaRPr>
          </a:p>
        </p:txBody>
      </p:sp>
      <p:sp>
        <p:nvSpPr>
          <p:cNvPr id="11" name="bmkCopyright"/>
          <p:cNvSpPr txBox="1">
            <a:spLocks/>
          </p:cNvSpPr>
          <p:nvPr userDrawn="1"/>
        </p:nvSpPr>
        <p:spPr>
          <a:xfrm>
            <a:off x="7794216" y="6594197"/>
            <a:ext cx="1780509" cy="111154"/>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19895">
              <a:defRPr/>
            </a:pPr>
            <a:r>
              <a:rPr lang="en-AU" sz="800" noProof="0" dirty="0" smtClean="0">
                <a:solidFill>
                  <a:srgbClr val="002776"/>
                </a:solidFill>
                <a:cs typeface="Arial" charset="0"/>
              </a:rPr>
              <a:t>© 2016 Deloitte Consulting S.L.U.</a:t>
            </a:r>
            <a:endParaRPr lang="en-AU" sz="800" noProof="0" dirty="0">
              <a:solidFill>
                <a:srgbClr val="002776"/>
              </a:solidFill>
              <a:cs typeface="Arial" charset="0"/>
            </a:endParaRPr>
          </a:p>
        </p:txBody>
      </p:sp>
      <p:pic>
        <p:nvPicPr>
          <p:cNvPr id="12" name="Picture 1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198474375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4" r:id="rId8"/>
  </p:sldLayoutIdLst>
  <p:timing>
    <p:tnLst>
      <p:par>
        <p:cTn id="1" dur="indefinite" restart="never" nodeType="tmRoot"/>
      </p:par>
    </p:tnLst>
  </p:timing>
  <p:hf hdr="0" ftr="0" dt="0"/>
  <p:txStyles>
    <p:titleStyle>
      <a:lvl1pPr algn="l" defTabSz="913695" rtl="0" eaLnBrk="1" fontAlgn="base" hangingPunct="1">
        <a:spcBef>
          <a:spcPct val="0"/>
        </a:spcBef>
        <a:spcAft>
          <a:spcPct val="0"/>
        </a:spcAft>
        <a:defRPr sz="2200" b="1">
          <a:solidFill>
            <a:schemeClr val="tx2"/>
          </a:solidFill>
          <a:latin typeface="+mj-lt"/>
          <a:ea typeface="+mj-ea"/>
          <a:cs typeface="+mj-cs"/>
        </a:defRPr>
      </a:lvl1pPr>
      <a:lvl2pPr algn="l" defTabSz="913695" rtl="0" eaLnBrk="1" fontAlgn="base" hangingPunct="1">
        <a:spcBef>
          <a:spcPct val="0"/>
        </a:spcBef>
        <a:spcAft>
          <a:spcPct val="0"/>
        </a:spcAft>
        <a:defRPr sz="2200" b="1">
          <a:solidFill>
            <a:schemeClr val="tx2"/>
          </a:solidFill>
          <a:latin typeface="Arial" charset="0"/>
        </a:defRPr>
      </a:lvl2pPr>
      <a:lvl3pPr algn="l" defTabSz="913695" rtl="0" eaLnBrk="1" fontAlgn="base" hangingPunct="1">
        <a:spcBef>
          <a:spcPct val="0"/>
        </a:spcBef>
        <a:spcAft>
          <a:spcPct val="0"/>
        </a:spcAft>
        <a:defRPr sz="2200" b="1">
          <a:solidFill>
            <a:schemeClr val="tx2"/>
          </a:solidFill>
          <a:latin typeface="Arial" charset="0"/>
        </a:defRPr>
      </a:lvl3pPr>
      <a:lvl4pPr algn="l" defTabSz="913695" rtl="0" eaLnBrk="1" fontAlgn="base" hangingPunct="1">
        <a:spcBef>
          <a:spcPct val="0"/>
        </a:spcBef>
        <a:spcAft>
          <a:spcPct val="0"/>
        </a:spcAft>
        <a:defRPr sz="2200" b="1">
          <a:solidFill>
            <a:schemeClr val="tx2"/>
          </a:solidFill>
          <a:latin typeface="Arial" charset="0"/>
        </a:defRPr>
      </a:lvl4pPr>
      <a:lvl5pPr algn="l" defTabSz="913695" rtl="0" eaLnBrk="1" fontAlgn="base" hangingPunct="1">
        <a:spcBef>
          <a:spcPct val="0"/>
        </a:spcBef>
        <a:spcAft>
          <a:spcPct val="0"/>
        </a:spcAft>
        <a:defRPr sz="2200" b="1">
          <a:solidFill>
            <a:schemeClr val="tx2"/>
          </a:solidFill>
          <a:latin typeface="Arial" charset="0"/>
        </a:defRPr>
      </a:lvl5pPr>
      <a:lvl6pPr marL="409882" algn="l" defTabSz="913695" rtl="0" eaLnBrk="1" fontAlgn="base" hangingPunct="1">
        <a:spcBef>
          <a:spcPct val="0"/>
        </a:spcBef>
        <a:spcAft>
          <a:spcPct val="0"/>
        </a:spcAft>
        <a:defRPr sz="2200" b="1">
          <a:solidFill>
            <a:schemeClr val="tx2"/>
          </a:solidFill>
          <a:latin typeface="Arial" charset="0"/>
        </a:defRPr>
      </a:lvl6pPr>
      <a:lvl7pPr marL="819763" algn="l" defTabSz="913695" rtl="0" eaLnBrk="1" fontAlgn="base" hangingPunct="1">
        <a:spcBef>
          <a:spcPct val="0"/>
        </a:spcBef>
        <a:spcAft>
          <a:spcPct val="0"/>
        </a:spcAft>
        <a:defRPr sz="2200" b="1">
          <a:solidFill>
            <a:schemeClr val="tx2"/>
          </a:solidFill>
          <a:latin typeface="Arial" charset="0"/>
        </a:defRPr>
      </a:lvl7pPr>
      <a:lvl8pPr marL="1229647" algn="l" defTabSz="913695" rtl="0" eaLnBrk="1" fontAlgn="base" hangingPunct="1">
        <a:spcBef>
          <a:spcPct val="0"/>
        </a:spcBef>
        <a:spcAft>
          <a:spcPct val="0"/>
        </a:spcAft>
        <a:defRPr sz="2200" b="1">
          <a:solidFill>
            <a:schemeClr val="tx2"/>
          </a:solidFill>
          <a:latin typeface="Arial" charset="0"/>
        </a:defRPr>
      </a:lvl8pPr>
      <a:lvl9pPr marL="1639526" algn="l" defTabSz="913695" rtl="0" eaLnBrk="1" fontAlgn="base" hangingPunct="1">
        <a:spcBef>
          <a:spcPct val="0"/>
        </a:spcBef>
        <a:spcAft>
          <a:spcPct val="0"/>
        </a:spcAft>
        <a:defRPr sz="2200" b="1">
          <a:solidFill>
            <a:schemeClr val="tx2"/>
          </a:solidFill>
          <a:latin typeface="Arial" charset="0"/>
        </a:defRPr>
      </a:lvl9pPr>
    </p:titleStyle>
    <p:body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p:bodyStyle>
    <p:otherStyle>
      <a:defPPr>
        <a:defRPr lang="es-ES"/>
      </a:defPPr>
      <a:lvl1pPr marL="0" algn="l" defTabSz="819763" rtl="0" eaLnBrk="1" latinLnBrk="0" hangingPunct="1">
        <a:defRPr sz="1600" kern="1200">
          <a:solidFill>
            <a:schemeClr val="tx1"/>
          </a:solidFill>
          <a:latin typeface="+mn-lt"/>
          <a:ea typeface="+mn-ea"/>
          <a:cs typeface="+mn-cs"/>
        </a:defRPr>
      </a:lvl1pPr>
      <a:lvl2pPr marL="409882" algn="l" defTabSz="819763" rtl="0" eaLnBrk="1" latinLnBrk="0" hangingPunct="1">
        <a:defRPr sz="1600" kern="1200">
          <a:solidFill>
            <a:schemeClr val="tx1"/>
          </a:solidFill>
          <a:latin typeface="+mn-lt"/>
          <a:ea typeface="+mn-ea"/>
          <a:cs typeface="+mn-cs"/>
        </a:defRPr>
      </a:lvl2pPr>
      <a:lvl3pPr marL="819763" algn="l" defTabSz="819763" rtl="0" eaLnBrk="1" latinLnBrk="0" hangingPunct="1">
        <a:defRPr sz="1600" kern="1200">
          <a:solidFill>
            <a:schemeClr val="tx1"/>
          </a:solidFill>
          <a:latin typeface="+mn-lt"/>
          <a:ea typeface="+mn-ea"/>
          <a:cs typeface="+mn-cs"/>
        </a:defRPr>
      </a:lvl3pPr>
      <a:lvl4pPr marL="1229647" algn="l" defTabSz="819763" rtl="0" eaLnBrk="1" latinLnBrk="0" hangingPunct="1">
        <a:defRPr sz="1600" kern="1200">
          <a:solidFill>
            <a:schemeClr val="tx1"/>
          </a:solidFill>
          <a:latin typeface="+mn-lt"/>
          <a:ea typeface="+mn-ea"/>
          <a:cs typeface="+mn-cs"/>
        </a:defRPr>
      </a:lvl4pPr>
      <a:lvl5pPr marL="1639526" algn="l" defTabSz="819763" rtl="0" eaLnBrk="1" latinLnBrk="0" hangingPunct="1">
        <a:defRPr sz="1600" kern="1200">
          <a:solidFill>
            <a:schemeClr val="tx1"/>
          </a:solidFill>
          <a:latin typeface="+mn-lt"/>
          <a:ea typeface="+mn-ea"/>
          <a:cs typeface="+mn-cs"/>
        </a:defRPr>
      </a:lvl5pPr>
      <a:lvl6pPr marL="2049406" algn="l" defTabSz="819763" rtl="0" eaLnBrk="1" latinLnBrk="0" hangingPunct="1">
        <a:defRPr sz="1600" kern="1200">
          <a:solidFill>
            <a:schemeClr val="tx1"/>
          </a:solidFill>
          <a:latin typeface="+mn-lt"/>
          <a:ea typeface="+mn-ea"/>
          <a:cs typeface="+mn-cs"/>
        </a:defRPr>
      </a:lvl6pPr>
      <a:lvl7pPr marL="2459286" algn="l" defTabSz="819763" rtl="0" eaLnBrk="1" latinLnBrk="0" hangingPunct="1">
        <a:defRPr sz="1600" kern="1200">
          <a:solidFill>
            <a:schemeClr val="tx1"/>
          </a:solidFill>
          <a:latin typeface="+mn-lt"/>
          <a:ea typeface="+mn-ea"/>
          <a:cs typeface="+mn-cs"/>
        </a:defRPr>
      </a:lvl7pPr>
      <a:lvl8pPr marL="2869173" algn="l" defTabSz="819763" rtl="0" eaLnBrk="1" latinLnBrk="0" hangingPunct="1">
        <a:defRPr sz="1600" kern="1200">
          <a:solidFill>
            <a:schemeClr val="tx1"/>
          </a:solidFill>
          <a:latin typeface="+mn-lt"/>
          <a:ea typeface="+mn-ea"/>
          <a:cs typeface="+mn-cs"/>
        </a:defRPr>
      </a:lvl8pPr>
      <a:lvl9pPr marL="3279052" algn="l" defTabSz="81976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8.xml"/><Relationship Id="rId7" Type="http://schemas.openxmlformats.org/officeDocument/2006/relationships/image" Target="../media/image6.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7.jpe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34.e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1.xml"/><Relationship Id="rId5" Type="http://schemas.openxmlformats.org/officeDocument/2006/relationships/image" Target="../media/image40.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1.xml"/><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1.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1.xml"/><Relationship Id="rId5" Type="http://schemas.openxmlformats.org/officeDocument/2006/relationships/image" Target="../media/image58.jpeg"/><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11.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63.jpe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11.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1.xml"/><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jpeg"/></Relationships>
</file>

<file path=ppt/slides/_rels/slide3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81.jpeg"/><Relationship Id="rId1" Type="http://schemas.openxmlformats.org/officeDocument/2006/relationships/slideLayout" Target="../slideLayouts/slideLayout11.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 Id="rId9" Type="http://schemas.openxmlformats.org/officeDocument/2006/relationships/image" Target="../media/image88.jpeg"/></Relationships>
</file>

<file path=ppt/slides/_rels/slide37.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91.emf"/><Relationship Id="rId4" Type="http://schemas.openxmlformats.org/officeDocument/2006/relationships/image" Target="../media/image90.emf"/></Relationships>
</file>

<file path=ppt/slides/_rels/slide38.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2.jpeg"/><Relationship Id="rId7" Type="http://schemas.openxmlformats.org/officeDocument/2006/relationships/image" Target="../media/image96.jpeg"/><Relationship Id="rId2" Type="http://schemas.openxmlformats.org/officeDocument/2006/relationships/chart" Target="../charts/chart1.xml"/><Relationship Id="rId1" Type="http://schemas.openxmlformats.org/officeDocument/2006/relationships/slideLayout" Target="../slideLayouts/slideLayout11.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 Id="rId9" Type="http://schemas.openxmlformats.org/officeDocument/2006/relationships/image" Target="../media/image98.jpeg"/></Relationships>
</file>

<file path=ppt/slides/_rels/slide3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image" Target="../media/image99.png"/><Relationship Id="rId1" Type="http://schemas.openxmlformats.org/officeDocument/2006/relationships/slideLayout" Target="../slideLayouts/slideLayout14.xml"/><Relationship Id="rId6" Type="http://schemas.openxmlformats.org/officeDocument/2006/relationships/image" Target="../media/image103.pn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vmlDrawing" Target="../drawings/vmlDrawing2.vml"/><Relationship Id="rId5" Type="http://schemas.openxmlformats.org/officeDocument/2006/relationships/image" Target="../media/image17.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jpeg"/><Relationship Id="rId18" Type="http://schemas.openxmlformats.org/officeDocument/2006/relationships/image" Target="../media/image129.png"/><Relationship Id="rId3" Type="http://schemas.openxmlformats.org/officeDocument/2006/relationships/image" Target="../media/image114.jpeg"/><Relationship Id="rId7" Type="http://schemas.openxmlformats.org/officeDocument/2006/relationships/image" Target="../media/image118.png"/><Relationship Id="rId12" Type="http://schemas.openxmlformats.org/officeDocument/2006/relationships/image" Target="../media/image123.jpeg"/><Relationship Id="rId17" Type="http://schemas.openxmlformats.org/officeDocument/2006/relationships/image" Target="../media/image128.png"/><Relationship Id="rId2" Type="http://schemas.openxmlformats.org/officeDocument/2006/relationships/image" Target="../media/image113.jpeg"/><Relationship Id="rId16" Type="http://schemas.openxmlformats.org/officeDocument/2006/relationships/image" Target="../media/image127.png"/><Relationship Id="rId1" Type="http://schemas.openxmlformats.org/officeDocument/2006/relationships/slideLayout" Target="../slideLayouts/slideLayout11.xml"/><Relationship Id="rId6" Type="http://schemas.openxmlformats.org/officeDocument/2006/relationships/image" Target="../media/image117.png"/><Relationship Id="rId11" Type="http://schemas.openxmlformats.org/officeDocument/2006/relationships/image" Target="../media/image122.jpeg"/><Relationship Id="rId5" Type="http://schemas.openxmlformats.org/officeDocument/2006/relationships/image" Target="../media/image116.jpeg"/><Relationship Id="rId15" Type="http://schemas.openxmlformats.org/officeDocument/2006/relationships/image" Target="../media/image126.jpeg"/><Relationship Id="rId10" Type="http://schemas.openxmlformats.org/officeDocument/2006/relationships/image" Target="../media/image121.jpeg"/><Relationship Id="rId19" Type="http://schemas.openxmlformats.org/officeDocument/2006/relationships/image" Target="../media/image130.gif"/><Relationship Id="rId4" Type="http://schemas.openxmlformats.org/officeDocument/2006/relationships/image" Target="../media/image115.jpeg"/><Relationship Id="rId9" Type="http://schemas.openxmlformats.org/officeDocument/2006/relationships/image" Target="../media/image120.png"/><Relationship Id="rId14" Type="http://schemas.openxmlformats.org/officeDocument/2006/relationships/image" Target="../media/image125.jpeg"/></Relationships>
</file>

<file path=ppt/slides/_rels/slide46.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png"/><Relationship Id="rId3" Type="http://schemas.openxmlformats.org/officeDocument/2006/relationships/image" Target="../media/image132.jpeg"/><Relationship Id="rId7" Type="http://schemas.openxmlformats.org/officeDocument/2006/relationships/image" Target="../media/image136.jpeg"/><Relationship Id="rId12" Type="http://schemas.openxmlformats.org/officeDocument/2006/relationships/image" Target="../media/image141.jpeg"/><Relationship Id="rId17" Type="http://schemas.openxmlformats.org/officeDocument/2006/relationships/image" Target="../media/image146.png"/><Relationship Id="rId2" Type="http://schemas.openxmlformats.org/officeDocument/2006/relationships/image" Target="../media/image131.jpeg"/><Relationship Id="rId16" Type="http://schemas.openxmlformats.org/officeDocument/2006/relationships/image" Target="../media/image145.jpeg"/><Relationship Id="rId1" Type="http://schemas.openxmlformats.org/officeDocument/2006/relationships/slideLayout" Target="../slideLayouts/slideLayout11.xml"/><Relationship Id="rId6" Type="http://schemas.openxmlformats.org/officeDocument/2006/relationships/image" Target="../media/image135.jpeg"/><Relationship Id="rId11" Type="http://schemas.openxmlformats.org/officeDocument/2006/relationships/image" Target="../media/image140.png"/><Relationship Id="rId5" Type="http://schemas.openxmlformats.org/officeDocument/2006/relationships/image" Target="../media/image134.jpeg"/><Relationship Id="rId15" Type="http://schemas.openxmlformats.org/officeDocument/2006/relationships/image" Target="../media/image144.jpeg"/><Relationship Id="rId10" Type="http://schemas.openxmlformats.org/officeDocument/2006/relationships/image" Target="../media/image139.png"/><Relationship Id="rId4" Type="http://schemas.openxmlformats.org/officeDocument/2006/relationships/image" Target="../media/image133.jpeg"/><Relationship Id="rId9" Type="http://schemas.openxmlformats.org/officeDocument/2006/relationships/image" Target="../media/image138.png"/><Relationship Id="rId14" Type="http://schemas.openxmlformats.org/officeDocument/2006/relationships/image" Target="../media/image143.png"/></Relationships>
</file>

<file path=ppt/slides/_rels/slide47.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11.xml"/><Relationship Id="rId5" Type="http://schemas.openxmlformats.org/officeDocument/2006/relationships/image" Target="../media/image150.jpeg"/><Relationship Id="rId4" Type="http://schemas.openxmlformats.org/officeDocument/2006/relationships/image" Target="../media/image149.jpeg"/></Relationships>
</file>

<file path=ppt/slides/_rels/slide4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8" Type="http://schemas.openxmlformats.org/officeDocument/2006/relationships/image" Target="../media/image161.jpeg"/><Relationship Id="rId3" Type="http://schemas.openxmlformats.org/officeDocument/2006/relationships/image" Target="../media/image156.png"/><Relationship Id="rId7" Type="http://schemas.openxmlformats.org/officeDocument/2006/relationships/image" Target="../media/image160.jpeg"/><Relationship Id="rId2" Type="http://schemas.openxmlformats.org/officeDocument/2006/relationships/hyperlink" Target="http://www.palaciodesal.com.bo/" TargetMode="External"/><Relationship Id="rId1" Type="http://schemas.openxmlformats.org/officeDocument/2006/relationships/slideLayout" Target="../slideLayouts/slideLayout11.xml"/><Relationship Id="rId6" Type="http://schemas.openxmlformats.org/officeDocument/2006/relationships/image" Target="../media/image159.jpeg"/><Relationship Id="rId11" Type="http://schemas.openxmlformats.org/officeDocument/2006/relationships/image" Target="../media/image164.jpeg"/><Relationship Id="rId5" Type="http://schemas.openxmlformats.org/officeDocument/2006/relationships/image" Target="../media/image158.jpeg"/><Relationship Id="rId10" Type="http://schemas.openxmlformats.org/officeDocument/2006/relationships/image" Target="../media/image163.jpeg"/><Relationship Id="rId4" Type="http://schemas.openxmlformats.org/officeDocument/2006/relationships/image" Target="../media/image157.jpeg"/><Relationship Id="rId9" Type="http://schemas.openxmlformats.org/officeDocument/2006/relationships/image" Target="../media/image162.jpeg"/></Relationships>
</file>

<file path=ppt/slides/_rels/slide53.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image" Target="../media/image165.jpg"/><Relationship Id="rId1" Type="http://schemas.openxmlformats.org/officeDocument/2006/relationships/slideLayout" Target="../slideLayouts/slideLayout11.xml"/><Relationship Id="rId4" Type="http://schemas.openxmlformats.org/officeDocument/2006/relationships/image" Target="../media/image167.jpg"/></Relationships>
</file>

<file path=ppt/slides/_rels/slide54.xml.rels><?xml version="1.0" encoding="UTF-8" standalone="yes"?>
<Relationships xmlns="http://schemas.openxmlformats.org/package/2006/relationships"><Relationship Id="rId2" Type="http://schemas.openxmlformats.org/officeDocument/2006/relationships/image" Target="../media/image168.emf"/><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0.png"/><Relationship Id="rId7" Type="http://schemas.openxmlformats.org/officeDocument/2006/relationships/image" Target="../media/image174.png"/><Relationship Id="rId12" Type="http://schemas.openxmlformats.org/officeDocument/2006/relationships/image" Target="../media/image179.png"/><Relationship Id="rId2" Type="http://schemas.openxmlformats.org/officeDocument/2006/relationships/image" Target="../media/image169.png"/><Relationship Id="rId1" Type="http://schemas.openxmlformats.org/officeDocument/2006/relationships/slideLayout" Target="../slideLayouts/slideLayout11.xml"/><Relationship Id="rId6" Type="http://schemas.openxmlformats.org/officeDocument/2006/relationships/image" Target="../media/image173.png"/><Relationship Id="rId11" Type="http://schemas.openxmlformats.org/officeDocument/2006/relationships/image" Target="../media/image178.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56.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image" Target="../media/image180.jpg"/><Relationship Id="rId1" Type="http://schemas.openxmlformats.org/officeDocument/2006/relationships/slideLayout" Target="../slideLayouts/slideLayout11.xml"/><Relationship Id="rId5" Type="http://schemas.openxmlformats.org/officeDocument/2006/relationships/image" Target="../media/image183.jpeg"/><Relationship Id="rId4" Type="http://schemas.openxmlformats.org/officeDocument/2006/relationships/image" Target="../media/image182.jpeg"/></Relationships>
</file>

<file path=ppt/slides/_rels/slide57.xml.rels><?xml version="1.0" encoding="UTF-8" standalone="yes"?>
<Relationships xmlns="http://schemas.openxmlformats.org/package/2006/relationships"><Relationship Id="rId2" Type="http://schemas.openxmlformats.org/officeDocument/2006/relationships/image" Target="../media/image184.emf"/><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186.jpg"/><Relationship Id="rId2" Type="http://schemas.openxmlformats.org/officeDocument/2006/relationships/image" Target="../media/image185.jpeg"/><Relationship Id="rId1" Type="http://schemas.openxmlformats.org/officeDocument/2006/relationships/slideLayout" Target="../slideLayouts/slideLayout11.xml"/><Relationship Id="rId6" Type="http://schemas.openxmlformats.org/officeDocument/2006/relationships/image" Target="../media/image189.jpg"/><Relationship Id="rId5" Type="http://schemas.openxmlformats.org/officeDocument/2006/relationships/image" Target="../media/image188.jpeg"/><Relationship Id="rId4" Type="http://schemas.openxmlformats.org/officeDocument/2006/relationships/image" Target="../media/image187.jpg"/></Relationships>
</file>

<file path=ppt/slides/_rels/slide5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wmf"/><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20.jpeg"/><Relationship Id="rId4" Type="http://schemas.openxmlformats.org/officeDocument/2006/relationships/image" Target="../media/image19.png"/></Relationships>
</file>

<file path=ppt/slides/_rels/slide60.xml.rels><?xml version="1.0" encoding="UTF-8" standalone="yes"?>
<Relationships xmlns="http://schemas.openxmlformats.org/package/2006/relationships"><Relationship Id="rId3" Type="http://schemas.openxmlformats.org/officeDocument/2006/relationships/image" Target="../media/image193.jpg"/><Relationship Id="rId2" Type="http://schemas.openxmlformats.org/officeDocument/2006/relationships/image" Target="../media/image192.jpg"/><Relationship Id="rId1" Type="http://schemas.openxmlformats.org/officeDocument/2006/relationships/slideLayout" Target="../slideLayouts/slideLayout11.xml"/><Relationship Id="rId5" Type="http://schemas.openxmlformats.org/officeDocument/2006/relationships/image" Target="../media/image195.jpg"/><Relationship Id="rId4" Type="http://schemas.openxmlformats.org/officeDocument/2006/relationships/image" Target="../media/image194.jpg"/></Relationships>
</file>

<file path=ppt/slides/_rels/slide61.xml.rels><?xml version="1.0" encoding="UTF-8" standalone="yes"?>
<Relationships xmlns="http://schemas.openxmlformats.org/package/2006/relationships"><Relationship Id="rId8" Type="http://schemas.openxmlformats.org/officeDocument/2006/relationships/image" Target="../media/image202.jpg"/><Relationship Id="rId3" Type="http://schemas.openxmlformats.org/officeDocument/2006/relationships/image" Target="../media/image197.jpg"/><Relationship Id="rId7" Type="http://schemas.openxmlformats.org/officeDocument/2006/relationships/image" Target="../media/image201.jpg"/><Relationship Id="rId2" Type="http://schemas.openxmlformats.org/officeDocument/2006/relationships/image" Target="../media/image196.png"/><Relationship Id="rId1" Type="http://schemas.openxmlformats.org/officeDocument/2006/relationships/slideLayout" Target="../slideLayouts/slideLayout11.xml"/><Relationship Id="rId6" Type="http://schemas.openxmlformats.org/officeDocument/2006/relationships/image" Target="../media/image200.jpg"/><Relationship Id="rId5" Type="http://schemas.openxmlformats.org/officeDocument/2006/relationships/image" Target="../media/image199.jpg"/><Relationship Id="rId4" Type="http://schemas.openxmlformats.org/officeDocument/2006/relationships/image" Target="../media/image198.jpg"/></Relationships>
</file>

<file path=ppt/slides/_rels/slide62.xml.rels><?xml version="1.0" encoding="UTF-8" standalone="yes"?>
<Relationships xmlns="http://schemas.openxmlformats.org/package/2006/relationships"><Relationship Id="rId3" Type="http://schemas.openxmlformats.org/officeDocument/2006/relationships/image" Target="../media/image204.emf"/><Relationship Id="rId2" Type="http://schemas.openxmlformats.org/officeDocument/2006/relationships/image" Target="../media/image203.emf"/><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206.emf"/><Relationship Id="rId2" Type="http://schemas.openxmlformats.org/officeDocument/2006/relationships/image" Target="../media/image205.pn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208.emf"/><Relationship Id="rId2" Type="http://schemas.openxmlformats.org/officeDocument/2006/relationships/image" Target="../media/image207.pn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210.jpeg"/><Relationship Id="rId7" Type="http://schemas.openxmlformats.org/officeDocument/2006/relationships/image" Target="../media/image214.jpeg"/><Relationship Id="rId2" Type="http://schemas.openxmlformats.org/officeDocument/2006/relationships/image" Target="../media/image209.jpeg"/><Relationship Id="rId1" Type="http://schemas.openxmlformats.org/officeDocument/2006/relationships/slideLayout" Target="../slideLayouts/slideLayout11.xml"/><Relationship Id="rId6" Type="http://schemas.openxmlformats.org/officeDocument/2006/relationships/image" Target="../media/image213.jpeg"/><Relationship Id="rId5" Type="http://schemas.openxmlformats.org/officeDocument/2006/relationships/image" Target="../media/image212.jpeg"/><Relationship Id="rId4" Type="http://schemas.openxmlformats.org/officeDocument/2006/relationships/image" Target="../media/image211.jpeg"/></Relationships>
</file>

<file path=ppt/slides/_rels/slide66.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g"/><Relationship Id="rId1" Type="http://schemas.openxmlformats.org/officeDocument/2006/relationships/slideLayout" Target="../slideLayouts/slideLayout11.xml"/><Relationship Id="rId6" Type="http://schemas.openxmlformats.org/officeDocument/2006/relationships/image" Target="../media/image219.jpeg"/><Relationship Id="rId5" Type="http://schemas.openxmlformats.org/officeDocument/2006/relationships/image" Target="../media/image218.jpeg"/><Relationship Id="rId4" Type="http://schemas.openxmlformats.org/officeDocument/2006/relationships/image" Target="../media/image217.jpeg"/></Relationships>
</file>

<file path=ppt/slides/_rels/slide67.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20.jpeg"/><Relationship Id="rId1" Type="http://schemas.openxmlformats.org/officeDocument/2006/relationships/slideLayout" Target="../slideLayouts/slideLayout11.xml"/><Relationship Id="rId5" Type="http://schemas.openxmlformats.org/officeDocument/2006/relationships/image" Target="../media/image223.jpg"/><Relationship Id="rId4" Type="http://schemas.openxmlformats.org/officeDocument/2006/relationships/image" Target="../media/image222.jpg"/></Relationships>
</file>

<file path=ppt/slides/_rels/slide68.xml.rels><?xml version="1.0" encoding="UTF-8" standalone="yes"?>
<Relationships xmlns="http://schemas.openxmlformats.org/package/2006/relationships"><Relationship Id="rId3" Type="http://schemas.openxmlformats.org/officeDocument/2006/relationships/image" Target="../media/image225.jpg"/><Relationship Id="rId2" Type="http://schemas.openxmlformats.org/officeDocument/2006/relationships/image" Target="../media/image224.jpeg"/><Relationship Id="rId1" Type="http://schemas.openxmlformats.org/officeDocument/2006/relationships/slideLayout" Target="../slideLayouts/slideLayout11.xml"/><Relationship Id="rId5" Type="http://schemas.openxmlformats.org/officeDocument/2006/relationships/image" Target="../media/image227.jpg"/><Relationship Id="rId4" Type="http://schemas.openxmlformats.org/officeDocument/2006/relationships/image" Target="../media/image226.jpg"/></Relationships>
</file>

<file path=ppt/slides/_rels/slide69.xml.rels><?xml version="1.0" encoding="UTF-8" standalone="yes"?>
<Relationships xmlns="http://schemas.openxmlformats.org/package/2006/relationships"><Relationship Id="rId3" Type="http://schemas.openxmlformats.org/officeDocument/2006/relationships/image" Target="../media/image229.jpeg"/><Relationship Id="rId2" Type="http://schemas.openxmlformats.org/officeDocument/2006/relationships/image" Target="../media/image228.png"/><Relationship Id="rId1" Type="http://schemas.openxmlformats.org/officeDocument/2006/relationships/slideLayout" Target="../slideLayouts/slideLayout11.xml"/><Relationship Id="rId4" Type="http://schemas.openxmlformats.org/officeDocument/2006/relationships/image" Target="../media/image230.jpe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70.xml.rels><?xml version="1.0" encoding="UTF-8" standalone="yes"?>
<Relationships xmlns="http://schemas.openxmlformats.org/package/2006/relationships"><Relationship Id="rId8" Type="http://schemas.openxmlformats.org/officeDocument/2006/relationships/image" Target="../media/image237.jpeg"/><Relationship Id="rId3" Type="http://schemas.openxmlformats.org/officeDocument/2006/relationships/image" Target="../media/image232.jpeg"/><Relationship Id="rId7" Type="http://schemas.openxmlformats.org/officeDocument/2006/relationships/image" Target="../media/image236.jpg"/><Relationship Id="rId2" Type="http://schemas.openxmlformats.org/officeDocument/2006/relationships/image" Target="../media/image231.jpg"/><Relationship Id="rId1" Type="http://schemas.openxmlformats.org/officeDocument/2006/relationships/slideLayout" Target="../slideLayouts/slideLayout11.xml"/><Relationship Id="rId6" Type="http://schemas.openxmlformats.org/officeDocument/2006/relationships/image" Target="../media/image235.jpeg"/><Relationship Id="rId5" Type="http://schemas.openxmlformats.org/officeDocument/2006/relationships/image" Target="../media/image234.jpg"/><Relationship Id="rId4" Type="http://schemas.openxmlformats.org/officeDocument/2006/relationships/image" Target="../media/image233.jpg"/><Relationship Id="rId9" Type="http://schemas.openxmlformats.org/officeDocument/2006/relationships/image" Target="../media/image238.jpg"/></Relationships>
</file>

<file path=ppt/slides/_rels/slide71.xml.rels><?xml version="1.0" encoding="UTF-8" standalone="yes"?>
<Relationships xmlns="http://schemas.openxmlformats.org/package/2006/relationships"><Relationship Id="rId8" Type="http://schemas.openxmlformats.org/officeDocument/2006/relationships/image" Target="../media/image245.jpeg"/><Relationship Id="rId3" Type="http://schemas.openxmlformats.org/officeDocument/2006/relationships/image" Target="../media/image240.jpeg"/><Relationship Id="rId7" Type="http://schemas.openxmlformats.org/officeDocument/2006/relationships/image" Target="../media/image244.jpg"/><Relationship Id="rId12" Type="http://schemas.openxmlformats.org/officeDocument/2006/relationships/image" Target="../media/image249.png"/><Relationship Id="rId2" Type="http://schemas.openxmlformats.org/officeDocument/2006/relationships/image" Target="../media/image239.png"/><Relationship Id="rId1" Type="http://schemas.openxmlformats.org/officeDocument/2006/relationships/slideLayout" Target="../slideLayouts/slideLayout11.xml"/><Relationship Id="rId6" Type="http://schemas.openxmlformats.org/officeDocument/2006/relationships/image" Target="../media/image243.jpg"/><Relationship Id="rId11" Type="http://schemas.openxmlformats.org/officeDocument/2006/relationships/image" Target="../media/image248.jpeg"/><Relationship Id="rId5" Type="http://schemas.openxmlformats.org/officeDocument/2006/relationships/image" Target="../media/image242.jpeg"/><Relationship Id="rId10" Type="http://schemas.openxmlformats.org/officeDocument/2006/relationships/image" Target="../media/image247.png"/><Relationship Id="rId4" Type="http://schemas.openxmlformats.org/officeDocument/2006/relationships/image" Target="../media/image241.jpeg"/><Relationship Id="rId9" Type="http://schemas.openxmlformats.org/officeDocument/2006/relationships/image" Target="../media/image246.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254.jpeg"/><Relationship Id="rId5" Type="http://schemas.openxmlformats.org/officeDocument/2006/relationships/image" Target="../media/image253.jpeg"/><Relationship Id="rId4" Type="http://schemas.openxmlformats.org/officeDocument/2006/relationships/image" Target="../media/image252.jpeg"/></Relationships>
</file>

<file path=ppt/slides/_rels/slide75.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image" Target="../media/image256.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257.png"/><Relationship Id="rId7" Type="http://schemas.openxmlformats.org/officeDocument/2006/relationships/image" Target="../media/image261.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60.png"/><Relationship Id="rId5" Type="http://schemas.openxmlformats.org/officeDocument/2006/relationships/image" Target="../media/image259.png"/><Relationship Id="rId4" Type="http://schemas.openxmlformats.org/officeDocument/2006/relationships/image" Target="../media/image258.png"/></Relationships>
</file>

<file path=ppt/slides/_rels/slide82.xml.rels><?xml version="1.0" encoding="UTF-8" standalone="yes"?>
<Relationships xmlns="http://schemas.openxmlformats.org/package/2006/relationships"><Relationship Id="rId3" Type="http://schemas.openxmlformats.org/officeDocument/2006/relationships/image" Target="../media/image262.png"/><Relationship Id="rId7" Type="http://schemas.openxmlformats.org/officeDocument/2006/relationships/image" Target="../media/image266.jpe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63.png"/></Relationships>
</file>

<file path=ppt/slides/_rels/slide83.xml.rels><?xml version="1.0" encoding="UTF-8" standalone="yes"?>
<Relationships xmlns="http://schemas.openxmlformats.org/package/2006/relationships"><Relationship Id="rId8" Type="http://schemas.openxmlformats.org/officeDocument/2006/relationships/image" Target="../media/image272.jpeg"/><Relationship Id="rId3" Type="http://schemas.openxmlformats.org/officeDocument/2006/relationships/image" Target="../media/image267.png"/><Relationship Id="rId7" Type="http://schemas.openxmlformats.org/officeDocument/2006/relationships/image" Target="../media/image271.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70.png"/><Relationship Id="rId5" Type="http://schemas.openxmlformats.org/officeDocument/2006/relationships/image" Target="../media/image269.jpeg"/><Relationship Id="rId4" Type="http://schemas.openxmlformats.org/officeDocument/2006/relationships/image" Target="../media/image268.png"/><Relationship Id="rId9" Type="http://schemas.openxmlformats.org/officeDocument/2006/relationships/image" Target="../media/image273.jpeg"/></Relationships>
</file>

<file path=ppt/slides/_rels/slide84.xml.rels><?xml version="1.0" encoding="UTF-8" standalone="yes"?>
<Relationships xmlns="http://schemas.openxmlformats.org/package/2006/relationships"><Relationship Id="rId8" Type="http://schemas.openxmlformats.org/officeDocument/2006/relationships/image" Target="../media/image279.jpeg"/><Relationship Id="rId3" Type="http://schemas.openxmlformats.org/officeDocument/2006/relationships/image" Target="../media/image274.jpeg"/><Relationship Id="rId7" Type="http://schemas.openxmlformats.org/officeDocument/2006/relationships/image" Target="../media/image278.jpe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277.jpeg"/><Relationship Id="rId11" Type="http://schemas.openxmlformats.org/officeDocument/2006/relationships/image" Target="../media/image282.png"/><Relationship Id="rId5" Type="http://schemas.openxmlformats.org/officeDocument/2006/relationships/image" Target="../media/image276.jpeg"/><Relationship Id="rId10" Type="http://schemas.openxmlformats.org/officeDocument/2006/relationships/image" Target="../media/image281.png"/><Relationship Id="rId4" Type="http://schemas.openxmlformats.org/officeDocument/2006/relationships/image" Target="../media/image275.jpeg"/><Relationship Id="rId9" Type="http://schemas.openxmlformats.org/officeDocument/2006/relationships/image" Target="../media/image280.jpeg"/></Relationships>
</file>

<file path=ppt/slides/_rels/slide85.xml.rels><?xml version="1.0" encoding="UTF-8" standalone="yes"?>
<Relationships xmlns="http://schemas.openxmlformats.org/package/2006/relationships"><Relationship Id="rId8" Type="http://schemas.openxmlformats.org/officeDocument/2006/relationships/image" Target="../media/image288.jpeg"/><Relationship Id="rId3" Type="http://schemas.openxmlformats.org/officeDocument/2006/relationships/image" Target="../media/image283.png"/><Relationship Id="rId7" Type="http://schemas.openxmlformats.org/officeDocument/2006/relationships/image" Target="../media/image287.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286.jpeg"/><Relationship Id="rId11" Type="http://schemas.openxmlformats.org/officeDocument/2006/relationships/image" Target="../media/image291.jpeg"/><Relationship Id="rId5" Type="http://schemas.openxmlformats.org/officeDocument/2006/relationships/image" Target="../media/image285.jpeg"/><Relationship Id="rId10" Type="http://schemas.openxmlformats.org/officeDocument/2006/relationships/image" Target="../media/image290.jpeg"/><Relationship Id="rId4" Type="http://schemas.openxmlformats.org/officeDocument/2006/relationships/image" Target="../media/image284.jpeg"/><Relationship Id="rId9" Type="http://schemas.openxmlformats.org/officeDocument/2006/relationships/image" Target="../media/image289.jpeg"/></Relationships>
</file>

<file path=ppt/slides/_rels/slide86.xml.rels><?xml version="1.0" encoding="UTF-8" standalone="yes"?>
<Relationships xmlns="http://schemas.openxmlformats.org/package/2006/relationships"><Relationship Id="rId8" Type="http://schemas.openxmlformats.org/officeDocument/2006/relationships/image" Target="../media/image297.png"/><Relationship Id="rId13" Type="http://schemas.openxmlformats.org/officeDocument/2006/relationships/image" Target="../media/image302.jpeg"/><Relationship Id="rId3" Type="http://schemas.openxmlformats.org/officeDocument/2006/relationships/image" Target="../media/image292.jpeg"/><Relationship Id="rId7" Type="http://schemas.openxmlformats.org/officeDocument/2006/relationships/image" Target="../media/image296.jpeg"/><Relationship Id="rId12" Type="http://schemas.openxmlformats.org/officeDocument/2006/relationships/image" Target="../media/image301.jpe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95.jpeg"/><Relationship Id="rId11" Type="http://schemas.openxmlformats.org/officeDocument/2006/relationships/image" Target="../media/image300.jpeg"/><Relationship Id="rId5" Type="http://schemas.openxmlformats.org/officeDocument/2006/relationships/image" Target="../media/image294.jpeg"/><Relationship Id="rId10" Type="http://schemas.openxmlformats.org/officeDocument/2006/relationships/image" Target="../media/image299.jpeg"/><Relationship Id="rId4" Type="http://schemas.openxmlformats.org/officeDocument/2006/relationships/image" Target="../media/image293.jpeg"/><Relationship Id="rId9" Type="http://schemas.openxmlformats.org/officeDocument/2006/relationships/image" Target="../media/image298.jpeg"/></Relationships>
</file>

<file path=ppt/slides/_rels/slide87.xml.rels><?xml version="1.0" encoding="UTF-8" standalone="yes"?>
<Relationships xmlns="http://schemas.openxmlformats.org/package/2006/relationships"><Relationship Id="rId3" Type="http://schemas.openxmlformats.org/officeDocument/2006/relationships/image" Target="../media/image30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38" name="Picture 74" descr="http://www.elciudadano.gob.ec/wp-content/uploads/2015/08/Quito-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0"/>
            <a:ext cx="9921552" cy="695739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hidden="1"/>
          <p:cNvGraphicFramePr>
            <a:graphicFrameLocks noChangeAspect="1"/>
          </p:cNvGraphicFramePr>
          <p:nvPr>
            <p:custDataLst>
              <p:tags r:id="rId2"/>
            </p:custDataLst>
            <p:extLst/>
          </p:nvPr>
        </p:nvGraphicFramePr>
        <p:xfrm>
          <a:off x="515681" y="3"/>
          <a:ext cx="140045" cy="140045"/>
        </p:xfrm>
        <a:graphic>
          <a:graphicData uri="http://schemas.openxmlformats.org/presentationml/2006/ole">
            <mc:AlternateContent xmlns:mc="http://schemas.openxmlformats.org/markup-compatibility/2006">
              <mc:Choice xmlns:v="urn:schemas-microsoft-com:vml" Requires="v">
                <p:oleObj spid="_x0000_s3744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515681" y="3"/>
                        <a:ext cx="140045" cy="140045"/>
                      </a:xfrm>
                      <a:prstGeom prst="rect">
                        <a:avLst/>
                      </a:prstGeom>
                    </p:spPr>
                  </p:pic>
                </p:oleObj>
              </mc:Fallback>
            </mc:AlternateContent>
          </a:graphicData>
        </a:graphic>
      </p:graphicFrame>
      <p:sp>
        <p:nvSpPr>
          <p:cNvPr id="9" name="Title 1"/>
          <p:cNvSpPr txBox="1">
            <a:spLocks/>
          </p:cNvSpPr>
          <p:nvPr/>
        </p:nvSpPr>
        <p:spPr>
          <a:xfrm>
            <a:off x="-1702843" y="2657220"/>
            <a:ext cx="7659057" cy="954802"/>
          </a:xfrm>
          <a:prstGeom prst="rect">
            <a:avLst/>
          </a:prstGeom>
        </p:spPr>
        <p:txBody>
          <a:bodyPr lIns="91428" tIns="45715" rIns="91428" bIns="45715"/>
          <a:lstStyle>
            <a:lvl1pPr algn="l" defTabSz="1019012" rtl="0" eaLnBrk="1" fontAlgn="base" hangingPunct="1">
              <a:spcBef>
                <a:spcPct val="0"/>
              </a:spcBef>
              <a:spcAft>
                <a:spcPct val="0"/>
              </a:spcAft>
              <a:defRPr sz="2800" b="1">
                <a:solidFill>
                  <a:srgbClr val="000000"/>
                </a:solidFill>
                <a:latin typeface="Calibri" pitchFamily="34" charset="0"/>
                <a:ea typeface="+mj-ea"/>
                <a:cs typeface="+mj-cs"/>
              </a:defRPr>
            </a:lvl1pPr>
            <a:lvl2pPr algn="l" defTabSz="1019012" rtl="0" eaLnBrk="1" fontAlgn="base" hangingPunct="1">
              <a:spcBef>
                <a:spcPct val="0"/>
              </a:spcBef>
              <a:spcAft>
                <a:spcPct val="0"/>
              </a:spcAft>
              <a:defRPr sz="2500" b="1">
                <a:solidFill>
                  <a:schemeClr val="tx2"/>
                </a:solidFill>
                <a:latin typeface="Arial" charset="0"/>
              </a:defRPr>
            </a:lvl2pPr>
            <a:lvl3pPr algn="l" defTabSz="1019012" rtl="0" eaLnBrk="1" fontAlgn="base" hangingPunct="1">
              <a:spcBef>
                <a:spcPct val="0"/>
              </a:spcBef>
              <a:spcAft>
                <a:spcPct val="0"/>
              </a:spcAft>
              <a:defRPr sz="2500" b="1">
                <a:solidFill>
                  <a:schemeClr val="tx2"/>
                </a:solidFill>
                <a:latin typeface="Arial" charset="0"/>
              </a:defRPr>
            </a:lvl3pPr>
            <a:lvl4pPr algn="l" defTabSz="1019012" rtl="0" eaLnBrk="1" fontAlgn="base" hangingPunct="1">
              <a:spcBef>
                <a:spcPct val="0"/>
              </a:spcBef>
              <a:spcAft>
                <a:spcPct val="0"/>
              </a:spcAft>
              <a:defRPr sz="2500" b="1">
                <a:solidFill>
                  <a:schemeClr val="tx2"/>
                </a:solidFill>
                <a:latin typeface="Arial" charset="0"/>
              </a:defRPr>
            </a:lvl4pPr>
            <a:lvl5pPr algn="l" defTabSz="1019012" rtl="0" eaLnBrk="1" fontAlgn="base" hangingPunct="1">
              <a:spcBef>
                <a:spcPct val="0"/>
              </a:spcBef>
              <a:spcAft>
                <a:spcPct val="0"/>
              </a:spcAft>
              <a:defRPr sz="2500" b="1">
                <a:solidFill>
                  <a:schemeClr val="tx2"/>
                </a:solidFill>
                <a:latin typeface="Arial" charset="0"/>
              </a:defRPr>
            </a:lvl5pPr>
            <a:lvl6pPr marL="457127" algn="l" defTabSz="1019012" rtl="0" eaLnBrk="1" fontAlgn="base" hangingPunct="1">
              <a:spcBef>
                <a:spcPct val="0"/>
              </a:spcBef>
              <a:spcAft>
                <a:spcPct val="0"/>
              </a:spcAft>
              <a:defRPr sz="2500" b="1">
                <a:solidFill>
                  <a:schemeClr val="tx2"/>
                </a:solidFill>
                <a:latin typeface="Arial" charset="0"/>
              </a:defRPr>
            </a:lvl6pPr>
            <a:lvl7pPr marL="914254" algn="l" defTabSz="1019012" rtl="0" eaLnBrk="1" fontAlgn="base" hangingPunct="1">
              <a:spcBef>
                <a:spcPct val="0"/>
              </a:spcBef>
              <a:spcAft>
                <a:spcPct val="0"/>
              </a:spcAft>
              <a:defRPr sz="2500" b="1">
                <a:solidFill>
                  <a:schemeClr val="tx2"/>
                </a:solidFill>
                <a:latin typeface="Arial" charset="0"/>
              </a:defRPr>
            </a:lvl7pPr>
            <a:lvl8pPr marL="1371381" algn="l" defTabSz="1019012" rtl="0" eaLnBrk="1" fontAlgn="base" hangingPunct="1">
              <a:spcBef>
                <a:spcPct val="0"/>
              </a:spcBef>
              <a:spcAft>
                <a:spcPct val="0"/>
              </a:spcAft>
              <a:defRPr sz="2500" b="1">
                <a:solidFill>
                  <a:schemeClr val="tx2"/>
                </a:solidFill>
                <a:latin typeface="Arial" charset="0"/>
              </a:defRPr>
            </a:lvl8pPr>
            <a:lvl9pPr marL="1828506" algn="l" defTabSz="1019012" rtl="0" eaLnBrk="1" fontAlgn="base" hangingPunct="1">
              <a:spcBef>
                <a:spcPct val="0"/>
              </a:spcBef>
              <a:spcAft>
                <a:spcPct val="0"/>
              </a:spcAft>
              <a:defRPr sz="2500" b="1">
                <a:solidFill>
                  <a:schemeClr val="tx2"/>
                </a:solidFill>
                <a:latin typeface="Arial" charset="0"/>
              </a:defRPr>
            </a:lvl9pPr>
          </a:lstStyle>
          <a:p>
            <a:pPr>
              <a:lnSpc>
                <a:spcPct val="83000"/>
              </a:lnSpc>
              <a:spcAft>
                <a:spcPts val="265"/>
              </a:spcAft>
            </a:pPr>
            <a:r>
              <a:rPr lang="es-ES_tradnl" sz="2200" b="0" kern="0" dirty="0"/>
              <a:t>	</a:t>
            </a:r>
          </a:p>
        </p:txBody>
      </p:sp>
      <p:sp>
        <p:nvSpPr>
          <p:cNvPr id="3" name="AutoShape 2" descr="https://encrypted-tbn3.gstatic.com/images?q=tbn:ANd9GcR9ZUt4RiXNGyBmiSvMVLnOrzPfGfeHlxsTAZJtVDruCwHwjwIwig"/>
          <p:cNvSpPr>
            <a:spLocks noChangeAspect="1" noChangeArrowheads="1"/>
          </p:cNvSpPr>
          <p:nvPr/>
        </p:nvSpPr>
        <p:spPr bwMode="auto">
          <a:xfrm>
            <a:off x="652920" y="-127436"/>
            <a:ext cx="268886" cy="2688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0654" tIns="40328" rIns="80654" bIns="40328" numCol="1" anchor="t" anchorCtr="0" compatLnSpc="1">
            <a:prstTxWarp prst="textNoShape">
              <a:avLst/>
            </a:prstTxWarp>
          </a:bodyPr>
          <a:lstStyle/>
          <a:p>
            <a:pPr defTabSz="806571" fontAlgn="base">
              <a:spcBef>
                <a:spcPct val="0"/>
              </a:spcBef>
              <a:spcAft>
                <a:spcPct val="0"/>
              </a:spcAft>
            </a:pPr>
            <a:endParaRPr lang="es-ES_tradnl" dirty="0">
              <a:solidFill>
                <a:srgbClr val="002776"/>
              </a:solidFill>
              <a:cs typeface="Arial" charset="0"/>
            </a:endParaRPr>
          </a:p>
        </p:txBody>
      </p:sp>
      <p:sp>
        <p:nvSpPr>
          <p:cNvPr id="10" name="Rectangle 9"/>
          <p:cNvSpPr/>
          <p:nvPr/>
        </p:nvSpPr>
        <p:spPr>
          <a:xfrm>
            <a:off x="200472" y="4869163"/>
            <a:ext cx="5280010" cy="1928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0640" tIns="40322" rIns="80640" bIns="40322" rtlCol="0" anchor="ctr"/>
          <a:lstStyle/>
          <a:p>
            <a:pPr defTabSz="806571" fontAlgn="base">
              <a:spcBef>
                <a:spcPts val="1083"/>
              </a:spcBef>
              <a:spcAft>
                <a:spcPct val="0"/>
              </a:spcAft>
            </a:pPr>
            <a:endParaRPr lang="es-ES_tradnl" dirty="0">
              <a:solidFill>
                <a:srgbClr val="81BC00"/>
              </a:solidFill>
            </a:endParaRPr>
          </a:p>
          <a:p>
            <a:pPr defTabSz="806571" fontAlgn="base">
              <a:spcBef>
                <a:spcPts val="1083"/>
              </a:spcBef>
              <a:spcAft>
                <a:spcPct val="0"/>
              </a:spcAft>
            </a:pPr>
            <a:endParaRPr lang="es-ES_tradnl" dirty="0">
              <a:solidFill>
                <a:srgbClr val="81BC00"/>
              </a:solidFill>
            </a:endParaRPr>
          </a:p>
          <a:p>
            <a:pPr defTabSz="806571" fontAlgn="base">
              <a:spcAft>
                <a:spcPct val="0"/>
              </a:spcAft>
            </a:pPr>
            <a:r>
              <a:rPr lang="es-ES" dirty="0">
                <a:solidFill>
                  <a:srgbClr val="81BC00"/>
                </a:solidFill>
              </a:rPr>
              <a:t>Plan Estratégico de Desarrollo de Turismo Sostenible de Quito al 2021 </a:t>
            </a:r>
          </a:p>
          <a:p>
            <a:pPr defTabSz="806571" fontAlgn="base">
              <a:spcBef>
                <a:spcPts val="600"/>
              </a:spcBef>
              <a:spcAft>
                <a:spcPct val="0"/>
              </a:spcAft>
            </a:pPr>
            <a:r>
              <a:rPr lang="es-ES_tradnl" sz="1400" b="1" smtClean="0">
                <a:solidFill>
                  <a:srgbClr val="81BC00"/>
                </a:solidFill>
              </a:rPr>
              <a:t>PRODUCTO 6- Manual </a:t>
            </a:r>
            <a:r>
              <a:rPr lang="es-ES_tradnl" sz="1400" b="1" dirty="0" smtClean="0">
                <a:solidFill>
                  <a:srgbClr val="81BC00"/>
                </a:solidFill>
              </a:rPr>
              <a:t>de diseño e innovación de productos turísticos</a:t>
            </a:r>
            <a:endParaRPr lang="es-ES_tradnl" sz="1200" b="1" i="1" dirty="0">
              <a:solidFill>
                <a:srgbClr val="81BC00"/>
              </a:solidFill>
            </a:endParaRPr>
          </a:p>
          <a:p>
            <a:pPr defTabSz="806571" fontAlgn="base">
              <a:spcBef>
                <a:spcPts val="1083"/>
              </a:spcBef>
              <a:spcAft>
                <a:spcPct val="0"/>
              </a:spcAft>
            </a:pPr>
            <a:endParaRPr lang="es-ES_tradnl" dirty="0">
              <a:solidFill>
                <a:srgbClr val="81BC00"/>
              </a:solidFill>
            </a:endParaRPr>
          </a:p>
        </p:txBody>
      </p:sp>
      <p:sp>
        <p:nvSpPr>
          <p:cNvPr id="13" name="Subtitle 8"/>
          <p:cNvSpPr txBox="1">
            <a:spLocks/>
          </p:cNvSpPr>
          <p:nvPr/>
        </p:nvSpPr>
        <p:spPr>
          <a:xfrm>
            <a:off x="260304" y="6572993"/>
            <a:ext cx="1888815" cy="216010"/>
          </a:xfrm>
          <a:prstGeom prst="rect">
            <a:avLst/>
          </a:prstGeom>
        </p:spPr>
        <p:txBody>
          <a:bodyPr vert="horz" lIns="0" tIns="0" rIns="0" bIns="0" rtlCol="0">
            <a:normAutofit/>
          </a:bodyPr>
          <a:lstStyle>
            <a:lvl1pPr marL="0" indent="0" algn="l" defTabSz="935830" rtl="0" eaLnBrk="1" latinLnBrk="0" hangingPunct="1">
              <a:lnSpc>
                <a:spcPct val="120000"/>
              </a:lnSpc>
              <a:spcBef>
                <a:spcPts val="0"/>
              </a:spcBef>
              <a:spcAft>
                <a:spcPts val="0"/>
              </a:spcAft>
              <a:buFont typeface="Arial" pitchFamily="34" charset="0"/>
              <a:buNone/>
              <a:defRPr sz="1600" b="0" kern="1200">
                <a:solidFill>
                  <a:schemeClr val="accent5"/>
                </a:solidFill>
                <a:latin typeface="+mn-lt"/>
                <a:ea typeface="+mn-ea"/>
                <a:cs typeface="+mn-cs"/>
              </a:defRPr>
            </a:lvl1pPr>
            <a:lvl2pPr marL="46791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2pPr>
            <a:lvl3pPr marL="93583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3pPr>
            <a:lvl4pPr marL="140374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4pPr>
            <a:lvl5pPr marL="187166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5pPr>
            <a:lvl6pPr marL="2339575"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6pPr>
            <a:lvl7pPr marL="2807490"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7pPr>
            <a:lvl8pPr marL="3275404"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8pPr>
            <a:lvl9pPr marL="3743319"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9pPr>
          </a:lstStyle>
          <a:p>
            <a:pPr fontAlgn="base"/>
            <a:r>
              <a:rPr lang="es-ES_tradnl" sz="1000" dirty="0">
                <a:solidFill>
                  <a:srgbClr val="002060"/>
                </a:solidFill>
              </a:rPr>
              <a:t>Quito, </a:t>
            </a:r>
            <a:r>
              <a:rPr lang="es-ES_tradnl" sz="1000" dirty="0" smtClean="0">
                <a:solidFill>
                  <a:srgbClr val="002060"/>
                </a:solidFill>
              </a:rPr>
              <a:t>09 </a:t>
            </a:r>
            <a:r>
              <a:rPr lang="es-ES_tradnl" sz="1000" smtClean="0">
                <a:solidFill>
                  <a:srgbClr val="002060"/>
                </a:solidFill>
              </a:rPr>
              <a:t>de </a:t>
            </a:r>
            <a:r>
              <a:rPr lang="es-ES_tradnl" sz="1000" smtClean="0">
                <a:solidFill>
                  <a:srgbClr val="002060"/>
                </a:solidFill>
              </a:rPr>
              <a:t>agosto </a:t>
            </a:r>
            <a:r>
              <a:rPr lang="es-ES_tradnl" sz="1000" dirty="0" smtClean="0">
                <a:solidFill>
                  <a:srgbClr val="002060"/>
                </a:solidFill>
              </a:rPr>
              <a:t>de </a:t>
            </a:r>
            <a:r>
              <a:rPr lang="es-ES_tradnl" sz="1000" dirty="0">
                <a:solidFill>
                  <a:srgbClr val="002060"/>
                </a:solidFill>
              </a:rPr>
              <a:t>2016</a:t>
            </a:r>
          </a:p>
        </p:txBody>
      </p:sp>
      <p:pic>
        <p:nvPicPr>
          <p:cNvPr id="14" name="Picture 5" descr="DEL_PRI_RGB"/>
          <p:cNvPicPr>
            <a:picLocks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261348" y="4941170"/>
            <a:ext cx="1419960" cy="323688"/>
          </a:xfrm>
          <a:prstGeom prst="rect">
            <a:avLst/>
          </a:prstGeom>
          <a:noFill/>
          <a:ln w="9525">
            <a:noFill/>
            <a:miter lim="800000"/>
            <a:headEnd/>
            <a:tailEnd/>
          </a:ln>
        </p:spPr>
      </p:pic>
      <p:pic>
        <p:nvPicPr>
          <p:cNvPr id="36935" name="Picture 71" descr="http://latamnoticias.com/wp-content/uploads/2016/04/Logo-Quito-Turism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04932" y="4882648"/>
            <a:ext cx="1175555" cy="587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209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AutoShape 2"/>
          <p:cNvSpPr>
            <a:spLocks noChangeArrowheads="1"/>
          </p:cNvSpPr>
          <p:nvPr/>
        </p:nvSpPr>
        <p:spPr bwMode="auto">
          <a:xfrm>
            <a:off x="73952" y="2475597"/>
            <a:ext cx="9715103" cy="1276350"/>
          </a:xfrm>
          <a:prstGeom prst="flowChartAlternateProcess">
            <a:avLst/>
          </a:prstGeom>
          <a:solidFill>
            <a:srgbClr val="E9F0F3"/>
          </a:solidFill>
          <a:ln w="9525" algn="ctr">
            <a:noFill/>
            <a:miter lim="800000"/>
            <a:headEnd/>
            <a:tailEnd/>
          </a:ln>
          <a:effectLst/>
        </p:spPr>
        <p:txBody>
          <a:bodyPr anchor="ctr"/>
          <a:lstStyle/>
          <a:p>
            <a:endParaRPr lang="it-IT" dirty="0"/>
          </a:p>
        </p:txBody>
      </p:sp>
      <p:sp>
        <p:nvSpPr>
          <p:cNvPr id="594947" name="Text Box 3"/>
          <p:cNvSpPr txBox="1">
            <a:spLocks noChangeArrowheads="1"/>
          </p:cNvSpPr>
          <p:nvPr/>
        </p:nvSpPr>
        <p:spPr bwMode="auto">
          <a:xfrm>
            <a:off x="2504728" y="2420888"/>
            <a:ext cx="1671414" cy="923330"/>
          </a:xfrm>
          <a:prstGeom prst="rect">
            <a:avLst/>
          </a:prstGeom>
          <a:noFill/>
          <a:ln w="9525">
            <a:noFill/>
            <a:miter lim="800000"/>
            <a:headEnd/>
            <a:tailEnd/>
          </a:ln>
          <a:effectLst/>
        </p:spPr>
        <p:txBody>
          <a:bodyPr wrap="square" lIns="45720" rIns="45720">
            <a:spAutoFit/>
          </a:bodyPr>
          <a:lstStyle/>
          <a:p>
            <a:pPr algn="ctr"/>
            <a:r>
              <a:rPr lang="it-IT" b="1" i="1" dirty="0" smtClean="0"/>
              <a:t>Innovación continua o de diferenciación</a:t>
            </a:r>
            <a:endParaRPr lang="it-IT" b="1" i="1" dirty="0"/>
          </a:p>
        </p:txBody>
      </p:sp>
      <p:sp>
        <p:nvSpPr>
          <p:cNvPr id="594948" name="Freeform 4"/>
          <p:cNvSpPr>
            <a:spLocks/>
          </p:cNvSpPr>
          <p:nvPr/>
        </p:nvSpPr>
        <p:spPr bwMode="auto">
          <a:xfrm>
            <a:off x="1788583" y="3207436"/>
            <a:ext cx="894292" cy="161925"/>
          </a:xfrm>
          <a:custGeom>
            <a:avLst/>
            <a:gdLst/>
            <a:ahLst/>
            <a:cxnLst>
              <a:cxn ang="0">
                <a:pos x="0" y="171"/>
              </a:cxn>
              <a:cxn ang="0">
                <a:pos x="323" y="155"/>
              </a:cxn>
              <a:cxn ang="0">
                <a:pos x="601" y="49"/>
              </a:cxn>
              <a:cxn ang="0">
                <a:pos x="933" y="12"/>
              </a:cxn>
              <a:cxn ang="0">
                <a:pos x="1173" y="124"/>
              </a:cxn>
              <a:cxn ang="0">
                <a:pos x="1485" y="172"/>
              </a:cxn>
            </a:cxnLst>
            <a:rect l="0" t="0" r="r" b="b"/>
            <a:pathLst>
              <a:path w="1485" h="175">
                <a:moveTo>
                  <a:pt x="0" y="171"/>
                </a:moveTo>
                <a:cubicBezTo>
                  <a:pt x="111" y="173"/>
                  <a:pt x="223" y="175"/>
                  <a:pt x="323" y="155"/>
                </a:cubicBezTo>
                <a:cubicBezTo>
                  <a:pt x="423" y="134"/>
                  <a:pt x="499" y="73"/>
                  <a:pt x="601" y="49"/>
                </a:cubicBezTo>
                <a:cubicBezTo>
                  <a:pt x="703" y="25"/>
                  <a:pt x="838" y="0"/>
                  <a:pt x="933" y="12"/>
                </a:cubicBezTo>
                <a:cubicBezTo>
                  <a:pt x="1028" y="24"/>
                  <a:pt x="1081" y="97"/>
                  <a:pt x="1173" y="124"/>
                </a:cubicBezTo>
                <a:cubicBezTo>
                  <a:pt x="1265" y="151"/>
                  <a:pt x="1420" y="162"/>
                  <a:pt x="1485" y="172"/>
                </a:cubicBezTo>
              </a:path>
            </a:pathLst>
          </a:custGeom>
          <a:solidFill>
            <a:srgbClr val="E9F0F3"/>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49" name="Freeform 5"/>
          <p:cNvSpPr>
            <a:spLocks/>
          </p:cNvSpPr>
          <p:nvPr/>
        </p:nvSpPr>
        <p:spPr bwMode="auto">
          <a:xfrm>
            <a:off x="1554692" y="3224898"/>
            <a:ext cx="894292" cy="161925"/>
          </a:xfrm>
          <a:custGeom>
            <a:avLst/>
            <a:gdLst/>
            <a:ahLst/>
            <a:cxnLst>
              <a:cxn ang="0">
                <a:pos x="0" y="171"/>
              </a:cxn>
              <a:cxn ang="0">
                <a:pos x="323" y="155"/>
              </a:cxn>
              <a:cxn ang="0">
                <a:pos x="601" y="49"/>
              </a:cxn>
              <a:cxn ang="0">
                <a:pos x="933" y="12"/>
              </a:cxn>
              <a:cxn ang="0">
                <a:pos x="1173" y="124"/>
              </a:cxn>
              <a:cxn ang="0">
                <a:pos x="1485" y="172"/>
              </a:cxn>
            </a:cxnLst>
            <a:rect l="0" t="0" r="r" b="b"/>
            <a:pathLst>
              <a:path w="1485" h="175">
                <a:moveTo>
                  <a:pt x="0" y="171"/>
                </a:moveTo>
                <a:cubicBezTo>
                  <a:pt x="111" y="173"/>
                  <a:pt x="223" y="175"/>
                  <a:pt x="323" y="155"/>
                </a:cubicBezTo>
                <a:cubicBezTo>
                  <a:pt x="423" y="134"/>
                  <a:pt x="499" y="73"/>
                  <a:pt x="601" y="49"/>
                </a:cubicBezTo>
                <a:cubicBezTo>
                  <a:pt x="703" y="25"/>
                  <a:pt x="838" y="0"/>
                  <a:pt x="933" y="12"/>
                </a:cubicBezTo>
                <a:cubicBezTo>
                  <a:pt x="1028" y="24"/>
                  <a:pt x="1081" y="97"/>
                  <a:pt x="1173" y="124"/>
                </a:cubicBezTo>
                <a:cubicBezTo>
                  <a:pt x="1265" y="151"/>
                  <a:pt x="1420" y="162"/>
                  <a:pt x="1485" y="172"/>
                </a:cubicBezTo>
              </a:path>
            </a:pathLst>
          </a:custGeom>
          <a:solidFill>
            <a:srgbClr val="E9F0F3"/>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50" name="Freeform 6"/>
          <p:cNvSpPr>
            <a:spLocks/>
          </p:cNvSpPr>
          <p:nvPr/>
        </p:nvSpPr>
        <p:spPr bwMode="auto">
          <a:xfrm>
            <a:off x="866775" y="2667685"/>
            <a:ext cx="1950244" cy="842962"/>
          </a:xfrm>
          <a:custGeom>
            <a:avLst/>
            <a:gdLst/>
            <a:ahLst/>
            <a:cxnLst>
              <a:cxn ang="0">
                <a:pos x="0" y="0"/>
              </a:cxn>
              <a:cxn ang="0">
                <a:pos x="0" y="2224"/>
              </a:cxn>
              <a:cxn ang="0">
                <a:pos x="2696" y="2224"/>
              </a:cxn>
            </a:cxnLst>
            <a:rect l="0" t="0" r="r" b="b"/>
            <a:pathLst>
              <a:path w="2696" h="2224">
                <a:moveTo>
                  <a:pt x="0" y="0"/>
                </a:moveTo>
                <a:lnTo>
                  <a:pt x="0" y="2224"/>
                </a:lnTo>
                <a:lnTo>
                  <a:pt x="2696" y="2224"/>
                </a:lnTo>
              </a:path>
            </a:pathLst>
          </a:custGeom>
          <a:noFill/>
          <a:ln w="9525" cap="flat" cmpd="sng">
            <a:solidFill>
              <a:srgbClr val="777777"/>
            </a:solidFill>
            <a:prstDash val="solid"/>
            <a:round/>
            <a:headEnd/>
            <a:tailEnd/>
          </a:ln>
          <a:effectLst/>
        </p:spPr>
        <p:txBody>
          <a:bodyPr wrap="none" lIns="45720" rIns="45720" anchor="ctr"/>
          <a:lstStyle/>
          <a:p>
            <a:endParaRPr lang="it-IT" dirty="0"/>
          </a:p>
        </p:txBody>
      </p:sp>
      <p:sp>
        <p:nvSpPr>
          <p:cNvPr id="594951" name="Freeform 7"/>
          <p:cNvSpPr>
            <a:spLocks/>
          </p:cNvSpPr>
          <p:nvPr/>
        </p:nvSpPr>
        <p:spPr bwMode="auto">
          <a:xfrm>
            <a:off x="1320800" y="3242361"/>
            <a:ext cx="894292" cy="161925"/>
          </a:xfrm>
          <a:custGeom>
            <a:avLst/>
            <a:gdLst/>
            <a:ahLst/>
            <a:cxnLst>
              <a:cxn ang="0">
                <a:pos x="0" y="171"/>
              </a:cxn>
              <a:cxn ang="0">
                <a:pos x="323" y="155"/>
              </a:cxn>
              <a:cxn ang="0">
                <a:pos x="601" y="49"/>
              </a:cxn>
              <a:cxn ang="0">
                <a:pos x="933" y="12"/>
              </a:cxn>
              <a:cxn ang="0">
                <a:pos x="1173" y="124"/>
              </a:cxn>
              <a:cxn ang="0">
                <a:pos x="1485" y="172"/>
              </a:cxn>
            </a:cxnLst>
            <a:rect l="0" t="0" r="r" b="b"/>
            <a:pathLst>
              <a:path w="1485" h="175">
                <a:moveTo>
                  <a:pt x="0" y="171"/>
                </a:moveTo>
                <a:cubicBezTo>
                  <a:pt x="111" y="173"/>
                  <a:pt x="223" y="175"/>
                  <a:pt x="323" y="155"/>
                </a:cubicBezTo>
                <a:cubicBezTo>
                  <a:pt x="423" y="134"/>
                  <a:pt x="499" y="73"/>
                  <a:pt x="601" y="49"/>
                </a:cubicBezTo>
                <a:cubicBezTo>
                  <a:pt x="703" y="25"/>
                  <a:pt x="838" y="0"/>
                  <a:pt x="933" y="12"/>
                </a:cubicBezTo>
                <a:cubicBezTo>
                  <a:pt x="1028" y="24"/>
                  <a:pt x="1081" y="97"/>
                  <a:pt x="1173" y="124"/>
                </a:cubicBezTo>
                <a:cubicBezTo>
                  <a:pt x="1265" y="151"/>
                  <a:pt x="1420" y="162"/>
                  <a:pt x="1485" y="172"/>
                </a:cubicBezTo>
              </a:path>
            </a:pathLst>
          </a:custGeom>
          <a:solidFill>
            <a:srgbClr val="E9F0F3"/>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52" name="Freeform 8"/>
          <p:cNvSpPr>
            <a:spLocks/>
          </p:cNvSpPr>
          <p:nvPr/>
        </p:nvSpPr>
        <p:spPr bwMode="auto">
          <a:xfrm>
            <a:off x="1023276" y="3259822"/>
            <a:ext cx="894292" cy="196850"/>
          </a:xfrm>
          <a:custGeom>
            <a:avLst/>
            <a:gdLst/>
            <a:ahLst/>
            <a:cxnLst>
              <a:cxn ang="0">
                <a:pos x="0" y="171"/>
              </a:cxn>
              <a:cxn ang="0">
                <a:pos x="323" y="155"/>
              </a:cxn>
              <a:cxn ang="0">
                <a:pos x="601" y="49"/>
              </a:cxn>
              <a:cxn ang="0">
                <a:pos x="933" y="12"/>
              </a:cxn>
              <a:cxn ang="0">
                <a:pos x="1173" y="124"/>
              </a:cxn>
              <a:cxn ang="0">
                <a:pos x="1485" y="172"/>
              </a:cxn>
            </a:cxnLst>
            <a:rect l="0" t="0" r="r" b="b"/>
            <a:pathLst>
              <a:path w="1485" h="175">
                <a:moveTo>
                  <a:pt x="0" y="171"/>
                </a:moveTo>
                <a:cubicBezTo>
                  <a:pt x="111" y="173"/>
                  <a:pt x="223" y="175"/>
                  <a:pt x="323" y="155"/>
                </a:cubicBezTo>
                <a:cubicBezTo>
                  <a:pt x="423" y="134"/>
                  <a:pt x="499" y="73"/>
                  <a:pt x="601" y="49"/>
                </a:cubicBezTo>
                <a:cubicBezTo>
                  <a:pt x="703" y="25"/>
                  <a:pt x="838" y="0"/>
                  <a:pt x="933" y="12"/>
                </a:cubicBezTo>
                <a:cubicBezTo>
                  <a:pt x="1028" y="24"/>
                  <a:pt x="1081" y="97"/>
                  <a:pt x="1173" y="124"/>
                </a:cubicBezTo>
                <a:cubicBezTo>
                  <a:pt x="1265" y="151"/>
                  <a:pt x="1420" y="162"/>
                  <a:pt x="1485" y="172"/>
                </a:cubicBezTo>
              </a:path>
            </a:pathLst>
          </a:custGeom>
          <a:solidFill>
            <a:srgbClr val="E9F0F3"/>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53" name="Text Box 9"/>
          <p:cNvSpPr txBox="1">
            <a:spLocks noChangeArrowheads="1"/>
          </p:cNvSpPr>
          <p:nvPr/>
        </p:nvSpPr>
        <p:spPr bwMode="auto">
          <a:xfrm>
            <a:off x="4075907" y="2667686"/>
            <a:ext cx="2878931" cy="769441"/>
          </a:xfrm>
          <a:prstGeom prst="rect">
            <a:avLst/>
          </a:prstGeom>
          <a:noFill/>
          <a:ln w="9525">
            <a:noFill/>
            <a:miter lim="800000"/>
            <a:headEnd/>
            <a:tailEnd/>
          </a:ln>
          <a:effectLst/>
        </p:spPr>
        <p:txBody>
          <a:bodyPr lIns="45720" rIns="45720">
            <a:spAutoFit/>
          </a:bodyPr>
          <a:lstStyle/>
          <a:p>
            <a:pPr marL="228600" lvl="1" indent="-152400" algn="l">
              <a:spcBef>
                <a:spcPct val="20000"/>
              </a:spcBef>
              <a:buClr>
                <a:schemeClr val="hlink"/>
              </a:buClr>
              <a:buSzPct val="65000"/>
              <a:buFont typeface="Wingdings" pitchFamily="2" charset="2"/>
              <a:buChar char="l"/>
            </a:pPr>
            <a:r>
              <a:rPr lang="it-IT" sz="1100" dirty="0" smtClean="0"/>
              <a:t>Repetitivamente nuevos productos, servicios o procesos, cada uno mejorando al anterior</a:t>
            </a:r>
            <a:br>
              <a:rPr lang="it-IT" sz="1100" dirty="0" smtClean="0"/>
            </a:br>
            <a:r>
              <a:rPr lang="it-IT" sz="1100" dirty="0" smtClean="0"/>
              <a:t>[innovación tradicional «japonesa»] </a:t>
            </a:r>
            <a:endParaRPr lang="it-IT" sz="1100" dirty="0"/>
          </a:p>
        </p:txBody>
      </p:sp>
      <p:sp>
        <p:nvSpPr>
          <p:cNvPr id="594955" name="AutoShape 11"/>
          <p:cNvSpPr>
            <a:spLocks noChangeArrowheads="1"/>
          </p:cNvSpPr>
          <p:nvPr/>
        </p:nvSpPr>
        <p:spPr bwMode="auto">
          <a:xfrm>
            <a:off x="73952" y="3867835"/>
            <a:ext cx="9715103" cy="1276350"/>
          </a:xfrm>
          <a:prstGeom prst="flowChartAlternateProcess">
            <a:avLst/>
          </a:prstGeom>
          <a:solidFill>
            <a:srgbClr val="E9F0F3"/>
          </a:solidFill>
          <a:ln w="9525" algn="ctr">
            <a:noFill/>
            <a:miter lim="800000"/>
            <a:headEnd/>
            <a:tailEnd/>
          </a:ln>
          <a:effectLst/>
        </p:spPr>
        <p:txBody>
          <a:bodyPr anchor="ctr"/>
          <a:lstStyle/>
          <a:p>
            <a:endParaRPr lang="it-IT" dirty="0"/>
          </a:p>
        </p:txBody>
      </p:sp>
      <p:sp>
        <p:nvSpPr>
          <p:cNvPr id="594956" name="Text Box 12"/>
          <p:cNvSpPr txBox="1">
            <a:spLocks noChangeArrowheads="1"/>
          </p:cNvSpPr>
          <p:nvPr/>
        </p:nvSpPr>
        <p:spPr bwMode="auto">
          <a:xfrm>
            <a:off x="2576736" y="4048810"/>
            <a:ext cx="1599406" cy="646331"/>
          </a:xfrm>
          <a:prstGeom prst="rect">
            <a:avLst/>
          </a:prstGeom>
          <a:noFill/>
          <a:ln w="9525">
            <a:noFill/>
            <a:miter lim="800000"/>
            <a:headEnd/>
            <a:tailEnd/>
          </a:ln>
          <a:effectLst/>
        </p:spPr>
        <p:txBody>
          <a:bodyPr lIns="45720" rIns="45720">
            <a:spAutoFit/>
          </a:bodyPr>
          <a:lstStyle/>
          <a:p>
            <a:pPr algn="l"/>
            <a:r>
              <a:rPr lang="it-IT" b="1" i="1" dirty="0" smtClean="0"/>
              <a:t>Innovación disruptiva</a:t>
            </a:r>
            <a:endParaRPr lang="it-IT" b="1" i="1" dirty="0"/>
          </a:p>
        </p:txBody>
      </p:sp>
      <p:sp>
        <p:nvSpPr>
          <p:cNvPr id="594957" name="Freeform 13"/>
          <p:cNvSpPr>
            <a:spLocks/>
          </p:cNvSpPr>
          <p:nvPr/>
        </p:nvSpPr>
        <p:spPr bwMode="auto">
          <a:xfrm>
            <a:off x="952765" y="4820336"/>
            <a:ext cx="383514" cy="71437"/>
          </a:xfrm>
          <a:custGeom>
            <a:avLst/>
            <a:gdLst/>
            <a:ahLst/>
            <a:cxnLst>
              <a:cxn ang="0">
                <a:pos x="0" y="66"/>
              </a:cxn>
              <a:cxn ang="0">
                <a:pos x="282" y="50"/>
              </a:cxn>
              <a:cxn ang="0">
                <a:pos x="437" y="0"/>
              </a:cxn>
            </a:cxnLst>
            <a:rect l="0" t="0" r="r" b="b"/>
            <a:pathLst>
              <a:path w="437" h="66">
                <a:moveTo>
                  <a:pt x="0" y="66"/>
                </a:moveTo>
                <a:cubicBezTo>
                  <a:pt x="47" y="63"/>
                  <a:pt x="209" y="61"/>
                  <a:pt x="282" y="50"/>
                </a:cubicBezTo>
                <a:cubicBezTo>
                  <a:pt x="355" y="39"/>
                  <a:pt x="405" y="10"/>
                  <a:pt x="437" y="0"/>
                </a:cubicBezTo>
              </a:path>
            </a:pathLst>
          </a:custGeom>
          <a:no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58" name="Freeform 14"/>
          <p:cNvSpPr>
            <a:spLocks/>
          </p:cNvSpPr>
          <p:nvPr/>
        </p:nvSpPr>
        <p:spPr bwMode="auto">
          <a:xfrm>
            <a:off x="866775" y="4104372"/>
            <a:ext cx="1908969" cy="842963"/>
          </a:xfrm>
          <a:custGeom>
            <a:avLst/>
            <a:gdLst/>
            <a:ahLst/>
            <a:cxnLst>
              <a:cxn ang="0">
                <a:pos x="0" y="0"/>
              </a:cxn>
              <a:cxn ang="0">
                <a:pos x="0" y="2224"/>
              </a:cxn>
              <a:cxn ang="0">
                <a:pos x="2696" y="2224"/>
              </a:cxn>
            </a:cxnLst>
            <a:rect l="0" t="0" r="r" b="b"/>
            <a:pathLst>
              <a:path w="2696" h="2224">
                <a:moveTo>
                  <a:pt x="0" y="0"/>
                </a:moveTo>
                <a:lnTo>
                  <a:pt x="0" y="2224"/>
                </a:lnTo>
                <a:lnTo>
                  <a:pt x="2696" y="2224"/>
                </a:lnTo>
              </a:path>
            </a:pathLst>
          </a:custGeom>
          <a:noFill/>
          <a:ln w="9525" cap="flat" cmpd="sng">
            <a:solidFill>
              <a:srgbClr val="777777"/>
            </a:solidFill>
            <a:prstDash val="solid"/>
            <a:round/>
            <a:headEnd/>
            <a:tailEnd/>
          </a:ln>
          <a:effectLst/>
        </p:spPr>
        <p:txBody>
          <a:bodyPr wrap="none" lIns="45720" rIns="45720" anchor="ctr"/>
          <a:lstStyle/>
          <a:p>
            <a:endParaRPr lang="it-IT" dirty="0"/>
          </a:p>
        </p:txBody>
      </p:sp>
      <p:sp>
        <p:nvSpPr>
          <p:cNvPr id="594959" name="Freeform 15"/>
          <p:cNvSpPr>
            <a:spLocks/>
          </p:cNvSpPr>
          <p:nvPr/>
        </p:nvSpPr>
        <p:spPr bwMode="auto">
          <a:xfrm>
            <a:off x="1339719" y="4048811"/>
            <a:ext cx="1343157" cy="808037"/>
          </a:xfrm>
          <a:custGeom>
            <a:avLst/>
            <a:gdLst/>
            <a:ahLst/>
            <a:cxnLst>
              <a:cxn ang="0">
                <a:pos x="0" y="706"/>
              </a:cxn>
              <a:cxn ang="0">
                <a:pos x="119" y="220"/>
              </a:cxn>
              <a:cxn ang="0">
                <a:pos x="293" y="27"/>
              </a:cxn>
              <a:cxn ang="0">
                <a:pos x="429" y="91"/>
              </a:cxn>
              <a:cxn ang="0">
                <a:pos x="509" y="571"/>
              </a:cxn>
              <a:cxn ang="0">
                <a:pos x="597" y="715"/>
              </a:cxn>
              <a:cxn ang="0">
                <a:pos x="781" y="739"/>
              </a:cxn>
            </a:cxnLst>
            <a:rect l="0" t="0" r="r" b="b"/>
            <a:pathLst>
              <a:path w="781" h="743">
                <a:moveTo>
                  <a:pt x="0" y="706"/>
                </a:moveTo>
                <a:cubicBezTo>
                  <a:pt x="20" y="624"/>
                  <a:pt x="70" y="333"/>
                  <a:pt x="119" y="220"/>
                </a:cubicBezTo>
                <a:cubicBezTo>
                  <a:pt x="168" y="107"/>
                  <a:pt x="241" y="48"/>
                  <a:pt x="293" y="27"/>
                </a:cubicBezTo>
                <a:cubicBezTo>
                  <a:pt x="345" y="6"/>
                  <a:pt x="393" y="0"/>
                  <a:pt x="429" y="91"/>
                </a:cubicBezTo>
                <a:cubicBezTo>
                  <a:pt x="465" y="182"/>
                  <a:pt x="481" y="467"/>
                  <a:pt x="509" y="571"/>
                </a:cubicBezTo>
                <a:cubicBezTo>
                  <a:pt x="537" y="675"/>
                  <a:pt x="552" y="687"/>
                  <a:pt x="597" y="715"/>
                </a:cubicBezTo>
                <a:cubicBezTo>
                  <a:pt x="642" y="743"/>
                  <a:pt x="743" y="734"/>
                  <a:pt x="781" y="739"/>
                </a:cubicBezTo>
              </a:path>
            </a:pathLst>
          </a:custGeom>
          <a:no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60" name="Text Box 16"/>
          <p:cNvSpPr txBox="1">
            <a:spLocks noChangeArrowheads="1"/>
          </p:cNvSpPr>
          <p:nvPr/>
        </p:nvSpPr>
        <p:spPr bwMode="auto">
          <a:xfrm>
            <a:off x="4075907" y="4048811"/>
            <a:ext cx="2878931" cy="600164"/>
          </a:xfrm>
          <a:prstGeom prst="rect">
            <a:avLst/>
          </a:prstGeom>
          <a:noFill/>
          <a:ln w="9525">
            <a:noFill/>
            <a:miter lim="800000"/>
            <a:headEnd/>
            <a:tailEnd/>
          </a:ln>
          <a:effectLst/>
        </p:spPr>
        <p:txBody>
          <a:bodyPr lIns="45720" rIns="45720">
            <a:spAutoFit/>
          </a:bodyPr>
          <a:lstStyle/>
          <a:p>
            <a:pPr marL="228600" lvl="1" indent="-152400" algn="l">
              <a:spcBef>
                <a:spcPct val="20000"/>
              </a:spcBef>
              <a:buClr>
                <a:schemeClr val="hlink"/>
              </a:buClr>
              <a:buSzPct val="65000"/>
              <a:buFont typeface="Wingdings" pitchFamily="2" charset="2"/>
              <a:buChar char="l"/>
            </a:pPr>
            <a:r>
              <a:rPr lang="it-IT" sz="1100" dirty="0" smtClean="0"/>
              <a:t>Producto, servicio, proceso o modelo de negocio nuevo completamente [innovación con modas] </a:t>
            </a:r>
            <a:endParaRPr lang="it-IT" sz="1100" dirty="0"/>
          </a:p>
        </p:txBody>
      </p:sp>
      <p:sp>
        <p:nvSpPr>
          <p:cNvPr id="594961" name="Text Box 17"/>
          <p:cNvSpPr txBox="1">
            <a:spLocks noChangeArrowheads="1"/>
          </p:cNvSpPr>
          <p:nvPr/>
        </p:nvSpPr>
        <p:spPr bwMode="auto">
          <a:xfrm>
            <a:off x="8452777" y="4149080"/>
            <a:ext cx="1219332" cy="428625"/>
          </a:xfrm>
          <a:prstGeom prst="rect">
            <a:avLst/>
          </a:prstGeom>
          <a:noFill/>
          <a:ln w="9525">
            <a:noFill/>
            <a:miter lim="800000"/>
            <a:headEnd/>
            <a:tailEnd/>
          </a:ln>
          <a:effectLst/>
        </p:spPr>
        <p:txBody>
          <a:bodyPr lIns="0" tIns="0" rIns="0" bIns="0"/>
          <a:lstStyle>
            <a:defPPr>
              <a:defRPr lang="es-ES"/>
            </a:defPPr>
            <a:lvl2pPr marL="228600" lvl="1" indent="-152400">
              <a:spcBef>
                <a:spcPct val="20000"/>
              </a:spcBef>
              <a:buClr>
                <a:schemeClr val="hlink"/>
              </a:buClr>
              <a:buSzPct val="65000"/>
              <a:buFont typeface="Wingdings" pitchFamily="2" charset="2"/>
              <a:buChar char="l"/>
              <a:defRPr sz="1100"/>
            </a:lvl2pPr>
          </a:lstStyle>
          <a:p>
            <a:pPr lvl="1"/>
            <a:r>
              <a:rPr lang="it-IT" dirty="0" smtClean="0"/>
              <a:t>Smart glasses tours</a:t>
            </a:r>
          </a:p>
          <a:p>
            <a:pPr lvl="1"/>
            <a:r>
              <a:rPr lang="it-IT" dirty="0" smtClean="0"/>
              <a:t>Lanchas Iguazú</a:t>
            </a:r>
            <a:endParaRPr lang="it-IT" dirty="0"/>
          </a:p>
        </p:txBody>
      </p:sp>
      <p:sp>
        <p:nvSpPr>
          <p:cNvPr id="594962" name="AutoShape 18"/>
          <p:cNvSpPr>
            <a:spLocks noChangeArrowheads="1"/>
          </p:cNvSpPr>
          <p:nvPr/>
        </p:nvSpPr>
        <p:spPr bwMode="auto">
          <a:xfrm>
            <a:off x="73952" y="5260072"/>
            <a:ext cx="9715103" cy="1276350"/>
          </a:xfrm>
          <a:prstGeom prst="flowChartAlternateProcess">
            <a:avLst/>
          </a:prstGeom>
          <a:solidFill>
            <a:srgbClr val="E9F0F3"/>
          </a:solidFill>
          <a:ln w="9525" algn="ctr">
            <a:noFill/>
            <a:miter lim="800000"/>
            <a:headEnd/>
            <a:tailEnd/>
          </a:ln>
          <a:effectLst/>
        </p:spPr>
        <p:txBody>
          <a:bodyPr anchor="ctr"/>
          <a:lstStyle/>
          <a:p>
            <a:endParaRPr lang="it-IT" dirty="0"/>
          </a:p>
        </p:txBody>
      </p:sp>
      <p:sp>
        <p:nvSpPr>
          <p:cNvPr id="594963" name="Text Box 19"/>
          <p:cNvSpPr txBox="1">
            <a:spLocks noChangeArrowheads="1"/>
          </p:cNvSpPr>
          <p:nvPr/>
        </p:nvSpPr>
        <p:spPr bwMode="auto">
          <a:xfrm>
            <a:off x="2648744" y="5374957"/>
            <a:ext cx="1599406" cy="646331"/>
          </a:xfrm>
          <a:prstGeom prst="rect">
            <a:avLst/>
          </a:prstGeom>
          <a:noFill/>
          <a:ln w="9525">
            <a:noFill/>
            <a:miter lim="800000"/>
            <a:headEnd/>
            <a:tailEnd/>
          </a:ln>
          <a:effectLst/>
        </p:spPr>
        <p:txBody>
          <a:bodyPr lIns="45720" rIns="45720">
            <a:spAutoFit/>
          </a:bodyPr>
          <a:lstStyle/>
          <a:p>
            <a:pPr algn="l"/>
            <a:r>
              <a:rPr lang="it-IT" b="1" i="1" dirty="0" smtClean="0"/>
              <a:t>Innovación sostenida</a:t>
            </a:r>
            <a:endParaRPr lang="it-IT" b="1" i="1" dirty="0"/>
          </a:p>
        </p:txBody>
      </p:sp>
      <p:sp>
        <p:nvSpPr>
          <p:cNvPr id="594964" name="Freeform 20"/>
          <p:cNvSpPr>
            <a:spLocks/>
          </p:cNvSpPr>
          <p:nvPr/>
        </p:nvSpPr>
        <p:spPr bwMode="auto">
          <a:xfrm>
            <a:off x="1693996" y="5668061"/>
            <a:ext cx="562371" cy="566737"/>
          </a:xfrm>
          <a:custGeom>
            <a:avLst/>
            <a:gdLst/>
            <a:ahLst/>
            <a:cxnLst>
              <a:cxn ang="0">
                <a:pos x="0" y="357"/>
              </a:cxn>
              <a:cxn ang="0">
                <a:pos x="88" y="112"/>
              </a:cxn>
              <a:cxn ang="0">
                <a:pos x="216" y="15"/>
              </a:cxn>
              <a:cxn ang="0">
                <a:pos x="327" y="25"/>
              </a:cxn>
            </a:cxnLst>
            <a:rect l="0" t="0" r="r" b="b"/>
            <a:pathLst>
              <a:path w="327" h="357">
                <a:moveTo>
                  <a:pt x="0" y="357"/>
                </a:moveTo>
                <a:cubicBezTo>
                  <a:pt x="15" y="316"/>
                  <a:pt x="52" y="169"/>
                  <a:pt x="88" y="112"/>
                </a:cubicBezTo>
                <a:cubicBezTo>
                  <a:pt x="124" y="55"/>
                  <a:pt x="176" y="30"/>
                  <a:pt x="216" y="15"/>
                </a:cubicBezTo>
                <a:cubicBezTo>
                  <a:pt x="256" y="0"/>
                  <a:pt x="304" y="23"/>
                  <a:pt x="327" y="25"/>
                </a:cubicBezTo>
              </a:path>
            </a:pathLst>
          </a:custGeom>
          <a:solidFill>
            <a:srgbClr val="E9F0F3"/>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65" name="Freeform 21"/>
          <p:cNvSpPr>
            <a:spLocks/>
          </p:cNvSpPr>
          <p:nvPr/>
        </p:nvSpPr>
        <p:spPr bwMode="auto">
          <a:xfrm>
            <a:off x="866775" y="5512485"/>
            <a:ext cx="1950244" cy="842962"/>
          </a:xfrm>
          <a:custGeom>
            <a:avLst/>
            <a:gdLst/>
            <a:ahLst/>
            <a:cxnLst>
              <a:cxn ang="0">
                <a:pos x="0" y="0"/>
              </a:cxn>
              <a:cxn ang="0">
                <a:pos x="0" y="2224"/>
              </a:cxn>
              <a:cxn ang="0">
                <a:pos x="2696" y="2224"/>
              </a:cxn>
            </a:cxnLst>
            <a:rect l="0" t="0" r="r" b="b"/>
            <a:pathLst>
              <a:path w="2696" h="2224">
                <a:moveTo>
                  <a:pt x="0" y="0"/>
                </a:moveTo>
                <a:lnTo>
                  <a:pt x="0" y="2224"/>
                </a:lnTo>
                <a:lnTo>
                  <a:pt x="2696" y="2224"/>
                </a:lnTo>
              </a:path>
            </a:pathLst>
          </a:custGeom>
          <a:noFill/>
          <a:ln w="9525" cap="flat" cmpd="sng">
            <a:solidFill>
              <a:srgbClr val="777777"/>
            </a:solidFill>
            <a:prstDash val="solid"/>
            <a:round/>
            <a:headEnd/>
            <a:tailEnd/>
          </a:ln>
          <a:effectLst/>
        </p:spPr>
        <p:txBody>
          <a:bodyPr wrap="none" lIns="45720" rIns="45720" anchor="ctr"/>
          <a:lstStyle/>
          <a:p>
            <a:endParaRPr lang="it-IT" dirty="0"/>
          </a:p>
        </p:txBody>
      </p:sp>
      <p:sp>
        <p:nvSpPr>
          <p:cNvPr id="594966" name="Rectangle 22"/>
          <p:cNvSpPr>
            <a:spLocks noChangeArrowheads="1"/>
          </p:cNvSpPr>
          <p:nvPr/>
        </p:nvSpPr>
        <p:spPr bwMode="auto">
          <a:xfrm>
            <a:off x="1651000" y="5991911"/>
            <a:ext cx="171979" cy="306387"/>
          </a:xfrm>
          <a:prstGeom prst="rect">
            <a:avLst/>
          </a:prstGeom>
          <a:solidFill>
            <a:srgbClr val="E9F0F3"/>
          </a:solidFill>
          <a:ln w="38100" algn="ctr">
            <a:noFill/>
            <a:miter lim="800000"/>
            <a:headEnd/>
            <a:tailEnd/>
          </a:ln>
          <a:effectLst/>
        </p:spPr>
        <p:txBody>
          <a:bodyPr lIns="45720" rIns="45720" anchor="ctr"/>
          <a:lstStyle/>
          <a:p>
            <a:endParaRPr lang="it-IT" dirty="0"/>
          </a:p>
        </p:txBody>
      </p:sp>
      <p:sp>
        <p:nvSpPr>
          <p:cNvPr id="594967" name="Freeform 23"/>
          <p:cNvSpPr>
            <a:spLocks/>
          </p:cNvSpPr>
          <p:nvPr/>
        </p:nvSpPr>
        <p:spPr bwMode="auto">
          <a:xfrm>
            <a:off x="1023277" y="6201461"/>
            <a:ext cx="505619" cy="96837"/>
          </a:xfrm>
          <a:custGeom>
            <a:avLst/>
            <a:gdLst/>
            <a:ahLst/>
            <a:cxnLst>
              <a:cxn ang="0">
                <a:pos x="0" y="1422"/>
              </a:cxn>
              <a:cxn ang="0">
                <a:pos x="711" y="1269"/>
              </a:cxn>
              <a:cxn ang="0">
                <a:pos x="1323" y="306"/>
              </a:cxn>
              <a:cxn ang="0">
                <a:pos x="2214" y="0"/>
              </a:cxn>
            </a:cxnLst>
            <a:rect l="0" t="0" r="r" b="b"/>
            <a:pathLst>
              <a:path w="2214" h="1455">
                <a:moveTo>
                  <a:pt x="0" y="1422"/>
                </a:moveTo>
                <a:cubicBezTo>
                  <a:pt x="245" y="1438"/>
                  <a:pt x="491" y="1455"/>
                  <a:pt x="711" y="1269"/>
                </a:cubicBezTo>
                <a:cubicBezTo>
                  <a:pt x="931" y="1083"/>
                  <a:pt x="1073" y="517"/>
                  <a:pt x="1323" y="306"/>
                </a:cubicBezTo>
                <a:cubicBezTo>
                  <a:pt x="1573" y="95"/>
                  <a:pt x="1893" y="47"/>
                  <a:pt x="2214"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68" name="Freeform 24"/>
          <p:cNvSpPr>
            <a:spLocks/>
          </p:cNvSpPr>
          <p:nvPr/>
        </p:nvSpPr>
        <p:spPr bwMode="auto">
          <a:xfrm>
            <a:off x="1362075" y="6098273"/>
            <a:ext cx="331920" cy="112713"/>
          </a:xfrm>
          <a:custGeom>
            <a:avLst/>
            <a:gdLst/>
            <a:ahLst/>
            <a:cxnLst>
              <a:cxn ang="0">
                <a:pos x="0" y="179"/>
              </a:cxn>
              <a:cxn ang="0">
                <a:pos x="127" y="53"/>
              </a:cxn>
              <a:cxn ang="0">
                <a:pos x="329" y="0"/>
              </a:cxn>
            </a:cxnLst>
            <a:rect l="0" t="0" r="r" b="b"/>
            <a:pathLst>
              <a:path w="329" h="179">
                <a:moveTo>
                  <a:pt x="0" y="179"/>
                </a:moveTo>
                <a:cubicBezTo>
                  <a:pt x="21" y="158"/>
                  <a:pt x="72" y="83"/>
                  <a:pt x="127" y="53"/>
                </a:cubicBezTo>
                <a:cubicBezTo>
                  <a:pt x="182" y="23"/>
                  <a:pt x="287" y="11"/>
                  <a:pt x="329"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69" name="Freeform 25"/>
          <p:cNvSpPr>
            <a:spLocks/>
          </p:cNvSpPr>
          <p:nvPr/>
        </p:nvSpPr>
        <p:spPr bwMode="auto">
          <a:xfrm>
            <a:off x="1630363" y="5956985"/>
            <a:ext cx="254529" cy="88900"/>
          </a:xfrm>
          <a:custGeom>
            <a:avLst/>
            <a:gdLst/>
            <a:ahLst/>
            <a:cxnLst>
              <a:cxn ang="0">
                <a:pos x="0" y="139"/>
              </a:cxn>
              <a:cxn ang="0">
                <a:pos x="103" y="33"/>
              </a:cxn>
              <a:cxn ang="0">
                <a:pos x="254" y="0"/>
              </a:cxn>
            </a:cxnLst>
            <a:rect l="0" t="0" r="r" b="b"/>
            <a:pathLst>
              <a:path w="254" h="139">
                <a:moveTo>
                  <a:pt x="0" y="139"/>
                </a:moveTo>
                <a:cubicBezTo>
                  <a:pt x="17" y="121"/>
                  <a:pt x="61" y="56"/>
                  <a:pt x="103" y="33"/>
                </a:cubicBezTo>
                <a:cubicBezTo>
                  <a:pt x="146" y="10"/>
                  <a:pt x="200" y="5"/>
                  <a:pt x="254"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70" name="Freeform 26"/>
          <p:cNvSpPr>
            <a:spLocks/>
          </p:cNvSpPr>
          <p:nvPr/>
        </p:nvSpPr>
        <p:spPr bwMode="auto">
          <a:xfrm>
            <a:off x="1482461" y="6017310"/>
            <a:ext cx="331920" cy="112712"/>
          </a:xfrm>
          <a:custGeom>
            <a:avLst/>
            <a:gdLst/>
            <a:ahLst/>
            <a:cxnLst>
              <a:cxn ang="0">
                <a:pos x="0" y="179"/>
              </a:cxn>
              <a:cxn ang="0">
                <a:pos x="127" y="53"/>
              </a:cxn>
              <a:cxn ang="0">
                <a:pos x="329" y="0"/>
              </a:cxn>
            </a:cxnLst>
            <a:rect l="0" t="0" r="r" b="b"/>
            <a:pathLst>
              <a:path w="329" h="179">
                <a:moveTo>
                  <a:pt x="0" y="179"/>
                </a:moveTo>
                <a:cubicBezTo>
                  <a:pt x="21" y="158"/>
                  <a:pt x="72" y="83"/>
                  <a:pt x="127" y="53"/>
                </a:cubicBezTo>
                <a:cubicBezTo>
                  <a:pt x="182" y="23"/>
                  <a:pt x="287" y="11"/>
                  <a:pt x="329"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71" name="Freeform 27"/>
          <p:cNvSpPr>
            <a:spLocks/>
          </p:cNvSpPr>
          <p:nvPr/>
        </p:nvSpPr>
        <p:spPr bwMode="auto">
          <a:xfrm>
            <a:off x="2075790" y="5572810"/>
            <a:ext cx="331919" cy="112712"/>
          </a:xfrm>
          <a:custGeom>
            <a:avLst/>
            <a:gdLst/>
            <a:ahLst/>
            <a:cxnLst>
              <a:cxn ang="0">
                <a:pos x="0" y="179"/>
              </a:cxn>
              <a:cxn ang="0">
                <a:pos x="127" y="53"/>
              </a:cxn>
              <a:cxn ang="0">
                <a:pos x="329" y="0"/>
              </a:cxn>
            </a:cxnLst>
            <a:rect l="0" t="0" r="r" b="b"/>
            <a:pathLst>
              <a:path w="329" h="179">
                <a:moveTo>
                  <a:pt x="0" y="179"/>
                </a:moveTo>
                <a:cubicBezTo>
                  <a:pt x="21" y="158"/>
                  <a:pt x="72" y="83"/>
                  <a:pt x="127" y="53"/>
                </a:cubicBezTo>
                <a:cubicBezTo>
                  <a:pt x="182" y="23"/>
                  <a:pt x="287" y="11"/>
                  <a:pt x="329"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72" name="Freeform 28"/>
          <p:cNvSpPr>
            <a:spLocks/>
          </p:cNvSpPr>
          <p:nvPr/>
        </p:nvSpPr>
        <p:spPr bwMode="auto">
          <a:xfrm>
            <a:off x="2344077" y="5431522"/>
            <a:ext cx="254529" cy="88900"/>
          </a:xfrm>
          <a:custGeom>
            <a:avLst/>
            <a:gdLst/>
            <a:ahLst/>
            <a:cxnLst>
              <a:cxn ang="0">
                <a:pos x="0" y="139"/>
              </a:cxn>
              <a:cxn ang="0">
                <a:pos x="103" y="33"/>
              </a:cxn>
              <a:cxn ang="0">
                <a:pos x="254" y="0"/>
              </a:cxn>
            </a:cxnLst>
            <a:rect l="0" t="0" r="r" b="b"/>
            <a:pathLst>
              <a:path w="254" h="139">
                <a:moveTo>
                  <a:pt x="0" y="139"/>
                </a:moveTo>
                <a:cubicBezTo>
                  <a:pt x="17" y="121"/>
                  <a:pt x="61" y="56"/>
                  <a:pt x="103" y="33"/>
                </a:cubicBezTo>
                <a:cubicBezTo>
                  <a:pt x="146" y="10"/>
                  <a:pt x="200" y="5"/>
                  <a:pt x="254"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73" name="Freeform 29"/>
          <p:cNvSpPr>
            <a:spLocks/>
          </p:cNvSpPr>
          <p:nvPr/>
        </p:nvSpPr>
        <p:spPr bwMode="auto">
          <a:xfrm>
            <a:off x="2196175" y="5491848"/>
            <a:ext cx="331919" cy="112713"/>
          </a:xfrm>
          <a:custGeom>
            <a:avLst/>
            <a:gdLst/>
            <a:ahLst/>
            <a:cxnLst>
              <a:cxn ang="0">
                <a:pos x="0" y="179"/>
              </a:cxn>
              <a:cxn ang="0">
                <a:pos x="127" y="53"/>
              </a:cxn>
              <a:cxn ang="0">
                <a:pos x="329" y="0"/>
              </a:cxn>
            </a:cxnLst>
            <a:rect l="0" t="0" r="r" b="b"/>
            <a:pathLst>
              <a:path w="329" h="179">
                <a:moveTo>
                  <a:pt x="0" y="179"/>
                </a:moveTo>
                <a:cubicBezTo>
                  <a:pt x="21" y="158"/>
                  <a:pt x="72" y="83"/>
                  <a:pt x="127" y="53"/>
                </a:cubicBezTo>
                <a:cubicBezTo>
                  <a:pt x="182" y="23"/>
                  <a:pt x="287" y="11"/>
                  <a:pt x="329" y="0"/>
                </a:cubicBezTo>
              </a:path>
            </a:pathLst>
          </a:custGeom>
          <a:solidFill>
            <a:srgbClr val="CEE2EA"/>
          </a:solidFill>
          <a:ln w="38100" cap="flat" cmpd="sng">
            <a:solidFill>
              <a:srgbClr val="376C81"/>
            </a:solidFill>
            <a:prstDash val="solid"/>
            <a:round/>
            <a:headEnd type="none" w="med" len="med"/>
            <a:tailEnd type="none" w="med" len="med"/>
          </a:ln>
          <a:effectLst/>
        </p:spPr>
        <p:txBody>
          <a:bodyPr lIns="45720" rIns="45720" anchor="ctr"/>
          <a:lstStyle/>
          <a:p>
            <a:endParaRPr lang="it-IT" dirty="0"/>
          </a:p>
        </p:txBody>
      </p:sp>
      <p:sp>
        <p:nvSpPr>
          <p:cNvPr id="594974" name="Text Box 30"/>
          <p:cNvSpPr txBox="1">
            <a:spLocks noChangeArrowheads="1"/>
          </p:cNvSpPr>
          <p:nvPr/>
        </p:nvSpPr>
        <p:spPr bwMode="auto">
          <a:xfrm>
            <a:off x="4075907" y="5317223"/>
            <a:ext cx="2878931" cy="769441"/>
          </a:xfrm>
          <a:prstGeom prst="rect">
            <a:avLst/>
          </a:prstGeom>
          <a:noFill/>
          <a:ln w="9525">
            <a:noFill/>
            <a:miter lim="800000"/>
            <a:headEnd/>
            <a:tailEnd/>
          </a:ln>
          <a:effectLst/>
        </p:spPr>
        <p:txBody>
          <a:bodyPr lIns="45720" rIns="45720">
            <a:spAutoFit/>
          </a:bodyPr>
          <a:lstStyle/>
          <a:p>
            <a:pPr marL="228600" lvl="1" indent="-152400" algn="l">
              <a:spcBef>
                <a:spcPct val="20000"/>
              </a:spcBef>
              <a:buClr>
                <a:schemeClr val="hlink"/>
              </a:buClr>
              <a:buSzPct val="65000"/>
              <a:buFont typeface="Wingdings" pitchFamily="2" charset="2"/>
              <a:buChar char="l"/>
            </a:pPr>
            <a:r>
              <a:rPr lang="it-IT" sz="1100" dirty="0" smtClean="0"/>
              <a:t>Portafolio de innovaciones continuas y disruptivas en plataformas con un continuo flujo de nuevos productos, servicios o negocios [innovación real] </a:t>
            </a:r>
            <a:endParaRPr lang="it-IT" sz="1100" dirty="0"/>
          </a:p>
        </p:txBody>
      </p:sp>
      <p:sp>
        <p:nvSpPr>
          <p:cNvPr id="594975" name="Text Box 31"/>
          <p:cNvSpPr txBox="1">
            <a:spLocks noChangeArrowheads="1"/>
          </p:cNvSpPr>
          <p:nvPr/>
        </p:nvSpPr>
        <p:spPr bwMode="auto">
          <a:xfrm>
            <a:off x="8452777" y="5589240"/>
            <a:ext cx="1219332" cy="461963"/>
          </a:xfrm>
          <a:prstGeom prst="rect">
            <a:avLst/>
          </a:prstGeom>
          <a:noFill/>
          <a:ln w="9525">
            <a:noFill/>
            <a:miter lim="800000"/>
            <a:headEnd/>
            <a:tailEnd/>
          </a:ln>
          <a:effectLst/>
        </p:spPr>
        <p:txBody>
          <a:bodyPr lIns="0" tIns="0" rIns="0" bIns="0"/>
          <a:lstStyle>
            <a:defPPr>
              <a:defRPr lang="es-ES"/>
            </a:defPPr>
            <a:lvl2pPr marL="228600" lvl="1" indent="-152400">
              <a:spcBef>
                <a:spcPct val="20000"/>
              </a:spcBef>
              <a:buClr>
                <a:schemeClr val="hlink"/>
              </a:buClr>
              <a:buSzPct val="65000"/>
              <a:buFont typeface="Wingdings" pitchFamily="2" charset="2"/>
              <a:buChar char="l"/>
              <a:defRPr sz="1100"/>
            </a:lvl2pPr>
          </a:lstStyle>
          <a:p>
            <a:pPr lvl="1"/>
            <a:r>
              <a:rPr lang="it-IT" dirty="0" smtClean="0"/>
              <a:t>Cruceros</a:t>
            </a:r>
          </a:p>
          <a:p>
            <a:pPr lvl="1"/>
            <a:r>
              <a:rPr lang="it-IT" dirty="0" smtClean="0"/>
              <a:t>Incentivos</a:t>
            </a:r>
          </a:p>
          <a:p>
            <a:pPr lvl="1"/>
            <a:r>
              <a:rPr lang="it-IT" dirty="0" smtClean="0"/>
              <a:t>Eventos</a:t>
            </a:r>
            <a:endParaRPr lang="it-IT" dirty="0"/>
          </a:p>
          <a:p>
            <a:pPr lvl="1"/>
            <a:endParaRPr lang="it-IT" dirty="0"/>
          </a:p>
        </p:txBody>
      </p:sp>
      <p:sp>
        <p:nvSpPr>
          <p:cNvPr id="594980" name="AutoShape 36"/>
          <p:cNvSpPr>
            <a:spLocks noChangeArrowheads="1"/>
          </p:cNvSpPr>
          <p:nvPr/>
        </p:nvSpPr>
        <p:spPr bwMode="auto">
          <a:xfrm>
            <a:off x="73952" y="1084947"/>
            <a:ext cx="9715103" cy="1276350"/>
          </a:xfrm>
          <a:prstGeom prst="flowChartAlternateProcess">
            <a:avLst/>
          </a:prstGeom>
          <a:solidFill>
            <a:srgbClr val="E9F0F3"/>
          </a:solidFill>
          <a:ln w="9525" algn="ctr">
            <a:noFill/>
            <a:miter lim="800000"/>
            <a:headEnd/>
            <a:tailEnd/>
          </a:ln>
          <a:effectLst/>
        </p:spPr>
        <p:txBody>
          <a:bodyPr anchor="ctr"/>
          <a:lstStyle/>
          <a:p>
            <a:endParaRPr lang="it-IT" dirty="0"/>
          </a:p>
        </p:txBody>
      </p:sp>
      <p:sp>
        <p:nvSpPr>
          <p:cNvPr id="594981" name="Text Box 37"/>
          <p:cNvSpPr txBox="1">
            <a:spLocks noChangeArrowheads="1"/>
          </p:cNvSpPr>
          <p:nvPr/>
        </p:nvSpPr>
        <p:spPr bwMode="auto">
          <a:xfrm>
            <a:off x="2648744" y="1196752"/>
            <a:ext cx="1785144" cy="646331"/>
          </a:xfrm>
          <a:prstGeom prst="rect">
            <a:avLst/>
          </a:prstGeom>
          <a:noFill/>
          <a:ln w="9525">
            <a:noFill/>
            <a:miter lim="800000"/>
            <a:headEnd/>
            <a:tailEnd/>
          </a:ln>
          <a:effectLst/>
        </p:spPr>
        <p:txBody>
          <a:bodyPr lIns="45720" rIns="45720">
            <a:spAutoFit/>
          </a:bodyPr>
          <a:lstStyle/>
          <a:p>
            <a:pPr algn="ctr"/>
            <a:r>
              <a:rPr lang="it-IT" b="1" i="1" dirty="0" smtClean="0"/>
              <a:t>Innovación incremental</a:t>
            </a:r>
          </a:p>
        </p:txBody>
      </p:sp>
      <p:sp>
        <p:nvSpPr>
          <p:cNvPr id="594982" name="Text Box 38"/>
          <p:cNvSpPr txBox="1">
            <a:spLocks noChangeArrowheads="1"/>
          </p:cNvSpPr>
          <p:nvPr/>
        </p:nvSpPr>
        <p:spPr bwMode="auto">
          <a:xfrm>
            <a:off x="4075907" y="1224647"/>
            <a:ext cx="2878931" cy="1141851"/>
          </a:xfrm>
          <a:prstGeom prst="rect">
            <a:avLst/>
          </a:prstGeom>
          <a:noFill/>
          <a:ln w="9525">
            <a:noFill/>
            <a:miter lim="800000"/>
            <a:headEnd/>
            <a:tailEnd/>
          </a:ln>
          <a:effectLst/>
        </p:spPr>
        <p:txBody>
          <a:bodyPr lIns="45720" rIns="45720">
            <a:spAutoFit/>
          </a:bodyPr>
          <a:lstStyle/>
          <a:p>
            <a:pPr marL="228600" lvl="1" indent="-152400" algn="l">
              <a:spcBef>
                <a:spcPct val="20000"/>
              </a:spcBef>
              <a:buClr>
                <a:schemeClr val="hlink"/>
              </a:buClr>
              <a:buSzPct val="65000"/>
              <a:buFont typeface="Wingdings" pitchFamily="2" charset="2"/>
              <a:buChar char="l"/>
            </a:pPr>
            <a:r>
              <a:rPr lang="it-IT" sz="1100" dirty="0" smtClean="0"/>
              <a:t>Usualmente nuevos productos, servicios o procesos con poco impacto de mercado, que son rápidamente copiados o sobrepasados por la competencia [innovación «orgánica»]</a:t>
            </a:r>
            <a:br>
              <a:rPr lang="it-IT" sz="1100" dirty="0" smtClean="0"/>
            </a:br>
            <a:endParaRPr lang="it-IT" sz="1100" dirty="0"/>
          </a:p>
        </p:txBody>
      </p:sp>
      <p:grpSp>
        <p:nvGrpSpPr>
          <p:cNvPr id="594983" name="Group 39"/>
          <p:cNvGrpSpPr>
            <a:grpSpLocks/>
          </p:cNvGrpSpPr>
          <p:nvPr/>
        </p:nvGrpSpPr>
        <p:grpSpPr bwMode="auto">
          <a:xfrm>
            <a:off x="866775" y="1224648"/>
            <a:ext cx="1950244" cy="842963"/>
            <a:chOff x="656" y="904"/>
            <a:chExt cx="1134" cy="531"/>
          </a:xfrm>
        </p:grpSpPr>
        <p:sp>
          <p:nvSpPr>
            <p:cNvPr id="594984" name="Freeform 40"/>
            <p:cNvSpPr>
              <a:spLocks/>
            </p:cNvSpPr>
            <p:nvPr/>
          </p:nvSpPr>
          <p:spPr bwMode="auto">
            <a:xfrm>
              <a:off x="747" y="1279"/>
              <a:ext cx="1019" cy="101"/>
            </a:xfrm>
            <a:custGeom>
              <a:avLst/>
              <a:gdLst/>
              <a:ahLst/>
              <a:cxnLst>
                <a:cxn ang="0">
                  <a:pos x="0" y="171"/>
                </a:cxn>
                <a:cxn ang="0">
                  <a:pos x="323" y="155"/>
                </a:cxn>
                <a:cxn ang="0">
                  <a:pos x="601" y="49"/>
                </a:cxn>
                <a:cxn ang="0">
                  <a:pos x="933" y="12"/>
                </a:cxn>
                <a:cxn ang="0">
                  <a:pos x="1173" y="124"/>
                </a:cxn>
                <a:cxn ang="0">
                  <a:pos x="1485" y="172"/>
                </a:cxn>
              </a:cxnLst>
              <a:rect l="0" t="0" r="r" b="b"/>
              <a:pathLst>
                <a:path w="1485" h="175">
                  <a:moveTo>
                    <a:pt x="0" y="171"/>
                  </a:moveTo>
                  <a:cubicBezTo>
                    <a:pt x="111" y="173"/>
                    <a:pt x="223" y="175"/>
                    <a:pt x="323" y="155"/>
                  </a:cubicBezTo>
                  <a:cubicBezTo>
                    <a:pt x="423" y="134"/>
                    <a:pt x="499" y="73"/>
                    <a:pt x="601" y="49"/>
                  </a:cubicBezTo>
                  <a:cubicBezTo>
                    <a:pt x="703" y="25"/>
                    <a:pt x="838" y="0"/>
                    <a:pt x="933" y="12"/>
                  </a:cubicBezTo>
                  <a:cubicBezTo>
                    <a:pt x="1028" y="24"/>
                    <a:pt x="1081" y="97"/>
                    <a:pt x="1173" y="124"/>
                  </a:cubicBezTo>
                  <a:cubicBezTo>
                    <a:pt x="1265" y="151"/>
                    <a:pt x="1420" y="162"/>
                    <a:pt x="1485" y="172"/>
                  </a:cubicBezTo>
                </a:path>
              </a:pathLst>
            </a:custGeom>
            <a:noFill/>
            <a:ln w="38100" cap="flat" cmpd="sng">
              <a:solidFill>
                <a:srgbClr val="376C81"/>
              </a:solidFill>
              <a:prstDash val="solid"/>
              <a:round/>
              <a:headEnd/>
              <a:tailEnd/>
            </a:ln>
            <a:effectLst/>
          </p:spPr>
          <p:txBody>
            <a:bodyPr lIns="45720" rIns="45720" anchor="ctr"/>
            <a:lstStyle/>
            <a:p>
              <a:endParaRPr lang="it-IT" dirty="0"/>
            </a:p>
          </p:txBody>
        </p:sp>
        <p:sp>
          <p:nvSpPr>
            <p:cNvPr id="594985" name="Freeform 41"/>
            <p:cNvSpPr>
              <a:spLocks/>
            </p:cNvSpPr>
            <p:nvPr/>
          </p:nvSpPr>
          <p:spPr bwMode="auto">
            <a:xfrm>
              <a:off x="656" y="904"/>
              <a:ext cx="1134" cy="531"/>
            </a:xfrm>
            <a:custGeom>
              <a:avLst/>
              <a:gdLst/>
              <a:ahLst/>
              <a:cxnLst>
                <a:cxn ang="0">
                  <a:pos x="0" y="0"/>
                </a:cxn>
                <a:cxn ang="0">
                  <a:pos x="0" y="2224"/>
                </a:cxn>
                <a:cxn ang="0">
                  <a:pos x="2696" y="2224"/>
                </a:cxn>
              </a:cxnLst>
              <a:rect l="0" t="0" r="r" b="b"/>
              <a:pathLst>
                <a:path w="2696" h="2224">
                  <a:moveTo>
                    <a:pt x="0" y="0"/>
                  </a:moveTo>
                  <a:lnTo>
                    <a:pt x="0" y="2224"/>
                  </a:lnTo>
                  <a:lnTo>
                    <a:pt x="2696" y="2224"/>
                  </a:lnTo>
                </a:path>
              </a:pathLst>
            </a:custGeom>
            <a:noFill/>
            <a:ln w="9525" cap="flat" cmpd="sng">
              <a:solidFill>
                <a:srgbClr val="777777"/>
              </a:solidFill>
              <a:prstDash val="solid"/>
              <a:round/>
              <a:headEnd/>
              <a:tailEnd/>
            </a:ln>
            <a:effectLst/>
          </p:spPr>
          <p:txBody>
            <a:bodyPr wrap="none" lIns="45720" rIns="45720" anchor="ctr"/>
            <a:lstStyle/>
            <a:p>
              <a:endParaRPr lang="it-IT" dirty="0"/>
            </a:p>
          </p:txBody>
        </p:sp>
      </p:grpSp>
      <p:sp>
        <p:nvSpPr>
          <p:cNvPr id="594986" name="Text Box 42"/>
          <p:cNvSpPr txBox="1">
            <a:spLocks noChangeArrowheads="1"/>
          </p:cNvSpPr>
          <p:nvPr/>
        </p:nvSpPr>
        <p:spPr bwMode="auto">
          <a:xfrm>
            <a:off x="125545" y="1262748"/>
            <a:ext cx="687917" cy="430887"/>
          </a:xfrm>
          <a:prstGeom prst="rect">
            <a:avLst/>
          </a:prstGeom>
          <a:noFill/>
          <a:ln w="9525">
            <a:noFill/>
            <a:miter lim="800000"/>
            <a:headEnd/>
            <a:tailEnd/>
          </a:ln>
          <a:effectLst/>
        </p:spPr>
        <p:txBody>
          <a:bodyPr lIns="45720" rIns="45720">
            <a:spAutoFit/>
          </a:bodyPr>
          <a:lstStyle/>
          <a:p>
            <a:r>
              <a:rPr lang="it-IT" sz="1100" i="1" dirty="0" smtClean="0">
                <a:solidFill>
                  <a:schemeClr val="hlink"/>
                </a:solidFill>
              </a:rPr>
              <a:t>Impacto Mercado</a:t>
            </a:r>
            <a:endParaRPr lang="it-IT" sz="1100" i="1" dirty="0">
              <a:solidFill>
                <a:schemeClr val="hlink"/>
              </a:solidFill>
            </a:endParaRPr>
          </a:p>
        </p:txBody>
      </p:sp>
      <p:sp>
        <p:nvSpPr>
          <p:cNvPr id="594987" name="Line 43"/>
          <p:cNvSpPr>
            <a:spLocks noChangeShapeType="1"/>
          </p:cNvSpPr>
          <p:nvPr/>
        </p:nvSpPr>
        <p:spPr bwMode="auto">
          <a:xfrm flipH="1" flipV="1">
            <a:off x="467784" y="1700898"/>
            <a:ext cx="3440" cy="385763"/>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88" name="Line 44"/>
          <p:cNvSpPr>
            <a:spLocks noChangeShapeType="1"/>
          </p:cNvSpPr>
          <p:nvPr/>
        </p:nvSpPr>
        <p:spPr bwMode="auto">
          <a:xfrm>
            <a:off x="2897850" y="2073960"/>
            <a:ext cx="613965" cy="0"/>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89" name="Text Box 45"/>
          <p:cNvSpPr txBox="1">
            <a:spLocks noChangeArrowheads="1"/>
          </p:cNvSpPr>
          <p:nvPr/>
        </p:nvSpPr>
        <p:spPr bwMode="auto">
          <a:xfrm>
            <a:off x="2864768" y="2088530"/>
            <a:ext cx="1210733" cy="260350"/>
          </a:xfrm>
          <a:prstGeom prst="rect">
            <a:avLst/>
          </a:prstGeom>
          <a:noFill/>
          <a:ln w="9525">
            <a:noFill/>
            <a:miter lim="800000"/>
            <a:headEnd/>
            <a:tailEnd/>
          </a:ln>
          <a:effectLst/>
        </p:spPr>
        <p:txBody>
          <a:bodyPr lIns="45720" rIns="45720">
            <a:spAutoFit/>
          </a:bodyPr>
          <a:lstStyle/>
          <a:p>
            <a:r>
              <a:rPr lang="it-IT" sz="1100" i="1" dirty="0" smtClean="0">
                <a:solidFill>
                  <a:schemeClr val="hlink"/>
                </a:solidFill>
              </a:rPr>
              <a:t>Time</a:t>
            </a:r>
            <a:endParaRPr lang="it-IT" sz="1100" i="1" dirty="0">
              <a:solidFill>
                <a:schemeClr val="hlink"/>
              </a:solidFill>
            </a:endParaRPr>
          </a:p>
        </p:txBody>
      </p:sp>
      <p:sp>
        <p:nvSpPr>
          <p:cNvPr id="594990" name="Text Box 46"/>
          <p:cNvSpPr txBox="1">
            <a:spLocks noChangeArrowheads="1"/>
          </p:cNvSpPr>
          <p:nvPr/>
        </p:nvSpPr>
        <p:spPr bwMode="auto">
          <a:xfrm>
            <a:off x="8452777" y="1583423"/>
            <a:ext cx="1219332" cy="428625"/>
          </a:xfrm>
          <a:prstGeom prst="rect">
            <a:avLst/>
          </a:prstGeom>
          <a:noFill/>
          <a:ln w="9525">
            <a:noFill/>
            <a:miter lim="800000"/>
            <a:headEnd/>
            <a:tailEnd/>
          </a:ln>
          <a:effectLst/>
        </p:spPr>
        <p:txBody>
          <a:bodyPr lIns="0" tIns="0" rIns="0" bIns="0"/>
          <a:lstStyle/>
          <a:p>
            <a:pPr marL="228600" lvl="1" indent="-152400" algn="l">
              <a:spcBef>
                <a:spcPct val="20000"/>
              </a:spcBef>
              <a:buClr>
                <a:schemeClr val="hlink"/>
              </a:buClr>
              <a:buSzPct val="65000"/>
              <a:buFont typeface="Wingdings" pitchFamily="2" charset="2"/>
              <a:buChar char="l"/>
            </a:pPr>
            <a:r>
              <a:rPr lang="it-IT" sz="1100" dirty="0" smtClean="0"/>
              <a:t>Social marketing</a:t>
            </a:r>
            <a:endParaRPr lang="it-IT" sz="1100" dirty="0"/>
          </a:p>
        </p:txBody>
      </p:sp>
      <p:sp>
        <p:nvSpPr>
          <p:cNvPr id="594991" name="Text Box 47"/>
          <p:cNvSpPr txBox="1">
            <a:spLocks noChangeArrowheads="1"/>
          </p:cNvSpPr>
          <p:nvPr/>
        </p:nvSpPr>
        <p:spPr bwMode="auto">
          <a:xfrm>
            <a:off x="125545" y="2681973"/>
            <a:ext cx="687917" cy="428625"/>
          </a:xfrm>
          <a:prstGeom prst="rect">
            <a:avLst/>
          </a:prstGeom>
          <a:noFill/>
          <a:ln w="9525">
            <a:noFill/>
            <a:miter lim="800000"/>
            <a:headEnd/>
            <a:tailEnd/>
          </a:ln>
          <a:effectLst/>
        </p:spPr>
        <p:txBody>
          <a:bodyPr lIns="45720" rIns="45720">
            <a:spAutoFit/>
          </a:bodyPr>
          <a:lstStyle/>
          <a:p>
            <a:r>
              <a:rPr lang="it-IT" sz="1100" i="1" dirty="0">
                <a:solidFill>
                  <a:schemeClr val="hlink"/>
                </a:solidFill>
              </a:rPr>
              <a:t>Impacto Mercado</a:t>
            </a:r>
          </a:p>
        </p:txBody>
      </p:sp>
      <p:sp>
        <p:nvSpPr>
          <p:cNvPr id="594992" name="Line 48"/>
          <p:cNvSpPr>
            <a:spLocks noChangeShapeType="1"/>
          </p:cNvSpPr>
          <p:nvPr/>
        </p:nvSpPr>
        <p:spPr bwMode="auto">
          <a:xfrm flipH="1" flipV="1">
            <a:off x="467784" y="3110598"/>
            <a:ext cx="3440" cy="385763"/>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93" name="Text Box 49"/>
          <p:cNvSpPr txBox="1">
            <a:spLocks noChangeArrowheads="1"/>
          </p:cNvSpPr>
          <p:nvPr/>
        </p:nvSpPr>
        <p:spPr bwMode="auto">
          <a:xfrm>
            <a:off x="125545" y="4107548"/>
            <a:ext cx="687917" cy="428625"/>
          </a:xfrm>
          <a:prstGeom prst="rect">
            <a:avLst/>
          </a:prstGeom>
          <a:noFill/>
          <a:ln w="9525">
            <a:noFill/>
            <a:miter lim="800000"/>
            <a:headEnd/>
            <a:tailEnd/>
          </a:ln>
          <a:effectLst/>
        </p:spPr>
        <p:txBody>
          <a:bodyPr lIns="45720" rIns="45720">
            <a:spAutoFit/>
          </a:bodyPr>
          <a:lstStyle/>
          <a:p>
            <a:r>
              <a:rPr lang="it-IT" sz="1100" i="1" dirty="0">
                <a:solidFill>
                  <a:schemeClr val="hlink"/>
                </a:solidFill>
              </a:rPr>
              <a:t>Impacto Mercado</a:t>
            </a:r>
          </a:p>
        </p:txBody>
      </p:sp>
      <p:sp>
        <p:nvSpPr>
          <p:cNvPr id="594994" name="Line 50"/>
          <p:cNvSpPr>
            <a:spLocks noChangeShapeType="1"/>
          </p:cNvSpPr>
          <p:nvPr/>
        </p:nvSpPr>
        <p:spPr bwMode="auto">
          <a:xfrm flipH="1" flipV="1">
            <a:off x="467784" y="4545698"/>
            <a:ext cx="3440" cy="385763"/>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95" name="Text Box 51"/>
          <p:cNvSpPr txBox="1">
            <a:spLocks noChangeArrowheads="1"/>
          </p:cNvSpPr>
          <p:nvPr/>
        </p:nvSpPr>
        <p:spPr bwMode="auto">
          <a:xfrm>
            <a:off x="125545" y="5520423"/>
            <a:ext cx="687917" cy="428625"/>
          </a:xfrm>
          <a:prstGeom prst="rect">
            <a:avLst/>
          </a:prstGeom>
          <a:noFill/>
          <a:ln w="9525">
            <a:noFill/>
            <a:miter lim="800000"/>
            <a:headEnd/>
            <a:tailEnd/>
          </a:ln>
          <a:effectLst/>
        </p:spPr>
        <p:txBody>
          <a:bodyPr lIns="45720" rIns="45720">
            <a:spAutoFit/>
          </a:bodyPr>
          <a:lstStyle/>
          <a:p>
            <a:r>
              <a:rPr lang="it-IT" sz="1100" i="1" dirty="0">
                <a:solidFill>
                  <a:schemeClr val="hlink"/>
                </a:solidFill>
              </a:rPr>
              <a:t>Impacto Mercado</a:t>
            </a:r>
          </a:p>
        </p:txBody>
      </p:sp>
      <p:sp>
        <p:nvSpPr>
          <p:cNvPr id="594996" name="Line 52"/>
          <p:cNvSpPr>
            <a:spLocks noChangeShapeType="1"/>
          </p:cNvSpPr>
          <p:nvPr/>
        </p:nvSpPr>
        <p:spPr bwMode="auto">
          <a:xfrm flipH="1" flipV="1">
            <a:off x="467784" y="5958573"/>
            <a:ext cx="3440" cy="385763"/>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97" name="Line 53"/>
          <p:cNvSpPr>
            <a:spLocks noChangeShapeType="1"/>
          </p:cNvSpPr>
          <p:nvPr/>
        </p:nvSpPr>
        <p:spPr bwMode="auto">
          <a:xfrm>
            <a:off x="2897850" y="3510647"/>
            <a:ext cx="613965" cy="0"/>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4998" name="Text Box 54"/>
          <p:cNvSpPr txBox="1">
            <a:spLocks noChangeArrowheads="1"/>
          </p:cNvSpPr>
          <p:nvPr/>
        </p:nvSpPr>
        <p:spPr bwMode="auto">
          <a:xfrm>
            <a:off x="2851711" y="3498634"/>
            <a:ext cx="1210733" cy="260350"/>
          </a:xfrm>
          <a:prstGeom prst="rect">
            <a:avLst/>
          </a:prstGeom>
          <a:noFill/>
          <a:ln w="9525">
            <a:noFill/>
            <a:miter lim="800000"/>
            <a:headEnd/>
            <a:tailEnd/>
          </a:ln>
          <a:effectLst/>
        </p:spPr>
        <p:txBody>
          <a:bodyPr lIns="45720" rIns="45720">
            <a:spAutoFit/>
          </a:bodyPr>
          <a:lstStyle/>
          <a:p>
            <a:r>
              <a:rPr lang="it-IT" sz="1100" i="1" dirty="0" smtClean="0">
                <a:solidFill>
                  <a:schemeClr val="hlink"/>
                </a:solidFill>
              </a:rPr>
              <a:t>Time</a:t>
            </a:r>
            <a:endParaRPr lang="it-IT" sz="1100" i="1" dirty="0">
              <a:solidFill>
                <a:schemeClr val="hlink"/>
              </a:solidFill>
            </a:endParaRPr>
          </a:p>
        </p:txBody>
      </p:sp>
      <p:sp>
        <p:nvSpPr>
          <p:cNvPr id="594999" name="Line 55"/>
          <p:cNvSpPr>
            <a:spLocks noChangeShapeType="1"/>
          </p:cNvSpPr>
          <p:nvPr/>
        </p:nvSpPr>
        <p:spPr bwMode="auto">
          <a:xfrm>
            <a:off x="2897850" y="4947335"/>
            <a:ext cx="613965" cy="0"/>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5000" name="Text Box 56"/>
          <p:cNvSpPr txBox="1">
            <a:spLocks noChangeArrowheads="1"/>
          </p:cNvSpPr>
          <p:nvPr/>
        </p:nvSpPr>
        <p:spPr bwMode="auto">
          <a:xfrm>
            <a:off x="2897850" y="4931461"/>
            <a:ext cx="1210733" cy="260350"/>
          </a:xfrm>
          <a:prstGeom prst="rect">
            <a:avLst/>
          </a:prstGeom>
          <a:noFill/>
          <a:ln w="9525">
            <a:noFill/>
            <a:miter lim="800000"/>
            <a:headEnd/>
            <a:tailEnd/>
          </a:ln>
          <a:effectLst/>
        </p:spPr>
        <p:txBody>
          <a:bodyPr lIns="45720" rIns="45720">
            <a:spAutoFit/>
          </a:bodyPr>
          <a:lstStyle/>
          <a:p>
            <a:r>
              <a:rPr lang="it-IT" sz="1100" i="1" dirty="0" smtClean="0">
                <a:solidFill>
                  <a:schemeClr val="hlink"/>
                </a:solidFill>
              </a:rPr>
              <a:t>Time</a:t>
            </a:r>
            <a:endParaRPr lang="it-IT" sz="1100" i="1" dirty="0">
              <a:solidFill>
                <a:schemeClr val="hlink"/>
              </a:solidFill>
            </a:endParaRPr>
          </a:p>
        </p:txBody>
      </p:sp>
      <p:sp>
        <p:nvSpPr>
          <p:cNvPr id="595001" name="Line 57"/>
          <p:cNvSpPr>
            <a:spLocks noChangeShapeType="1"/>
          </p:cNvSpPr>
          <p:nvPr/>
        </p:nvSpPr>
        <p:spPr bwMode="auto">
          <a:xfrm>
            <a:off x="2897850" y="6355447"/>
            <a:ext cx="613965" cy="0"/>
          </a:xfrm>
          <a:prstGeom prst="line">
            <a:avLst/>
          </a:prstGeom>
          <a:noFill/>
          <a:ln w="9525">
            <a:solidFill>
              <a:schemeClr val="hlink"/>
            </a:solidFill>
            <a:round/>
            <a:headEnd/>
            <a:tailEnd type="triangle" w="med" len="med"/>
          </a:ln>
          <a:effectLst/>
        </p:spPr>
        <p:txBody>
          <a:bodyPr lIns="45720" rIns="45720" anchor="ctr"/>
          <a:lstStyle/>
          <a:p>
            <a:endParaRPr lang="it-IT" dirty="0"/>
          </a:p>
        </p:txBody>
      </p:sp>
      <p:sp>
        <p:nvSpPr>
          <p:cNvPr id="595002" name="Text Box 58"/>
          <p:cNvSpPr txBox="1">
            <a:spLocks noChangeArrowheads="1"/>
          </p:cNvSpPr>
          <p:nvPr/>
        </p:nvSpPr>
        <p:spPr bwMode="auto">
          <a:xfrm>
            <a:off x="2851711" y="6344336"/>
            <a:ext cx="1210733" cy="260350"/>
          </a:xfrm>
          <a:prstGeom prst="rect">
            <a:avLst/>
          </a:prstGeom>
          <a:noFill/>
          <a:ln w="9525">
            <a:noFill/>
            <a:miter lim="800000"/>
            <a:headEnd/>
            <a:tailEnd/>
          </a:ln>
          <a:effectLst/>
        </p:spPr>
        <p:txBody>
          <a:bodyPr lIns="45720" rIns="45720">
            <a:spAutoFit/>
          </a:bodyPr>
          <a:lstStyle/>
          <a:p>
            <a:r>
              <a:rPr lang="it-IT" sz="1100" i="1" dirty="0" smtClean="0">
                <a:solidFill>
                  <a:schemeClr val="hlink"/>
                </a:solidFill>
              </a:rPr>
              <a:t>Time</a:t>
            </a:r>
            <a:endParaRPr lang="it-IT" sz="1100" i="1" dirty="0">
              <a:solidFill>
                <a:schemeClr val="hlink"/>
              </a:solidFill>
            </a:endParaRPr>
          </a:p>
        </p:txBody>
      </p:sp>
      <p:sp>
        <p:nvSpPr>
          <p:cNvPr id="595009" name="Text Box 65"/>
          <p:cNvSpPr txBox="1">
            <a:spLocks noChangeArrowheads="1"/>
          </p:cNvSpPr>
          <p:nvPr/>
        </p:nvSpPr>
        <p:spPr bwMode="auto">
          <a:xfrm>
            <a:off x="6954838" y="2715269"/>
            <a:ext cx="1344877" cy="260350"/>
          </a:xfrm>
          <a:prstGeom prst="rect">
            <a:avLst/>
          </a:prstGeom>
          <a:noFill/>
          <a:ln w="9525">
            <a:noFill/>
            <a:miter lim="800000"/>
            <a:headEnd/>
            <a:tailEnd/>
          </a:ln>
          <a:effectLst/>
        </p:spPr>
        <p:txBody>
          <a:bodyPr lIns="0" tIns="0" rIns="0" bIns="0"/>
          <a:lstStyle/>
          <a:p>
            <a:pPr marL="228600" lvl="1" indent="-152400" algn="l">
              <a:spcBef>
                <a:spcPct val="20000"/>
              </a:spcBef>
              <a:buClr>
                <a:schemeClr val="hlink"/>
              </a:buClr>
              <a:buSzPct val="65000"/>
              <a:buFont typeface="Wingdings" pitchFamily="2" charset="2"/>
              <a:buChar char="l"/>
            </a:pPr>
            <a:r>
              <a:rPr lang="it-IT" sz="1100" dirty="0" smtClean="0"/>
              <a:t>Tablets</a:t>
            </a:r>
          </a:p>
          <a:p>
            <a:pPr marL="228600" lvl="1" indent="-152400" algn="l">
              <a:spcBef>
                <a:spcPct val="20000"/>
              </a:spcBef>
              <a:buClr>
                <a:schemeClr val="hlink"/>
              </a:buClr>
              <a:buSzPct val="65000"/>
              <a:buFont typeface="Wingdings" pitchFamily="2" charset="2"/>
              <a:buChar char="l"/>
            </a:pPr>
            <a:r>
              <a:rPr lang="it-IT" sz="1100" dirty="0" smtClean="0"/>
              <a:t>Smartphones</a:t>
            </a:r>
          </a:p>
          <a:p>
            <a:pPr marL="228600" lvl="1" indent="-152400" algn="l">
              <a:spcBef>
                <a:spcPct val="20000"/>
              </a:spcBef>
              <a:buClr>
                <a:schemeClr val="hlink"/>
              </a:buClr>
              <a:buSzPct val="65000"/>
              <a:buFont typeface="Wingdings" pitchFamily="2" charset="2"/>
              <a:buChar char="l"/>
            </a:pPr>
            <a:r>
              <a:rPr lang="it-IT" sz="1100" dirty="0" smtClean="0"/>
              <a:t>Comercialización móvil</a:t>
            </a:r>
          </a:p>
        </p:txBody>
      </p:sp>
      <p:sp>
        <p:nvSpPr>
          <p:cNvPr id="595010" name="Text Box 66"/>
          <p:cNvSpPr txBox="1">
            <a:spLocks noChangeArrowheads="1"/>
          </p:cNvSpPr>
          <p:nvPr/>
        </p:nvSpPr>
        <p:spPr bwMode="auto">
          <a:xfrm>
            <a:off x="7078663" y="5589240"/>
            <a:ext cx="1221052" cy="630237"/>
          </a:xfrm>
          <a:prstGeom prst="rect">
            <a:avLst/>
          </a:prstGeom>
          <a:noFill/>
          <a:ln w="9525">
            <a:noFill/>
            <a:miter lim="800000"/>
            <a:headEnd/>
            <a:tailEnd/>
          </a:ln>
          <a:effectLst/>
        </p:spPr>
        <p:txBody>
          <a:bodyPr lIns="0" tIns="0" rIns="0" bIns="0"/>
          <a:lstStyle>
            <a:defPPr>
              <a:defRPr lang="es-ES"/>
            </a:defPPr>
            <a:lvl2pPr marL="228600" lvl="1" indent="-152400">
              <a:spcBef>
                <a:spcPct val="20000"/>
              </a:spcBef>
              <a:buClr>
                <a:schemeClr val="hlink"/>
              </a:buClr>
              <a:buSzPct val="65000"/>
              <a:buFont typeface="Wingdings" pitchFamily="2" charset="2"/>
              <a:buChar char="l"/>
              <a:defRPr sz="1100"/>
            </a:lvl2pPr>
          </a:lstStyle>
          <a:p>
            <a:pPr lvl="1"/>
            <a:r>
              <a:rPr lang="it-IT" dirty="0" smtClean="0"/>
              <a:t>Apps y realidad aumentada</a:t>
            </a:r>
          </a:p>
          <a:p>
            <a:pPr lvl="1"/>
            <a:r>
              <a:rPr lang="it-IT" dirty="0" smtClean="0"/>
              <a:t>Barcelona</a:t>
            </a:r>
          </a:p>
        </p:txBody>
      </p:sp>
      <p:sp>
        <p:nvSpPr>
          <p:cNvPr id="595012" name="Text Box 68"/>
          <p:cNvSpPr txBox="1">
            <a:spLocks noChangeArrowheads="1"/>
          </p:cNvSpPr>
          <p:nvPr/>
        </p:nvSpPr>
        <p:spPr bwMode="auto">
          <a:xfrm>
            <a:off x="7078663" y="1592948"/>
            <a:ext cx="1221052" cy="428625"/>
          </a:xfrm>
          <a:prstGeom prst="rect">
            <a:avLst/>
          </a:prstGeom>
          <a:noFill/>
          <a:ln w="9525">
            <a:noFill/>
            <a:miter lim="800000"/>
            <a:headEnd/>
            <a:tailEnd/>
          </a:ln>
          <a:effectLst/>
        </p:spPr>
        <p:txBody>
          <a:bodyPr lIns="0" tIns="0" rIns="0" bIns="0"/>
          <a:lstStyle/>
          <a:p>
            <a:pPr marL="228600" lvl="1" indent="-152400" algn="l">
              <a:spcBef>
                <a:spcPct val="20000"/>
              </a:spcBef>
              <a:buClr>
                <a:schemeClr val="hlink"/>
              </a:buClr>
              <a:buSzPct val="65000"/>
              <a:buFont typeface="Wingdings" pitchFamily="2" charset="2"/>
              <a:buChar char="l"/>
            </a:pPr>
            <a:r>
              <a:rPr lang="it-IT" sz="1100" dirty="0" smtClean="0"/>
              <a:t>Equipos de TV</a:t>
            </a:r>
          </a:p>
          <a:p>
            <a:pPr marL="228600" lvl="1" indent="-152400" algn="l">
              <a:spcBef>
                <a:spcPct val="20000"/>
              </a:spcBef>
              <a:buClr>
                <a:schemeClr val="hlink"/>
              </a:buClr>
              <a:buSzPct val="65000"/>
              <a:buFont typeface="Wingdings" pitchFamily="2" charset="2"/>
              <a:buChar char="l"/>
            </a:pPr>
            <a:r>
              <a:rPr lang="it-IT" sz="1100" dirty="0" smtClean="0"/>
              <a:t>Online travel agencies</a:t>
            </a:r>
            <a:endParaRPr lang="it-IT" sz="1100" dirty="0"/>
          </a:p>
        </p:txBody>
      </p:sp>
      <p:sp>
        <p:nvSpPr>
          <p:cNvPr id="595018" name="Text Box 74"/>
          <p:cNvSpPr txBox="1">
            <a:spLocks noChangeArrowheads="1"/>
          </p:cNvSpPr>
          <p:nvPr/>
        </p:nvSpPr>
        <p:spPr bwMode="auto">
          <a:xfrm>
            <a:off x="8452777" y="2708920"/>
            <a:ext cx="1219332" cy="428625"/>
          </a:xfrm>
          <a:prstGeom prst="rect">
            <a:avLst/>
          </a:prstGeom>
          <a:noFill/>
          <a:ln w="9525">
            <a:noFill/>
            <a:miter lim="800000"/>
            <a:headEnd/>
            <a:tailEnd/>
          </a:ln>
          <a:effectLst/>
        </p:spPr>
        <p:txBody>
          <a:bodyPr lIns="0" tIns="0" rIns="0" bIns="0"/>
          <a:lstStyle>
            <a:defPPr>
              <a:defRPr lang="es-ES"/>
            </a:defPPr>
            <a:lvl2pPr marL="228600" lvl="1" indent="-152400">
              <a:spcBef>
                <a:spcPct val="20000"/>
              </a:spcBef>
              <a:buClr>
                <a:schemeClr val="hlink"/>
              </a:buClr>
              <a:buSzPct val="65000"/>
              <a:buFont typeface="Wingdings" pitchFamily="2" charset="2"/>
              <a:buChar char="l"/>
              <a:defRPr sz="1100"/>
            </a:lvl2pPr>
          </a:lstStyle>
          <a:p>
            <a:pPr lvl="1"/>
            <a:r>
              <a:rPr lang="it-IT" dirty="0" smtClean="0"/>
              <a:t>Canopy tours</a:t>
            </a:r>
          </a:p>
          <a:p>
            <a:pPr lvl="1"/>
            <a:r>
              <a:rPr lang="it-IT" dirty="0" smtClean="0"/>
              <a:t>Space tourism</a:t>
            </a:r>
            <a:endParaRPr lang="it-IT" dirty="0"/>
          </a:p>
        </p:txBody>
      </p:sp>
      <p:sp>
        <p:nvSpPr>
          <p:cNvPr id="595023" name="Text Box 79"/>
          <p:cNvSpPr txBox="1">
            <a:spLocks noChangeArrowheads="1"/>
          </p:cNvSpPr>
          <p:nvPr/>
        </p:nvSpPr>
        <p:spPr bwMode="auto">
          <a:xfrm>
            <a:off x="7078663" y="4149080"/>
            <a:ext cx="1221052" cy="260350"/>
          </a:xfrm>
          <a:prstGeom prst="rect">
            <a:avLst/>
          </a:prstGeom>
          <a:noFill/>
          <a:ln w="9525">
            <a:noFill/>
            <a:miter lim="800000"/>
            <a:headEnd/>
            <a:tailEnd/>
          </a:ln>
          <a:effectLst/>
        </p:spPr>
        <p:txBody>
          <a:bodyPr lIns="0" tIns="0" rIns="0" bIns="0"/>
          <a:lstStyle>
            <a:defPPr>
              <a:defRPr lang="es-ES"/>
            </a:defPPr>
            <a:lvl2pPr marL="228600" lvl="1" indent="-152400">
              <a:spcBef>
                <a:spcPct val="20000"/>
              </a:spcBef>
              <a:buClr>
                <a:schemeClr val="hlink"/>
              </a:buClr>
              <a:buSzPct val="65000"/>
              <a:buFont typeface="Wingdings" pitchFamily="2" charset="2"/>
              <a:buChar char="l"/>
              <a:defRPr sz="1100"/>
            </a:lvl2pPr>
          </a:lstStyle>
          <a:p>
            <a:pPr lvl="1"/>
            <a:r>
              <a:rPr lang="it-IT" dirty="0" smtClean="0"/>
              <a:t>Bodegas turísticas</a:t>
            </a:r>
          </a:p>
          <a:p>
            <a:pPr lvl="1"/>
            <a:r>
              <a:rPr lang="it-IT" dirty="0" smtClean="0"/>
              <a:t>Tours by tips</a:t>
            </a:r>
            <a:endParaRPr lang="it-IT" dirty="0"/>
          </a:p>
        </p:txBody>
      </p:sp>
      <p:sp>
        <p:nvSpPr>
          <p:cNvPr id="594977" name="Text Box 33"/>
          <p:cNvSpPr txBox="1">
            <a:spLocks noChangeArrowheads="1"/>
          </p:cNvSpPr>
          <p:nvPr/>
        </p:nvSpPr>
        <p:spPr bwMode="auto">
          <a:xfrm>
            <a:off x="1500453" y="787564"/>
            <a:ext cx="703719" cy="369332"/>
          </a:xfrm>
          <a:prstGeom prst="rect">
            <a:avLst/>
          </a:prstGeom>
          <a:noFill/>
          <a:ln w="9525">
            <a:noFill/>
            <a:miter lim="800000"/>
            <a:headEnd/>
            <a:tailEnd/>
          </a:ln>
          <a:effectLst/>
        </p:spPr>
        <p:txBody>
          <a:bodyPr wrap="none" lIns="45720" rIns="45720">
            <a:spAutoFit/>
          </a:bodyPr>
          <a:lstStyle/>
          <a:p>
            <a:pPr algn="l"/>
            <a:r>
              <a:rPr lang="it-IT" b="1" i="1" dirty="0" smtClean="0">
                <a:solidFill>
                  <a:srgbClr val="777777"/>
                </a:solidFill>
              </a:rPr>
              <a:t>Tipos</a:t>
            </a:r>
            <a:endParaRPr lang="it-IT" b="1" i="1" dirty="0">
              <a:solidFill>
                <a:srgbClr val="777777"/>
              </a:solidFill>
            </a:endParaRPr>
          </a:p>
        </p:txBody>
      </p:sp>
      <p:sp>
        <p:nvSpPr>
          <p:cNvPr id="594978" name="Text Box 34"/>
          <p:cNvSpPr txBox="1">
            <a:spLocks noChangeArrowheads="1"/>
          </p:cNvSpPr>
          <p:nvPr/>
        </p:nvSpPr>
        <p:spPr bwMode="auto">
          <a:xfrm>
            <a:off x="4750065" y="787564"/>
            <a:ext cx="1413207" cy="369332"/>
          </a:xfrm>
          <a:prstGeom prst="rect">
            <a:avLst/>
          </a:prstGeom>
          <a:noFill/>
          <a:ln w="9525">
            <a:noFill/>
            <a:miter lim="800000"/>
            <a:headEnd/>
            <a:tailEnd/>
          </a:ln>
          <a:effectLst/>
        </p:spPr>
        <p:txBody>
          <a:bodyPr wrap="none" lIns="45720" rIns="45720">
            <a:spAutoFit/>
          </a:bodyPr>
          <a:lstStyle/>
          <a:p>
            <a:pPr algn="l"/>
            <a:r>
              <a:rPr lang="it-IT" b="1" i="1" dirty="0" smtClean="0">
                <a:solidFill>
                  <a:srgbClr val="777777"/>
                </a:solidFill>
              </a:rPr>
              <a:t>Descripción</a:t>
            </a:r>
            <a:endParaRPr lang="it-IT" b="1" i="1" dirty="0">
              <a:solidFill>
                <a:srgbClr val="777777"/>
              </a:solidFill>
            </a:endParaRPr>
          </a:p>
        </p:txBody>
      </p:sp>
      <p:sp>
        <p:nvSpPr>
          <p:cNvPr id="594979" name="Text Box 35"/>
          <p:cNvSpPr txBox="1">
            <a:spLocks noChangeArrowheads="1"/>
          </p:cNvSpPr>
          <p:nvPr/>
        </p:nvSpPr>
        <p:spPr bwMode="auto">
          <a:xfrm>
            <a:off x="8084742" y="787564"/>
            <a:ext cx="1118255" cy="369332"/>
          </a:xfrm>
          <a:prstGeom prst="rect">
            <a:avLst/>
          </a:prstGeom>
          <a:noFill/>
          <a:ln w="9525">
            <a:noFill/>
            <a:miter lim="800000"/>
            <a:headEnd/>
            <a:tailEnd/>
          </a:ln>
          <a:effectLst/>
        </p:spPr>
        <p:txBody>
          <a:bodyPr wrap="none" lIns="45720" rIns="45720">
            <a:spAutoFit/>
          </a:bodyPr>
          <a:lstStyle/>
          <a:p>
            <a:pPr algn="l"/>
            <a:r>
              <a:rPr lang="it-IT" b="1" i="1" dirty="0" smtClean="0">
                <a:solidFill>
                  <a:srgbClr val="777777"/>
                </a:solidFill>
              </a:rPr>
              <a:t>Ejemplos</a:t>
            </a:r>
            <a:endParaRPr lang="it-IT" b="1" i="1" dirty="0">
              <a:solidFill>
                <a:srgbClr val="777777"/>
              </a:solidFill>
            </a:endParaRPr>
          </a:p>
        </p:txBody>
      </p:sp>
      <p:sp>
        <p:nvSpPr>
          <p:cNvPr id="64" name="7 Título"/>
          <p:cNvSpPr>
            <a:spLocks noGrp="1"/>
          </p:cNvSpPr>
          <p:nvPr>
            <p:ph type="title"/>
          </p:nvPr>
        </p:nvSpPr>
        <p:spPr>
          <a:xfrm>
            <a:off x="272480" y="274638"/>
            <a:ext cx="9361040" cy="633412"/>
          </a:xfrm>
        </p:spPr>
        <p:txBody>
          <a:bodyPr/>
          <a:lstStyle/>
          <a:p>
            <a:r>
              <a:rPr lang="es-ES" dirty="0" smtClean="0">
                <a:cs typeface="Arial" pitchFamily="34" charset="0"/>
              </a:rPr>
              <a:t>Qué es innovar? Tipos de innovación</a:t>
            </a:r>
            <a:endParaRPr lang="es-ES" dirty="0"/>
          </a:p>
        </p:txBody>
      </p:sp>
      <p:sp>
        <p:nvSpPr>
          <p:cNvPr id="65" name="8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66" name="Straight Connector 65"/>
          <p:cNvCxnSpPr/>
          <p:nvPr/>
        </p:nvCxnSpPr>
        <p:spPr>
          <a:xfrm>
            <a:off x="416496" y="836712"/>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2235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 Grupo"/>
          <p:cNvGrpSpPr/>
          <p:nvPr/>
        </p:nvGrpSpPr>
        <p:grpSpPr>
          <a:xfrm>
            <a:off x="5130045" y="3429000"/>
            <a:ext cx="4188257" cy="2882900"/>
            <a:chOff x="5130045" y="3429000"/>
            <a:chExt cx="4188257" cy="2882900"/>
          </a:xfrm>
        </p:grpSpPr>
        <p:cxnSp>
          <p:nvCxnSpPr>
            <p:cNvPr id="7" name="6 Conector recto"/>
            <p:cNvCxnSpPr/>
            <p:nvPr/>
          </p:nvCxnSpPr>
          <p:spPr>
            <a:xfrm>
              <a:off x="5130045" y="3488139"/>
              <a:ext cx="0" cy="2823761"/>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10 Marcador de texto"/>
            <p:cNvSpPr txBox="1">
              <a:spLocks/>
            </p:cNvSpPr>
            <p:nvPr/>
          </p:nvSpPr>
          <p:spPr>
            <a:xfrm>
              <a:off x="5313040" y="3429000"/>
              <a:ext cx="4005262" cy="2523768"/>
            </a:xfrm>
            <a:prstGeom prst="rect">
              <a:avLst/>
            </a:prstGeom>
          </p:spPr>
          <p:txBody>
            <a:bodyPr vert="horz" lIns="91440" tIns="45720" rIns="91440" bIns="45720" rtlCol="0">
              <a:spAutoFit/>
            </a:bodyPr>
            <a:lstStyle/>
            <a:p>
              <a:pPr lvl="0" algn="just">
                <a:spcBef>
                  <a:spcPts val="1800"/>
                </a:spcBef>
                <a:defRPr/>
              </a:pPr>
              <a:r>
                <a:rPr lang="es-ES" sz="1400" b="1" dirty="0" smtClean="0">
                  <a:solidFill>
                    <a:schemeClr val="accent1"/>
                  </a:solidFill>
                </a:rPr>
                <a:t>Introducción</a:t>
              </a:r>
            </a:p>
            <a:p>
              <a:pPr marL="636588" lvl="1" indent="-179388" algn="just">
                <a:spcBef>
                  <a:spcPts val="600"/>
                </a:spcBef>
                <a:buFont typeface="Arial" pitchFamily="34" charset="0"/>
                <a:buChar char="•"/>
              </a:pPr>
              <a:r>
                <a:rPr lang="es-ES" sz="1400" b="1" dirty="0" smtClean="0">
                  <a:solidFill>
                    <a:schemeClr val="tx2"/>
                  </a:solidFill>
                </a:rPr>
                <a:t>Qué es innovar</a:t>
              </a:r>
            </a:p>
            <a:p>
              <a:pPr marL="636588" lvl="1" indent="-179388" algn="just">
                <a:spcBef>
                  <a:spcPts val="600"/>
                </a:spcBef>
                <a:buFont typeface="Arial" pitchFamily="34" charset="0"/>
                <a:buChar char="•"/>
              </a:pPr>
              <a:r>
                <a:rPr lang="es-ES" sz="1400" b="1" dirty="0" smtClean="0">
                  <a:solidFill>
                    <a:schemeClr val="accent1"/>
                  </a:solidFill>
                </a:rPr>
                <a:t>Por qué innovar</a:t>
              </a:r>
            </a:p>
            <a:p>
              <a:pPr marL="636588" lvl="1" indent="-179388" algn="just">
                <a:spcBef>
                  <a:spcPts val="600"/>
                </a:spcBef>
                <a:buFont typeface="Arial" pitchFamily="34" charset="0"/>
                <a:buChar char="•"/>
              </a:pPr>
              <a:r>
                <a:rPr lang="es-ES" sz="1400" b="1" dirty="0" smtClean="0">
                  <a:solidFill>
                    <a:schemeClr val="tx2"/>
                  </a:solidFill>
                </a:rPr>
                <a:t>Dónde innovar</a:t>
              </a:r>
            </a:p>
            <a:p>
              <a:pPr marL="179388" indent="-179388" algn="just">
                <a:spcBef>
                  <a:spcPts val="1800"/>
                </a:spcBef>
                <a:defRPr/>
              </a:pPr>
              <a:r>
                <a:rPr lang="es-ES" sz="1400" b="1" dirty="0" smtClean="0">
                  <a:solidFill>
                    <a:schemeClr val="tx2"/>
                  </a:solidFill>
                </a:rPr>
                <a:t>Tendencias marco para la innovación</a:t>
              </a:r>
            </a:p>
            <a:p>
              <a:pPr marL="179388" lvl="0" indent="-179388" algn="just">
                <a:spcBef>
                  <a:spcPts val="1800"/>
                </a:spcBef>
                <a:defRPr/>
              </a:pPr>
              <a:r>
                <a:rPr lang="es-ES" sz="1400" b="1" dirty="0" smtClean="0">
                  <a:solidFill>
                    <a:schemeClr val="tx2"/>
                  </a:solidFill>
                </a:rPr>
                <a:t>Innovación en producto turístico</a:t>
              </a:r>
            </a:p>
            <a:p>
              <a:pPr marL="179388" lvl="0" indent="-179388" algn="just">
                <a:spcBef>
                  <a:spcPts val="1800"/>
                </a:spcBef>
                <a:defRPr/>
              </a:pPr>
              <a:r>
                <a:rPr lang="es-ES" sz="1400" b="1" dirty="0" smtClean="0">
                  <a:solidFill>
                    <a:schemeClr val="tx2"/>
                  </a:solidFill>
                </a:rPr>
                <a:t>Cómo innovar</a:t>
              </a:r>
            </a:p>
          </p:txBody>
        </p:sp>
      </p:grpSp>
    </p:spTree>
    <p:extLst>
      <p:ext uri="{BB962C8B-B14F-4D97-AF65-F5344CB8AC3E}">
        <p14:creationId xmlns:p14="http://schemas.microsoft.com/office/powerpoint/2010/main" val="10076927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3" name="Text Box 3"/>
          <p:cNvSpPr txBox="1">
            <a:spLocks noChangeArrowheads="1"/>
          </p:cNvSpPr>
          <p:nvPr/>
        </p:nvSpPr>
        <p:spPr bwMode="auto">
          <a:xfrm>
            <a:off x="0" y="6495280"/>
            <a:ext cx="7223125" cy="244475"/>
          </a:xfrm>
          <a:prstGeom prst="rect">
            <a:avLst/>
          </a:prstGeom>
          <a:noFill/>
          <a:ln w="9525">
            <a:noFill/>
            <a:miter lim="800000"/>
            <a:headEnd/>
            <a:tailEnd/>
          </a:ln>
          <a:effectLst/>
        </p:spPr>
        <p:txBody>
          <a:bodyPr lIns="45720" rIns="45720" anchor="b">
            <a:spAutoFit/>
          </a:bodyPr>
          <a:lstStyle/>
          <a:p>
            <a:pPr algn="l">
              <a:spcBef>
                <a:spcPct val="0"/>
              </a:spcBef>
            </a:pPr>
            <a:r>
              <a:rPr lang="it-IT" sz="1000" dirty="0" smtClean="0"/>
              <a:t>Source:  Innovation Premium Research (1998, reconfirmed in 2003 and 2007)  </a:t>
            </a:r>
            <a:endParaRPr lang="it-IT" sz="1000" dirty="0"/>
          </a:p>
        </p:txBody>
      </p:sp>
      <p:sp>
        <p:nvSpPr>
          <p:cNvPr id="389124" name="Rectangle 4"/>
          <p:cNvSpPr>
            <a:spLocks noChangeArrowheads="1"/>
          </p:cNvSpPr>
          <p:nvPr/>
        </p:nvSpPr>
        <p:spPr bwMode="auto">
          <a:xfrm>
            <a:off x="414470" y="895350"/>
            <a:ext cx="9491530" cy="582211"/>
          </a:xfrm>
          <a:prstGeom prst="rect">
            <a:avLst/>
          </a:prstGeom>
          <a:noFill/>
          <a:ln w="12700" algn="ctr">
            <a:noFill/>
            <a:miter lim="800000"/>
            <a:headEnd/>
            <a:tailEnd/>
          </a:ln>
          <a:effectLst/>
        </p:spPr>
        <p:txBody>
          <a:bodyPr lIns="45720" tIns="44450" rIns="45720" bIns="44450">
            <a:spAutoFit/>
          </a:bodyPr>
          <a:lstStyle/>
          <a:p>
            <a:pPr algn="l">
              <a:spcBef>
                <a:spcPct val="20000"/>
              </a:spcBef>
              <a:buSzPct val="65000"/>
              <a:buFont typeface="Wingdings" pitchFamily="2" charset="2"/>
              <a:buNone/>
            </a:pPr>
            <a:r>
              <a:rPr lang="it-IT" altLang="ko-KR" sz="1600" i="1" dirty="0" smtClean="0">
                <a:ea typeface="Gulim" pitchFamily="34" charset="-127"/>
              </a:rPr>
              <a:t>Liderazgo en innovacion genera beneficios significativos y medibles para cuatro socios principales de la empresa</a:t>
            </a:r>
            <a:endParaRPr lang="it-IT" altLang="ko-KR" sz="1600" i="1" dirty="0">
              <a:ea typeface="Gulim" pitchFamily="34" charset="-127"/>
            </a:endParaRPr>
          </a:p>
        </p:txBody>
      </p:sp>
      <p:sp>
        <p:nvSpPr>
          <p:cNvPr id="389127" name="AutoShape 7"/>
          <p:cNvSpPr>
            <a:spLocks noChangeArrowheads="1"/>
          </p:cNvSpPr>
          <p:nvPr/>
        </p:nvSpPr>
        <p:spPr bwMode="auto">
          <a:xfrm>
            <a:off x="3152800" y="1336378"/>
            <a:ext cx="3672408" cy="652462"/>
          </a:xfrm>
          <a:prstGeom prst="roundRect">
            <a:avLst>
              <a:gd name="adj" fmla="val 16667"/>
            </a:avLst>
          </a:prstGeom>
          <a:solidFill>
            <a:schemeClr val="bg1"/>
          </a:solidFill>
          <a:ln w="12700">
            <a:noFill/>
            <a:round/>
            <a:headEnd/>
            <a:tailEnd/>
          </a:ln>
          <a:effectLst/>
        </p:spPr>
        <p:txBody>
          <a:bodyPr lIns="45720" rIns="45720" anchor="ctr"/>
          <a:lstStyle/>
          <a:p>
            <a:pPr algn="ctr">
              <a:lnSpc>
                <a:spcPct val="90000"/>
              </a:lnSpc>
              <a:spcBef>
                <a:spcPct val="0"/>
              </a:spcBef>
            </a:pPr>
            <a:r>
              <a:rPr lang="it-IT" sz="2000" b="1" dirty="0" smtClean="0">
                <a:solidFill>
                  <a:schemeClr val="hlink"/>
                </a:solidFill>
              </a:rPr>
              <a:t>La Empresa donde invertir</a:t>
            </a:r>
            <a:endParaRPr lang="it-IT" sz="2000" b="1" dirty="0">
              <a:solidFill>
                <a:schemeClr val="hlink"/>
              </a:solidFill>
            </a:endParaRPr>
          </a:p>
        </p:txBody>
      </p:sp>
      <p:sp>
        <p:nvSpPr>
          <p:cNvPr id="389151" name="AutoShape 31"/>
          <p:cNvSpPr>
            <a:spLocks noChangeArrowheads="1"/>
          </p:cNvSpPr>
          <p:nvPr/>
        </p:nvSpPr>
        <p:spPr bwMode="auto">
          <a:xfrm>
            <a:off x="2273408" y="1794515"/>
            <a:ext cx="5415896" cy="4140603"/>
          </a:xfrm>
          <a:custGeom>
            <a:avLst/>
            <a:gdLst>
              <a:gd name="G0" fmla="+- 5683 0 0"/>
              <a:gd name="G1" fmla="+- 7734 0 0"/>
              <a:gd name="G2" fmla="+- 3880 0 0"/>
              <a:gd name="G3" fmla="+- 21600 0 5683"/>
              <a:gd name="G4" fmla="+- 21600 0 7734"/>
              <a:gd name="G5" fmla="+- 21600 0 3880"/>
              <a:gd name="G6" fmla="+- 5683 0 10800"/>
              <a:gd name="G7" fmla="+- 7734 0 10800"/>
              <a:gd name="G8" fmla="*/ G7 38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5683" y="3880"/>
                </a:lnTo>
                <a:lnTo>
                  <a:pt x="7734" y="3880"/>
                </a:lnTo>
                <a:lnTo>
                  <a:pt x="7734" y="7734"/>
                </a:lnTo>
                <a:lnTo>
                  <a:pt x="3880" y="7734"/>
                </a:lnTo>
                <a:lnTo>
                  <a:pt x="3880" y="5683"/>
                </a:lnTo>
                <a:lnTo>
                  <a:pt x="0" y="10800"/>
                </a:lnTo>
                <a:lnTo>
                  <a:pt x="3880" y="15917"/>
                </a:lnTo>
                <a:lnTo>
                  <a:pt x="3880" y="13866"/>
                </a:lnTo>
                <a:lnTo>
                  <a:pt x="7734" y="13866"/>
                </a:lnTo>
                <a:lnTo>
                  <a:pt x="7734" y="17720"/>
                </a:lnTo>
                <a:lnTo>
                  <a:pt x="5683" y="17720"/>
                </a:lnTo>
                <a:lnTo>
                  <a:pt x="10800" y="21600"/>
                </a:lnTo>
                <a:lnTo>
                  <a:pt x="15917" y="17720"/>
                </a:lnTo>
                <a:lnTo>
                  <a:pt x="13866" y="17720"/>
                </a:lnTo>
                <a:lnTo>
                  <a:pt x="13866" y="13866"/>
                </a:lnTo>
                <a:lnTo>
                  <a:pt x="17720" y="13866"/>
                </a:lnTo>
                <a:lnTo>
                  <a:pt x="17720" y="15917"/>
                </a:lnTo>
                <a:lnTo>
                  <a:pt x="21600" y="10800"/>
                </a:lnTo>
                <a:lnTo>
                  <a:pt x="17720" y="5683"/>
                </a:lnTo>
                <a:lnTo>
                  <a:pt x="17720" y="7734"/>
                </a:lnTo>
                <a:lnTo>
                  <a:pt x="13866" y="7734"/>
                </a:lnTo>
                <a:lnTo>
                  <a:pt x="13866" y="3880"/>
                </a:lnTo>
                <a:lnTo>
                  <a:pt x="15917" y="3880"/>
                </a:lnTo>
                <a:close/>
              </a:path>
            </a:pathLst>
          </a:custGeom>
          <a:solidFill>
            <a:schemeClr val="accent3">
              <a:lumMod val="25000"/>
            </a:schemeClr>
          </a:solidFill>
          <a:ln w="9525" algn="ctr">
            <a:noFill/>
            <a:miter lim="800000"/>
            <a:headEnd/>
            <a:tailEnd/>
          </a:ln>
          <a:effectLst/>
        </p:spPr>
        <p:txBody>
          <a:bodyPr rot="10800000" wrap="none" lIns="228600" rIns="45720" anchor="ctr"/>
          <a:lstStyle/>
          <a:p>
            <a:endParaRPr lang="it-IT" dirty="0">
              <a:solidFill>
                <a:schemeClr val="bg1"/>
              </a:solidFill>
            </a:endParaRPr>
          </a:p>
        </p:txBody>
      </p:sp>
      <p:sp>
        <p:nvSpPr>
          <p:cNvPr id="389128" name="AutoShape 8"/>
          <p:cNvSpPr>
            <a:spLocks noChangeArrowheads="1"/>
          </p:cNvSpPr>
          <p:nvPr/>
        </p:nvSpPr>
        <p:spPr bwMode="auto">
          <a:xfrm>
            <a:off x="3440832" y="5949281"/>
            <a:ext cx="3081866" cy="261304"/>
          </a:xfrm>
          <a:prstGeom prst="roundRect">
            <a:avLst>
              <a:gd name="adj" fmla="val 16667"/>
            </a:avLst>
          </a:prstGeom>
          <a:solidFill>
            <a:schemeClr val="bg1"/>
          </a:solidFill>
          <a:ln w="12700">
            <a:noFill/>
            <a:round/>
            <a:headEnd/>
            <a:tailEnd/>
          </a:ln>
          <a:effectLst/>
        </p:spPr>
        <p:txBody>
          <a:bodyPr lIns="45720" rIns="45720" anchor="ctr"/>
          <a:lstStyle/>
          <a:p>
            <a:pPr algn="ctr">
              <a:lnSpc>
                <a:spcPct val="90000"/>
              </a:lnSpc>
              <a:spcBef>
                <a:spcPct val="0"/>
              </a:spcBef>
            </a:pPr>
            <a:r>
              <a:rPr lang="it-IT" sz="2000" b="1" dirty="0" smtClean="0">
                <a:solidFill>
                  <a:schemeClr val="hlink"/>
                </a:solidFill>
              </a:rPr>
              <a:t>El lugar donde trabajar</a:t>
            </a:r>
            <a:endParaRPr lang="it-IT" sz="2000" b="1" dirty="0">
              <a:solidFill>
                <a:schemeClr val="hlink"/>
              </a:solidFill>
            </a:endParaRPr>
          </a:p>
        </p:txBody>
      </p:sp>
      <p:sp>
        <p:nvSpPr>
          <p:cNvPr id="389129" name="AutoShape 9"/>
          <p:cNvSpPr>
            <a:spLocks noChangeAspect="1" noChangeArrowheads="1"/>
          </p:cNvSpPr>
          <p:nvPr/>
        </p:nvSpPr>
        <p:spPr bwMode="auto">
          <a:xfrm>
            <a:off x="7689304" y="3536951"/>
            <a:ext cx="2216696" cy="652462"/>
          </a:xfrm>
          <a:prstGeom prst="roundRect">
            <a:avLst>
              <a:gd name="adj" fmla="val 16667"/>
            </a:avLst>
          </a:prstGeom>
          <a:solidFill>
            <a:schemeClr val="bg1"/>
          </a:solidFill>
          <a:ln w="12700">
            <a:noFill/>
            <a:round/>
            <a:headEnd/>
            <a:tailEnd/>
          </a:ln>
          <a:effectLst/>
        </p:spPr>
        <p:txBody>
          <a:bodyPr lIns="0" rIns="0" anchor="ctr"/>
          <a:lstStyle/>
          <a:p>
            <a:pPr algn="ctr">
              <a:lnSpc>
                <a:spcPct val="90000"/>
              </a:lnSpc>
              <a:spcBef>
                <a:spcPct val="0"/>
              </a:spcBef>
            </a:pPr>
            <a:r>
              <a:rPr lang="it-IT" sz="2000" b="1" dirty="0" smtClean="0">
                <a:solidFill>
                  <a:schemeClr val="hlink"/>
                </a:solidFill>
              </a:rPr>
              <a:t>La Marca a quien comprarle</a:t>
            </a:r>
            <a:endParaRPr lang="it-IT" sz="2000" b="1" dirty="0">
              <a:solidFill>
                <a:schemeClr val="hlink"/>
              </a:solidFill>
            </a:endParaRPr>
          </a:p>
        </p:txBody>
      </p:sp>
      <p:sp>
        <p:nvSpPr>
          <p:cNvPr id="389130" name="AutoShape 10"/>
          <p:cNvSpPr>
            <a:spLocks noChangeAspect="1" noChangeArrowheads="1"/>
          </p:cNvSpPr>
          <p:nvPr/>
        </p:nvSpPr>
        <p:spPr bwMode="auto">
          <a:xfrm>
            <a:off x="560512" y="3507966"/>
            <a:ext cx="1403350" cy="652462"/>
          </a:xfrm>
          <a:prstGeom prst="roundRect">
            <a:avLst>
              <a:gd name="adj" fmla="val 16667"/>
            </a:avLst>
          </a:prstGeom>
          <a:solidFill>
            <a:schemeClr val="bg1"/>
          </a:solidFill>
          <a:ln w="12700">
            <a:noFill/>
            <a:round/>
            <a:headEnd/>
            <a:tailEnd/>
          </a:ln>
          <a:effectLst/>
        </p:spPr>
        <p:txBody>
          <a:bodyPr lIns="0" rIns="0" anchor="ctr"/>
          <a:lstStyle/>
          <a:p>
            <a:pPr algn="ctr">
              <a:lnSpc>
                <a:spcPct val="90000"/>
              </a:lnSpc>
              <a:spcBef>
                <a:spcPct val="0"/>
              </a:spcBef>
            </a:pPr>
            <a:r>
              <a:rPr lang="it-IT" sz="2000" b="1" dirty="0" smtClean="0">
                <a:solidFill>
                  <a:schemeClr val="hlink"/>
                </a:solidFill>
              </a:rPr>
              <a:t>El Socio a elegir</a:t>
            </a:r>
            <a:endParaRPr lang="it-IT" sz="2000" b="1" dirty="0">
              <a:solidFill>
                <a:schemeClr val="hlink"/>
              </a:solidFill>
            </a:endParaRPr>
          </a:p>
        </p:txBody>
      </p:sp>
      <p:sp>
        <p:nvSpPr>
          <p:cNvPr id="389134" name="Rectangle 14"/>
          <p:cNvSpPr>
            <a:spLocks noChangeArrowheads="1"/>
          </p:cNvSpPr>
          <p:nvPr/>
        </p:nvSpPr>
        <p:spPr bwMode="auto">
          <a:xfrm>
            <a:off x="4383749" y="4772742"/>
            <a:ext cx="1148821" cy="246221"/>
          </a:xfrm>
          <a:prstGeom prst="rect">
            <a:avLst/>
          </a:prstGeom>
          <a:noFill/>
          <a:ln w="9525">
            <a:noFill/>
            <a:miter lim="800000"/>
            <a:headEnd/>
            <a:tailEnd/>
          </a:ln>
          <a:effectLst/>
        </p:spPr>
        <p:txBody>
          <a:bodyPr lIns="0" tIns="0" rIns="0" bIns="0" anchor="ctr" anchorCtr="1">
            <a:spAutoFit/>
          </a:bodyPr>
          <a:lstStyle/>
          <a:p>
            <a:r>
              <a:rPr lang="it-IT" sz="1600" b="1" i="1" dirty="0" smtClean="0">
                <a:solidFill>
                  <a:schemeClr val="bg1"/>
                </a:solidFill>
              </a:rPr>
              <a:t>Empleados</a:t>
            </a:r>
            <a:endParaRPr lang="it-IT" sz="1600" b="1" i="1" dirty="0">
              <a:solidFill>
                <a:schemeClr val="bg1"/>
              </a:solidFill>
            </a:endParaRPr>
          </a:p>
        </p:txBody>
      </p:sp>
      <p:sp>
        <p:nvSpPr>
          <p:cNvPr id="389135" name="Text Box 15"/>
          <p:cNvSpPr txBox="1">
            <a:spLocks noChangeArrowheads="1"/>
          </p:cNvSpPr>
          <p:nvPr/>
        </p:nvSpPr>
        <p:spPr bwMode="auto">
          <a:xfrm>
            <a:off x="4419291" y="2636912"/>
            <a:ext cx="1253789" cy="221599"/>
          </a:xfrm>
          <a:prstGeom prst="rect">
            <a:avLst/>
          </a:prstGeom>
          <a:noFill/>
          <a:ln w="12700">
            <a:noFill/>
            <a:miter lim="800000"/>
            <a:headEnd/>
            <a:tailEnd/>
          </a:ln>
          <a:effectLst/>
        </p:spPr>
        <p:txBody>
          <a:bodyPr wrap="square" lIns="0" tIns="0" rIns="0" bIns="0" anchor="ctr" anchorCtr="1">
            <a:spAutoFit/>
          </a:bodyPr>
          <a:lstStyle/>
          <a:p>
            <a:pPr>
              <a:lnSpc>
                <a:spcPct val="90000"/>
              </a:lnSpc>
              <a:spcBef>
                <a:spcPct val="0"/>
              </a:spcBef>
            </a:pPr>
            <a:r>
              <a:rPr lang="it-IT" sz="1600" b="1" i="1" dirty="0" smtClean="0">
                <a:solidFill>
                  <a:schemeClr val="bg1"/>
                </a:solidFill>
              </a:rPr>
              <a:t>Propietarios</a:t>
            </a:r>
            <a:endParaRPr lang="it-IT" sz="1600" b="1" i="1" dirty="0">
              <a:solidFill>
                <a:schemeClr val="bg1"/>
              </a:solidFill>
            </a:endParaRPr>
          </a:p>
        </p:txBody>
      </p:sp>
      <p:sp>
        <p:nvSpPr>
          <p:cNvPr id="389142" name="Rectangle 22"/>
          <p:cNvSpPr>
            <a:spLocks noChangeArrowheads="1"/>
          </p:cNvSpPr>
          <p:nvPr/>
        </p:nvSpPr>
        <p:spPr bwMode="auto">
          <a:xfrm rot="10800000" flipH="1">
            <a:off x="5934290" y="3695701"/>
            <a:ext cx="1466982" cy="334963"/>
          </a:xfrm>
          <a:prstGeom prst="rect">
            <a:avLst/>
          </a:prstGeom>
          <a:noFill/>
          <a:ln w="9525">
            <a:noFill/>
            <a:miter lim="800000"/>
            <a:headEnd/>
            <a:tailEnd/>
          </a:ln>
          <a:effectLst/>
        </p:spPr>
        <p:txBody>
          <a:bodyPr rot="10800000" wrap="none" lIns="0" tIns="0" rIns="0" bIns="0" anchor="ctr"/>
          <a:lstStyle/>
          <a:p>
            <a:r>
              <a:rPr lang="it-IT" sz="1600" b="1" i="1" dirty="0" smtClean="0">
                <a:solidFill>
                  <a:schemeClr val="bg1"/>
                </a:solidFill>
              </a:rPr>
              <a:t>Clientes</a:t>
            </a:r>
            <a:endParaRPr lang="it-IT" sz="1600" b="1" i="1" dirty="0">
              <a:solidFill>
                <a:schemeClr val="bg1"/>
              </a:solidFill>
            </a:endParaRPr>
          </a:p>
        </p:txBody>
      </p:sp>
      <p:sp>
        <p:nvSpPr>
          <p:cNvPr id="389143" name="Rectangle 23"/>
          <p:cNvSpPr>
            <a:spLocks noChangeArrowheads="1"/>
          </p:cNvSpPr>
          <p:nvPr/>
        </p:nvSpPr>
        <p:spPr bwMode="auto">
          <a:xfrm rot="-10800000">
            <a:off x="2827337" y="3695701"/>
            <a:ext cx="1466983" cy="334963"/>
          </a:xfrm>
          <a:prstGeom prst="rect">
            <a:avLst/>
          </a:prstGeom>
          <a:noFill/>
          <a:ln w="9525">
            <a:noFill/>
            <a:miter lim="800000"/>
            <a:headEnd/>
            <a:tailEnd/>
          </a:ln>
          <a:effectLst/>
        </p:spPr>
        <p:txBody>
          <a:bodyPr rot="10800000" wrap="none" lIns="228600" rIns="45720" anchor="ctr"/>
          <a:lstStyle/>
          <a:p>
            <a:r>
              <a:rPr lang="it-IT" sz="1600" b="1" i="1" dirty="0" smtClean="0">
                <a:solidFill>
                  <a:schemeClr val="bg1"/>
                </a:solidFill>
              </a:rPr>
              <a:t>Socios</a:t>
            </a:r>
            <a:endParaRPr lang="it-IT" sz="1600" b="1" i="1" dirty="0">
              <a:solidFill>
                <a:schemeClr val="bg1"/>
              </a:solidFill>
            </a:endParaRPr>
          </a:p>
        </p:txBody>
      </p:sp>
      <p:sp>
        <p:nvSpPr>
          <p:cNvPr id="389136" name="Oval 16"/>
          <p:cNvSpPr>
            <a:spLocks noChangeArrowheads="1"/>
          </p:cNvSpPr>
          <p:nvPr/>
        </p:nvSpPr>
        <p:spPr bwMode="auto">
          <a:xfrm>
            <a:off x="4125781" y="3022600"/>
            <a:ext cx="1687115" cy="1557338"/>
          </a:xfrm>
          <a:prstGeom prst="ellipse">
            <a:avLst/>
          </a:prstGeom>
          <a:gradFill rotWithShape="1">
            <a:gsLst>
              <a:gs pos="0">
                <a:schemeClr val="tx2">
                  <a:gamma/>
                  <a:tint val="65490"/>
                  <a:invGamma/>
                </a:schemeClr>
              </a:gs>
              <a:gs pos="100000">
                <a:schemeClr val="tx2"/>
              </a:gs>
            </a:gsLst>
            <a:path path="shape">
              <a:fillToRect l="50000" t="50000" r="50000" b="50000"/>
            </a:path>
          </a:gradFill>
          <a:ln w="19050">
            <a:noFill/>
            <a:round/>
            <a:headEnd/>
            <a:tailEnd/>
          </a:ln>
          <a:effectLst/>
        </p:spPr>
        <p:txBody>
          <a:bodyPr wrap="none" lIns="45720" rIns="45720" anchor="ctr"/>
          <a:lstStyle/>
          <a:p>
            <a:r>
              <a:rPr lang="it-IT" sz="2000" b="1" dirty="0" smtClean="0"/>
              <a:t>Innovación</a:t>
            </a:r>
            <a:endParaRPr lang="it-IT" sz="2000" b="1" dirty="0"/>
          </a:p>
        </p:txBody>
      </p:sp>
      <p:sp>
        <p:nvSpPr>
          <p:cNvPr id="16" name="7 Título"/>
          <p:cNvSpPr>
            <a:spLocks noGrp="1"/>
          </p:cNvSpPr>
          <p:nvPr>
            <p:ph type="title"/>
          </p:nvPr>
        </p:nvSpPr>
        <p:spPr>
          <a:xfrm>
            <a:off x="272480" y="274638"/>
            <a:ext cx="9361040" cy="633412"/>
          </a:xfrm>
        </p:spPr>
        <p:txBody>
          <a:bodyPr/>
          <a:lstStyle/>
          <a:p>
            <a:r>
              <a:rPr lang="es-ES" dirty="0" smtClean="0">
                <a:cs typeface="Arial" pitchFamily="34" charset="0"/>
              </a:rPr>
              <a:t>Por qué es importante innovar? Una visión de empresa </a:t>
            </a:r>
            <a:endParaRPr lang="es-ES" dirty="0"/>
          </a:p>
        </p:txBody>
      </p:sp>
      <p:sp>
        <p:nvSpPr>
          <p:cNvPr id="17" name="8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18" name="Straight Connector 17"/>
          <p:cNvCxnSpPr/>
          <p:nvPr/>
        </p:nvCxnSpPr>
        <p:spPr>
          <a:xfrm>
            <a:off x="416496" y="836712"/>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852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8306" name="Object 2"/>
          <p:cNvGraphicFramePr>
            <a:graphicFrameLocks/>
          </p:cNvGraphicFramePr>
          <p:nvPr>
            <p:extLst/>
          </p:nvPr>
        </p:nvGraphicFramePr>
        <p:xfrm>
          <a:off x="617406" y="2492376"/>
          <a:ext cx="4672673" cy="3641725"/>
        </p:xfrm>
        <a:graphic>
          <a:graphicData uri="http://schemas.openxmlformats.org/presentationml/2006/ole">
            <mc:AlternateContent xmlns:mc="http://schemas.openxmlformats.org/markup-compatibility/2006">
              <mc:Choice xmlns:v="urn:schemas-microsoft-com:vml" Requires="v">
                <p:oleObj spid="_x0000_s41996" name="Chart" r:id="rId4" imgW="4343366" imgH="3657600" progId="MSGraph.Chart.8">
                  <p:embed followColorScheme="full"/>
                </p:oleObj>
              </mc:Choice>
              <mc:Fallback>
                <p:oleObj name="Chart" r:id="rId4" imgW="4343366" imgH="3657600" progId="MSGraph.Chart.8">
                  <p:embed followColorScheme="full"/>
                  <p:pic>
                    <p:nvPicPr>
                      <p:cNvPr id="738306" name="Object 2"/>
                      <p:cNvPicPr preferRelativeResize="0">
                        <a:picLocks noChangeArrowheads="1"/>
                      </p:cNvPicPr>
                      <p:nvPr/>
                    </p:nvPicPr>
                    <p:blipFill>
                      <a:blip r:embed="rId5"/>
                      <a:srcRect/>
                      <a:stretch>
                        <a:fillRect/>
                      </a:stretch>
                    </p:blipFill>
                    <p:spPr bwMode="auto">
                      <a:xfrm>
                        <a:off x="617406" y="2492376"/>
                        <a:ext cx="4672673" cy="3641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38311" name="AutoShape 7"/>
          <p:cNvSpPr>
            <a:spLocks noChangeArrowheads="1"/>
          </p:cNvSpPr>
          <p:nvPr/>
        </p:nvSpPr>
        <p:spPr bwMode="auto">
          <a:xfrm rot="5400000">
            <a:off x="7995908" y="1615662"/>
            <a:ext cx="1417637" cy="192100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CC6600">
              <a:alpha val="46001"/>
            </a:srgbClr>
          </a:solidFill>
          <a:ln w="19050" cap="rnd">
            <a:noFill/>
            <a:prstDash val="sysDot"/>
            <a:miter lim="800000"/>
            <a:headEnd/>
            <a:tailEnd/>
          </a:ln>
          <a:effectLst/>
        </p:spPr>
        <p:txBody>
          <a:bodyPr rot="10800000" vert="eaVert" wrap="none" lIns="45720" rIns="45720" anchor="ctr"/>
          <a:lstStyle/>
          <a:p>
            <a:r>
              <a:rPr lang="it-IT" sz="1600" b="1" dirty="0" smtClean="0"/>
              <a:t>Disruptiva</a:t>
            </a:r>
            <a:endParaRPr lang="it-IT" sz="1600" b="1" dirty="0"/>
          </a:p>
        </p:txBody>
      </p:sp>
      <p:sp>
        <p:nvSpPr>
          <p:cNvPr id="738312" name="AutoShape 8"/>
          <p:cNvSpPr>
            <a:spLocks noChangeArrowheads="1"/>
          </p:cNvSpPr>
          <p:nvPr/>
        </p:nvSpPr>
        <p:spPr bwMode="auto">
          <a:xfrm rot="5400000">
            <a:off x="7995907" y="2961292"/>
            <a:ext cx="1417638" cy="192100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9900">
              <a:alpha val="46001"/>
            </a:srgbClr>
          </a:solidFill>
          <a:ln w="19050" cap="rnd">
            <a:noFill/>
            <a:prstDash val="sysDot"/>
            <a:miter lim="800000"/>
            <a:headEnd/>
            <a:tailEnd/>
          </a:ln>
          <a:effectLst/>
        </p:spPr>
        <p:txBody>
          <a:bodyPr rot="10800000" vert="eaVert" wrap="none" lIns="45720" rIns="45720" anchor="ctr"/>
          <a:lstStyle/>
          <a:p>
            <a:r>
              <a:rPr lang="it-IT" sz="1600" b="1" dirty="0" smtClean="0"/>
              <a:t>Diferencial</a:t>
            </a:r>
            <a:endParaRPr lang="it-IT" sz="1600" b="1" dirty="0"/>
          </a:p>
        </p:txBody>
      </p:sp>
      <p:sp>
        <p:nvSpPr>
          <p:cNvPr id="738313" name="AutoShape 9"/>
          <p:cNvSpPr>
            <a:spLocks noChangeArrowheads="1"/>
          </p:cNvSpPr>
          <p:nvPr/>
        </p:nvSpPr>
        <p:spPr bwMode="auto">
          <a:xfrm rot="5400000">
            <a:off x="7995908" y="4135942"/>
            <a:ext cx="1417637" cy="192100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EFF66">
              <a:alpha val="46001"/>
            </a:srgbClr>
          </a:solidFill>
          <a:ln w="19050" cap="rnd">
            <a:noFill/>
            <a:prstDash val="sysDot"/>
            <a:miter lim="800000"/>
            <a:headEnd/>
            <a:tailEnd/>
          </a:ln>
          <a:effectLst/>
        </p:spPr>
        <p:txBody>
          <a:bodyPr rot="10800000" vert="eaVert" wrap="none" lIns="45720" rIns="45720" anchor="ctr"/>
          <a:lstStyle/>
          <a:p>
            <a:r>
              <a:rPr lang="it-IT" sz="1600" b="1" dirty="0" smtClean="0"/>
              <a:t>Incremental</a:t>
            </a:r>
            <a:endParaRPr lang="it-IT" sz="1600" b="1" dirty="0"/>
          </a:p>
        </p:txBody>
      </p:sp>
      <p:sp>
        <p:nvSpPr>
          <p:cNvPr id="738314" name="AutoShape 10"/>
          <p:cNvSpPr>
            <a:spLocks noChangeArrowheads="1"/>
          </p:cNvSpPr>
          <p:nvPr/>
        </p:nvSpPr>
        <p:spPr bwMode="auto">
          <a:xfrm>
            <a:off x="507340" y="1320055"/>
            <a:ext cx="5073385" cy="510085"/>
          </a:xfrm>
          <a:prstGeom prst="roundRect">
            <a:avLst>
              <a:gd name="adj" fmla="val 16667"/>
            </a:avLst>
          </a:prstGeom>
          <a:solidFill>
            <a:schemeClr val="tx1"/>
          </a:solidFill>
          <a:ln w="9525" algn="ctr">
            <a:solidFill>
              <a:schemeClr val="tx1"/>
            </a:solidFill>
            <a:round/>
            <a:headEnd/>
            <a:tailEnd/>
          </a:ln>
          <a:effectLst/>
        </p:spPr>
        <p:txBody>
          <a:bodyPr anchor="ctr" anchorCtr="1"/>
          <a:lstStyle/>
          <a:p>
            <a:r>
              <a:rPr lang="it-IT" sz="1600" b="1" dirty="0" smtClean="0">
                <a:solidFill>
                  <a:schemeClr val="bg1"/>
                </a:solidFill>
                <a:effectLst>
                  <a:outerShdw blurRad="38100" dist="38100" dir="2700000" algn="tl">
                    <a:srgbClr val="000000"/>
                  </a:outerShdw>
                </a:effectLst>
                <a:ea typeface="Dotum" pitchFamily="34" charset="-127"/>
              </a:rPr>
              <a:t>Metas desafiantes se consiguen... </a:t>
            </a:r>
            <a:endParaRPr lang="it-IT" sz="1600" b="1" dirty="0">
              <a:solidFill>
                <a:schemeClr val="bg1"/>
              </a:solidFill>
              <a:effectLst>
                <a:outerShdw blurRad="38100" dist="38100" dir="2700000" algn="tl">
                  <a:srgbClr val="000000"/>
                </a:outerShdw>
              </a:effectLst>
              <a:ea typeface="Dotum" pitchFamily="34" charset="-127"/>
            </a:endParaRPr>
          </a:p>
        </p:txBody>
      </p:sp>
      <p:sp>
        <p:nvSpPr>
          <p:cNvPr id="738315" name="AutoShape 11"/>
          <p:cNvSpPr>
            <a:spLocks noChangeArrowheads="1"/>
          </p:cNvSpPr>
          <p:nvPr/>
        </p:nvSpPr>
        <p:spPr bwMode="auto">
          <a:xfrm>
            <a:off x="5718308" y="1305769"/>
            <a:ext cx="3995076" cy="539055"/>
          </a:xfrm>
          <a:prstGeom prst="roundRect">
            <a:avLst>
              <a:gd name="adj" fmla="val 7292"/>
            </a:avLst>
          </a:prstGeom>
          <a:solidFill>
            <a:schemeClr val="tx1"/>
          </a:solidFill>
          <a:ln w="9525" algn="ctr">
            <a:solidFill>
              <a:schemeClr val="tx1"/>
            </a:solidFill>
            <a:round/>
            <a:headEnd/>
            <a:tailEnd/>
          </a:ln>
          <a:effectLst/>
        </p:spPr>
        <p:txBody>
          <a:bodyPr anchor="ctr" anchorCtr="1"/>
          <a:lstStyle/>
          <a:p>
            <a:r>
              <a:rPr lang="it-IT" sz="1600" b="1" dirty="0">
                <a:solidFill>
                  <a:schemeClr val="bg1"/>
                </a:solidFill>
                <a:effectLst>
                  <a:outerShdw blurRad="38100" dist="38100" dir="2700000" algn="tl">
                    <a:srgbClr val="000000"/>
                  </a:outerShdw>
                </a:effectLst>
                <a:ea typeface="Dotum" pitchFamily="34" charset="-127"/>
              </a:rPr>
              <a:t>... sólo con </a:t>
            </a:r>
            <a:r>
              <a:rPr lang="it-IT" sz="1600" b="1" dirty="0" smtClean="0">
                <a:solidFill>
                  <a:schemeClr val="bg1"/>
                </a:solidFill>
                <a:effectLst>
                  <a:outerShdw blurRad="38100" dist="38100" dir="2700000" algn="tl">
                    <a:srgbClr val="000000"/>
                  </a:outerShdw>
                </a:effectLst>
                <a:ea typeface="Dotum" pitchFamily="34" charset="-127"/>
              </a:rPr>
              <a:t>innovación</a:t>
            </a:r>
            <a:endParaRPr lang="it-IT" sz="1600" b="1" dirty="0">
              <a:solidFill>
                <a:schemeClr val="bg1"/>
              </a:solidFill>
              <a:effectLst>
                <a:outerShdw blurRad="38100" dist="38100" dir="2700000" algn="tl">
                  <a:srgbClr val="000000"/>
                </a:outerShdw>
              </a:effectLst>
              <a:ea typeface="Dotum" pitchFamily="34" charset="-127"/>
            </a:endParaRPr>
          </a:p>
        </p:txBody>
      </p:sp>
      <p:sp>
        <p:nvSpPr>
          <p:cNvPr id="738317" name="Text Box 13"/>
          <p:cNvSpPr txBox="1">
            <a:spLocks noChangeArrowheads="1"/>
          </p:cNvSpPr>
          <p:nvPr/>
        </p:nvSpPr>
        <p:spPr bwMode="auto">
          <a:xfrm>
            <a:off x="1081750" y="2301875"/>
            <a:ext cx="4247885" cy="307777"/>
          </a:xfrm>
          <a:prstGeom prst="rect">
            <a:avLst/>
          </a:prstGeom>
          <a:noFill/>
          <a:ln w="9525">
            <a:noFill/>
            <a:miter lim="800000"/>
            <a:headEnd/>
            <a:tailEnd/>
          </a:ln>
          <a:effectLst/>
        </p:spPr>
        <p:txBody>
          <a:bodyPr lIns="45720" rIns="45720">
            <a:spAutoFit/>
          </a:bodyPr>
          <a:lstStyle/>
          <a:p>
            <a:pPr>
              <a:spcBef>
                <a:spcPct val="0"/>
              </a:spcBef>
            </a:pPr>
            <a:r>
              <a:rPr lang="it-IT" altLang="ko-KR" sz="1400" b="1" dirty="0" smtClean="0">
                <a:ea typeface="Gulim" pitchFamily="34" charset="-127"/>
              </a:rPr>
              <a:t>Llegadas totales al destino (2003-2015E)</a:t>
            </a:r>
            <a:endParaRPr lang="it-IT" altLang="ko-KR" sz="1400" b="1" dirty="0">
              <a:ea typeface="Gulim" pitchFamily="34" charset="-127"/>
            </a:endParaRPr>
          </a:p>
        </p:txBody>
      </p:sp>
      <p:sp>
        <p:nvSpPr>
          <p:cNvPr id="738318" name="Text Box 14"/>
          <p:cNvSpPr txBox="1">
            <a:spLocks noChangeArrowheads="1"/>
          </p:cNvSpPr>
          <p:nvPr/>
        </p:nvSpPr>
        <p:spPr bwMode="auto">
          <a:xfrm>
            <a:off x="1" y="3929063"/>
            <a:ext cx="767027" cy="400110"/>
          </a:xfrm>
          <a:prstGeom prst="rect">
            <a:avLst/>
          </a:prstGeom>
          <a:noFill/>
          <a:ln w="9525">
            <a:noFill/>
            <a:miter lim="800000"/>
            <a:headEnd/>
            <a:tailEnd/>
          </a:ln>
          <a:effectLst/>
        </p:spPr>
        <p:txBody>
          <a:bodyPr lIns="45720" rIns="45720">
            <a:spAutoFit/>
          </a:bodyPr>
          <a:lstStyle/>
          <a:p>
            <a:r>
              <a:rPr lang="it-IT" altLang="ko-KR" sz="1000" dirty="0" smtClean="0">
                <a:ea typeface="Gulim" pitchFamily="34" charset="-127"/>
              </a:rPr>
              <a:t>Llegadas (‘000)</a:t>
            </a:r>
            <a:endParaRPr lang="it-IT" altLang="ko-KR" sz="1000" dirty="0">
              <a:ea typeface="Gulim" pitchFamily="34" charset="-127"/>
            </a:endParaRPr>
          </a:p>
        </p:txBody>
      </p:sp>
      <p:sp>
        <p:nvSpPr>
          <p:cNvPr id="738319" name="Line 15"/>
          <p:cNvSpPr>
            <a:spLocks noChangeShapeType="1"/>
          </p:cNvSpPr>
          <p:nvPr/>
        </p:nvSpPr>
        <p:spPr bwMode="auto">
          <a:xfrm flipV="1">
            <a:off x="1589088" y="3986213"/>
            <a:ext cx="2399110" cy="438150"/>
          </a:xfrm>
          <a:prstGeom prst="line">
            <a:avLst/>
          </a:prstGeom>
          <a:noFill/>
          <a:ln w="9525">
            <a:solidFill>
              <a:srgbClr val="969696"/>
            </a:solidFill>
            <a:round/>
            <a:headEnd/>
            <a:tailEnd type="triangle" w="med" len="med"/>
          </a:ln>
          <a:effectLst/>
        </p:spPr>
        <p:txBody>
          <a:bodyPr wrap="none" lIns="45720" rIns="45720" anchor="ctr"/>
          <a:lstStyle/>
          <a:p>
            <a:endParaRPr lang="it-IT" dirty="0"/>
          </a:p>
        </p:txBody>
      </p:sp>
      <p:sp>
        <p:nvSpPr>
          <p:cNvPr id="738320" name="Line 16"/>
          <p:cNvSpPr>
            <a:spLocks noChangeShapeType="1"/>
          </p:cNvSpPr>
          <p:nvPr/>
        </p:nvSpPr>
        <p:spPr bwMode="auto">
          <a:xfrm>
            <a:off x="8449337" y="4491039"/>
            <a:ext cx="0" cy="41275"/>
          </a:xfrm>
          <a:prstGeom prst="line">
            <a:avLst/>
          </a:prstGeom>
          <a:noFill/>
          <a:ln w="9525">
            <a:solidFill>
              <a:schemeClr val="tx1"/>
            </a:solidFill>
            <a:round/>
            <a:headEnd/>
            <a:tailEnd/>
          </a:ln>
          <a:effectLst/>
        </p:spPr>
        <p:txBody>
          <a:bodyPr lIns="45720" rIns="45720" anchor="ctr"/>
          <a:lstStyle/>
          <a:p>
            <a:endParaRPr lang="it-IT" dirty="0"/>
          </a:p>
        </p:txBody>
      </p:sp>
      <p:sp>
        <p:nvSpPr>
          <p:cNvPr id="738321" name="Line 17"/>
          <p:cNvSpPr>
            <a:spLocks noChangeShapeType="1"/>
          </p:cNvSpPr>
          <p:nvPr/>
        </p:nvSpPr>
        <p:spPr bwMode="auto">
          <a:xfrm flipV="1">
            <a:off x="4445662" y="2674938"/>
            <a:ext cx="0" cy="3111500"/>
          </a:xfrm>
          <a:prstGeom prst="line">
            <a:avLst/>
          </a:prstGeom>
          <a:noFill/>
          <a:ln w="9525">
            <a:solidFill>
              <a:srgbClr val="969696"/>
            </a:solidFill>
            <a:prstDash val="dash"/>
            <a:round/>
            <a:headEnd/>
            <a:tailEnd/>
          </a:ln>
          <a:effectLst/>
        </p:spPr>
        <p:txBody>
          <a:bodyPr lIns="45720" rIns="45720" anchor="ctr"/>
          <a:lstStyle/>
          <a:p>
            <a:endParaRPr lang="it-IT" dirty="0"/>
          </a:p>
        </p:txBody>
      </p:sp>
      <p:sp>
        <p:nvSpPr>
          <p:cNvPr id="738322" name="Oval 18"/>
          <p:cNvSpPr>
            <a:spLocks noChangeArrowheads="1"/>
          </p:cNvSpPr>
          <p:nvPr/>
        </p:nvSpPr>
        <p:spPr bwMode="auto">
          <a:xfrm>
            <a:off x="1891772" y="3732213"/>
            <a:ext cx="1193535" cy="608012"/>
          </a:xfrm>
          <a:prstGeom prst="ellipse">
            <a:avLst/>
          </a:prstGeom>
          <a:solidFill>
            <a:srgbClr val="EAEAEA"/>
          </a:solidFill>
          <a:ln w="9525">
            <a:solidFill>
              <a:srgbClr val="969696"/>
            </a:solidFill>
            <a:round/>
            <a:headEnd/>
            <a:tailEnd/>
          </a:ln>
          <a:effectLst/>
        </p:spPr>
        <p:txBody>
          <a:bodyPr lIns="0" tIns="0" rIns="0" bIns="0" anchor="ctr"/>
          <a:lstStyle/>
          <a:p>
            <a:r>
              <a:rPr lang="it-IT" altLang="ko-KR" sz="1000" b="1" dirty="0" smtClean="0">
                <a:solidFill>
                  <a:srgbClr val="5F5F5F"/>
                </a:solidFill>
                <a:ea typeface="Gulim" pitchFamily="34" charset="-127"/>
              </a:rPr>
              <a:t>2007-2010 TACC = 15%</a:t>
            </a:r>
            <a:endParaRPr lang="it-IT" altLang="ko-KR" sz="1000" b="1" dirty="0">
              <a:solidFill>
                <a:srgbClr val="5F5F5F"/>
              </a:solidFill>
              <a:ea typeface="Gulim" pitchFamily="34" charset="-127"/>
            </a:endParaRPr>
          </a:p>
        </p:txBody>
      </p:sp>
      <p:sp>
        <p:nvSpPr>
          <p:cNvPr id="738323" name="Line 19"/>
          <p:cNvSpPr>
            <a:spLocks noChangeShapeType="1"/>
          </p:cNvSpPr>
          <p:nvPr/>
        </p:nvSpPr>
        <p:spPr bwMode="auto">
          <a:xfrm flipV="1">
            <a:off x="4060429" y="3127376"/>
            <a:ext cx="514217" cy="785813"/>
          </a:xfrm>
          <a:prstGeom prst="line">
            <a:avLst/>
          </a:prstGeom>
          <a:noFill/>
          <a:ln w="28575">
            <a:solidFill>
              <a:srgbClr val="FF9900"/>
            </a:solidFill>
            <a:round/>
            <a:headEnd/>
            <a:tailEnd type="triangle" w="med" len="med"/>
          </a:ln>
          <a:effectLst/>
        </p:spPr>
        <p:txBody>
          <a:bodyPr wrap="none" lIns="45720" rIns="45720" anchor="ctr"/>
          <a:lstStyle/>
          <a:p>
            <a:endParaRPr lang="it-IT" dirty="0"/>
          </a:p>
        </p:txBody>
      </p:sp>
      <p:sp>
        <p:nvSpPr>
          <p:cNvPr id="738324" name="Oval 20"/>
          <p:cNvSpPr>
            <a:spLocks noChangeArrowheads="1"/>
          </p:cNvSpPr>
          <p:nvPr/>
        </p:nvSpPr>
        <p:spPr bwMode="auto">
          <a:xfrm>
            <a:off x="2939125" y="3195638"/>
            <a:ext cx="1539213" cy="487362"/>
          </a:xfrm>
          <a:prstGeom prst="ellipse">
            <a:avLst/>
          </a:prstGeom>
          <a:solidFill>
            <a:srgbClr val="FEE1AC"/>
          </a:solidFill>
          <a:ln w="9525">
            <a:solidFill>
              <a:srgbClr val="FF9900"/>
            </a:solidFill>
            <a:round/>
            <a:headEnd/>
            <a:tailEnd/>
          </a:ln>
          <a:effectLst/>
        </p:spPr>
        <p:txBody>
          <a:bodyPr lIns="0" tIns="0" rIns="0" bIns="0" anchor="ctr"/>
          <a:lstStyle/>
          <a:p>
            <a:r>
              <a:rPr lang="it-IT" altLang="ko-KR" sz="1100" b="1" dirty="0" smtClean="0">
                <a:ea typeface="Gulim" pitchFamily="34" charset="-127"/>
              </a:rPr>
              <a:t>2010 - 2015 TACC = 16.7%</a:t>
            </a:r>
            <a:endParaRPr lang="it-IT" altLang="ko-KR" sz="1100" b="1" dirty="0">
              <a:ea typeface="Gulim" pitchFamily="34" charset="-127"/>
            </a:endParaRPr>
          </a:p>
        </p:txBody>
      </p:sp>
      <p:sp>
        <p:nvSpPr>
          <p:cNvPr id="738325" name="Line 21"/>
          <p:cNvSpPr>
            <a:spLocks noChangeShapeType="1"/>
          </p:cNvSpPr>
          <p:nvPr/>
        </p:nvSpPr>
        <p:spPr bwMode="auto">
          <a:xfrm>
            <a:off x="3821377" y="4397375"/>
            <a:ext cx="1184937" cy="0"/>
          </a:xfrm>
          <a:prstGeom prst="line">
            <a:avLst/>
          </a:prstGeom>
          <a:noFill/>
          <a:ln w="9525">
            <a:solidFill>
              <a:srgbClr val="969696"/>
            </a:solidFill>
            <a:prstDash val="dash"/>
            <a:round/>
            <a:headEnd/>
            <a:tailEnd/>
          </a:ln>
          <a:effectLst/>
        </p:spPr>
        <p:txBody>
          <a:bodyPr lIns="45720" rIns="45720" anchor="ctr"/>
          <a:lstStyle/>
          <a:p>
            <a:endParaRPr lang="it-IT" dirty="0"/>
          </a:p>
        </p:txBody>
      </p:sp>
      <p:sp>
        <p:nvSpPr>
          <p:cNvPr id="738327" name="Rectangle 23"/>
          <p:cNvSpPr>
            <a:spLocks noChangeArrowheads="1"/>
          </p:cNvSpPr>
          <p:nvPr/>
        </p:nvSpPr>
        <p:spPr bwMode="auto">
          <a:xfrm>
            <a:off x="4631399" y="3986213"/>
            <a:ext cx="405871" cy="406400"/>
          </a:xfrm>
          <a:prstGeom prst="rect">
            <a:avLst/>
          </a:prstGeom>
          <a:solidFill>
            <a:srgbClr val="FFFF66"/>
          </a:solidFill>
          <a:ln w="3175" algn="ctr">
            <a:solidFill>
              <a:srgbClr val="969696"/>
            </a:solidFill>
            <a:prstDash val="dash"/>
            <a:miter lim="800000"/>
            <a:headEnd/>
            <a:tailEnd/>
          </a:ln>
          <a:effectLst/>
        </p:spPr>
        <p:txBody>
          <a:bodyPr rot="10800000" vert="eaVert" wrap="none" lIns="45720" rIns="45720" anchor="ctr"/>
          <a:lstStyle/>
          <a:p>
            <a:endParaRPr lang="it-IT" dirty="0"/>
          </a:p>
        </p:txBody>
      </p:sp>
      <p:sp>
        <p:nvSpPr>
          <p:cNvPr id="738328" name="Rectangle 24"/>
          <p:cNvSpPr>
            <a:spLocks noChangeArrowheads="1"/>
          </p:cNvSpPr>
          <p:nvPr/>
        </p:nvSpPr>
        <p:spPr bwMode="auto">
          <a:xfrm>
            <a:off x="4631399" y="3567113"/>
            <a:ext cx="405871" cy="423862"/>
          </a:xfrm>
          <a:prstGeom prst="rect">
            <a:avLst/>
          </a:prstGeom>
          <a:solidFill>
            <a:srgbClr val="FF9900"/>
          </a:solidFill>
          <a:ln w="3175" algn="ctr">
            <a:solidFill>
              <a:srgbClr val="969696"/>
            </a:solidFill>
            <a:prstDash val="dash"/>
            <a:miter lim="800000"/>
            <a:headEnd/>
            <a:tailEnd/>
          </a:ln>
          <a:effectLst/>
        </p:spPr>
        <p:txBody>
          <a:bodyPr rot="10800000" vert="eaVert" wrap="none" lIns="45720" rIns="45720" anchor="ctr"/>
          <a:lstStyle/>
          <a:p>
            <a:endParaRPr lang="it-IT" dirty="0"/>
          </a:p>
        </p:txBody>
      </p:sp>
      <p:sp>
        <p:nvSpPr>
          <p:cNvPr id="738329" name="Rectangle 25"/>
          <p:cNvSpPr>
            <a:spLocks noChangeArrowheads="1"/>
          </p:cNvSpPr>
          <p:nvPr/>
        </p:nvSpPr>
        <p:spPr bwMode="auto">
          <a:xfrm>
            <a:off x="4631399" y="3176588"/>
            <a:ext cx="405871" cy="406400"/>
          </a:xfrm>
          <a:prstGeom prst="rect">
            <a:avLst/>
          </a:prstGeom>
          <a:solidFill>
            <a:srgbClr val="CC6600"/>
          </a:solidFill>
          <a:ln w="3175" algn="ctr">
            <a:solidFill>
              <a:srgbClr val="969696"/>
            </a:solidFill>
            <a:prstDash val="dash"/>
            <a:miter lim="800000"/>
            <a:headEnd/>
            <a:tailEnd/>
          </a:ln>
          <a:effectLst/>
        </p:spPr>
        <p:txBody>
          <a:bodyPr rot="10800000" vert="eaVert" wrap="none" lIns="45720" rIns="45720" anchor="ctr"/>
          <a:lstStyle/>
          <a:p>
            <a:endParaRPr lang="it-IT" dirty="0"/>
          </a:p>
        </p:txBody>
      </p:sp>
      <p:sp>
        <p:nvSpPr>
          <p:cNvPr id="738309" name="AutoShape 5"/>
          <p:cNvSpPr>
            <a:spLocks noChangeArrowheads="1"/>
          </p:cNvSpPr>
          <p:nvPr/>
        </p:nvSpPr>
        <p:spPr bwMode="auto">
          <a:xfrm>
            <a:off x="5807738" y="3384550"/>
            <a:ext cx="1812660" cy="1012825"/>
          </a:xfrm>
          <a:prstGeom prst="wedgeRectCallout">
            <a:avLst>
              <a:gd name="adj1" fmla="val -97923"/>
              <a:gd name="adj2" fmla="val -9928"/>
            </a:avLst>
          </a:prstGeom>
          <a:solidFill>
            <a:srgbClr val="EAEAEA"/>
          </a:solidFill>
          <a:ln w="9525">
            <a:solidFill>
              <a:srgbClr val="969696"/>
            </a:solidFill>
            <a:miter lim="800000"/>
            <a:headEnd/>
            <a:tailEnd/>
          </a:ln>
          <a:effectLst/>
        </p:spPr>
        <p:txBody>
          <a:bodyPr lIns="45720" rIns="45720" anchor="ctr"/>
          <a:lstStyle/>
          <a:p>
            <a:pPr algn="ctr"/>
            <a:r>
              <a:rPr lang="it-IT" sz="1400" b="1" i="1" dirty="0" smtClean="0">
                <a:solidFill>
                  <a:schemeClr val="hlink"/>
                </a:solidFill>
              </a:rPr>
              <a:t>Tengo algunas buenas ideas sobre cómo hacer esto distinto</a:t>
            </a:r>
            <a:endParaRPr lang="it-IT" sz="1400" b="1" i="1" dirty="0">
              <a:solidFill>
                <a:schemeClr val="hlink"/>
              </a:solidFill>
            </a:endParaRPr>
          </a:p>
        </p:txBody>
      </p:sp>
      <p:sp>
        <p:nvSpPr>
          <p:cNvPr id="738310" name="AutoShape 6"/>
          <p:cNvSpPr>
            <a:spLocks noChangeArrowheads="1"/>
          </p:cNvSpPr>
          <p:nvPr/>
        </p:nvSpPr>
        <p:spPr bwMode="auto">
          <a:xfrm>
            <a:off x="5807738" y="2060848"/>
            <a:ext cx="1812660" cy="1066528"/>
          </a:xfrm>
          <a:prstGeom prst="wedgeRectCallout">
            <a:avLst>
              <a:gd name="adj1" fmla="val -103770"/>
              <a:gd name="adj2" fmla="val 73327"/>
            </a:avLst>
          </a:prstGeom>
          <a:solidFill>
            <a:srgbClr val="EAEAEA"/>
          </a:solidFill>
          <a:ln w="9525">
            <a:solidFill>
              <a:srgbClr val="969696"/>
            </a:solidFill>
            <a:miter lim="800000"/>
            <a:headEnd/>
            <a:tailEnd/>
          </a:ln>
          <a:effectLst/>
        </p:spPr>
        <p:txBody>
          <a:bodyPr lIns="45720" rIns="45720" anchor="ctr"/>
          <a:lstStyle/>
          <a:p>
            <a:pPr algn="ctr"/>
            <a:r>
              <a:rPr lang="it-IT" sz="1400" b="1" i="1" dirty="0" smtClean="0">
                <a:solidFill>
                  <a:schemeClr val="hlink"/>
                </a:solidFill>
              </a:rPr>
              <a:t>Tengo algunas ideas nuevas y riesgosas pero de alta rentabilidad</a:t>
            </a:r>
            <a:endParaRPr lang="it-IT" sz="1400" b="1" i="1" dirty="0">
              <a:solidFill>
                <a:schemeClr val="hlink"/>
              </a:solidFill>
            </a:endParaRPr>
          </a:p>
        </p:txBody>
      </p:sp>
      <p:sp>
        <p:nvSpPr>
          <p:cNvPr id="738308" name="AutoShape 4"/>
          <p:cNvSpPr>
            <a:spLocks noChangeArrowheads="1"/>
          </p:cNvSpPr>
          <p:nvPr/>
        </p:nvSpPr>
        <p:spPr bwMode="auto">
          <a:xfrm>
            <a:off x="5807738" y="4686399"/>
            <a:ext cx="1812660" cy="758825"/>
          </a:xfrm>
          <a:prstGeom prst="wedgeRectCallout">
            <a:avLst>
              <a:gd name="adj1" fmla="val -100174"/>
              <a:gd name="adj2" fmla="val -115091"/>
            </a:avLst>
          </a:prstGeom>
          <a:solidFill>
            <a:srgbClr val="EAEAEA"/>
          </a:solidFill>
          <a:ln w="9525">
            <a:solidFill>
              <a:srgbClr val="969696"/>
            </a:solidFill>
            <a:miter lim="800000"/>
            <a:headEnd/>
            <a:tailEnd/>
          </a:ln>
          <a:effectLst/>
        </p:spPr>
        <p:txBody>
          <a:bodyPr wrap="none" lIns="45720" rIns="45720" anchor="ctr"/>
          <a:lstStyle/>
          <a:p>
            <a:pPr algn="ctr"/>
            <a:r>
              <a:rPr lang="it-IT" sz="1400" b="1" i="1" dirty="0" smtClean="0">
                <a:solidFill>
                  <a:schemeClr val="hlink"/>
                </a:solidFill>
              </a:rPr>
              <a:t>Sé cómo hacer esto</a:t>
            </a:r>
          </a:p>
          <a:p>
            <a:pPr algn="ctr"/>
            <a:r>
              <a:rPr lang="it-IT" sz="1400" b="1" i="1" dirty="0" smtClean="0">
                <a:solidFill>
                  <a:schemeClr val="hlink"/>
                </a:solidFill>
              </a:rPr>
              <a:t>bien</a:t>
            </a:r>
            <a:endParaRPr lang="it-IT" sz="1400" b="1" i="1" dirty="0">
              <a:solidFill>
                <a:schemeClr val="hlink"/>
              </a:solidFill>
            </a:endParaRPr>
          </a:p>
        </p:txBody>
      </p:sp>
      <p:sp>
        <p:nvSpPr>
          <p:cNvPr id="24" name="7 Título"/>
          <p:cNvSpPr txBox="1">
            <a:spLocks/>
          </p:cNvSpPr>
          <p:nvPr/>
        </p:nvSpPr>
        <p:spPr>
          <a:xfrm>
            <a:off x="272480" y="274638"/>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es-ES" dirty="0" smtClean="0">
                <a:cs typeface="Arial" pitchFamily="34" charset="0"/>
              </a:rPr>
              <a:t>Por qué es importante innovar? La innovación es importante para generar cambios reales en los destinos y las empresas de turismo </a:t>
            </a:r>
            <a:endParaRPr lang="es-ES" dirty="0"/>
          </a:p>
        </p:txBody>
      </p:sp>
      <p:sp>
        <p:nvSpPr>
          <p:cNvPr id="25" name="8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26" name="Straight Connector 25"/>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93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oportunida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63192" y="3677364"/>
            <a:ext cx="2682298" cy="1800000"/>
          </a:xfrm>
          <a:prstGeom prst="roundRect">
            <a:avLst>
              <a:gd name="adj" fmla="val 4167"/>
            </a:avLst>
          </a:prstGeom>
          <a:solidFill>
            <a:srgbClr val="FFFFFF"/>
          </a:solidFill>
          <a:ln w="381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pSp>
        <p:nvGrpSpPr>
          <p:cNvPr id="10" name="9 Grupo"/>
          <p:cNvGrpSpPr/>
          <p:nvPr/>
        </p:nvGrpSpPr>
        <p:grpSpPr>
          <a:xfrm flipH="1">
            <a:off x="344488" y="1484784"/>
            <a:ext cx="5302641" cy="3992580"/>
            <a:chOff x="1496616" y="1812478"/>
            <a:chExt cx="4733910" cy="3128691"/>
          </a:xfrm>
        </p:grpSpPr>
        <p:sp>
          <p:nvSpPr>
            <p:cNvPr id="11" name="17 Marcador de texto"/>
            <p:cNvSpPr txBox="1">
              <a:spLocks/>
            </p:cNvSpPr>
            <p:nvPr/>
          </p:nvSpPr>
          <p:spPr>
            <a:xfrm>
              <a:off x="1692440" y="1812478"/>
              <a:ext cx="4538086" cy="3128691"/>
            </a:xfrm>
            <a:prstGeom prst="rect">
              <a:avLst/>
            </a:prstGeom>
            <a:solidFill>
              <a:schemeClr val="bg1"/>
            </a:solidFill>
            <a:ln>
              <a:noFill/>
            </a:ln>
            <a:effectLst/>
          </p:spPr>
          <p:txBody>
            <a:bodyPr anchor="ctr" anchorCtr="0">
              <a:noAutofit/>
            </a:bodyPr>
            <a:lstStyle/>
            <a:p>
              <a:pPr marL="715963" lvl="0" indent="-266700" algn="r">
                <a:spcBef>
                  <a:spcPts val="1800"/>
                </a:spcBef>
                <a:spcAft>
                  <a:spcPts val="1800"/>
                </a:spcAft>
                <a:defRPr/>
              </a:pPr>
              <a:r>
                <a:rPr lang="es-ES" sz="2000" b="1" dirty="0" smtClean="0"/>
                <a:t>La innovación:</a:t>
              </a:r>
            </a:p>
            <a:p>
              <a:pPr marL="715963" lvl="0" indent="-266700" algn="r">
                <a:spcBef>
                  <a:spcPts val="1800"/>
                </a:spcBef>
                <a:spcAft>
                  <a:spcPts val="1800"/>
                </a:spcAft>
                <a:defRPr/>
              </a:pPr>
              <a:r>
                <a:rPr lang="es-ES" sz="2000" b="1" dirty="0" smtClean="0"/>
                <a:t>Crea negocio</a:t>
              </a:r>
            </a:p>
            <a:p>
              <a:pPr marL="715963" lvl="0" indent="-266700" algn="r">
                <a:spcBef>
                  <a:spcPts val="1800"/>
                </a:spcBef>
                <a:spcAft>
                  <a:spcPts val="1800"/>
                </a:spcAft>
                <a:defRPr/>
              </a:pPr>
              <a:r>
                <a:rPr lang="es-ES" sz="2000" b="1" dirty="0" smtClean="0"/>
                <a:t>Crea valor</a:t>
              </a:r>
            </a:p>
            <a:p>
              <a:pPr marL="715963" lvl="0" indent="-266700" algn="r">
                <a:spcBef>
                  <a:spcPts val="1800"/>
                </a:spcBef>
                <a:spcAft>
                  <a:spcPts val="1800"/>
                </a:spcAft>
                <a:defRPr/>
              </a:pPr>
              <a:r>
                <a:rPr lang="es-ES_tradnl" sz="2000" b="1" dirty="0" smtClean="0"/>
                <a:t>Crea liderazgo</a:t>
              </a:r>
            </a:p>
            <a:p>
              <a:pPr marL="715963" lvl="0" indent="-266700" algn="r">
                <a:spcBef>
                  <a:spcPts val="1800"/>
                </a:spcBef>
                <a:spcAft>
                  <a:spcPts val="1800"/>
                </a:spcAft>
                <a:defRPr/>
              </a:pPr>
              <a:r>
                <a:rPr lang="es-ES_tradnl" sz="2000" b="1" dirty="0" smtClean="0"/>
                <a:t>Crea cultura</a:t>
              </a:r>
            </a:p>
            <a:p>
              <a:pPr marL="715963" lvl="0" indent="-266700" algn="r">
                <a:spcBef>
                  <a:spcPts val="1800"/>
                </a:spcBef>
                <a:spcAft>
                  <a:spcPts val="1800"/>
                </a:spcAft>
                <a:defRPr/>
              </a:pPr>
              <a:r>
                <a:rPr lang="es-ES_tradnl" sz="2000" b="1" dirty="0" smtClean="0"/>
                <a:t>Crea bienestar y riqueza</a:t>
              </a:r>
              <a:r>
                <a:rPr lang="es-ES" sz="2000" b="1" dirty="0"/>
                <a:t> </a:t>
              </a:r>
              <a:r>
                <a:rPr lang="es-ES" sz="2000" b="1" dirty="0" smtClean="0"/>
                <a:t>(personas, destinos, negocios)</a:t>
              </a:r>
            </a:p>
          </p:txBody>
        </p:sp>
        <p:cxnSp>
          <p:nvCxnSpPr>
            <p:cNvPr id="12" name="11 Conector recto"/>
            <p:cNvCxnSpPr/>
            <p:nvPr/>
          </p:nvCxnSpPr>
          <p:spPr>
            <a:xfrm>
              <a:off x="1496616" y="1844824"/>
              <a:ext cx="0" cy="3096344"/>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3" name="7 Título"/>
          <p:cNvSpPr>
            <a:spLocks noGrp="1"/>
          </p:cNvSpPr>
          <p:nvPr>
            <p:ph type="title"/>
          </p:nvPr>
        </p:nvSpPr>
        <p:spPr>
          <a:xfrm>
            <a:off x="272480" y="274638"/>
            <a:ext cx="9361040" cy="633412"/>
          </a:xfrm>
        </p:spPr>
        <p:txBody>
          <a:bodyPr/>
          <a:lstStyle/>
          <a:p>
            <a:r>
              <a:rPr lang="es-ES" dirty="0" smtClean="0">
                <a:cs typeface="Arial" pitchFamily="34" charset="0"/>
              </a:rPr>
              <a:t>Por qué es importante innovar? </a:t>
            </a:r>
            <a:endParaRPr lang="es-ES" dirty="0"/>
          </a:p>
        </p:txBody>
      </p:sp>
      <p:sp>
        <p:nvSpPr>
          <p:cNvPr id="14" name="8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15" name="Straight Connector 14"/>
          <p:cNvCxnSpPr/>
          <p:nvPr/>
        </p:nvCxnSpPr>
        <p:spPr>
          <a:xfrm>
            <a:off x="416496" y="836712"/>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0502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 Grupo"/>
          <p:cNvGrpSpPr/>
          <p:nvPr/>
        </p:nvGrpSpPr>
        <p:grpSpPr>
          <a:xfrm>
            <a:off x="5130045" y="3429000"/>
            <a:ext cx="4188257" cy="2882900"/>
            <a:chOff x="5130045" y="3429000"/>
            <a:chExt cx="4188257" cy="2882900"/>
          </a:xfrm>
        </p:grpSpPr>
        <p:cxnSp>
          <p:nvCxnSpPr>
            <p:cNvPr id="7" name="6 Conector recto"/>
            <p:cNvCxnSpPr/>
            <p:nvPr/>
          </p:nvCxnSpPr>
          <p:spPr>
            <a:xfrm>
              <a:off x="5130045" y="3488139"/>
              <a:ext cx="0" cy="2823761"/>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10 Marcador de texto"/>
            <p:cNvSpPr txBox="1">
              <a:spLocks/>
            </p:cNvSpPr>
            <p:nvPr/>
          </p:nvSpPr>
          <p:spPr>
            <a:xfrm>
              <a:off x="5313040" y="3429000"/>
              <a:ext cx="4005262" cy="2523768"/>
            </a:xfrm>
            <a:prstGeom prst="rect">
              <a:avLst/>
            </a:prstGeom>
          </p:spPr>
          <p:txBody>
            <a:bodyPr vert="horz" lIns="91440" tIns="45720" rIns="91440" bIns="45720" rtlCol="0">
              <a:spAutoFit/>
            </a:bodyPr>
            <a:lstStyle/>
            <a:p>
              <a:pPr lvl="0" algn="just">
                <a:spcBef>
                  <a:spcPts val="1800"/>
                </a:spcBef>
                <a:defRPr/>
              </a:pPr>
              <a:r>
                <a:rPr lang="es-ES" sz="1400" b="1" dirty="0" smtClean="0">
                  <a:solidFill>
                    <a:schemeClr val="accent1"/>
                  </a:solidFill>
                </a:rPr>
                <a:t>Introducción</a:t>
              </a:r>
            </a:p>
            <a:p>
              <a:pPr marL="636588" lvl="1" indent="-179388" algn="just">
                <a:spcBef>
                  <a:spcPts val="600"/>
                </a:spcBef>
                <a:buFont typeface="Arial" pitchFamily="34" charset="0"/>
                <a:buChar char="•"/>
              </a:pPr>
              <a:r>
                <a:rPr lang="es-ES" sz="1400" b="1" dirty="0" smtClean="0">
                  <a:solidFill>
                    <a:schemeClr val="tx2"/>
                  </a:solidFill>
                </a:rPr>
                <a:t>Qué es innovar</a:t>
              </a:r>
            </a:p>
            <a:p>
              <a:pPr marL="636588" lvl="1" indent="-179388" algn="just">
                <a:spcBef>
                  <a:spcPts val="600"/>
                </a:spcBef>
                <a:buFont typeface="Arial" pitchFamily="34" charset="0"/>
                <a:buChar char="•"/>
              </a:pPr>
              <a:r>
                <a:rPr lang="es-ES" sz="1400" b="1" dirty="0" smtClean="0">
                  <a:solidFill>
                    <a:schemeClr val="tx2"/>
                  </a:solidFill>
                </a:rPr>
                <a:t>Por qué innovar</a:t>
              </a:r>
            </a:p>
            <a:p>
              <a:pPr marL="636588" lvl="1" indent="-179388" algn="just">
                <a:spcBef>
                  <a:spcPts val="600"/>
                </a:spcBef>
                <a:buFont typeface="Arial" pitchFamily="34" charset="0"/>
                <a:buChar char="•"/>
              </a:pPr>
              <a:r>
                <a:rPr lang="es-ES" sz="1400" b="1" dirty="0" smtClean="0">
                  <a:solidFill>
                    <a:schemeClr val="accent1"/>
                  </a:solidFill>
                </a:rPr>
                <a:t>Dónde innovar</a:t>
              </a:r>
            </a:p>
            <a:p>
              <a:pPr marL="179388" indent="-179388" algn="just">
                <a:spcBef>
                  <a:spcPts val="1800"/>
                </a:spcBef>
                <a:defRPr/>
              </a:pPr>
              <a:r>
                <a:rPr lang="es-ES" sz="1400" b="1" dirty="0" smtClean="0">
                  <a:solidFill>
                    <a:schemeClr val="tx2"/>
                  </a:solidFill>
                </a:rPr>
                <a:t>Tendencias marco para la innovación</a:t>
              </a:r>
            </a:p>
            <a:p>
              <a:pPr marL="179388" lvl="0" indent="-179388" algn="just">
                <a:spcBef>
                  <a:spcPts val="1800"/>
                </a:spcBef>
                <a:defRPr/>
              </a:pPr>
              <a:r>
                <a:rPr lang="es-ES" sz="1400" b="1" dirty="0" smtClean="0">
                  <a:solidFill>
                    <a:schemeClr val="tx2"/>
                  </a:solidFill>
                </a:rPr>
                <a:t>Innovación en producto turístico</a:t>
              </a:r>
            </a:p>
            <a:p>
              <a:pPr marL="179388" lvl="0" indent="-179388" algn="just">
                <a:spcBef>
                  <a:spcPts val="1800"/>
                </a:spcBef>
                <a:defRPr/>
              </a:pPr>
              <a:r>
                <a:rPr lang="es-ES" sz="1400" b="1" dirty="0" smtClean="0">
                  <a:solidFill>
                    <a:schemeClr val="tx2"/>
                  </a:solidFill>
                </a:rPr>
                <a:t>Cómo innovar</a:t>
              </a:r>
            </a:p>
          </p:txBody>
        </p:sp>
      </p:grpSp>
    </p:spTree>
    <p:extLst>
      <p:ext uri="{BB962C8B-B14F-4D97-AF65-F5344CB8AC3E}">
        <p14:creationId xmlns:p14="http://schemas.microsoft.com/office/powerpoint/2010/main" val="34478295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7 Título"/>
          <p:cNvSpPr>
            <a:spLocks noGrp="1"/>
          </p:cNvSpPr>
          <p:nvPr>
            <p:ph type="title"/>
          </p:nvPr>
        </p:nvSpPr>
        <p:spPr>
          <a:xfrm>
            <a:off x="272480" y="274638"/>
            <a:ext cx="9361040" cy="633412"/>
          </a:xfrm>
        </p:spPr>
        <p:txBody>
          <a:bodyPr/>
          <a:lstStyle/>
          <a:p>
            <a:r>
              <a:rPr lang="es-ES" dirty="0" smtClean="0">
                <a:cs typeface="Arial" pitchFamily="34" charset="0"/>
              </a:rPr>
              <a:t>La innovación se puede aplicar en cada eslabón de la Cadena de Valor del Turismo</a:t>
            </a:r>
            <a:endParaRPr lang="es-ES" dirty="0"/>
          </a:p>
        </p:txBody>
      </p:sp>
      <p:sp>
        <p:nvSpPr>
          <p:cNvPr id="4" name="Slide Number Placeholder 3"/>
          <p:cNvSpPr>
            <a:spLocks noGrp="1"/>
          </p:cNvSpPr>
          <p:nvPr>
            <p:ph type="sldNum" sz="quarter" idx="10"/>
          </p:nvPr>
        </p:nvSpPr>
        <p:spPr/>
        <p:txBody>
          <a:bodyPr/>
          <a:lstStyle/>
          <a:p>
            <a:fld id="{20A7A354-C5FB-4D1E-BE75-5A939ED93F75}" type="slidenum">
              <a:rPr lang="it-IT" smtClean="0">
                <a:solidFill>
                  <a:srgbClr val="002776"/>
                </a:solidFill>
              </a:rPr>
              <a:pPr/>
              <a:t>16</a:t>
            </a:fld>
            <a:endParaRPr lang="it-IT" dirty="0">
              <a:solidFill>
                <a:srgbClr val="002776"/>
              </a:solidFill>
            </a:endParaRPr>
          </a:p>
        </p:txBody>
      </p:sp>
      <p:sp>
        <p:nvSpPr>
          <p:cNvPr id="67" name="Text Box 60"/>
          <p:cNvSpPr txBox="1">
            <a:spLocks noChangeArrowheads="1"/>
          </p:cNvSpPr>
          <p:nvPr/>
        </p:nvSpPr>
        <p:spPr bwMode="auto">
          <a:xfrm>
            <a:off x="626347" y="6501322"/>
            <a:ext cx="7446355" cy="240047"/>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spcBef>
                <a:spcPct val="30000"/>
              </a:spcBef>
            </a:pPr>
            <a:r>
              <a:rPr lang="it-IT" altLang="zh-CN" sz="800" b="1" i="1" dirty="0" smtClean="0">
                <a:ea typeface="Batang" pitchFamily="18" charset="-127"/>
              </a:rPr>
              <a:t>Fuente: Elaboración propia, basado en UNWTO – James Gollub, Amy Hosier and Grace Woo. Using Cluster-Based Economic Strategy to Minimize Tourism Leakages. 2004</a:t>
            </a:r>
            <a:endParaRPr lang="it-IT" altLang="es-ES" dirty="0"/>
          </a:p>
        </p:txBody>
      </p:sp>
      <p:grpSp>
        <p:nvGrpSpPr>
          <p:cNvPr id="16" name="Group 15"/>
          <p:cNvGrpSpPr/>
          <p:nvPr/>
        </p:nvGrpSpPr>
        <p:grpSpPr>
          <a:xfrm>
            <a:off x="291315" y="1880881"/>
            <a:ext cx="9270197" cy="4572455"/>
            <a:chOff x="385689" y="2115551"/>
            <a:chExt cx="8289998" cy="4049753"/>
          </a:xfrm>
        </p:grpSpPr>
        <p:sp>
          <p:nvSpPr>
            <p:cNvPr id="20" name="Right Arrow 19"/>
            <p:cNvSpPr/>
            <p:nvPr/>
          </p:nvSpPr>
          <p:spPr>
            <a:xfrm>
              <a:off x="385689" y="3694834"/>
              <a:ext cx="7000841" cy="21602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cxnSp>
          <p:nvCxnSpPr>
            <p:cNvPr id="21" name="AutoShape 9"/>
            <p:cNvCxnSpPr>
              <a:cxnSpLocks noChangeShapeType="1"/>
              <a:stCxn id="50" idx="2"/>
              <a:endCxn id="56" idx="2"/>
            </p:cNvCxnSpPr>
            <p:nvPr/>
          </p:nvCxnSpPr>
          <p:spPr bwMode="auto">
            <a:xfrm flipV="1">
              <a:off x="6580807" y="4072878"/>
              <a:ext cx="0" cy="1946915"/>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23" name="AutoShape 11"/>
            <p:cNvCxnSpPr>
              <a:cxnSpLocks noChangeShapeType="1"/>
              <a:stCxn id="49" idx="0"/>
              <a:endCxn id="55" idx="0"/>
            </p:cNvCxnSpPr>
            <p:nvPr/>
          </p:nvCxnSpPr>
          <p:spPr bwMode="auto">
            <a:xfrm>
              <a:off x="5399079" y="2466472"/>
              <a:ext cx="0" cy="1066287"/>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24" name="AutoShape 12"/>
            <p:cNvCxnSpPr>
              <a:cxnSpLocks noChangeShapeType="1"/>
              <a:stCxn id="43" idx="0"/>
              <a:endCxn id="52" idx="2"/>
            </p:cNvCxnSpPr>
            <p:nvPr/>
          </p:nvCxnSpPr>
          <p:spPr bwMode="auto">
            <a:xfrm flipV="1">
              <a:off x="2122470" y="4072932"/>
              <a:ext cx="0" cy="163418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25" name="AutoShape 13"/>
            <p:cNvCxnSpPr>
              <a:cxnSpLocks noChangeShapeType="1"/>
              <a:endCxn id="52" idx="0"/>
            </p:cNvCxnSpPr>
            <p:nvPr/>
          </p:nvCxnSpPr>
          <p:spPr bwMode="auto">
            <a:xfrm flipH="1">
              <a:off x="2122470" y="2872630"/>
              <a:ext cx="2" cy="660129"/>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26" name="AutoShape 14"/>
            <p:cNvCxnSpPr>
              <a:cxnSpLocks noChangeShapeType="1"/>
              <a:stCxn id="38" idx="0"/>
              <a:endCxn id="51" idx="2"/>
            </p:cNvCxnSpPr>
            <p:nvPr/>
          </p:nvCxnSpPr>
          <p:spPr bwMode="auto">
            <a:xfrm flipH="1" flipV="1">
              <a:off x="987763" y="4072931"/>
              <a:ext cx="47223" cy="109407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sp>
          <p:nvSpPr>
            <p:cNvPr id="28" name="Text Box 15"/>
            <p:cNvSpPr txBox="1">
              <a:spLocks noChangeArrowheads="1"/>
            </p:cNvSpPr>
            <p:nvPr/>
          </p:nvSpPr>
          <p:spPr bwMode="auto">
            <a:xfrm>
              <a:off x="433241" y="2682515"/>
              <a:ext cx="1094700" cy="648128"/>
            </a:xfrm>
            <a:prstGeom prst="rect">
              <a:avLst/>
            </a:prstGeom>
            <a:solidFill>
              <a:schemeClr val="bg1"/>
            </a:solidFill>
            <a:ln w="9525" algn="ctr">
              <a:solidFill>
                <a:srgbClr val="002060"/>
              </a:solidFill>
              <a:miter lim="800000"/>
              <a:headEnd/>
              <a:tailEnd/>
            </a:ln>
            <a:effectLst/>
            <a:extLst/>
          </p:spPr>
          <p:txBody>
            <a:bodyPr anchor="ct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200" dirty="0" smtClean="0">
                  <a:solidFill>
                    <a:srgbClr val="002060"/>
                  </a:solidFill>
                  <a:ea typeface="Batang" pitchFamily="18" charset="-127"/>
                </a:rPr>
                <a:t>Complementos de viaje (guías de viaje, maletas, etc.)</a:t>
              </a:r>
              <a:endParaRPr lang="it-IT" altLang="es-ES" sz="3600" dirty="0">
                <a:solidFill>
                  <a:srgbClr val="002060"/>
                </a:solidFill>
              </a:endParaRPr>
            </a:p>
          </p:txBody>
        </p:sp>
        <p:sp>
          <p:nvSpPr>
            <p:cNvPr id="34" name="Text Box 16"/>
            <p:cNvSpPr txBox="1">
              <a:spLocks noChangeArrowheads="1"/>
            </p:cNvSpPr>
            <p:nvPr/>
          </p:nvSpPr>
          <p:spPr bwMode="auto">
            <a:xfrm>
              <a:off x="618454" y="4701913"/>
              <a:ext cx="859438" cy="325564"/>
            </a:xfrm>
            <a:prstGeom prst="rect">
              <a:avLst/>
            </a:prstGeom>
            <a:solidFill>
              <a:schemeClr val="bg1"/>
            </a:solidFill>
            <a:ln w="9525" algn="ctr">
              <a:solidFill>
                <a:srgbClr val="002060"/>
              </a:solidFill>
              <a:miter lim="800000"/>
              <a:headEnd/>
              <a:tailEnd/>
            </a:ln>
            <a:effectLst/>
            <a:extLst/>
          </p:spPr>
          <p:txBody>
            <a:bodyPr anchor="ct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200" dirty="0" smtClean="0">
                  <a:solidFill>
                    <a:srgbClr val="002060"/>
                  </a:solidFill>
                  <a:ea typeface="Batang" pitchFamily="18" charset="-127"/>
                </a:rPr>
                <a:t>Promoción y publicidad</a:t>
              </a:r>
              <a:endParaRPr lang="it-IT" altLang="es-ES" sz="3600" dirty="0">
                <a:solidFill>
                  <a:srgbClr val="002060"/>
                </a:solidFill>
              </a:endParaRPr>
            </a:p>
          </p:txBody>
        </p:sp>
        <p:sp>
          <p:nvSpPr>
            <p:cNvPr id="38" name="Text Box 17"/>
            <p:cNvSpPr txBox="1">
              <a:spLocks noChangeArrowheads="1"/>
            </p:cNvSpPr>
            <p:nvPr/>
          </p:nvSpPr>
          <p:spPr bwMode="auto">
            <a:xfrm>
              <a:off x="605266" y="5167004"/>
              <a:ext cx="859438" cy="432085"/>
            </a:xfrm>
            <a:prstGeom prst="rect">
              <a:avLst/>
            </a:prstGeom>
            <a:solidFill>
              <a:schemeClr val="bg1"/>
            </a:solidFill>
            <a:ln w="9525" algn="ctr">
              <a:solidFill>
                <a:srgbClr val="002060"/>
              </a:solidFill>
              <a:miter lim="800000"/>
              <a:headEnd/>
              <a:tailEnd/>
            </a:ln>
            <a:effectLst/>
            <a:extLst/>
          </p:spPr>
          <p:txBody>
            <a:bodyPr anchor="ct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200" dirty="0" smtClean="0">
                  <a:solidFill>
                    <a:srgbClr val="002060"/>
                  </a:solidFill>
                  <a:ea typeface="Batang" pitchFamily="18" charset="-127"/>
                </a:rPr>
                <a:t>Online marketing</a:t>
              </a:r>
              <a:endParaRPr lang="it-IT" altLang="es-ES" sz="3600" dirty="0">
                <a:solidFill>
                  <a:srgbClr val="002060"/>
                </a:solidFill>
              </a:endParaRPr>
            </a:p>
          </p:txBody>
        </p:sp>
        <p:sp>
          <p:nvSpPr>
            <p:cNvPr id="40" name="Text Box 18"/>
            <p:cNvSpPr txBox="1">
              <a:spLocks noChangeArrowheads="1"/>
            </p:cNvSpPr>
            <p:nvPr/>
          </p:nvSpPr>
          <p:spPr bwMode="auto">
            <a:xfrm>
              <a:off x="1692751" y="4734919"/>
              <a:ext cx="859438" cy="432085"/>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Tránsito regional</a:t>
              </a:r>
              <a:endParaRPr lang="it-IT" altLang="es-ES" sz="1200" dirty="0"/>
            </a:p>
          </p:txBody>
        </p:sp>
        <p:sp>
          <p:nvSpPr>
            <p:cNvPr id="41" name="Text Box 19"/>
            <p:cNvSpPr txBox="1">
              <a:spLocks noChangeArrowheads="1"/>
            </p:cNvSpPr>
            <p:nvPr/>
          </p:nvSpPr>
          <p:spPr bwMode="auto">
            <a:xfrm>
              <a:off x="1692751" y="2898557"/>
              <a:ext cx="859438" cy="432085"/>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100" dirty="0" smtClean="0"/>
                <a:t>Infraestructura de transporte</a:t>
              </a:r>
              <a:endParaRPr lang="it-IT" altLang="es-ES" sz="1100" dirty="0"/>
            </a:p>
          </p:txBody>
        </p:sp>
        <p:sp>
          <p:nvSpPr>
            <p:cNvPr id="42" name="Text Box 20"/>
            <p:cNvSpPr txBox="1">
              <a:spLocks noChangeArrowheads="1"/>
            </p:cNvSpPr>
            <p:nvPr/>
          </p:nvSpPr>
          <p:spPr bwMode="auto">
            <a:xfrm>
              <a:off x="1692751" y="4194813"/>
              <a:ext cx="859438" cy="432085"/>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Operadores receptivos</a:t>
              </a:r>
              <a:endParaRPr lang="it-IT" altLang="es-ES" sz="1200" dirty="0"/>
            </a:p>
          </p:txBody>
        </p:sp>
        <p:sp>
          <p:nvSpPr>
            <p:cNvPr id="43" name="Text Box 21"/>
            <p:cNvSpPr txBox="1">
              <a:spLocks noChangeArrowheads="1"/>
            </p:cNvSpPr>
            <p:nvPr/>
          </p:nvSpPr>
          <p:spPr bwMode="auto">
            <a:xfrm>
              <a:off x="1692751" y="5707111"/>
              <a:ext cx="859438" cy="32406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Rent a Car</a:t>
              </a:r>
              <a:endParaRPr lang="it-IT" altLang="es-ES" sz="1200" dirty="0"/>
            </a:p>
          </p:txBody>
        </p:sp>
        <p:sp>
          <p:nvSpPr>
            <p:cNvPr id="45" name="Text Box 24"/>
            <p:cNvSpPr txBox="1">
              <a:spLocks noChangeArrowheads="1"/>
            </p:cNvSpPr>
            <p:nvPr/>
          </p:nvSpPr>
          <p:spPr bwMode="auto">
            <a:xfrm>
              <a:off x="3787632" y="2645440"/>
              <a:ext cx="966868" cy="685202"/>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Construcción</a:t>
              </a:r>
              <a:endParaRPr lang="it-IT" altLang="es-ES" sz="1200" dirty="0"/>
            </a:p>
          </p:txBody>
        </p:sp>
        <p:sp>
          <p:nvSpPr>
            <p:cNvPr id="46" name="Text Box 25"/>
            <p:cNvSpPr txBox="1">
              <a:spLocks noChangeArrowheads="1"/>
            </p:cNvSpPr>
            <p:nvPr/>
          </p:nvSpPr>
          <p:spPr bwMode="auto">
            <a:xfrm>
              <a:off x="3787632" y="4993435"/>
              <a:ext cx="966868" cy="534105"/>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Marcas y modelos de negocio</a:t>
              </a:r>
              <a:endParaRPr lang="it-IT" altLang="es-ES" sz="1200" dirty="0"/>
            </a:p>
          </p:txBody>
        </p:sp>
        <p:sp>
          <p:nvSpPr>
            <p:cNvPr id="47" name="Text Box 26"/>
            <p:cNvSpPr txBox="1">
              <a:spLocks noChangeArrowheads="1"/>
            </p:cNvSpPr>
            <p:nvPr/>
          </p:nvSpPr>
          <p:spPr bwMode="auto">
            <a:xfrm>
              <a:off x="1692751" y="5275026"/>
              <a:ext cx="859438" cy="32406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Taxis / remisse</a:t>
              </a:r>
              <a:endParaRPr lang="it-IT" altLang="es-ES" sz="1200" dirty="0"/>
            </a:p>
          </p:txBody>
        </p:sp>
        <p:sp>
          <p:nvSpPr>
            <p:cNvPr id="48" name="Text Box 28"/>
            <p:cNvSpPr txBox="1">
              <a:spLocks noChangeArrowheads="1"/>
            </p:cNvSpPr>
            <p:nvPr/>
          </p:nvSpPr>
          <p:spPr bwMode="auto">
            <a:xfrm>
              <a:off x="4915645" y="5036774"/>
              <a:ext cx="966868" cy="37807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Servicios de catering</a:t>
              </a:r>
              <a:endParaRPr lang="it-IT" altLang="es-ES" sz="1200" dirty="0"/>
            </a:p>
          </p:txBody>
        </p:sp>
        <p:sp>
          <p:nvSpPr>
            <p:cNvPr id="49" name="Text Box 29"/>
            <p:cNvSpPr txBox="1">
              <a:spLocks noChangeArrowheads="1"/>
            </p:cNvSpPr>
            <p:nvPr/>
          </p:nvSpPr>
          <p:spPr bwMode="auto">
            <a:xfrm>
              <a:off x="4915645" y="2466472"/>
              <a:ext cx="966868" cy="32406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Equipamientos</a:t>
              </a:r>
              <a:endParaRPr lang="it-IT" altLang="es-ES" sz="1200" dirty="0"/>
            </a:p>
          </p:txBody>
        </p:sp>
        <p:sp>
          <p:nvSpPr>
            <p:cNvPr id="50" name="Text Box 31"/>
            <p:cNvSpPr txBox="1">
              <a:spLocks noChangeArrowheads="1"/>
            </p:cNvSpPr>
            <p:nvPr/>
          </p:nvSpPr>
          <p:spPr bwMode="auto">
            <a:xfrm>
              <a:off x="5989943" y="5180059"/>
              <a:ext cx="1181728" cy="83973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Actividades </a:t>
              </a:r>
              <a:r>
                <a:rPr lang="it-IT" altLang="zh-CN" sz="1200" dirty="0"/>
                <a:t>para el disfrute (tours, excursiones, rutas, guiadas, etc</a:t>
              </a:r>
              <a:r>
                <a:rPr lang="it-IT" altLang="zh-CN" sz="1200" dirty="0" smtClean="0"/>
                <a:t>.)</a:t>
              </a:r>
              <a:endParaRPr lang="it-IT" altLang="es-ES" sz="1200" dirty="0"/>
            </a:p>
          </p:txBody>
        </p:sp>
        <p:sp>
          <p:nvSpPr>
            <p:cNvPr id="51" name="Text Box 32"/>
            <p:cNvSpPr txBox="1">
              <a:spLocks noChangeArrowheads="1"/>
            </p:cNvSpPr>
            <p:nvPr/>
          </p:nvSpPr>
          <p:spPr bwMode="auto">
            <a:xfrm>
              <a:off x="497634" y="3532759"/>
              <a:ext cx="980258" cy="540172"/>
            </a:xfrm>
            <a:prstGeom prst="rect">
              <a:avLst/>
            </a:prstGeom>
            <a:solidFill>
              <a:srgbClr val="002060"/>
            </a:solidFill>
            <a:ln w="12700" algn="ctr">
              <a:noFill/>
              <a:miter lim="800000"/>
              <a:headEnd/>
              <a:tailEnd/>
            </a:ln>
            <a:effectLst/>
            <a:extLst/>
          </p:spPr>
          <p:txBody>
            <a:bodyPr lIns="54000" tIns="39889" rIns="54000" bIns="39889" anchor="ctr" anchorCtr="1"/>
            <a:lstStyle>
              <a:lvl1pPr algn="l" defTabSz="684213">
                <a:spcBef>
                  <a:spcPct val="0"/>
                </a:spcBef>
                <a:defRPr>
                  <a:solidFill>
                    <a:schemeClr val="tx1"/>
                  </a:solidFill>
                  <a:latin typeface="Arial Narrow" pitchFamily="34" charset="0"/>
                </a:defRPr>
              </a:lvl1pPr>
              <a:lvl2pPr marL="769938" indent="-292100" algn="l" defTabSz="684213">
                <a:spcBef>
                  <a:spcPct val="0"/>
                </a:spcBef>
                <a:defRPr>
                  <a:solidFill>
                    <a:schemeClr val="tx1"/>
                  </a:solidFill>
                  <a:latin typeface="Arial Narrow" pitchFamily="34" charset="0"/>
                </a:defRPr>
              </a:lvl2pPr>
              <a:lvl3pPr marL="1138238" indent="-177800" algn="l" defTabSz="684213">
                <a:spcBef>
                  <a:spcPct val="0"/>
                </a:spcBef>
                <a:defRPr>
                  <a:solidFill>
                    <a:schemeClr val="tx1"/>
                  </a:solidFill>
                  <a:latin typeface="Arial Narrow" pitchFamily="34" charset="0"/>
                </a:defRPr>
              </a:lvl3pPr>
              <a:lvl4pPr marL="1527175" indent="-198438" algn="l" defTabSz="684213">
                <a:spcBef>
                  <a:spcPct val="0"/>
                </a:spcBef>
                <a:defRPr>
                  <a:solidFill>
                    <a:schemeClr val="tx1"/>
                  </a:solidFill>
                  <a:latin typeface="Arial Narrow" pitchFamily="34" charset="0"/>
                </a:defRPr>
              </a:lvl4pPr>
              <a:lvl5pPr marL="1898650" indent="-180975" algn="l" defTabSz="684213">
                <a:spcBef>
                  <a:spcPct val="0"/>
                </a:spcBef>
                <a:defRPr>
                  <a:solidFill>
                    <a:schemeClr val="tx1"/>
                  </a:solidFill>
                  <a:latin typeface="Arial Narrow" pitchFamily="34" charset="0"/>
                </a:defRPr>
              </a:lvl5pPr>
              <a:lvl6pPr marL="2355850" indent="-180975" defTabSz="684213" fontAlgn="base">
                <a:spcBef>
                  <a:spcPct val="0"/>
                </a:spcBef>
                <a:spcAft>
                  <a:spcPct val="0"/>
                </a:spcAft>
                <a:defRPr>
                  <a:solidFill>
                    <a:schemeClr val="tx1"/>
                  </a:solidFill>
                  <a:latin typeface="Arial Narrow" pitchFamily="34" charset="0"/>
                </a:defRPr>
              </a:lvl6pPr>
              <a:lvl7pPr marL="2813050" indent="-180975" defTabSz="684213" fontAlgn="base">
                <a:spcBef>
                  <a:spcPct val="0"/>
                </a:spcBef>
                <a:spcAft>
                  <a:spcPct val="0"/>
                </a:spcAft>
                <a:defRPr>
                  <a:solidFill>
                    <a:schemeClr val="tx1"/>
                  </a:solidFill>
                  <a:latin typeface="Arial Narrow" pitchFamily="34" charset="0"/>
                </a:defRPr>
              </a:lvl7pPr>
              <a:lvl8pPr marL="3270250" indent="-180975" defTabSz="684213" fontAlgn="base">
                <a:spcBef>
                  <a:spcPct val="0"/>
                </a:spcBef>
                <a:spcAft>
                  <a:spcPct val="0"/>
                </a:spcAft>
                <a:defRPr>
                  <a:solidFill>
                    <a:schemeClr val="tx1"/>
                  </a:solidFill>
                  <a:latin typeface="Arial Narrow" pitchFamily="34" charset="0"/>
                </a:defRPr>
              </a:lvl8pPr>
              <a:lvl9pPr marL="3727450" indent="-180975" defTabSz="684213" fontAlgn="base">
                <a:spcBef>
                  <a:spcPct val="0"/>
                </a:spcBef>
                <a:spcAft>
                  <a:spcPct val="0"/>
                </a:spcAft>
                <a:defRPr>
                  <a:solidFill>
                    <a:schemeClr val="tx1"/>
                  </a:solidFill>
                  <a:latin typeface="Arial Narrow" pitchFamily="34" charset="0"/>
                </a:defRPr>
              </a:lvl9pPr>
            </a:lstStyle>
            <a:p>
              <a:pPr algn="ctr">
                <a:buClr>
                  <a:srgbClr val="FF9429"/>
                </a:buClr>
                <a:buFont typeface="Webdings" pitchFamily="18" charset="2"/>
                <a:buNone/>
              </a:pPr>
              <a:r>
                <a:rPr lang="it-IT" altLang="zh-CN" sz="1400" b="1" dirty="0" smtClean="0">
                  <a:solidFill>
                    <a:schemeClr val="bg1"/>
                  </a:solidFill>
                  <a:ea typeface="Batang" pitchFamily="18" charset="-127"/>
                </a:rPr>
                <a:t>Organización del viaje</a:t>
              </a:r>
              <a:endParaRPr lang="it-IT" altLang="es-ES" sz="1400" b="1" dirty="0">
                <a:solidFill>
                  <a:schemeClr val="bg1"/>
                </a:solidFill>
              </a:endParaRPr>
            </a:p>
          </p:txBody>
        </p:sp>
        <p:sp>
          <p:nvSpPr>
            <p:cNvPr id="52" name="Text Box 33"/>
            <p:cNvSpPr txBox="1">
              <a:spLocks noChangeArrowheads="1"/>
            </p:cNvSpPr>
            <p:nvPr/>
          </p:nvSpPr>
          <p:spPr bwMode="auto">
            <a:xfrm>
              <a:off x="1692751" y="3532759"/>
              <a:ext cx="859438" cy="540172"/>
            </a:xfrm>
            <a:prstGeom prst="rect">
              <a:avLst/>
            </a:prstGeom>
            <a:solidFill>
              <a:srgbClr val="002060"/>
            </a:solidFill>
            <a:ln w="12700" algn="ctr">
              <a:noFill/>
              <a:miter lim="800000"/>
              <a:headEnd/>
              <a:tailEnd/>
            </a:ln>
            <a:effectLst/>
            <a:extLst/>
          </p:spPr>
          <p:txBody>
            <a:bodyPr lIns="54000" tIns="39889" rIns="54000" bIns="39889" anchor="ctr" anchorCtr="1"/>
            <a:lstStyle>
              <a:lvl1pPr algn="l" defTabSz="684213">
                <a:spcBef>
                  <a:spcPct val="0"/>
                </a:spcBef>
                <a:defRPr>
                  <a:solidFill>
                    <a:schemeClr val="tx1"/>
                  </a:solidFill>
                  <a:latin typeface="Arial Narrow" pitchFamily="34" charset="0"/>
                </a:defRPr>
              </a:lvl1pPr>
              <a:lvl2pPr marL="769938" indent="-292100" algn="l" defTabSz="684213">
                <a:spcBef>
                  <a:spcPct val="0"/>
                </a:spcBef>
                <a:defRPr>
                  <a:solidFill>
                    <a:schemeClr val="tx1"/>
                  </a:solidFill>
                  <a:latin typeface="Arial Narrow" pitchFamily="34" charset="0"/>
                </a:defRPr>
              </a:lvl2pPr>
              <a:lvl3pPr marL="1138238" indent="-177800" algn="l" defTabSz="684213">
                <a:spcBef>
                  <a:spcPct val="0"/>
                </a:spcBef>
                <a:defRPr>
                  <a:solidFill>
                    <a:schemeClr val="tx1"/>
                  </a:solidFill>
                  <a:latin typeface="Arial Narrow" pitchFamily="34" charset="0"/>
                </a:defRPr>
              </a:lvl3pPr>
              <a:lvl4pPr marL="1527175" indent="-198438" algn="l" defTabSz="684213">
                <a:spcBef>
                  <a:spcPct val="0"/>
                </a:spcBef>
                <a:defRPr>
                  <a:solidFill>
                    <a:schemeClr val="tx1"/>
                  </a:solidFill>
                  <a:latin typeface="Arial Narrow" pitchFamily="34" charset="0"/>
                </a:defRPr>
              </a:lvl4pPr>
              <a:lvl5pPr marL="1898650" indent="-180975" algn="l" defTabSz="684213">
                <a:spcBef>
                  <a:spcPct val="0"/>
                </a:spcBef>
                <a:defRPr>
                  <a:solidFill>
                    <a:schemeClr val="tx1"/>
                  </a:solidFill>
                  <a:latin typeface="Arial Narrow" pitchFamily="34" charset="0"/>
                </a:defRPr>
              </a:lvl5pPr>
              <a:lvl6pPr marL="2355850" indent="-180975" defTabSz="684213" fontAlgn="base">
                <a:spcBef>
                  <a:spcPct val="0"/>
                </a:spcBef>
                <a:spcAft>
                  <a:spcPct val="0"/>
                </a:spcAft>
                <a:defRPr>
                  <a:solidFill>
                    <a:schemeClr val="tx1"/>
                  </a:solidFill>
                  <a:latin typeface="Arial Narrow" pitchFamily="34" charset="0"/>
                </a:defRPr>
              </a:lvl6pPr>
              <a:lvl7pPr marL="2813050" indent="-180975" defTabSz="684213" fontAlgn="base">
                <a:spcBef>
                  <a:spcPct val="0"/>
                </a:spcBef>
                <a:spcAft>
                  <a:spcPct val="0"/>
                </a:spcAft>
                <a:defRPr>
                  <a:solidFill>
                    <a:schemeClr val="tx1"/>
                  </a:solidFill>
                  <a:latin typeface="Arial Narrow" pitchFamily="34" charset="0"/>
                </a:defRPr>
              </a:lvl7pPr>
              <a:lvl8pPr marL="3270250" indent="-180975" defTabSz="684213" fontAlgn="base">
                <a:spcBef>
                  <a:spcPct val="0"/>
                </a:spcBef>
                <a:spcAft>
                  <a:spcPct val="0"/>
                </a:spcAft>
                <a:defRPr>
                  <a:solidFill>
                    <a:schemeClr val="tx1"/>
                  </a:solidFill>
                  <a:latin typeface="Arial Narrow" pitchFamily="34" charset="0"/>
                </a:defRPr>
              </a:lvl8pPr>
              <a:lvl9pPr marL="3727450" indent="-180975" defTabSz="684213" fontAlgn="base">
                <a:spcBef>
                  <a:spcPct val="0"/>
                </a:spcBef>
                <a:spcAft>
                  <a:spcPct val="0"/>
                </a:spcAft>
                <a:defRPr>
                  <a:solidFill>
                    <a:schemeClr val="tx1"/>
                  </a:solidFill>
                  <a:latin typeface="Arial Narrow" pitchFamily="34" charset="0"/>
                </a:defRPr>
              </a:lvl9pPr>
            </a:lstStyle>
            <a:p>
              <a:pPr algn="ctr">
                <a:buClr>
                  <a:srgbClr val="FF9429"/>
                </a:buClr>
                <a:buFont typeface="Webdings" pitchFamily="18" charset="2"/>
                <a:buNone/>
              </a:pPr>
              <a:r>
                <a:rPr lang="it-IT" altLang="zh-CN" sz="1400" b="1" dirty="0" smtClean="0">
                  <a:solidFill>
                    <a:schemeClr val="bg1"/>
                  </a:solidFill>
                  <a:ea typeface="Batang" pitchFamily="18" charset="-127"/>
                </a:rPr>
                <a:t>Transporte</a:t>
              </a:r>
              <a:endParaRPr lang="it-IT" altLang="es-ES" sz="1400" b="1" dirty="0">
                <a:solidFill>
                  <a:schemeClr val="bg1"/>
                </a:solidFill>
                <a:ea typeface="Batang" pitchFamily="18" charset="-127"/>
              </a:endParaRPr>
            </a:p>
          </p:txBody>
        </p:sp>
        <p:sp>
          <p:nvSpPr>
            <p:cNvPr id="53" name="Text Box 34"/>
            <p:cNvSpPr txBox="1">
              <a:spLocks noChangeArrowheads="1"/>
            </p:cNvSpPr>
            <p:nvPr/>
          </p:nvSpPr>
          <p:spPr bwMode="auto">
            <a:xfrm>
              <a:off x="7438414" y="3262981"/>
              <a:ext cx="1181728" cy="1088193"/>
            </a:xfrm>
            <a:prstGeom prst="rect">
              <a:avLst/>
            </a:prstGeom>
            <a:gradFill rotWithShape="1">
              <a:gsLst>
                <a:gs pos="0">
                  <a:schemeClr val="accent2">
                    <a:gamma/>
                    <a:tint val="47451"/>
                    <a:invGamma/>
                  </a:schemeClr>
                </a:gs>
                <a:gs pos="100000">
                  <a:schemeClr val="accent2"/>
                </a:gs>
              </a:gsLst>
              <a:lin ang="0" scaled="1"/>
            </a:gradFill>
            <a:ln w="9525">
              <a:noFill/>
              <a:miter lim="800000"/>
              <a:headEnd/>
              <a:tailEnd/>
            </a:ln>
            <a:effectLst/>
            <a:extLst/>
          </p:spPr>
          <p:txBody>
            <a:bodyPr wrap="none" lIns="45720" rIns="45720" anchor="ctr"/>
            <a:lstStyle>
              <a:defPPr>
                <a:defRPr lang="es-ES"/>
              </a:defPPr>
              <a:lvl1pPr algn="ctr">
                <a:defRPr b="1">
                  <a:solidFill>
                    <a:schemeClr val="bg1"/>
                  </a:solidFill>
                </a:defRPr>
              </a:lvl1pPr>
            </a:lstStyle>
            <a:p>
              <a:r>
                <a:rPr lang="it-IT" altLang="zh-CN" sz="1600" dirty="0"/>
                <a:t>Experiencia </a:t>
              </a:r>
              <a:endParaRPr lang="it-IT" altLang="zh-CN" sz="1600" dirty="0" smtClean="0"/>
            </a:p>
            <a:p>
              <a:r>
                <a:rPr lang="it-IT" altLang="zh-CN" sz="1600" dirty="0" smtClean="0"/>
                <a:t>turística</a:t>
              </a:r>
              <a:endParaRPr lang="it-IT" altLang="es-ES" sz="1600" dirty="0"/>
            </a:p>
          </p:txBody>
        </p:sp>
        <p:sp>
          <p:nvSpPr>
            <p:cNvPr id="54" name="Text Box 35"/>
            <p:cNvSpPr txBox="1">
              <a:spLocks noChangeArrowheads="1"/>
            </p:cNvSpPr>
            <p:nvPr/>
          </p:nvSpPr>
          <p:spPr bwMode="auto">
            <a:xfrm>
              <a:off x="3787632" y="3532759"/>
              <a:ext cx="966868" cy="540172"/>
            </a:xfrm>
            <a:prstGeom prst="rect">
              <a:avLst/>
            </a:prstGeom>
            <a:solidFill>
              <a:srgbClr val="002060"/>
            </a:solidFill>
            <a:ln w="12700" algn="ctr">
              <a:noFill/>
              <a:miter lim="800000"/>
              <a:headEnd/>
              <a:tailEnd/>
            </a:ln>
            <a:effectLst/>
            <a:extLst/>
          </p:spPr>
          <p:txBody>
            <a:bodyPr lIns="54000" tIns="39889" rIns="54000" bIns="39889" anchor="ctr" anchorCtr="1"/>
            <a:lstStyle>
              <a:defPPr>
                <a:defRPr lang="es-ES"/>
              </a:defPPr>
              <a:lvl1pPr algn="ctr" defTabSz="684213">
                <a:spcBef>
                  <a:spcPct val="0"/>
                </a:spcBef>
                <a:buClr>
                  <a:srgbClr val="FF9429"/>
                </a:buClr>
                <a:buFont typeface="Webdings" pitchFamily="18" charset="2"/>
                <a:buNone/>
                <a:defRPr sz="1100" b="1">
                  <a:solidFill>
                    <a:schemeClr val="bg1"/>
                  </a:solidFill>
                  <a:latin typeface="Arial Narrow" pitchFamily="34" charset="0"/>
                  <a:ea typeface="Batang" pitchFamily="18" charset="-127"/>
                </a:defRPr>
              </a:lvl1pPr>
              <a:lvl2pPr marL="769938" indent="-292100" defTabSz="684213">
                <a:spcBef>
                  <a:spcPct val="0"/>
                </a:spcBef>
                <a:defRPr>
                  <a:latin typeface="Arial Narrow" pitchFamily="34" charset="0"/>
                </a:defRPr>
              </a:lvl2pPr>
              <a:lvl3pPr marL="1138238" indent="-177800" defTabSz="684213">
                <a:spcBef>
                  <a:spcPct val="0"/>
                </a:spcBef>
                <a:defRPr>
                  <a:latin typeface="Arial Narrow" pitchFamily="34" charset="0"/>
                </a:defRPr>
              </a:lvl3pPr>
              <a:lvl4pPr marL="1527175" indent="-198438" defTabSz="684213">
                <a:spcBef>
                  <a:spcPct val="0"/>
                </a:spcBef>
                <a:defRPr>
                  <a:latin typeface="Arial Narrow" pitchFamily="34" charset="0"/>
                </a:defRPr>
              </a:lvl4pPr>
              <a:lvl5pPr marL="1898650" indent="-180975" defTabSz="684213">
                <a:spcBef>
                  <a:spcPct val="0"/>
                </a:spcBef>
                <a:defRPr>
                  <a:latin typeface="Arial Narrow" pitchFamily="34" charset="0"/>
                </a:defRPr>
              </a:lvl5pPr>
              <a:lvl6pPr marL="2355850" indent="-180975" defTabSz="684213" fontAlgn="base">
                <a:spcBef>
                  <a:spcPct val="0"/>
                </a:spcBef>
                <a:spcAft>
                  <a:spcPct val="0"/>
                </a:spcAft>
                <a:defRPr>
                  <a:latin typeface="Arial Narrow" pitchFamily="34" charset="0"/>
                </a:defRPr>
              </a:lvl6pPr>
              <a:lvl7pPr marL="2813050" indent="-180975" defTabSz="684213" fontAlgn="base">
                <a:spcBef>
                  <a:spcPct val="0"/>
                </a:spcBef>
                <a:spcAft>
                  <a:spcPct val="0"/>
                </a:spcAft>
                <a:defRPr>
                  <a:latin typeface="Arial Narrow" pitchFamily="34" charset="0"/>
                </a:defRPr>
              </a:lvl7pPr>
              <a:lvl8pPr marL="3270250" indent="-180975" defTabSz="684213" fontAlgn="base">
                <a:spcBef>
                  <a:spcPct val="0"/>
                </a:spcBef>
                <a:spcAft>
                  <a:spcPct val="0"/>
                </a:spcAft>
                <a:defRPr>
                  <a:latin typeface="Arial Narrow" pitchFamily="34" charset="0"/>
                </a:defRPr>
              </a:lvl8pPr>
              <a:lvl9pPr marL="3727450" indent="-180975" defTabSz="684213" fontAlgn="base">
                <a:spcBef>
                  <a:spcPct val="0"/>
                </a:spcBef>
                <a:spcAft>
                  <a:spcPct val="0"/>
                </a:spcAft>
                <a:defRPr>
                  <a:latin typeface="Arial Narrow" pitchFamily="34" charset="0"/>
                </a:defRPr>
              </a:lvl9pPr>
            </a:lstStyle>
            <a:p>
              <a:r>
                <a:rPr lang="it-IT" altLang="es-ES" sz="1400" dirty="0"/>
                <a:t>Sector hotelero </a:t>
              </a:r>
            </a:p>
          </p:txBody>
        </p:sp>
        <p:sp>
          <p:nvSpPr>
            <p:cNvPr id="55" name="Text Box 36"/>
            <p:cNvSpPr txBox="1">
              <a:spLocks noChangeArrowheads="1"/>
            </p:cNvSpPr>
            <p:nvPr/>
          </p:nvSpPr>
          <p:spPr bwMode="auto">
            <a:xfrm>
              <a:off x="4915645" y="3532759"/>
              <a:ext cx="966868" cy="540172"/>
            </a:xfrm>
            <a:prstGeom prst="rect">
              <a:avLst/>
            </a:prstGeom>
            <a:solidFill>
              <a:srgbClr val="002060"/>
            </a:solidFill>
            <a:ln w="12700" algn="ctr">
              <a:noFill/>
              <a:miter lim="800000"/>
              <a:headEnd/>
              <a:tailEnd/>
            </a:ln>
            <a:effectLst/>
            <a:extLst/>
          </p:spPr>
          <p:txBody>
            <a:bodyPr lIns="54000" tIns="39889" rIns="54000" bIns="39889" anchor="ctr" anchorCtr="1"/>
            <a:lstStyle>
              <a:lvl1pPr algn="l" defTabSz="684213">
                <a:spcBef>
                  <a:spcPct val="0"/>
                </a:spcBef>
                <a:defRPr>
                  <a:solidFill>
                    <a:schemeClr val="tx1"/>
                  </a:solidFill>
                  <a:latin typeface="Arial Narrow" pitchFamily="34" charset="0"/>
                </a:defRPr>
              </a:lvl1pPr>
              <a:lvl2pPr marL="769938" indent="-292100" algn="l" defTabSz="684213">
                <a:spcBef>
                  <a:spcPct val="0"/>
                </a:spcBef>
                <a:defRPr>
                  <a:solidFill>
                    <a:schemeClr val="tx1"/>
                  </a:solidFill>
                  <a:latin typeface="Arial Narrow" pitchFamily="34" charset="0"/>
                </a:defRPr>
              </a:lvl2pPr>
              <a:lvl3pPr marL="1138238" indent="-177800" algn="l" defTabSz="684213">
                <a:spcBef>
                  <a:spcPct val="0"/>
                </a:spcBef>
                <a:defRPr>
                  <a:solidFill>
                    <a:schemeClr val="tx1"/>
                  </a:solidFill>
                  <a:latin typeface="Arial Narrow" pitchFamily="34" charset="0"/>
                </a:defRPr>
              </a:lvl3pPr>
              <a:lvl4pPr marL="1527175" indent="-198438" algn="l" defTabSz="684213">
                <a:spcBef>
                  <a:spcPct val="0"/>
                </a:spcBef>
                <a:defRPr>
                  <a:solidFill>
                    <a:schemeClr val="tx1"/>
                  </a:solidFill>
                  <a:latin typeface="Arial Narrow" pitchFamily="34" charset="0"/>
                </a:defRPr>
              </a:lvl4pPr>
              <a:lvl5pPr marL="1898650" indent="-180975" algn="l" defTabSz="684213">
                <a:spcBef>
                  <a:spcPct val="0"/>
                </a:spcBef>
                <a:defRPr>
                  <a:solidFill>
                    <a:schemeClr val="tx1"/>
                  </a:solidFill>
                  <a:latin typeface="Arial Narrow" pitchFamily="34" charset="0"/>
                </a:defRPr>
              </a:lvl5pPr>
              <a:lvl6pPr marL="2355850" indent="-180975" defTabSz="684213" fontAlgn="base">
                <a:spcBef>
                  <a:spcPct val="0"/>
                </a:spcBef>
                <a:spcAft>
                  <a:spcPct val="0"/>
                </a:spcAft>
                <a:defRPr>
                  <a:solidFill>
                    <a:schemeClr val="tx1"/>
                  </a:solidFill>
                  <a:latin typeface="Arial Narrow" pitchFamily="34" charset="0"/>
                </a:defRPr>
              </a:lvl6pPr>
              <a:lvl7pPr marL="2813050" indent="-180975" defTabSz="684213" fontAlgn="base">
                <a:spcBef>
                  <a:spcPct val="0"/>
                </a:spcBef>
                <a:spcAft>
                  <a:spcPct val="0"/>
                </a:spcAft>
                <a:defRPr>
                  <a:solidFill>
                    <a:schemeClr val="tx1"/>
                  </a:solidFill>
                  <a:latin typeface="Arial Narrow" pitchFamily="34" charset="0"/>
                </a:defRPr>
              </a:lvl7pPr>
              <a:lvl8pPr marL="3270250" indent="-180975" defTabSz="684213" fontAlgn="base">
                <a:spcBef>
                  <a:spcPct val="0"/>
                </a:spcBef>
                <a:spcAft>
                  <a:spcPct val="0"/>
                </a:spcAft>
                <a:defRPr>
                  <a:solidFill>
                    <a:schemeClr val="tx1"/>
                  </a:solidFill>
                  <a:latin typeface="Arial Narrow" pitchFamily="34" charset="0"/>
                </a:defRPr>
              </a:lvl8pPr>
              <a:lvl9pPr marL="3727450" indent="-180975" defTabSz="684213" fontAlgn="base">
                <a:spcBef>
                  <a:spcPct val="0"/>
                </a:spcBef>
                <a:spcAft>
                  <a:spcPct val="0"/>
                </a:spcAft>
                <a:defRPr>
                  <a:solidFill>
                    <a:schemeClr val="tx1"/>
                  </a:solidFill>
                  <a:latin typeface="Arial Narrow" pitchFamily="34" charset="0"/>
                </a:defRPr>
              </a:lvl9pPr>
            </a:lstStyle>
            <a:p>
              <a:pPr algn="ctr">
                <a:buClr>
                  <a:srgbClr val="FF9429"/>
                </a:buClr>
                <a:buFont typeface="Webdings" pitchFamily="18" charset="2"/>
                <a:buNone/>
              </a:pPr>
              <a:r>
                <a:rPr lang="it-IT" altLang="zh-CN" sz="1400" b="1" dirty="0" smtClean="0">
                  <a:solidFill>
                    <a:schemeClr val="bg1"/>
                  </a:solidFill>
                  <a:ea typeface="Batang" pitchFamily="18" charset="-127"/>
                </a:rPr>
                <a:t>Gastronomía</a:t>
              </a:r>
              <a:endParaRPr lang="it-IT" altLang="es-ES" sz="1400" b="1" dirty="0">
                <a:solidFill>
                  <a:schemeClr val="bg1"/>
                </a:solidFill>
                <a:ea typeface="Batang" pitchFamily="18" charset="-127"/>
              </a:endParaRPr>
            </a:p>
          </p:txBody>
        </p:sp>
        <p:sp>
          <p:nvSpPr>
            <p:cNvPr id="56" name="Text Box 37"/>
            <p:cNvSpPr txBox="1">
              <a:spLocks noChangeArrowheads="1"/>
            </p:cNvSpPr>
            <p:nvPr/>
          </p:nvSpPr>
          <p:spPr bwMode="auto">
            <a:xfrm>
              <a:off x="5989943" y="3532813"/>
              <a:ext cx="1181728" cy="540065"/>
            </a:xfrm>
            <a:prstGeom prst="rect">
              <a:avLst/>
            </a:prstGeom>
            <a:solidFill>
              <a:srgbClr val="002060"/>
            </a:solidFill>
            <a:ln w="12700" algn="ctr">
              <a:noFill/>
              <a:miter lim="800000"/>
              <a:headEnd/>
              <a:tailEnd/>
            </a:ln>
            <a:effectLst/>
            <a:extLst/>
          </p:spPr>
          <p:txBody>
            <a:bodyPr lIns="54000" tIns="39889" rIns="54000" bIns="39889" anchor="ctr" anchorCtr="1"/>
            <a:lstStyle>
              <a:lvl1pPr algn="l" defTabSz="684213">
                <a:spcBef>
                  <a:spcPct val="0"/>
                </a:spcBef>
                <a:defRPr>
                  <a:solidFill>
                    <a:schemeClr val="tx1"/>
                  </a:solidFill>
                  <a:latin typeface="Arial Narrow" pitchFamily="34" charset="0"/>
                </a:defRPr>
              </a:lvl1pPr>
              <a:lvl2pPr marL="769938" indent="-292100" algn="l" defTabSz="684213">
                <a:spcBef>
                  <a:spcPct val="0"/>
                </a:spcBef>
                <a:defRPr>
                  <a:solidFill>
                    <a:schemeClr val="tx1"/>
                  </a:solidFill>
                  <a:latin typeface="Arial Narrow" pitchFamily="34" charset="0"/>
                </a:defRPr>
              </a:lvl2pPr>
              <a:lvl3pPr marL="1138238" indent="-177800" algn="l" defTabSz="684213">
                <a:spcBef>
                  <a:spcPct val="0"/>
                </a:spcBef>
                <a:defRPr>
                  <a:solidFill>
                    <a:schemeClr val="tx1"/>
                  </a:solidFill>
                  <a:latin typeface="Arial Narrow" pitchFamily="34" charset="0"/>
                </a:defRPr>
              </a:lvl3pPr>
              <a:lvl4pPr marL="1527175" indent="-198438" algn="l" defTabSz="684213">
                <a:spcBef>
                  <a:spcPct val="0"/>
                </a:spcBef>
                <a:defRPr>
                  <a:solidFill>
                    <a:schemeClr val="tx1"/>
                  </a:solidFill>
                  <a:latin typeface="Arial Narrow" pitchFamily="34" charset="0"/>
                </a:defRPr>
              </a:lvl4pPr>
              <a:lvl5pPr marL="1898650" indent="-180975" algn="l" defTabSz="684213">
                <a:spcBef>
                  <a:spcPct val="0"/>
                </a:spcBef>
                <a:defRPr>
                  <a:solidFill>
                    <a:schemeClr val="tx1"/>
                  </a:solidFill>
                  <a:latin typeface="Arial Narrow" pitchFamily="34" charset="0"/>
                </a:defRPr>
              </a:lvl5pPr>
              <a:lvl6pPr marL="2355850" indent="-180975" defTabSz="684213" fontAlgn="base">
                <a:spcBef>
                  <a:spcPct val="0"/>
                </a:spcBef>
                <a:spcAft>
                  <a:spcPct val="0"/>
                </a:spcAft>
                <a:defRPr>
                  <a:solidFill>
                    <a:schemeClr val="tx1"/>
                  </a:solidFill>
                  <a:latin typeface="Arial Narrow" pitchFamily="34" charset="0"/>
                </a:defRPr>
              </a:lvl6pPr>
              <a:lvl7pPr marL="2813050" indent="-180975" defTabSz="684213" fontAlgn="base">
                <a:spcBef>
                  <a:spcPct val="0"/>
                </a:spcBef>
                <a:spcAft>
                  <a:spcPct val="0"/>
                </a:spcAft>
                <a:defRPr>
                  <a:solidFill>
                    <a:schemeClr val="tx1"/>
                  </a:solidFill>
                  <a:latin typeface="Arial Narrow" pitchFamily="34" charset="0"/>
                </a:defRPr>
              </a:lvl7pPr>
              <a:lvl8pPr marL="3270250" indent="-180975" defTabSz="684213" fontAlgn="base">
                <a:spcBef>
                  <a:spcPct val="0"/>
                </a:spcBef>
                <a:spcAft>
                  <a:spcPct val="0"/>
                </a:spcAft>
                <a:defRPr>
                  <a:solidFill>
                    <a:schemeClr val="tx1"/>
                  </a:solidFill>
                  <a:latin typeface="Arial Narrow" pitchFamily="34" charset="0"/>
                </a:defRPr>
              </a:lvl8pPr>
              <a:lvl9pPr marL="3727450" indent="-180975" defTabSz="684213" fontAlgn="base">
                <a:spcBef>
                  <a:spcPct val="0"/>
                </a:spcBef>
                <a:spcAft>
                  <a:spcPct val="0"/>
                </a:spcAft>
                <a:defRPr>
                  <a:solidFill>
                    <a:schemeClr val="tx1"/>
                  </a:solidFill>
                  <a:latin typeface="Arial Narrow" pitchFamily="34" charset="0"/>
                </a:defRPr>
              </a:lvl9pPr>
            </a:lstStyle>
            <a:p>
              <a:pPr algn="ctr">
                <a:buClr>
                  <a:srgbClr val="FF9429"/>
                </a:buClr>
                <a:buFont typeface="Webdings" pitchFamily="18" charset="2"/>
                <a:buNone/>
              </a:pPr>
              <a:r>
                <a:rPr lang="it-IT" altLang="zh-CN" sz="1400" b="1" dirty="0" smtClean="0">
                  <a:solidFill>
                    <a:schemeClr val="bg1"/>
                  </a:solidFill>
                  <a:ea typeface="Batang" pitchFamily="18" charset="-127"/>
                </a:rPr>
                <a:t>Servicios y actividades</a:t>
              </a:r>
              <a:endParaRPr lang="it-IT" altLang="es-ES" sz="1400" b="1" dirty="0">
                <a:solidFill>
                  <a:schemeClr val="bg1"/>
                </a:solidFill>
                <a:ea typeface="Batang" pitchFamily="18" charset="-127"/>
              </a:endParaRPr>
            </a:p>
          </p:txBody>
        </p:sp>
        <p:sp>
          <p:nvSpPr>
            <p:cNvPr id="57" name="Text Box 38"/>
            <p:cNvSpPr txBox="1">
              <a:spLocks noChangeArrowheads="1"/>
            </p:cNvSpPr>
            <p:nvPr/>
          </p:nvSpPr>
          <p:spPr bwMode="auto">
            <a:xfrm>
              <a:off x="4915645" y="2183070"/>
              <a:ext cx="1440000" cy="202465"/>
            </a:xfrm>
            <a:prstGeom prst="rect">
              <a:avLst/>
            </a:prstGeom>
            <a:solidFill>
              <a:schemeClr val="bg1"/>
            </a:solidFill>
            <a:ln>
              <a:noFill/>
            </a:ln>
            <a:effectLst/>
            <a:extLst/>
          </p:spPr>
          <p:txBody>
            <a:bodyP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400" b="1" i="1" dirty="0" smtClean="0">
                  <a:solidFill>
                    <a:schemeClr val="accent2"/>
                  </a:solidFill>
                  <a:latin typeface="Arial "/>
                  <a:ea typeface="Batang" pitchFamily="18" charset="-127"/>
                </a:rPr>
                <a:t>En el destino</a:t>
              </a:r>
              <a:endParaRPr lang="it-IT" altLang="es-ES" sz="1400" i="1" dirty="0">
                <a:solidFill>
                  <a:schemeClr val="accent2"/>
                </a:solidFill>
                <a:latin typeface="Arial "/>
              </a:endParaRPr>
            </a:p>
          </p:txBody>
        </p:sp>
        <p:sp>
          <p:nvSpPr>
            <p:cNvPr id="58" name="Text Box 39"/>
            <p:cNvSpPr txBox="1">
              <a:spLocks noChangeArrowheads="1"/>
            </p:cNvSpPr>
            <p:nvPr/>
          </p:nvSpPr>
          <p:spPr bwMode="auto">
            <a:xfrm>
              <a:off x="797506" y="2183070"/>
              <a:ext cx="1548000" cy="202465"/>
            </a:xfrm>
            <a:prstGeom prst="rect">
              <a:avLst/>
            </a:prstGeom>
            <a:solidFill>
              <a:schemeClr val="bg1"/>
            </a:solidFill>
            <a:ln>
              <a:noFill/>
            </a:ln>
            <a:effectLst/>
            <a:extLst/>
          </p:spPr>
          <p:txBody>
            <a:bodyP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400" b="1" i="1" dirty="0" smtClean="0">
                  <a:solidFill>
                    <a:schemeClr val="accent2"/>
                  </a:solidFill>
                  <a:latin typeface="Arial "/>
                  <a:ea typeface="Batang" pitchFamily="18" charset="-127"/>
                </a:rPr>
                <a:t>De origen al destino</a:t>
              </a:r>
              <a:endParaRPr lang="it-IT" altLang="es-ES" sz="1400" i="1" dirty="0">
                <a:solidFill>
                  <a:schemeClr val="accent2"/>
                </a:solidFill>
                <a:latin typeface="Arial "/>
              </a:endParaRPr>
            </a:p>
          </p:txBody>
        </p:sp>
        <p:sp>
          <p:nvSpPr>
            <p:cNvPr id="60" name="Text Box 41"/>
            <p:cNvSpPr txBox="1">
              <a:spLocks noChangeArrowheads="1"/>
            </p:cNvSpPr>
            <p:nvPr/>
          </p:nvSpPr>
          <p:spPr bwMode="auto">
            <a:xfrm>
              <a:off x="4915645" y="2872630"/>
              <a:ext cx="966868" cy="486514"/>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Restaurantes, bares y cafeterías </a:t>
              </a:r>
              <a:endParaRPr lang="it-IT" altLang="es-ES" sz="1200" dirty="0"/>
            </a:p>
          </p:txBody>
        </p:sp>
        <p:sp>
          <p:nvSpPr>
            <p:cNvPr id="61" name="Text Box 46"/>
            <p:cNvSpPr txBox="1">
              <a:spLocks noChangeArrowheads="1"/>
            </p:cNvSpPr>
            <p:nvPr/>
          </p:nvSpPr>
          <p:spPr bwMode="auto">
            <a:xfrm>
              <a:off x="618455" y="4194813"/>
              <a:ext cx="859438" cy="324064"/>
            </a:xfrm>
            <a:prstGeom prst="rect">
              <a:avLst/>
            </a:prstGeom>
            <a:solidFill>
              <a:schemeClr val="bg1"/>
            </a:solidFill>
            <a:ln w="9525" algn="ctr">
              <a:solidFill>
                <a:srgbClr val="002060"/>
              </a:solidFill>
              <a:miter lim="800000"/>
              <a:headEnd/>
              <a:tailEnd/>
            </a:ln>
            <a:effectLst/>
            <a:extLst/>
          </p:spPr>
          <p:txBody>
            <a:bodyPr anchor="ctr"/>
            <a:lstStyle>
              <a:lvl1pPr algn="l" defTabSz="684213">
                <a:spcBef>
                  <a:spcPct val="0"/>
                </a:spcBef>
                <a:defRPr>
                  <a:solidFill>
                    <a:schemeClr val="tx1"/>
                  </a:solidFill>
                  <a:latin typeface="Arial Narrow" pitchFamily="34" charset="0"/>
                </a:defRPr>
              </a:lvl1pPr>
              <a:lvl2pPr algn="l" defTabSz="684213">
                <a:spcBef>
                  <a:spcPct val="0"/>
                </a:spcBef>
                <a:defRPr>
                  <a:solidFill>
                    <a:schemeClr val="tx1"/>
                  </a:solidFill>
                  <a:latin typeface="Arial Narrow" pitchFamily="34" charset="0"/>
                </a:defRPr>
              </a:lvl2pPr>
              <a:lvl3pPr algn="l" defTabSz="684213">
                <a:spcBef>
                  <a:spcPct val="0"/>
                </a:spcBef>
                <a:defRPr>
                  <a:solidFill>
                    <a:schemeClr val="tx1"/>
                  </a:solidFill>
                  <a:latin typeface="Arial Narrow" pitchFamily="34" charset="0"/>
                </a:defRPr>
              </a:lvl3pPr>
              <a:lvl4pPr algn="l" defTabSz="684213">
                <a:spcBef>
                  <a:spcPct val="0"/>
                </a:spcBef>
                <a:defRPr>
                  <a:solidFill>
                    <a:schemeClr val="tx1"/>
                  </a:solidFill>
                  <a:latin typeface="Arial Narrow" pitchFamily="34" charset="0"/>
                </a:defRPr>
              </a:lvl4pPr>
              <a:lvl5pPr algn="l" defTabSz="684213">
                <a:spcBef>
                  <a:spcPct val="0"/>
                </a:spcBef>
                <a:defRPr>
                  <a:solidFill>
                    <a:schemeClr val="tx1"/>
                  </a:solidFill>
                  <a:latin typeface="Arial Narrow" pitchFamily="34" charset="0"/>
                </a:defRPr>
              </a:lvl5pPr>
              <a:lvl6pPr defTabSz="684213" fontAlgn="base">
                <a:spcBef>
                  <a:spcPct val="0"/>
                </a:spcBef>
                <a:spcAft>
                  <a:spcPct val="0"/>
                </a:spcAft>
                <a:defRPr>
                  <a:solidFill>
                    <a:schemeClr val="tx1"/>
                  </a:solidFill>
                  <a:latin typeface="Arial Narrow" pitchFamily="34" charset="0"/>
                </a:defRPr>
              </a:lvl6pPr>
              <a:lvl7pPr defTabSz="684213" fontAlgn="base">
                <a:spcBef>
                  <a:spcPct val="0"/>
                </a:spcBef>
                <a:spcAft>
                  <a:spcPct val="0"/>
                </a:spcAft>
                <a:defRPr>
                  <a:solidFill>
                    <a:schemeClr val="tx1"/>
                  </a:solidFill>
                  <a:latin typeface="Arial Narrow" pitchFamily="34" charset="0"/>
                </a:defRPr>
              </a:lvl7pPr>
              <a:lvl8pPr defTabSz="684213" fontAlgn="base">
                <a:spcBef>
                  <a:spcPct val="0"/>
                </a:spcBef>
                <a:spcAft>
                  <a:spcPct val="0"/>
                </a:spcAft>
                <a:defRPr>
                  <a:solidFill>
                    <a:schemeClr val="tx1"/>
                  </a:solidFill>
                  <a:latin typeface="Arial Narrow" pitchFamily="34" charset="0"/>
                </a:defRPr>
              </a:lvl8pPr>
              <a:lvl9pPr defTabSz="684213" fontAlgn="base">
                <a:spcBef>
                  <a:spcPct val="0"/>
                </a:spcBef>
                <a:spcAft>
                  <a:spcPct val="0"/>
                </a:spcAft>
                <a:defRPr>
                  <a:solidFill>
                    <a:schemeClr val="tx1"/>
                  </a:solidFill>
                  <a:latin typeface="Arial Narrow" pitchFamily="34" charset="0"/>
                </a:defRPr>
              </a:lvl9pPr>
            </a:lstStyle>
            <a:p>
              <a:pPr algn="ctr">
                <a:spcBef>
                  <a:spcPct val="30000"/>
                </a:spcBef>
              </a:pPr>
              <a:r>
                <a:rPr lang="it-IT" altLang="zh-CN" sz="1200" dirty="0" smtClean="0">
                  <a:solidFill>
                    <a:srgbClr val="002060"/>
                  </a:solidFill>
                  <a:ea typeface="Batang" pitchFamily="18" charset="-127"/>
                </a:rPr>
                <a:t>AAVV, TTOO</a:t>
              </a:r>
              <a:endParaRPr lang="it-IT" altLang="es-ES" sz="3600" dirty="0">
                <a:solidFill>
                  <a:srgbClr val="002060"/>
                </a:solidFill>
              </a:endParaRPr>
            </a:p>
          </p:txBody>
        </p:sp>
        <p:cxnSp>
          <p:nvCxnSpPr>
            <p:cNvPr id="62" name="AutoShape 50"/>
            <p:cNvCxnSpPr>
              <a:cxnSpLocks noChangeShapeType="1"/>
              <a:stCxn id="28" idx="2"/>
              <a:endCxn id="51" idx="0"/>
            </p:cNvCxnSpPr>
            <p:nvPr/>
          </p:nvCxnSpPr>
          <p:spPr bwMode="auto">
            <a:xfrm>
              <a:off x="980591" y="3330643"/>
              <a:ext cx="7172" cy="202116"/>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64" name="AutoShape 52"/>
            <p:cNvCxnSpPr>
              <a:cxnSpLocks noChangeShapeType="1"/>
              <a:stCxn id="46" idx="0"/>
              <a:endCxn id="54" idx="2"/>
            </p:cNvCxnSpPr>
            <p:nvPr/>
          </p:nvCxnSpPr>
          <p:spPr bwMode="auto">
            <a:xfrm flipV="1">
              <a:off x="4271066" y="4072931"/>
              <a:ext cx="0" cy="920504"/>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65" name="AutoShape 54"/>
            <p:cNvCxnSpPr>
              <a:cxnSpLocks noChangeShapeType="1"/>
              <a:stCxn id="45" idx="2"/>
              <a:endCxn id="54" idx="0"/>
            </p:cNvCxnSpPr>
            <p:nvPr/>
          </p:nvCxnSpPr>
          <p:spPr bwMode="auto">
            <a:xfrm>
              <a:off x="4271066" y="3330642"/>
              <a:ext cx="0" cy="202117"/>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66" name="AutoShape 55"/>
            <p:cNvCxnSpPr>
              <a:cxnSpLocks noChangeShapeType="1"/>
              <a:stCxn id="48" idx="0"/>
              <a:endCxn id="55" idx="2"/>
            </p:cNvCxnSpPr>
            <p:nvPr/>
          </p:nvCxnSpPr>
          <p:spPr bwMode="auto">
            <a:xfrm flipV="1">
              <a:off x="5399079" y="4072931"/>
              <a:ext cx="0" cy="963844"/>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68" name="AutoShape 61"/>
            <p:cNvCxnSpPr>
              <a:cxnSpLocks noChangeShapeType="1"/>
              <a:stCxn id="73" idx="2"/>
              <a:endCxn id="72" idx="2"/>
            </p:cNvCxnSpPr>
            <p:nvPr/>
          </p:nvCxnSpPr>
          <p:spPr bwMode="auto">
            <a:xfrm flipH="1" flipV="1">
              <a:off x="3169911" y="4194813"/>
              <a:ext cx="80" cy="1970491"/>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cxnSp>
          <p:nvCxnSpPr>
            <p:cNvPr id="69" name="AutoShape 62"/>
            <p:cNvCxnSpPr>
              <a:cxnSpLocks noChangeShapeType="1"/>
              <a:stCxn id="71" idx="2"/>
              <a:endCxn id="72" idx="0"/>
            </p:cNvCxnSpPr>
            <p:nvPr/>
          </p:nvCxnSpPr>
          <p:spPr bwMode="auto">
            <a:xfrm>
              <a:off x="3169911" y="3006578"/>
              <a:ext cx="0" cy="324065"/>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sp>
          <p:nvSpPr>
            <p:cNvPr id="70" name="Text Box 63"/>
            <p:cNvSpPr txBox="1">
              <a:spLocks noChangeArrowheads="1"/>
            </p:cNvSpPr>
            <p:nvPr/>
          </p:nvSpPr>
          <p:spPr bwMode="auto">
            <a:xfrm>
              <a:off x="2687035" y="4410856"/>
              <a:ext cx="965912" cy="1188233"/>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pPr>
                <a:spcBef>
                  <a:spcPts val="0"/>
                </a:spcBef>
              </a:pPr>
              <a:r>
                <a:rPr lang="it-IT" altLang="zh-CN" sz="1200" dirty="0" smtClean="0"/>
                <a:t>Centros </a:t>
              </a:r>
              <a:r>
                <a:rPr lang="it-IT" altLang="zh-CN" sz="1200" dirty="0"/>
                <a:t>de recreación y esparcimiento </a:t>
              </a:r>
              <a:r>
                <a:rPr lang="it-IT" altLang="zh-CN" sz="1200" dirty="0" smtClean="0"/>
                <a:t>(museos, malls,  </a:t>
              </a:r>
              <a:r>
                <a:rPr lang="it-IT" altLang="zh-CN" sz="1200" dirty="0"/>
                <a:t>parques temáticos, </a:t>
              </a:r>
              <a:r>
                <a:rPr lang="it-IT" altLang="zh-CN" sz="1200" dirty="0" smtClean="0"/>
                <a:t>parques, etc.)</a:t>
              </a:r>
              <a:endParaRPr lang="it-IT" altLang="zh-CN" sz="1200" dirty="0"/>
            </a:p>
          </p:txBody>
        </p:sp>
        <p:sp>
          <p:nvSpPr>
            <p:cNvPr id="71" name="Text Box 64"/>
            <p:cNvSpPr txBox="1">
              <a:spLocks noChangeArrowheads="1"/>
            </p:cNvSpPr>
            <p:nvPr/>
          </p:nvSpPr>
          <p:spPr bwMode="auto">
            <a:xfrm>
              <a:off x="2740192" y="2284302"/>
              <a:ext cx="859438" cy="722276"/>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Actividades y eventos de gran atractivo turístico</a:t>
              </a:r>
              <a:endParaRPr lang="it-IT" altLang="es-ES" sz="1200" dirty="0"/>
            </a:p>
          </p:txBody>
        </p:sp>
        <p:sp>
          <p:nvSpPr>
            <p:cNvPr id="72" name="Text Box 65"/>
            <p:cNvSpPr txBox="1">
              <a:spLocks noChangeArrowheads="1"/>
            </p:cNvSpPr>
            <p:nvPr/>
          </p:nvSpPr>
          <p:spPr bwMode="auto">
            <a:xfrm>
              <a:off x="2740192" y="3330643"/>
              <a:ext cx="859438" cy="864170"/>
            </a:xfrm>
            <a:prstGeom prst="rect">
              <a:avLst/>
            </a:prstGeom>
            <a:solidFill>
              <a:srgbClr val="002060"/>
            </a:solidFill>
            <a:ln w="12700" algn="ctr">
              <a:noFill/>
              <a:miter lim="800000"/>
              <a:headEnd/>
              <a:tailEnd/>
            </a:ln>
            <a:effectLst/>
            <a:extLst/>
          </p:spPr>
          <p:txBody>
            <a:bodyPr lIns="54000" tIns="39889" rIns="54000" bIns="39889" anchor="ctr" anchorCtr="1"/>
            <a:lstStyle>
              <a:lvl1pPr algn="l" defTabSz="684213">
                <a:spcBef>
                  <a:spcPct val="0"/>
                </a:spcBef>
                <a:defRPr>
                  <a:solidFill>
                    <a:schemeClr val="tx1"/>
                  </a:solidFill>
                  <a:latin typeface="Arial Narrow" pitchFamily="34" charset="0"/>
                </a:defRPr>
              </a:lvl1pPr>
              <a:lvl2pPr marL="769938" indent="-292100" algn="l" defTabSz="684213">
                <a:spcBef>
                  <a:spcPct val="0"/>
                </a:spcBef>
                <a:defRPr>
                  <a:solidFill>
                    <a:schemeClr val="tx1"/>
                  </a:solidFill>
                  <a:latin typeface="Arial Narrow" pitchFamily="34" charset="0"/>
                </a:defRPr>
              </a:lvl2pPr>
              <a:lvl3pPr marL="1138238" indent="-177800" algn="l" defTabSz="684213">
                <a:spcBef>
                  <a:spcPct val="0"/>
                </a:spcBef>
                <a:defRPr>
                  <a:solidFill>
                    <a:schemeClr val="tx1"/>
                  </a:solidFill>
                  <a:latin typeface="Arial Narrow" pitchFamily="34" charset="0"/>
                </a:defRPr>
              </a:lvl3pPr>
              <a:lvl4pPr marL="1527175" indent="-198438" algn="l" defTabSz="684213">
                <a:spcBef>
                  <a:spcPct val="0"/>
                </a:spcBef>
                <a:defRPr>
                  <a:solidFill>
                    <a:schemeClr val="tx1"/>
                  </a:solidFill>
                  <a:latin typeface="Arial Narrow" pitchFamily="34" charset="0"/>
                </a:defRPr>
              </a:lvl4pPr>
              <a:lvl5pPr marL="1898650" indent="-180975" algn="l" defTabSz="684213">
                <a:spcBef>
                  <a:spcPct val="0"/>
                </a:spcBef>
                <a:defRPr>
                  <a:solidFill>
                    <a:schemeClr val="tx1"/>
                  </a:solidFill>
                  <a:latin typeface="Arial Narrow" pitchFamily="34" charset="0"/>
                </a:defRPr>
              </a:lvl5pPr>
              <a:lvl6pPr marL="2355850" indent="-180975" defTabSz="684213" fontAlgn="base">
                <a:spcBef>
                  <a:spcPct val="0"/>
                </a:spcBef>
                <a:spcAft>
                  <a:spcPct val="0"/>
                </a:spcAft>
                <a:defRPr>
                  <a:solidFill>
                    <a:schemeClr val="tx1"/>
                  </a:solidFill>
                  <a:latin typeface="Arial Narrow" pitchFamily="34" charset="0"/>
                </a:defRPr>
              </a:lvl6pPr>
              <a:lvl7pPr marL="2813050" indent="-180975" defTabSz="684213" fontAlgn="base">
                <a:spcBef>
                  <a:spcPct val="0"/>
                </a:spcBef>
                <a:spcAft>
                  <a:spcPct val="0"/>
                </a:spcAft>
                <a:defRPr>
                  <a:solidFill>
                    <a:schemeClr val="tx1"/>
                  </a:solidFill>
                  <a:latin typeface="Arial Narrow" pitchFamily="34" charset="0"/>
                </a:defRPr>
              </a:lvl7pPr>
              <a:lvl8pPr marL="3270250" indent="-180975" defTabSz="684213" fontAlgn="base">
                <a:spcBef>
                  <a:spcPct val="0"/>
                </a:spcBef>
                <a:spcAft>
                  <a:spcPct val="0"/>
                </a:spcAft>
                <a:defRPr>
                  <a:solidFill>
                    <a:schemeClr val="tx1"/>
                  </a:solidFill>
                  <a:latin typeface="Arial Narrow" pitchFamily="34" charset="0"/>
                </a:defRPr>
              </a:lvl8pPr>
              <a:lvl9pPr marL="3727450" indent="-180975" defTabSz="684213" fontAlgn="base">
                <a:spcBef>
                  <a:spcPct val="0"/>
                </a:spcBef>
                <a:spcAft>
                  <a:spcPct val="0"/>
                </a:spcAft>
                <a:defRPr>
                  <a:solidFill>
                    <a:schemeClr val="tx1"/>
                  </a:solidFill>
                  <a:latin typeface="Arial Narrow" pitchFamily="34" charset="0"/>
                </a:defRPr>
              </a:lvl9pPr>
            </a:lstStyle>
            <a:p>
              <a:pPr algn="ctr">
                <a:buClr>
                  <a:srgbClr val="FF9429"/>
                </a:buClr>
                <a:buFont typeface="Webdings" pitchFamily="18" charset="2"/>
                <a:buNone/>
              </a:pPr>
              <a:r>
                <a:rPr lang="it-IT" altLang="zh-CN" sz="1400" b="1" dirty="0" smtClean="0">
                  <a:solidFill>
                    <a:schemeClr val="bg1"/>
                  </a:solidFill>
                  <a:ea typeface="Batang" pitchFamily="18" charset="-127"/>
                </a:rPr>
                <a:t>Atractivos turísticos principales</a:t>
              </a:r>
              <a:endParaRPr lang="it-IT" altLang="es-ES" sz="1400" b="1" dirty="0">
                <a:solidFill>
                  <a:schemeClr val="bg1"/>
                </a:solidFill>
                <a:ea typeface="Batang" pitchFamily="18" charset="-127"/>
              </a:endParaRPr>
            </a:p>
          </p:txBody>
        </p:sp>
        <p:sp>
          <p:nvSpPr>
            <p:cNvPr id="73" name="Text Box 63"/>
            <p:cNvSpPr txBox="1">
              <a:spLocks noChangeArrowheads="1"/>
            </p:cNvSpPr>
            <p:nvPr/>
          </p:nvSpPr>
          <p:spPr bwMode="auto">
            <a:xfrm>
              <a:off x="2687035" y="5655093"/>
              <a:ext cx="965912" cy="510211"/>
            </a:xfrm>
            <a:prstGeom prst="rect">
              <a:avLst/>
            </a:prstGeom>
            <a:solidFill>
              <a:schemeClr val="bg1"/>
            </a:solidFill>
            <a:ln w="9525" algn="ctr">
              <a:solidFill>
                <a:srgbClr val="002060"/>
              </a:solidFill>
              <a:miter lim="800000"/>
              <a:headEnd/>
              <a:tailEnd/>
            </a:ln>
            <a:effec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Visitas, rutas y circuitos</a:t>
              </a:r>
              <a:endParaRPr lang="it-IT" altLang="es-ES" sz="1200" dirty="0"/>
            </a:p>
          </p:txBody>
        </p:sp>
        <p:sp>
          <p:nvSpPr>
            <p:cNvPr id="74" name="Rounded Rectangle 73"/>
            <p:cNvSpPr/>
            <p:nvPr/>
          </p:nvSpPr>
          <p:spPr>
            <a:xfrm>
              <a:off x="2122472" y="2115551"/>
              <a:ext cx="6553215" cy="4049753"/>
            </a:xfrm>
            <a:prstGeom prst="roundRect">
              <a:avLst/>
            </a:prstGeom>
            <a:noFill/>
            <a:ln w="6350">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sp>
          <p:nvSpPr>
            <p:cNvPr id="75" name="Rounded Rectangle 74"/>
            <p:cNvSpPr/>
            <p:nvPr/>
          </p:nvSpPr>
          <p:spPr>
            <a:xfrm>
              <a:off x="385689" y="2115551"/>
              <a:ext cx="1736780" cy="4049753"/>
            </a:xfrm>
            <a:prstGeom prst="roundRect">
              <a:avLst/>
            </a:prstGeom>
            <a:noFill/>
            <a:ln w="6350">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grpSp>
      <p:cxnSp>
        <p:nvCxnSpPr>
          <p:cNvPr id="63" name="Straight Connector 62"/>
          <p:cNvCxnSpPr/>
          <p:nvPr/>
        </p:nvCxnSpPr>
        <p:spPr>
          <a:xfrm>
            <a:off x="450204"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79" name="12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smtClean="0"/>
              <a:t>Innovación de productos turísticos</a:t>
            </a:r>
            <a:endParaRPr lang="es-ES" dirty="0"/>
          </a:p>
        </p:txBody>
      </p:sp>
      <p:sp>
        <p:nvSpPr>
          <p:cNvPr id="2" name="Left-Right Arrow 1"/>
          <p:cNvSpPr/>
          <p:nvPr/>
        </p:nvSpPr>
        <p:spPr>
          <a:xfrm>
            <a:off x="416496" y="1124744"/>
            <a:ext cx="9081730" cy="756137"/>
          </a:xfrm>
          <a:prstGeom prst="leftRightArrow">
            <a:avLst/>
          </a:prstGeom>
          <a:gradFill rotWithShape="1">
            <a:gsLst>
              <a:gs pos="0">
                <a:schemeClr val="accent2">
                  <a:gamma/>
                  <a:tint val="47451"/>
                  <a:invGamma/>
                </a:schemeClr>
              </a:gs>
              <a:gs pos="100000">
                <a:schemeClr val="accent2"/>
              </a:gs>
            </a:gsLst>
            <a:lin ang="0" scaled="1"/>
          </a:gradFill>
          <a:ln w="9525">
            <a:noFill/>
            <a:miter lim="800000"/>
            <a:headEnd/>
            <a:tailEnd/>
          </a:ln>
          <a:effectLst/>
        </p:spPr>
        <p:txBody>
          <a:bodyPr wrap="none" lIns="45720" rIns="45720" anchor="ctr"/>
          <a:lstStyle/>
          <a:p>
            <a:pPr algn="ctr"/>
            <a:r>
              <a:rPr lang="es-ES" b="1" dirty="0" smtClean="0">
                <a:solidFill>
                  <a:schemeClr val="bg1"/>
                </a:solidFill>
              </a:rPr>
              <a:t>Posicionamiento del destino</a:t>
            </a:r>
            <a:endParaRPr lang="es-ES" b="1" dirty="0">
              <a:solidFill>
                <a:schemeClr val="bg1"/>
              </a:solidFill>
            </a:endParaRPr>
          </a:p>
        </p:txBody>
      </p:sp>
      <p:sp>
        <p:nvSpPr>
          <p:cNvPr id="81" name="Text Box 25"/>
          <p:cNvSpPr txBox="1">
            <a:spLocks noChangeArrowheads="1"/>
          </p:cNvSpPr>
          <p:nvPr/>
        </p:nvSpPr>
        <p:spPr bwMode="auto">
          <a:xfrm>
            <a:off x="4095499" y="4338126"/>
            <a:ext cx="1081189" cy="603042"/>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Propiedad y operación</a:t>
            </a:r>
            <a:endParaRPr lang="it-IT" altLang="es-ES" sz="1200" dirty="0"/>
          </a:p>
        </p:txBody>
      </p:sp>
      <p:sp>
        <p:nvSpPr>
          <p:cNvPr id="82" name="Text Box 28"/>
          <p:cNvSpPr txBox="1">
            <a:spLocks noChangeArrowheads="1"/>
          </p:cNvSpPr>
          <p:nvPr/>
        </p:nvSpPr>
        <p:spPr bwMode="auto">
          <a:xfrm>
            <a:off x="5358579" y="4370279"/>
            <a:ext cx="1081189" cy="590015"/>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Proveedores y producción centralizada</a:t>
            </a:r>
            <a:endParaRPr lang="it-IT" altLang="es-ES" sz="1200" dirty="0"/>
          </a:p>
        </p:txBody>
      </p:sp>
      <p:sp>
        <p:nvSpPr>
          <p:cNvPr id="83" name="Text Box 31"/>
          <p:cNvSpPr txBox="1">
            <a:spLocks noChangeArrowheads="1"/>
          </p:cNvSpPr>
          <p:nvPr/>
        </p:nvSpPr>
        <p:spPr bwMode="auto">
          <a:xfrm>
            <a:off x="6537176" y="4941168"/>
            <a:ext cx="1321454" cy="300047"/>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Guianza turística</a:t>
            </a:r>
            <a:endParaRPr lang="it-IT" altLang="es-ES" sz="1200" dirty="0"/>
          </a:p>
        </p:txBody>
      </p:sp>
      <p:sp>
        <p:nvSpPr>
          <p:cNvPr id="85" name="Text Box 31"/>
          <p:cNvSpPr txBox="1">
            <a:spLocks noChangeArrowheads="1"/>
          </p:cNvSpPr>
          <p:nvPr/>
        </p:nvSpPr>
        <p:spPr bwMode="auto">
          <a:xfrm>
            <a:off x="6537176" y="4497105"/>
            <a:ext cx="1321454" cy="300047"/>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Información turística</a:t>
            </a:r>
            <a:endParaRPr lang="it-IT" altLang="es-ES" sz="1200" dirty="0"/>
          </a:p>
        </p:txBody>
      </p:sp>
      <p:sp>
        <p:nvSpPr>
          <p:cNvPr id="86" name="Text Box 31"/>
          <p:cNvSpPr txBox="1">
            <a:spLocks noChangeArrowheads="1"/>
          </p:cNvSpPr>
          <p:nvPr/>
        </p:nvSpPr>
        <p:spPr bwMode="auto">
          <a:xfrm>
            <a:off x="6562576" y="2509738"/>
            <a:ext cx="1321454" cy="631230"/>
          </a:xfrm>
          <a:prstGeom prst="rect">
            <a:avLst/>
          </a:prstGeom>
          <a:solidFill>
            <a:schemeClr val="bg1"/>
          </a:solidFill>
          <a:ln w="9525" algn="ctr">
            <a:solidFill>
              <a:srgbClr val="002060"/>
            </a:solidFill>
            <a:miter lim="800000"/>
            <a:headEnd/>
            <a:tailEnd/>
          </a:ln>
          <a:effectLst/>
          <a:extLst/>
        </p:spPr>
        <p:txBody>
          <a:bodyPr anchor="ctr"/>
          <a:lstStyle>
            <a:defPPr>
              <a:defRPr lang="es-ES"/>
            </a:defPPr>
            <a:lvl1pPr algn="ctr" defTabSz="684213">
              <a:spcBef>
                <a:spcPct val="30000"/>
              </a:spcBef>
              <a:defRPr sz="800">
                <a:solidFill>
                  <a:srgbClr val="002060"/>
                </a:solidFill>
                <a:latin typeface="Arial Narrow" pitchFamily="34" charset="0"/>
                <a:ea typeface="Batang" pitchFamily="18" charset="-127"/>
              </a:defRPr>
            </a:lvl1pPr>
            <a:lvl2pPr defTabSz="684213">
              <a:spcBef>
                <a:spcPct val="0"/>
              </a:spcBef>
              <a:defRPr>
                <a:latin typeface="Arial Narrow" pitchFamily="34" charset="0"/>
              </a:defRPr>
            </a:lvl2pPr>
            <a:lvl3pPr defTabSz="684213">
              <a:spcBef>
                <a:spcPct val="0"/>
              </a:spcBef>
              <a:defRPr>
                <a:latin typeface="Arial Narrow" pitchFamily="34" charset="0"/>
              </a:defRPr>
            </a:lvl3pPr>
            <a:lvl4pPr defTabSz="684213">
              <a:spcBef>
                <a:spcPct val="0"/>
              </a:spcBef>
              <a:defRPr>
                <a:latin typeface="Arial Narrow" pitchFamily="34" charset="0"/>
              </a:defRPr>
            </a:lvl4pPr>
            <a:lvl5pPr defTabSz="684213">
              <a:spcBef>
                <a:spcPct val="0"/>
              </a:spcBef>
              <a:defRPr>
                <a:latin typeface="Arial Narrow" pitchFamily="34" charset="0"/>
              </a:defRPr>
            </a:lvl5pPr>
            <a:lvl6pPr defTabSz="684213" fontAlgn="base">
              <a:spcBef>
                <a:spcPct val="0"/>
              </a:spcBef>
              <a:spcAft>
                <a:spcPct val="0"/>
              </a:spcAft>
              <a:defRPr>
                <a:latin typeface="Arial Narrow" pitchFamily="34" charset="0"/>
              </a:defRPr>
            </a:lvl6pPr>
            <a:lvl7pPr defTabSz="684213" fontAlgn="base">
              <a:spcBef>
                <a:spcPct val="0"/>
              </a:spcBef>
              <a:spcAft>
                <a:spcPct val="0"/>
              </a:spcAft>
              <a:defRPr>
                <a:latin typeface="Arial Narrow" pitchFamily="34" charset="0"/>
              </a:defRPr>
            </a:lvl7pPr>
            <a:lvl8pPr defTabSz="684213" fontAlgn="base">
              <a:spcBef>
                <a:spcPct val="0"/>
              </a:spcBef>
              <a:spcAft>
                <a:spcPct val="0"/>
              </a:spcAft>
              <a:defRPr>
                <a:latin typeface="Arial Narrow" pitchFamily="34" charset="0"/>
              </a:defRPr>
            </a:lvl8pPr>
            <a:lvl9pPr defTabSz="684213" fontAlgn="base">
              <a:spcBef>
                <a:spcPct val="0"/>
              </a:spcBef>
              <a:spcAft>
                <a:spcPct val="0"/>
              </a:spcAft>
              <a:defRPr>
                <a:latin typeface="Arial Narrow" pitchFamily="34" charset="0"/>
              </a:defRPr>
            </a:lvl9pPr>
          </a:lstStyle>
          <a:p>
            <a:r>
              <a:rPr lang="it-IT" altLang="zh-CN" sz="1200" dirty="0" smtClean="0"/>
              <a:t>Centros de interpretación y señalética</a:t>
            </a:r>
            <a:endParaRPr lang="it-IT" altLang="es-ES" sz="1200" dirty="0"/>
          </a:p>
        </p:txBody>
      </p:sp>
      <p:cxnSp>
        <p:nvCxnSpPr>
          <p:cNvPr id="87" name="AutoShape 11"/>
          <p:cNvCxnSpPr>
            <a:cxnSpLocks noChangeShapeType="1"/>
            <a:stCxn id="86" idx="2"/>
            <a:endCxn id="56" idx="0"/>
          </p:cNvCxnSpPr>
          <p:nvPr/>
        </p:nvCxnSpPr>
        <p:spPr bwMode="auto">
          <a:xfrm flipH="1">
            <a:off x="7218936" y="3140968"/>
            <a:ext cx="4367" cy="340101"/>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cxnSp>
    </p:spTree>
    <p:extLst>
      <p:ext uri="{BB962C8B-B14F-4D97-AF65-F5344CB8AC3E}">
        <p14:creationId xmlns:p14="http://schemas.microsoft.com/office/powerpoint/2010/main" val="12079170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66" name="AutoShape 26"/>
          <p:cNvSpPr>
            <a:spLocks noChangeArrowheads="1"/>
          </p:cNvSpPr>
          <p:nvPr/>
        </p:nvSpPr>
        <p:spPr bwMode="auto">
          <a:xfrm>
            <a:off x="1002640" y="5416550"/>
            <a:ext cx="7914481" cy="1017588"/>
          </a:xfrm>
          <a:prstGeom prst="roundRect">
            <a:avLst>
              <a:gd name="adj" fmla="val 16667"/>
            </a:avLst>
          </a:prstGeom>
          <a:solidFill>
            <a:schemeClr val="accent3">
              <a:lumMod val="50000"/>
            </a:schemeClr>
          </a:solidFill>
          <a:ln w="9525" algn="ctr">
            <a:solidFill>
              <a:schemeClr val="hlink"/>
            </a:solidFill>
            <a:round/>
            <a:headEnd/>
            <a:tailEnd/>
          </a:ln>
          <a:effectLst/>
        </p:spPr>
        <p:txBody>
          <a:bodyPr anchor="ctr"/>
          <a:lstStyle/>
          <a:p>
            <a:pPr marL="88900" lvl="1" algn="ctr">
              <a:buClr>
                <a:schemeClr val="hlink"/>
              </a:buClr>
              <a:buSzPct val="65000"/>
            </a:pPr>
            <a:r>
              <a:rPr lang="it-IT" sz="2000" dirty="0" smtClean="0">
                <a:solidFill>
                  <a:schemeClr val="bg1"/>
                </a:solidFill>
              </a:rPr>
              <a:t>Las innovaciones se siembran desde miradas únicas sobre las necesidades y hábitos del cliente no cubiertas</a:t>
            </a:r>
          </a:p>
        </p:txBody>
      </p:sp>
      <p:sp>
        <p:nvSpPr>
          <p:cNvPr id="445455" name="AutoShape 15"/>
          <p:cNvSpPr>
            <a:spLocks noChangeArrowheads="1"/>
          </p:cNvSpPr>
          <p:nvPr/>
        </p:nvSpPr>
        <p:spPr bwMode="gray">
          <a:xfrm>
            <a:off x="1002640" y="1161297"/>
            <a:ext cx="7914481" cy="374571"/>
          </a:xfrm>
          <a:prstGeom prst="roundRect">
            <a:avLst>
              <a:gd name="adj" fmla="val 16667"/>
            </a:avLst>
          </a:prstGeom>
          <a:solidFill>
            <a:schemeClr val="hlink"/>
          </a:solidFill>
          <a:ln w="9525" algn="ctr">
            <a:noFill/>
            <a:round/>
            <a:headEnd/>
            <a:tailEnd/>
          </a:ln>
          <a:effectLst/>
        </p:spPr>
        <p:txBody>
          <a:bodyPr anchor="ctr" anchorCtr="1">
            <a:spAutoFit/>
          </a:bodyPr>
          <a:lstStyle/>
          <a:p>
            <a:pPr>
              <a:spcBef>
                <a:spcPct val="0"/>
              </a:spcBef>
            </a:pPr>
            <a:r>
              <a:rPr lang="it-IT" altLang="ko-KR" sz="1600" b="1" dirty="0" smtClean="0">
                <a:solidFill>
                  <a:schemeClr val="bg1"/>
                </a:solidFill>
                <a:ea typeface="Gulim" pitchFamily="34" charset="-127"/>
              </a:rPr>
              <a:t>Cadena de la innovación: nuevas maneras de capturar valor</a:t>
            </a:r>
            <a:endParaRPr lang="it-IT" altLang="ko-KR" sz="1600" b="1" dirty="0">
              <a:solidFill>
                <a:schemeClr val="bg1"/>
              </a:solidFill>
              <a:ea typeface="Gulim" pitchFamily="34" charset="-127"/>
            </a:endParaRPr>
          </a:p>
        </p:txBody>
      </p:sp>
      <p:sp>
        <p:nvSpPr>
          <p:cNvPr id="445457" name="Text Box 17"/>
          <p:cNvSpPr txBox="1">
            <a:spLocks noChangeArrowheads="1"/>
          </p:cNvSpPr>
          <p:nvPr/>
        </p:nvSpPr>
        <p:spPr bwMode="gray">
          <a:xfrm>
            <a:off x="7419132" y="1535859"/>
            <a:ext cx="2486868" cy="923330"/>
          </a:xfrm>
          <a:prstGeom prst="rect">
            <a:avLst/>
          </a:prstGeom>
          <a:noFill/>
          <a:ln w="9525" algn="ctr">
            <a:noFill/>
            <a:miter lim="800000"/>
            <a:headEnd/>
            <a:tailEnd/>
          </a:ln>
          <a:effectLst/>
        </p:spPr>
        <p:txBody>
          <a:bodyPr wrap="square" anchor="ctr" anchorCtr="1">
            <a:spAutoFit/>
          </a:bodyPr>
          <a:lstStyle/>
          <a:p>
            <a:pPr algn="ctr">
              <a:spcBef>
                <a:spcPct val="0"/>
              </a:spcBef>
            </a:pPr>
            <a:r>
              <a:rPr lang="it-IT" i="1" dirty="0" smtClean="0">
                <a:solidFill>
                  <a:srgbClr val="068F85"/>
                </a:solidFill>
              </a:rPr>
              <a:t>Qué </a:t>
            </a:r>
            <a:r>
              <a:rPr lang="it-IT" b="1" i="1" dirty="0" smtClean="0">
                <a:solidFill>
                  <a:srgbClr val="068F85"/>
                </a:solidFill>
              </a:rPr>
              <a:t>modelo de negocio </a:t>
            </a:r>
            <a:r>
              <a:rPr lang="it-IT" i="1" dirty="0" smtClean="0">
                <a:solidFill>
                  <a:srgbClr val="068F85"/>
                </a:solidFill>
              </a:rPr>
              <a:t>deberíamos usar?</a:t>
            </a:r>
            <a:endParaRPr lang="it-IT" i="1" dirty="0">
              <a:solidFill>
                <a:srgbClr val="068F85"/>
              </a:solidFill>
            </a:endParaRPr>
          </a:p>
        </p:txBody>
      </p:sp>
      <p:sp>
        <p:nvSpPr>
          <p:cNvPr id="445458" name="Text Box 18"/>
          <p:cNvSpPr txBox="1">
            <a:spLocks noChangeArrowheads="1"/>
          </p:cNvSpPr>
          <p:nvPr/>
        </p:nvSpPr>
        <p:spPr bwMode="gray">
          <a:xfrm>
            <a:off x="1772929" y="1708075"/>
            <a:ext cx="2249717" cy="646331"/>
          </a:xfrm>
          <a:prstGeom prst="rect">
            <a:avLst/>
          </a:prstGeom>
          <a:noFill/>
          <a:ln w="9525" algn="ctr">
            <a:noFill/>
            <a:miter lim="800000"/>
            <a:headEnd/>
            <a:tailEnd/>
          </a:ln>
          <a:effectLst/>
        </p:spPr>
        <p:txBody>
          <a:bodyPr wrap="square" anchor="ctr" anchorCtr="1">
            <a:spAutoFit/>
          </a:bodyPr>
          <a:lstStyle/>
          <a:p>
            <a:pPr algn="ctr">
              <a:spcBef>
                <a:spcPct val="0"/>
              </a:spcBef>
            </a:pPr>
            <a:r>
              <a:rPr lang="it-IT" b="1" i="1" dirty="0" smtClean="0">
                <a:solidFill>
                  <a:srgbClr val="794B79"/>
                </a:solidFill>
              </a:rPr>
              <a:t>Cómo </a:t>
            </a:r>
            <a:r>
              <a:rPr lang="it-IT" i="1" dirty="0" smtClean="0">
                <a:solidFill>
                  <a:srgbClr val="794B79"/>
                </a:solidFill>
              </a:rPr>
              <a:t>podríamos generar la oferta?</a:t>
            </a:r>
            <a:endParaRPr lang="it-IT" i="1" dirty="0">
              <a:solidFill>
                <a:srgbClr val="794B79"/>
              </a:solidFill>
            </a:endParaRPr>
          </a:p>
        </p:txBody>
      </p:sp>
      <p:sp>
        <p:nvSpPr>
          <p:cNvPr id="445459" name="Text Box 19"/>
          <p:cNvSpPr txBox="1">
            <a:spLocks noChangeArrowheads="1"/>
          </p:cNvSpPr>
          <p:nvPr/>
        </p:nvSpPr>
        <p:spPr bwMode="gray">
          <a:xfrm>
            <a:off x="3440832" y="4449886"/>
            <a:ext cx="2922111" cy="923330"/>
          </a:xfrm>
          <a:prstGeom prst="rect">
            <a:avLst/>
          </a:prstGeom>
          <a:noFill/>
          <a:ln w="9525" algn="ctr">
            <a:noFill/>
            <a:miter lim="800000"/>
            <a:headEnd/>
            <a:tailEnd/>
          </a:ln>
          <a:effectLst/>
        </p:spPr>
        <p:txBody>
          <a:bodyPr wrap="square" anchor="ctr" anchorCtr="1">
            <a:spAutoFit/>
          </a:bodyPr>
          <a:lstStyle/>
          <a:p>
            <a:pPr algn="ctr">
              <a:spcBef>
                <a:spcPct val="0"/>
              </a:spcBef>
            </a:pPr>
            <a:r>
              <a:rPr lang="it-IT" i="1" dirty="0" smtClean="0">
                <a:solidFill>
                  <a:srgbClr val="B63D4C"/>
                </a:solidFill>
              </a:rPr>
              <a:t>Cuál debería ser nuestra oferta? </a:t>
            </a:r>
            <a:r>
              <a:rPr lang="it-IT" b="1" i="1" dirty="0" smtClean="0">
                <a:solidFill>
                  <a:srgbClr val="B63D4C"/>
                </a:solidFill>
              </a:rPr>
              <a:t>Qué conceptos y experiencias</a:t>
            </a:r>
            <a:r>
              <a:rPr lang="it-IT" i="1" dirty="0" smtClean="0">
                <a:solidFill>
                  <a:srgbClr val="B63D4C"/>
                </a:solidFill>
              </a:rPr>
              <a:t>?</a:t>
            </a:r>
            <a:endParaRPr lang="it-IT" i="1" dirty="0">
              <a:solidFill>
                <a:srgbClr val="B63D4C"/>
              </a:solidFill>
            </a:endParaRPr>
          </a:p>
        </p:txBody>
      </p:sp>
      <p:sp>
        <p:nvSpPr>
          <p:cNvPr id="445460" name="Text Box 20"/>
          <p:cNvSpPr txBox="1">
            <a:spLocks noChangeArrowheads="1"/>
          </p:cNvSpPr>
          <p:nvPr/>
        </p:nvSpPr>
        <p:spPr bwMode="gray">
          <a:xfrm>
            <a:off x="4680076" y="1569575"/>
            <a:ext cx="2664295" cy="923330"/>
          </a:xfrm>
          <a:prstGeom prst="rect">
            <a:avLst/>
          </a:prstGeom>
          <a:noFill/>
          <a:ln w="9525" algn="ctr">
            <a:noFill/>
            <a:miter lim="800000"/>
            <a:headEnd/>
            <a:tailEnd/>
          </a:ln>
          <a:effectLst/>
        </p:spPr>
        <p:txBody>
          <a:bodyPr wrap="square" anchor="ctr" anchorCtr="1">
            <a:spAutoFit/>
          </a:bodyPr>
          <a:lstStyle/>
          <a:p>
            <a:pPr algn="ctr">
              <a:spcBef>
                <a:spcPct val="0"/>
              </a:spcBef>
            </a:pPr>
            <a:r>
              <a:rPr lang="it-IT" b="1" i="1" dirty="0" smtClean="0">
                <a:solidFill>
                  <a:srgbClr val="DD913D"/>
                </a:solidFill>
              </a:rPr>
              <a:t>Dónde</a:t>
            </a:r>
            <a:r>
              <a:rPr lang="it-IT" i="1" dirty="0" smtClean="0">
                <a:solidFill>
                  <a:srgbClr val="DD913D"/>
                </a:solidFill>
              </a:rPr>
              <a:t>, con qué </a:t>
            </a:r>
            <a:r>
              <a:rPr lang="it-IT" b="1" i="1" dirty="0" smtClean="0">
                <a:solidFill>
                  <a:srgbClr val="DD913D"/>
                </a:solidFill>
              </a:rPr>
              <a:t>medios </a:t>
            </a:r>
            <a:r>
              <a:rPr lang="it-IT" i="1" dirty="0" smtClean="0">
                <a:solidFill>
                  <a:srgbClr val="DD913D"/>
                </a:solidFill>
              </a:rPr>
              <a:t>y </a:t>
            </a:r>
            <a:r>
              <a:rPr lang="it-IT" b="1" i="1" dirty="0" smtClean="0">
                <a:solidFill>
                  <a:srgbClr val="DD913D"/>
                </a:solidFill>
              </a:rPr>
              <a:t>cómo </a:t>
            </a:r>
            <a:r>
              <a:rPr lang="it-IT" i="1" dirty="0" smtClean="0">
                <a:solidFill>
                  <a:srgbClr val="DD913D"/>
                </a:solidFill>
              </a:rPr>
              <a:t>lo ofreceríamos?</a:t>
            </a:r>
            <a:endParaRPr lang="it-IT" i="1" dirty="0">
              <a:solidFill>
                <a:srgbClr val="DD913D"/>
              </a:solidFill>
            </a:endParaRPr>
          </a:p>
        </p:txBody>
      </p:sp>
      <p:sp>
        <p:nvSpPr>
          <p:cNvPr id="445461" name="Text Box 21"/>
          <p:cNvSpPr txBox="1">
            <a:spLocks noChangeArrowheads="1"/>
          </p:cNvSpPr>
          <p:nvPr/>
        </p:nvSpPr>
        <p:spPr bwMode="gray">
          <a:xfrm>
            <a:off x="6678902" y="4697380"/>
            <a:ext cx="3098634" cy="646331"/>
          </a:xfrm>
          <a:prstGeom prst="rect">
            <a:avLst/>
          </a:prstGeom>
          <a:noFill/>
          <a:ln w="9525" algn="ctr">
            <a:noFill/>
            <a:miter lim="800000"/>
            <a:headEnd/>
            <a:tailEnd/>
          </a:ln>
          <a:effectLst/>
        </p:spPr>
        <p:txBody>
          <a:bodyPr wrap="square" anchor="ctr" anchorCtr="1">
            <a:spAutoFit/>
          </a:bodyPr>
          <a:lstStyle/>
          <a:p>
            <a:pPr algn="ctr">
              <a:spcBef>
                <a:spcPct val="0"/>
              </a:spcBef>
            </a:pPr>
            <a:r>
              <a:rPr lang="it-IT" b="1" i="1" dirty="0" smtClean="0">
                <a:solidFill>
                  <a:srgbClr val="A2AF55"/>
                </a:solidFill>
              </a:rPr>
              <a:t>A quién </a:t>
            </a:r>
            <a:r>
              <a:rPr lang="it-IT" i="1" dirty="0" smtClean="0">
                <a:solidFill>
                  <a:srgbClr val="A2AF55"/>
                </a:solidFill>
              </a:rPr>
              <a:t>deberíamos apuntar con nuestra oferta?</a:t>
            </a:r>
            <a:endParaRPr lang="it-IT" i="1" dirty="0">
              <a:solidFill>
                <a:srgbClr val="A2AF55"/>
              </a:solidFill>
            </a:endParaRPr>
          </a:p>
        </p:txBody>
      </p:sp>
      <p:sp>
        <p:nvSpPr>
          <p:cNvPr id="445462" name="Text Box 22"/>
          <p:cNvSpPr txBox="1">
            <a:spLocks noChangeArrowheads="1"/>
          </p:cNvSpPr>
          <p:nvPr/>
        </p:nvSpPr>
        <p:spPr bwMode="gray">
          <a:xfrm>
            <a:off x="43012" y="4578073"/>
            <a:ext cx="2688077" cy="646331"/>
          </a:xfrm>
          <a:prstGeom prst="rect">
            <a:avLst/>
          </a:prstGeom>
          <a:noFill/>
          <a:ln w="9525" algn="ctr">
            <a:noFill/>
            <a:miter lim="800000"/>
            <a:headEnd/>
            <a:tailEnd/>
          </a:ln>
          <a:effectLst/>
        </p:spPr>
        <p:txBody>
          <a:bodyPr wrap="square" anchor="ctr" anchorCtr="1">
            <a:spAutoFit/>
          </a:bodyPr>
          <a:lstStyle/>
          <a:p>
            <a:pPr algn="ctr">
              <a:spcBef>
                <a:spcPct val="0"/>
              </a:spcBef>
            </a:pPr>
            <a:r>
              <a:rPr lang="it-IT" i="1" dirty="0" smtClean="0">
                <a:solidFill>
                  <a:srgbClr val="068F85"/>
                </a:solidFill>
              </a:rPr>
              <a:t>Qué </a:t>
            </a:r>
            <a:r>
              <a:rPr lang="it-IT" b="1" i="1" dirty="0" smtClean="0">
                <a:solidFill>
                  <a:srgbClr val="068F85"/>
                </a:solidFill>
              </a:rPr>
              <a:t>redes y socios </a:t>
            </a:r>
            <a:r>
              <a:rPr lang="it-IT" i="1" dirty="0" smtClean="0">
                <a:solidFill>
                  <a:srgbClr val="068F85"/>
                </a:solidFill>
              </a:rPr>
              <a:t>podríamos emplear?</a:t>
            </a:r>
            <a:endParaRPr lang="it-IT" i="1" dirty="0">
              <a:solidFill>
                <a:srgbClr val="068F85"/>
              </a:solidFill>
            </a:endParaRPr>
          </a:p>
        </p:txBody>
      </p:sp>
      <p:sp>
        <p:nvSpPr>
          <p:cNvPr id="445463" name="Text Box 23"/>
          <p:cNvSpPr txBox="1">
            <a:spLocks noChangeArrowheads="1"/>
          </p:cNvSpPr>
          <p:nvPr/>
        </p:nvSpPr>
        <p:spPr bwMode="gray">
          <a:xfrm>
            <a:off x="0" y="3047816"/>
            <a:ext cx="1428463" cy="923330"/>
          </a:xfrm>
          <a:prstGeom prst="rect">
            <a:avLst/>
          </a:prstGeom>
          <a:noFill/>
          <a:ln w="9525" algn="ctr">
            <a:noFill/>
            <a:miter lim="800000"/>
            <a:headEnd/>
            <a:tailEnd/>
          </a:ln>
          <a:effectLst/>
        </p:spPr>
        <p:txBody>
          <a:bodyPr anchor="ctr" anchorCtr="1">
            <a:spAutoFit/>
          </a:bodyPr>
          <a:lstStyle/>
          <a:p>
            <a:pPr algn="ctr">
              <a:spcBef>
                <a:spcPct val="0"/>
              </a:spcBef>
            </a:pPr>
            <a:r>
              <a:rPr lang="it-IT" i="1" dirty="0" smtClean="0">
                <a:solidFill>
                  <a:srgbClr val="068F85"/>
                </a:solidFill>
              </a:rPr>
              <a:t>Qué </a:t>
            </a:r>
            <a:r>
              <a:rPr lang="it-IT" b="1" i="1" dirty="0" smtClean="0">
                <a:solidFill>
                  <a:srgbClr val="068F85"/>
                </a:solidFill>
              </a:rPr>
              <a:t>tendencias</a:t>
            </a:r>
            <a:r>
              <a:rPr lang="it-IT" i="1" dirty="0" smtClean="0">
                <a:solidFill>
                  <a:srgbClr val="068F85"/>
                </a:solidFill>
              </a:rPr>
              <a:t> se vienen?</a:t>
            </a:r>
            <a:endParaRPr lang="it-IT" i="1" dirty="0">
              <a:solidFill>
                <a:srgbClr val="068F85"/>
              </a:solidFill>
            </a:endParaRPr>
          </a:p>
        </p:txBody>
      </p:sp>
      <p:sp>
        <p:nvSpPr>
          <p:cNvPr id="16" name="7 Título"/>
          <p:cNvSpPr>
            <a:spLocks noGrp="1"/>
          </p:cNvSpPr>
          <p:nvPr>
            <p:ph type="title"/>
          </p:nvPr>
        </p:nvSpPr>
        <p:spPr>
          <a:xfrm>
            <a:off x="272480" y="274638"/>
            <a:ext cx="9361040" cy="633412"/>
          </a:xfrm>
        </p:spPr>
        <p:txBody>
          <a:bodyPr/>
          <a:lstStyle/>
          <a:p>
            <a:r>
              <a:rPr lang="es-ES" dirty="0" smtClean="0">
                <a:cs typeface="Arial" pitchFamily="34" charset="0"/>
              </a:rPr>
              <a:t>Dónde innovar? Cadena de innovación</a:t>
            </a:r>
            <a:endParaRPr lang="es-ES" dirty="0"/>
          </a:p>
        </p:txBody>
      </p:sp>
      <p:sp>
        <p:nvSpPr>
          <p:cNvPr id="17" name="8 Marcador de texto"/>
          <p:cNvSpPr txBox="1">
            <a:spLocks/>
          </p:cNvSpPr>
          <p:nvPr/>
        </p:nvSpPr>
        <p:spPr>
          <a:xfrm>
            <a:off x="272481" y="98630"/>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18" name="Straight Connector 17"/>
          <p:cNvCxnSpPr/>
          <p:nvPr/>
        </p:nvCxnSpPr>
        <p:spPr>
          <a:xfrm>
            <a:off x="416496" y="836712"/>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1568624" y="2656272"/>
            <a:ext cx="7895391" cy="1708832"/>
            <a:chOff x="1636615" y="2485939"/>
            <a:chExt cx="7895391" cy="1708832"/>
          </a:xfrm>
        </p:grpSpPr>
        <p:sp>
          <p:nvSpPr>
            <p:cNvPr id="4" name="Chevron 3"/>
            <p:cNvSpPr/>
            <p:nvPr/>
          </p:nvSpPr>
          <p:spPr>
            <a:xfrm>
              <a:off x="1636615" y="2485939"/>
              <a:ext cx="7795352" cy="1708832"/>
            </a:xfrm>
            <a:prstGeom prst="chevron">
              <a:avLst>
                <a:gd name="adj" fmla="val 26163"/>
              </a:avLst>
            </a:prstGeom>
            <a:solidFill>
              <a:schemeClr val="accent3">
                <a:lumMod val="25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s-ES" sz="1200" dirty="0">
                <a:solidFill>
                  <a:schemeClr val="tx1"/>
                </a:solidFill>
              </a:endParaRPr>
            </a:p>
          </p:txBody>
        </p:sp>
        <p:sp>
          <p:nvSpPr>
            <p:cNvPr id="20" name="Chevron 19"/>
            <p:cNvSpPr/>
            <p:nvPr/>
          </p:nvSpPr>
          <p:spPr>
            <a:xfrm>
              <a:off x="1830478" y="2846820"/>
              <a:ext cx="2260159" cy="972424"/>
            </a:xfrm>
            <a:prstGeom prst="chevron">
              <a:avLst>
                <a:gd name="adj" fmla="val 26163"/>
              </a:avLst>
            </a:prstGeom>
            <a:solidFill>
              <a:schemeClr val="accent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tx1"/>
                  </a:solidFill>
                </a:rPr>
                <a:t>Tecnologías</a:t>
              </a:r>
            </a:p>
            <a:p>
              <a:pPr algn="ctr"/>
              <a:r>
                <a:rPr lang="es-ES" sz="1400" b="1" dirty="0" smtClean="0">
                  <a:solidFill>
                    <a:schemeClr val="tx1"/>
                  </a:solidFill>
                </a:rPr>
                <a:t>Procesos</a:t>
              </a:r>
            </a:p>
            <a:p>
              <a:pPr algn="ctr"/>
              <a:r>
                <a:rPr lang="es-ES" sz="1400" b="1" dirty="0" smtClean="0">
                  <a:solidFill>
                    <a:schemeClr val="tx1"/>
                  </a:solidFill>
                </a:rPr>
                <a:t>Materiales</a:t>
              </a:r>
            </a:p>
            <a:p>
              <a:pPr algn="ctr"/>
              <a:r>
                <a:rPr lang="es-ES" sz="1400" b="1" dirty="0" smtClean="0">
                  <a:solidFill>
                    <a:schemeClr val="tx1"/>
                  </a:solidFill>
                </a:rPr>
                <a:t>Activos</a:t>
              </a:r>
              <a:endParaRPr lang="es-ES" sz="1400" b="1" dirty="0">
                <a:solidFill>
                  <a:schemeClr val="tx1"/>
                </a:solidFill>
              </a:endParaRPr>
            </a:p>
          </p:txBody>
        </p:sp>
        <p:sp>
          <p:nvSpPr>
            <p:cNvPr id="22" name="Chevron 21"/>
            <p:cNvSpPr/>
            <p:nvPr/>
          </p:nvSpPr>
          <p:spPr>
            <a:xfrm>
              <a:off x="3830588" y="2852936"/>
              <a:ext cx="2260159" cy="972424"/>
            </a:xfrm>
            <a:prstGeom prst="chevron">
              <a:avLst>
                <a:gd name="adj" fmla="val 26163"/>
              </a:avLst>
            </a:prstGeom>
            <a:solidFill>
              <a:srgbClr val="FFCC99"/>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tx1"/>
                  </a:solidFill>
                </a:rPr>
                <a:t>Experiencias</a:t>
              </a:r>
            </a:p>
            <a:p>
              <a:pPr algn="ctr"/>
              <a:r>
                <a:rPr lang="es-ES" sz="1400" b="1" dirty="0" smtClean="0">
                  <a:solidFill>
                    <a:schemeClr val="tx1"/>
                  </a:solidFill>
                </a:rPr>
                <a:t>Productos</a:t>
              </a:r>
            </a:p>
            <a:p>
              <a:pPr algn="ctr"/>
              <a:r>
                <a:rPr lang="es-ES" sz="1400" b="1" dirty="0" smtClean="0">
                  <a:solidFill>
                    <a:schemeClr val="tx1"/>
                  </a:solidFill>
                </a:rPr>
                <a:t>Servicios</a:t>
              </a:r>
            </a:p>
            <a:p>
              <a:pPr algn="ctr"/>
              <a:r>
                <a:rPr lang="es-ES" sz="1400" b="1" dirty="0" smtClean="0">
                  <a:solidFill>
                    <a:schemeClr val="tx1"/>
                  </a:solidFill>
                </a:rPr>
                <a:t>Marcas</a:t>
              </a:r>
              <a:endParaRPr lang="es-ES" sz="1400" b="1" dirty="0">
                <a:solidFill>
                  <a:schemeClr val="tx1"/>
                </a:solidFill>
              </a:endParaRPr>
            </a:p>
          </p:txBody>
        </p:sp>
        <p:sp>
          <p:nvSpPr>
            <p:cNvPr id="23" name="Chevron 22"/>
            <p:cNvSpPr/>
            <p:nvPr/>
          </p:nvSpPr>
          <p:spPr>
            <a:xfrm>
              <a:off x="5817096" y="2852936"/>
              <a:ext cx="2260159" cy="972424"/>
            </a:xfrm>
            <a:prstGeom prst="chevron">
              <a:avLst>
                <a:gd name="adj" fmla="val 26163"/>
              </a:avLst>
            </a:prstGeom>
            <a:solidFill>
              <a:srgbClr val="99FFCC"/>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tx1"/>
                  </a:solidFill>
                </a:rPr>
                <a:t>Ubicaciones</a:t>
              </a:r>
            </a:p>
            <a:p>
              <a:pPr algn="ctr"/>
              <a:r>
                <a:rPr lang="es-ES" sz="1400" b="1" dirty="0" smtClean="0">
                  <a:solidFill>
                    <a:schemeClr val="tx1"/>
                  </a:solidFill>
                </a:rPr>
                <a:t>Canales</a:t>
              </a:r>
            </a:p>
            <a:p>
              <a:pPr algn="ctr"/>
              <a:r>
                <a:rPr lang="es-ES" sz="1400" b="1" dirty="0" smtClean="0">
                  <a:solidFill>
                    <a:schemeClr val="tx1"/>
                  </a:solidFill>
                </a:rPr>
                <a:t>Logística</a:t>
              </a:r>
            </a:p>
          </p:txBody>
        </p:sp>
        <p:sp>
          <p:nvSpPr>
            <p:cNvPr id="5" name="Chevron 4"/>
            <p:cNvSpPr/>
            <p:nvPr/>
          </p:nvSpPr>
          <p:spPr>
            <a:xfrm>
              <a:off x="7651204" y="2485939"/>
              <a:ext cx="576064" cy="1708832"/>
            </a:xfrm>
            <a:prstGeom prst="chevron">
              <a:avLst>
                <a:gd name="adj" fmla="val 72689"/>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s-ES" sz="1200" dirty="0">
                <a:solidFill>
                  <a:schemeClr val="tx1"/>
                </a:solidFill>
              </a:endParaRPr>
            </a:p>
          </p:txBody>
        </p:sp>
        <p:sp>
          <p:nvSpPr>
            <p:cNvPr id="6" name="TextBox 5"/>
            <p:cNvSpPr txBox="1"/>
            <p:nvPr/>
          </p:nvSpPr>
          <p:spPr>
            <a:xfrm>
              <a:off x="8337376" y="3224009"/>
              <a:ext cx="1194630" cy="307777"/>
            </a:xfrm>
            <a:prstGeom prst="rect">
              <a:avLst/>
            </a:prstGeom>
            <a:noFill/>
          </p:spPr>
          <p:txBody>
            <a:bodyPr wrap="square" rtlCol="0">
              <a:spAutoFit/>
            </a:bodyPr>
            <a:lstStyle/>
            <a:p>
              <a:r>
                <a:rPr lang="es-ES" sz="1400" b="1" dirty="0" smtClean="0">
                  <a:solidFill>
                    <a:schemeClr val="bg1"/>
                  </a:solidFill>
                </a:rPr>
                <a:t>Mercados</a:t>
              </a:r>
              <a:endParaRPr lang="es-ES" sz="1400" b="1" dirty="0">
                <a:solidFill>
                  <a:schemeClr val="bg1"/>
                </a:solidFill>
              </a:endParaRPr>
            </a:p>
          </p:txBody>
        </p:sp>
        <p:sp>
          <p:nvSpPr>
            <p:cNvPr id="26" name="TextBox 25"/>
            <p:cNvSpPr txBox="1"/>
            <p:nvPr/>
          </p:nvSpPr>
          <p:spPr>
            <a:xfrm>
              <a:off x="3944888" y="3857063"/>
              <a:ext cx="2044366" cy="307777"/>
            </a:xfrm>
            <a:prstGeom prst="rect">
              <a:avLst/>
            </a:prstGeom>
            <a:noFill/>
          </p:spPr>
          <p:txBody>
            <a:bodyPr wrap="square" rtlCol="0">
              <a:spAutoFit/>
            </a:bodyPr>
            <a:lstStyle/>
            <a:p>
              <a:pPr algn="ctr"/>
              <a:r>
                <a:rPr lang="es-ES" sz="1400" b="1" dirty="0" smtClean="0">
                  <a:solidFill>
                    <a:schemeClr val="bg1"/>
                  </a:solidFill>
                </a:rPr>
                <a:t>Redes y socios</a:t>
              </a:r>
              <a:endParaRPr lang="es-ES" sz="1400" b="1" dirty="0">
                <a:solidFill>
                  <a:schemeClr val="bg1"/>
                </a:solidFill>
              </a:endParaRPr>
            </a:p>
          </p:txBody>
        </p:sp>
        <p:sp>
          <p:nvSpPr>
            <p:cNvPr id="27" name="TextBox 26"/>
            <p:cNvSpPr txBox="1"/>
            <p:nvPr/>
          </p:nvSpPr>
          <p:spPr>
            <a:xfrm>
              <a:off x="4017616" y="2536739"/>
              <a:ext cx="2413318" cy="307777"/>
            </a:xfrm>
            <a:prstGeom prst="rect">
              <a:avLst/>
            </a:prstGeom>
            <a:noFill/>
          </p:spPr>
          <p:txBody>
            <a:bodyPr wrap="square" rtlCol="0">
              <a:spAutoFit/>
            </a:bodyPr>
            <a:lstStyle/>
            <a:p>
              <a:pPr algn="ctr"/>
              <a:r>
                <a:rPr lang="es-ES" sz="1400" b="1" dirty="0" smtClean="0">
                  <a:solidFill>
                    <a:schemeClr val="bg1"/>
                  </a:solidFill>
                </a:rPr>
                <a:t>Modelos de Negocio</a:t>
              </a:r>
              <a:endParaRPr lang="es-ES" sz="1400" b="1" dirty="0">
                <a:solidFill>
                  <a:schemeClr val="bg1"/>
                </a:solidFill>
              </a:endParaRPr>
            </a:p>
          </p:txBody>
        </p:sp>
      </p:grpSp>
      <p:cxnSp>
        <p:nvCxnSpPr>
          <p:cNvPr id="9" name="Straight Arrow Connector 8"/>
          <p:cNvCxnSpPr>
            <a:stCxn id="445463" idx="3"/>
            <a:endCxn id="20" idx="1"/>
          </p:cNvCxnSpPr>
          <p:nvPr/>
        </p:nvCxnSpPr>
        <p:spPr>
          <a:xfrm flipV="1">
            <a:off x="1428463" y="3503365"/>
            <a:ext cx="588439" cy="61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45458" idx="2"/>
          </p:cNvCxnSpPr>
          <p:nvPr/>
        </p:nvCxnSpPr>
        <p:spPr>
          <a:xfrm>
            <a:off x="2897788" y="2354406"/>
            <a:ext cx="1407140" cy="8319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45460" idx="2"/>
          </p:cNvCxnSpPr>
          <p:nvPr/>
        </p:nvCxnSpPr>
        <p:spPr>
          <a:xfrm>
            <a:off x="6012224" y="2492905"/>
            <a:ext cx="452944" cy="6934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445457" idx="2"/>
          </p:cNvCxnSpPr>
          <p:nvPr/>
        </p:nvCxnSpPr>
        <p:spPr>
          <a:xfrm flipH="1">
            <a:off x="7041233" y="2459189"/>
            <a:ext cx="1621333" cy="1970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445461" idx="0"/>
          </p:cNvCxnSpPr>
          <p:nvPr/>
        </p:nvCxnSpPr>
        <p:spPr>
          <a:xfrm flipV="1">
            <a:off x="8228219" y="4335599"/>
            <a:ext cx="110108" cy="3617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45462" idx="0"/>
          </p:cNvCxnSpPr>
          <p:nvPr/>
        </p:nvCxnSpPr>
        <p:spPr>
          <a:xfrm flipV="1">
            <a:off x="1387051" y="4365104"/>
            <a:ext cx="2156006" cy="2129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5440" name="Straight Arrow Connector 445439"/>
          <p:cNvCxnSpPr>
            <a:stCxn id="445459" idx="0"/>
          </p:cNvCxnSpPr>
          <p:nvPr/>
        </p:nvCxnSpPr>
        <p:spPr>
          <a:xfrm flipH="1" flipV="1">
            <a:off x="4747140" y="3876153"/>
            <a:ext cx="154748" cy="5737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7201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0 Marcador de texto"/>
          <p:cNvSpPr txBox="1">
            <a:spLocks/>
          </p:cNvSpPr>
          <p:nvPr/>
        </p:nvSpPr>
        <p:spPr>
          <a:xfrm>
            <a:off x="5313040" y="3429000"/>
            <a:ext cx="4005262" cy="1646605"/>
          </a:xfrm>
          <a:prstGeom prst="rect">
            <a:avLst/>
          </a:prstGeom>
        </p:spPr>
        <p:txBody>
          <a:bodyPr vert="horz" lIns="91440" tIns="45720" rIns="91440" bIns="45720" rtlCol="0">
            <a:spAutoFit/>
          </a:bodyPr>
          <a:lstStyle/>
          <a:p>
            <a:pPr marL="179388" indent="-179388" algn="just">
              <a:spcBef>
                <a:spcPts val="1800"/>
              </a:spcBef>
              <a:defRPr/>
            </a:pPr>
            <a:r>
              <a:rPr lang="es-ES" sz="1400" b="1" dirty="0" smtClean="0">
                <a:solidFill>
                  <a:schemeClr val="tx2"/>
                </a:solidFill>
              </a:rPr>
              <a:t>Introducción</a:t>
            </a:r>
          </a:p>
          <a:p>
            <a:pPr indent="-179388" algn="just">
              <a:spcBef>
                <a:spcPts val="1800"/>
              </a:spcBef>
              <a:defRPr/>
            </a:pPr>
            <a:r>
              <a:rPr lang="es-ES" sz="1400" b="1" dirty="0" smtClean="0">
                <a:solidFill>
                  <a:schemeClr val="accent1"/>
                </a:solidFill>
              </a:rPr>
              <a:t>Tendencias marco para la innovación</a:t>
            </a:r>
          </a:p>
          <a:p>
            <a:pPr marL="179388" indent="-179388" algn="just">
              <a:spcBef>
                <a:spcPts val="1800"/>
              </a:spcBef>
              <a:defRPr/>
            </a:pPr>
            <a:r>
              <a:rPr lang="es-ES" sz="1400" b="1" dirty="0" smtClean="0">
                <a:solidFill>
                  <a:schemeClr val="tx2"/>
                </a:solidFill>
              </a:rPr>
              <a:t>Innovación en producto turístico</a:t>
            </a:r>
          </a:p>
          <a:p>
            <a:pPr marL="179388" lvl="0" indent="-179388" algn="just">
              <a:spcBef>
                <a:spcPts val="1800"/>
              </a:spcBef>
              <a:defRPr/>
            </a:pPr>
            <a:r>
              <a:rPr lang="es-ES" sz="1400" b="1" dirty="0" smtClean="0">
                <a:solidFill>
                  <a:schemeClr val="tx2"/>
                </a:solidFill>
              </a:rPr>
              <a:t>Cómo innovar</a:t>
            </a:r>
          </a:p>
        </p:txBody>
      </p:sp>
      <p:cxnSp>
        <p:nvCxnSpPr>
          <p:cNvPr id="6" name="5 Conector recto"/>
          <p:cNvCxnSpPr/>
          <p:nvPr/>
        </p:nvCxnSpPr>
        <p:spPr>
          <a:xfrm>
            <a:off x="5130045" y="3488139"/>
            <a:ext cx="0" cy="203374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38664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6496" y="918065"/>
            <a:ext cx="3426321" cy="5031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Título"/>
          <p:cNvSpPr>
            <a:spLocks noGrp="1"/>
          </p:cNvSpPr>
          <p:nvPr>
            <p:ph type="title"/>
          </p:nvPr>
        </p:nvSpPr>
        <p:spPr/>
        <p:txBody>
          <a:bodyPr/>
          <a:lstStyle/>
          <a:p>
            <a:r>
              <a:rPr lang="it-IT" dirty="0" smtClean="0"/>
              <a:t>Comportamiento del viajero – </a:t>
            </a:r>
            <a:r>
              <a:rPr lang="it-IT" sz="2400" dirty="0" smtClean="0"/>
              <a:t>UN NUEVO PARADIGMA DE CONSUMO DEL TURISMO</a:t>
            </a:r>
            <a:endParaRPr lang="it-IT" sz="2400" dirty="0"/>
          </a:p>
        </p:txBody>
      </p:sp>
      <p:sp>
        <p:nvSpPr>
          <p:cNvPr id="6" name="5 Marcador de texto"/>
          <p:cNvSpPr>
            <a:spLocks noGrp="1"/>
          </p:cNvSpPr>
          <p:nvPr>
            <p:ph type="body" sz="quarter" idx="13"/>
          </p:nvPr>
        </p:nvSpPr>
        <p:spPr/>
        <p:txBody>
          <a:bodyPr/>
          <a:lstStyle/>
          <a:p>
            <a:r>
              <a:rPr lang="it-IT" dirty="0" smtClean="0"/>
              <a:t>Diagnostico de Mercado</a:t>
            </a:r>
            <a:endParaRPr lang="it-IT" dirty="0"/>
          </a:p>
        </p:txBody>
      </p:sp>
      <p:sp>
        <p:nvSpPr>
          <p:cNvPr id="11" name="10 Rectángulo redondeado"/>
          <p:cNvSpPr/>
          <p:nvPr/>
        </p:nvSpPr>
        <p:spPr>
          <a:xfrm>
            <a:off x="4192661" y="1340768"/>
            <a:ext cx="5152827" cy="410445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266700">
              <a:spcBef>
                <a:spcPts val="600"/>
              </a:spcBef>
              <a:spcAft>
                <a:spcPts val="600"/>
              </a:spcAft>
              <a:buFont typeface="Arial" pitchFamily="34" charset="0"/>
              <a:buChar char="•"/>
            </a:pPr>
            <a:r>
              <a:rPr lang="it-IT" sz="2000" b="1" u="sng" dirty="0" smtClean="0">
                <a:solidFill>
                  <a:srgbClr val="FFFFFF"/>
                </a:solidFill>
              </a:rPr>
              <a:t>Muy ocupados </a:t>
            </a:r>
            <a:r>
              <a:rPr lang="it-IT" sz="2000" dirty="0" smtClean="0">
                <a:solidFill>
                  <a:srgbClr val="FFFFFF"/>
                </a:solidFill>
              </a:rPr>
              <a:t>para preocuparse</a:t>
            </a:r>
          </a:p>
          <a:p>
            <a:pPr marL="266700" indent="-266700">
              <a:spcBef>
                <a:spcPts val="600"/>
              </a:spcBef>
              <a:spcAft>
                <a:spcPts val="600"/>
              </a:spcAft>
              <a:buFont typeface="Arial" pitchFamily="34" charset="0"/>
              <a:buChar char="•"/>
            </a:pPr>
            <a:r>
              <a:rPr lang="it-IT" sz="2000" dirty="0" smtClean="0">
                <a:solidFill>
                  <a:srgbClr val="FFFFFF"/>
                </a:solidFill>
              </a:rPr>
              <a:t>Vidas complejas</a:t>
            </a:r>
          </a:p>
          <a:p>
            <a:pPr marL="266700" indent="-266700">
              <a:spcBef>
                <a:spcPts val="600"/>
              </a:spcBef>
              <a:spcAft>
                <a:spcPts val="600"/>
              </a:spcAft>
              <a:buFont typeface="Arial" pitchFamily="34" charset="0"/>
              <a:buChar char="•"/>
            </a:pPr>
            <a:r>
              <a:rPr lang="it-IT" sz="2000" dirty="0" smtClean="0">
                <a:solidFill>
                  <a:srgbClr val="FFFFFF"/>
                </a:solidFill>
              </a:rPr>
              <a:t>Finanzas presurizadas</a:t>
            </a:r>
          </a:p>
          <a:p>
            <a:pPr marL="266700" indent="-266700">
              <a:spcBef>
                <a:spcPts val="600"/>
              </a:spcBef>
              <a:spcAft>
                <a:spcPts val="600"/>
              </a:spcAft>
              <a:buFont typeface="Arial" pitchFamily="34" charset="0"/>
              <a:buChar char="•"/>
            </a:pPr>
            <a:r>
              <a:rPr lang="it-IT" sz="2000" dirty="0" smtClean="0">
                <a:solidFill>
                  <a:srgbClr val="FFFFFF"/>
                </a:solidFill>
              </a:rPr>
              <a:t>Buscando </a:t>
            </a:r>
            <a:r>
              <a:rPr lang="it-IT" sz="2000" b="1" u="sng" dirty="0" smtClean="0">
                <a:solidFill>
                  <a:srgbClr val="FFFFFF"/>
                </a:solidFill>
              </a:rPr>
              <a:t>simplicidad</a:t>
            </a:r>
          </a:p>
          <a:p>
            <a:pPr marL="266700" indent="-266700">
              <a:spcBef>
                <a:spcPts val="600"/>
              </a:spcBef>
              <a:spcAft>
                <a:spcPts val="600"/>
              </a:spcAft>
              <a:buFont typeface="Arial" pitchFamily="34" charset="0"/>
              <a:buChar char="•"/>
            </a:pPr>
            <a:r>
              <a:rPr lang="it-IT" sz="2000" b="1" u="sng" dirty="0" smtClean="0">
                <a:solidFill>
                  <a:srgbClr val="FFFFFF"/>
                </a:solidFill>
              </a:rPr>
              <a:t>Enriquecidos </a:t>
            </a:r>
            <a:r>
              <a:rPr lang="it-IT" sz="2000" dirty="0" smtClean="0">
                <a:solidFill>
                  <a:srgbClr val="FFFFFF"/>
                </a:solidFill>
              </a:rPr>
              <a:t>y más </a:t>
            </a:r>
            <a:r>
              <a:rPr lang="it-IT" sz="2000" b="1" u="sng" dirty="0" smtClean="0">
                <a:solidFill>
                  <a:srgbClr val="FFFFFF"/>
                </a:solidFill>
              </a:rPr>
              <a:t>experimentados</a:t>
            </a:r>
          </a:p>
          <a:p>
            <a:pPr marL="266700" indent="-266700">
              <a:spcBef>
                <a:spcPts val="600"/>
              </a:spcBef>
              <a:spcAft>
                <a:spcPts val="600"/>
              </a:spcAft>
              <a:buFont typeface="Arial" pitchFamily="34" charset="0"/>
              <a:buChar char="•"/>
            </a:pPr>
            <a:r>
              <a:rPr lang="it-IT" sz="2000" b="1" u="sng" dirty="0" smtClean="0">
                <a:solidFill>
                  <a:srgbClr val="FFFFFF"/>
                </a:solidFill>
              </a:rPr>
              <a:t>Difíciles de satisfacer</a:t>
            </a:r>
            <a:r>
              <a:rPr lang="it-IT" sz="2000" dirty="0" smtClean="0">
                <a:solidFill>
                  <a:srgbClr val="FFFFFF"/>
                </a:solidFill>
              </a:rPr>
              <a:t>, con motivaciones más fragmentadas</a:t>
            </a:r>
          </a:p>
          <a:p>
            <a:pPr marL="266700" indent="-266700">
              <a:spcBef>
                <a:spcPts val="600"/>
              </a:spcBef>
              <a:spcAft>
                <a:spcPts val="600"/>
              </a:spcAft>
              <a:buFont typeface="Arial" pitchFamily="34" charset="0"/>
              <a:buChar char="•"/>
            </a:pPr>
            <a:r>
              <a:rPr lang="it-IT" sz="2000" dirty="0" smtClean="0">
                <a:solidFill>
                  <a:srgbClr val="FFFFFF"/>
                </a:solidFill>
              </a:rPr>
              <a:t>Exigencia de </a:t>
            </a:r>
            <a:r>
              <a:rPr lang="it-IT" sz="2000" b="1" u="sng" dirty="0" smtClean="0">
                <a:solidFill>
                  <a:srgbClr val="FFFFFF"/>
                </a:solidFill>
              </a:rPr>
              <a:t>personalización </a:t>
            </a:r>
            <a:r>
              <a:rPr lang="it-IT" sz="2000" dirty="0" smtClean="0">
                <a:solidFill>
                  <a:srgbClr val="FFFFFF"/>
                </a:solidFill>
              </a:rPr>
              <a:t>y tecnología</a:t>
            </a:r>
          </a:p>
        </p:txBody>
      </p:sp>
      <p:sp>
        <p:nvSpPr>
          <p:cNvPr id="8" name="7 Rectángulo"/>
          <p:cNvSpPr/>
          <p:nvPr/>
        </p:nvSpPr>
        <p:spPr>
          <a:xfrm>
            <a:off x="0" y="5733256"/>
            <a:ext cx="9906000" cy="6356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it-IT" sz="1600" dirty="0" smtClean="0">
                <a:solidFill>
                  <a:schemeClr val="bg1"/>
                </a:solidFill>
              </a:rPr>
              <a:t>Cambian las formas de viajar y de buscar experiencias, se mantienen formas, pero se exige calidad, autenticidad, diferenciación, servicio</a:t>
            </a:r>
          </a:p>
        </p:txBody>
      </p:sp>
    </p:spTree>
    <p:extLst>
      <p:ext uri="{BB962C8B-B14F-4D97-AF65-F5344CB8AC3E}">
        <p14:creationId xmlns:p14="http://schemas.microsoft.com/office/powerpoint/2010/main" val="707085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3557845" y="3385298"/>
            <a:ext cx="1468672" cy="400110"/>
          </a:xfrm>
          <a:prstGeom prst="rect">
            <a:avLst/>
          </a:prstGeom>
          <a:noFill/>
        </p:spPr>
        <p:txBody>
          <a:bodyPr wrap="none" rtlCol="0">
            <a:spAutoFit/>
          </a:bodyPr>
          <a:lstStyle/>
          <a:p>
            <a:r>
              <a:rPr lang="es-ES" sz="2000" dirty="0" smtClean="0">
                <a:latin typeface="+mj-lt"/>
              </a:rPr>
              <a:t>Contenido</a:t>
            </a:r>
            <a:endParaRPr lang="es-ES" sz="2000" dirty="0">
              <a:latin typeface="+mj-lt"/>
            </a:endParaRPr>
          </a:p>
        </p:txBody>
      </p:sp>
      <p:grpSp>
        <p:nvGrpSpPr>
          <p:cNvPr id="2" name="8 Grupo"/>
          <p:cNvGrpSpPr/>
          <p:nvPr/>
        </p:nvGrpSpPr>
        <p:grpSpPr>
          <a:xfrm>
            <a:off x="5130045" y="3429000"/>
            <a:ext cx="4188257" cy="2092881"/>
            <a:chOff x="5130045" y="3429000"/>
            <a:chExt cx="4188257" cy="2092881"/>
          </a:xfrm>
        </p:grpSpPr>
        <p:cxnSp>
          <p:nvCxnSpPr>
            <p:cNvPr id="6" name="5 Conector recto"/>
            <p:cNvCxnSpPr/>
            <p:nvPr/>
          </p:nvCxnSpPr>
          <p:spPr>
            <a:xfrm>
              <a:off x="5130045" y="3488139"/>
              <a:ext cx="0" cy="203374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10 Marcador de texto"/>
            <p:cNvSpPr txBox="1">
              <a:spLocks/>
            </p:cNvSpPr>
            <p:nvPr/>
          </p:nvSpPr>
          <p:spPr>
            <a:xfrm>
              <a:off x="5313040" y="3429000"/>
              <a:ext cx="4005262" cy="1646605"/>
            </a:xfrm>
            <a:prstGeom prst="rect">
              <a:avLst/>
            </a:prstGeom>
          </p:spPr>
          <p:txBody>
            <a:bodyPr vert="horz" lIns="91440" tIns="45720" rIns="91440" bIns="45720" rtlCol="0">
              <a:spAutoFit/>
            </a:bodyPr>
            <a:lstStyle/>
            <a:p>
              <a:pPr lvl="0" algn="just">
                <a:spcBef>
                  <a:spcPts val="1800"/>
                </a:spcBef>
                <a:defRPr/>
              </a:pPr>
              <a:r>
                <a:rPr lang="es-ES" sz="1400" b="1" dirty="0" smtClean="0">
                  <a:solidFill>
                    <a:schemeClr val="accent1"/>
                  </a:solidFill>
                </a:rPr>
                <a:t>Introducción</a:t>
              </a:r>
            </a:p>
            <a:p>
              <a:pPr lvl="0" algn="just">
                <a:spcBef>
                  <a:spcPts val="1800"/>
                </a:spcBef>
                <a:defRPr/>
              </a:pPr>
              <a:r>
                <a:rPr lang="es-ES" sz="1400" b="1" dirty="0" smtClean="0">
                  <a:solidFill>
                    <a:schemeClr val="accent1"/>
                  </a:solidFill>
                </a:rPr>
                <a:t>Tendencias marco para la innovación</a:t>
              </a:r>
            </a:p>
            <a:p>
              <a:pPr lvl="0" algn="just">
                <a:spcBef>
                  <a:spcPts val="1800"/>
                </a:spcBef>
                <a:defRPr/>
              </a:pPr>
              <a:r>
                <a:rPr lang="es-ES" sz="1400" b="1" dirty="0" smtClean="0">
                  <a:solidFill>
                    <a:schemeClr val="accent1"/>
                  </a:solidFill>
                </a:rPr>
                <a:t>Innovación en producto turístico</a:t>
              </a:r>
            </a:p>
            <a:p>
              <a:pPr lvl="0" algn="just">
                <a:spcBef>
                  <a:spcPts val="1800"/>
                </a:spcBef>
                <a:defRPr/>
              </a:pPr>
              <a:r>
                <a:rPr lang="es-ES" sz="1400" b="1" dirty="0" smtClean="0">
                  <a:solidFill>
                    <a:schemeClr val="accent1"/>
                  </a:solidFill>
                </a:rPr>
                <a:t>Cómo innovar</a:t>
              </a:r>
            </a:p>
          </p:txBody>
        </p:sp>
      </p:grpSp>
    </p:spTree>
    <p:extLst>
      <p:ext uri="{BB962C8B-B14F-4D97-AF65-F5344CB8AC3E}">
        <p14:creationId xmlns:p14="http://schemas.microsoft.com/office/powerpoint/2010/main" val="23927312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Expansión clase media y segmentos viajeros (países BRIC, demográficos) – </a:t>
            </a:r>
            <a:r>
              <a:rPr lang="es-ES" sz="2400" dirty="0" smtClean="0"/>
              <a:t>CUÁL SE ADECUA A MI DESTINO?</a:t>
            </a:r>
            <a:endParaRPr lang="es-ES" sz="2400" dirty="0"/>
          </a:p>
        </p:txBody>
      </p:sp>
      <p:sp>
        <p:nvSpPr>
          <p:cNvPr id="9" name="8 Marcador de texto"/>
          <p:cNvSpPr>
            <a:spLocks noGrp="1"/>
          </p:cNvSpPr>
          <p:nvPr>
            <p:ph type="body" sz="quarter" idx="13"/>
          </p:nvPr>
        </p:nvSpPr>
        <p:spPr/>
        <p:txBody>
          <a:bodyPr/>
          <a:lstStyle/>
          <a:p>
            <a:r>
              <a:rPr lang="es-ES" dirty="0" smtClean="0"/>
              <a:t>Tendencias marco para la innovación</a:t>
            </a:r>
            <a:endParaRPr lang="es-ES" dirty="0"/>
          </a:p>
        </p:txBody>
      </p:sp>
      <p:sp>
        <p:nvSpPr>
          <p:cNvPr id="11" name="10 Rectángulo redondeado"/>
          <p:cNvSpPr/>
          <p:nvPr/>
        </p:nvSpPr>
        <p:spPr>
          <a:xfrm>
            <a:off x="4330700" y="1270294"/>
            <a:ext cx="4942781" cy="1962504"/>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pPr>
            <a:r>
              <a:rPr lang="es-ES" sz="2000" b="1" u="sng" dirty="0" smtClean="0">
                <a:solidFill>
                  <a:srgbClr val="FFFFFF"/>
                </a:solidFill>
              </a:rPr>
              <a:t>Mayores a 60 años </a:t>
            </a:r>
            <a:r>
              <a:rPr lang="es-ES" sz="2000" dirty="0" smtClean="0">
                <a:solidFill>
                  <a:srgbClr val="FFFFFF"/>
                </a:solidFill>
              </a:rPr>
              <a:t>pasarán del 22% al </a:t>
            </a:r>
            <a:r>
              <a:rPr lang="es-ES" sz="2000" b="1" u="sng" dirty="0" smtClean="0">
                <a:solidFill>
                  <a:srgbClr val="FFFFFF"/>
                </a:solidFill>
              </a:rPr>
              <a:t>33% en 2050</a:t>
            </a:r>
          </a:p>
          <a:p>
            <a:pPr algn="ctr">
              <a:spcBef>
                <a:spcPct val="0"/>
              </a:spcBef>
              <a:buFontTx/>
              <a:buNone/>
            </a:pPr>
            <a:r>
              <a:rPr lang="es-ES" sz="2000" dirty="0" smtClean="0">
                <a:solidFill>
                  <a:srgbClr val="FFFFFF"/>
                </a:solidFill>
              </a:rPr>
              <a:t>El mercado de </a:t>
            </a:r>
            <a:r>
              <a:rPr lang="es-ES" sz="2000" b="1" u="sng" dirty="0" smtClean="0">
                <a:solidFill>
                  <a:srgbClr val="FFFFFF"/>
                </a:solidFill>
              </a:rPr>
              <a:t>pensionados </a:t>
            </a:r>
            <a:r>
              <a:rPr lang="es-ES" sz="2000" dirty="0" smtClean="0">
                <a:solidFill>
                  <a:srgbClr val="FFFFFF"/>
                </a:solidFill>
              </a:rPr>
              <a:t>casi se </a:t>
            </a:r>
            <a:r>
              <a:rPr lang="es-ES" sz="2000" b="1" u="sng" dirty="0" smtClean="0">
                <a:solidFill>
                  <a:srgbClr val="FFFFFF"/>
                </a:solidFill>
              </a:rPr>
              <a:t>duplicará </a:t>
            </a:r>
            <a:r>
              <a:rPr lang="es-ES" sz="2000" dirty="0" smtClean="0">
                <a:solidFill>
                  <a:srgbClr val="FFFFFF"/>
                </a:solidFill>
              </a:rPr>
              <a:t>en el 2020 (hasta USD 46 mil millones) </a:t>
            </a:r>
          </a:p>
          <a:p>
            <a:pPr algn="ctr">
              <a:spcBef>
                <a:spcPct val="0"/>
              </a:spcBef>
              <a:buFontTx/>
              <a:buNone/>
            </a:pPr>
            <a:r>
              <a:rPr lang="es-ES" sz="2000" b="1" u="sng" dirty="0" smtClean="0">
                <a:solidFill>
                  <a:srgbClr val="FFFFFF"/>
                </a:solidFill>
              </a:rPr>
              <a:t>Clase media </a:t>
            </a:r>
            <a:r>
              <a:rPr lang="es-ES" sz="2000" dirty="0" smtClean="0">
                <a:solidFill>
                  <a:srgbClr val="FFFFFF"/>
                </a:solidFill>
              </a:rPr>
              <a:t>se multiplicará </a:t>
            </a:r>
            <a:r>
              <a:rPr lang="es-ES" sz="2000" b="1" u="sng" dirty="0" smtClean="0">
                <a:solidFill>
                  <a:srgbClr val="FFFFFF"/>
                </a:solidFill>
              </a:rPr>
              <a:t>x 3 en 2030</a:t>
            </a:r>
          </a:p>
        </p:txBody>
      </p:sp>
      <p:pic>
        <p:nvPicPr>
          <p:cNvPr id="74756" name="Picture 4" descr="http://s.chakpak.com/se_images/1281738_-1_564_none/aloo-chaat-wallpaper.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0954" y="1270294"/>
            <a:ext cx="3783087" cy="2837316"/>
          </a:xfrm>
          <a:prstGeom prst="rect">
            <a:avLst/>
          </a:prstGeom>
          <a:noFill/>
        </p:spPr>
      </p:pic>
      <p:pic>
        <p:nvPicPr>
          <p:cNvPr id="74758" name="Picture 6" descr="http://t0.gstatic.com/images?q=tbn:jFx4gjWKghtCTM:http://cache2.asset-cache.net/xc/10151802.jpg?v=1&amp;c=IWSAsset&amp;k=2&amp;d=F5B5107058D53DF5BA61F3495E970CEB2EC3A2081F666E85E51F50965A249674&amp;t=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5328" y="4179945"/>
            <a:ext cx="2376264" cy="1425276"/>
          </a:xfrm>
          <a:prstGeom prst="rect">
            <a:avLst/>
          </a:prstGeom>
          <a:noFill/>
        </p:spPr>
      </p:pic>
      <p:pic>
        <p:nvPicPr>
          <p:cNvPr id="74754" name="Picture 2" descr="http://rusia.pordescubrir.com/wp-content/uploads/2010/03/turistas-cuba.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78905" y="3315427"/>
            <a:ext cx="3131776" cy="2289794"/>
          </a:xfrm>
          <a:prstGeom prst="rect">
            <a:avLst/>
          </a:prstGeom>
          <a:noFill/>
        </p:spPr>
      </p:pic>
      <p:pic>
        <p:nvPicPr>
          <p:cNvPr id="12" name="Picture 10" descr="95774669, Lane Oatey /blue jean image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61112" y="3315427"/>
            <a:ext cx="3312368" cy="2289794"/>
          </a:xfrm>
          <a:prstGeom prst="rect">
            <a:avLst/>
          </a:prstGeom>
          <a:noFill/>
          <a:ln w="19050">
            <a:solidFill>
              <a:schemeClr val="bg1"/>
            </a:solidFill>
          </a:ln>
        </p:spPr>
      </p:pic>
      <p:sp>
        <p:nvSpPr>
          <p:cNvPr id="10" name="9 Rectángulo"/>
          <p:cNvSpPr/>
          <p:nvPr/>
        </p:nvSpPr>
        <p:spPr>
          <a:xfrm>
            <a:off x="0" y="5733256"/>
            <a:ext cx="9906000" cy="6356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El crecimiento de los países BRIC es una oportunidad para atraer nuevos mercados geográficos</a:t>
            </a:r>
          </a:p>
        </p:txBody>
      </p:sp>
    </p:spTree>
    <p:extLst>
      <p:ext uri="{BB962C8B-B14F-4D97-AF65-F5344CB8AC3E}">
        <p14:creationId xmlns:p14="http://schemas.microsoft.com/office/powerpoint/2010/main" val="38401478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Estudio de mercado</a:t>
            </a:r>
            <a:endParaRPr lang="es-ES" dirty="0"/>
          </a:p>
        </p:txBody>
      </p:sp>
      <p:sp>
        <p:nvSpPr>
          <p:cNvPr id="3" name="Text Placeholder 2"/>
          <p:cNvSpPr>
            <a:spLocks noGrp="1"/>
          </p:cNvSpPr>
          <p:nvPr>
            <p:ph type="body" sz="quarter" idx="13"/>
          </p:nvPr>
        </p:nvSpPr>
        <p:spPr/>
        <p:txBody>
          <a:bodyPr/>
          <a:lstStyle/>
          <a:p>
            <a:r>
              <a:rPr lang="it-IT" dirty="0"/>
              <a:t>Diagnostico de </a:t>
            </a:r>
            <a:r>
              <a:rPr lang="it-IT" dirty="0" smtClean="0"/>
              <a:t>Mercado</a:t>
            </a:r>
            <a:endParaRPr lang="it-IT" dirty="0"/>
          </a:p>
        </p:txBody>
      </p:sp>
      <p:sp>
        <p:nvSpPr>
          <p:cNvPr id="4" name="AutoShape 3"/>
          <p:cNvSpPr>
            <a:spLocks noChangeArrowheads="1"/>
          </p:cNvSpPr>
          <p:nvPr/>
        </p:nvSpPr>
        <p:spPr bwMode="auto">
          <a:xfrm>
            <a:off x="5100191" y="2204864"/>
            <a:ext cx="4317305" cy="2808312"/>
          </a:xfrm>
          <a:prstGeom prst="roundRect">
            <a:avLst>
              <a:gd name="adj" fmla="val 7690"/>
            </a:avLst>
          </a:prstGeom>
          <a:solidFill>
            <a:schemeClr val="bg1"/>
          </a:solidFill>
          <a:ln w="9525">
            <a:solidFill>
              <a:schemeClr val="tx1"/>
            </a:solidFill>
            <a:round/>
            <a:headEnd/>
            <a:tailEnd/>
          </a:ln>
        </p:spPr>
        <p:txBody>
          <a:bodyPr lIns="126000" tIns="154800" rIns="126000" bIns="154800" anchor="ctr"/>
          <a:lstStyle/>
          <a:p>
            <a:pPr marL="195263" indent="-195263" algn="l">
              <a:buClr>
                <a:srgbClr val="012C47"/>
              </a:buClr>
              <a:buSzPct val="90000"/>
              <a:buFont typeface="Arial" pitchFamily="34" charset="0"/>
              <a:buChar char="●"/>
            </a:pPr>
            <a:r>
              <a:rPr lang="es-ES" sz="2000" b="1" dirty="0" smtClean="0">
                <a:solidFill>
                  <a:srgbClr val="012C47"/>
                </a:solidFill>
              </a:rPr>
              <a:t>Entrevistas </a:t>
            </a:r>
            <a:r>
              <a:rPr lang="es-ES" sz="2000" b="1" dirty="0" err="1" smtClean="0">
                <a:solidFill>
                  <a:srgbClr val="012C47"/>
                </a:solidFill>
              </a:rPr>
              <a:t>semi</a:t>
            </a:r>
            <a:r>
              <a:rPr lang="es-ES" sz="2000" b="1" dirty="0" smtClean="0">
                <a:solidFill>
                  <a:srgbClr val="012C47"/>
                </a:solidFill>
              </a:rPr>
              <a:t>-estructuradas</a:t>
            </a:r>
          </a:p>
          <a:p>
            <a:pPr marL="195263" indent="-195263" algn="l">
              <a:buClr>
                <a:srgbClr val="012C47"/>
              </a:buClr>
              <a:buSzPct val="90000"/>
              <a:buFont typeface="Arial" pitchFamily="34" charset="0"/>
              <a:buChar char="●"/>
            </a:pPr>
            <a:r>
              <a:rPr lang="es-ES" sz="2000" b="1" dirty="0" smtClean="0">
                <a:solidFill>
                  <a:srgbClr val="012C47"/>
                </a:solidFill>
              </a:rPr>
              <a:t>Encuestas</a:t>
            </a:r>
          </a:p>
          <a:p>
            <a:pPr marL="195263" indent="-195263" algn="l">
              <a:buClr>
                <a:srgbClr val="012C47"/>
              </a:buClr>
              <a:buSzPct val="90000"/>
              <a:buFont typeface="Arial" pitchFamily="34" charset="0"/>
              <a:buChar char="●"/>
            </a:pPr>
            <a:r>
              <a:rPr lang="es-ES" sz="2000" b="1" dirty="0" smtClean="0">
                <a:solidFill>
                  <a:srgbClr val="012C47"/>
                </a:solidFill>
              </a:rPr>
              <a:t>Fuentes secundarias</a:t>
            </a:r>
          </a:p>
          <a:p>
            <a:pPr marL="195263" indent="-195263" algn="l">
              <a:buClr>
                <a:srgbClr val="012C47"/>
              </a:buClr>
              <a:buSzPct val="90000"/>
              <a:buFont typeface="Arial" pitchFamily="34" charset="0"/>
              <a:buChar char="●"/>
            </a:pPr>
            <a:r>
              <a:rPr lang="es-ES_tradnl" sz="2000" b="1" dirty="0" err="1" smtClean="0">
                <a:solidFill>
                  <a:srgbClr val="012C47"/>
                </a:solidFill>
              </a:rPr>
              <a:t>Focus</a:t>
            </a:r>
            <a:r>
              <a:rPr lang="es-ES_tradnl" sz="2000" b="1" dirty="0" smtClean="0">
                <a:solidFill>
                  <a:srgbClr val="012C47"/>
                </a:solidFill>
              </a:rPr>
              <a:t> </a:t>
            </a:r>
            <a:r>
              <a:rPr lang="es-ES_tradnl" sz="2000" b="1" dirty="0" err="1" smtClean="0">
                <a:solidFill>
                  <a:srgbClr val="012C47"/>
                </a:solidFill>
              </a:rPr>
              <a:t>groups</a:t>
            </a:r>
            <a:endParaRPr lang="es-ES_tradnl" sz="2000" b="1" dirty="0" smtClean="0">
              <a:solidFill>
                <a:srgbClr val="012C47"/>
              </a:solidFill>
            </a:endParaRPr>
          </a:p>
          <a:p>
            <a:pPr marL="195263" indent="-195263" algn="l">
              <a:buClr>
                <a:srgbClr val="012C47"/>
              </a:buClr>
              <a:buSzPct val="90000"/>
              <a:buFont typeface="Arial" pitchFamily="34" charset="0"/>
              <a:buChar char="●"/>
            </a:pPr>
            <a:r>
              <a:rPr lang="es-ES_tradnl" sz="2000" b="1" dirty="0" smtClean="0">
                <a:solidFill>
                  <a:srgbClr val="012C47"/>
                </a:solidFill>
              </a:rPr>
              <a:t>Sondeo – prueba de producto</a:t>
            </a:r>
          </a:p>
          <a:p>
            <a:pPr marL="195263" indent="-195263" algn="l">
              <a:buClr>
                <a:srgbClr val="012C47"/>
              </a:buClr>
              <a:buSzPct val="90000"/>
              <a:buFont typeface="Arial" pitchFamily="34" charset="0"/>
              <a:buChar char="●"/>
            </a:pPr>
            <a:r>
              <a:rPr lang="es-ES_tradnl" sz="2000" b="1" dirty="0" smtClean="0">
                <a:solidFill>
                  <a:srgbClr val="012C47"/>
                </a:solidFill>
              </a:rPr>
              <a:t>Observación directa</a:t>
            </a:r>
          </a:p>
        </p:txBody>
      </p:sp>
      <p:sp>
        <p:nvSpPr>
          <p:cNvPr id="5" name="AutoShape 4"/>
          <p:cNvSpPr>
            <a:spLocks noChangeArrowheads="1"/>
          </p:cNvSpPr>
          <p:nvPr/>
        </p:nvSpPr>
        <p:spPr bwMode="auto">
          <a:xfrm>
            <a:off x="5097016" y="1268760"/>
            <a:ext cx="4317305" cy="648072"/>
          </a:xfrm>
          <a:prstGeom prst="roundRect">
            <a:avLst>
              <a:gd name="adj" fmla="val 16667"/>
            </a:avLst>
          </a:prstGeom>
          <a:solidFill>
            <a:schemeClr val="accent1"/>
          </a:solidFill>
          <a:ln w="12700" algn="ctr">
            <a:noFill/>
            <a:round/>
            <a:headEnd/>
            <a:tailEnd/>
          </a:ln>
        </p:spPr>
        <p:txBody>
          <a:bodyPr lIns="81204" tIns="39889" rIns="81204" bIns="39889" anchor="ctr"/>
          <a:lstStyle/>
          <a:p>
            <a:pPr algn="ctr" defTabSz="684213">
              <a:spcBef>
                <a:spcPct val="0"/>
              </a:spcBef>
              <a:buClr>
                <a:srgbClr val="012C47"/>
              </a:buClr>
              <a:buSzPct val="90000"/>
              <a:buFont typeface="Arial" pitchFamily="34" charset="0"/>
              <a:buNone/>
            </a:pPr>
            <a:r>
              <a:rPr lang="es-ES" sz="2400" b="1" dirty="0" smtClean="0">
                <a:solidFill>
                  <a:srgbClr val="FFFFFF"/>
                </a:solidFill>
              </a:rPr>
              <a:t>Herramientas</a:t>
            </a:r>
            <a:endParaRPr lang="es-ES" sz="2400" b="1" dirty="0">
              <a:solidFill>
                <a:srgbClr val="FFFFFF"/>
              </a:solidFill>
            </a:endParaRPr>
          </a:p>
        </p:txBody>
      </p:sp>
      <p:sp>
        <p:nvSpPr>
          <p:cNvPr id="6" name="AutoShape 7"/>
          <p:cNvSpPr>
            <a:spLocks noChangeArrowheads="1"/>
          </p:cNvSpPr>
          <p:nvPr/>
        </p:nvSpPr>
        <p:spPr bwMode="auto">
          <a:xfrm>
            <a:off x="275655" y="2145330"/>
            <a:ext cx="4317305" cy="2897613"/>
          </a:xfrm>
          <a:prstGeom prst="roundRect">
            <a:avLst>
              <a:gd name="adj" fmla="val 7588"/>
            </a:avLst>
          </a:prstGeom>
          <a:solidFill>
            <a:schemeClr val="hlink"/>
          </a:solidFill>
          <a:ln w="9525">
            <a:solidFill>
              <a:schemeClr val="tx1"/>
            </a:solidFill>
            <a:round/>
            <a:headEnd/>
            <a:tailEnd/>
          </a:ln>
        </p:spPr>
        <p:txBody>
          <a:bodyPr lIns="126000" tIns="154800" rIns="126000" bIns="154800" anchor="ctr"/>
          <a:lstStyle/>
          <a:p>
            <a:pPr marL="195263" indent="-195263" algn="l">
              <a:buClr>
                <a:srgbClr val="012C47"/>
              </a:buClr>
              <a:buSzPct val="90000"/>
              <a:buFont typeface="Arial" pitchFamily="34" charset="0"/>
              <a:buChar char="●"/>
            </a:pPr>
            <a:r>
              <a:rPr lang="es-ES" sz="2400" b="1" dirty="0" smtClean="0">
                <a:solidFill>
                  <a:srgbClr val="012C47"/>
                </a:solidFill>
              </a:rPr>
              <a:t>Volumen de mercado</a:t>
            </a:r>
          </a:p>
          <a:p>
            <a:pPr marL="195263" indent="-195263" algn="l">
              <a:buClr>
                <a:srgbClr val="012C47"/>
              </a:buClr>
              <a:buSzPct val="90000"/>
              <a:buFont typeface="Arial" pitchFamily="34" charset="0"/>
              <a:buChar char="●"/>
            </a:pPr>
            <a:r>
              <a:rPr lang="es-ES" sz="2400" b="1" dirty="0" smtClean="0">
                <a:solidFill>
                  <a:srgbClr val="012C47"/>
                </a:solidFill>
              </a:rPr>
              <a:t>Tendencias turística </a:t>
            </a:r>
          </a:p>
          <a:p>
            <a:pPr marL="195263" indent="-195263" algn="l">
              <a:buClr>
                <a:srgbClr val="012C47"/>
              </a:buClr>
              <a:buSzPct val="90000"/>
              <a:buFont typeface="Arial" pitchFamily="34" charset="0"/>
              <a:buChar char="●"/>
            </a:pPr>
            <a:r>
              <a:rPr lang="es-ES" sz="2400" b="1" dirty="0" smtClean="0">
                <a:solidFill>
                  <a:srgbClr val="012C47"/>
                </a:solidFill>
              </a:rPr>
              <a:t>Perfil del turista</a:t>
            </a:r>
          </a:p>
          <a:p>
            <a:pPr marL="195263" indent="-195263" algn="l">
              <a:buClr>
                <a:srgbClr val="012C47"/>
              </a:buClr>
              <a:buSzPct val="90000"/>
              <a:buFont typeface="Arial" pitchFamily="34" charset="0"/>
              <a:buChar char="●"/>
            </a:pPr>
            <a:r>
              <a:rPr lang="es-ES" sz="2400" b="1" dirty="0" smtClean="0">
                <a:solidFill>
                  <a:srgbClr val="012C47"/>
                </a:solidFill>
              </a:rPr>
              <a:t>Oportunidades de negocio</a:t>
            </a:r>
          </a:p>
        </p:txBody>
      </p:sp>
      <p:sp>
        <p:nvSpPr>
          <p:cNvPr id="7" name="AutoShape 8"/>
          <p:cNvSpPr>
            <a:spLocks noChangeArrowheads="1"/>
          </p:cNvSpPr>
          <p:nvPr/>
        </p:nvSpPr>
        <p:spPr bwMode="auto">
          <a:xfrm>
            <a:off x="272480" y="1268760"/>
            <a:ext cx="4317305" cy="648072"/>
          </a:xfrm>
          <a:prstGeom prst="roundRect">
            <a:avLst>
              <a:gd name="adj" fmla="val 16667"/>
            </a:avLst>
          </a:prstGeom>
          <a:solidFill>
            <a:schemeClr val="accent1"/>
          </a:solidFill>
          <a:ln w="12700" algn="ctr">
            <a:noFill/>
            <a:round/>
            <a:headEnd/>
            <a:tailEnd/>
          </a:ln>
        </p:spPr>
        <p:txBody>
          <a:bodyPr lIns="81204" tIns="39889" rIns="81204" bIns="39889" anchor="ctr"/>
          <a:lstStyle/>
          <a:p>
            <a:pPr algn="ctr" defTabSz="684213">
              <a:spcBef>
                <a:spcPct val="0"/>
              </a:spcBef>
              <a:buClr>
                <a:srgbClr val="012C47"/>
              </a:buClr>
              <a:buSzPct val="90000"/>
              <a:buFont typeface="Arial" pitchFamily="34" charset="0"/>
              <a:buNone/>
            </a:pPr>
            <a:r>
              <a:rPr lang="es-ES" sz="2400" b="1" dirty="0" smtClean="0">
                <a:solidFill>
                  <a:srgbClr val="FFFFFF"/>
                </a:solidFill>
              </a:rPr>
              <a:t>Objetivos</a:t>
            </a:r>
            <a:endParaRPr lang="es-ES" sz="2400" b="1" dirty="0">
              <a:solidFill>
                <a:srgbClr val="FFFFFF"/>
              </a:solidFill>
            </a:endParaRPr>
          </a:p>
        </p:txBody>
      </p:sp>
      <p:sp>
        <p:nvSpPr>
          <p:cNvPr id="8" name="12 Flecha derecha"/>
          <p:cNvSpPr/>
          <p:nvPr/>
        </p:nvSpPr>
        <p:spPr bwMode="auto">
          <a:xfrm>
            <a:off x="4664968" y="3140968"/>
            <a:ext cx="360040" cy="864096"/>
          </a:xfrm>
          <a:prstGeom prst="rightArrow">
            <a:avLst/>
          </a:prstGeom>
          <a:solidFill>
            <a:srgbClr val="FF9429"/>
          </a:solidFill>
          <a:ln w="12700" cap="flat" cmpd="sng" algn="ctr">
            <a:noFill/>
            <a:prstDash val="solid"/>
            <a:round/>
            <a:headEnd type="none" w="med" len="med"/>
            <a:tailEnd type="none" w="med" len="med"/>
          </a:ln>
          <a:effectLst/>
        </p:spPr>
        <p:txBody>
          <a:bodyPr vert="horz" wrap="square" lIns="81204" tIns="39889" rIns="81204" bIns="39889" numCol="1" rtlCol="0" anchor="t" anchorCtr="0" compatLnSpc="1">
            <a:prstTxWarp prst="textNoShape">
              <a:avLst/>
            </a:prstTxWarp>
          </a:bodyPr>
          <a:lstStyle/>
          <a:p>
            <a:pPr marL="0" marR="0" indent="0" algn="dist" defTabSz="684213" rtl="0" eaLnBrk="1" fontAlgn="base" latinLnBrk="0" hangingPunct="1">
              <a:lnSpc>
                <a:spcPct val="100000"/>
              </a:lnSpc>
              <a:spcBef>
                <a:spcPct val="30000"/>
              </a:spcBef>
              <a:spcAft>
                <a:spcPct val="0"/>
              </a:spcAft>
              <a:buClrTx/>
              <a:buSzTx/>
              <a:buFont typeface="Wingdings" pitchFamily="2" charset="2"/>
              <a:buNone/>
              <a:tabLst/>
            </a:pPr>
            <a:endParaRPr kumimoji="0" lang="es-ES" sz="1200" b="0" i="0" u="none" strike="noStrike" cap="none" normalizeH="0" baseline="0" smtClean="0">
              <a:ln>
                <a:noFill/>
              </a:ln>
              <a:solidFill>
                <a:srgbClr val="000099"/>
              </a:solidFill>
              <a:effectLst/>
              <a:latin typeface="Arial Narrow" pitchFamily="34" charset="0"/>
            </a:endParaRPr>
          </a:p>
        </p:txBody>
      </p:sp>
    </p:spTree>
    <p:extLst>
      <p:ext uri="{BB962C8B-B14F-4D97-AF65-F5344CB8AC3E}">
        <p14:creationId xmlns:p14="http://schemas.microsoft.com/office/powerpoint/2010/main" val="1699360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a:t>Tendencias en los estilos de vida: segmentos clave</a:t>
            </a:r>
            <a:endParaRPr lang="es-ES" dirty="0"/>
          </a:p>
        </p:txBody>
      </p:sp>
      <p:sp>
        <p:nvSpPr>
          <p:cNvPr id="4" name="16 Marcador de texto"/>
          <p:cNvSpPr txBox="1">
            <a:spLocks/>
          </p:cNvSpPr>
          <p:nvPr/>
        </p:nvSpPr>
        <p:spPr>
          <a:xfrm>
            <a:off x="238572" y="908720"/>
            <a:ext cx="3024336" cy="4740606"/>
          </a:xfrm>
          <a:prstGeom prst="rect">
            <a:avLst/>
          </a:prstGeom>
          <a:solidFill>
            <a:schemeClr val="accent1"/>
          </a:solidFill>
          <a:ln w="12700">
            <a:solidFill>
              <a:schemeClr val="accent2"/>
            </a:solidFill>
            <a:miter lim="800000"/>
            <a:headEnd/>
            <a:tailEnd/>
          </a:ln>
          <a:effectLst>
            <a:outerShdw blurRad="50800" dist="38100" dir="2700000" algn="tl" rotWithShape="0">
              <a:prstClr val="black">
                <a:alpha val="40000"/>
              </a:prstClr>
            </a:outerShdw>
          </a:effectLst>
        </p:spPr>
        <p:txBody>
          <a:bodyPr vert="horz" wrap="square" lIns="81204" tIns="39889" rIns="81204" bIns="72000" numCol="1" rtlCol="0" anchor="b" anchorCtr="0" compatLnSpc="1">
            <a:prstTxWarp prst="textNoShape">
              <a:avLst/>
            </a:prstTxWarp>
            <a:normAutofit/>
          </a:bodyPr>
          <a:lstStyle/>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_tradnl"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a:solidFill>
                <a:srgbClr val="FFFFFF"/>
              </a:solidFill>
              <a:latin typeface="Arial Narrow"/>
            </a:endParaRPr>
          </a:p>
          <a:p>
            <a:pPr algn="ctr" defTabSz="684213" eaLnBrk="0" fontAlgn="auto" hangingPunct="0">
              <a:spcBef>
                <a:spcPts val="0"/>
              </a:spcBef>
              <a:spcAft>
                <a:spcPts val="0"/>
              </a:spcAft>
              <a:buClr>
                <a:srgbClr val="FF9933"/>
              </a:buClr>
              <a:buFontTx/>
              <a:buNone/>
            </a:pPr>
            <a:endParaRPr lang="es-ES" sz="1400" b="1" i="1" dirty="0" smtClean="0">
              <a:solidFill>
                <a:srgbClr val="FFFFFF"/>
              </a:solidFill>
              <a:latin typeface="Arial Narrow"/>
            </a:endParaRPr>
          </a:p>
          <a:p>
            <a:pPr algn="ctr" defTabSz="684213" eaLnBrk="0" fontAlgn="auto" hangingPunct="0">
              <a:spcBef>
                <a:spcPts val="0"/>
              </a:spcBef>
              <a:spcAft>
                <a:spcPts val="0"/>
              </a:spcAft>
              <a:buClr>
                <a:srgbClr val="FF9933"/>
              </a:buClr>
              <a:buFontTx/>
              <a:buNone/>
            </a:pPr>
            <a:r>
              <a:rPr lang="es-ES" sz="1400" b="1" i="1" dirty="0" smtClean="0">
                <a:solidFill>
                  <a:srgbClr val="FFFFFF"/>
                </a:solidFill>
                <a:latin typeface="Arial Narrow"/>
              </a:rPr>
              <a:t>“Tengo </a:t>
            </a:r>
            <a:r>
              <a:rPr lang="es-ES" sz="1400" b="1" i="1" dirty="0">
                <a:solidFill>
                  <a:srgbClr val="FFFFFF"/>
                </a:solidFill>
                <a:latin typeface="Arial Narrow"/>
              </a:rPr>
              <a:t>el mundo al alcance de mi </a:t>
            </a:r>
            <a:r>
              <a:rPr lang="es-ES" sz="1400" b="1" i="1" dirty="0" smtClean="0">
                <a:solidFill>
                  <a:srgbClr val="FFFFFF"/>
                </a:solidFill>
                <a:latin typeface="Arial Narrow"/>
              </a:rPr>
              <a:t>mano</a:t>
            </a:r>
            <a:r>
              <a:rPr lang="es-ES" sz="1400" b="1" i="1" dirty="0">
                <a:solidFill>
                  <a:srgbClr val="FFFFFF"/>
                </a:solidFill>
                <a:latin typeface="Arial Narrow"/>
              </a:rPr>
              <a:t>”</a:t>
            </a:r>
          </a:p>
          <a:p>
            <a:pPr algn="ctr" defTabSz="684213" eaLnBrk="0" fontAlgn="auto" hangingPunct="0">
              <a:spcBef>
                <a:spcPts val="0"/>
              </a:spcBef>
              <a:spcAft>
                <a:spcPts val="0"/>
              </a:spcAft>
              <a:buClr>
                <a:srgbClr val="FF9933"/>
              </a:buClr>
              <a:buFontTx/>
              <a:buNone/>
            </a:pPr>
            <a:endParaRPr lang="es-ES" sz="1400" b="1" i="1" dirty="0">
              <a:solidFill>
                <a:srgbClr val="FFFFFF"/>
              </a:solidFill>
              <a:latin typeface="Arial Narrow"/>
            </a:endParaRPr>
          </a:p>
        </p:txBody>
      </p:sp>
      <p:sp>
        <p:nvSpPr>
          <p:cNvPr id="5" name="16 Marcador de texto"/>
          <p:cNvSpPr txBox="1">
            <a:spLocks/>
          </p:cNvSpPr>
          <p:nvPr/>
        </p:nvSpPr>
        <p:spPr>
          <a:xfrm>
            <a:off x="3443096" y="909094"/>
            <a:ext cx="3024000" cy="4738536"/>
          </a:xfrm>
          <a:prstGeom prst="rect">
            <a:avLst/>
          </a:prstGeom>
          <a:solidFill>
            <a:schemeClr val="tx1">
              <a:lumMod val="60000"/>
              <a:lumOff val="40000"/>
            </a:schemeClr>
          </a:solidFill>
          <a:ln w="12700">
            <a:solidFill>
              <a:schemeClr val="accent2"/>
            </a:solidFill>
            <a:miter lim="800000"/>
            <a:headEnd/>
            <a:tailEnd/>
          </a:ln>
          <a:effectLst>
            <a:outerShdw blurRad="50800" dist="38100" dir="2700000" algn="tl" rotWithShape="0">
              <a:prstClr val="black">
                <a:alpha val="40000"/>
              </a:prstClr>
            </a:outerShdw>
          </a:effectLst>
        </p:spPr>
        <p:txBody>
          <a:bodyPr vert="horz" wrap="square" lIns="0" tIns="39889" rIns="0" bIns="72000" numCol="1" rtlCol="0" anchor="b" anchorCtr="0" compatLnSpc="1">
            <a:prstTxWarp prst="textNoShape">
              <a:avLst/>
            </a:prstTxWarp>
            <a:normAutofit/>
          </a:bodyPr>
          <a:lstStyle/>
          <a:p>
            <a:pPr algn="ctr" defTabSz="684213" eaLnBrk="0" fontAlgn="auto" hangingPunct="0">
              <a:spcBef>
                <a:spcPts val="0"/>
              </a:spcBef>
              <a:spcAft>
                <a:spcPts val="0"/>
              </a:spcAft>
              <a:buClr>
                <a:srgbClr val="FF9933"/>
              </a:buClr>
              <a:buFontTx/>
              <a:buNone/>
            </a:pPr>
            <a:r>
              <a:rPr lang="es-ES" sz="1400" b="1" i="1" dirty="0">
                <a:solidFill>
                  <a:srgbClr val="FFFFFF"/>
                </a:solidFill>
                <a:latin typeface="Arial Narrow"/>
              </a:rPr>
              <a:t>“Soy autosuficiente, preparada y valoro mi libertad”</a:t>
            </a:r>
          </a:p>
        </p:txBody>
      </p:sp>
      <p:sp>
        <p:nvSpPr>
          <p:cNvPr id="6" name="16 Marcador de texto"/>
          <p:cNvSpPr txBox="1">
            <a:spLocks/>
          </p:cNvSpPr>
          <p:nvPr/>
        </p:nvSpPr>
        <p:spPr>
          <a:xfrm>
            <a:off x="6647284" y="909094"/>
            <a:ext cx="3024000" cy="4738536"/>
          </a:xfrm>
          <a:prstGeom prst="rect">
            <a:avLst/>
          </a:prstGeom>
          <a:solidFill>
            <a:schemeClr val="tx1">
              <a:lumMod val="20000"/>
              <a:lumOff val="80000"/>
            </a:schemeClr>
          </a:solidFill>
          <a:ln w="12700">
            <a:solidFill>
              <a:schemeClr val="tx1">
                <a:lumMod val="40000"/>
                <a:lumOff val="60000"/>
              </a:schemeClr>
            </a:solidFill>
            <a:miter lim="800000"/>
            <a:headEnd/>
            <a:tailEnd/>
          </a:ln>
          <a:effectLst>
            <a:outerShdw blurRad="50800" dist="38100" dir="2700000" algn="tl" rotWithShape="0">
              <a:prstClr val="black">
                <a:alpha val="40000"/>
              </a:prstClr>
            </a:outerShdw>
          </a:effectLst>
        </p:spPr>
        <p:txBody>
          <a:bodyPr vert="horz" wrap="square" lIns="81204" tIns="39889" rIns="81204" bIns="72000" numCol="1" rtlCol="0" anchor="b" anchorCtr="0" compatLnSpc="1">
            <a:prstTxWarp prst="textNoShape">
              <a:avLst/>
            </a:prstTxWarp>
            <a:normAutofit/>
          </a:bodyPr>
          <a:lstStyle/>
          <a:p>
            <a:pPr algn="ctr" defTabSz="684213" eaLnBrk="0" fontAlgn="auto" hangingPunct="0">
              <a:spcBef>
                <a:spcPts val="0"/>
              </a:spcBef>
              <a:spcAft>
                <a:spcPts val="0"/>
              </a:spcAft>
              <a:buClr>
                <a:srgbClr val="FF9933"/>
              </a:buClr>
              <a:buFontTx/>
              <a:buNone/>
            </a:pPr>
            <a:r>
              <a:rPr lang="es-ES" sz="1400" b="1" i="1" dirty="0">
                <a:solidFill>
                  <a:srgbClr val="3C5482"/>
                </a:solidFill>
                <a:latin typeface="Arial Narrow"/>
              </a:rPr>
              <a:t>“Estamos enamorados y queremos experimentar las pequeñas grandes cosas del mundo juntos”</a:t>
            </a:r>
          </a:p>
        </p:txBody>
      </p:sp>
      <p:sp>
        <p:nvSpPr>
          <p:cNvPr id="7" name="55 CuadroTexto"/>
          <p:cNvSpPr txBox="1"/>
          <p:nvPr/>
        </p:nvSpPr>
        <p:spPr>
          <a:xfrm>
            <a:off x="3604946" y="1022923"/>
            <a:ext cx="2700302" cy="782039"/>
          </a:xfrm>
          <a:prstGeom prst="rect">
            <a:avLst/>
          </a:prstGeom>
          <a:solidFill>
            <a:schemeClr val="accent4"/>
          </a:solidFill>
          <a:ln>
            <a:solidFill>
              <a:schemeClr val="bg1"/>
            </a:solidFill>
          </a:ln>
        </p:spPr>
        <p:txBody>
          <a:bodyPr wrap="square" rtlCol="0" anchor="ctr" anchorCtr="0">
            <a:noAutofit/>
          </a:bodyPr>
          <a:lstStyle/>
          <a:p>
            <a:pPr algn="ctr" fontAlgn="auto">
              <a:lnSpc>
                <a:spcPts val="1600"/>
              </a:lnSpc>
              <a:spcBef>
                <a:spcPts val="0"/>
              </a:spcBef>
              <a:spcAft>
                <a:spcPts val="0"/>
              </a:spcAft>
              <a:buFontTx/>
              <a:buNone/>
            </a:pPr>
            <a:r>
              <a:rPr lang="es-ES" sz="2000" b="1" dirty="0">
                <a:solidFill>
                  <a:schemeClr val="bg1"/>
                </a:solidFill>
                <a:latin typeface="Arial Narrow"/>
              </a:rPr>
              <a:t>Generación X </a:t>
            </a:r>
          </a:p>
          <a:p>
            <a:pPr algn="ctr" fontAlgn="auto">
              <a:lnSpc>
                <a:spcPts val="1700"/>
              </a:lnSpc>
              <a:spcBef>
                <a:spcPts val="0"/>
              </a:spcBef>
              <a:spcAft>
                <a:spcPts val="0"/>
              </a:spcAft>
              <a:buFontTx/>
              <a:buNone/>
            </a:pPr>
            <a:r>
              <a:rPr lang="es-ES" sz="2000" b="1" dirty="0">
                <a:solidFill>
                  <a:schemeClr val="bg1"/>
                </a:solidFill>
                <a:latin typeface="Arial Narrow"/>
              </a:rPr>
              <a:t>Solteros Individualistas (SINKS)</a:t>
            </a:r>
          </a:p>
        </p:txBody>
      </p:sp>
      <p:sp>
        <p:nvSpPr>
          <p:cNvPr id="8" name="56 CuadroTexto"/>
          <p:cNvSpPr txBox="1"/>
          <p:nvPr/>
        </p:nvSpPr>
        <p:spPr>
          <a:xfrm>
            <a:off x="6791133" y="1022923"/>
            <a:ext cx="2736304" cy="782039"/>
          </a:xfrm>
          <a:prstGeom prst="rect">
            <a:avLst/>
          </a:prstGeom>
          <a:solidFill>
            <a:schemeClr val="accent4"/>
          </a:solidFill>
          <a:ln>
            <a:solidFill>
              <a:schemeClr val="bg1"/>
            </a:solidFill>
          </a:ln>
        </p:spPr>
        <p:txBody>
          <a:bodyPr wrap="square" rtlCol="0" anchor="ctr" anchorCtr="0">
            <a:noAutofit/>
          </a:bodyPr>
          <a:lstStyle/>
          <a:p>
            <a:pPr algn="ctr" fontAlgn="auto">
              <a:lnSpc>
                <a:spcPct val="85000"/>
              </a:lnSpc>
              <a:spcBef>
                <a:spcPts val="0"/>
              </a:spcBef>
              <a:spcAft>
                <a:spcPts val="0"/>
              </a:spcAft>
              <a:buFontTx/>
              <a:buNone/>
            </a:pPr>
            <a:r>
              <a:rPr lang="es-ES" sz="2000" b="1" dirty="0">
                <a:solidFill>
                  <a:schemeClr val="bg1"/>
                </a:solidFill>
                <a:latin typeface="Arial Narrow"/>
              </a:rPr>
              <a:t>Generación X</a:t>
            </a:r>
          </a:p>
          <a:p>
            <a:pPr algn="ctr" fontAlgn="auto">
              <a:lnSpc>
                <a:spcPct val="85000"/>
              </a:lnSpc>
              <a:spcBef>
                <a:spcPts val="0"/>
              </a:spcBef>
              <a:spcAft>
                <a:spcPts val="0"/>
              </a:spcAft>
              <a:buFontTx/>
              <a:buNone/>
            </a:pPr>
            <a:r>
              <a:rPr lang="es-ES" sz="2000" b="1" dirty="0">
                <a:solidFill>
                  <a:schemeClr val="bg1"/>
                </a:solidFill>
                <a:latin typeface="Arial Narrow"/>
              </a:rPr>
              <a:t>*DINKS en Crecimiento</a:t>
            </a:r>
          </a:p>
          <a:p>
            <a:pPr algn="ctr" fontAlgn="auto">
              <a:lnSpc>
                <a:spcPct val="85000"/>
              </a:lnSpc>
              <a:spcBef>
                <a:spcPts val="0"/>
              </a:spcBef>
              <a:spcAft>
                <a:spcPts val="0"/>
              </a:spcAft>
              <a:buFontTx/>
              <a:buNone/>
            </a:pPr>
            <a:r>
              <a:rPr lang="es-ES" sz="1600" b="1" dirty="0">
                <a:solidFill>
                  <a:schemeClr val="bg1"/>
                </a:solidFill>
                <a:latin typeface="Arial Narrow"/>
              </a:rPr>
              <a:t>(</a:t>
            </a:r>
            <a:r>
              <a:rPr lang="es-ES" sz="1600" b="1" i="1" dirty="0">
                <a:solidFill>
                  <a:schemeClr val="bg1"/>
                </a:solidFill>
                <a:latin typeface="Arial Narrow"/>
              </a:rPr>
              <a:t>“*</a:t>
            </a:r>
            <a:r>
              <a:rPr lang="es-ES" sz="1600" b="1" i="1" dirty="0" err="1">
                <a:solidFill>
                  <a:schemeClr val="bg1"/>
                </a:solidFill>
                <a:latin typeface="Arial Narrow"/>
              </a:rPr>
              <a:t>Double</a:t>
            </a:r>
            <a:r>
              <a:rPr lang="es-ES" sz="1600" b="1" i="1" dirty="0">
                <a:solidFill>
                  <a:schemeClr val="bg1"/>
                </a:solidFill>
                <a:latin typeface="Arial Narrow"/>
              </a:rPr>
              <a:t> </a:t>
            </a:r>
            <a:r>
              <a:rPr lang="es-ES" sz="1600" b="1" i="1" dirty="0" err="1">
                <a:solidFill>
                  <a:schemeClr val="bg1"/>
                </a:solidFill>
                <a:latin typeface="Arial Narrow"/>
              </a:rPr>
              <a:t>Income</a:t>
            </a:r>
            <a:r>
              <a:rPr lang="es-ES" sz="1600" b="1" i="1" dirty="0">
                <a:solidFill>
                  <a:schemeClr val="bg1"/>
                </a:solidFill>
                <a:latin typeface="Arial Narrow"/>
              </a:rPr>
              <a:t> No </a:t>
            </a:r>
            <a:r>
              <a:rPr lang="es-ES" sz="1600" b="1" i="1" dirty="0" err="1">
                <a:solidFill>
                  <a:schemeClr val="bg1"/>
                </a:solidFill>
                <a:latin typeface="Arial Narrow"/>
              </a:rPr>
              <a:t>Kids</a:t>
            </a:r>
            <a:r>
              <a:rPr lang="es-ES" sz="1600" b="1" i="1" dirty="0">
                <a:solidFill>
                  <a:schemeClr val="bg1"/>
                </a:solidFill>
                <a:latin typeface="Arial Narrow"/>
              </a:rPr>
              <a:t>”</a:t>
            </a:r>
            <a:r>
              <a:rPr lang="es-ES" sz="1600" b="1" dirty="0">
                <a:solidFill>
                  <a:schemeClr val="bg1"/>
                </a:solidFill>
                <a:latin typeface="Arial Narrow"/>
              </a:rPr>
              <a:t>)</a:t>
            </a:r>
          </a:p>
        </p:txBody>
      </p:sp>
      <p:sp>
        <p:nvSpPr>
          <p:cNvPr id="9" name="60 CuadroTexto"/>
          <p:cNvSpPr txBox="1"/>
          <p:nvPr/>
        </p:nvSpPr>
        <p:spPr>
          <a:xfrm>
            <a:off x="3549801" y="3666556"/>
            <a:ext cx="2906864" cy="954107"/>
          </a:xfrm>
          <a:prstGeom prst="rect">
            <a:avLst/>
          </a:prstGeom>
          <a:noFill/>
        </p:spPr>
        <p:txBody>
          <a:bodyPr wrap="square" lIns="36000" rIns="36000" rtlCol="0">
            <a:spAutoFit/>
          </a:bodyPr>
          <a:lstStyle/>
          <a:p>
            <a:pPr algn="l" fontAlgn="auto">
              <a:spcBef>
                <a:spcPts val="0"/>
              </a:spcBef>
              <a:spcAft>
                <a:spcPts val="0"/>
              </a:spcAft>
              <a:buFontTx/>
              <a:buNone/>
            </a:pPr>
            <a:r>
              <a:rPr lang="es-ES_tradnl" sz="1400" dirty="0">
                <a:solidFill>
                  <a:srgbClr val="FFFFFF"/>
                </a:solidFill>
                <a:latin typeface="Arial Narrow"/>
              </a:rPr>
              <a:t>Cada vez mas la generación X retrasa el matrimonio, prefiriendo disfrutar de la vida sin compromisos y sin restricciones. </a:t>
            </a:r>
            <a:endParaRPr lang="es-ES_tradnl" sz="1400" dirty="0" smtClean="0">
              <a:solidFill>
                <a:srgbClr val="FFFFFF"/>
              </a:solidFill>
              <a:latin typeface="Arial Narrow"/>
            </a:endParaRPr>
          </a:p>
          <a:p>
            <a:pPr algn="l" fontAlgn="auto">
              <a:spcBef>
                <a:spcPts val="0"/>
              </a:spcBef>
              <a:spcAft>
                <a:spcPts val="0"/>
              </a:spcAft>
              <a:buFontTx/>
              <a:buNone/>
            </a:pPr>
            <a:r>
              <a:rPr lang="es-ES_tradnl" sz="1400" dirty="0" smtClean="0">
                <a:solidFill>
                  <a:srgbClr val="FFFFFF"/>
                </a:solidFill>
                <a:latin typeface="Arial Narrow"/>
              </a:rPr>
              <a:t>(</a:t>
            </a:r>
            <a:r>
              <a:rPr lang="es-ES_tradnl" sz="1400" dirty="0">
                <a:solidFill>
                  <a:srgbClr val="FFFFFF"/>
                </a:solidFill>
                <a:latin typeface="Arial Narrow"/>
              </a:rPr>
              <a:t>edad entre 29 y 46 años)</a:t>
            </a:r>
            <a:r>
              <a:rPr lang="en-US" sz="1400" dirty="0">
                <a:solidFill>
                  <a:srgbClr val="FFFFFF"/>
                </a:solidFill>
                <a:latin typeface="Arial Narrow"/>
              </a:rPr>
              <a:t>   </a:t>
            </a:r>
          </a:p>
        </p:txBody>
      </p:sp>
      <p:sp>
        <p:nvSpPr>
          <p:cNvPr id="10" name="61 CuadroTexto"/>
          <p:cNvSpPr txBox="1"/>
          <p:nvPr/>
        </p:nvSpPr>
        <p:spPr>
          <a:xfrm>
            <a:off x="6729007" y="3666555"/>
            <a:ext cx="2798609" cy="738664"/>
          </a:xfrm>
          <a:prstGeom prst="rect">
            <a:avLst/>
          </a:prstGeom>
          <a:noFill/>
        </p:spPr>
        <p:txBody>
          <a:bodyPr wrap="square" rtlCol="0">
            <a:spAutoFit/>
          </a:bodyPr>
          <a:lstStyle/>
          <a:p>
            <a:pPr algn="l" fontAlgn="auto">
              <a:spcBef>
                <a:spcPts val="0"/>
              </a:spcBef>
              <a:spcAft>
                <a:spcPts val="0"/>
              </a:spcAft>
              <a:buFontTx/>
              <a:buNone/>
            </a:pPr>
            <a:r>
              <a:rPr lang="es-ES" sz="1400" dirty="0">
                <a:solidFill>
                  <a:srgbClr val="3C5482"/>
                </a:solidFill>
                <a:latin typeface="Arial Narrow"/>
              </a:rPr>
              <a:t>Nuevos modelos de parejas sin hijos que generalmente tienen dos sueldos, son jóvenes y dispuestos a explorar.</a:t>
            </a:r>
          </a:p>
        </p:txBody>
      </p:sp>
      <p:sp>
        <p:nvSpPr>
          <p:cNvPr id="11" name="69 CuadroTexto"/>
          <p:cNvSpPr txBox="1"/>
          <p:nvPr/>
        </p:nvSpPr>
        <p:spPr>
          <a:xfrm>
            <a:off x="382589" y="1022923"/>
            <a:ext cx="2736304" cy="782039"/>
          </a:xfrm>
          <a:prstGeom prst="rect">
            <a:avLst/>
          </a:prstGeom>
          <a:solidFill>
            <a:schemeClr val="accent4"/>
          </a:solidFill>
          <a:ln>
            <a:solidFill>
              <a:schemeClr val="bg1"/>
            </a:solidFill>
          </a:ln>
        </p:spPr>
        <p:txBody>
          <a:bodyPr wrap="square" rtlCol="0" anchor="ctr" anchorCtr="0">
            <a:noAutofit/>
          </a:bodyPr>
          <a:lstStyle/>
          <a:p>
            <a:pPr algn="ctr" fontAlgn="auto">
              <a:spcBef>
                <a:spcPts val="0"/>
              </a:spcBef>
              <a:spcAft>
                <a:spcPts val="0"/>
              </a:spcAft>
              <a:buFontTx/>
              <a:buNone/>
            </a:pPr>
            <a:r>
              <a:rPr lang="es-ES" sz="2000" b="1" dirty="0">
                <a:solidFill>
                  <a:schemeClr val="bg1"/>
                </a:solidFill>
                <a:latin typeface="Arial Narrow"/>
              </a:rPr>
              <a:t>Ojo con la Generación Y</a:t>
            </a:r>
          </a:p>
        </p:txBody>
      </p:sp>
      <p:sp>
        <p:nvSpPr>
          <p:cNvPr id="13" name="75 Rectángulo redondeado"/>
          <p:cNvSpPr/>
          <p:nvPr/>
        </p:nvSpPr>
        <p:spPr>
          <a:xfrm>
            <a:off x="502602" y="5827955"/>
            <a:ext cx="9001000" cy="877714"/>
          </a:xfrm>
          <a:prstGeom prst="roundRect">
            <a:avLst/>
          </a:prstGeom>
          <a:solidFill>
            <a:schemeClr val="accent2">
              <a:lumMod val="40000"/>
              <a:lumOff val="60000"/>
            </a:schemeClr>
          </a:solidFill>
          <a:ln w="12700" algn="ctr">
            <a:noFill/>
            <a:miter lim="800000"/>
            <a:headEnd/>
            <a:tailEnd/>
          </a:ln>
        </p:spPr>
        <p:txBody>
          <a:bodyPr lIns="270000" tIns="39889" rIns="270000" bIns="39889" anchor="ctr" anchorCtr="1"/>
          <a:lstStyle/>
          <a:p>
            <a:pPr algn="ctr" defTabSz="684213">
              <a:spcBef>
                <a:spcPct val="0"/>
              </a:spcBef>
              <a:buClr>
                <a:srgbClr val="FF9429"/>
              </a:buClr>
              <a:buFontTx/>
              <a:buNone/>
              <a:defRPr/>
            </a:pPr>
            <a:r>
              <a:rPr lang="es-ES" b="1" dirty="0"/>
              <a:t>El comportamiento de los segmentos demográficos tradicionales han cambiado considerablemente  desembocando </a:t>
            </a:r>
            <a:r>
              <a:rPr lang="es-ES" b="1" dirty="0" smtClean="0"/>
              <a:t>en </a:t>
            </a:r>
            <a:r>
              <a:rPr lang="es-ES" b="1" dirty="0"/>
              <a:t>segmentos </a:t>
            </a:r>
            <a:r>
              <a:rPr lang="es-ES" b="1" dirty="0" smtClean="0"/>
              <a:t>potenciales ofreciendo nuevas oportunidades al desarrollo de productos</a:t>
            </a:r>
            <a:endParaRPr lang="es-ES" b="1" dirty="0"/>
          </a:p>
        </p:txBody>
      </p:sp>
      <p:grpSp>
        <p:nvGrpSpPr>
          <p:cNvPr id="14" name="76 Grupo"/>
          <p:cNvGrpSpPr/>
          <p:nvPr/>
        </p:nvGrpSpPr>
        <p:grpSpPr>
          <a:xfrm>
            <a:off x="382588" y="1906522"/>
            <a:ext cx="2736304" cy="1656184"/>
            <a:chOff x="617520" y="7002016"/>
            <a:chExt cx="2736304" cy="1656184"/>
          </a:xfrm>
        </p:grpSpPr>
        <p:sp>
          <p:nvSpPr>
            <p:cNvPr id="15" name="25 Rectángulo"/>
            <p:cNvSpPr/>
            <p:nvPr/>
          </p:nvSpPr>
          <p:spPr>
            <a:xfrm>
              <a:off x="617520" y="7002016"/>
              <a:ext cx="2736304" cy="165618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pic>
          <p:nvPicPr>
            <p:cNvPr id="16" name="Picture 7" descr="http://www.dynamicbusiness.com/wp-content/uploads/2009/02/shutterstock_329889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7534" y="7101992"/>
              <a:ext cx="2496277" cy="1456232"/>
            </a:xfrm>
            <a:prstGeom prst="rect">
              <a:avLst/>
            </a:prstGeom>
            <a:noFill/>
          </p:spPr>
        </p:pic>
      </p:grpSp>
      <p:grpSp>
        <p:nvGrpSpPr>
          <p:cNvPr id="17" name="78 Grupo"/>
          <p:cNvGrpSpPr/>
          <p:nvPr/>
        </p:nvGrpSpPr>
        <p:grpSpPr>
          <a:xfrm>
            <a:off x="3586944" y="1906522"/>
            <a:ext cx="2736304" cy="1656184"/>
            <a:chOff x="3708933" y="7082098"/>
            <a:chExt cx="2736304" cy="1656184"/>
          </a:xfrm>
        </p:grpSpPr>
        <p:sp>
          <p:nvSpPr>
            <p:cNvPr id="18" name="29 Rectángulo"/>
            <p:cNvSpPr/>
            <p:nvPr/>
          </p:nvSpPr>
          <p:spPr>
            <a:xfrm>
              <a:off x="3708933" y="7082098"/>
              <a:ext cx="2736304" cy="165618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pic>
          <p:nvPicPr>
            <p:cNvPr id="19"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l="23916" t="54351" r="38285" b="14453"/>
            <a:stretch>
              <a:fillRect/>
            </a:stretch>
          </p:blipFill>
          <p:spPr bwMode="auto">
            <a:xfrm>
              <a:off x="3828947" y="7233001"/>
              <a:ext cx="2496277" cy="1354378"/>
            </a:xfrm>
            <a:prstGeom prst="rect">
              <a:avLst/>
            </a:prstGeom>
            <a:noFill/>
            <a:ln w="9525">
              <a:noFill/>
              <a:miter lim="800000"/>
              <a:headEnd/>
              <a:tailEnd/>
            </a:ln>
          </p:spPr>
        </p:pic>
      </p:grpSp>
      <p:grpSp>
        <p:nvGrpSpPr>
          <p:cNvPr id="20" name="77 Grupo"/>
          <p:cNvGrpSpPr/>
          <p:nvPr/>
        </p:nvGrpSpPr>
        <p:grpSpPr>
          <a:xfrm>
            <a:off x="6791132" y="1906522"/>
            <a:ext cx="2736304" cy="1656184"/>
            <a:chOff x="6808813" y="7073454"/>
            <a:chExt cx="2736304" cy="1656184"/>
          </a:xfrm>
        </p:grpSpPr>
        <p:sp>
          <p:nvSpPr>
            <p:cNvPr id="21" name="27 Rectángulo"/>
            <p:cNvSpPr/>
            <p:nvPr/>
          </p:nvSpPr>
          <p:spPr>
            <a:xfrm>
              <a:off x="6808813" y="7073454"/>
              <a:ext cx="2736304" cy="165618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pic>
          <p:nvPicPr>
            <p:cNvPr id="22" name="45 Imagen" descr="gay.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91855" y="7175165"/>
              <a:ext cx="2370221" cy="1452763"/>
            </a:xfrm>
            <a:prstGeom prst="rect">
              <a:avLst/>
            </a:prstGeom>
          </p:spPr>
        </p:pic>
      </p:grpSp>
      <p:sp>
        <p:nvSpPr>
          <p:cNvPr id="23" name="70 CuadroTexto"/>
          <p:cNvSpPr txBox="1"/>
          <p:nvPr/>
        </p:nvSpPr>
        <p:spPr>
          <a:xfrm>
            <a:off x="307340" y="3645024"/>
            <a:ext cx="2937600" cy="2031325"/>
          </a:xfrm>
          <a:prstGeom prst="rect">
            <a:avLst/>
          </a:prstGeom>
          <a:noFill/>
        </p:spPr>
        <p:txBody>
          <a:bodyPr wrap="square" rtlCol="0">
            <a:spAutoFit/>
          </a:bodyPr>
          <a:lstStyle/>
          <a:p>
            <a:pPr algn="l" fontAlgn="auto">
              <a:spcBef>
                <a:spcPts val="0"/>
              </a:spcBef>
              <a:spcAft>
                <a:spcPts val="0"/>
              </a:spcAft>
              <a:buFontTx/>
              <a:buNone/>
            </a:pPr>
            <a:r>
              <a:rPr lang="es-ES" sz="1400" dirty="0">
                <a:solidFill>
                  <a:srgbClr val="FFFFFF"/>
                </a:solidFill>
                <a:latin typeface="Arial Narrow"/>
              </a:rPr>
              <a:t>Caracterizada por su familiaridad con las comunicaciones, los medios de comunicación y la tecnología digital.  </a:t>
            </a:r>
            <a:r>
              <a:rPr lang="es-ES" sz="1400" dirty="0" smtClean="0">
                <a:solidFill>
                  <a:srgbClr val="FFFFFF"/>
                </a:solidFill>
                <a:latin typeface="Arial Narrow"/>
              </a:rPr>
              <a:t>Cada vez mas estas mas expuestos a información y ejercen influencia sobre las decisiones de sus padres. </a:t>
            </a:r>
          </a:p>
          <a:p>
            <a:pPr algn="l" fontAlgn="auto">
              <a:spcBef>
                <a:spcPts val="0"/>
              </a:spcBef>
              <a:spcAft>
                <a:spcPts val="0"/>
              </a:spcAft>
              <a:buFontTx/>
              <a:buNone/>
            </a:pPr>
            <a:r>
              <a:rPr lang="es-ES" sz="1400" dirty="0" smtClean="0">
                <a:solidFill>
                  <a:srgbClr val="FFFFFF"/>
                </a:solidFill>
                <a:latin typeface="Arial Narrow"/>
              </a:rPr>
              <a:t>(</a:t>
            </a:r>
            <a:r>
              <a:rPr lang="es-ES" sz="1400" dirty="0">
                <a:solidFill>
                  <a:srgbClr val="FFFFFF"/>
                </a:solidFill>
                <a:latin typeface="Arial Narrow"/>
              </a:rPr>
              <a:t>edad entre 10 y 28 </a:t>
            </a:r>
            <a:r>
              <a:rPr lang="es-ES" sz="1400" dirty="0" smtClean="0">
                <a:solidFill>
                  <a:srgbClr val="FFFFFF"/>
                </a:solidFill>
                <a:latin typeface="Arial Narrow"/>
              </a:rPr>
              <a:t>años)</a:t>
            </a:r>
          </a:p>
          <a:p>
            <a:pPr algn="l" fontAlgn="auto">
              <a:spcBef>
                <a:spcPts val="0"/>
              </a:spcBef>
              <a:spcAft>
                <a:spcPts val="0"/>
              </a:spcAft>
              <a:buFontTx/>
              <a:buNone/>
            </a:pPr>
            <a:endParaRPr lang="es-ES" sz="1400" dirty="0" smtClean="0">
              <a:solidFill>
                <a:srgbClr val="FFFFFF"/>
              </a:solidFill>
              <a:latin typeface="Arial Narrow"/>
            </a:endParaRPr>
          </a:p>
          <a:p>
            <a:pPr algn="l" fontAlgn="auto">
              <a:spcBef>
                <a:spcPts val="0"/>
              </a:spcBef>
              <a:spcAft>
                <a:spcPts val="0"/>
              </a:spcAft>
              <a:buFontTx/>
              <a:buNone/>
            </a:pPr>
            <a:endParaRPr lang="es-ES" sz="1400" dirty="0">
              <a:solidFill>
                <a:srgbClr val="FFFFFF"/>
              </a:solidFill>
              <a:latin typeface="Arial Narrow"/>
            </a:endParaRPr>
          </a:p>
        </p:txBody>
      </p:sp>
      <p:sp>
        <p:nvSpPr>
          <p:cNvPr id="24" name="5 Marcador de texto"/>
          <p:cNvSpPr>
            <a:spLocks noGrp="1"/>
          </p:cNvSpPr>
          <p:nvPr>
            <p:ph type="body" sz="quarter" idx="13"/>
          </p:nvPr>
        </p:nvSpPr>
        <p:spPr/>
        <p:txBody>
          <a:bodyPr/>
          <a:lstStyle/>
          <a:p>
            <a:r>
              <a:rPr lang="it-IT" dirty="0" smtClean="0"/>
              <a:t>Diagnostico de Mercado</a:t>
            </a:r>
            <a:endParaRPr lang="it-IT" dirty="0"/>
          </a:p>
        </p:txBody>
      </p:sp>
    </p:spTree>
    <p:extLst>
      <p:ext uri="{BB962C8B-B14F-4D97-AF65-F5344CB8AC3E}">
        <p14:creationId xmlns:p14="http://schemas.microsoft.com/office/powerpoint/2010/main" val="3153729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6 Marcador de texto"/>
          <p:cNvSpPr txBox="1">
            <a:spLocks/>
          </p:cNvSpPr>
          <p:nvPr/>
        </p:nvSpPr>
        <p:spPr bwMode="auto">
          <a:xfrm>
            <a:off x="6661026" y="836814"/>
            <a:ext cx="3024187" cy="4966560"/>
          </a:xfrm>
          <a:prstGeom prst="rect">
            <a:avLst/>
          </a:prstGeom>
          <a:solidFill>
            <a:schemeClr val="tx1">
              <a:lumMod val="20000"/>
              <a:lumOff val="80000"/>
            </a:schemeClr>
          </a:solidFill>
          <a:ln w="12700">
            <a:solidFill>
              <a:schemeClr val="tx1">
                <a:lumMod val="40000"/>
                <a:lumOff val="60000"/>
              </a:schemeClr>
            </a:solidFill>
            <a:miter lim="800000"/>
            <a:headEnd/>
            <a:tailEnd/>
          </a:ln>
          <a:effectLst>
            <a:outerShdw blurRad="50800" dist="38100" dir="2700000" algn="tl" rotWithShape="0">
              <a:prstClr val="black">
                <a:alpha val="40000"/>
              </a:prstClr>
            </a:outerShdw>
          </a:effectLst>
        </p:spPr>
        <p:txBody>
          <a:bodyPr vert="horz" wrap="square" lIns="81204" tIns="39889" rIns="81204" bIns="72000" numCol="1" rtlCol="0" anchor="b" anchorCtr="0" compatLnSpc="1">
            <a:prstTxWarp prst="textNoShape">
              <a:avLst/>
            </a:prstTxWarp>
            <a:normAutofit/>
          </a:bodyPr>
          <a:lst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a:lstStyle>
          <a:p>
            <a:pPr algn="ctr" defTabSz="684213" eaLnBrk="0" hangingPunct="0">
              <a:spcBef>
                <a:spcPts val="0"/>
              </a:spcBef>
            </a:pPr>
            <a:r>
              <a:rPr lang="es-ES" sz="1400" i="1" kern="0" smtClean="0"/>
              <a:t>“Empecé a vivir después del retiro”</a:t>
            </a:r>
            <a:endParaRPr lang="es-ES" sz="1400" i="1" kern="0" dirty="0"/>
          </a:p>
        </p:txBody>
      </p:sp>
      <p:sp>
        <p:nvSpPr>
          <p:cNvPr id="5" name="16 Marcador de texto"/>
          <p:cNvSpPr txBox="1">
            <a:spLocks/>
          </p:cNvSpPr>
          <p:nvPr/>
        </p:nvSpPr>
        <p:spPr bwMode="auto">
          <a:xfrm>
            <a:off x="229195" y="836712"/>
            <a:ext cx="3024188" cy="4968552"/>
          </a:xfrm>
          <a:prstGeom prst="rect">
            <a:avLst/>
          </a:prstGeom>
          <a:solidFill>
            <a:schemeClr val="accent1"/>
          </a:solidFill>
          <a:ln w="12700">
            <a:solidFill>
              <a:schemeClr val="accent2"/>
            </a:solidFill>
            <a:miter lim="800000"/>
            <a:headEnd/>
            <a:tailEnd/>
          </a:ln>
          <a:effectLst>
            <a:outerShdw blurRad="50800" dist="38100" dir="2700000" algn="tl" rotWithShape="0">
              <a:prstClr val="black">
                <a:alpha val="40000"/>
              </a:prstClr>
            </a:outerShdw>
          </a:effectLst>
        </p:spPr>
        <p:txBody>
          <a:bodyPr vert="horz" wrap="square" lIns="81204" tIns="39889" rIns="81204" bIns="72000" numCol="1" anchor="b" anchorCtr="0" compatLnSpc="1">
            <a:prstTxWarp prst="textNoShape">
              <a:avLst/>
            </a:prstTxWarp>
            <a:normAutofit/>
          </a:bodyPr>
          <a:lst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a:lstStyle>
          <a:p>
            <a:pPr algn="ctr" defTabSz="684213" eaLnBrk="0" hangingPunct="0">
              <a:spcBef>
                <a:spcPts val="0"/>
              </a:spcBef>
            </a:pPr>
            <a:r>
              <a:rPr lang="es-ES" sz="1400" i="1" kern="0" smtClean="0">
                <a:solidFill>
                  <a:schemeClr val="bg1"/>
                </a:solidFill>
              </a:rPr>
              <a:t>“Aprecio mucho el tiempo que tengo con mi familia”</a:t>
            </a:r>
            <a:endParaRPr lang="es-ES" sz="1400" i="1" kern="0" dirty="0">
              <a:solidFill>
                <a:schemeClr val="bg1"/>
              </a:solidFill>
            </a:endParaRPr>
          </a:p>
        </p:txBody>
      </p:sp>
      <p:sp>
        <p:nvSpPr>
          <p:cNvPr id="6" name="16 Marcador de texto"/>
          <p:cNvSpPr txBox="1">
            <a:spLocks/>
          </p:cNvSpPr>
          <p:nvPr/>
        </p:nvSpPr>
        <p:spPr bwMode="auto">
          <a:xfrm>
            <a:off x="3430910" y="836814"/>
            <a:ext cx="3024187" cy="4966560"/>
          </a:xfrm>
          <a:prstGeom prst="rect">
            <a:avLst/>
          </a:prstGeom>
          <a:solidFill>
            <a:schemeClr val="tx1">
              <a:lumMod val="60000"/>
              <a:lumOff val="40000"/>
            </a:schemeClr>
          </a:solidFill>
          <a:ln w="12700">
            <a:solidFill>
              <a:schemeClr val="accent2"/>
            </a:solidFill>
            <a:miter lim="800000"/>
            <a:headEnd/>
            <a:tailEnd/>
          </a:ln>
          <a:effectLst>
            <a:outerShdw blurRad="50800" dist="38100" dir="2700000" algn="tl" rotWithShape="0">
              <a:prstClr val="black">
                <a:alpha val="40000"/>
              </a:prstClr>
            </a:outerShdw>
          </a:effectLst>
        </p:spPr>
        <p:txBody>
          <a:bodyPr vert="horz" wrap="square" lIns="0" tIns="39889" rIns="0" bIns="72000" numCol="1" rtlCol="0" anchor="b" anchorCtr="0" compatLnSpc="1">
            <a:prstTxWarp prst="textNoShape">
              <a:avLst/>
            </a:prstTxWarp>
            <a:normAutofit/>
          </a:bodyPr>
          <a:lstStyle>
            <a:lvl1pPr algn="l" defTabSz="913695" rtl="0" eaLnBrk="1" fontAlgn="base" hangingPunct="1">
              <a:spcBef>
                <a:spcPct val="0"/>
              </a:spcBef>
              <a:spcAft>
                <a:spcPts val="269"/>
              </a:spcAft>
              <a:buFont typeface="Arial" charset="0"/>
              <a:defRPr sz="1800">
                <a:solidFill>
                  <a:schemeClr val="tx2"/>
                </a:solidFill>
                <a:latin typeface="+mn-lt"/>
                <a:ea typeface="+mn-ea"/>
                <a:cs typeface="+mn-cs"/>
              </a:defRPr>
            </a:lvl1pPr>
            <a:lvl2pPr marL="160824" indent="-159400" algn="l" defTabSz="913695" rtl="0" eaLnBrk="1" fontAlgn="base" hangingPunct="1">
              <a:spcBef>
                <a:spcPct val="0"/>
              </a:spcBef>
              <a:spcAft>
                <a:spcPts val="269"/>
              </a:spcAft>
              <a:buChar char="•"/>
              <a:defRPr sz="1800">
                <a:solidFill>
                  <a:schemeClr val="tx2"/>
                </a:solidFill>
                <a:latin typeface="+mn-lt"/>
              </a:defRPr>
            </a:lvl2pPr>
            <a:lvl3pPr marL="321644" indent="-159400" algn="l" defTabSz="913695" rtl="0" eaLnBrk="1" fontAlgn="base" hangingPunct="1">
              <a:spcBef>
                <a:spcPct val="0"/>
              </a:spcBef>
              <a:spcAft>
                <a:spcPts val="269"/>
              </a:spcAft>
              <a:buFont typeface="Arial" charset="0"/>
              <a:buChar char="‒"/>
              <a:defRPr sz="1800">
                <a:solidFill>
                  <a:schemeClr val="tx2"/>
                </a:solidFill>
                <a:latin typeface="+mn-lt"/>
              </a:defRPr>
            </a:lvl3pPr>
            <a:lvl4pPr marL="482464" indent="-159400" algn="l" defTabSz="913695" rtl="0" eaLnBrk="1" fontAlgn="base" hangingPunct="1">
              <a:spcBef>
                <a:spcPct val="0"/>
              </a:spcBef>
              <a:spcAft>
                <a:spcPts val="538"/>
              </a:spcAft>
              <a:buChar char="•"/>
              <a:defRPr>
                <a:solidFill>
                  <a:schemeClr val="tx2"/>
                </a:solidFill>
                <a:latin typeface="+mn-lt"/>
              </a:defRPr>
            </a:lvl4pPr>
            <a:lvl5pPr marL="643287" indent="-159400" algn="l" defTabSz="913695" rtl="0" eaLnBrk="1" fontAlgn="base" hangingPunct="1">
              <a:spcBef>
                <a:spcPct val="0"/>
              </a:spcBef>
              <a:spcAft>
                <a:spcPts val="538"/>
              </a:spcAft>
              <a:buFont typeface="Arial" charset="0"/>
              <a:buChar char="‒"/>
              <a:defRPr>
                <a:solidFill>
                  <a:schemeClr val="tx2"/>
                </a:solidFill>
                <a:latin typeface="+mn-lt"/>
              </a:defRPr>
            </a:lvl5pPr>
            <a:lvl6pPr marL="1053168" indent="-159400" algn="l" defTabSz="913695" rtl="0" eaLnBrk="1" fontAlgn="base" hangingPunct="1">
              <a:spcBef>
                <a:spcPct val="0"/>
              </a:spcBef>
              <a:spcAft>
                <a:spcPts val="538"/>
              </a:spcAft>
              <a:buFont typeface="Arial" charset="0"/>
              <a:buChar char="‒"/>
              <a:defRPr>
                <a:solidFill>
                  <a:schemeClr val="tx2"/>
                </a:solidFill>
                <a:latin typeface="+mn-lt"/>
              </a:defRPr>
            </a:lvl6pPr>
            <a:lvl7pPr marL="1463049" indent="-159400" algn="l" defTabSz="913695" rtl="0" eaLnBrk="1" fontAlgn="base" hangingPunct="1">
              <a:spcBef>
                <a:spcPct val="0"/>
              </a:spcBef>
              <a:spcAft>
                <a:spcPts val="538"/>
              </a:spcAft>
              <a:buFont typeface="Arial" charset="0"/>
              <a:buChar char="‒"/>
              <a:defRPr>
                <a:solidFill>
                  <a:schemeClr val="tx2"/>
                </a:solidFill>
                <a:latin typeface="+mn-lt"/>
              </a:defRPr>
            </a:lvl7pPr>
            <a:lvl8pPr marL="1872934" indent="-159400" algn="l" defTabSz="913695" rtl="0" eaLnBrk="1" fontAlgn="base" hangingPunct="1">
              <a:spcBef>
                <a:spcPct val="0"/>
              </a:spcBef>
              <a:spcAft>
                <a:spcPts val="538"/>
              </a:spcAft>
              <a:buFont typeface="Arial" charset="0"/>
              <a:buChar char="‒"/>
              <a:defRPr>
                <a:solidFill>
                  <a:schemeClr val="tx2"/>
                </a:solidFill>
                <a:latin typeface="+mn-lt"/>
              </a:defRPr>
            </a:lvl8pPr>
            <a:lvl9pPr marL="2282812" indent="-159400" algn="l" defTabSz="913695" rtl="0" eaLnBrk="1" fontAlgn="base" hangingPunct="1">
              <a:spcBef>
                <a:spcPct val="0"/>
              </a:spcBef>
              <a:spcAft>
                <a:spcPts val="538"/>
              </a:spcAft>
              <a:buFont typeface="Arial" charset="0"/>
              <a:buChar char="‒"/>
              <a:defRPr>
                <a:solidFill>
                  <a:schemeClr val="tx2"/>
                </a:solidFill>
                <a:latin typeface="+mn-lt"/>
              </a:defRPr>
            </a:lvl9pPr>
          </a:lstStyle>
          <a:p>
            <a:pPr algn="ctr" defTabSz="684213" eaLnBrk="0" hangingPunct="0">
              <a:spcBef>
                <a:spcPts val="0"/>
              </a:spcBef>
            </a:pPr>
            <a:r>
              <a:rPr lang="es-ES" sz="1400" i="1" kern="0" smtClean="0">
                <a:solidFill>
                  <a:schemeClr val="bg1"/>
                </a:solidFill>
              </a:rPr>
              <a:t>“Estoy al corriente de los eventos actuales, trabajo en lo que me gusta y viajo a donde quiero”</a:t>
            </a:r>
            <a:endParaRPr lang="es-ES" sz="1400" i="1" kern="0" dirty="0">
              <a:solidFill>
                <a:schemeClr val="bg1"/>
              </a:solidFill>
            </a:endParaRPr>
          </a:p>
        </p:txBody>
      </p:sp>
      <p:sp>
        <p:nvSpPr>
          <p:cNvPr id="7" name="36 CuadroTexto"/>
          <p:cNvSpPr txBox="1"/>
          <p:nvPr/>
        </p:nvSpPr>
        <p:spPr>
          <a:xfrm>
            <a:off x="3604946" y="927302"/>
            <a:ext cx="2700302" cy="637917"/>
          </a:xfrm>
          <a:prstGeom prst="rect">
            <a:avLst/>
          </a:prstGeom>
          <a:solidFill>
            <a:schemeClr val="accent4"/>
          </a:solidFill>
          <a:ln>
            <a:solidFill>
              <a:schemeClr val="bg1"/>
            </a:solidFill>
          </a:ln>
        </p:spPr>
        <p:txBody>
          <a:bodyPr wrap="square" rtlCol="0" anchor="ctr" anchorCtr="0">
            <a:noAutofit/>
          </a:bodyPr>
          <a:lstStyle/>
          <a:p>
            <a:pPr algn="ctr" fontAlgn="auto">
              <a:spcBef>
                <a:spcPts val="0"/>
              </a:spcBef>
              <a:spcAft>
                <a:spcPts val="0"/>
              </a:spcAft>
              <a:buFontTx/>
              <a:buNone/>
            </a:pPr>
            <a:r>
              <a:rPr lang="es-ES" sz="2000" b="1" dirty="0">
                <a:solidFill>
                  <a:schemeClr val="bg1"/>
                </a:solidFill>
                <a:latin typeface="Arial Narrow"/>
              </a:rPr>
              <a:t>Gran mercado </a:t>
            </a:r>
            <a:r>
              <a:rPr lang="es-ES" sz="2000" b="1" dirty="0" err="1">
                <a:solidFill>
                  <a:schemeClr val="bg1"/>
                </a:solidFill>
                <a:latin typeface="Arial Narrow"/>
              </a:rPr>
              <a:t>BabyBoomers</a:t>
            </a:r>
            <a:endParaRPr lang="es-ES" sz="2000" b="1" dirty="0">
              <a:solidFill>
                <a:schemeClr val="bg1"/>
              </a:solidFill>
              <a:latin typeface="Arial Narrow"/>
            </a:endParaRPr>
          </a:p>
        </p:txBody>
      </p:sp>
      <p:sp>
        <p:nvSpPr>
          <p:cNvPr id="8" name="38 CuadroTexto"/>
          <p:cNvSpPr txBox="1"/>
          <p:nvPr/>
        </p:nvSpPr>
        <p:spPr>
          <a:xfrm>
            <a:off x="6791133" y="927302"/>
            <a:ext cx="2736304" cy="637917"/>
          </a:xfrm>
          <a:prstGeom prst="rect">
            <a:avLst/>
          </a:prstGeom>
          <a:solidFill>
            <a:schemeClr val="accent4"/>
          </a:solidFill>
          <a:ln>
            <a:solidFill>
              <a:schemeClr val="bg1"/>
            </a:solidFill>
          </a:ln>
        </p:spPr>
        <p:txBody>
          <a:bodyPr wrap="square" rtlCol="0" anchor="ctr" anchorCtr="0">
            <a:noAutofit/>
          </a:bodyPr>
          <a:lstStyle/>
          <a:p>
            <a:pPr algn="ctr" fontAlgn="auto">
              <a:spcBef>
                <a:spcPts val="0"/>
              </a:spcBef>
              <a:spcAft>
                <a:spcPts val="0"/>
              </a:spcAft>
              <a:buFontTx/>
              <a:buNone/>
            </a:pPr>
            <a:r>
              <a:rPr lang="es-ES" sz="2000" b="1" dirty="0">
                <a:solidFill>
                  <a:schemeClr val="bg1"/>
                </a:solidFill>
                <a:latin typeface="Arial Narrow"/>
              </a:rPr>
              <a:t>La Generación del Swing</a:t>
            </a:r>
          </a:p>
        </p:txBody>
      </p:sp>
      <p:grpSp>
        <p:nvGrpSpPr>
          <p:cNvPr id="9" name="30 Grupo"/>
          <p:cNvGrpSpPr/>
          <p:nvPr/>
        </p:nvGrpSpPr>
        <p:grpSpPr>
          <a:xfrm>
            <a:off x="6791132" y="1666983"/>
            <a:ext cx="2736304" cy="1656184"/>
            <a:chOff x="6660740" y="2214554"/>
            <a:chExt cx="2736304" cy="1656184"/>
          </a:xfrm>
        </p:grpSpPr>
        <p:sp>
          <p:nvSpPr>
            <p:cNvPr id="10" name="28 Rectángulo"/>
            <p:cNvSpPr/>
            <p:nvPr/>
          </p:nvSpPr>
          <p:spPr>
            <a:xfrm>
              <a:off x="6660740" y="2214554"/>
              <a:ext cx="2736304" cy="165618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pic>
          <p:nvPicPr>
            <p:cNvPr id="11" name="Picture 9" descr="http://media.lonelyplanet.com/lpimg/19847/19847-7/preview.jpg"/>
            <p:cNvPicPr>
              <a:picLocks noChangeAspect="1" noChangeArrowheads="1"/>
            </p:cNvPicPr>
            <p:nvPr/>
          </p:nvPicPr>
          <p:blipFill>
            <a:blip r:embed="rId2" cstate="email">
              <a:extLst>
                <a:ext uri="{28A0092B-C50C-407E-A947-70E740481C1C}">
                  <a14:useLocalDpi xmlns:a14="http://schemas.microsoft.com/office/drawing/2010/main"/>
                </a:ext>
              </a:extLst>
            </a:blip>
            <a:srcRect t="7941"/>
            <a:stretch>
              <a:fillRect/>
            </a:stretch>
          </p:blipFill>
          <p:spPr bwMode="auto">
            <a:xfrm>
              <a:off x="6786934" y="2317506"/>
              <a:ext cx="2483917" cy="1450281"/>
            </a:xfrm>
            <a:prstGeom prst="rect">
              <a:avLst/>
            </a:prstGeom>
            <a:noFill/>
          </p:spPr>
        </p:pic>
      </p:grpSp>
      <p:sp>
        <p:nvSpPr>
          <p:cNvPr id="12" name="40 CuadroTexto"/>
          <p:cNvSpPr txBox="1"/>
          <p:nvPr/>
        </p:nvSpPr>
        <p:spPr>
          <a:xfrm>
            <a:off x="3549801" y="3426813"/>
            <a:ext cx="2906864" cy="1354217"/>
          </a:xfrm>
          <a:prstGeom prst="rect">
            <a:avLst/>
          </a:prstGeom>
          <a:noFill/>
        </p:spPr>
        <p:txBody>
          <a:bodyPr wrap="square" lIns="36000" rIns="36000" rtlCol="0">
            <a:spAutoFit/>
          </a:bodyPr>
          <a:lstStyle/>
          <a:p>
            <a:pPr algn="l" fontAlgn="auto">
              <a:spcBef>
                <a:spcPts val="0"/>
              </a:spcBef>
              <a:spcAft>
                <a:spcPts val="0"/>
              </a:spcAft>
              <a:buFontTx/>
              <a:buNone/>
            </a:pPr>
            <a:r>
              <a:rPr lang="es-ES" sz="1600" dirty="0">
                <a:solidFill>
                  <a:srgbClr val="FFFFFF"/>
                </a:solidFill>
                <a:latin typeface="Arial Narrow"/>
              </a:rPr>
              <a:t>Fueron lideres de la revolución ideológica de los años 60, hoy tienen un alto poder adquisitivo y llevan una vida activa. </a:t>
            </a:r>
            <a:endParaRPr lang="es-ES" sz="1600" dirty="0" smtClean="0">
              <a:solidFill>
                <a:srgbClr val="FFFFFF"/>
              </a:solidFill>
              <a:latin typeface="Arial Narrow"/>
            </a:endParaRPr>
          </a:p>
          <a:p>
            <a:pPr algn="l" fontAlgn="auto">
              <a:spcBef>
                <a:spcPts val="0"/>
              </a:spcBef>
              <a:spcAft>
                <a:spcPts val="0"/>
              </a:spcAft>
              <a:buFontTx/>
              <a:buNone/>
            </a:pPr>
            <a:r>
              <a:rPr lang="es-ES" sz="1600" dirty="0" smtClean="0">
                <a:solidFill>
                  <a:srgbClr val="FFFFFF"/>
                </a:solidFill>
                <a:latin typeface="Arial Narrow"/>
              </a:rPr>
              <a:t>(</a:t>
            </a:r>
            <a:r>
              <a:rPr lang="es-ES" sz="1600" dirty="0">
                <a:solidFill>
                  <a:srgbClr val="FFFFFF"/>
                </a:solidFill>
                <a:latin typeface="Arial Narrow"/>
              </a:rPr>
              <a:t>Edad entre 50 y 65 años)</a:t>
            </a:r>
          </a:p>
        </p:txBody>
      </p:sp>
      <p:sp>
        <p:nvSpPr>
          <p:cNvPr id="13" name="42 CuadroTexto"/>
          <p:cNvSpPr txBox="1"/>
          <p:nvPr/>
        </p:nvSpPr>
        <p:spPr>
          <a:xfrm>
            <a:off x="6729007" y="3426818"/>
            <a:ext cx="2798609" cy="1600438"/>
          </a:xfrm>
          <a:prstGeom prst="rect">
            <a:avLst/>
          </a:prstGeom>
          <a:noFill/>
        </p:spPr>
        <p:txBody>
          <a:bodyPr wrap="square" rtlCol="0">
            <a:spAutoFit/>
          </a:bodyPr>
          <a:lstStyle/>
          <a:p>
            <a:pPr algn="l" fontAlgn="auto">
              <a:spcBef>
                <a:spcPts val="0"/>
              </a:spcBef>
              <a:spcAft>
                <a:spcPts val="0"/>
              </a:spcAft>
              <a:buFontTx/>
              <a:buNone/>
            </a:pPr>
            <a:r>
              <a:rPr lang="es-ES" sz="1600" dirty="0">
                <a:solidFill>
                  <a:srgbClr val="3C5482"/>
                </a:solidFill>
                <a:latin typeface="Arial Narrow"/>
              </a:rPr>
              <a:t>Aquellos que nacieron cuando el swing era popular, hoy en día gastan para tener los lujos que no tuvieron en su juventud y mantenerse saludables. </a:t>
            </a:r>
            <a:endParaRPr lang="es-ES" sz="1600" dirty="0" smtClean="0">
              <a:solidFill>
                <a:srgbClr val="3C5482"/>
              </a:solidFill>
              <a:latin typeface="Arial Narrow"/>
            </a:endParaRPr>
          </a:p>
          <a:p>
            <a:pPr algn="l" fontAlgn="auto">
              <a:spcBef>
                <a:spcPts val="0"/>
              </a:spcBef>
              <a:spcAft>
                <a:spcPts val="0"/>
              </a:spcAft>
              <a:buFontTx/>
              <a:buNone/>
            </a:pPr>
            <a:r>
              <a:rPr lang="es-ES" sz="1600" dirty="0" smtClean="0">
                <a:solidFill>
                  <a:srgbClr val="3C5482"/>
                </a:solidFill>
                <a:latin typeface="Arial Narrow"/>
              </a:rPr>
              <a:t>(</a:t>
            </a:r>
            <a:r>
              <a:rPr lang="es-ES" sz="1600" dirty="0">
                <a:solidFill>
                  <a:srgbClr val="3C5482"/>
                </a:solidFill>
                <a:latin typeface="Arial Narrow"/>
              </a:rPr>
              <a:t>edad mayor de 65 años)</a:t>
            </a:r>
            <a:endParaRPr lang="es-ES" sz="1600" dirty="0">
              <a:solidFill>
                <a:srgbClr val="FF0000"/>
              </a:solidFill>
              <a:latin typeface="Arial Narrow"/>
            </a:endParaRPr>
          </a:p>
        </p:txBody>
      </p:sp>
      <p:grpSp>
        <p:nvGrpSpPr>
          <p:cNvPr id="14" name="34 Grupo"/>
          <p:cNvGrpSpPr/>
          <p:nvPr/>
        </p:nvGrpSpPr>
        <p:grpSpPr>
          <a:xfrm>
            <a:off x="3586944" y="1666983"/>
            <a:ext cx="2700000" cy="1656184"/>
            <a:chOff x="3561295" y="2213984"/>
            <a:chExt cx="2736304" cy="1656184"/>
          </a:xfrm>
        </p:grpSpPr>
        <p:sp>
          <p:nvSpPr>
            <p:cNvPr id="15" name="26 Rectángulo"/>
            <p:cNvSpPr/>
            <p:nvPr/>
          </p:nvSpPr>
          <p:spPr>
            <a:xfrm>
              <a:off x="3561295" y="2213984"/>
              <a:ext cx="2736304" cy="1656184"/>
            </a:xfrm>
            <a:prstGeom prst="rect">
              <a:avLst/>
            </a:prstGeom>
            <a:solidFill>
              <a:schemeClr val="bg1"/>
            </a:solidFill>
            <a:ln w="127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grpSp>
          <p:nvGrpSpPr>
            <p:cNvPr id="16" name="49 Grupo"/>
            <p:cNvGrpSpPr/>
            <p:nvPr/>
          </p:nvGrpSpPr>
          <p:grpSpPr>
            <a:xfrm>
              <a:off x="3637351" y="2285421"/>
              <a:ext cx="2584192" cy="1513310"/>
              <a:chOff x="6156176" y="1484784"/>
              <a:chExt cx="2385408" cy="1513310"/>
            </a:xfrm>
          </p:grpSpPr>
          <p:pic>
            <p:nvPicPr>
              <p:cNvPr id="17" name="Picture 4" descr="http://magnolia-foundation.org/images/header_black_ma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39192" y="1484784"/>
                <a:ext cx="2293248" cy="1512168"/>
              </a:xfrm>
              <a:prstGeom prst="rect">
                <a:avLst/>
              </a:prstGeom>
              <a:noFill/>
            </p:spPr>
          </p:pic>
          <p:sp>
            <p:nvSpPr>
              <p:cNvPr id="18" name="44 Rectángulo"/>
              <p:cNvSpPr/>
              <p:nvPr/>
            </p:nvSpPr>
            <p:spPr>
              <a:xfrm>
                <a:off x="6300192" y="1628800"/>
                <a:ext cx="864096"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sp>
            <p:nvSpPr>
              <p:cNvPr id="19" name="47 Rectángulo"/>
              <p:cNvSpPr/>
              <p:nvPr/>
            </p:nvSpPr>
            <p:spPr>
              <a:xfrm>
                <a:off x="6156176" y="1484784"/>
                <a:ext cx="2376264"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sp>
            <p:nvSpPr>
              <p:cNvPr id="20" name="48 Rectángulo"/>
              <p:cNvSpPr/>
              <p:nvPr/>
            </p:nvSpPr>
            <p:spPr>
              <a:xfrm rot="5400000">
                <a:off x="7762070" y="2218579"/>
                <a:ext cx="151331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grpSp>
      </p:grpSp>
      <p:sp>
        <p:nvSpPr>
          <p:cNvPr id="21" name="33 CuadroTexto"/>
          <p:cNvSpPr txBox="1"/>
          <p:nvPr/>
        </p:nvSpPr>
        <p:spPr>
          <a:xfrm>
            <a:off x="382589" y="927302"/>
            <a:ext cx="2736304" cy="637917"/>
          </a:xfrm>
          <a:prstGeom prst="rect">
            <a:avLst/>
          </a:prstGeom>
          <a:solidFill>
            <a:schemeClr val="accent4"/>
          </a:solidFill>
          <a:ln>
            <a:solidFill>
              <a:schemeClr val="bg1"/>
            </a:solidFill>
          </a:ln>
        </p:spPr>
        <p:txBody>
          <a:bodyPr wrap="square" rtlCol="0" anchor="ctr" anchorCtr="0">
            <a:noAutofit/>
          </a:bodyPr>
          <a:lstStyle/>
          <a:p>
            <a:pPr algn="ctr" fontAlgn="auto">
              <a:spcBef>
                <a:spcPts val="0"/>
              </a:spcBef>
              <a:spcAft>
                <a:spcPts val="0"/>
              </a:spcAft>
              <a:buFontTx/>
              <a:buNone/>
            </a:pPr>
            <a:r>
              <a:rPr lang="es-ES" sz="2000" b="1" dirty="0">
                <a:solidFill>
                  <a:schemeClr val="bg1"/>
                </a:solidFill>
                <a:latin typeface="Arial Narrow"/>
              </a:rPr>
              <a:t>Diversión en familia</a:t>
            </a:r>
          </a:p>
        </p:txBody>
      </p:sp>
      <p:sp>
        <p:nvSpPr>
          <p:cNvPr id="22" name="46 CuadroTexto"/>
          <p:cNvSpPr txBox="1"/>
          <p:nvPr/>
        </p:nvSpPr>
        <p:spPr>
          <a:xfrm>
            <a:off x="307340" y="3426819"/>
            <a:ext cx="2937600" cy="1815882"/>
          </a:xfrm>
          <a:prstGeom prst="rect">
            <a:avLst/>
          </a:prstGeom>
          <a:noFill/>
        </p:spPr>
        <p:txBody>
          <a:bodyPr wrap="square" rtlCol="0">
            <a:spAutoFit/>
          </a:bodyPr>
          <a:lstStyle/>
          <a:p>
            <a:pPr algn="l" fontAlgn="auto">
              <a:spcBef>
                <a:spcPts val="0"/>
              </a:spcBef>
              <a:spcAft>
                <a:spcPts val="0"/>
              </a:spcAft>
              <a:buFontTx/>
              <a:buNone/>
            </a:pPr>
            <a:r>
              <a:rPr lang="es-ES" sz="1600" dirty="0">
                <a:solidFill>
                  <a:srgbClr val="FFFFFF"/>
                </a:solidFill>
                <a:latin typeface="Arial Narrow"/>
              </a:rPr>
              <a:t>Las familias siguen siendo un segmento importante en el mercado turístico y hay muchos productos ofrecidos para este segmento. El tamaño de la unidad familiar se está reduciendo pero el segmento continua teniendo peso.</a:t>
            </a:r>
          </a:p>
        </p:txBody>
      </p:sp>
      <p:sp>
        <p:nvSpPr>
          <p:cNvPr id="23" name="32 Rectángulo"/>
          <p:cNvSpPr/>
          <p:nvPr/>
        </p:nvSpPr>
        <p:spPr>
          <a:xfrm>
            <a:off x="382588" y="1666983"/>
            <a:ext cx="2736304" cy="165618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sp>
        <p:nvSpPr>
          <p:cNvPr id="24" name="53 Rectángulo redondeado"/>
          <p:cNvSpPr/>
          <p:nvPr/>
        </p:nvSpPr>
        <p:spPr>
          <a:xfrm>
            <a:off x="238573" y="5953646"/>
            <a:ext cx="9433048" cy="714375"/>
          </a:xfrm>
          <a:prstGeom prst="roundRect">
            <a:avLst/>
          </a:prstGeom>
          <a:solidFill>
            <a:schemeClr val="accent2">
              <a:lumMod val="40000"/>
              <a:lumOff val="60000"/>
            </a:schemeClr>
          </a:solidFill>
          <a:ln w="12700" algn="ctr">
            <a:noFill/>
            <a:miter lim="800000"/>
            <a:headEnd/>
            <a:tailEnd/>
          </a:ln>
        </p:spPr>
        <p:txBody>
          <a:bodyPr lIns="270000" tIns="39889" rIns="270000" bIns="39889" anchor="ctr" anchorCtr="1"/>
          <a:lstStyle/>
          <a:p>
            <a:pPr algn="ctr" defTabSz="684213">
              <a:spcBef>
                <a:spcPct val="0"/>
              </a:spcBef>
              <a:buClr>
                <a:srgbClr val="FF9429"/>
              </a:buClr>
              <a:buFontTx/>
              <a:buNone/>
              <a:defRPr/>
            </a:pPr>
            <a:r>
              <a:rPr lang="es-ES" b="1" dirty="0"/>
              <a:t>Los “</a:t>
            </a:r>
            <a:r>
              <a:rPr lang="es-ES" b="1" dirty="0" err="1"/>
              <a:t>Baby</a:t>
            </a:r>
            <a:r>
              <a:rPr lang="es-ES" b="1" dirty="0"/>
              <a:t> </a:t>
            </a:r>
            <a:r>
              <a:rPr lang="es-ES" b="1" dirty="0" err="1"/>
              <a:t>Boomers</a:t>
            </a:r>
            <a:r>
              <a:rPr lang="es-ES" b="1" dirty="0"/>
              <a:t>” y la Generación del Swing están muy activos en el sector turístico y son públicos que pueden ofrecer oportunidades interesantes </a:t>
            </a:r>
            <a:r>
              <a:rPr lang="es-ES" b="1" dirty="0" smtClean="0"/>
              <a:t>para Latino América</a:t>
            </a:r>
            <a:endParaRPr lang="es-ES" b="1" dirty="0"/>
          </a:p>
        </p:txBody>
      </p:sp>
      <p:pic>
        <p:nvPicPr>
          <p:cNvPr id="25" name="Picture 2" descr="http://cache3.asset-cache.net/xr/97421184.jpg?v=1&amp;c=NewsMaker&amp;k=3&amp;d=E713C2F924EEE03318CEF8D7804D1DCBDAA545C72FF522A88A820E55EADA1A4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271" y="1729262"/>
            <a:ext cx="2448272" cy="1536918"/>
          </a:xfrm>
          <a:prstGeom prst="rect">
            <a:avLst/>
          </a:prstGeom>
          <a:noFill/>
          <a:ln w="19050">
            <a:solidFill>
              <a:schemeClr val="bg1"/>
            </a:solidFill>
          </a:ln>
        </p:spPr>
      </p:pic>
      <p:sp>
        <p:nvSpPr>
          <p:cNvPr id="26" name="Title 1"/>
          <p:cNvSpPr>
            <a:spLocks noGrp="1"/>
          </p:cNvSpPr>
          <p:nvPr>
            <p:ph type="title"/>
          </p:nvPr>
        </p:nvSpPr>
        <p:spPr>
          <a:xfrm>
            <a:off x="442413" y="350115"/>
            <a:ext cx="9124399" cy="630202"/>
          </a:xfrm>
        </p:spPr>
        <p:txBody>
          <a:bodyPr/>
          <a:lstStyle/>
          <a:p>
            <a:r>
              <a:rPr lang="es-ES_tradnl" dirty="0"/>
              <a:t>Tendencias en los estilos de vida: segmentos clave</a:t>
            </a:r>
            <a:endParaRPr lang="es-ES" dirty="0"/>
          </a:p>
        </p:txBody>
      </p:sp>
      <p:sp>
        <p:nvSpPr>
          <p:cNvPr id="27" name="5 Marcador de texto"/>
          <p:cNvSpPr>
            <a:spLocks noGrp="1"/>
          </p:cNvSpPr>
          <p:nvPr>
            <p:ph type="body" sz="quarter" idx="13"/>
          </p:nvPr>
        </p:nvSpPr>
        <p:spPr>
          <a:xfrm>
            <a:off x="272481" y="98630"/>
            <a:ext cx="9367832" cy="188640"/>
          </a:xfrm>
        </p:spPr>
        <p:txBody>
          <a:bodyPr/>
          <a:lstStyle/>
          <a:p>
            <a:r>
              <a:rPr lang="it-IT" dirty="0" smtClean="0"/>
              <a:t>Diagnostico de Mercado</a:t>
            </a:r>
            <a:endParaRPr lang="it-IT" dirty="0"/>
          </a:p>
        </p:txBody>
      </p:sp>
    </p:spTree>
    <p:extLst>
      <p:ext uri="{BB962C8B-B14F-4D97-AF65-F5344CB8AC3E}">
        <p14:creationId xmlns:p14="http://schemas.microsoft.com/office/powerpoint/2010/main" val="4166793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Cambio de rol de la información y redes sociales incrementa poder del consumidor – </a:t>
            </a:r>
            <a:r>
              <a:rPr lang="es-ES" sz="2400" dirty="0" smtClean="0"/>
              <a:t>RECOMENDACIÓN “GLOCAL” e IRRUPCIÓN DE DATOS</a:t>
            </a:r>
            <a:endParaRPr lang="es-ES" sz="2400" dirty="0"/>
          </a:p>
        </p:txBody>
      </p:sp>
      <p:sp>
        <p:nvSpPr>
          <p:cNvPr id="7" name="6 Marcador de texto"/>
          <p:cNvSpPr>
            <a:spLocks noGrp="1"/>
          </p:cNvSpPr>
          <p:nvPr>
            <p:ph type="body" sz="quarter" idx="13"/>
          </p:nvPr>
        </p:nvSpPr>
        <p:spPr/>
        <p:txBody>
          <a:bodyPr/>
          <a:lstStyle/>
          <a:p>
            <a:r>
              <a:rPr lang="es-ES" dirty="0" smtClean="0"/>
              <a:t>Tendencias marco para la innovación</a:t>
            </a:r>
            <a:endParaRPr lang="es-ES" dirty="0"/>
          </a:p>
        </p:txBody>
      </p:sp>
      <p:sp>
        <p:nvSpPr>
          <p:cNvPr id="1502210" name="Rectangle 2"/>
          <p:cNvSpPr>
            <a:spLocks noChangeArrowheads="1"/>
          </p:cNvSpPr>
          <p:nvPr/>
        </p:nvSpPr>
        <p:spPr bwMode="auto">
          <a:xfrm>
            <a:off x="0" y="0"/>
            <a:ext cx="9906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_tradnl" sz="1800" b="0" i="0" u="none" strike="noStrike" cap="none" normalizeH="0" baseline="0" dirty="0" smtClean="0">
              <a:ln>
                <a:noFill/>
              </a:ln>
              <a:solidFill>
                <a:schemeClr val="tx1"/>
              </a:solidFill>
              <a:effectLst/>
              <a:latin typeface="Arial" pitchFamily="34" charset="0"/>
            </a:endParaRPr>
          </a:p>
        </p:txBody>
      </p:sp>
      <p:pic>
        <p:nvPicPr>
          <p:cNvPr id="44" name="43 Imagen"/>
          <p:cNvPicPr/>
          <p:nvPr/>
        </p:nvPicPr>
        <p:blipFill>
          <a:blip r:embed="rId3" cstate="email">
            <a:extLst>
              <a:ext uri="{28A0092B-C50C-407E-A947-70E740481C1C}">
                <a14:useLocalDpi xmlns:a14="http://schemas.microsoft.com/office/drawing/2010/main"/>
              </a:ext>
            </a:extLst>
          </a:blip>
          <a:srcRect/>
          <a:stretch>
            <a:fillRect/>
          </a:stretch>
        </p:blipFill>
        <p:spPr bwMode="auto">
          <a:xfrm>
            <a:off x="273050" y="1484796"/>
            <a:ext cx="5400030" cy="3816412"/>
          </a:xfrm>
          <a:prstGeom prst="rect">
            <a:avLst/>
          </a:prstGeom>
          <a:noFill/>
          <a:ln w="9525">
            <a:noFill/>
            <a:miter lim="800000"/>
            <a:headEnd/>
            <a:tailEnd/>
          </a:ln>
        </p:spPr>
      </p:pic>
      <p:sp>
        <p:nvSpPr>
          <p:cNvPr id="8" name="7 Rectángulo"/>
          <p:cNvSpPr/>
          <p:nvPr/>
        </p:nvSpPr>
        <p:spPr>
          <a:xfrm>
            <a:off x="0" y="5517220"/>
            <a:ext cx="9906000" cy="851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Fenómeno </a:t>
            </a:r>
            <a:r>
              <a:rPr lang="es-ES" sz="1600" dirty="0" err="1" smtClean="0">
                <a:solidFill>
                  <a:schemeClr val="bg1"/>
                </a:solidFill>
              </a:rPr>
              <a:t>TIC’s</a:t>
            </a:r>
            <a:r>
              <a:rPr lang="es-ES" sz="1600" dirty="0" smtClean="0">
                <a:solidFill>
                  <a:schemeClr val="bg1"/>
                </a:solidFill>
              </a:rPr>
              <a:t>: ha cambiado la dinámica en la toma de decisiones y la forma en que se difunde la información; se requerirá </a:t>
            </a:r>
            <a:r>
              <a:rPr lang="es-ES" sz="1600" b="1" u="sng" dirty="0" smtClean="0">
                <a:solidFill>
                  <a:schemeClr val="bg1"/>
                </a:solidFill>
              </a:rPr>
              <a:t>capacidades de escucha en “redes sociales”</a:t>
            </a:r>
            <a:r>
              <a:rPr lang="es-ES" sz="1600" dirty="0" smtClean="0">
                <a:solidFill>
                  <a:schemeClr val="bg1"/>
                </a:solidFill>
              </a:rPr>
              <a:t> más desarrolladas</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33120" y="1488926"/>
            <a:ext cx="3648075"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4551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Explosión de tecnología en la palma de la mano – </a:t>
            </a:r>
            <a:r>
              <a:rPr lang="es-ES" sz="2400" dirty="0" smtClean="0"/>
              <a:t>TECNOLOGÍA DE REEMPLAZO</a:t>
            </a:r>
            <a:endParaRPr lang="es-ES" dirty="0"/>
          </a:p>
        </p:txBody>
      </p:sp>
      <p:sp>
        <p:nvSpPr>
          <p:cNvPr id="11" name="10 Marcador de texto"/>
          <p:cNvSpPr>
            <a:spLocks noGrp="1"/>
          </p:cNvSpPr>
          <p:nvPr>
            <p:ph type="body" sz="quarter" idx="13"/>
          </p:nvPr>
        </p:nvSpPr>
        <p:spPr/>
        <p:txBody>
          <a:bodyPr/>
          <a:lstStyle/>
          <a:p>
            <a:r>
              <a:rPr lang="es-ES" dirty="0" smtClean="0"/>
              <a:t>Tendencias marco para la innovación</a:t>
            </a:r>
            <a:endParaRPr lang="es-ES" dirty="0"/>
          </a:p>
        </p:txBody>
      </p:sp>
      <p:sp>
        <p:nvSpPr>
          <p:cNvPr id="9" name="8 Rectángulo redondeado"/>
          <p:cNvSpPr/>
          <p:nvPr/>
        </p:nvSpPr>
        <p:spPr>
          <a:xfrm>
            <a:off x="3296815" y="1249362"/>
            <a:ext cx="6120681" cy="203562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s-ES" sz="2000" b="1" u="sng" dirty="0" smtClean="0">
                <a:solidFill>
                  <a:srgbClr val="FFFFFF"/>
                </a:solidFill>
              </a:rPr>
              <a:t>Revolución en el acceso </a:t>
            </a:r>
            <a:r>
              <a:rPr lang="es-ES" sz="2000" b="1" dirty="0" smtClean="0">
                <a:solidFill>
                  <a:srgbClr val="FFFFFF"/>
                </a:solidFill>
              </a:rPr>
              <a:t>a la información </a:t>
            </a:r>
            <a:r>
              <a:rPr lang="es-ES" sz="2000" dirty="0" smtClean="0">
                <a:solidFill>
                  <a:srgbClr val="FFFFFF"/>
                </a:solidFill>
              </a:rPr>
              <a:t>de viaje</a:t>
            </a:r>
          </a:p>
          <a:p>
            <a:pPr algn="ctr">
              <a:spcBef>
                <a:spcPct val="0"/>
              </a:spcBef>
            </a:pPr>
            <a:r>
              <a:rPr lang="es-ES" sz="2000" dirty="0" smtClean="0">
                <a:solidFill>
                  <a:srgbClr val="FFFFFF"/>
                </a:solidFill>
              </a:rPr>
              <a:t>La </a:t>
            </a:r>
            <a:r>
              <a:rPr lang="es-ES" sz="2000" b="1" dirty="0" smtClean="0">
                <a:solidFill>
                  <a:srgbClr val="FFFFFF"/>
                </a:solidFill>
              </a:rPr>
              <a:t>tecnología </a:t>
            </a:r>
            <a:r>
              <a:rPr lang="es-ES" sz="2000" dirty="0" smtClean="0">
                <a:solidFill>
                  <a:srgbClr val="FFFFFF"/>
                </a:solidFill>
              </a:rPr>
              <a:t>no es un complemento, es un “</a:t>
            </a:r>
            <a:r>
              <a:rPr lang="es-ES" sz="2000" b="1" u="sng" dirty="0" err="1" smtClean="0">
                <a:solidFill>
                  <a:srgbClr val="FFFFFF"/>
                </a:solidFill>
              </a:rPr>
              <a:t>must</a:t>
            </a:r>
            <a:r>
              <a:rPr lang="es-ES" sz="2000" dirty="0" smtClean="0">
                <a:solidFill>
                  <a:srgbClr val="FFFFFF"/>
                </a:solidFill>
              </a:rPr>
              <a:t>”</a:t>
            </a:r>
          </a:p>
          <a:p>
            <a:pPr algn="ctr">
              <a:spcBef>
                <a:spcPct val="0"/>
              </a:spcBef>
            </a:pPr>
            <a:r>
              <a:rPr lang="es-ES" sz="2000" dirty="0" err="1" smtClean="0">
                <a:solidFill>
                  <a:srgbClr val="FFFFFF"/>
                </a:solidFill>
              </a:rPr>
              <a:t>TIC’s</a:t>
            </a:r>
            <a:r>
              <a:rPr lang="es-ES" sz="2000" dirty="0" smtClean="0">
                <a:solidFill>
                  <a:srgbClr val="FFFFFF"/>
                </a:solidFill>
              </a:rPr>
              <a:t> como oportunidad de </a:t>
            </a:r>
            <a:r>
              <a:rPr lang="es-ES" sz="2000" b="1" u="sng" dirty="0" smtClean="0">
                <a:solidFill>
                  <a:srgbClr val="FFFFFF"/>
                </a:solidFill>
              </a:rPr>
              <a:t>reducir costos y procesos</a:t>
            </a:r>
          </a:p>
          <a:p>
            <a:pPr algn="ctr">
              <a:spcBef>
                <a:spcPct val="0"/>
              </a:spcBef>
            </a:pPr>
            <a:r>
              <a:rPr lang="es-ES" sz="2000" b="1" dirty="0" smtClean="0">
                <a:solidFill>
                  <a:srgbClr val="FFFFFF"/>
                </a:solidFill>
              </a:rPr>
              <a:t>Aparición de </a:t>
            </a:r>
            <a:r>
              <a:rPr lang="es-ES" sz="2000" b="1" u="sng" dirty="0" smtClean="0">
                <a:solidFill>
                  <a:srgbClr val="FFFFFF"/>
                </a:solidFill>
              </a:rPr>
              <a:t>Realidad Aumentada</a:t>
            </a:r>
          </a:p>
        </p:txBody>
      </p:sp>
      <p:pic>
        <p:nvPicPr>
          <p:cNvPr id="4099" name="Picture 3" descr="C:\Documents and Settings\pzapata\Escritorio\Docs Presentacion gUS\00. META\Fotos\tecnología 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4488" y="1249362"/>
            <a:ext cx="2808312" cy="1728192"/>
          </a:xfrm>
          <a:prstGeom prst="rect">
            <a:avLst/>
          </a:prstGeom>
          <a:noFill/>
        </p:spPr>
      </p:pic>
      <p:pic>
        <p:nvPicPr>
          <p:cNvPr id="4098" name="Picture 2" descr="C:\Documents and Settings\pzapata\Escritorio\Docs Presentacion gUS\00. META\Fotos\tecnología 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29065" y="3429000"/>
            <a:ext cx="3816424" cy="2185640"/>
          </a:xfrm>
          <a:prstGeom prst="rect">
            <a:avLst/>
          </a:prstGeom>
          <a:noFill/>
        </p:spPr>
      </p:pic>
      <p:pic>
        <p:nvPicPr>
          <p:cNvPr id="4100" name="Picture 4" descr="C:\Documents and Settings\pzapata\Escritorio\Docs Presentacion gUS\00. META\Fotos\tecnología 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8505" y="3068960"/>
            <a:ext cx="1728192" cy="1193278"/>
          </a:xfrm>
          <a:prstGeom prst="rect">
            <a:avLst/>
          </a:prstGeom>
          <a:noFill/>
        </p:spPr>
      </p:pic>
      <p:pic>
        <p:nvPicPr>
          <p:cNvPr id="4102" name="Picture 6" descr="http://daddytypes.com/archive/apple-iphone-in-hand.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6496" y="4293096"/>
            <a:ext cx="1194903" cy="1224136"/>
          </a:xfrm>
          <a:prstGeom prst="rect">
            <a:avLst/>
          </a:prstGeom>
          <a:noFill/>
        </p:spPr>
      </p:pic>
      <p:sp>
        <p:nvSpPr>
          <p:cNvPr id="12" name="11 Rectángulo"/>
          <p:cNvSpPr/>
          <p:nvPr/>
        </p:nvSpPr>
        <p:spPr>
          <a:xfrm>
            <a:off x="0" y="5733256"/>
            <a:ext cx="9906000" cy="6356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Hay que aprovechar las nuevas tecnologías para comunicar directamente con el visitante antes, durante y después de su visita al destino</a:t>
            </a:r>
          </a:p>
        </p:txBody>
      </p:sp>
      <p:pic>
        <p:nvPicPr>
          <p:cNvPr id="4"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360712" y="3429000"/>
            <a:ext cx="3036456" cy="2186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52087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La “Clase Creativa” es un colectivo  que busca experiencias auténticas en sus viajes – </a:t>
            </a:r>
            <a:r>
              <a:rPr lang="es-ES" sz="2400" dirty="0" smtClean="0"/>
              <a:t>UN NUEVO TIEMPO COMPARTIDO</a:t>
            </a:r>
            <a:endParaRPr lang="es-ES" sz="2400" dirty="0"/>
          </a:p>
        </p:txBody>
      </p:sp>
      <p:sp>
        <p:nvSpPr>
          <p:cNvPr id="6" name="5 Marcador de texto"/>
          <p:cNvSpPr>
            <a:spLocks noGrp="1"/>
          </p:cNvSpPr>
          <p:nvPr>
            <p:ph type="body" sz="quarter" idx="13"/>
          </p:nvPr>
        </p:nvSpPr>
        <p:spPr/>
        <p:txBody>
          <a:bodyPr/>
          <a:lstStyle/>
          <a:p>
            <a:r>
              <a:rPr lang="es-ES" dirty="0" smtClean="0"/>
              <a:t>Diagnostico de Mercado</a:t>
            </a:r>
            <a:endParaRPr lang="es-ES" dirty="0"/>
          </a:p>
        </p:txBody>
      </p:sp>
      <p:sp>
        <p:nvSpPr>
          <p:cNvPr id="11" name="10 Rectángulo redondeado"/>
          <p:cNvSpPr/>
          <p:nvPr/>
        </p:nvSpPr>
        <p:spPr>
          <a:xfrm>
            <a:off x="4192661" y="1340768"/>
            <a:ext cx="5152827" cy="410445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266700">
              <a:spcBef>
                <a:spcPts val="600"/>
              </a:spcBef>
              <a:spcAft>
                <a:spcPts val="600"/>
              </a:spcAft>
              <a:buFont typeface="Arial" pitchFamily="34" charset="0"/>
              <a:buChar char="•"/>
            </a:pPr>
            <a:r>
              <a:rPr lang="es-ES" sz="2000" dirty="0" smtClean="0">
                <a:solidFill>
                  <a:srgbClr val="FFFFFF"/>
                </a:solidFill>
              </a:rPr>
              <a:t>Se quiere </a:t>
            </a:r>
            <a:r>
              <a:rPr lang="es-ES" sz="2000" b="1" u="sng" dirty="0" smtClean="0">
                <a:solidFill>
                  <a:srgbClr val="FFFFFF"/>
                </a:solidFill>
              </a:rPr>
              <a:t>participar</a:t>
            </a:r>
            <a:r>
              <a:rPr lang="es-ES" sz="2000" dirty="0" smtClean="0">
                <a:solidFill>
                  <a:srgbClr val="FFFFFF"/>
                </a:solidFill>
              </a:rPr>
              <a:t> no sólo mirar.  </a:t>
            </a:r>
          </a:p>
          <a:p>
            <a:pPr marL="266700" indent="-266700">
              <a:spcBef>
                <a:spcPts val="600"/>
              </a:spcBef>
              <a:spcAft>
                <a:spcPts val="600"/>
              </a:spcAft>
              <a:buFont typeface="Arial" pitchFamily="34" charset="0"/>
              <a:buChar char="•"/>
            </a:pPr>
            <a:r>
              <a:rPr lang="es-ES" sz="2000" dirty="0" smtClean="0">
                <a:solidFill>
                  <a:srgbClr val="FFFFFF"/>
                </a:solidFill>
              </a:rPr>
              <a:t>Busca </a:t>
            </a:r>
            <a:r>
              <a:rPr lang="es-ES" sz="2000" b="1" u="sng" dirty="0" smtClean="0">
                <a:solidFill>
                  <a:srgbClr val="FFFFFF"/>
                </a:solidFill>
              </a:rPr>
              <a:t>actividades </a:t>
            </a:r>
            <a:r>
              <a:rPr lang="es-ES" sz="2000" dirty="0" smtClean="0">
                <a:solidFill>
                  <a:srgbClr val="FFFFFF"/>
                </a:solidFill>
              </a:rPr>
              <a:t>que </a:t>
            </a:r>
            <a:r>
              <a:rPr lang="es-ES" sz="2000" b="1" u="sng" dirty="0" smtClean="0">
                <a:solidFill>
                  <a:srgbClr val="FFFFFF"/>
                </a:solidFill>
              </a:rPr>
              <a:t>les autodefinen </a:t>
            </a:r>
            <a:r>
              <a:rPr lang="es-ES" sz="2000" dirty="0" smtClean="0">
                <a:solidFill>
                  <a:srgbClr val="FFFFFF"/>
                </a:solidFill>
              </a:rPr>
              <a:t>y </a:t>
            </a:r>
            <a:r>
              <a:rPr lang="es-ES" sz="2000" b="1" u="sng" dirty="0" smtClean="0">
                <a:solidFill>
                  <a:srgbClr val="FFFFFF"/>
                </a:solidFill>
              </a:rPr>
              <a:t>le aporten </a:t>
            </a:r>
            <a:r>
              <a:rPr lang="es-ES" sz="2000" dirty="0" smtClean="0">
                <a:solidFill>
                  <a:srgbClr val="FFFFFF"/>
                </a:solidFill>
              </a:rPr>
              <a:t>a su propia superación personal. </a:t>
            </a:r>
          </a:p>
          <a:p>
            <a:pPr marL="266700" indent="-266700">
              <a:spcBef>
                <a:spcPts val="600"/>
              </a:spcBef>
              <a:spcAft>
                <a:spcPts val="600"/>
              </a:spcAft>
              <a:buFont typeface="Arial" pitchFamily="34" charset="0"/>
              <a:buChar char="•"/>
            </a:pPr>
            <a:r>
              <a:rPr lang="es-ES" sz="2000" dirty="0" smtClean="0">
                <a:solidFill>
                  <a:srgbClr val="FFFFFF"/>
                </a:solidFill>
              </a:rPr>
              <a:t>Viven la “Cultura a nivel de calle” donde es </a:t>
            </a:r>
            <a:r>
              <a:rPr lang="es-ES" sz="2000" b="1" u="sng" dirty="0" smtClean="0">
                <a:solidFill>
                  <a:srgbClr val="FFFFFF"/>
                </a:solidFill>
              </a:rPr>
              <a:t>difícil definir la división entre participante y observador</a:t>
            </a:r>
            <a:r>
              <a:rPr lang="es-ES" sz="2000" dirty="0" smtClean="0">
                <a:solidFill>
                  <a:srgbClr val="FFFFFF"/>
                </a:solidFill>
              </a:rPr>
              <a:t>, o entre la creatividad y sus creadores.</a:t>
            </a:r>
          </a:p>
          <a:p>
            <a:pPr marL="266700" indent="-266700">
              <a:spcBef>
                <a:spcPts val="600"/>
              </a:spcBef>
              <a:spcAft>
                <a:spcPts val="600"/>
              </a:spcAft>
              <a:buFont typeface="Arial" pitchFamily="34" charset="0"/>
              <a:buChar char="•"/>
            </a:pPr>
            <a:r>
              <a:rPr lang="es-ES" sz="2000" b="1" u="sng" dirty="0" smtClean="0">
                <a:solidFill>
                  <a:srgbClr val="FFFFFF"/>
                </a:solidFill>
              </a:rPr>
              <a:t>“</a:t>
            </a:r>
            <a:r>
              <a:rPr lang="es-ES" sz="2000" b="1" u="sng" dirty="0" err="1" smtClean="0">
                <a:solidFill>
                  <a:srgbClr val="FFFFFF"/>
                </a:solidFill>
              </a:rPr>
              <a:t>Crowd</a:t>
            </a:r>
            <a:r>
              <a:rPr lang="es-ES" sz="2000" b="1" u="sng" dirty="0" smtClean="0">
                <a:solidFill>
                  <a:srgbClr val="FFFFFF"/>
                </a:solidFill>
              </a:rPr>
              <a:t> </a:t>
            </a:r>
            <a:r>
              <a:rPr lang="es-ES" sz="2000" b="1" u="sng" dirty="0" err="1" smtClean="0">
                <a:solidFill>
                  <a:srgbClr val="FFFFFF"/>
                </a:solidFill>
              </a:rPr>
              <a:t>creation</a:t>
            </a:r>
            <a:r>
              <a:rPr lang="es-ES" sz="2000" b="1" u="sng" dirty="0" smtClean="0">
                <a:solidFill>
                  <a:srgbClr val="FFFFFF"/>
                </a:solidFill>
              </a:rPr>
              <a:t>”</a:t>
            </a:r>
          </a:p>
        </p:txBody>
      </p:sp>
      <p:pic>
        <p:nvPicPr>
          <p:cNvPr id="12290" name="Picture 2" descr="http://kplcblogs.typepad.com/kplcgm/images/2007/08/21/creative_class.jpg"/>
          <p:cNvPicPr>
            <a:picLocks noChangeAspect="1" noChangeArrowheads="1"/>
          </p:cNvPicPr>
          <p:nvPr/>
        </p:nvPicPr>
        <p:blipFill>
          <a:blip r:embed="rId2" cstate="print"/>
          <a:srcRect/>
          <a:stretch>
            <a:fillRect/>
          </a:stretch>
        </p:blipFill>
        <p:spPr bwMode="auto">
          <a:xfrm>
            <a:off x="520253" y="1340768"/>
            <a:ext cx="3600400" cy="4104456"/>
          </a:xfrm>
          <a:prstGeom prst="rect">
            <a:avLst/>
          </a:prstGeom>
          <a:noFill/>
        </p:spPr>
      </p:pic>
      <p:sp>
        <p:nvSpPr>
          <p:cNvPr id="8" name="7 Rectángulo"/>
          <p:cNvSpPr/>
          <p:nvPr/>
        </p:nvSpPr>
        <p:spPr>
          <a:xfrm>
            <a:off x="0" y="5733256"/>
            <a:ext cx="9906000" cy="6356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Latino América es un destino que puede ofrecer muchas vivencias originales a la nueva “Clase Creativa” </a:t>
            </a:r>
          </a:p>
        </p:txBody>
      </p:sp>
    </p:spTree>
    <p:extLst>
      <p:ext uri="{BB962C8B-B14F-4D97-AF65-F5344CB8AC3E}">
        <p14:creationId xmlns:p14="http://schemas.microsoft.com/office/powerpoint/2010/main" val="11708635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p:txBody>
          <a:bodyPr/>
          <a:lstStyle/>
          <a:p>
            <a:r>
              <a:rPr lang="es-ES" dirty="0" smtClean="0"/>
              <a:t>De la “ECO-Conciencia” a la “SOCIO-Conciencia”, búsqueda del bienestar en viaje – </a:t>
            </a:r>
            <a:r>
              <a:rPr lang="es-ES" sz="2400" dirty="0" smtClean="0"/>
              <a:t>EMPAQUETANDO PRODUCTOS “SOCIALES” y VALOR DE LO ANCESTRAL</a:t>
            </a:r>
          </a:p>
        </p:txBody>
      </p:sp>
      <p:sp>
        <p:nvSpPr>
          <p:cNvPr id="10" name="9 Marcador de texto"/>
          <p:cNvSpPr>
            <a:spLocks noGrp="1"/>
          </p:cNvSpPr>
          <p:nvPr>
            <p:ph type="body" sz="quarter" idx="13"/>
          </p:nvPr>
        </p:nvSpPr>
        <p:spPr/>
        <p:txBody>
          <a:bodyPr/>
          <a:lstStyle/>
          <a:p>
            <a:r>
              <a:rPr lang="es-ES" dirty="0" smtClean="0"/>
              <a:t>Tendencias marco para la innovación</a:t>
            </a:r>
            <a:endParaRPr lang="es-ES" dirty="0"/>
          </a:p>
        </p:txBody>
      </p:sp>
      <p:pic>
        <p:nvPicPr>
          <p:cNvPr id="19460" name="Picture 9" descr="waterdrop"/>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33120" y="3789040"/>
            <a:ext cx="1507596" cy="1818908"/>
          </a:xfrm>
          <a:prstGeom prst="rect">
            <a:avLst/>
          </a:prstGeom>
          <a:noFill/>
          <a:ln w="9525">
            <a:noFill/>
            <a:miter lim="800000"/>
            <a:headEnd/>
            <a:tailEnd/>
          </a:ln>
        </p:spPr>
      </p:pic>
      <p:sp>
        <p:nvSpPr>
          <p:cNvPr id="11" name="10 Rectángulo redondeado"/>
          <p:cNvSpPr/>
          <p:nvPr/>
        </p:nvSpPr>
        <p:spPr>
          <a:xfrm>
            <a:off x="3450084" y="1628800"/>
            <a:ext cx="5884863" cy="208823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defRPr/>
            </a:pPr>
            <a:r>
              <a:rPr lang="es-ES" sz="2000" dirty="0" smtClean="0">
                <a:solidFill>
                  <a:srgbClr val="FFFFFF"/>
                </a:solidFill>
              </a:rPr>
              <a:t>Las decisiones de </a:t>
            </a:r>
            <a:r>
              <a:rPr lang="es-ES" sz="2000" b="1" u="sng" dirty="0" smtClean="0">
                <a:solidFill>
                  <a:srgbClr val="FFFFFF"/>
                </a:solidFill>
              </a:rPr>
              <a:t>compra </a:t>
            </a:r>
            <a:r>
              <a:rPr lang="es-ES" sz="2000" dirty="0" smtClean="0">
                <a:solidFill>
                  <a:srgbClr val="FFFFFF"/>
                </a:solidFill>
              </a:rPr>
              <a:t>cumplen con criterios de </a:t>
            </a:r>
            <a:r>
              <a:rPr lang="es-ES" sz="2000" b="1" u="sng" dirty="0" smtClean="0">
                <a:solidFill>
                  <a:srgbClr val="FFFFFF"/>
                </a:solidFill>
              </a:rPr>
              <a:t>sostenibilidad</a:t>
            </a:r>
            <a:r>
              <a:rPr lang="es-ES" sz="2000" dirty="0" smtClean="0">
                <a:solidFill>
                  <a:srgbClr val="FFFFFF"/>
                </a:solidFill>
              </a:rPr>
              <a:t>, aunque sea ficticios. </a:t>
            </a:r>
          </a:p>
          <a:p>
            <a:pPr algn="ctr">
              <a:spcBef>
                <a:spcPct val="0"/>
              </a:spcBef>
              <a:buFontTx/>
              <a:buNone/>
              <a:defRPr/>
            </a:pPr>
            <a:r>
              <a:rPr lang="es-ES" sz="2000" dirty="0" smtClean="0">
                <a:solidFill>
                  <a:srgbClr val="FFFFFF"/>
                </a:solidFill>
              </a:rPr>
              <a:t>Valor de oferta de </a:t>
            </a:r>
            <a:r>
              <a:rPr lang="es-ES" sz="2000" b="1" u="sng" dirty="0" smtClean="0">
                <a:solidFill>
                  <a:srgbClr val="FFFFFF"/>
                </a:solidFill>
              </a:rPr>
              <a:t>bienestar</a:t>
            </a:r>
            <a:r>
              <a:rPr lang="es-ES" sz="2000" dirty="0" smtClean="0">
                <a:solidFill>
                  <a:srgbClr val="FFFFFF"/>
                </a:solidFill>
              </a:rPr>
              <a:t>, salud y respeto a lo </a:t>
            </a:r>
            <a:r>
              <a:rPr lang="es-ES" sz="2000" b="1" u="sng" dirty="0" smtClean="0">
                <a:solidFill>
                  <a:srgbClr val="FFFFFF"/>
                </a:solidFill>
              </a:rPr>
              <a:t>ancestral</a:t>
            </a:r>
          </a:p>
          <a:p>
            <a:pPr algn="ctr">
              <a:spcBef>
                <a:spcPct val="0"/>
              </a:spcBef>
              <a:buFontTx/>
              <a:buNone/>
              <a:defRPr/>
            </a:pPr>
            <a:r>
              <a:rPr lang="es-ES" sz="2000" dirty="0" smtClean="0">
                <a:solidFill>
                  <a:srgbClr val="FFFFFF"/>
                </a:solidFill>
              </a:rPr>
              <a:t>Búsqueda de </a:t>
            </a:r>
            <a:r>
              <a:rPr lang="es-ES" sz="2000" b="1" u="sng" dirty="0" smtClean="0">
                <a:solidFill>
                  <a:srgbClr val="FFFFFF"/>
                </a:solidFill>
              </a:rPr>
              <a:t>equilibrio “espiritual – físico”</a:t>
            </a:r>
          </a:p>
        </p:txBody>
      </p:sp>
      <p:pic>
        <p:nvPicPr>
          <p:cNvPr id="18" name="Picture 11" descr="recycle-symbol-300x30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4888" y="3978414"/>
            <a:ext cx="1689344" cy="1440160"/>
          </a:xfrm>
          <a:prstGeom prst="rect">
            <a:avLst/>
          </a:prstGeom>
          <a:noFill/>
          <a:ln w="9525">
            <a:noFill/>
            <a:miter lim="800000"/>
            <a:headEnd/>
            <a:tailEnd/>
          </a:ln>
        </p:spPr>
      </p:pic>
      <p:pic>
        <p:nvPicPr>
          <p:cNvPr id="169986" name="Picture 2" descr="http://t3.gstatic.com/images?q=tbn:ANd9GcTm0t6hsLHLOjlg2akir-Wwr43bUHFAGZ_286m8nh_RjskYTFHQ"/>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22779" y="3789040"/>
            <a:ext cx="1512168" cy="1512168"/>
          </a:xfrm>
          <a:prstGeom prst="rect">
            <a:avLst/>
          </a:prstGeom>
          <a:noFill/>
        </p:spPr>
      </p:pic>
      <p:sp>
        <p:nvSpPr>
          <p:cNvPr id="12" name="11 Rectángulo"/>
          <p:cNvSpPr/>
          <p:nvPr/>
        </p:nvSpPr>
        <p:spPr>
          <a:xfrm>
            <a:off x="0" y="5733256"/>
            <a:ext cx="9906000" cy="6356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Latino América tiene la oportunidad de la </a:t>
            </a:r>
            <a:r>
              <a:rPr lang="es-ES" sz="1600" b="1" dirty="0" smtClean="0">
                <a:solidFill>
                  <a:schemeClr val="bg1"/>
                </a:solidFill>
              </a:rPr>
              <a:t>sostenibilidad y el activo ancestral </a:t>
            </a:r>
            <a:r>
              <a:rPr lang="es-ES" sz="1600" dirty="0" smtClean="0">
                <a:solidFill>
                  <a:schemeClr val="bg1"/>
                </a:solidFill>
              </a:rPr>
              <a:t>a través de productos turísticos innovadores</a:t>
            </a:r>
          </a:p>
        </p:txBody>
      </p:sp>
      <p:pic>
        <p:nvPicPr>
          <p:cNvPr id="13" name="Picture 22" descr="8965307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4488" y="1641500"/>
            <a:ext cx="2952328" cy="3756460"/>
          </a:xfrm>
          <a:prstGeom prst="rect">
            <a:avLst/>
          </a:prstGeom>
          <a:noFill/>
          <a:ln w="9525">
            <a:noFill/>
            <a:miter lim="800000"/>
            <a:headEnd/>
            <a:tailEnd/>
          </a:ln>
        </p:spPr>
      </p:pic>
    </p:spTree>
    <p:extLst>
      <p:ext uri="{BB962C8B-B14F-4D97-AF65-F5344CB8AC3E}">
        <p14:creationId xmlns:p14="http://schemas.microsoft.com/office/powerpoint/2010/main" val="37352582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p:txBody>
          <a:bodyPr/>
          <a:lstStyle/>
          <a:p>
            <a:r>
              <a:rPr lang="it-IT" dirty="0" smtClean="0"/>
              <a:t>Del producto funcional al producto extendido – </a:t>
            </a:r>
            <a:r>
              <a:rPr lang="it-IT" sz="2400" dirty="0" smtClean="0"/>
              <a:t>EXPANSIÓN DEL PRODUCTO PARA EL TURISMO</a:t>
            </a:r>
          </a:p>
        </p:txBody>
      </p:sp>
      <p:sp>
        <p:nvSpPr>
          <p:cNvPr id="10" name="9 Marcador de texto"/>
          <p:cNvSpPr>
            <a:spLocks noGrp="1"/>
          </p:cNvSpPr>
          <p:nvPr>
            <p:ph type="body" sz="quarter" idx="13"/>
          </p:nvPr>
        </p:nvSpPr>
        <p:spPr/>
        <p:txBody>
          <a:bodyPr/>
          <a:lstStyle/>
          <a:p>
            <a:r>
              <a:rPr lang="it-IT" dirty="0" smtClean="0"/>
              <a:t>Tendencias marco para la innovación</a:t>
            </a:r>
            <a:endParaRPr lang="it-IT" dirty="0"/>
          </a:p>
        </p:txBody>
      </p:sp>
      <p:sp>
        <p:nvSpPr>
          <p:cNvPr id="11" name="10 Rectángulo redondeado"/>
          <p:cNvSpPr/>
          <p:nvPr/>
        </p:nvSpPr>
        <p:spPr>
          <a:xfrm>
            <a:off x="3152800" y="1628800"/>
            <a:ext cx="6182147" cy="388843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1200"/>
              </a:spcAft>
              <a:buFontTx/>
              <a:buNone/>
              <a:defRPr/>
            </a:pPr>
            <a:r>
              <a:rPr lang="it-IT" sz="2000" b="1" u="sng" dirty="0" smtClean="0">
                <a:solidFill>
                  <a:srgbClr val="FFFFFF"/>
                </a:solidFill>
              </a:rPr>
              <a:t>Expansión horizontal </a:t>
            </a:r>
            <a:r>
              <a:rPr lang="it-IT" sz="2000" dirty="0" smtClean="0">
                <a:solidFill>
                  <a:srgbClr val="FFFFFF"/>
                </a:solidFill>
              </a:rPr>
              <a:t>del negocio en venta de </a:t>
            </a:r>
            <a:r>
              <a:rPr lang="it-IT" sz="2000" b="1" u="sng" dirty="0" smtClean="0">
                <a:solidFill>
                  <a:srgbClr val="FFFFFF"/>
                </a:solidFill>
              </a:rPr>
              <a:t>productos asociados pre y post viaje</a:t>
            </a:r>
            <a:r>
              <a:rPr lang="it-IT" sz="2000" dirty="0" smtClean="0">
                <a:solidFill>
                  <a:srgbClr val="FFFFFF"/>
                </a:solidFill>
              </a:rPr>
              <a:t>: equipaje, ropa, duty free, etc.</a:t>
            </a:r>
          </a:p>
          <a:p>
            <a:pPr algn="ctr">
              <a:spcBef>
                <a:spcPts val="1200"/>
              </a:spcBef>
              <a:spcAft>
                <a:spcPts val="1200"/>
              </a:spcAft>
              <a:buFontTx/>
              <a:buNone/>
              <a:defRPr/>
            </a:pPr>
            <a:r>
              <a:rPr lang="it-IT" sz="2000" b="1" u="sng" dirty="0" smtClean="0">
                <a:solidFill>
                  <a:srgbClr val="FFFFFF"/>
                </a:solidFill>
              </a:rPr>
              <a:t>Expansión de marca </a:t>
            </a:r>
            <a:r>
              <a:rPr lang="it-IT" sz="2000" dirty="0" smtClean="0">
                <a:solidFill>
                  <a:srgbClr val="FFFFFF"/>
                </a:solidFill>
              </a:rPr>
              <a:t>en productos asociados: branded amenities/ropa/muebles/decoración</a:t>
            </a:r>
          </a:p>
          <a:p>
            <a:pPr algn="ctr">
              <a:spcBef>
                <a:spcPts val="1200"/>
              </a:spcBef>
              <a:spcAft>
                <a:spcPts val="1200"/>
              </a:spcAft>
              <a:buFontTx/>
              <a:buNone/>
              <a:defRPr/>
            </a:pPr>
            <a:r>
              <a:rPr lang="it-IT" sz="2000" b="1" u="sng" dirty="0" smtClean="0">
                <a:solidFill>
                  <a:srgbClr val="FFFFFF"/>
                </a:solidFill>
              </a:rPr>
              <a:t>Servicios de negocio funcionales </a:t>
            </a:r>
            <a:r>
              <a:rPr lang="it-IT" sz="2000" dirty="0" smtClean="0">
                <a:solidFill>
                  <a:srgbClr val="FFFFFF"/>
                </a:solidFill>
              </a:rPr>
              <a:t>en viaje: traducción, asesoramiento legal y contable, secretaría, pequeñas reuniones</a:t>
            </a:r>
            <a:endParaRPr lang="it-IT" sz="2000" b="1" u="sng" dirty="0" smtClean="0">
              <a:solidFill>
                <a:srgbClr val="FFFFFF"/>
              </a:solidFill>
            </a:endParaRPr>
          </a:p>
        </p:txBody>
      </p:sp>
      <p:pic>
        <p:nvPicPr>
          <p:cNvPr id="14" name="Picture 4" descr="http://cache3.asset-cache.net/xr/92645962.jpg?v=1&amp;c=NewsMaker&amp;k=3&amp;d=6C4008C0FD9EB5A56362BC18BD184C3DC605ADD60715E95B81EEF1625F2A81FB"/>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2480" y="1556792"/>
            <a:ext cx="2612096" cy="1886383"/>
          </a:xfrm>
          <a:prstGeom prst="rect">
            <a:avLst/>
          </a:prstGeom>
          <a:noFill/>
          <a:ln w="19050">
            <a:solidFill>
              <a:schemeClr val="bg1"/>
            </a:solidFill>
          </a:ln>
        </p:spPr>
      </p:pic>
      <p:pic>
        <p:nvPicPr>
          <p:cNvPr id="15" name="Picture 10" descr="Fotograf&amp;#237;a de stock: Labelled file folders in draw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2481" y="3573016"/>
            <a:ext cx="2612095" cy="2061590"/>
          </a:xfrm>
          <a:prstGeom prst="rect">
            <a:avLst/>
          </a:prstGeom>
          <a:noFill/>
          <a:ln w="19050">
            <a:solidFill>
              <a:schemeClr val="bg1"/>
            </a:solidFill>
          </a:ln>
        </p:spPr>
      </p:pic>
    </p:spTree>
    <p:extLst>
      <p:ext uri="{BB962C8B-B14F-4D97-AF65-F5344CB8AC3E}">
        <p14:creationId xmlns:p14="http://schemas.microsoft.com/office/powerpoint/2010/main" val="12027323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Turismo gastronómico experimental – SOFISTICACIÓN GASTRONÓMICA CON EXPRESIÓN DE IDENTIDAD, </a:t>
            </a:r>
            <a:r>
              <a:rPr lang="es-ES" kern="1200" dirty="0" smtClean="0">
                <a:solidFill>
                  <a:schemeClr val="tx1"/>
                </a:solidFill>
                <a:cs typeface="Arial" pitchFamily="34" charset="0"/>
              </a:rPr>
              <a:t>ESTILO DE VIDA, AUTENTICIDAD Y CALIDAD</a:t>
            </a:r>
            <a:endParaRPr lang="es-ES" sz="2400" dirty="0"/>
          </a:p>
        </p:txBody>
      </p:sp>
      <p:sp>
        <p:nvSpPr>
          <p:cNvPr id="17" name="16 Marcador de texto"/>
          <p:cNvSpPr>
            <a:spLocks noGrp="1"/>
          </p:cNvSpPr>
          <p:nvPr>
            <p:ph type="body" sz="quarter" idx="13"/>
          </p:nvPr>
        </p:nvSpPr>
        <p:spPr/>
        <p:txBody>
          <a:bodyPr/>
          <a:lstStyle/>
          <a:p>
            <a:r>
              <a:rPr lang="es-ES" dirty="0" smtClean="0"/>
              <a:t>Tendencias marco para la innovación</a:t>
            </a:r>
            <a:endParaRPr lang="es-ES" dirty="0"/>
          </a:p>
        </p:txBody>
      </p:sp>
      <p:pic>
        <p:nvPicPr>
          <p:cNvPr id="16" name="15 Imagen" descr="http://t0.gstatic.com/images?q=tbn:HMtkk7XjjolCMM:http://http://ciudadania-express.com/http://ciudadania-express.com/wp-content/uploads/2009/03/agriculturaorganica2.jpg&amp;t=1"/>
          <p:cNvPicPr/>
          <p:nvPr/>
        </p:nvPicPr>
        <p:blipFill>
          <a:blip r:embed="rId2" cstate="print"/>
          <a:srcRect/>
          <a:stretch>
            <a:fillRect/>
          </a:stretch>
        </p:blipFill>
        <p:spPr bwMode="auto">
          <a:xfrm>
            <a:off x="1559544" y="1504154"/>
            <a:ext cx="2541984" cy="2346005"/>
          </a:xfrm>
          <a:prstGeom prst="rect">
            <a:avLst/>
          </a:prstGeom>
          <a:noFill/>
        </p:spPr>
      </p:pic>
      <p:grpSp>
        <p:nvGrpSpPr>
          <p:cNvPr id="3" name="Group 17"/>
          <p:cNvGrpSpPr/>
          <p:nvPr/>
        </p:nvGrpSpPr>
        <p:grpSpPr>
          <a:xfrm>
            <a:off x="416941" y="1504154"/>
            <a:ext cx="1080177" cy="2332305"/>
            <a:chOff x="344488" y="1240711"/>
            <a:chExt cx="1280367" cy="2764552"/>
          </a:xfrm>
        </p:grpSpPr>
        <p:pic>
          <p:nvPicPr>
            <p:cNvPr id="15" name="14 Imagen" descr="http://econews.pe/wp-content/uploads/2009/09/mistura-2009.jpg?v=1275659121024"/>
            <p:cNvPicPr/>
            <p:nvPr/>
          </p:nvPicPr>
          <p:blipFill>
            <a:blip r:embed="rId3" cstate="email">
              <a:extLst>
                <a:ext uri="{28A0092B-C50C-407E-A947-70E740481C1C}">
                  <a14:useLocalDpi xmlns:a14="http://schemas.microsoft.com/office/drawing/2010/main"/>
                </a:ext>
              </a:extLst>
            </a:blip>
            <a:srcRect/>
            <a:stretch>
              <a:fillRect/>
            </a:stretch>
          </p:blipFill>
          <p:spPr bwMode="auto">
            <a:xfrm>
              <a:off x="344488" y="1240711"/>
              <a:ext cx="1272915" cy="1407239"/>
            </a:xfrm>
            <a:prstGeom prst="rect">
              <a:avLst/>
            </a:prstGeom>
            <a:noFill/>
          </p:spPr>
        </p:pic>
        <p:pic>
          <p:nvPicPr>
            <p:cNvPr id="1027" name="Picture 3" descr="S:\07 - Departments\Industry Group - Tourism &amp; Leisure\Recursos Compartidos\Fotos\Images\Fotos restaurants\Comida- Restaurante\lzr_dining_3l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4488" y="2695575"/>
              <a:ext cx="1280367" cy="1309688"/>
            </a:xfrm>
            <a:prstGeom prst="rect">
              <a:avLst/>
            </a:prstGeom>
            <a:noFill/>
          </p:spPr>
        </p:pic>
      </p:grpSp>
      <p:pic>
        <p:nvPicPr>
          <p:cNvPr id="1026" name="Picture 2" descr="S:\07 - Departments\Industry Group - Tourism &amp; Leisure\Recursos Compartidos\Fotos\Images\Fotos restaurants\Comida- Restaurante\comida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6941" y="3922365"/>
            <a:ext cx="4032448" cy="1666875"/>
          </a:xfrm>
          <a:prstGeom prst="rect">
            <a:avLst/>
          </a:prstGeom>
          <a:noFill/>
        </p:spPr>
      </p:pic>
      <p:pic>
        <p:nvPicPr>
          <p:cNvPr id="1029" name="Picture 5" descr="S:\07 - Departments\Industry Group - Tourism &amp; Leisure\Recursos Compartidos\Fotos\Images\Restaurante &amp; terrazas\restaurante noche diseño.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22316" y="3922365"/>
            <a:ext cx="2392194" cy="1666875"/>
          </a:xfrm>
          <a:prstGeom prst="rect">
            <a:avLst/>
          </a:prstGeom>
          <a:noFill/>
        </p:spPr>
      </p:pic>
      <p:pic>
        <p:nvPicPr>
          <p:cNvPr id="14" name="Picture 6" descr="S:\07 - Departments\Industry Group - Tourism &amp; Leisure\Recursos Compartidos\Fotos\Images\Comida\mercado_flotante.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87437" y="3922365"/>
            <a:ext cx="2502067" cy="1666875"/>
          </a:xfrm>
          <a:prstGeom prst="rect">
            <a:avLst/>
          </a:prstGeom>
          <a:noFill/>
        </p:spPr>
      </p:pic>
      <p:sp>
        <p:nvSpPr>
          <p:cNvPr id="13" name="12 Rectángulo redondeado"/>
          <p:cNvSpPr/>
          <p:nvPr/>
        </p:nvSpPr>
        <p:spPr>
          <a:xfrm>
            <a:off x="4187253" y="1504154"/>
            <a:ext cx="5302251" cy="233230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ct val="0"/>
              </a:spcBef>
              <a:buFontTx/>
              <a:buNone/>
              <a:defRPr/>
            </a:pPr>
            <a:r>
              <a:rPr lang="es-ES" sz="2000" dirty="0" smtClean="0">
                <a:solidFill>
                  <a:srgbClr val="FFFFFF"/>
                </a:solidFill>
              </a:rPr>
              <a:t>Aumento de </a:t>
            </a:r>
            <a:r>
              <a:rPr lang="es-ES" sz="2000" b="1" u="sng" dirty="0" smtClean="0">
                <a:solidFill>
                  <a:srgbClr val="FFFFFF"/>
                </a:solidFill>
              </a:rPr>
              <a:t>platos fusión </a:t>
            </a:r>
            <a:r>
              <a:rPr lang="es-ES" sz="2000" dirty="0" smtClean="0">
                <a:solidFill>
                  <a:srgbClr val="FFFFFF"/>
                </a:solidFill>
              </a:rPr>
              <a:t>de </a:t>
            </a:r>
            <a:r>
              <a:rPr lang="es-ES" sz="2000" b="1" u="sng" dirty="0" smtClean="0">
                <a:solidFill>
                  <a:srgbClr val="FFFFFF"/>
                </a:solidFill>
              </a:rPr>
              <a:t>alta cocina </a:t>
            </a:r>
            <a:r>
              <a:rPr lang="es-ES" sz="2000" dirty="0" smtClean="0">
                <a:solidFill>
                  <a:srgbClr val="FFFFFF"/>
                </a:solidFill>
              </a:rPr>
              <a:t>de diseño </a:t>
            </a:r>
            <a:r>
              <a:rPr lang="es-ES" sz="2000" b="1" u="sng" dirty="0" smtClean="0">
                <a:solidFill>
                  <a:srgbClr val="FFFFFF"/>
                </a:solidFill>
              </a:rPr>
              <a:t>internacional </a:t>
            </a:r>
            <a:r>
              <a:rPr lang="es-ES" sz="2000" dirty="0" smtClean="0">
                <a:solidFill>
                  <a:srgbClr val="FFFFFF"/>
                </a:solidFill>
              </a:rPr>
              <a:t>y especialidades </a:t>
            </a:r>
            <a:r>
              <a:rPr lang="es-ES" sz="2000" b="1" u="sng" dirty="0" smtClean="0">
                <a:solidFill>
                  <a:srgbClr val="FFFFFF"/>
                </a:solidFill>
              </a:rPr>
              <a:t>locales</a:t>
            </a:r>
          </a:p>
        </p:txBody>
      </p:sp>
      <p:sp>
        <p:nvSpPr>
          <p:cNvPr id="18" name="17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Los destinos Latino Americanos tienen la ventaja de poder sorprender los paladares de los grandes mercados emisores con nuevos sabores y arte culinario</a:t>
            </a:r>
          </a:p>
        </p:txBody>
      </p:sp>
    </p:spTree>
    <p:extLst>
      <p:ext uri="{BB962C8B-B14F-4D97-AF65-F5344CB8AC3E}">
        <p14:creationId xmlns:p14="http://schemas.microsoft.com/office/powerpoint/2010/main" val="1130440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9073" name="Group 17"/>
          <p:cNvGrpSpPr>
            <a:grpSpLocks/>
          </p:cNvGrpSpPr>
          <p:nvPr/>
        </p:nvGrpSpPr>
        <p:grpSpPr bwMode="auto">
          <a:xfrm>
            <a:off x="297524" y="1657351"/>
            <a:ext cx="5324475" cy="4176713"/>
            <a:chOff x="162" y="875"/>
            <a:chExt cx="3889" cy="3305"/>
          </a:xfrm>
        </p:grpSpPr>
        <p:pic>
          <p:nvPicPr>
            <p:cNvPr id="429061"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 y="886"/>
              <a:ext cx="1379" cy="1367"/>
            </a:xfrm>
            <a:prstGeom prst="rect">
              <a:avLst/>
            </a:prstGeom>
            <a:noFill/>
            <a:ln w="76200">
              <a:solidFill>
                <a:schemeClr val="bg1"/>
              </a:solidFill>
              <a:miter lim="800000"/>
              <a:headEnd/>
              <a:tailEnd/>
            </a:ln>
            <a:effectLst/>
          </p:spPr>
        </p:pic>
        <p:pic>
          <p:nvPicPr>
            <p:cNvPr id="429062"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54" y="1533"/>
              <a:ext cx="1549" cy="1121"/>
            </a:xfrm>
            <a:prstGeom prst="rect">
              <a:avLst/>
            </a:prstGeom>
            <a:noFill/>
            <a:ln w="76200">
              <a:solidFill>
                <a:schemeClr val="bg1"/>
              </a:solidFill>
              <a:miter lim="800000"/>
              <a:headEnd/>
              <a:tailEnd/>
            </a:ln>
            <a:effectLst/>
          </p:spPr>
        </p:pic>
        <p:pic>
          <p:nvPicPr>
            <p:cNvPr id="429063"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42" y="875"/>
              <a:ext cx="1032" cy="1500"/>
            </a:xfrm>
            <a:prstGeom prst="rect">
              <a:avLst/>
            </a:prstGeom>
            <a:noFill/>
            <a:ln w="76200">
              <a:solidFill>
                <a:schemeClr val="bg1"/>
              </a:solidFill>
              <a:miter lim="800000"/>
              <a:headEnd/>
              <a:tailEnd/>
            </a:ln>
            <a:effectLst/>
          </p:spPr>
        </p:pic>
        <p:pic>
          <p:nvPicPr>
            <p:cNvPr id="429064"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2" y="2466"/>
              <a:ext cx="1347" cy="890"/>
            </a:xfrm>
            <a:prstGeom prst="rect">
              <a:avLst/>
            </a:prstGeom>
            <a:noFill/>
            <a:ln w="76200">
              <a:solidFill>
                <a:schemeClr val="bg1"/>
              </a:solidFill>
              <a:miter lim="800000"/>
              <a:headEnd/>
              <a:tailEnd/>
            </a:ln>
            <a:effectLst/>
          </p:spPr>
        </p:pic>
        <p:pic>
          <p:nvPicPr>
            <p:cNvPr id="429065"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156" y="2407"/>
              <a:ext cx="1387" cy="1040"/>
            </a:xfrm>
            <a:prstGeom prst="rect">
              <a:avLst/>
            </a:prstGeom>
            <a:noFill/>
            <a:ln w="76200">
              <a:solidFill>
                <a:schemeClr val="bg1"/>
              </a:solidFill>
              <a:miter lim="800000"/>
              <a:headEnd/>
              <a:tailEnd/>
            </a:ln>
            <a:effectLst/>
          </p:spPr>
        </p:pic>
        <p:pic>
          <p:nvPicPr>
            <p:cNvPr id="429067" name="Picture 1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9" y="3170"/>
              <a:ext cx="1333" cy="1009"/>
            </a:xfrm>
            <a:prstGeom prst="rect">
              <a:avLst/>
            </a:prstGeom>
            <a:noFill/>
            <a:ln w="76200">
              <a:solidFill>
                <a:schemeClr val="bg1"/>
              </a:solidFill>
              <a:miter lim="800000"/>
              <a:headEnd/>
              <a:tailEnd/>
            </a:ln>
            <a:effectLst/>
          </p:spPr>
        </p:pic>
        <p:pic>
          <p:nvPicPr>
            <p:cNvPr id="429068" name="Picture 1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591" y="3215"/>
              <a:ext cx="1460" cy="965"/>
            </a:xfrm>
            <a:prstGeom prst="rect">
              <a:avLst/>
            </a:prstGeom>
            <a:noFill/>
            <a:ln w="76200">
              <a:solidFill>
                <a:schemeClr val="bg1"/>
              </a:solidFill>
              <a:miter lim="800000"/>
              <a:headEnd/>
              <a:tailEnd/>
            </a:ln>
            <a:effectLst/>
          </p:spPr>
        </p:pic>
      </p:grpSp>
      <p:sp>
        <p:nvSpPr>
          <p:cNvPr id="429069" name="AutoShape 13"/>
          <p:cNvSpPr>
            <a:spLocks noChangeArrowheads="1"/>
          </p:cNvSpPr>
          <p:nvPr/>
        </p:nvSpPr>
        <p:spPr bwMode="auto">
          <a:xfrm>
            <a:off x="6559285" y="1727200"/>
            <a:ext cx="3040592" cy="4124325"/>
          </a:xfrm>
          <a:prstGeom prst="roundRect">
            <a:avLst>
              <a:gd name="adj" fmla="val 8014"/>
            </a:avLst>
          </a:prstGeom>
          <a:solidFill>
            <a:srgbClr val="CEE2EA"/>
          </a:solidFill>
          <a:ln w="9525">
            <a:solidFill>
              <a:schemeClr val="hlink"/>
            </a:solidFill>
            <a:round/>
            <a:headEnd/>
            <a:tailEnd/>
          </a:ln>
          <a:effectLst/>
        </p:spPr>
        <p:txBody>
          <a:bodyPr anchor="ctr"/>
          <a:lstStyle/>
          <a:p>
            <a:pPr>
              <a:spcBef>
                <a:spcPct val="20000"/>
              </a:spcBef>
              <a:buSzPct val="65000"/>
              <a:buFont typeface="Wingdings" pitchFamily="2" charset="2"/>
              <a:buNone/>
            </a:pPr>
            <a:r>
              <a:rPr lang="it-IT" sz="1800" b="1" dirty="0" smtClean="0">
                <a:solidFill>
                  <a:schemeClr val="hlink"/>
                </a:solidFill>
              </a:rPr>
              <a:t>El Turismo no vende productos</a:t>
            </a:r>
          </a:p>
          <a:p>
            <a:pPr algn="l">
              <a:spcBef>
                <a:spcPct val="20000"/>
              </a:spcBef>
              <a:buSzPct val="65000"/>
              <a:buFont typeface="Wingdings" pitchFamily="2" charset="2"/>
              <a:buNone/>
            </a:pPr>
            <a:endParaRPr lang="it-IT" sz="1800" b="1" dirty="0" smtClean="0">
              <a:solidFill>
                <a:schemeClr val="hlink"/>
              </a:solidFill>
            </a:endParaRPr>
          </a:p>
          <a:p>
            <a:pPr algn="l">
              <a:spcBef>
                <a:spcPct val="20000"/>
              </a:spcBef>
              <a:buSzPct val="65000"/>
              <a:buFont typeface="Wingdings" pitchFamily="2" charset="2"/>
              <a:buNone/>
            </a:pPr>
            <a:r>
              <a:rPr lang="it-IT" sz="1600" dirty="0" smtClean="0"/>
              <a:t>Se relaciona con…</a:t>
            </a:r>
          </a:p>
          <a:p>
            <a:pPr marL="344488" lvl="1" indent="-342900" algn="l">
              <a:spcBef>
                <a:spcPct val="20000"/>
              </a:spcBef>
              <a:buClr>
                <a:schemeClr val="hlink"/>
              </a:buClr>
              <a:buSzPct val="65000"/>
              <a:buFont typeface="Wingdings" pitchFamily="2" charset="2"/>
              <a:buChar char="l"/>
            </a:pPr>
            <a:r>
              <a:rPr lang="it-IT" sz="1600" dirty="0" smtClean="0"/>
              <a:t>Sueños</a:t>
            </a:r>
          </a:p>
          <a:p>
            <a:pPr marL="344488" lvl="1" indent="-342900" algn="l">
              <a:spcBef>
                <a:spcPct val="20000"/>
              </a:spcBef>
              <a:buClr>
                <a:schemeClr val="hlink"/>
              </a:buClr>
              <a:buSzPct val="65000"/>
              <a:buFont typeface="Wingdings" pitchFamily="2" charset="2"/>
              <a:buChar char="l"/>
            </a:pPr>
            <a:r>
              <a:rPr lang="it-IT" sz="1600" dirty="0" smtClean="0"/>
              <a:t>Emociones</a:t>
            </a:r>
          </a:p>
          <a:p>
            <a:pPr marL="344488" lvl="1" indent="-342900" algn="l">
              <a:spcBef>
                <a:spcPct val="20000"/>
              </a:spcBef>
              <a:buClr>
                <a:schemeClr val="hlink"/>
              </a:buClr>
              <a:buSzPct val="65000"/>
              <a:buFont typeface="Wingdings" pitchFamily="2" charset="2"/>
              <a:buChar char="l"/>
            </a:pPr>
            <a:r>
              <a:rPr lang="it-IT" sz="1600" dirty="0" smtClean="0"/>
              <a:t>Sentimientos</a:t>
            </a:r>
          </a:p>
          <a:p>
            <a:pPr marL="344488" lvl="1" indent="-342900" algn="l">
              <a:spcBef>
                <a:spcPct val="20000"/>
              </a:spcBef>
              <a:buClr>
                <a:schemeClr val="hlink"/>
              </a:buClr>
              <a:buSzPct val="65000"/>
              <a:buFont typeface="Wingdings" pitchFamily="2" charset="2"/>
              <a:buChar char="l"/>
            </a:pPr>
            <a:r>
              <a:rPr lang="it-IT" sz="1600" dirty="0" smtClean="0"/>
              <a:t>Estilos de vida</a:t>
            </a:r>
          </a:p>
          <a:p>
            <a:pPr marL="344488" lvl="1" indent="-342900" algn="l">
              <a:spcBef>
                <a:spcPct val="20000"/>
              </a:spcBef>
              <a:buClr>
                <a:schemeClr val="hlink"/>
              </a:buClr>
              <a:buSzPct val="65000"/>
              <a:buFont typeface="Wingdings" pitchFamily="2" charset="2"/>
              <a:buChar char="l"/>
            </a:pPr>
            <a:r>
              <a:rPr lang="it-IT" sz="1600" dirty="0" smtClean="0"/>
              <a:t>Experiencias</a:t>
            </a:r>
          </a:p>
          <a:p>
            <a:pPr algn="l">
              <a:spcBef>
                <a:spcPct val="20000"/>
              </a:spcBef>
              <a:buSzPct val="65000"/>
              <a:buFont typeface="Wingdings" pitchFamily="2" charset="2"/>
              <a:buChar char="l"/>
            </a:pPr>
            <a:endParaRPr lang="it-IT" sz="1800" dirty="0" smtClean="0"/>
          </a:p>
          <a:p>
            <a:pPr>
              <a:spcBef>
                <a:spcPct val="20000"/>
              </a:spcBef>
              <a:buSzPct val="65000"/>
              <a:buFont typeface="Wingdings" pitchFamily="2" charset="2"/>
              <a:buNone/>
            </a:pPr>
            <a:endParaRPr lang="it-IT" sz="1800" dirty="0"/>
          </a:p>
        </p:txBody>
      </p:sp>
      <p:sp>
        <p:nvSpPr>
          <p:cNvPr id="429072" name="Rectangle 16"/>
          <p:cNvSpPr>
            <a:spLocks noChangeArrowheads="1"/>
          </p:cNvSpPr>
          <p:nvPr/>
        </p:nvSpPr>
        <p:spPr bwMode="auto">
          <a:xfrm>
            <a:off x="6715788" y="4903788"/>
            <a:ext cx="2748227" cy="646331"/>
          </a:xfrm>
          <a:prstGeom prst="rect">
            <a:avLst/>
          </a:prstGeom>
          <a:noFill/>
          <a:ln w="9525" algn="ctr">
            <a:noFill/>
            <a:miter lim="800000"/>
            <a:headEnd/>
            <a:tailEnd/>
          </a:ln>
          <a:effectLst/>
        </p:spPr>
        <p:txBody>
          <a:bodyPr lIns="45720" rIns="45720">
            <a:spAutoFit/>
          </a:bodyPr>
          <a:lstStyle/>
          <a:p>
            <a:pPr>
              <a:spcBef>
                <a:spcPct val="20000"/>
              </a:spcBef>
              <a:buSzPct val="65000"/>
              <a:buFont typeface="Wingdings" pitchFamily="2" charset="2"/>
              <a:buNone/>
            </a:pPr>
            <a:r>
              <a:rPr lang="it-IT" b="1" dirty="0" smtClean="0">
                <a:solidFill>
                  <a:schemeClr val="hlink"/>
                </a:solidFill>
              </a:rPr>
              <a:t>Todas importantes, pero bienes intangibles</a:t>
            </a:r>
            <a:endParaRPr lang="it-IT" sz="1800" b="1" dirty="0">
              <a:solidFill>
                <a:schemeClr val="hlink"/>
              </a:solidFill>
            </a:endParaRPr>
          </a:p>
        </p:txBody>
      </p:sp>
      <p:sp>
        <p:nvSpPr>
          <p:cNvPr id="429074" name="AutoShape 18"/>
          <p:cNvSpPr>
            <a:spLocks noChangeArrowheads="1"/>
          </p:cNvSpPr>
          <p:nvPr/>
        </p:nvSpPr>
        <p:spPr bwMode="auto">
          <a:xfrm>
            <a:off x="5931563" y="3152776"/>
            <a:ext cx="395552" cy="1108075"/>
          </a:xfrm>
          <a:prstGeom prst="rightArrow">
            <a:avLst>
              <a:gd name="adj1" fmla="val 57065"/>
              <a:gd name="adj2" fmla="val 69486"/>
            </a:avLst>
          </a:prstGeom>
          <a:solidFill>
            <a:srgbClr val="B2B2B2"/>
          </a:solidFill>
          <a:ln w="9525">
            <a:noFill/>
            <a:miter lim="800000"/>
            <a:headEnd/>
            <a:tailEnd/>
          </a:ln>
          <a:effectLst/>
        </p:spPr>
        <p:txBody>
          <a:bodyPr wrap="none" lIns="45720" rIns="45720" anchor="ctr"/>
          <a:lstStyle/>
          <a:p>
            <a:endParaRPr lang="it-IT" dirty="0"/>
          </a:p>
        </p:txBody>
      </p:sp>
      <p:sp>
        <p:nvSpPr>
          <p:cNvPr id="14" name="4 Título"/>
          <p:cNvSpPr txBox="1">
            <a:spLocks/>
          </p:cNvSpPr>
          <p:nvPr/>
        </p:nvSpPr>
        <p:spPr>
          <a:xfrm>
            <a:off x="272480" y="292640"/>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it-IT" dirty="0" smtClean="0"/>
              <a:t>Turismo </a:t>
            </a:r>
            <a:r>
              <a:rPr lang="it-IT" dirty="0"/>
              <a:t>es un </a:t>
            </a:r>
            <a:r>
              <a:rPr lang="it-IT" dirty="0" smtClean="0"/>
              <a:t>“Producto de experiencias</a:t>
            </a:r>
            <a:r>
              <a:rPr lang="it-IT" dirty="0"/>
              <a:t>” </a:t>
            </a:r>
            <a:endParaRPr lang="es-ES" dirty="0"/>
          </a:p>
        </p:txBody>
      </p:sp>
      <p:sp>
        <p:nvSpPr>
          <p:cNvPr id="15" name="5 Marcador de texto"/>
          <p:cNvSpPr txBox="1">
            <a:spLocks/>
          </p:cNvSpPr>
          <p:nvPr/>
        </p:nvSpPr>
        <p:spPr>
          <a:xfrm>
            <a:off x="272481" y="116632"/>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3" name="Straight Connector 2"/>
          <p:cNvCxnSpPr/>
          <p:nvPr/>
        </p:nvCxnSpPr>
        <p:spPr>
          <a:xfrm>
            <a:off x="416496" y="764704"/>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28801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Cada vez más viajeros dispuestos a retar sus limites y llegar mas lejos – </a:t>
            </a:r>
            <a:r>
              <a:rPr lang="es-ES" sz="2400" dirty="0" smtClean="0"/>
              <a:t>INNOVANDO EN AVENTURAS Y DEPORTES</a:t>
            </a:r>
            <a:endParaRPr lang="es-ES" sz="2400" dirty="0"/>
          </a:p>
        </p:txBody>
      </p:sp>
      <p:sp>
        <p:nvSpPr>
          <p:cNvPr id="12" name="11 Marcador de texto"/>
          <p:cNvSpPr>
            <a:spLocks noGrp="1"/>
          </p:cNvSpPr>
          <p:nvPr>
            <p:ph type="body" sz="quarter" idx="13"/>
          </p:nvPr>
        </p:nvSpPr>
        <p:spPr/>
        <p:txBody>
          <a:bodyPr/>
          <a:lstStyle/>
          <a:p>
            <a:r>
              <a:rPr lang="es-ES" dirty="0" smtClean="0"/>
              <a:t>Tendencias marco para la innovación</a:t>
            </a:r>
            <a:endParaRPr lang="es-ES" dirty="0"/>
          </a:p>
        </p:txBody>
      </p:sp>
      <p:sp>
        <p:nvSpPr>
          <p:cNvPr id="11" name="10 Rectángulo redondeado"/>
          <p:cNvSpPr/>
          <p:nvPr/>
        </p:nvSpPr>
        <p:spPr>
          <a:xfrm>
            <a:off x="4280813" y="1340768"/>
            <a:ext cx="5136683" cy="280831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ts val="1200"/>
              </a:spcBef>
              <a:spcAft>
                <a:spcPts val="1200"/>
              </a:spcAft>
              <a:defRPr/>
            </a:pPr>
            <a:r>
              <a:rPr lang="es-ES" sz="2000" b="1" u="sng" dirty="0" smtClean="0">
                <a:solidFill>
                  <a:srgbClr val="FFFFFF"/>
                </a:solidFill>
              </a:rPr>
              <a:t>Popularización </a:t>
            </a:r>
            <a:r>
              <a:rPr lang="es-ES" sz="2000" dirty="0" smtClean="0">
                <a:solidFill>
                  <a:srgbClr val="FFFFFF"/>
                </a:solidFill>
              </a:rPr>
              <a:t>de la Aventura </a:t>
            </a:r>
            <a:r>
              <a:rPr lang="es-ES" sz="2000" b="1" u="sng" dirty="0" smtClean="0">
                <a:solidFill>
                  <a:srgbClr val="FFFFFF"/>
                </a:solidFill>
              </a:rPr>
              <a:t>‘</a:t>
            </a:r>
            <a:r>
              <a:rPr lang="es-ES" sz="2000" b="1" u="sng" dirty="0" err="1" smtClean="0">
                <a:solidFill>
                  <a:srgbClr val="FFFFFF"/>
                </a:solidFill>
              </a:rPr>
              <a:t>hard</a:t>
            </a:r>
            <a:r>
              <a:rPr lang="es-ES" sz="2000" b="1" u="sng" dirty="0" smtClean="0">
                <a:solidFill>
                  <a:srgbClr val="FFFFFF"/>
                </a:solidFill>
              </a:rPr>
              <a:t>’</a:t>
            </a:r>
          </a:p>
          <a:p>
            <a:pPr algn="ctr">
              <a:spcBef>
                <a:spcPts val="1200"/>
              </a:spcBef>
              <a:spcAft>
                <a:spcPts val="1200"/>
              </a:spcAft>
              <a:defRPr/>
            </a:pPr>
            <a:r>
              <a:rPr lang="es-ES" sz="2000" b="1" u="sng" dirty="0" smtClean="0">
                <a:solidFill>
                  <a:srgbClr val="FFFFFF"/>
                </a:solidFill>
              </a:rPr>
              <a:t>Masificación </a:t>
            </a:r>
            <a:r>
              <a:rPr lang="es-ES" sz="2000" dirty="0" smtClean="0">
                <a:solidFill>
                  <a:srgbClr val="FFFFFF"/>
                </a:solidFill>
              </a:rPr>
              <a:t>de la Aventura </a:t>
            </a:r>
            <a:r>
              <a:rPr lang="es-ES" sz="2000" b="1" u="sng" dirty="0" smtClean="0">
                <a:solidFill>
                  <a:srgbClr val="FFFFFF"/>
                </a:solidFill>
              </a:rPr>
              <a:t>“</a:t>
            </a:r>
            <a:r>
              <a:rPr lang="es-ES" sz="2000" b="1" u="sng" dirty="0" err="1" smtClean="0">
                <a:solidFill>
                  <a:srgbClr val="FFFFFF"/>
                </a:solidFill>
              </a:rPr>
              <a:t>soft</a:t>
            </a:r>
            <a:r>
              <a:rPr lang="es-ES" sz="2000" b="1" u="sng" dirty="0" smtClean="0">
                <a:solidFill>
                  <a:srgbClr val="FFFFFF"/>
                </a:solidFill>
              </a:rPr>
              <a:t>”</a:t>
            </a:r>
            <a:endParaRPr lang="es-ES" sz="2000" b="1" u="sng" dirty="0">
              <a:solidFill>
                <a:srgbClr val="FFFFFF"/>
              </a:solidFill>
            </a:endParaRPr>
          </a:p>
          <a:p>
            <a:pPr algn="ctr">
              <a:spcBef>
                <a:spcPts val="1200"/>
              </a:spcBef>
              <a:spcAft>
                <a:spcPts val="1200"/>
              </a:spcAft>
              <a:defRPr/>
            </a:pPr>
            <a:r>
              <a:rPr lang="es-ES" sz="2000" dirty="0" smtClean="0">
                <a:solidFill>
                  <a:srgbClr val="FFFFFF"/>
                </a:solidFill>
              </a:rPr>
              <a:t>Del turista descubridor al </a:t>
            </a:r>
            <a:r>
              <a:rPr lang="es-ES" sz="2000" b="1" u="sng" dirty="0" smtClean="0">
                <a:solidFill>
                  <a:srgbClr val="FFFFFF"/>
                </a:solidFill>
              </a:rPr>
              <a:t>viajero de elite</a:t>
            </a:r>
          </a:p>
          <a:p>
            <a:pPr algn="ctr">
              <a:spcBef>
                <a:spcPts val="1200"/>
              </a:spcBef>
              <a:spcAft>
                <a:spcPts val="1200"/>
              </a:spcAft>
              <a:defRPr/>
            </a:pPr>
            <a:r>
              <a:rPr lang="es-ES" sz="2000" b="1" u="sng" dirty="0" err="1" smtClean="0">
                <a:solidFill>
                  <a:srgbClr val="FFFFFF"/>
                </a:solidFill>
              </a:rPr>
              <a:t>Serendipity</a:t>
            </a:r>
            <a:r>
              <a:rPr lang="es-ES" sz="2000" b="1" u="sng" dirty="0" smtClean="0">
                <a:solidFill>
                  <a:srgbClr val="FFFFFF"/>
                </a:solidFill>
              </a:rPr>
              <a:t> + naturaleza + social</a:t>
            </a:r>
          </a:p>
        </p:txBody>
      </p:sp>
      <p:pic>
        <p:nvPicPr>
          <p:cNvPr id="22" name="Picture 22" descr="http://www.mobexnortheast.org.uk/Quickstart/ImageLib/Mountain-Bikin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8245" y="1340768"/>
            <a:ext cx="1584176" cy="2808498"/>
          </a:xfrm>
          <a:prstGeom prst="rect">
            <a:avLst/>
          </a:prstGeom>
          <a:noFill/>
          <a:ln w="9525">
            <a:noFill/>
            <a:miter lim="800000"/>
            <a:headEnd/>
            <a:tailEnd/>
          </a:ln>
        </p:spPr>
      </p:pic>
      <p:pic>
        <p:nvPicPr>
          <p:cNvPr id="25" name="Picture 16" descr="http://image30.webshots.com/30/7/56/21/2578756210092263154HAldTL_ph.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04429" y="1342094"/>
            <a:ext cx="2109912" cy="2806986"/>
          </a:xfrm>
          <a:prstGeom prst="rect">
            <a:avLst/>
          </a:prstGeom>
          <a:noFill/>
          <a:ln w="9525">
            <a:noFill/>
            <a:miter lim="800000"/>
            <a:headEnd/>
            <a:tailEnd/>
          </a:ln>
        </p:spPr>
      </p:pic>
      <p:pic>
        <p:nvPicPr>
          <p:cNvPr id="26" name="Picture 4" descr="http://www.turaserpr.com/Portals/0/raftin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98892" y="4293097"/>
            <a:ext cx="2115449" cy="1152127"/>
          </a:xfrm>
          <a:prstGeom prst="rect">
            <a:avLst/>
          </a:prstGeom>
          <a:noFill/>
          <a:ln w="9525">
            <a:noFill/>
            <a:miter lim="800000"/>
            <a:headEnd/>
            <a:tailEnd/>
          </a:ln>
        </p:spPr>
      </p:pic>
      <p:pic>
        <p:nvPicPr>
          <p:cNvPr id="39" name="Picture 6" descr="http://www.conmochila.com/wp-content/uploads/2008/07/trekking.jpg"/>
          <p:cNvPicPr>
            <a:picLocks noChangeAspect="1" noChangeArrowheads="1"/>
          </p:cNvPicPr>
          <p:nvPr/>
        </p:nvPicPr>
        <p:blipFill>
          <a:blip r:embed="rId5" cstate="email">
            <a:lum bright="20000"/>
            <a:extLst>
              <a:ext uri="{28A0092B-C50C-407E-A947-70E740481C1C}">
                <a14:useLocalDpi xmlns:a14="http://schemas.microsoft.com/office/drawing/2010/main"/>
              </a:ext>
            </a:extLst>
          </a:blip>
          <a:srcRect/>
          <a:stretch>
            <a:fillRect/>
          </a:stretch>
        </p:blipFill>
        <p:spPr bwMode="auto">
          <a:xfrm>
            <a:off x="4280812" y="4293097"/>
            <a:ext cx="2375272" cy="1152127"/>
          </a:xfrm>
          <a:prstGeom prst="rect">
            <a:avLst/>
          </a:prstGeom>
          <a:noFill/>
          <a:ln w="9525">
            <a:noFill/>
            <a:miter lim="800000"/>
            <a:headEnd/>
            <a:tailEnd/>
          </a:ln>
        </p:spPr>
      </p:pic>
      <p:pic>
        <p:nvPicPr>
          <p:cNvPr id="40" name="Picture 26" descr="http://www.sanmartindelosandes.gov.ar/imgs/foto_tope/andinismo.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722556" y="4293097"/>
            <a:ext cx="2694940" cy="1152127"/>
          </a:xfrm>
          <a:prstGeom prst="rect">
            <a:avLst/>
          </a:prstGeom>
          <a:noFill/>
          <a:ln w="9525">
            <a:noFill/>
            <a:miter lim="800000"/>
            <a:headEnd/>
            <a:tailEnd/>
          </a:ln>
        </p:spPr>
      </p:pic>
      <p:pic>
        <p:nvPicPr>
          <p:cNvPr id="42" name="Picture 30" descr="http://www.ardeche-equilibre.fr/media/images/groupe_adultes_canyoning_eau_ardeche_09.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8245" y="4293097"/>
            <a:ext cx="1584176" cy="1152127"/>
          </a:xfrm>
          <a:prstGeom prst="rect">
            <a:avLst/>
          </a:prstGeom>
          <a:noFill/>
          <a:ln w="9525">
            <a:noFill/>
            <a:miter lim="800000"/>
            <a:headEnd/>
            <a:tailEnd/>
          </a:ln>
        </p:spPr>
      </p:pic>
      <p:sp>
        <p:nvSpPr>
          <p:cNvPr id="13" name="12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Latinoamérica sigue siendo para el mercado Norte Americano el destino por excelencia para experimentar turismo de aventura</a:t>
            </a:r>
          </a:p>
        </p:txBody>
      </p:sp>
    </p:spTree>
    <p:extLst>
      <p:ext uri="{BB962C8B-B14F-4D97-AF65-F5344CB8AC3E}">
        <p14:creationId xmlns:p14="http://schemas.microsoft.com/office/powerpoint/2010/main" val="40070837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72480" y="274638"/>
            <a:ext cx="9505056" cy="633412"/>
          </a:xfrm>
        </p:spPr>
        <p:txBody>
          <a:bodyPr/>
          <a:lstStyle/>
          <a:p>
            <a:r>
              <a:rPr lang="es-ES" dirty="0" smtClean="0"/>
              <a:t>Turismo de lujo es una tendencia en aumento – </a:t>
            </a:r>
            <a:r>
              <a:rPr lang="es-ES" sz="2400" dirty="0" smtClean="0"/>
              <a:t>MERCADO PARA PRODUCTOS DE VALOR AGREGADO – SIGNATURE PRODUCTS</a:t>
            </a:r>
            <a:endParaRPr lang="es-ES" sz="2400" dirty="0"/>
          </a:p>
        </p:txBody>
      </p:sp>
      <p:sp>
        <p:nvSpPr>
          <p:cNvPr id="7" name="6 Marcador de texto"/>
          <p:cNvSpPr>
            <a:spLocks noGrp="1"/>
          </p:cNvSpPr>
          <p:nvPr>
            <p:ph type="body" sz="quarter" idx="13"/>
          </p:nvPr>
        </p:nvSpPr>
        <p:spPr/>
        <p:txBody>
          <a:bodyPr/>
          <a:lstStyle/>
          <a:p>
            <a:r>
              <a:rPr lang="es-ES" dirty="0" smtClean="0"/>
              <a:t>Tendencias marco para la innovación</a:t>
            </a:r>
            <a:endParaRPr lang="es-ES" dirty="0"/>
          </a:p>
        </p:txBody>
      </p:sp>
      <p:sp>
        <p:nvSpPr>
          <p:cNvPr id="11" name="10 Rectángulo redondeado"/>
          <p:cNvSpPr/>
          <p:nvPr/>
        </p:nvSpPr>
        <p:spPr>
          <a:xfrm>
            <a:off x="5609951" y="1278574"/>
            <a:ext cx="4023569" cy="408194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ct val="0"/>
              </a:spcBef>
              <a:buFontTx/>
              <a:buNone/>
              <a:defRPr/>
            </a:pPr>
            <a:r>
              <a:rPr lang="es-ES" sz="2000" dirty="0" smtClean="0">
                <a:solidFill>
                  <a:srgbClr val="FFFFFF"/>
                </a:solidFill>
              </a:rPr>
              <a:t>Más riqueza y menos tiempo motivarán </a:t>
            </a:r>
            <a:r>
              <a:rPr lang="es-ES" sz="2000" b="1" u="sng" dirty="0" smtClean="0">
                <a:solidFill>
                  <a:srgbClr val="FFFFFF"/>
                </a:solidFill>
              </a:rPr>
              <a:t>consumo exclusivo</a:t>
            </a:r>
          </a:p>
          <a:p>
            <a:pPr algn="ctr">
              <a:spcBef>
                <a:spcPct val="0"/>
              </a:spcBef>
              <a:buFontTx/>
              <a:buNone/>
              <a:defRPr/>
            </a:pPr>
            <a:r>
              <a:rPr lang="es-ES" sz="2000" dirty="0" smtClean="0">
                <a:solidFill>
                  <a:srgbClr val="FFFFFF"/>
                </a:solidFill>
              </a:rPr>
              <a:t>Hoteles de “</a:t>
            </a:r>
            <a:r>
              <a:rPr lang="es-ES" sz="2000" dirty="0" err="1" smtClean="0">
                <a:solidFill>
                  <a:srgbClr val="FFFFFF"/>
                </a:solidFill>
              </a:rPr>
              <a:t>co</a:t>
            </a:r>
            <a:r>
              <a:rPr lang="es-ES" sz="2000" dirty="0" smtClean="0">
                <a:solidFill>
                  <a:srgbClr val="FFFFFF"/>
                </a:solidFill>
              </a:rPr>
              <a:t>-marcas” (</a:t>
            </a:r>
            <a:r>
              <a:rPr lang="es-ES" sz="2000" b="1" u="sng" dirty="0" err="1" smtClean="0">
                <a:solidFill>
                  <a:srgbClr val="FFFFFF"/>
                </a:solidFill>
              </a:rPr>
              <a:t>co-branded</a:t>
            </a:r>
            <a:r>
              <a:rPr lang="es-ES" sz="2000" b="1" u="sng" dirty="0" smtClean="0">
                <a:solidFill>
                  <a:srgbClr val="FFFFFF"/>
                </a:solidFill>
              </a:rPr>
              <a:t> </a:t>
            </a:r>
            <a:r>
              <a:rPr lang="es-ES" sz="2000" b="1" u="sng" dirty="0" err="1" smtClean="0">
                <a:solidFill>
                  <a:srgbClr val="FFFFFF"/>
                </a:solidFill>
              </a:rPr>
              <a:t>hotels</a:t>
            </a:r>
            <a:r>
              <a:rPr lang="es-ES" sz="2000" dirty="0" smtClean="0">
                <a:solidFill>
                  <a:srgbClr val="FFFFFF"/>
                </a:solidFill>
              </a:rPr>
              <a:t>)</a:t>
            </a:r>
          </a:p>
          <a:p>
            <a:pPr algn="ctr">
              <a:spcBef>
                <a:spcPct val="0"/>
              </a:spcBef>
              <a:buFontTx/>
              <a:buNone/>
              <a:defRPr/>
            </a:pPr>
            <a:r>
              <a:rPr lang="es-ES" sz="2000" b="1" u="sng" dirty="0" smtClean="0">
                <a:solidFill>
                  <a:srgbClr val="FFFFFF"/>
                </a:solidFill>
              </a:rPr>
              <a:t>Eco-lujo</a:t>
            </a:r>
          </a:p>
          <a:p>
            <a:pPr algn="ctr">
              <a:spcBef>
                <a:spcPct val="0"/>
              </a:spcBef>
              <a:buFontTx/>
              <a:buNone/>
              <a:defRPr/>
            </a:pPr>
            <a:r>
              <a:rPr lang="es-ES" sz="2000" b="1" u="sng" dirty="0" smtClean="0">
                <a:solidFill>
                  <a:srgbClr val="FFFFFF"/>
                </a:solidFill>
              </a:rPr>
              <a:t>Boutique </a:t>
            </a:r>
            <a:r>
              <a:rPr lang="es-ES" sz="2000" dirty="0" err="1" smtClean="0">
                <a:solidFill>
                  <a:srgbClr val="FFFFFF"/>
                </a:solidFill>
              </a:rPr>
              <a:t>hotels</a:t>
            </a:r>
            <a:r>
              <a:rPr lang="es-ES" sz="2000" dirty="0">
                <a:solidFill>
                  <a:srgbClr val="FFFFFF"/>
                </a:solidFill>
              </a:rPr>
              <a:t> </a:t>
            </a:r>
            <a:r>
              <a:rPr lang="es-ES" sz="2000" dirty="0" smtClean="0">
                <a:solidFill>
                  <a:srgbClr val="FFFFFF"/>
                </a:solidFill>
              </a:rPr>
              <a:t>y Cadenas Boutique</a:t>
            </a:r>
          </a:p>
          <a:p>
            <a:pPr algn="ctr">
              <a:spcBef>
                <a:spcPct val="0"/>
              </a:spcBef>
              <a:buFontTx/>
              <a:buNone/>
              <a:defRPr/>
            </a:pPr>
            <a:r>
              <a:rPr lang="es-ES" sz="2000" dirty="0" smtClean="0">
                <a:solidFill>
                  <a:srgbClr val="FFFFFF"/>
                </a:solidFill>
              </a:rPr>
              <a:t>Surgimiento de turismo “</a:t>
            </a:r>
            <a:r>
              <a:rPr lang="es-ES" sz="2000" b="1" u="sng" dirty="0" smtClean="0">
                <a:solidFill>
                  <a:srgbClr val="FFFFFF"/>
                </a:solidFill>
              </a:rPr>
              <a:t>Sólo con Invitación</a:t>
            </a:r>
            <a:r>
              <a:rPr lang="es-ES" sz="2000" dirty="0" smtClean="0">
                <a:solidFill>
                  <a:srgbClr val="FFFFFF"/>
                </a:solidFill>
              </a:rPr>
              <a:t>” o “</a:t>
            </a:r>
            <a:r>
              <a:rPr lang="es-ES" sz="2000" b="1" u="sng" dirty="0" err="1" smtClean="0">
                <a:solidFill>
                  <a:srgbClr val="FFFFFF"/>
                </a:solidFill>
              </a:rPr>
              <a:t>Only</a:t>
            </a:r>
            <a:r>
              <a:rPr lang="es-ES" sz="2000" b="1" u="sng" dirty="0" smtClean="0">
                <a:solidFill>
                  <a:srgbClr val="FFFFFF"/>
                </a:solidFill>
              </a:rPr>
              <a:t> </a:t>
            </a:r>
            <a:r>
              <a:rPr lang="es-ES" sz="2000" b="1" u="sng" dirty="0" err="1" smtClean="0">
                <a:solidFill>
                  <a:srgbClr val="FFFFFF"/>
                </a:solidFill>
              </a:rPr>
              <a:t>for</a:t>
            </a:r>
            <a:r>
              <a:rPr lang="es-ES" sz="2000" b="1" u="sng" dirty="0" smtClean="0">
                <a:solidFill>
                  <a:srgbClr val="FFFFFF"/>
                </a:solidFill>
              </a:rPr>
              <a:t> </a:t>
            </a:r>
            <a:r>
              <a:rPr lang="es-ES" sz="2000" b="1" u="sng" dirty="0" err="1" smtClean="0">
                <a:solidFill>
                  <a:srgbClr val="FFFFFF"/>
                </a:solidFill>
              </a:rPr>
              <a:t>members</a:t>
            </a:r>
            <a:r>
              <a:rPr lang="es-ES" sz="2000" dirty="0" smtClean="0">
                <a:solidFill>
                  <a:srgbClr val="FFFFFF"/>
                </a:solidFill>
              </a:rPr>
              <a:t>”</a:t>
            </a:r>
          </a:p>
        </p:txBody>
      </p:sp>
      <p:pic>
        <p:nvPicPr>
          <p:cNvPr id="9222" name="Picture 6" descr="http://cache1.asset-cache.net/xr/94475365.jpg?v=1&amp;c=NewsMaker&amp;k=3&amp;d=2CF8528E6AC17C4FAA586351E3820014E358FEC6F88F980E37E7BD039BC222EC"/>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472" y="1278574"/>
            <a:ext cx="2795330" cy="2052220"/>
          </a:xfrm>
          <a:prstGeom prst="rect">
            <a:avLst/>
          </a:prstGeom>
          <a:noFill/>
          <a:ln w="19050">
            <a:solidFill>
              <a:schemeClr val="bg1"/>
            </a:solidFill>
          </a:ln>
        </p:spPr>
      </p:pic>
      <p:sp>
        <p:nvSpPr>
          <p:cNvPr id="8" name="7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Latino América tiene el campo abierto para crear más productos innovadores de alto nivel y atraer gente con más poder adquisitivo</a:t>
            </a:r>
          </a:p>
        </p:txBody>
      </p:sp>
      <p:pic>
        <p:nvPicPr>
          <p:cNvPr id="9" name="Picture 12" descr="verlr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4389" y="3415829"/>
            <a:ext cx="2592387"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Armani Dubai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80792" y="1278574"/>
            <a:ext cx="2376264"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La%20Villa%20Bvlgari"/>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80792" y="2575144"/>
            <a:ext cx="2016224" cy="176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80792" y="4415953"/>
            <a:ext cx="22320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35079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Viajes cortos y nuevos destino para escaparse y relajarse aumentan la competencia – </a:t>
            </a:r>
            <a:r>
              <a:rPr lang="es-ES" sz="2400" dirty="0" smtClean="0"/>
              <a:t>DESESTACIONALIZACIÓN EXIGENTE / COMPETENCIA CRECIENTE</a:t>
            </a:r>
            <a:endParaRPr lang="es-ES" sz="2400" dirty="0"/>
          </a:p>
        </p:txBody>
      </p:sp>
      <p:sp>
        <p:nvSpPr>
          <p:cNvPr id="6" name="5 Marcador de texto"/>
          <p:cNvSpPr>
            <a:spLocks noGrp="1"/>
          </p:cNvSpPr>
          <p:nvPr>
            <p:ph type="body" sz="quarter" idx="13"/>
          </p:nvPr>
        </p:nvSpPr>
        <p:spPr/>
        <p:txBody>
          <a:bodyPr/>
          <a:lstStyle/>
          <a:p>
            <a:r>
              <a:rPr lang="es-ES" dirty="0" smtClean="0"/>
              <a:t>Tendencias marco para la innovación</a:t>
            </a:r>
            <a:endParaRPr lang="es-ES" dirty="0"/>
          </a:p>
        </p:txBody>
      </p:sp>
      <p:grpSp>
        <p:nvGrpSpPr>
          <p:cNvPr id="9" name="8 Grupo"/>
          <p:cNvGrpSpPr/>
          <p:nvPr/>
        </p:nvGrpSpPr>
        <p:grpSpPr>
          <a:xfrm>
            <a:off x="1429194" y="1628800"/>
            <a:ext cx="7039498" cy="3600401"/>
            <a:chOff x="1035247" y="1268760"/>
            <a:chExt cx="7039498" cy="3960441"/>
          </a:xfrm>
        </p:grpSpPr>
        <p:sp>
          <p:nvSpPr>
            <p:cNvPr id="11" name="10 Rectángulo redondeado"/>
            <p:cNvSpPr/>
            <p:nvPr/>
          </p:nvSpPr>
          <p:spPr>
            <a:xfrm>
              <a:off x="3970289" y="1268760"/>
              <a:ext cx="4104456" cy="39604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ct val="0"/>
                </a:spcBef>
                <a:defRPr/>
              </a:pPr>
              <a:r>
                <a:rPr lang="es-ES" sz="2000" dirty="0" smtClean="0">
                  <a:solidFill>
                    <a:srgbClr val="FFFFFF"/>
                  </a:solidFill>
                </a:rPr>
                <a:t>El ritmo acelerado =&gt; presión sobre tiempo =&gt;</a:t>
              </a:r>
              <a:r>
                <a:rPr lang="es-ES" sz="2000" dirty="0">
                  <a:solidFill>
                    <a:srgbClr val="FFFFFF"/>
                  </a:solidFill>
                </a:rPr>
                <a:t> </a:t>
              </a:r>
              <a:r>
                <a:rPr lang="es-ES" sz="2000" b="1" u="sng" dirty="0" smtClean="0">
                  <a:solidFill>
                    <a:srgbClr val="FFFFFF"/>
                  </a:solidFill>
                </a:rPr>
                <a:t>AUMENTO DE VIAJES CORTOS</a:t>
              </a:r>
            </a:p>
            <a:p>
              <a:pPr algn="ctr">
                <a:spcBef>
                  <a:spcPct val="0"/>
                </a:spcBef>
                <a:defRPr/>
              </a:pPr>
              <a:endParaRPr lang="es-ES" sz="2000" dirty="0">
                <a:solidFill>
                  <a:srgbClr val="FFFFFF"/>
                </a:solidFill>
              </a:endParaRPr>
            </a:p>
            <a:p>
              <a:pPr algn="ctr">
                <a:spcBef>
                  <a:spcPct val="0"/>
                </a:spcBef>
                <a:defRPr/>
              </a:pPr>
              <a:r>
                <a:rPr lang="es-ES" sz="2000" dirty="0" smtClean="0">
                  <a:solidFill>
                    <a:srgbClr val="FFFFFF"/>
                  </a:solidFill>
                </a:rPr>
                <a:t>Fuerte inversión en nuevos mercados =&gt; </a:t>
              </a:r>
              <a:r>
                <a:rPr lang="es-ES" sz="2000" b="1" u="sng" dirty="0" smtClean="0">
                  <a:solidFill>
                    <a:srgbClr val="FFFFFF"/>
                  </a:solidFill>
                </a:rPr>
                <a:t>AUMENTO DE PRESIÓN COMPETITIVA</a:t>
              </a:r>
              <a:endParaRPr lang="es-ES" sz="2000" b="1" u="sng" dirty="0">
                <a:solidFill>
                  <a:srgbClr val="FFFFFF"/>
                </a:solidFill>
              </a:endParaRPr>
            </a:p>
          </p:txBody>
        </p:sp>
        <p:pic>
          <p:nvPicPr>
            <p:cNvPr id="25604" name="Picture 4" descr="200184873-004, Martin Barraud /Ston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35247" y="1268761"/>
              <a:ext cx="2837633" cy="3960440"/>
            </a:xfrm>
            <a:prstGeom prst="rect">
              <a:avLst/>
            </a:prstGeom>
            <a:noFill/>
          </p:spPr>
        </p:pic>
      </p:grpSp>
      <p:sp>
        <p:nvSpPr>
          <p:cNvPr id="8" name="7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Los destinos tienen que continuar aprovechando el crecimiento de los viajes cortos ofreciendo a su público regional y local nuevas vivencias enriquecedoras </a:t>
            </a:r>
          </a:p>
        </p:txBody>
      </p:sp>
    </p:spTree>
    <p:extLst>
      <p:ext uri="{BB962C8B-B14F-4D97-AF65-F5344CB8AC3E}">
        <p14:creationId xmlns:p14="http://schemas.microsoft.com/office/powerpoint/2010/main" val="21591813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a:t>
            </a:r>
            <a:r>
              <a:rPr lang="es-ES_tradnl" kern="1200" dirty="0" err="1" smtClean="0">
                <a:solidFill>
                  <a:schemeClr val="tx1"/>
                </a:solidFill>
                <a:cs typeface="Arial" pitchFamily="34" charset="0"/>
              </a:rPr>
              <a:t>isfrutar</a:t>
            </a:r>
            <a:r>
              <a:rPr lang="es-ES_tradnl" kern="1200" dirty="0" smtClean="0">
                <a:solidFill>
                  <a:schemeClr val="tx1"/>
                </a:solidFill>
                <a:cs typeface="Arial" pitchFamily="34" charset="0"/>
              </a:rPr>
              <a:t> vacaciones en casa y redescubrir su destino como un turista – OPORTUNIDAD </a:t>
            </a:r>
            <a:r>
              <a:rPr lang="es-ES_tradnl" dirty="0" smtClean="0">
                <a:cs typeface="Arial" pitchFamily="34" charset="0"/>
              </a:rPr>
              <a:t>EN </a:t>
            </a:r>
            <a:r>
              <a:rPr lang="es-ES_tradnl" kern="1200" dirty="0" smtClean="0">
                <a:solidFill>
                  <a:schemeClr val="tx1"/>
                </a:solidFill>
                <a:cs typeface="Arial" pitchFamily="34" charset="0"/>
              </a:rPr>
              <a:t>MERCADOS PRÓXIMOS</a:t>
            </a:r>
            <a:endParaRPr lang="es-ES" sz="2400" dirty="0"/>
          </a:p>
        </p:txBody>
      </p:sp>
      <p:sp>
        <p:nvSpPr>
          <p:cNvPr id="18" name="17 Marcador de texto"/>
          <p:cNvSpPr>
            <a:spLocks noGrp="1"/>
          </p:cNvSpPr>
          <p:nvPr>
            <p:ph type="body" sz="quarter" idx="13"/>
          </p:nvPr>
        </p:nvSpPr>
        <p:spPr/>
        <p:txBody>
          <a:bodyPr/>
          <a:lstStyle/>
          <a:p>
            <a:r>
              <a:rPr lang="es-ES" dirty="0" smtClean="0"/>
              <a:t>Tendencias marco para la innovación</a:t>
            </a:r>
            <a:endParaRPr lang="es-ES" dirty="0"/>
          </a:p>
        </p:txBody>
      </p:sp>
      <p:grpSp>
        <p:nvGrpSpPr>
          <p:cNvPr id="23" name="22 Grupo"/>
          <p:cNvGrpSpPr/>
          <p:nvPr/>
        </p:nvGrpSpPr>
        <p:grpSpPr>
          <a:xfrm>
            <a:off x="729928" y="1500174"/>
            <a:ext cx="8424936" cy="3657018"/>
            <a:chOff x="416496" y="1500174"/>
            <a:chExt cx="8424936" cy="3657018"/>
          </a:xfrm>
        </p:grpSpPr>
        <p:sp>
          <p:nvSpPr>
            <p:cNvPr id="11" name="10 Rectángulo redondeado"/>
            <p:cNvSpPr/>
            <p:nvPr/>
          </p:nvSpPr>
          <p:spPr>
            <a:xfrm>
              <a:off x="4851401" y="1500174"/>
              <a:ext cx="3990031" cy="365701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ct val="0"/>
                </a:spcBef>
                <a:buFontTx/>
                <a:buNone/>
                <a:defRPr/>
              </a:pPr>
              <a:r>
                <a:rPr lang="es-ES" sz="2000" dirty="0" smtClean="0">
                  <a:solidFill>
                    <a:srgbClr val="FFFFFF"/>
                  </a:solidFill>
                </a:rPr>
                <a:t>Orgullo en la identidad local, la pertenencia a una comunidad y el orgullo cívico ejercen un influjo importante en el concepto “</a:t>
              </a:r>
              <a:r>
                <a:rPr lang="es-ES" sz="2000" b="1" u="sng" dirty="0" err="1" smtClean="0">
                  <a:solidFill>
                    <a:srgbClr val="FFFFFF"/>
                  </a:solidFill>
                </a:rPr>
                <a:t>staycation</a:t>
              </a:r>
              <a:r>
                <a:rPr lang="es-ES" sz="2000" dirty="0" smtClean="0">
                  <a:solidFill>
                    <a:srgbClr val="FFFFFF"/>
                  </a:solidFill>
                </a:rPr>
                <a:t>”</a:t>
              </a:r>
            </a:p>
          </p:txBody>
        </p:sp>
        <p:sp>
          <p:nvSpPr>
            <p:cNvPr id="7" name="6 Rectángulo redondeado"/>
            <p:cNvSpPr/>
            <p:nvPr/>
          </p:nvSpPr>
          <p:spPr>
            <a:xfrm>
              <a:off x="416496" y="1500744"/>
              <a:ext cx="4320480" cy="3656448"/>
            </a:xfrm>
            <a:prstGeom prst="roundRect">
              <a:avLst>
                <a:gd name="adj" fmla="val 0"/>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es-ES" sz="1800">
                <a:solidFill>
                  <a:srgbClr val="FFFFFF"/>
                </a:solidFill>
              </a:endParaRPr>
            </a:p>
          </p:txBody>
        </p:sp>
        <p:sp>
          <p:nvSpPr>
            <p:cNvPr id="8" name="7 Rectángulo"/>
            <p:cNvSpPr/>
            <p:nvPr/>
          </p:nvSpPr>
          <p:spPr>
            <a:xfrm>
              <a:off x="773583" y="2347117"/>
              <a:ext cx="2071636" cy="577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fontAlgn="auto">
                <a:spcBef>
                  <a:spcPts val="0"/>
                </a:spcBef>
                <a:spcAft>
                  <a:spcPts val="0"/>
                </a:spcAft>
                <a:buFontTx/>
                <a:buNone/>
              </a:pPr>
              <a:r>
                <a:rPr lang="es-ES" sz="2400" dirty="0">
                  <a:solidFill>
                    <a:srgbClr val="FFFFFF"/>
                  </a:solidFill>
                  <a:latin typeface="Broadway" pitchFamily="82" charset="0"/>
                </a:rPr>
                <a:t>volver a mis orígenes</a:t>
              </a:r>
            </a:p>
          </p:txBody>
        </p:sp>
        <p:sp>
          <p:nvSpPr>
            <p:cNvPr id="12" name="11 Rectángulo"/>
            <p:cNvSpPr/>
            <p:nvPr/>
          </p:nvSpPr>
          <p:spPr>
            <a:xfrm>
              <a:off x="720918" y="3933056"/>
              <a:ext cx="1600265" cy="3594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buFontTx/>
                <a:buNone/>
              </a:pPr>
              <a:r>
                <a:rPr lang="es-ES" sz="2000" dirty="0">
                  <a:solidFill>
                    <a:srgbClr val="FFFFFF"/>
                  </a:solidFill>
                  <a:latin typeface="Consolas" pitchFamily="49" charset="0"/>
                </a:rPr>
                <a:t>Comprar productos locales</a:t>
              </a:r>
            </a:p>
          </p:txBody>
        </p:sp>
        <p:sp>
          <p:nvSpPr>
            <p:cNvPr id="13" name="12 Rectángulo"/>
            <p:cNvSpPr/>
            <p:nvPr/>
          </p:nvSpPr>
          <p:spPr>
            <a:xfrm>
              <a:off x="1075457" y="4729717"/>
              <a:ext cx="2873612" cy="353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buFontTx/>
                <a:buNone/>
              </a:pPr>
              <a:r>
                <a:rPr lang="es-ES" sz="2000" dirty="0">
                  <a:solidFill>
                    <a:srgbClr val="FFFFFF"/>
                  </a:solidFill>
                  <a:latin typeface="Viner Hand ITC" pitchFamily="66" charset="0"/>
                </a:rPr>
                <a:t>Volver a mi región</a:t>
              </a:r>
            </a:p>
          </p:txBody>
        </p:sp>
        <p:sp>
          <p:nvSpPr>
            <p:cNvPr id="14" name="13 Rectángulo"/>
            <p:cNvSpPr/>
            <p:nvPr/>
          </p:nvSpPr>
          <p:spPr>
            <a:xfrm>
              <a:off x="2971174" y="2407343"/>
              <a:ext cx="1461277" cy="576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ts val="2400"/>
                </a:lnSpc>
                <a:spcBef>
                  <a:spcPts val="0"/>
                </a:spcBef>
                <a:spcAft>
                  <a:spcPts val="0"/>
                </a:spcAft>
                <a:buFontTx/>
                <a:buNone/>
              </a:pPr>
              <a:r>
                <a:rPr lang="es-ES" sz="2400" b="1" dirty="0">
                  <a:solidFill>
                    <a:srgbClr val="FFFFFF"/>
                  </a:solidFill>
                  <a:latin typeface="Impact" pitchFamily="34" charset="0"/>
                  <a:cs typeface="Estrangelo Edessa" pitchFamily="66" charset="0"/>
                </a:rPr>
                <a:t>estilo y sabores locales</a:t>
              </a:r>
            </a:p>
          </p:txBody>
        </p:sp>
        <p:sp>
          <p:nvSpPr>
            <p:cNvPr id="15" name="14 Rectángulo"/>
            <p:cNvSpPr/>
            <p:nvPr/>
          </p:nvSpPr>
          <p:spPr>
            <a:xfrm>
              <a:off x="2521119" y="3331867"/>
              <a:ext cx="1705647" cy="462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es-ES" sz="2400" b="1" dirty="0">
                  <a:solidFill>
                    <a:srgbClr val="FFFFFF"/>
                  </a:solidFill>
                  <a:latin typeface="Baskerville Old Face" pitchFamily="18" charset="0"/>
                </a:rPr>
                <a:t>volver a la esencia</a:t>
              </a:r>
            </a:p>
          </p:txBody>
        </p:sp>
        <p:sp>
          <p:nvSpPr>
            <p:cNvPr id="16" name="15 Rectángulo"/>
            <p:cNvSpPr/>
            <p:nvPr/>
          </p:nvSpPr>
          <p:spPr>
            <a:xfrm>
              <a:off x="773590" y="3212976"/>
              <a:ext cx="1620180" cy="3466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buFontTx/>
                <a:buNone/>
              </a:pPr>
              <a:r>
                <a:rPr lang="es-ES" sz="2000" dirty="0">
                  <a:solidFill>
                    <a:srgbClr val="FFFFFF"/>
                  </a:solidFill>
                  <a:latin typeface="Berlin Sans FB Demi" pitchFamily="34" charset="0"/>
                  <a:ea typeface="SimHei" pitchFamily="49" charset="-122"/>
                </a:rPr>
                <a:t>orgullo cívico</a:t>
              </a:r>
            </a:p>
          </p:txBody>
        </p:sp>
        <p:sp>
          <p:nvSpPr>
            <p:cNvPr id="21" name="20 Rectángulo"/>
            <p:cNvSpPr/>
            <p:nvPr/>
          </p:nvSpPr>
          <p:spPr>
            <a:xfrm>
              <a:off x="2769603" y="4077072"/>
              <a:ext cx="1633107" cy="462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buFontTx/>
                <a:buNone/>
              </a:pPr>
              <a:r>
                <a:rPr lang="es-ES" sz="1800" dirty="0">
                  <a:solidFill>
                    <a:srgbClr val="FFFFFF"/>
                  </a:solidFill>
                  <a:latin typeface="Impact" pitchFamily="34" charset="0"/>
                </a:rPr>
                <a:t>Confianza en lo local</a:t>
              </a:r>
            </a:p>
          </p:txBody>
        </p:sp>
        <p:sp>
          <p:nvSpPr>
            <p:cNvPr id="17" name="16 Rombo"/>
            <p:cNvSpPr/>
            <p:nvPr/>
          </p:nvSpPr>
          <p:spPr>
            <a:xfrm>
              <a:off x="1711029" y="1558527"/>
              <a:ext cx="1620180" cy="635610"/>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auto">
                <a:spcBef>
                  <a:spcPts val="0"/>
                </a:spcBef>
                <a:spcAft>
                  <a:spcPts val="0"/>
                </a:spcAft>
                <a:buFontTx/>
                <a:buNone/>
              </a:pPr>
              <a:r>
                <a:rPr lang="es-ES" sz="1050" b="1" dirty="0">
                  <a:solidFill>
                    <a:srgbClr val="FFFFFF"/>
                  </a:solidFill>
                  <a:latin typeface="Arial Rounded MT Bold" pitchFamily="34" charset="0"/>
                </a:rPr>
                <a:t>STAYCATION</a:t>
              </a:r>
            </a:p>
          </p:txBody>
        </p:sp>
      </p:grpSp>
      <p:sp>
        <p:nvSpPr>
          <p:cNvPr id="20" name="19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Los destinos Latino Americanos tienen oportunidad de  aprovechar este fenómeno y enfocar sus productos para el consumo local</a:t>
            </a:r>
          </a:p>
        </p:txBody>
      </p:sp>
    </p:spTree>
    <p:extLst>
      <p:ext uri="{BB962C8B-B14F-4D97-AF65-F5344CB8AC3E}">
        <p14:creationId xmlns:p14="http://schemas.microsoft.com/office/powerpoint/2010/main" val="27871977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chemeClr val="tx1"/>
                </a:solidFill>
              </a:rPr>
              <a:t>Reuniones más cortas y uso de nuevas tecnologías – </a:t>
            </a:r>
            <a:r>
              <a:rPr lang="es-ES" sz="2400" dirty="0" smtClean="0">
                <a:solidFill>
                  <a:schemeClr val="tx1"/>
                </a:solidFill>
              </a:rPr>
              <a:t>GRANDES OPORTUNIDADES PARA LA “I”</a:t>
            </a:r>
            <a:endParaRPr lang="es-ES" sz="2400" dirty="0"/>
          </a:p>
        </p:txBody>
      </p:sp>
      <p:sp>
        <p:nvSpPr>
          <p:cNvPr id="7" name="6 Marcador de texto"/>
          <p:cNvSpPr>
            <a:spLocks noGrp="1"/>
          </p:cNvSpPr>
          <p:nvPr>
            <p:ph type="body" sz="quarter" idx="13"/>
          </p:nvPr>
        </p:nvSpPr>
        <p:spPr/>
        <p:txBody>
          <a:bodyPr/>
          <a:lstStyle/>
          <a:p>
            <a:r>
              <a:rPr lang="es-ES" dirty="0" smtClean="0"/>
              <a:t>Tendencias marco para la innovación</a:t>
            </a:r>
            <a:endParaRPr lang="es-ES" dirty="0"/>
          </a:p>
        </p:txBody>
      </p:sp>
      <p:sp>
        <p:nvSpPr>
          <p:cNvPr id="11" name="10 Rectángulo redondeado"/>
          <p:cNvSpPr/>
          <p:nvPr/>
        </p:nvSpPr>
        <p:spPr>
          <a:xfrm>
            <a:off x="3368824" y="1360580"/>
            <a:ext cx="6336704" cy="409411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a:spcBef>
                <a:spcPts val="1200"/>
              </a:spcBef>
              <a:spcAft>
                <a:spcPts val="1200"/>
              </a:spcAft>
              <a:defRPr/>
            </a:pPr>
            <a:r>
              <a:rPr lang="es-ES" sz="2000" dirty="0" smtClean="0">
                <a:solidFill>
                  <a:srgbClr val="FFFFFF"/>
                </a:solidFill>
              </a:rPr>
              <a:t>El turismo </a:t>
            </a:r>
            <a:r>
              <a:rPr lang="es-ES" sz="2000" b="1" u="sng" dirty="0" smtClean="0">
                <a:solidFill>
                  <a:srgbClr val="FFFFFF"/>
                </a:solidFill>
              </a:rPr>
              <a:t>MICE altamente rentable</a:t>
            </a:r>
          </a:p>
          <a:p>
            <a:pPr algn="ctr">
              <a:spcBef>
                <a:spcPts val="1200"/>
              </a:spcBef>
              <a:spcAft>
                <a:spcPts val="1200"/>
              </a:spcAft>
              <a:defRPr/>
            </a:pPr>
            <a:r>
              <a:rPr lang="es-ES" sz="2000" dirty="0" smtClean="0">
                <a:solidFill>
                  <a:srgbClr val="FFFFFF"/>
                </a:solidFill>
              </a:rPr>
              <a:t>Incentivos como </a:t>
            </a:r>
            <a:r>
              <a:rPr lang="es-ES" sz="2000" b="1" u="sng" dirty="0" smtClean="0">
                <a:solidFill>
                  <a:srgbClr val="FFFFFF"/>
                </a:solidFill>
              </a:rPr>
              <a:t>oportunidad de personalización </a:t>
            </a:r>
            <a:r>
              <a:rPr lang="es-ES" sz="2000" dirty="0" smtClean="0">
                <a:solidFill>
                  <a:srgbClr val="FFFFFF"/>
                </a:solidFill>
              </a:rPr>
              <a:t>de alta calidad</a:t>
            </a:r>
          </a:p>
          <a:p>
            <a:pPr algn="ctr">
              <a:spcBef>
                <a:spcPts val="1200"/>
              </a:spcBef>
              <a:spcAft>
                <a:spcPts val="1200"/>
              </a:spcAft>
              <a:defRPr/>
            </a:pPr>
            <a:r>
              <a:rPr lang="es-ES" sz="2000" dirty="0" smtClean="0">
                <a:solidFill>
                  <a:srgbClr val="FFFFFF"/>
                </a:solidFill>
              </a:rPr>
              <a:t>Personalización e innovación requeridas</a:t>
            </a:r>
          </a:p>
          <a:p>
            <a:pPr algn="ctr">
              <a:spcBef>
                <a:spcPts val="1200"/>
              </a:spcBef>
              <a:spcAft>
                <a:spcPts val="1200"/>
              </a:spcAft>
              <a:defRPr/>
            </a:pPr>
            <a:r>
              <a:rPr lang="es-ES" sz="2000" dirty="0" smtClean="0">
                <a:solidFill>
                  <a:srgbClr val="FFFFFF"/>
                </a:solidFill>
              </a:rPr>
              <a:t>Incentivos </a:t>
            </a:r>
            <a:r>
              <a:rPr lang="es-ES" sz="2000" b="1" u="sng" dirty="0" smtClean="0">
                <a:solidFill>
                  <a:srgbClr val="FFFFFF"/>
                </a:solidFill>
              </a:rPr>
              <a:t>innovando en mercados </a:t>
            </a:r>
            <a:r>
              <a:rPr lang="es-ES" sz="2000" dirty="0" smtClean="0">
                <a:solidFill>
                  <a:srgbClr val="FFFFFF"/>
                </a:solidFill>
              </a:rPr>
              <a:t>(popularización de incentivos como regalos y experiencias)</a:t>
            </a:r>
            <a:endParaRPr lang="es-ES" sz="2000" dirty="0">
              <a:solidFill>
                <a:srgbClr val="FFFFFF"/>
              </a:solidFill>
            </a:endParaRPr>
          </a:p>
        </p:txBody>
      </p:sp>
      <p:pic>
        <p:nvPicPr>
          <p:cNvPr id="5126" name="Picture 6" descr="http://cache2.asset-cache.net/xr/82457588.jpg?v=1&amp;c=NewsMaker&amp;k=3&amp;d=6C4008C0FD9EB5A52442E84673A73659F54A59906A38BB689715FE40B7D4B5E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488" y="1340768"/>
            <a:ext cx="2904969" cy="2088232"/>
          </a:xfrm>
          <a:prstGeom prst="rect">
            <a:avLst/>
          </a:prstGeom>
          <a:noFill/>
          <a:ln w="19050">
            <a:solidFill>
              <a:schemeClr val="bg1"/>
            </a:solidFill>
          </a:ln>
        </p:spPr>
      </p:pic>
      <p:sp>
        <p:nvSpPr>
          <p:cNvPr id="8" name="7 Rectángulo"/>
          <p:cNvSpPr/>
          <p:nvPr/>
        </p:nvSpPr>
        <p:spPr>
          <a:xfrm>
            <a:off x="0" y="5589240"/>
            <a:ext cx="9906000" cy="779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gn="ctr"/>
            <a:r>
              <a:rPr lang="es-ES" sz="1600" dirty="0" smtClean="0">
                <a:solidFill>
                  <a:schemeClr val="bg1"/>
                </a:solidFill>
              </a:rPr>
              <a:t>En estos momentos de recuperación económica mundial, Latino América tiene la oportunidad de posicionar sus productos MICE y ofrecer un costo-beneficio competitivo</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7812" y="3539604"/>
            <a:ext cx="2901645" cy="1915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25756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0 Marcador de texto"/>
          <p:cNvSpPr txBox="1">
            <a:spLocks/>
          </p:cNvSpPr>
          <p:nvPr/>
        </p:nvSpPr>
        <p:spPr>
          <a:xfrm>
            <a:off x="5313040" y="3429000"/>
            <a:ext cx="4005262" cy="1646605"/>
          </a:xfrm>
          <a:prstGeom prst="rect">
            <a:avLst/>
          </a:prstGeom>
        </p:spPr>
        <p:txBody>
          <a:bodyPr vert="horz" lIns="91440" tIns="45720" rIns="91440" bIns="45720" rtlCol="0">
            <a:spAutoFit/>
          </a:bodyPr>
          <a:lstStyle/>
          <a:p>
            <a:pPr marL="179388" indent="-179388" algn="just">
              <a:spcBef>
                <a:spcPts val="1800"/>
              </a:spcBef>
              <a:defRPr/>
            </a:pPr>
            <a:r>
              <a:rPr lang="es-ES" sz="1400" b="1" dirty="0" smtClean="0">
                <a:solidFill>
                  <a:schemeClr val="tx2"/>
                </a:solidFill>
              </a:rPr>
              <a:t>Introducción</a:t>
            </a:r>
          </a:p>
          <a:p>
            <a:pPr marL="179388" indent="-179388" algn="just">
              <a:spcBef>
                <a:spcPts val="1800"/>
              </a:spcBef>
              <a:defRPr/>
            </a:pPr>
            <a:r>
              <a:rPr lang="es-ES" sz="1400" b="1" dirty="0" smtClean="0">
                <a:solidFill>
                  <a:schemeClr val="tx2"/>
                </a:solidFill>
              </a:rPr>
              <a:t>Tendencias marco para la innovación</a:t>
            </a:r>
          </a:p>
          <a:p>
            <a:pPr indent="-179388" algn="just">
              <a:spcBef>
                <a:spcPts val="1800"/>
              </a:spcBef>
              <a:defRPr/>
            </a:pPr>
            <a:r>
              <a:rPr lang="es-ES" sz="1400" b="1" dirty="0" smtClean="0">
                <a:solidFill>
                  <a:schemeClr val="accent1"/>
                </a:solidFill>
              </a:rPr>
              <a:t>Innovación en producto turístico</a:t>
            </a:r>
            <a:endParaRPr lang="es-ES" sz="1400" b="1" dirty="0" smtClean="0">
              <a:solidFill>
                <a:schemeClr val="tx2"/>
              </a:solidFill>
            </a:endParaRPr>
          </a:p>
          <a:p>
            <a:pPr marL="179388" lvl="0" indent="-179388" algn="just">
              <a:spcBef>
                <a:spcPts val="1800"/>
              </a:spcBef>
              <a:defRPr/>
            </a:pPr>
            <a:r>
              <a:rPr lang="es-ES" sz="1400" b="1" dirty="0" smtClean="0">
                <a:solidFill>
                  <a:schemeClr val="tx2"/>
                </a:solidFill>
              </a:rPr>
              <a:t>Cómo innovar</a:t>
            </a:r>
          </a:p>
        </p:txBody>
      </p:sp>
      <p:cxnSp>
        <p:nvCxnSpPr>
          <p:cNvPr id="6" name="5 Conector recto"/>
          <p:cNvCxnSpPr/>
          <p:nvPr/>
        </p:nvCxnSpPr>
        <p:spPr>
          <a:xfrm>
            <a:off x="5130045" y="3488139"/>
            <a:ext cx="0" cy="203374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1973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19 Título"/>
          <p:cNvSpPr>
            <a:spLocks noGrp="1"/>
          </p:cNvSpPr>
          <p:nvPr>
            <p:ph type="title"/>
          </p:nvPr>
        </p:nvSpPr>
        <p:spPr>
          <a:xfrm>
            <a:off x="316083" y="274638"/>
            <a:ext cx="9361040" cy="633412"/>
          </a:xfrm>
        </p:spPr>
        <p:txBody>
          <a:bodyPr/>
          <a:lstStyle/>
          <a:p>
            <a:r>
              <a:rPr lang="es-ES" dirty="0" smtClean="0"/>
              <a:t>La innovación en turismo es sobre la experiencia en toda la cadena de valor</a:t>
            </a:r>
            <a:endParaRPr lang="es-ES" dirty="0"/>
          </a:p>
        </p:txBody>
      </p:sp>
      <p:sp>
        <p:nvSpPr>
          <p:cNvPr id="21" name="20 Marcador de texto"/>
          <p:cNvSpPr>
            <a:spLocks noGrp="1"/>
          </p:cNvSpPr>
          <p:nvPr>
            <p:ph type="body" sz="quarter" idx="13"/>
          </p:nvPr>
        </p:nvSpPr>
        <p:spPr/>
        <p:txBody>
          <a:bodyPr/>
          <a:lstStyle/>
          <a:p>
            <a:r>
              <a:rPr lang="es-ES" dirty="0" smtClean="0"/>
              <a:t>Innovación de productos turísticos</a:t>
            </a:r>
            <a:endParaRPr lang="es-ES" dirty="0"/>
          </a:p>
        </p:txBody>
      </p:sp>
      <p:grpSp>
        <p:nvGrpSpPr>
          <p:cNvPr id="5" name="Grupo 4"/>
          <p:cNvGrpSpPr/>
          <p:nvPr/>
        </p:nvGrpSpPr>
        <p:grpSpPr>
          <a:xfrm>
            <a:off x="1666210" y="1482702"/>
            <a:ext cx="8039318" cy="1027164"/>
            <a:chOff x="315836" y="1196753"/>
            <a:chExt cx="9245677" cy="934001"/>
          </a:xfrm>
        </p:grpSpPr>
        <p:sp>
          <p:nvSpPr>
            <p:cNvPr id="15" name="14 Elipse"/>
            <p:cNvSpPr/>
            <p:nvPr/>
          </p:nvSpPr>
          <p:spPr>
            <a:xfrm>
              <a:off x="315836"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err="1" smtClean="0">
                  <a:solidFill>
                    <a:schemeClr val="tx1"/>
                  </a:solidFill>
                  <a:latin typeface="Arial" pitchFamily="34" charset="0"/>
                  <a:cs typeface="Arial" pitchFamily="34" charset="0"/>
                </a:rPr>
                <a:t>Organización</a:t>
              </a:r>
              <a:r>
                <a:rPr lang="en-GB" sz="1200" b="1" dirty="0" smtClean="0">
                  <a:solidFill>
                    <a:schemeClr val="tx1"/>
                  </a:solidFill>
                  <a:latin typeface="Arial" pitchFamily="34" charset="0"/>
                  <a:cs typeface="Arial" pitchFamily="34" charset="0"/>
                </a:rPr>
                <a:t> </a:t>
              </a:r>
              <a:br>
                <a:rPr lang="en-GB" sz="1200" b="1" dirty="0" smtClean="0">
                  <a:solidFill>
                    <a:schemeClr val="tx1"/>
                  </a:solidFill>
                  <a:latin typeface="Arial" pitchFamily="34" charset="0"/>
                  <a:cs typeface="Arial" pitchFamily="34" charset="0"/>
                </a:rPr>
              </a:br>
              <a:r>
                <a:rPr lang="en-GB" sz="1200" b="1" dirty="0" smtClean="0">
                  <a:solidFill>
                    <a:schemeClr val="tx1"/>
                  </a:solidFill>
                  <a:latin typeface="Arial" pitchFamily="34" charset="0"/>
                  <a:cs typeface="Arial" pitchFamily="34" charset="0"/>
                </a:rPr>
                <a:t>de </a:t>
              </a:r>
              <a:r>
                <a:rPr lang="en-GB" sz="1200" b="1" dirty="0" err="1" smtClean="0">
                  <a:solidFill>
                    <a:schemeClr val="tx1"/>
                  </a:solidFill>
                  <a:latin typeface="Arial" pitchFamily="34" charset="0"/>
                  <a:cs typeface="Arial" pitchFamily="34" charset="0"/>
                </a:rPr>
                <a:t>viajes</a:t>
              </a:r>
              <a:r>
                <a:rPr lang="en-GB" sz="1200" b="1" dirty="0" smtClean="0">
                  <a:solidFill>
                    <a:schemeClr val="tx1"/>
                  </a:solidFill>
                  <a:latin typeface="Arial" pitchFamily="34" charset="0"/>
                  <a:cs typeface="Arial" pitchFamily="34" charset="0"/>
                </a:rPr>
                <a:t> y</a:t>
              </a:r>
              <a:br>
                <a:rPr lang="en-GB" sz="1200" b="1" dirty="0" smtClean="0">
                  <a:solidFill>
                    <a:schemeClr val="tx1"/>
                  </a:solidFill>
                  <a:latin typeface="Arial" pitchFamily="34" charset="0"/>
                  <a:cs typeface="Arial" pitchFamily="34" charset="0"/>
                </a:rPr>
              </a:br>
              <a:r>
                <a:rPr lang="en-GB" sz="1200" b="1" dirty="0" smtClean="0">
                  <a:solidFill>
                    <a:schemeClr val="tx1"/>
                  </a:solidFill>
                  <a:latin typeface="Arial" pitchFamily="34" charset="0"/>
                  <a:cs typeface="Arial" pitchFamily="34" charset="0"/>
                </a:rPr>
                <a:t> reservas</a:t>
              </a:r>
              <a:endParaRPr lang="en-GB" sz="1200" b="1" dirty="0">
                <a:solidFill>
                  <a:schemeClr val="tx1"/>
                </a:solidFill>
                <a:latin typeface="Arial" pitchFamily="34" charset="0"/>
                <a:cs typeface="Arial" pitchFamily="34" charset="0"/>
              </a:endParaRPr>
            </a:p>
          </p:txBody>
        </p:sp>
        <p:sp>
          <p:nvSpPr>
            <p:cNvPr id="8" name="7 Elipse"/>
            <p:cNvSpPr/>
            <p:nvPr/>
          </p:nvSpPr>
          <p:spPr>
            <a:xfrm>
              <a:off x="1490084"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smtClean="0">
                  <a:solidFill>
                    <a:schemeClr val="tx1"/>
                  </a:solidFill>
                  <a:latin typeface="Arial" pitchFamily="34" charset="0"/>
                  <a:cs typeface="Arial" pitchFamily="34" charset="0"/>
                </a:rPr>
                <a:t>Transporte</a:t>
              </a:r>
              <a:endParaRPr lang="en-GB" sz="1200" b="1" dirty="0">
                <a:solidFill>
                  <a:schemeClr val="tx1"/>
                </a:solidFill>
                <a:latin typeface="Arial" pitchFamily="34" charset="0"/>
                <a:cs typeface="Arial" pitchFamily="34" charset="0"/>
              </a:endParaRPr>
            </a:p>
          </p:txBody>
        </p:sp>
        <p:sp>
          <p:nvSpPr>
            <p:cNvPr id="12" name="11 Elipse"/>
            <p:cNvSpPr/>
            <p:nvPr/>
          </p:nvSpPr>
          <p:spPr>
            <a:xfrm>
              <a:off x="5978891"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err="1" smtClean="0">
                  <a:solidFill>
                    <a:schemeClr val="tx1"/>
                  </a:solidFill>
                  <a:latin typeface="Arial" pitchFamily="34" charset="0"/>
                  <a:cs typeface="Arial" pitchFamily="34" charset="0"/>
                </a:rPr>
                <a:t>Activos</a:t>
              </a:r>
              <a:r>
                <a:rPr lang="en-GB" sz="1200" b="1" dirty="0" smtClean="0">
                  <a:solidFill>
                    <a:schemeClr val="tx1"/>
                  </a:solidFill>
                  <a:latin typeface="Arial" pitchFamily="34" charset="0"/>
                  <a:cs typeface="Arial" pitchFamily="34" charset="0"/>
                </a:rPr>
                <a:t> </a:t>
              </a:r>
              <a:br>
                <a:rPr lang="en-GB" sz="1200" b="1" dirty="0" smtClean="0">
                  <a:solidFill>
                    <a:schemeClr val="tx1"/>
                  </a:solidFill>
                  <a:latin typeface="Arial" pitchFamily="34" charset="0"/>
                  <a:cs typeface="Arial" pitchFamily="34" charset="0"/>
                </a:rPr>
              </a:br>
              <a:r>
                <a:rPr lang="en-GB" sz="1200" b="1" dirty="0" err="1" smtClean="0">
                  <a:solidFill>
                    <a:schemeClr val="tx1"/>
                  </a:solidFill>
                  <a:latin typeface="Arial" pitchFamily="34" charset="0"/>
                  <a:cs typeface="Arial" pitchFamily="34" charset="0"/>
                </a:rPr>
                <a:t>turísticos</a:t>
              </a:r>
              <a:endParaRPr lang="en-GB" sz="1200" b="1" dirty="0" smtClean="0">
                <a:solidFill>
                  <a:schemeClr val="tx1"/>
                </a:solidFill>
                <a:latin typeface="Arial" pitchFamily="34" charset="0"/>
                <a:cs typeface="Arial" pitchFamily="34" charset="0"/>
              </a:endParaRPr>
            </a:p>
          </p:txBody>
        </p:sp>
        <p:grpSp>
          <p:nvGrpSpPr>
            <p:cNvPr id="2" name="30 Grupo"/>
            <p:cNvGrpSpPr/>
            <p:nvPr/>
          </p:nvGrpSpPr>
          <p:grpSpPr>
            <a:xfrm>
              <a:off x="2666523" y="1196753"/>
              <a:ext cx="1350374" cy="922107"/>
              <a:chOff x="2666522" y="1196752"/>
              <a:chExt cx="1350374" cy="922107"/>
            </a:xfrm>
          </p:grpSpPr>
          <p:sp>
            <p:nvSpPr>
              <p:cNvPr id="9" name="8 Elipse"/>
              <p:cNvSpPr/>
              <p:nvPr/>
            </p:nvSpPr>
            <p:spPr>
              <a:xfrm>
                <a:off x="2666522" y="1196752"/>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endParaRPr lang="en-GB" sz="1200" b="1" dirty="0" smtClean="0">
                  <a:solidFill>
                    <a:schemeClr val="tx1"/>
                  </a:solidFill>
                  <a:latin typeface="Arial" pitchFamily="34" charset="0"/>
                  <a:cs typeface="Arial" pitchFamily="34" charset="0"/>
                </a:endParaRPr>
              </a:p>
            </p:txBody>
          </p:sp>
          <p:sp>
            <p:nvSpPr>
              <p:cNvPr id="29" name="28 CuadroTexto"/>
              <p:cNvSpPr txBox="1"/>
              <p:nvPr/>
            </p:nvSpPr>
            <p:spPr>
              <a:xfrm>
                <a:off x="2936338" y="1528217"/>
                <a:ext cx="805276" cy="226591"/>
              </a:xfrm>
              <a:prstGeom prst="rect">
                <a:avLst/>
              </a:prstGeom>
              <a:noFill/>
            </p:spPr>
            <p:txBody>
              <a:bodyPr wrap="none" lIns="36000" tIns="36000" rIns="36000" bIns="36000" rtlCol="0" anchor="ctr" anchorCtr="0">
                <a:noAutofit/>
              </a:bodyPr>
              <a:lstStyle/>
              <a:p>
                <a:pPr lvl="0" algn="ctr"/>
                <a:r>
                  <a:rPr lang="en-GB" sz="1200" b="1" dirty="0" smtClean="0">
                    <a:latin typeface="Arial" pitchFamily="34" charset="0"/>
                    <a:cs typeface="Arial" pitchFamily="34" charset="0"/>
                  </a:rPr>
                  <a:t>Alojamiento</a:t>
                </a:r>
              </a:p>
            </p:txBody>
          </p:sp>
        </p:grpSp>
        <p:sp>
          <p:nvSpPr>
            <p:cNvPr id="10" name="9 Elipse"/>
            <p:cNvSpPr/>
            <p:nvPr/>
          </p:nvSpPr>
          <p:spPr>
            <a:xfrm>
              <a:off x="3787587"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smtClean="0">
                  <a:solidFill>
                    <a:schemeClr val="tx1"/>
                  </a:solidFill>
                  <a:latin typeface="Arial" pitchFamily="34" charset="0"/>
                  <a:cs typeface="Arial" pitchFamily="34" charset="0"/>
                </a:rPr>
                <a:t>Restauración</a:t>
              </a:r>
            </a:p>
          </p:txBody>
        </p:sp>
        <p:sp>
          <p:nvSpPr>
            <p:cNvPr id="11" name="10 Elipse"/>
            <p:cNvSpPr/>
            <p:nvPr/>
          </p:nvSpPr>
          <p:spPr>
            <a:xfrm>
              <a:off x="4880993"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smtClean="0">
                  <a:solidFill>
                    <a:schemeClr val="tx1"/>
                  </a:solidFill>
                  <a:latin typeface="Arial" pitchFamily="34" charset="0"/>
                  <a:cs typeface="Arial" pitchFamily="34" charset="0"/>
                </a:rPr>
                <a:t>Artesanía</a:t>
              </a:r>
            </a:p>
          </p:txBody>
        </p:sp>
        <p:sp>
          <p:nvSpPr>
            <p:cNvPr id="13" name="12 Elipse"/>
            <p:cNvSpPr/>
            <p:nvPr/>
          </p:nvSpPr>
          <p:spPr>
            <a:xfrm>
              <a:off x="7142914" y="1208647"/>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r>
                <a:rPr lang="en-GB" sz="1200" b="1" dirty="0" err="1" smtClean="0">
                  <a:solidFill>
                    <a:schemeClr val="tx1"/>
                  </a:solidFill>
                  <a:latin typeface="Arial" pitchFamily="34" charset="0"/>
                  <a:cs typeface="Arial" pitchFamily="34" charset="0"/>
                </a:rPr>
                <a:t>Actividades</a:t>
              </a:r>
              <a:r>
                <a:rPr lang="en-GB" sz="1200" b="1" dirty="0" smtClean="0">
                  <a:solidFill>
                    <a:schemeClr val="tx1"/>
                  </a:solidFill>
                  <a:latin typeface="Arial" pitchFamily="34" charset="0"/>
                  <a:cs typeface="Arial" pitchFamily="34" charset="0"/>
                </a:rPr>
                <a:t> </a:t>
              </a:r>
              <a:br>
                <a:rPr lang="en-GB" sz="1200" b="1" dirty="0" smtClean="0">
                  <a:solidFill>
                    <a:schemeClr val="tx1"/>
                  </a:solidFill>
                  <a:latin typeface="Arial" pitchFamily="34" charset="0"/>
                  <a:cs typeface="Arial" pitchFamily="34" charset="0"/>
                </a:rPr>
              </a:br>
              <a:r>
                <a:rPr lang="en-GB" sz="1200" b="1" dirty="0" smtClean="0">
                  <a:solidFill>
                    <a:schemeClr val="tx1"/>
                  </a:solidFill>
                  <a:latin typeface="Arial" pitchFamily="34" charset="0"/>
                  <a:cs typeface="Arial" pitchFamily="34" charset="0"/>
                </a:rPr>
                <a:t>de ocio</a:t>
              </a:r>
            </a:p>
          </p:txBody>
        </p:sp>
        <p:sp>
          <p:nvSpPr>
            <p:cNvPr id="14" name="13 Elipse"/>
            <p:cNvSpPr/>
            <p:nvPr/>
          </p:nvSpPr>
          <p:spPr>
            <a:xfrm>
              <a:off x="8211139" y="1196753"/>
              <a:ext cx="1350374" cy="922107"/>
            </a:xfrm>
            <a:prstGeom prst="ellipse">
              <a:avLst/>
            </a:prstGeom>
            <a:noFill/>
            <a:ln w="76200">
              <a:gradFill flip="none" rotWithShape="1">
                <a:gsLst>
                  <a:gs pos="0">
                    <a:schemeClr val="accent2"/>
                  </a:gs>
                  <a:gs pos="50000">
                    <a:schemeClr val="accent3"/>
                  </a:gs>
                  <a:gs pos="100000">
                    <a:schemeClr val="accent3">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noAutofit/>
            </a:bodyPr>
            <a:lstStyle/>
            <a:p>
              <a:pPr algn="ctr">
                <a:buClr>
                  <a:schemeClr val="accent2"/>
                </a:buClr>
              </a:pPr>
              <a:r>
                <a:rPr lang="en-GB" sz="1200" b="1" dirty="0" err="1" smtClean="0">
                  <a:solidFill>
                    <a:schemeClr val="tx1"/>
                  </a:solidFill>
                  <a:latin typeface="Arial" pitchFamily="34" charset="0"/>
                  <a:cs typeface="Arial" pitchFamily="34" charset="0"/>
                </a:rPr>
                <a:t>Servicios</a:t>
              </a:r>
              <a:r>
                <a:rPr lang="en-GB" sz="1200" b="1" dirty="0" smtClean="0">
                  <a:solidFill>
                    <a:schemeClr val="tx1"/>
                  </a:solidFill>
                  <a:latin typeface="Arial" pitchFamily="34" charset="0"/>
                  <a:cs typeface="Arial" pitchFamily="34" charset="0"/>
                </a:rPr>
                <a:t> </a:t>
              </a:r>
              <a:br>
                <a:rPr lang="en-GB" sz="1200" b="1" dirty="0" smtClean="0">
                  <a:solidFill>
                    <a:schemeClr val="tx1"/>
                  </a:solidFill>
                  <a:latin typeface="Arial" pitchFamily="34" charset="0"/>
                  <a:cs typeface="Arial" pitchFamily="34" charset="0"/>
                </a:rPr>
              </a:br>
              <a:r>
                <a:rPr lang="en-GB" sz="1200" b="1" dirty="0" smtClean="0">
                  <a:solidFill>
                    <a:schemeClr val="tx1"/>
                  </a:solidFill>
                  <a:latin typeface="Arial" pitchFamily="34" charset="0"/>
                  <a:cs typeface="Arial" pitchFamily="34" charset="0"/>
                </a:rPr>
                <a:t>de soporte</a:t>
              </a:r>
            </a:p>
          </p:txBody>
        </p:sp>
      </p:grpSp>
      <p:grpSp>
        <p:nvGrpSpPr>
          <p:cNvPr id="3" name="Grupo 2"/>
          <p:cNvGrpSpPr/>
          <p:nvPr/>
        </p:nvGrpSpPr>
        <p:grpSpPr>
          <a:xfrm>
            <a:off x="1651367" y="2750467"/>
            <a:ext cx="8164400" cy="2910781"/>
            <a:chOff x="232101" y="2345092"/>
            <a:chExt cx="9598509" cy="3028124"/>
          </a:xfrm>
        </p:grpSpPr>
        <p:pic>
          <p:nvPicPr>
            <p:cNvPr id="37" name="Picture 14" descr="P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13240" y="2345092"/>
              <a:ext cx="2717370" cy="3028124"/>
            </a:xfrm>
            <a:prstGeom prst="rect">
              <a:avLst/>
            </a:prstGeom>
            <a:noFill/>
            <a:ln w="19050">
              <a:solidFill>
                <a:schemeClr val="bg1"/>
              </a:solidFill>
            </a:ln>
          </p:spPr>
        </p:pic>
        <p:pic>
          <p:nvPicPr>
            <p:cNvPr id="141318" name="Picture 6" descr="Imagen sin royalties: Rear view of a teenage girl suspende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9145" y="2361580"/>
              <a:ext cx="1656184" cy="2985726"/>
            </a:xfrm>
            <a:prstGeom prst="rect">
              <a:avLst/>
            </a:prstGeom>
            <a:noFill/>
            <a:ln w="19050">
              <a:solidFill>
                <a:schemeClr val="bg1"/>
              </a:solidFill>
            </a:ln>
          </p:spPr>
        </p:pic>
        <p:pic>
          <p:nvPicPr>
            <p:cNvPr id="410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42148" y="2348881"/>
              <a:ext cx="1702792" cy="1132053"/>
            </a:xfrm>
            <a:prstGeom prst="rect">
              <a:avLst/>
            </a:prstGeom>
            <a:noFill/>
            <a:ln w="19050">
              <a:solidFill>
                <a:schemeClr val="bg1"/>
              </a:solidFill>
            </a:ln>
          </p:spPr>
        </p:pic>
        <p:pic>
          <p:nvPicPr>
            <p:cNvPr id="38" name="37 Imagen" descr="Phone Screenshot 2"/>
            <p:cNvPicPr/>
            <p:nvPr/>
          </p:nvPicPr>
          <p:blipFill>
            <a:blip r:embed="rId5" cstate="email">
              <a:extLst>
                <a:ext uri="{28A0092B-C50C-407E-A947-70E740481C1C}">
                  <a14:useLocalDpi xmlns:a14="http://schemas.microsoft.com/office/drawing/2010/main"/>
                </a:ext>
              </a:extLst>
            </a:blip>
            <a:stretch>
              <a:fillRect/>
            </a:stretch>
          </p:blipFill>
          <p:spPr bwMode="auto">
            <a:xfrm>
              <a:off x="232101" y="2348880"/>
              <a:ext cx="1912587" cy="3024336"/>
            </a:xfrm>
            <a:prstGeom prst="rect">
              <a:avLst/>
            </a:prstGeom>
            <a:noFill/>
            <a:ln w="19050">
              <a:solidFill>
                <a:schemeClr val="bg1"/>
              </a:solidFill>
            </a:ln>
          </p:spPr>
        </p:pic>
        <p:pic>
          <p:nvPicPr>
            <p:cNvPr id="141314" name="Picture 2" descr="http://espana.spinofftravel.com/pictures/AUDIOVAL/01893_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85048" y="2348881"/>
              <a:ext cx="1010796" cy="1010796"/>
            </a:xfrm>
            <a:prstGeom prst="rect">
              <a:avLst/>
            </a:prstGeom>
            <a:noFill/>
            <a:ln w="19050">
              <a:solidFill>
                <a:schemeClr val="bg1"/>
              </a:solidFill>
            </a:ln>
          </p:spPr>
        </p:pic>
        <p:pic>
          <p:nvPicPr>
            <p:cNvPr id="141316" name="Picture 4" descr="Imagen sin royalties: Paintball player XXL"/>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992495" y="4003196"/>
              <a:ext cx="2672473" cy="1370020"/>
            </a:xfrm>
            <a:prstGeom prst="rect">
              <a:avLst/>
            </a:prstGeom>
            <a:noFill/>
            <a:ln w="19050">
              <a:solidFill>
                <a:schemeClr val="bg1"/>
              </a:solidFill>
            </a:ln>
          </p:spPr>
        </p:pic>
        <p:pic>
          <p:nvPicPr>
            <p:cNvPr id="33"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728864" y="3359677"/>
              <a:ext cx="2677580" cy="2013539"/>
            </a:xfrm>
            <a:prstGeom prst="rect">
              <a:avLst/>
            </a:prstGeom>
            <a:noFill/>
            <a:ln w="19050">
              <a:solidFill>
                <a:schemeClr val="bg1"/>
              </a:solidFill>
            </a:ln>
          </p:spPr>
        </p:pic>
        <p:pic>
          <p:nvPicPr>
            <p:cNvPr id="141320" name="Picture 8" descr="http://www.applesana.es/attachments/18/3804d1288651397-nissan-muestra-diminuto-prototipo-de-auto-electrico.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986431" y="2348880"/>
              <a:ext cx="1862790" cy="1654315"/>
            </a:xfrm>
            <a:prstGeom prst="rect">
              <a:avLst/>
            </a:prstGeom>
            <a:noFill/>
            <a:ln w="19050">
              <a:solidFill>
                <a:schemeClr val="bg1"/>
              </a:solidFill>
            </a:ln>
          </p:spPr>
        </p:pic>
      </p:grpSp>
      <p:grpSp>
        <p:nvGrpSpPr>
          <p:cNvPr id="7" name="Grupo 6"/>
          <p:cNvGrpSpPr/>
          <p:nvPr/>
        </p:nvGrpSpPr>
        <p:grpSpPr>
          <a:xfrm>
            <a:off x="93581" y="1340768"/>
            <a:ext cx="1419186" cy="5160645"/>
            <a:chOff x="93581" y="1340768"/>
            <a:chExt cx="1419186" cy="5160645"/>
          </a:xfrm>
        </p:grpSpPr>
        <p:sp>
          <p:nvSpPr>
            <p:cNvPr id="4" name="Rectángulo redondeado 3"/>
            <p:cNvSpPr/>
            <p:nvPr/>
          </p:nvSpPr>
          <p:spPr>
            <a:xfrm>
              <a:off x="93581" y="2057652"/>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PROCESOS</a:t>
              </a:r>
              <a:endParaRPr lang="es-ES" sz="14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0306" y="1700808"/>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TECNOLOGÍAS</a:t>
              </a:r>
              <a:endParaRPr lang="es-ES" sz="14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93581" y="2402405"/>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MATERIALES</a:t>
              </a:r>
              <a:endParaRPr lang="es-ES" sz="14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93581" y="2739724"/>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ACTIVOS</a:t>
              </a:r>
              <a:endParaRPr lang="es-ES" sz="1400" b="1" dirty="0">
                <a:solidFill>
                  <a:schemeClr val="bg1"/>
                </a:solidFill>
                <a:latin typeface="Aharoni" panose="02010803020104030203" pitchFamily="2" charset="-79"/>
                <a:cs typeface="Aharoni" panose="02010803020104030203" pitchFamily="2" charset="-79"/>
              </a:endParaRPr>
            </a:p>
          </p:txBody>
        </p:sp>
        <p:sp>
          <p:nvSpPr>
            <p:cNvPr id="30" name="Rectángulo redondeado 29"/>
            <p:cNvSpPr/>
            <p:nvPr/>
          </p:nvSpPr>
          <p:spPr>
            <a:xfrm>
              <a:off x="97300" y="6213381"/>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MERCADOS</a:t>
              </a:r>
              <a:endParaRPr lang="es-ES" sz="1400" b="1" dirty="0">
                <a:solidFill>
                  <a:schemeClr val="bg1"/>
                </a:solidFill>
                <a:latin typeface="Aharoni" panose="02010803020104030203" pitchFamily="2" charset="-79"/>
                <a:cs typeface="Aharoni" panose="02010803020104030203" pitchFamily="2" charset="-79"/>
              </a:endParaRPr>
            </a:p>
          </p:txBody>
        </p:sp>
        <p:sp>
          <p:nvSpPr>
            <p:cNvPr id="31" name="Rectángulo redondeado 30"/>
            <p:cNvSpPr/>
            <p:nvPr/>
          </p:nvSpPr>
          <p:spPr>
            <a:xfrm>
              <a:off x="93581" y="3768839"/>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SERVICIOS</a:t>
              </a:r>
              <a:endParaRPr lang="es-ES" sz="1400" b="1" dirty="0">
                <a:solidFill>
                  <a:schemeClr val="bg1"/>
                </a:solidFill>
                <a:latin typeface="Aharoni" panose="02010803020104030203" pitchFamily="2" charset="-79"/>
                <a:cs typeface="Aharoni" panose="02010803020104030203" pitchFamily="2" charset="-79"/>
              </a:endParaRPr>
            </a:p>
          </p:txBody>
        </p:sp>
        <p:sp>
          <p:nvSpPr>
            <p:cNvPr id="32" name="Rectángulo redondeado 31"/>
            <p:cNvSpPr/>
            <p:nvPr/>
          </p:nvSpPr>
          <p:spPr>
            <a:xfrm>
              <a:off x="95889" y="3074070"/>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PRODUCTOS</a:t>
              </a:r>
              <a:endParaRPr lang="es-ES" sz="1400" b="1" dirty="0">
                <a:solidFill>
                  <a:schemeClr val="bg1"/>
                </a:solidFill>
                <a:latin typeface="Aharoni" panose="02010803020104030203" pitchFamily="2" charset="-79"/>
                <a:cs typeface="Aharoni" panose="02010803020104030203" pitchFamily="2" charset="-79"/>
              </a:endParaRPr>
            </a:p>
          </p:txBody>
        </p:sp>
        <p:sp>
          <p:nvSpPr>
            <p:cNvPr id="34" name="Rectángulo redondeado 33"/>
            <p:cNvSpPr/>
            <p:nvPr/>
          </p:nvSpPr>
          <p:spPr>
            <a:xfrm>
              <a:off x="105773" y="3422673"/>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EXPERIENCIAS</a:t>
              </a:r>
              <a:endParaRPr lang="es-ES" sz="1400" b="1" dirty="0">
                <a:solidFill>
                  <a:schemeClr val="bg1"/>
                </a:solidFill>
                <a:latin typeface="Aharoni" panose="02010803020104030203" pitchFamily="2" charset="-79"/>
                <a:cs typeface="Aharoni" panose="02010803020104030203" pitchFamily="2" charset="-79"/>
              </a:endParaRPr>
            </a:p>
          </p:txBody>
        </p:sp>
        <p:sp>
          <p:nvSpPr>
            <p:cNvPr id="35" name="Rectángulo redondeado 34"/>
            <p:cNvSpPr/>
            <p:nvPr/>
          </p:nvSpPr>
          <p:spPr>
            <a:xfrm>
              <a:off x="93581" y="4123359"/>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MARCAS</a:t>
              </a:r>
              <a:endParaRPr lang="es-ES" sz="1400" b="1" dirty="0">
                <a:solidFill>
                  <a:schemeClr val="bg1"/>
                </a:solidFill>
                <a:latin typeface="Aharoni" panose="02010803020104030203" pitchFamily="2" charset="-79"/>
                <a:cs typeface="Aharoni" panose="02010803020104030203" pitchFamily="2" charset="-79"/>
              </a:endParaRPr>
            </a:p>
          </p:txBody>
        </p:sp>
        <p:sp>
          <p:nvSpPr>
            <p:cNvPr id="36" name="Rectángulo redondeado 35"/>
            <p:cNvSpPr/>
            <p:nvPr/>
          </p:nvSpPr>
          <p:spPr>
            <a:xfrm>
              <a:off x="107398" y="5869783"/>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SOCIOS</a:t>
              </a:r>
              <a:endParaRPr lang="es-ES" sz="1400" b="1" dirty="0">
                <a:solidFill>
                  <a:schemeClr val="bg1"/>
                </a:solidFill>
                <a:latin typeface="Aharoni" panose="02010803020104030203" pitchFamily="2" charset="-79"/>
                <a:cs typeface="Aharoni" panose="02010803020104030203" pitchFamily="2" charset="-79"/>
              </a:endParaRPr>
            </a:p>
          </p:txBody>
        </p:sp>
        <p:sp>
          <p:nvSpPr>
            <p:cNvPr id="39" name="Rectángulo redondeado 38"/>
            <p:cNvSpPr/>
            <p:nvPr/>
          </p:nvSpPr>
          <p:spPr>
            <a:xfrm>
              <a:off x="95889" y="4475167"/>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UBICACIONES</a:t>
              </a:r>
              <a:endParaRPr lang="es-ES" sz="1400" b="1" dirty="0">
                <a:solidFill>
                  <a:schemeClr val="bg1"/>
                </a:solidFill>
                <a:latin typeface="Aharoni" panose="02010803020104030203" pitchFamily="2" charset="-79"/>
                <a:cs typeface="Aharoni" panose="02010803020104030203" pitchFamily="2" charset="-79"/>
              </a:endParaRPr>
            </a:p>
          </p:txBody>
        </p:sp>
        <p:sp>
          <p:nvSpPr>
            <p:cNvPr id="40" name="Rectángulo redondeado 39"/>
            <p:cNvSpPr/>
            <p:nvPr/>
          </p:nvSpPr>
          <p:spPr>
            <a:xfrm>
              <a:off x="108598" y="4827047"/>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CANALES</a:t>
              </a:r>
              <a:endParaRPr lang="es-ES" sz="1400" b="1" dirty="0">
                <a:solidFill>
                  <a:schemeClr val="bg1"/>
                </a:solidFill>
                <a:latin typeface="Aharoni" panose="02010803020104030203" pitchFamily="2" charset="-79"/>
                <a:cs typeface="Aharoni" panose="02010803020104030203" pitchFamily="2" charset="-79"/>
              </a:endParaRPr>
            </a:p>
          </p:txBody>
        </p:sp>
        <p:sp>
          <p:nvSpPr>
            <p:cNvPr id="41" name="Rectángulo redondeado 40"/>
            <p:cNvSpPr/>
            <p:nvPr/>
          </p:nvSpPr>
          <p:spPr>
            <a:xfrm>
              <a:off x="100306" y="5174076"/>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LOGÍSTICA</a:t>
              </a:r>
              <a:endParaRPr lang="es-ES" sz="1400" b="1" dirty="0">
                <a:solidFill>
                  <a:schemeClr val="bg1"/>
                </a:solidFill>
                <a:latin typeface="Aharoni" panose="02010803020104030203" pitchFamily="2" charset="-79"/>
                <a:cs typeface="Aharoni" panose="02010803020104030203" pitchFamily="2" charset="-79"/>
              </a:endParaRPr>
            </a:p>
          </p:txBody>
        </p:sp>
        <p:sp>
          <p:nvSpPr>
            <p:cNvPr id="42" name="Rectángulo redondeado 41"/>
            <p:cNvSpPr/>
            <p:nvPr/>
          </p:nvSpPr>
          <p:spPr>
            <a:xfrm>
              <a:off x="101890" y="5528596"/>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MODELO NEG</a:t>
              </a:r>
              <a:endParaRPr lang="es-ES" sz="1400" b="1" dirty="0">
                <a:solidFill>
                  <a:schemeClr val="bg1"/>
                </a:solidFill>
                <a:latin typeface="Aharoni" panose="02010803020104030203" pitchFamily="2" charset="-79"/>
                <a:cs typeface="Aharoni" panose="02010803020104030203" pitchFamily="2" charset="-79"/>
              </a:endParaRPr>
            </a:p>
          </p:txBody>
        </p:sp>
        <p:sp>
          <p:nvSpPr>
            <p:cNvPr id="43" name="Rectángulo redondeado 42"/>
            <p:cNvSpPr/>
            <p:nvPr/>
          </p:nvSpPr>
          <p:spPr>
            <a:xfrm>
              <a:off x="119037" y="1340768"/>
              <a:ext cx="1393730" cy="288032"/>
            </a:xfrm>
            <a:prstGeom prst="roundRect">
              <a:avLst/>
            </a:prstGeom>
            <a:solidFill>
              <a:schemeClr val="accent1">
                <a:lumMod val="40000"/>
                <a:lumOff val="6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400" b="1" dirty="0" smtClean="0">
                  <a:solidFill>
                    <a:schemeClr val="bg1"/>
                  </a:solidFill>
                  <a:latin typeface="Aharoni" panose="02010803020104030203" pitchFamily="2" charset="-79"/>
                  <a:cs typeface="Aharoni" panose="02010803020104030203" pitchFamily="2" charset="-79"/>
                </a:rPr>
                <a:t>CONCEPTO</a:t>
              </a:r>
              <a:endParaRPr lang="es-ES" sz="1400" b="1"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16850809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42413" y="350115"/>
            <a:ext cx="8110987" cy="630202"/>
          </a:xfrm>
        </p:spPr>
        <p:txBody>
          <a:bodyPr/>
          <a:lstStyle/>
          <a:p>
            <a:r>
              <a:rPr lang="es-ES" dirty="0" smtClean="0"/>
              <a:t>Innovación en conceptualización y posicionamiento del producto</a:t>
            </a:r>
          </a:p>
        </p:txBody>
      </p:sp>
      <p:sp>
        <p:nvSpPr>
          <p:cNvPr id="18" name="17 Marcador de texto"/>
          <p:cNvSpPr>
            <a:spLocks noGrp="1"/>
          </p:cNvSpPr>
          <p:nvPr>
            <p:ph type="body" sz="quarter" idx="13"/>
          </p:nvPr>
        </p:nvSpPr>
        <p:spPr/>
        <p:txBody>
          <a:bodyPr/>
          <a:lstStyle/>
          <a:p>
            <a:r>
              <a:rPr lang="es-ES" dirty="0" smtClean="0"/>
              <a:t>Innovación de productos turísticos</a:t>
            </a:r>
            <a:endParaRPr lang="es-ES" dirty="0"/>
          </a:p>
        </p:txBody>
      </p:sp>
      <p:sp>
        <p:nvSpPr>
          <p:cNvPr id="9220" name="AutoShape 14"/>
          <p:cNvSpPr>
            <a:spLocks noChangeArrowheads="1"/>
          </p:cNvSpPr>
          <p:nvPr/>
        </p:nvSpPr>
        <p:spPr bwMode="auto">
          <a:xfrm>
            <a:off x="409939" y="1058664"/>
            <a:ext cx="7423381" cy="665163"/>
          </a:xfrm>
          <a:prstGeom prst="rect">
            <a:avLst/>
          </a:prstGeom>
          <a:solidFill>
            <a:schemeClr val="accent2"/>
          </a:solidFill>
          <a:ln w="19050" algn="ctr">
            <a:solidFill>
              <a:schemeClr val="accent2"/>
            </a:solidFill>
            <a:round/>
            <a:headEnd/>
            <a:tailEnd/>
          </a:ln>
        </p:spPr>
        <p:txBody>
          <a:bodyPr lIns="270000" tIns="39889" rIns="270000" bIns="39889" anchor="ctr" anchorCtr="1"/>
          <a:lstStyle/>
          <a:p>
            <a:pPr algn="ctr" defTabSz="684213">
              <a:buClr>
                <a:srgbClr val="FF9429"/>
              </a:buClr>
              <a:buFont typeface="Webdings" pitchFamily="18" charset="2"/>
              <a:buNone/>
            </a:pPr>
            <a:r>
              <a:rPr lang="es-ES" sz="2400" dirty="0" smtClean="0">
                <a:solidFill>
                  <a:schemeClr val="bg1"/>
                </a:solidFill>
              </a:rPr>
              <a:t>Concept </a:t>
            </a:r>
            <a:r>
              <a:rPr lang="es-ES" sz="2400" dirty="0" err="1" smtClean="0">
                <a:solidFill>
                  <a:schemeClr val="bg1"/>
                </a:solidFill>
              </a:rPr>
              <a:t>Development</a:t>
            </a:r>
            <a:r>
              <a:rPr lang="es-ES" sz="2400" dirty="0" smtClean="0">
                <a:solidFill>
                  <a:schemeClr val="bg1"/>
                </a:solidFill>
              </a:rPr>
              <a:t> </a:t>
            </a:r>
            <a:r>
              <a:rPr lang="es-ES" sz="2400" dirty="0" err="1" smtClean="0">
                <a:solidFill>
                  <a:schemeClr val="bg1"/>
                </a:solidFill>
              </a:rPr>
              <a:t>Lab</a:t>
            </a:r>
            <a:endParaRPr lang="es-ES" sz="2400" dirty="0">
              <a:solidFill>
                <a:schemeClr val="bg1"/>
              </a:solidFill>
            </a:endParaRPr>
          </a:p>
        </p:txBody>
      </p:sp>
      <p:sp>
        <p:nvSpPr>
          <p:cNvPr id="9221" name="AutoShape 72"/>
          <p:cNvSpPr>
            <a:spLocks noChangeArrowheads="1"/>
          </p:cNvSpPr>
          <p:nvPr/>
        </p:nvSpPr>
        <p:spPr bwMode="auto">
          <a:xfrm>
            <a:off x="273050" y="2976166"/>
            <a:ext cx="7857555" cy="1748756"/>
          </a:xfrm>
          <a:prstGeom prst="roundRect">
            <a:avLst>
              <a:gd name="adj" fmla="val 8208"/>
            </a:avLst>
          </a:prstGeom>
          <a:solidFill>
            <a:schemeClr val="bg1"/>
          </a:solidFill>
          <a:ln w="9525">
            <a:noFill/>
            <a:round/>
            <a:headEnd/>
            <a:tailEnd/>
          </a:ln>
        </p:spPr>
        <p:txBody>
          <a:bodyPr/>
          <a:lstStyle/>
          <a:p>
            <a:pPr marL="180975" indent="-180975" algn="l">
              <a:spcBef>
                <a:spcPts val="600"/>
              </a:spcBef>
              <a:buFont typeface="Arial" pitchFamily="34" charset="0"/>
              <a:buChar char="•"/>
            </a:pPr>
            <a:r>
              <a:rPr lang="es-ES" sz="1600" b="1" dirty="0" smtClean="0">
                <a:solidFill>
                  <a:schemeClr val="tx1"/>
                </a:solidFill>
              </a:rPr>
              <a:t>ATRIBUTOS FÍSICOS</a:t>
            </a:r>
            <a:r>
              <a:rPr lang="es-ES" sz="1600" dirty="0" smtClean="0">
                <a:solidFill>
                  <a:schemeClr val="tx1"/>
                </a:solidFill>
              </a:rPr>
              <a:t> – qué me ofrece el producto?</a:t>
            </a:r>
          </a:p>
          <a:p>
            <a:pPr marL="180975" indent="-180975" algn="l">
              <a:spcBef>
                <a:spcPts val="600"/>
              </a:spcBef>
              <a:buFont typeface="Arial" pitchFamily="34" charset="0"/>
              <a:buChar char="•"/>
            </a:pPr>
            <a:r>
              <a:rPr lang="es-ES" sz="1600" b="1" dirty="0" smtClean="0">
                <a:solidFill>
                  <a:schemeClr val="tx1"/>
                </a:solidFill>
              </a:rPr>
              <a:t>ATRIBUTOS EMOCIONALES </a:t>
            </a:r>
            <a:r>
              <a:rPr lang="es-ES" sz="1600" dirty="0" smtClean="0">
                <a:solidFill>
                  <a:schemeClr val="tx1"/>
                </a:solidFill>
              </a:rPr>
              <a:t>– qué y cómo me hace sentir el producto?</a:t>
            </a:r>
          </a:p>
          <a:p>
            <a:pPr marL="180975" indent="-180975" algn="l">
              <a:spcBef>
                <a:spcPts val="600"/>
              </a:spcBef>
              <a:buFont typeface="Arial" pitchFamily="34" charset="0"/>
              <a:buChar char="•"/>
            </a:pPr>
            <a:r>
              <a:rPr lang="es-ES" sz="1600" b="1" dirty="0" smtClean="0">
                <a:solidFill>
                  <a:schemeClr val="tx1"/>
                </a:solidFill>
              </a:rPr>
              <a:t>ATRIBUTOS SOCIALES</a:t>
            </a:r>
            <a:r>
              <a:rPr lang="es-ES" sz="1600" dirty="0" smtClean="0">
                <a:solidFill>
                  <a:schemeClr val="tx1"/>
                </a:solidFill>
              </a:rPr>
              <a:t> – cómo me verá mi círculo de conocidos cuando haya consumido el producto?</a:t>
            </a:r>
          </a:p>
          <a:p>
            <a:pPr marL="180975" indent="-180975" algn="l">
              <a:spcBef>
                <a:spcPts val="600"/>
              </a:spcBef>
              <a:buFont typeface="Arial" pitchFamily="34" charset="0"/>
              <a:buChar char="•"/>
            </a:pPr>
            <a:r>
              <a:rPr lang="es-ES" sz="1600" b="1" dirty="0" smtClean="0">
                <a:solidFill>
                  <a:schemeClr val="tx1"/>
                </a:solidFill>
              </a:rPr>
              <a:t>SÍMBOLOS </a:t>
            </a:r>
            <a:r>
              <a:rPr lang="es-ES" sz="1600" dirty="0" smtClean="0">
                <a:solidFill>
                  <a:schemeClr val="tx1"/>
                </a:solidFill>
              </a:rPr>
              <a:t>– qué imágenes mejor representan al producto?</a:t>
            </a:r>
          </a:p>
        </p:txBody>
      </p:sp>
      <p:sp>
        <p:nvSpPr>
          <p:cNvPr id="14" name="AutoShape 14"/>
          <p:cNvSpPr>
            <a:spLocks noChangeArrowheads="1"/>
          </p:cNvSpPr>
          <p:nvPr/>
        </p:nvSpPr>
        <p:spPr bwMode="auto">
          <a:xfrm>
            <a:off x="409939" y="2444502"/>
            <a:ext cx="7423381" cy="552450"/>
          </a:xfrm>
          <a:prstGeom prst="rect">
            <a:avLst/>
          </a:prstGeom>
          <a:solidFill>
            <a:schemeClr val="accent1"/>
          </a:solidFill>
          <a:ln w="9525">
            <a:solidFill>
              <a:schemeClr val="tx1"/>
            </a:solidFill>
            <a:round/>
            <a:headEnd/>
            <a:tailEnd/>
          </a:ln>
        </p:spPr>
        <p:txBody>
          <a:bodyPr wrap="none" anchor="ctr"/>
          <a:lstStyle/>
          <a:p>
            <a:pPr algn="ctr">
              <a:defRPr/>
            </a:pPr>
            <a:r>
              <a:rPr lang="es-ES" sz="2000" dirty="0" smtClean="0">
                <a:solidFill>
                  <a:schemeClr val="bg1"/>
                </a:solidFill>
              </a:rPr>
              <a:t>Laboratorio de Conceptualización</a:t>
            </a:r>
            <a:endParaRPr lang="es-ES" sz="2000" dirty="0">
              <a:solidFill>
                <a:schemeClr val="bg1"/>
              </a:solidFill>
              <a:latin typeface="Arial Narrow" pitchFamily="34" charset="0"/>
            </a:endParaRPr>
          </a:p>
        </p:txBody>
      </p:sp>
      <p:sp>
        <p:nvSpPr>
          <p:cNvPr id="9223" name="Line 16"/>
          <p:cNvSpPr>
            <a:spLocks noChangeShapeType="1"/>
          </p:cNvSpPr>
          <p:nvPr/>
        </p:nvSpPr>
        <p:spPr bwMode="auto">
          <a:xfrm>
            <a:off x="2284776" y="2282577"/>
            <a:ext cx="0" cy="217487"/>
          </a:xfrm>
          <a:prstGeom prst="line">
            <a:avLst/>
          </a:prstGeom>
          <a:noFill/>
          <a:ln w="38100">
            <a:solidFill>
              <a:srgbClr val="FF6600"/>
            </a:solidFill>
            <a:round/>
            <a:headEnd/>
            <a:tailEnd type="triangle" w="med" len="med"/>
          </a:ln>
        </p:spPr>
        <p:txBody>
          <a:bodyPr/>
          <a:lstStyle/>
          <a:p>
            <a:endParaRPr lang="es-ES"/>
          </a:p>
        </p:txBody>
      </p:sp>
      <p:sp>
        <p:nvSpPr>
          <p:cNvPr id="9224" name="Line 16"/>
          <p:cNvSpPr>
            <a:spLocks noChangeShapeType="1"/>
          </p:cNvSpPr>
          <p:nvPr/>
        </p:nvSpPr>
        <p:spPr bwMode="auto">
          <a:xfrm>
            <a:off x="6359889" y="2282577"/>
            <a:ext cx="0" cy="217487"/>
          </a:xfrm>
          <a:prstGeom prst="line">
            <a:avLst/>
          </a:prstGeom>
          <a:noFill/>
          <a:ln w="38100">
            <a:solidFill>
              <a:schemeClr val="tx1"/>
            </a:solidFill>
            <a:round/>
            <a:headEnd/>
            <a:tailEnd type="triangle" w="med" len="med"/>
          </a:ln>
        </p:spPr>
        <p:txBody>
          <a:bodyPr/>
          <a:lstStyle/>
          <a:p>
            <a:endParaRPr lang="es-ES"/>
          </a:p>
        </p:txBody>
      </p:sp>
      <p:sp>
        <p:nvSpPr>
          <p:cNvPr id="20" name="AutoShape 14"/>
          <p:cNvSpPr>
            <a:spLocks noChangeArrowheads="1"/>
          </p:cNvSpPr>
          <p:nvPr/>
        </p:nvSpPr>
        <p:spPr bwMode="auto">
          <a:xfrm>
            <a:off x="409939" y="1803202"/>
            <a:ext cx="3681412" cy="530225"/>
          </a:xfrm>
          <a:prstGeom prst="rect">
            <a:avLst/>
          </a:prstGeom>
          <a:solidFill>
            <a:schemeClr val="accent6"/>
          </a:solidFill>
          <a:ln w="9525">
            <a:solidFill>
              <a:schemeClr val="accent4">
                <a:lumMod val="40000"/>
                <a:lumOff val="60000"/>
              </a:schemeClr>
            </a:solidFill>
            <a:round/>
            <a:headEnd/>
            <a:tailEnd/>
          </a:ln>
        </p:spPr>
        <p:txBody>
          <a:bodyPr wrap="none" anchor="ctr"/>
          <a:lstStyle/>
          <a:p>
            <a:pPr algn="ctr">
              <a:defRPr/>
            </a:pPr>
            <a:r>
              <a:rPr lang="es-ES" sz="2000" dirty="0" smtClean="0"/>
              <a:t>Laboratorio de Conocimiento</a:t>
            </a:r>
            <a:endParaRPr lang="es-ES" sz="2000" dirty="0"/>
          </a:p>
        </p:txBody>
      </p:sp>
      <p:sp>
        <p:nvSpPr>
          <p:cNvPr id="9227" name="Line 16"/>
          <p:cNvSpPr>
            <a:spLocks noChangeShapeType="1"/>
          </p:cNvSpPr>
          <p:nvPr/>
        </p:nvSpPr>
        <p:spPr bwMode="auto">
          <a:xfrm>
            <a:off x="2284776" y="1647627"/>
            <a:ext cx="0" cy="217487"/>
          </a:xfrm>
          <a:prstGeom prst="line">
            <a:avLst/>
          </a:prstGeom>
          <a:noFill/>
          <a:ln w="38100">
            <a:solidFill>
              <a:srgbClr val="FF6600"/>
            </a:solidFill>
            <a:round/>
            <a:headEnd/>
            <a:tailEnd type="triangle" w="med" len="med"/>
          </a:ln>
        </p:spPr>
        <p:txBody>
          <a:bodyPr/>
          <a:lstStyle/>
          <a:p>
            <a:endParaRPr lang="es-ES"/>
          </a:p>
        </p:txBody>
      </p:sp>
      <p:sp>
        <p:nvSpPr>
          <p:cNvPr id="17" name="AutoShape 14"/>
          <p:cNvSpPr>
            <a:spLocks noChangeArrowheads="1"/>
          </p:cNvSpPr>
          <p:nvPr/>
        </p:nvSpPr>
        <p:spPr bwMode="auto">
          <a:xfrm>
            <a:off x="4158258" y="1803202"/>
            <a:ext cx="3675062" cy="530225"/>
          </a:xfrm>
          <a:prstGeom prst="rect">
            <a:avLst/>
          </a:prstGeom>
          <a:solidFill>
            <a:schemeClr val="bg2"/>
          </a:solidFill>
          <a:ln w="9525">
            <a:solidFill>
              <a:schemeClr val="accent4">
                <a:lumMod val="40000"/>
                <a:lumOff val="60000"/>
              </a:schemeClr>
            </a:solidFill>
            <a:round/>
            <a:headEnd/>
            <a:tailEnd/>
          </a:ln>
        </p:spPr>
        <p:txBody>
          <a:bodyPr wrap="none" anchor="ctr"/>
          <a:lstStyle/>
          <a:p>
            <a:pPr algn="ctr">
              <a:defRPr/>
            </a:pPr>
            <a:r>
              <a:rPr lang="es-ES" sz="2000" dirty="0" smtClean="0"/>
              <a:t>Incubadora de tendencias</a:t>
            </a:r>
            <a:endParaRPr lang="es-ES" sz="2000" dirty="0"/>
          </a:p>
        </p:txBody>
      </p:sp>
      <p:sp>
        <p:nvSpPr>
          <p:cNvPr id="9229" name="Line 16"/>
          <p:cNvSpPr>
            <a:spLocks noChangeShapeType="1"/>
          </p:cNvSpPr>
          <p:nvPr/>
        </p:nvSpPr>
        <p:spPr bwMode="auto">
          <a:xfrm>
            <a:off x="6348776" y="1647627"/>
            <a:ext cx="0" cy="217487"/>
          </a:xfrm>
          <a:prstGeom prst="line">
            <a:avLst/>
          </a:prstGeom>
          <a:noFill/>
          <a:ln w="38100">
            <a:solidFill>
              <a:schemeClr val="tx1"/>
            </a:solidFill>
            <a:round/>
            <a:headEnd/>
            <a:tailEnd type="triangle" w="med" len="med"/>
          </a:ln>
        </p:spPr>
        <p:txBody>
          <a:bodyPr/>
          <a:lstStyle/>
          <a:p>
            <a:endParaRPr lang="es-ES"/>
          </a:p>
        </p:txBody>
      </p:sp>
      <p:pic>
        <p:nvPicPr>
          <p:cNvPr id="13" name="12 Imagen"/>
          <p:cNvPicPr/>
          <p:nvPr/>
        </p:nvPicPr>
        <p:blipFill>
          <a:blip r:embed="rId3" cstate="email">
            <a:extLst>
              <a:ext uri="{28A0092B-C50C-407E-A947-70E740481C1C}">
                <a14:useLocalDpi xmlns:a14="http://schemas.microsoft.com/office/drawing/2010/main"/>
              </a:ext>
            </a:extLst>
          </a:blip>
          <a:srcRect/>
          <a:stretch>
            <a:fillRect/>
          </a:stretch>
        </p:blipFill>
        <p:spPr bwMode="auto">
          <a:xfrm>
            <a:off x="273986" y="5111489"/>
            <a:ext cx="3884272" cy="1114640"/>
          </a:xfrm>
          <a:prstGeom prst="rect">
            <a:avLst/>
          </a:prstGeom>
          <a:noFill/>
          <a:ln w="9525">
            <a:noFill/>
            <a:miter lim="800000"/>
            <a:headEnd/>
            <a:tailEnd/>
          </a:ln>
        </p:spPr>
      </p:pic>
      <p:pic>
        <p:nvPicPr>
          <p:cNvPr id="15" name="14 Imagen"/>
          <p:cNvPicPr/>
          <p:nvPr/>
        </p:nvPicPr>
        <p:blipFill>
          <a:blip r:embed="rId4" cstate="email">
            <a:extLst>
              <a:ext uri="{28A0092B-C50C-407E-A947-70E740481C1C}">
                <a14:useLocalDpi xmlns:a14="http://schemas.microsoft.com/office/drawing/2010/main"/>
              </a:ext>
            </a:extLst>
          </a:blip>
          <a:srcRect/>
          <a:stretch>
            <a:fillRect/>
          </a:stretch>
        </p:blipFill>
        <p:spPr bwMode="auto">
          <a:xfrm>
            <a:off x="7572314" y="4707852"/>
            <a:ext cx="1806933" cy="1904844"/>
          </a:xfrm>
          <a:prstGeom prst="rect">
            <a:avLst/>
          </a:prstGeom>
          <a:noFill/>
          <a:ln w="9525">
            <a:noFill/>
            <a:miter lim="800000"/>
            <a:headEnd/>
            <a:tailEnd/>
          </a:ln>
        </p:spPr>
      </p:pic>
      <p:pic>
        <p:nvPicPr>
          <p:cNvPr id="16" name="15 Imagen"/>
          <p:cNvPicPr/>
          <p:nvPr/>
        </p:nvPicPr>
        <p:blipFill>
          <a:blip r:embed="rId5" cstate="email">
            <a:extLst>
              <a:ext uri="{28A0092B-C50C-407E-A947-70E740481C1C}">
                <a14:useLocalDpi xmlns:a14="http://schemas.microsoft.com/office/drawing/2010/main"/>
              </a:ext>
            </a:extLst>
          </a:blip>
          <a:srcRect/>
          <a:stretch>
            <a:fillRect/>
          </a:stretch>
        </p:blipFill>
        <p:spPr bwMode="auto">
          <a:xfrm>
            <a:off x="4201827" y="4806290"/>
            <a:ext cx="3052932" cy="1744215"/>
          </a:xfrm>
          <a:prstGeom prst="rect">
            <a:avLst/>
          </a:prstGeom>
          <a:noFill/>
          <a:ln w="9525">
            <a:noFill/>
            <a:miter lim="800000"/>
            <a:headEnd/>
            <a:tailEnd/>
          </a:ln>
        </p:spPr>
      </p:pic>
      <p:grpSp>
        <p:nvGrpSpPr>
          <p:cNvPr id="37" name="Grupo 20"/>
          <p:cNvGrpSpPr/>
          <p:nvPr/>
        </p:nvGrpSpPr>
        <p:grpSpPr>
          <a:xfrm>
            <a:off x="8331425" y="620688"/>
            <a:ext cx="1171369" cy="4009973"/>
            <a:chOff x="93581" y="1340768"/>
            <a:chExt cx="1419186" cy="5160645"/>
          </a:xfrm>
        </p:grpSpPr>
        <p:sp>
          <p:nvSpPr>
            <p:cNvPr id="38" name="Rectángulo redondeado 21"/>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PROCESOS</a:t>
              </a:r>
              <a:endParaRPr lang="es-ES" sz="1100" b="1" dirty="0">
                <a:solidFill>
                  <a:schemeClr val="bg1"/>
                </a:solidFill>
                <a:latin typeface="Aharoni" panose="02010803020104030203" pitchFamily="2" charset="-79"/>
                <a:cs typeface="Aharoni" panose="02010803020104030203" pitchFamily="2" charset="-79"/>
              </a:endParaRPr>
            </a:p>
          </p:txBody>
        </p:sp>
        <p:sp>
          <p:nvSpPr>
            <p:cNvPr id="39" name="Rectángulo redondeado 22"/>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TECNOLOGÍAS</a:t>
              </a:r>
              <a:endParaRPr lang="es-ES" sz="1100" b="1" dirty="0">
                <a:solidFill>
                  <a:schemeClr val="bg1"/>
                </a:solidFill>
                <a:latin typeface="Aharoni" panose="02010803020104030203" pitchFamily="2" charset="-79"/>
                <a:cs typeface="Aharoni" panose="02010803020104030203" pitchFamily="2" charset="-79"/>
              </a:endParaRPr>
            </a:p>
          </p:txBody>
        </p:sp>
        <p:sp>
          <p:nvSpPr>
            <p:cNvPr id="40" name="Rectángulo redondeado 23"/>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MATERIALES</a:t>
              </a:r>
              <a:endParaRPr lang="es-ES" sz="1100" b="1" dirty="0">
                <a:solidFill>
                  <a:schemeClr val="bg1"/>
                </a:solidFill>
                <a:latin typeface="Aharoni" panose="02010803020104030203" pitchFamily="2" charset="-79"/>
                <a:cs typeface="Aharoni" panose="02010803020104030203" pitchFamily="2" charset="-79"/>
              </a:endParaRPr>
            </a:p>
          </p:txBody>
        </p:sp>
        <p:sp>
          <p:nvSpPr>
            <p:cNvPr id="41" name="Rectángulo redondeado 24"/>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ACTIVOS</a:t>
              </a:r>
              <a:endParaRPr lang="es-ES" sz="1100" b="1" dirty="0">
                <a:solidFill>
                  <a:schemeClr val="bg1"/>
                </a:solidFill>
                <a:latin typeface="Aharoni" panose="02010803020104030203" pitchFamily="2" charset="-79"/>
                <a:cs typeface="Aharoni" panose="02010803020104030203" pitchFamily="2" charset="-79"/>
              </a:endParaRPr>
            </a:p>
          </p:txBody>
        </p:sp>
        <p:sp>
          <p:nvSpPr>
            <p:cNvPr id="42" name="Rectángulo redondeado 2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43" name="Rectángulo redondeado 2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44" name="Rectángulo redondeado 27"/>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45" name="Rectángulo redondeado 28"/>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46" name="Rectángulo redondeado 29"/>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47" name="Rectángulo redondeado 30"/>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48" name="Rectángulo redondeado 31"/>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49" name="Rectángulo redondeado 32"/>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50" name="Rectángulo redondeado 33"/>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51" name="Rectángulo redondeado 34"/>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52" name="Rectángulo redondeado 35"/>
            <p:cNvSpPr/>
            <p:nvPr/>
          </p:nvSpPr>
          <p:spPr>
            <a:xfrm>
              <a:off x="119037" y="1340768"/>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401005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4953000" y="1844824"/>
            <a:ext cx="4608512" cy="3312367"/>
          </a:xfrm>
          <a:prstGeom prst="roundRect">
            <a:avLst>
              <a:gd name="adj" fmla="val 0"/>
            </a:avLst>
          </a:prstGeom>
          <a:solidFill>
            <a:schemeClr val="bg1"/>
          </a:solidFill>
          <a:ln w="9525">
            <a:solidFill>
              <a:schemeClr val="accent6"/>
            </a:solidFill>
            <a:round/>
            <a:headEnd/>
            <a:tailEnd/>
          </a:ln>
        </p:spPr>
        <p:txBody>
          <a:bodyPr lIns="126000" tIns="154800" rIns="126000" bIns="154800" anchor="ctr"/>
          <a:lstStyle/>
          <a:p>
            <a:pPr marL="195263" indent="-195263" algn="l">
              <a:buClr>
                <a:srgbClr val="012C47"/>
              </a:buClr>
              <a:buSzPct val="90000"/>
              <a:buFont typeface="Arial" pitchFamily="34" charset="0"/>
              <a:buChar char="●"/>
            </a:pPr>
            <a:endParaRPr lang="es-ES" sz="1600" b="1" dirty="0">
              <a:solidFill>
                <a:srgbClr val="012C47"/>
              </a:solidFill>
            </a:endParaRPr>
          </a:p>
        </p:txBody>
      </p:sp>
      <p:sp>
        <p:nvSpPr>
          <p:cNvPr id="4" name="AutoShape 6"/>
          <p:cNvSpPr>
            <a:spLocks noChangeArrowheads="1"/>
          </p:cNvSpPr>
          <p:nvPr/>
        </p:nvSpPr>
        <p:spPr bwMode="auto">
          <a:xfrm>
            <a:off x="351277" y="1268760"/>
            <a:ext cx="4393846" cy="431800"/>
          </a:xfrm>
          <a:prstGeom prst="roundRect">
            <a:avLst>
              <a:gd name="adj" fmla="val 0"/>
            </a:avLst>
          </a:prstGeom>
          <a:solidFill>
            <a:schemeClr val="accent2"/>
          </a:solidFill>
          <a:ln w="19050" algn="ctr">
            <a:solidFill>
              <a:schemeClr val="accent2"/>
            </a:solidFill>
            <a:round/>
            <a:headEnd/>
            <a:tailEnd/>
          </a:ln>
        </p:spPr>
        <p:txBody>
          <a:bodyPr lIns="270000" tIns="39889" rIns="270000" bIns="39889" anchor="ctr" anchorCtr="1"/>
          <a:lstStyle/>
          <a:p>
            <a:pPr algn="ctr" defTabSz="684213">
              <a:spcBef>
                <a:spcPct val="0"/>
              </a:spcBef>
              <a:buClr>
                <a:srgbClr val="FF9429"/>
              </a:buClr>
              <a:buSzPct val="90000"/>
            </a:pPr>
            <a:r>
              <a:rPr lang="es-ES" dirty="0" smtClean="0">
                <a:solidFill>
                  <a:schemeClr val="bg1"/>
                </a:solidFill>
              </a:rPr>
              <a:t>Beneficios a los visitantes</a:t>
            </a:r>
            <a:endParaRPr lang="es-ES" dirty="0">
              <a:solidFill>
                <a:schemeClr val="bg1"/>
              </a:solidFill>
            </a:endParaRPr>
          </a:p>
        </p:txBody>
      </p:sp>
      <p:sp>
        <p:nvSpPr>
          <p:cNvPr id="5" name="AutoShape 3"/>
          <p:cNvSpPr>
            <a:spLocks noChangeArrowheads="1"/>
          </p:cNvSpPr>
          <p:nvPr/>
        </p:nvSpPr>
        <p:spPr bwMode="auto">
          <a:xfrm>
            <a:off x="351277" y="1844824"/>
            <a:ext cx="4392488" cy="3312368"/>
          </a:xfrm>
          <a:prstGeom prst="roundRect">
            <a:avLst>
              <a:gd name="adj" fmla="val 0"/>
            </a:avLst>
          </a:prstGeom>
          <a:solidFill>
            <a:schemeClr val="bg1"/>
          </a:solidFill>
          <a:ln w="9525">
            <a:solidFill>
              <a:schemeClr val="accent6"/>
            </a:solidFill>
            <a:round/>
            <a:headEnd/>
            <a:tailEnd/>
          </a:ln>
        </p:spPr>
        <p:txBody>
          <a:bodyPr lIns="126000" tIns="154800" rIns="126000" bIns="154800" anchor="ctr"/>
          <a:lstStyle/>
          <a:p>
            <a:pPr marL="195263" indent="-195263" algn="l">
              <a:buClr>
                <a:srgbClr val="012C47"/>
              </a:buClr>
              <a:buSzPct val="90000"/>
              <a:buFont typeface="Arial" pitchFamily="34" charset="0"/>
              <a:buChar char="●"/>
            </a:pPr>
            <a:endParaRPr lang="es-ES" sz="1400" b="1" dirty="0">
              <a:solidFill>
                <a:srgbClr val="012C47"/>
              </a:solidFill>
            </a:endParaRPr>
          </a:p>
        </p:txBody>
      </p:sp>
      <p:grpSp>
        <p:nvGrpSpPr>
          <p:cNvPr id="2" name="7 Grupo"/>
          <p:cNvGrpSpPr/>
          <p:nvPr/>
        </p:nvGrpSpPr>
        <p:grpSpPr>
          <a:xfrm>
            <a:off x="396902" y="1990565"/>
            <a:ext cx="4412082" cy="3047300"/>
            <a:chOff x="1313607" y="1985810"/>
            <a:chExt cx="4909881" cy="3335609"/>
          </a:xfrm>
        </p:grpSpPr>
        <p:sp>
          <p:nvSpPr>
            <p:cNvPr id="9" name="Freeform 16"/>
            <p:cNvSpPr>
              <a:spLocks/>
            </p:cNvSpPr>
            <p:nvPr/>
          </p:nvSpPr>
          <p:spPr bwMode="auto">
            <a:xfrm>
              <a:off x="2986554" y="2165483"/>
              <a:ext cx="3130883" cy="2440097"/>
            </a:xfrm>
            <a:custGeom>
              <a:avLst/>
              <a:gdLst>
                <a:gd name="connsiteX0" fmla="*/ 0 w 8501"/>
                <a:gd name="connsiteY0" fmla="*/ 10000 h 10000"/>
                <a:gd name="connsiteX1" fmla="*/ 1503 w 8501"/>
                <a:gd name="connsiteY1" fmla="*/ 8962 h 10000"/>
                <a:gd name="connsiteX2" fmla="*/ 4001 w 8501"/>
                <a:gd name="connsiteY2" fmla="*/ 4310 h 10000"/>
                <a:gd name="connsiteX3" fmla="*/ 6168 w 8501"/>
                <a:gd name="connsiteY3" fmla="*/ 696 h 10000"/>
                <a:gd name="connsiteX4" fmla="*/ 8501 w 8501"/>
                <a:gd name="connsiteY4" fmla="*/ 171 h 10000"/>
                <a:gd name="connsiteX0" fmla="*/ 0 w 9834"/>
                <a:gd name="connsiteY0" fmla="*/ 10718 h 10718"/>
                <a:gd name="connsiteX1" fmla="*/ 1768 w 9834"/>
                <a:gd name="connsiteY1" fmla="*/ 9680 h 10718"/>
                <a:gd name="connsiteX2" fmla="*/ 4707 w 9834"/>
                <a:gd name="connsiteY2" fmla="*/ 5028 h 10718"/>
                <a:gd name="connsiteX3" fmla="*/ 7256 w 9834"/>
                <a:gd name="connsiteY3" fmla="*/ 1414 h 10718"/>
                <a:gd name="connsiteX4" fmla="*/ 9834 w 9834"/>
                <a:gd name="connsiteY4" fmla="*/ 171 h 10718"/>
                <a:gd name="connsiteX0" fmla="*/ 0 w 10000"/>
                <a:gd name="connsiteY0" fmla="*/ 10000 h 10034"/>
                <a:gd name="connsiteX1" fmla="*/ 1798 w 10000"/>
                <a:gd name="connsiteY1" fmla="*/ 9032 h 10034"/>
                <a:gd name="connsiteX2" fmla="*/ 4581 w 10000"/>
                <a:gd name="connsiteY2" fmla="*/ 3989 h 10034"/>
                <a:gd name="connsiteX3" fmla="*/ 7378 w 10000"/>
                <a:gd name="connsiteY3" fmla="*/ 1319 h 10034"/>
                <a:gd name="connsiteX4" fmla="*/ 10000 w 10000"/>
                <a:gd name="connsiteY4" fmla="*/ 160 h 10034"/>
                <a:gd name="connsiteX0" fmla="*/ 0 w 10000"/>
                <a:gd name="connsiteY0" fmla="*/ 10000 h 10034"/>
                <a:gd name="connsiteX1" fmla="*/ 1798 w 10000"/>
                <a:gd name="connsiteY1" fmla="*/ 9032 h 10034"/>
                <a:gd name="connsiteX2" fmla="*/ 4581 w 10000"/>
                <a:gd name="connsiteY2" fmla="*/ 3989 h 10034"/>
                <a:gd name="connsiteX3" fmla="*/ 7349 w 10000"/>
                <a:gd name="connsiteY3" fmla="*/ 1181 h 10034"/>
                <a:gd name="connsiteX4" fmla="*/ 10000 w 10000"/>
                <a:gd name="connsiteY4" fmla="*/ 160 h 10034"/>
                <a:gd name="connsiteX0" fmla="*/ 0 w 10000"/>
                <a:gd name="connsiteY0" fmla="*/ 10256 h 10290"/>
                <a:gd name="connsiteX1" fmla="*/ 1798 w 10000"/>
                <a:gd name="connsiteY1" fmla="*/ 9288 h 10290"/>
                <a:gd name="connsiteX2" fmla="*/ 4581 w 10000"/>
                <a:gd name="connsiteY2" fmla="*/ 4245 h 10290"/>
                <a:gd name="connsiteX3" fmla="*/ 7349 w 10000"/>
                <a:gd name="connsiteY3" fmla="*/ 1437 h 10290"/>
                <a:gd name="connsiteX4" fmla="*/ 10000 w 10000"/>
                <a:gd name="connsiteY4" fmla="*/ 160 h 10290"/>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33"/>
                <a:gd name="connsiteY0" fmla="*/ 10458 h 10492"/>
                <a:gd name="connsiteX1" fmla="*/ 1798 w 10033"/>
                <a:gd name="connsiteY1" fmla="*/ 9490 h 10492"/>
                <a:gd name="connsiteX2" fmla="*/ 4581 w 10033"/>
                <a:gd name="connsiteY2" fmla="*/ 4447 h 10492"/>
                <a:gd name="connsiteX3" fmla="*/ 7349 w 10033"/>
                <a:gd name="connsiteY3" fmla="*/ 1639 h 10492"/>
                <a:gd name="connsiteX4" fmla="*/ 10033 w 10033"/>
                <a:gd name="connsiteY4" fmla="*/ 246 h 10492"/>
                <a:gd name="connsiteX0" fmla="*/ 0 w 10033"/>
                <a:gd name="connsiteY0" fmla="*/ 10458 h 10458"/>
                <a:gd name="connsiteX1" fmla="*/ 2182 w 10033"/>
                <a:gd name="connsiteY1" fmla="*/ 9299 h 10458"/>
                <a:gd name="connsiteX2" fmla="*/ 4581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00"/>
                <a:gd name="connsiteY0" fmla="*/ 10022 h 10022"/>
                <a:gd name="connsiteX1" fmla="*/ 2189 w 10000"/>
                <a:gd name="connsiteY1" fmla="*/ 8967 h 10022"/>
                <a:gd name="connsiteX2" fmla="*/ 4766 w 10000"/>
                <a:gd name="connsiteY2" fmla="*/ 4011 h 10022"/>
                <a:gd name="connsiteX3" fmla="*/ 7349 w 10000"/>
                <a:gd name="connsiteY3" fmla="*/ 947 h 10022"/>
                <a:gd name="connsiteX4" fmla="*/ 10000 w 10000"/>
                <a:gd name="connsiteY4" fmla="*/ 9922 h 10022"/>
                <a:gd name="connsiteX0" fmla="*/ 0 w 10559"/>
                <a:gd name="connsiteY0" fmla="*/ 11364 h 11364"/>
                <a:gd name="connsiteX1" fmla="*/ 2189 w 10559"/>
                <a:gd name="connsiteY1" fmla="*/ 10309 h 11364"/>
                <a:gd name="connsiteX2" fmla="*/ 4766 w 10559"/>
                <a:gd name="connsiteY2" fmla="*/ 5353 h 11364"/>
                <a:gd name="connsiteX3" fmla="*/ 7349 w 10559"/>
                <a:gd name="connsiteY3" fmla="*/ 2289 h 11364"/>
                <a:gd name="connsiteX4" fmla="*/ 10117 w 10559"/>
                <a:gd name="connsiteY4" fmla="*/ 1496 h 11364"/>
                <a:gd name="connsiteX5" fmla="*/ 10000 w 10559"/>
                <a:gd name="connsiteY5" fmla="*/ 11264 h 11364"/>
                <a:gd name="connsiteX0" fmla="*/ 0 w 10559"/>
                <a:gd name="connsiteY0" fmla="*/ 11016 h 11016"/>
                <a:gd name="connsiteX1" fmla="*/ 2189 w 10559"/>
                <a:gd name="connsiteY1" fmla="*/ 9961 h 11016"/>
                <a:gd name="connsiteX2" fmla="*/ 4766 w 10559"/>
                <a:gd name="connsiteY2" fmla="*/ 5005 h 11016"/>
                <a:gd name="connsiteX3" fmla="*/ 7349 w 10559"/>
                <a:gd name="connsiteY3" fmla="*/ 1941 h 11016"/>
                <a:gd name="connsiteX4" fmla="*/ 10117 w 10559"/>
                <a:gd name="connsiteY4" fmla="*/ 1148 h 11016"/>
                <a:gd name="connsiteX5" fmla="*/ 10000 w 10559"/>
                <a:gd name="connsiteY5" fmla="*/ 10916 h 11016"/>
                <a:gd name="connsiteX0" fmla="*/ 0 w 10559"/>
                <a:gd name="connsiteY0" fmla="*/ 11253 h 11253"/>
                <a:gd name="connsiteX1" fmla="*/ 2189 w 10559"/>
                <a:gd name="connsiteY1" fmla="*/ 10198 h 11253"/>
                <a:gd name="connsiteX2" fmla="*/ 4766 w 10559"/>
                <a:gd name="connsiteY2" fmla="*/ 5242 h 11253"/>
                <a:gd name="connsiteX3" fmla="*/ 7349 w 10559"/>
                <a:gd name="connsiteY3" fmla="*/ 2178 h 11253"/>
                <a:gd name="connsiteX4" fmla="*/ 10117 w 10559"/>
                <a:gd name="connsiteY4" fmla="*/ 1385 h 11253"/>
                <a:gd name="connsiteX5" fmla="*/ 10000 w 10559"/>
                <a:gd name="connsiteY5" fmla="*/ 11153 h 11253"/>
                <a:gd name="connsiteX0" fmla="*/ 0 w 10442"/>
                <a:gd name="connsiteY0" fmla="*/ 11510 h 11510"/>
                <a:gd name="connsiteX1" fmla="*/ 2189 w 10442"/>
                <a:gd name="connsiteY1" fmla="*/ 10455 h 11510"/>
                <a:gd name="connsiteX2" fmla="*/ 4766 w 10442"/>
                <a:gd name="connsiteY2" fmla="*/ 5499 h 11510"/>
                <a:gd name="connsiteX3" fmla="*/ 7349 w 10442"/>
                <a:gd name="connsiteY3" fmla="*/ 2435 h 11510"/>
                <a:gd name="connsiteX4" fmla="*/ 10000 w 10442"/>
                <a:gd name="connsiteY4" fmla="*/ 1385 h 11510"/>
                <a:gd name="connsiteX5" fmla="*/ 10000 w 10442"/>
                <a:gd name="connsiteY5" fmla="*/ 11410 h 11510"/>
                <a:gd name="connsiteX0" fmla="*/ 0 w 10442"/>
                <a:gd name="connsiteY0" fmla="*/ 10907 h 10907"/>
                <a:gd name="connsiteX1" fmla="*/ 2189 w 10442"/>
                <a:gd name="connsiteY1" fmla="*/ 9852 h 10907"/>
                <a:gd name="connsiteX2" fmla="*/ 4766 w 10442"/>
                <a:gd name="connsiteY2" fmla="*/ 4896 h 10907"/>
                <a:gd name="connsiteX3" fmla="*/ 7349 w 10442"/>
                <a:gd name="connsiteY3" fmla="*/ 1832 h 10907"/>
                <a:gd name="connsiteX4" fmla="*/ 10000 w 10442"/>
                <a:gd name="connsiteY4" fmla="*/ 782 h 10907"/>
                <a:gd name="connsiteX5" fmla="*/ 10000 w 10442"/>
                <a:gd name="connsiteY5" fmla="*/ 10807 h 10907"/>
                <a:gd name="connsiteX0" fmla="*/ 0 w 10442"/>
                <a:gd name="connsiteY0" fmla="*/ 11164 h 11164"/>
                <a:gd name="connsiteX1" fmla="*/ 2189 w 10442"/>
                <a:gd name="connsiteY1" fmla="*/ 10109 h 11164"/>
                <a:gd name="connsiteX2" fmla="*/ 4766 w 10442"/>
                <a:gd name="connsiteY2" fmla="*/ 5153 h 11164"/>
                <a:gd name="connsiteX3" fmla="*/ 7349 w 10442"/>
                <a:gd name="connsiteY3" fmla="*/ 2089 h 11164"/>
                <a:gd name="connsiteX4" fmla="*/ 10000 w 10442"/>
                <a:gd name="connsiteY4" fmla="*/ 782 h 11164"/>
                <a:gd name="connsiteX5" fmla="*/ 10000 w 10442"/>
                <a:gd name="connsiteY5" fmla="*/ 11064 h 11164"/>
                <a:gd name="connsiteX0" fmla="*/ 0 w 10442"/>
                <a:gd name="connsiteY0" fmla="*/ 10382 h 10382"/>
                <a:gd name="connsiteX1" fmla="*/ 2189 w 10442"/>
                <a:gd name="connsiteY1" fmla="*/ 9327 h 10382"/>
                <a:gd name="connsiteX2" fmla="*/ 4766 w 10442"/>
                <a:gd name="connsiteY2" fmla="*/ 4371 h 10382"/>
                <a:gd name="connsiteX3" fmla="*/ 7349 w 10442"/>
                <a:gd name="connsiteY3" fmla="*/ 1307 h 10382"/>
                <a:gd name="connsiteX4" fmla="*/ 10000 w 10442"/>
                <a:gd name="connsiteY4" fmla="*/ 0 h 10382"/>
                <a:gd name="connsiteX5" fmla="*/ 10000 w 10442"/>
                <a:gd name="connsiteY5" fmla="*/ 10282 h 10382"/>
                <a:gd name="connsiteX0" fmla="*/ 0 w 10442"/>
                <a:gd name="connsiteY0" fmla="*/ 10382 h 10382"/>
                <a:gd name="connsiteX1" fmla="*/ 2189 w 10442"/>
                <a:gd name="connsiteY1" fmla="*/ 9327 h 10382"/>
                <a:gd name="connsiteX2" fmla="*/ 4766 w 10442"/>
                <a:gd name="connsiteY2" fmla="*/ 4371 h 10382"/>
                <a:gd name="connsiteX3" fmla="*/ 7349 w 10442"/>
                <a:gd name="connsiteY3" fmla="*/ 1307 h 10382"/>
                <a:gd name="connsiteX4" fmla="*/ 10000 w 10442"/>
                <a:gd name="connsiteY4" fmla="*/ 0 h 10382"/>
                <a:gd name="connsiteX5" fmla="*/ 10000 w 10442"/>
                <a:gd name="connsiteY5" fmla="*/ 10282 h 10382"/>
                <a:gd name="connsiteX0" fmla="*/ 0 w 10442"/>
                <a:gd name="connsiteY0" fmla="*/ 10382 h 10382"/>
                <a:gd name="connsiteX1" fmla="*/ 2189 w 10442"/>
                <a:gd name="connsiteY1" fmla="*/ 9327 h 10382"/>
                <a:gd name="connsiteX2" fmla="*/ 4766 w 10442"/>
                <a:gd name="connsiteY2" fmla="*/ 4371 h 10382"/>
                <a:gd name="connsiteX3" fmla="*/ 7349 w 10442"/>
                <a:gd name="connsiteY3" fmla="*/ 1307 h 10382"/>
                <a:gd name="connsiteX4" fmla="*/ 10000 w 10442"/>
                <a:gd name="connsiteY4" fmla="*/ 0 h 10382"/>
                <a:gd name="connsiteX5" fmla="*/ 10000 w 10442"/>
                <a:gd name="connsiteY5" fmla="*/ 2056 h 10382"/>
                <a:gd name="connsiteX0" fmla="*/ 0 w 10000"/>
                <a:gd name="connsiteY0" fmla="*/ 10382 h 10382"/>
                <a:gd name="connsiteX1" fmla="*/ 2189 w 10000"/>
                <a:gd name="connsiteY1" fmla="*/ 9327 h 10382"/>
                <a:gd name="connsiteX2" fmla="*/ 4766 w 10000"/>
                <a:gd name="connsiteY2" fmla="*/ 4371 h 10382"/>
                <a:gd name="connsiteX3" fmla="*/ 7349 w 10000"/>
                <a:gd name="connsiteY3" fmla="*/ 1307 h 10382"/>
                <a:gd name="connsiteX4" fmla="*/ 10000 w 10000"/>
                <a:gd name="connsiteY4" fmla="*/ 0 h 10382"/>
                <a:gd name="connsiteX5" fmla="*/ 10000 w 10000"/>
                <a:gd name="connsiteY5" fmla="*/ 2056 h 10382"/>
                <a:gd name="connsiteX0" fmla="*/ 0 w 10020"/>
                <a:gd name="connsiteY0" fmla="*/ 10382 h 10382"/>
                <a:gd name="connsiteX1" fmla="*/ 2189 w 10020"/>
                <a:gd name="connsiteY1" fmla="*/ 9327 h 10382"/>
                <a:gd name="connsiteX2" fmla="*/ 4766 w 10020"/>
                <a:gd name="connsiteY2" fmla="*/ 4371 h 10382"/>
                <a:gd name="connsiteX3" fmla="*/ 7349 w 10020"/>
                <a:gd name="connsiteY3" fmla="*/ 1307 h 10382"/>
                <a:gd name="connsiteX4" fmla="*/ 10000 w 10020"/>
                <a:gd name="connsiteY4" fmla="*/ 0 h 10382"/>
                <a:gd name="connsiteX5" fmla="*/ 10020 w 10020"/>
                <a:gd name="connsiteY5" fmla="*/ 2193 h 10382"/>
                <a:gd name="connsiteX0" fmla="*/ 0 w 10007"/>
                <a:gd name="connsiteY0" fmla="*/ 10382 h 10382"/>
                <a:gd name="connsiteX1" fmla="*/ 2189 w 10007"/>
                <a:gd name="connsiteY1" fmla="*/ 9327 h 10382"/>
                <a:gd name="connsiteX2" fmla="*/ 4766 w 10007"/>
                <a:gd name="connsiteY2" fmla="*/ 4371 h 10382"/>
                <a:gd name="connsiteX3" fmla="*/ 7349 w 10007"/>
                <a:gd name="connsiteY3" fmla="*/ 1307 h 10382"/>
                <a:gd name="connsiteX4" fmla="*/ 10000 w 10007"/>
                <a:gd name="connsiteY4" fmla="*/ 0 h 10382"/>
                <a:gd name="connsiteX5" fmla="*/ 9992 w 10007"/>
                <a:gd name="connsiteY5" fmla="*/ 2313 h 10382"/>
                <a:gd name="connsiteX0" fmla="*/ 0 w 10007"/>
                <a:gd name="connsiteY0" fmla="*/ 10382 h 10382"/>
                <a:gd name="connsiteX1" fmla="*/ 2189 w 10007"/>
                <a:gd name="connsiteY1" fmla="*/ 9327 h 10382"/>
                <a:gd name="connsiteX2" fmla="*/ 4766 w 10007"/>
                <a:gd name="connsiteY2" fmla="*/ 4371 h 10382"/>
                <a:gd name="connsiteX3" fmla="*/ 7349 w 10007"/>
                <a:gd name="connsiteY3" fmla="*/ 1307 h 10382"/>
                <a:gd name="connsiteX4" fmla="*/ 10000 w 10007"/>
                <a:gd name="connsiteY4" fmla="*/ 0 h 10382"/>
                <a:gd name="connsiteX5" fmla="*/ 9976 w 10007"/>
                <a:gd name="connsiteY5" fmla="*/ 2125 h 10382"/>
                <a:gd name="connsiteX0" fmla="*/ 0 w 10007"/>
                <a:gd name="connsiteY0" fmla="*/ 10382 h 10382"/>
                <a:gd name="connsiteX1" fmla="*/ 2876 w 10007"/>
                <a:gd name="connsiteY1" fmla="*/ 8199 h 10382"/>
                <a:gd name="connsiteX2" fmla="*/ 4766 w 10007"/>
                <a:gd name="connsiteY2" fmla="*/ 4371 h 10382"/>
                <a:gd name="connsiteX3" fmla="*/ 7349 w 10007"/>
                <a:gd name="connsiteY3" fmla="*/ 1307 h 10382"/>
                <a:gd name="connsiteX4" fmla="*/ 10000 w 10007"/>
                <a:gd name="connsiteY4" fmla="*/ 0 h 10382"/>
                <a:gd name="connsiteX5" fmla="*/ 9976 w 10007"/>
                <a:gd name="connsiteY5" fmla="*/ 2125 h 10382"/>
                <a:gd name="connsiteX0" fmla="*/ 0 w 10007"/>
                <a:gd name="connsiteY0" fmla="*/ 10382 h 10382"/>
                <a:gd name="connsiteX1" fmla="*/ 2876 w 10007"/>
                <a:gd name="connsiteY1" fmla="*/ 8199 h 10382"/>
                <a:gd name="connsiteX2" fmla="*/ 4766 w 10007"/>
                <a:gd name="connsiteY2" fmla="*/ 4371 h 10382"/>
                <a:gd name="connsiteX3" fmla="*/ 7349 w 10007"/>
                <a:gd name="connsiteY3" fmla="*/ 1307 h 10382"/>
                <a:gd name="connsiteX4" fmla="*/ 10000 w 10007"/>
                <a:gd name="connsiteY4" fmla="*/ 0 h 10382"/>
                <a:gd name="connsiteX5" fmla="*/ 9976 w 10007"/>
                <a:gd name="connsiteY5" fmla="*/ 2125 h 10382"/>
                <a:gd name="connsiteX0" fmla="*/ 5636 w 7925"/>
                <a:gd name="connsiteY0" fmla="*/ 4884 h 9201"/>
                <a:gd name="connsiteX1" fmla="*/ 794 w 7925"/>
                <a:gd name="connsiteY1" fmla="*/ 8199 h 9201"/>
                <a:gd name="connsiteX2" fmla="*/ 2684 w 7925"/>
                <a:gd name="connsiteY2" fmla="*/ 4371 h 9201"/>
                <a:gd name="connsiteX3" fmla="*/ 5267 w 7925"/>
                <a:gd name="connsiteY3" fmla="*/ 1307 h 9201"/>
                <a:gd name="connsiteX4" fmla="*/ 7918 w 7925"/>
                <a:gd name="connsiteY4" fmla="*/ 0 h 9201"/>
                <a:gd name="connsiteX5" fmla="*/ 7894 w 7925"/>
                <a:gd name="connsiteY5" fmla="*/ 2125 h 9201"/>
                <a:gd name="connsiteX0" fmla="*/ 7112 w 10000"/>
                <a:gd name="connsiteY0" fmla="*/ 5308 h 10000"/>
                <a:gd name="connsiteX1" fmla="*/ 1002 w 10000"/>
                <a:gd name="connsiteY1" fmla="*/ 8911 h 10000"/>
                <a:gd name="connsiteX2" fmla="*/ 3387 w 10000"/>
                <a:gd name="connsiteY2" fmla="*/ 4751 h 10000"/>
                <a:gd name="connsiteX3" fmla="*/ 6646 w 10000"/>
                <a:gd name="connsiteY3" fmla="*/ 1420 h 10000"/>
                <a:gd name="connsiteX4" fmla="*/ 9991 w 10000"/>
                <a:gd name="connsiteY4" fmla="*/ 0 h 10000"/>
                <a:gd name="connsiteX5" fmla="*/ 9961 w 10000"/>
                <a:gd name="connsiteY5" fmla="*/ 2310 h 10000"/>
                <a:gd name="connsiteX0" fmla="*/ 6110 w 8998"/>
                <a:gd name="connsiteY0" fmla="*/ 5308 h 8911"/>
                <a:gd name="connsiteX1" fmla="*/ 0 w 8998"/>
                <a:gd name="connsiteY1" fmla="*/ 8911 h 8911"/>
                <a:gd name="connsiteX2" fmla="*/ 2385 w 8998"/>
                <a:gd name="connsiteY2" fmla="*/ 4751 h 8911"/>
                <a:gd name="connsiteX3" fmla="*/ 5644 w 8998"/>
                <a:gd name="connsiteY3" fmla="*/ 1420 h 8911"/>
                <a:gd name="connsiteX4" fmla="*/ 8989 w 8998"/>
                <a:gd name="connsiteY4" fmla="*/ 0 h 8911"/>
                <a:gd name="connsiteX5" fmla="*/ 8959 w 8998"/>
                <a:gd name="connsiteY5" fmla="*/ 2310 h 8911"/>
                <a:gd name="connsiteX0" fmla="*/ 6790 w 10000"/>
                <a:gd name="connsiteY0" fmla="*/ 5957 h 10000"/>
                <a:gd name="connsiteX1" fmla="*/ 9928 w 10000"/>
                <a:gd name="connsiteY1" fmla="*/ 2586 h 10000"/>
                <a:gd name="connsiteX2" fmla="*/ 0 w 10000"/>
                <a:gd name="connsiteY2" fmla="*/ 10000 h 10000"/>
                <a:gd name="connsiteX3" fmla="*/ 2651 w 10000"/>
                <a:gd name="connsiteY3" fmla="*/ 5332 h 10000"/>
                <a:gd name="connsiteX4" fmla="*/ 6273 w 10000"/>
                <a:gd name="connsiteY4" fmla="*/ 1594 h 10000"/>
                <a:gd name="connsiteX5" fmla="*/ 9990 w 10000"/>
                <a:gd name="connsiteY5" fmla="*/ 0 h 10000"/>
                <a:gd name="connsiteX6" fmla="*/ 9957 w 10000"/>
                <a:gd name="connsiteY6" fmla="*/ 2592 h 10000"/>
                <a:gd name="connsiteX0" fmla="*/ 6790 w 10000"/>
                <a:gd name="connsiteY0" fmla="*/ 5957 h 10000"/>
                <a:gd name="connsiteX1" fmla="*/ 9928 w 10000"/>
                <a:gd name="connsiteY1" fmla="*/ 2586 h 10000"/>
                <a:gd name="connsiteX2" fmla="*/ 0 w 10000"/>
                <a:gd name="connsiteY2" fmla="*/ 10000 h 10000"/>
                <a:gd name="connsiteX3" fmla="*/ 2651 w 10000"/>
                <a:gd name="connsiteY3" fmla="*/ 5332 h 10000"/>
                <a:gd name="connsiteX4" fmla="*/ 6273 w 10000"/>
                <a:gd name="connsiteY4" fmla="*/ 1594 h 10000"/>
                <a:gd name="connsiteX5" fmla="*/ 9990 w 10000"/>
                <a:gd name="connsiteY5" fmla="*/ 0 h 10000"/>
                <a:gd name="connsiteX6" fmla="*/ 9957 w 10000"/>
                <a:gd name="connsiteY6" fmla="*/ 2592 h 10000"/>
                <a:gd name="connsiteX7" fmla="*/ 6790 w 10000"/>
                <a:gd name="connsiteY7" fmla="*/ 5957 h 10000"/>
                <a:gd name="connsiteX0" fmla="*/ 9957 w 10000"/>
                <a:gd name="connsiteY0" fmla="*/ 2592 h 10000"/>
                <a:gd name="connsiteX1" fmla="*/ 9928 w 10000"/>
                <a:gd name="connsiteY1" fmla="*/ 2586 h 10000"/>
                <a:gd name="connsiteX2" fmla="*/ 0 w 10000"/>
                <a:gd name="connsiteY2" fmla="*/ 10000 h 10000"/>
                <a:gd name="connsiteX3" fmla="*/ 2651 w 10000"/>
                <a:gd name="connsiteY3" fmla="*/ 5332 h 10000"/>
                <a:gd name="connsiteX4" fmla="*/ 6273 w 10000"/>
                <a:gd name="connsiteY4" fmla="*/ 1594 h 10000"/>
                <a:gd name="connsiteX5" fmla="*/ 9990 w 10000"/>
                <a:gd name="connsiteY5" fmla="*/ 0 h 10000"/>
                <a:gd name="connsiteX6" fmla="*/ 9957 w 10000"/>
                <a:gd name="connsiteY6" fmla="*/ 2592 h 10000"/>
                <a:gd name="connsiteX0" fmla="*/ 9957 w 10000"/>
                <a:gd name="connsiteY0" fmla="*/ 2592 h 10000"/>
                <a:gd name="connsiteX1" fmla="*/ 9928 w 10000"/>
                <a:gd name="connsiteY1" fmla="*/ 2586 h 10000"/>
                <a:gd name="connsiteX2" fmla="*/ 0 w 10000"/>
                <a:gd name="connsiteY2" fmla="*/ 10000 h 10000"/>
                <a:gd name="connsiteX3" fmla="*/ 2651 w 10000"/>
                <a:gd name="connsiteY3" fmla="*/ 5332 h 10000"/>
                <a:gd name="connsiteX4" fmla="*/ 6273 w 10000"/>
                <a:gd name="connsiteY4" fmla="*/ 1594 h 10000"/>
                <a:gd name="connsiteX5" fmla="*/ 9990 w 10000"/>
                <a:gd name="connsiteY5" fmla="*/ 0 h 10000"/>
                <a:gd name="connsiteX6" fmla="*/ 9957 w 10000"/>
                <a:gd name="connsiteY6" fmla="*/ 2592 h 10000"/>
                <a:gd name="connsiteX0" fmla="*/ 9957 w 11587"/>
                <a:gd name="connsiteY0" fmla="*/ 2592 h 10000"/>
                <a:gd name="connsiteX1" fmla="*/ 9928 w 11587"/>
                <a:gd name="connsiteY1" fmla="*/ 2586 h 10000"/>
                <a:gd name="connsiteX2" fmla="*/ 0 w 11587"/>
                <a:gd name="connsiteY2" fmla="*/ 10000 h 10000"/>
                <a:gd name="connsiteX3" fmla="*/ 2651 w 11587"/>
                <a:gd name="connsiteY3" fmla="*/ 5332 h 10000"/>
                <a:gd name="connsiteX4" fmla="*/ 6273 w 11587"/>
                <a:gd name="connsiteY4" fmla="*/ 1594 h 10000"/>
                <a:gd name="connsiteX5" fmla="*/ 9990 w 11587"/>
                <a:gd name="connsiteY5" fmla="*/ 0 h 10000"/>
                <a:gd name="connsiteX6" fmla="*/ 9957 w 11587"/>
                <a:gd name="connsiteY6" fmla="*/ 2592 h 10000"/>
                <a:gd name="connsiteX0" fmla="*/ 9957 w 11587"/>
                <a:gd name="connsiteY0" fmla="*/ 2592 h 10000"/>
                <a:gd name="connsiteX1" fmla="*/ 9928 w 11587"/>
                <a:gd name="connsiteY1" fmla="*/ 2586 h 10000"/>
                <a:gd name="connsiteX2" fmla="*/ 0 w 11587"/>
                <a:gd name="connsiteY2" fmla="*/ 10000 h 10000"/>
                <a:gd name="connsiteX3" fmla="*/ 2651 w 11587"/>
                <a:gd name="connsiteY3" fmla="*/ 5332 h 10000"/>
                <a:gd name="connsiteX4" fmla="*/ 6273 w 11587"/>
                <a:gd name="connsiteY4" fmla="*/ 1594 h 10000"/>
                <a:gd name="connsiteX5" fmla="*/ 9990 w 11587"/>
                <a:gd name="connsiteY5" fmla="*/ 0 h 10000"/>
                <a:gd name="connsiteX6" fmla="*/ 9957 w 11587"/>
                <a:gd name="connsiteY6" fmla="*/ 2592 h 10000"/>
                <a:gd name="connsiteX0" fmla="*/ 9990 w 11593"/>
                <a:gd name="connsiteY0" fmla="*/ 0 h 10000"/>
                <a:gd name="connsiteX1" fmla="*/ 9928 w 11593"/>
                <a:gd name="connsiteY1" fmla="*/ 2586 h 10000"/>
                <a:gd name="connsiteX2" fmla="*/ 0 w 11593"/>
                <a:gd name="connsiteY2" fmla="*/ 10000 h 10000"/>
                <a:gd name="connsiteX3" fmla="*/ 2651 w 11593"/>
                <a:gd name="connsiteY3" fmla="*/ 5332 h 10000"/>
                <a:gd name="connsiteX4" fmla="*/ 6273 w 11593"/>
                <a:gd name="connsiteY4" fmla="*/ 1594 h 10000"/>
                <a:gd name="connsiteX5" fmla="*/ 9990 w 11593"/>
                <a:gd name="connsiteY5" fmla="*/ 0 h 10000"/>
                <a:gd name="connsiteX0" fmla="*/ 9990 w 9990"/>
                <a:gd name="connsiteY0" fmla="*/ 0 h 10000"/>
                <a:gd name="connsiteX1" fmla="*/ 9928 w 9990"/>
                <a:gd name="connsiteY1" fmla="*/ 2586 h 10000"/>
                <a:gd name="connsiteX2" fmla="*/ 0 w 9990"/>
                <a:gd name="connsiteY2" fmla="*/ 10000 h 10000"/>
                <a:gd name="connsiteX3" fmla="*/ 2651 w 9990"/>
                <a:gd name="connsiteY3" fmla="*/ 5332 h 10000"/>
                <a:gd name="connsiteX4" fmla="*/ 6273 w 9990"/>
                <a:gd name="connsiteY4" fmla="*/ 1594 h 10000"/>
                <a:gd name="connsiteX5" fmla="*/ 9990 w 9990"/>
                <a:gd name="connsiteY5" fmla="*/ 0 h 10000"/>
                <a:gd name="connsiteX0" fmla="*/ 10000 w 10000"/>
                <a:gd name="connsiteY0" fmla="*/ 0 h 10000"/>
                <a:gd name="connsiteX1" fmla="*/ 9938 w 10000"/>
                <a:gd name="connsiteY1" fmla="*/ 2586 h 10000"/>
                <a:gd name="connsiteX2" fmla="*/ 0 w 10000"/>
                <a:gd name="connsiteY2" fmla="*/ 10000 h 10000"/>
                <a:gd name="connsiteX3" fmla="*/ 2654 w 10000"/>
                <a:gd name="connsiteY3" fmla="*/ 5332 h 10000"/>
                <a:gd name="connsiteX4" fmla="*/ 6279 w 10000"/>
                <a:gd name="connsiteY4" fmla="*/ 1594 h 10000"/>
                <a:gd name="connsiteX5" fmla="*/ 10000 w 10000"/>
                <a:gd name="connsiteY5" fmla="*/ 0 h 10000"/>
                <a:gd name="connsiteX0" fmla="*/ 10000 w 10000"/>
                <a:gd name="connsiteY0" fmla="*/ 0 h 10000"/>
                <a:gd name="connsiteX1" fmla="*/ 9967 w 10000"/>
                <a:gd name="connsiteY1" fmla="*/ 2649 h 10000"/>
                <a:gd name="connsiteX2" fmla="*/ 0 w 10000"/>
                <a:gd name="connsiteY2" fmla="*/ 10000 h 10000"/>
                <a:gd name="connsiteX3" fmla="*/ 2654 w 10000"/>
                <a:gd name="connsiteY3" fmla="*/ 5332 h 10000"/>
                <a:gd name="connsiteX4" fmla="*/ 6279 w 10000"/>
                <a:gd name="connsiteY4" fmla="*/ 1594 h 10000"/>
                <a:gd name="connsiteX5" fmla="*/ 10000 w 10000"/>
                <a:gd name="connsiteY5" fmla="*/ 0 h 10000"/>
                <a:gd name="connsiteX0" fmla="*/ 10000 w 10000"/>
                <a:gd name="connsiteY0" fmla="*/ 0 h 10000"/>
                <a:gd name="connsiteX1" fmla="*/ 9878 w 10000"/>
                <a:gd name="connsiteY1" fmla="*/ 1989 h 10000"/>
                <a:gd name="connsiteX2" fmla="*/ 0 w 10000"/>
                <a:gd name="connsiteY2" fmla="*/ 10000 h 10000"/>
                <a:gd name="connsiteX3" fmla="*/ 2654 w 10000"/>
                <a:gd name="connsiteY3" fmla="*/ 5332 h 10000"/>
                <a:gd name="connsiteX4" fmla="*/ 6279 w 10000"/>
                <a:gd name="connsiteY4" fmla="*/ 1594 h 10000"/>
                <a:gd name="connsiteX5" fmla="*/ 10000 w 10000"/>
                <a:gd name="connsiteY5" fmla="*/ 0 h 10000"/>
                <a:gd name="connsiteX0" fmla="*/ 10000 w 10000"/>
                <a:gd name="connsiteY0" fmla="*/ 0 h 10000"/>
                <a:gd name="connsiteX1" fmla="*/ 9878 w 10000"/>
                <a:gd name="connsiteY1" fmla="*/ 1989 h 10000"/>
                <a:gd name="connsiteX2" fmla="*/ 0 w 10000"/>
                <a:gd name="connsiteY2" fmla="*/ 10000 h 10000"/>
                <a:gd name="connsiteX3" fmla="*/ 2654 w 10000"/>
                <a:gd name="connsiteY3" fmla="*/ 5332 h 10000"/>
                <a:gd name="connsiteX4" fmla="*/ 6279 w 10000"/>
                <a:gd name="connsiteY4" fmla="*/ 1594 h 10000"/>
                <a:gd name="connsiteX5" fmla="*/ 10000 w 10000"/>
                <a:gd name="connsiteY5" fmla="*/ 0 h 10000"/>
                <a:gd name="connsiteX0" fmla="*/ 10000 w 10000"/>
                <a:gd name="connsiteY0" fmla="*/ 0 h 10000"/>
                <a:gd name="connsiteX1" fmla="*/ 9878 w 10000"/>
                <a:gd name="connsiteY1" fmla="*/ 1989 h 10000"/>
                <a:gd name="connsiteX2" fmla="*/ 0 w 10000"/>
                <a:gd name="connsiteY2" fmla="*/ 10000 h 10000"/>
                <a:gd name="connsiteX3" fmla="*/ 2654 w 10000"/>
                <a:gd name="connsiteY3" fmla="*/ 5332 h 10000"/>
                <a:gd name="connsiteX4" fmla="*/ 6279 w 10000"/>
                <a:gd name="connsiteY4" fmla="*/ 1594 h 10000"/>
                <a:gd name="connsiteX5" fmla="*/ 10000 w 10000"/>
                <a:gd name="connsiteY5" fmla="*/ 0 h 10000"/>
                <a:gd name="connsiteX0" fmla="*/ 9889 w 9889"/>
                <a:gd name="connsiteY0" fmla="*/ 0 h 9568"/>
                <a:gd name="connsiteX1" fmla="*/ 9767 w 9889"/>
                <a:gd name="connsiteY1" fmla="*/ 1989 h 9568"/>
                <a:gd name="connsiteX2" fmla="*/ 0 w 9889"/>
                <a:gd name="connsiteY2" fmla="*/ 9568 h 9568"/>
                <a:gd name="connsiteX3" fmla="*/ 2543 w 9889"/>
                <a:gd name="connsiteY3" fmla="*/ 5332 h 9568"/>
                <a:gd name="connsiteX4" fmla="*/ 6168 w 9889"/>
                <a:gd name="connsiteY4" fmla="*/ 1594 h 9568"/>
                <a:gd name="connsiteX5" fmla="*/ 9889 w 9889"/>
                <a:gd name="connsiteY5" fmla="*/ 0 h 9568"/>
                <a:gd name="connsiteX0" fmla="*/ 10000 w 10000"/>
                <a:gd name="connsiteY0" fmla="*/ 0 h 10000"/>
                <a:gd name="connsiteX1" fmla="*/ 9877 w 10000"/>
                <a:gd name="connsiteY1" fmla="*/ 2079 h 10000"/>
                <a:gd name="connsiteX2" fmla="*/ 0 w 10000"/>
                <a:gd name="connsiteY2" fmla="*/ 10000 h 10000"/>
                <a:gd name="connsiteX3" fmla="*/ 2572 w 10000"/>
                <a:gd name="connsiteY3" fmla="*/ 5573 h 10000"/>
                <a:gd name="connsiteX4" fmla="*/ 6237 w 10000"/>
                <a:gd name="connsiteY4" fmla="*/ 1666 h 10000"/>
                <a:gd name="connsiteX5" fmla="*/ 10000 w 10000"/>
                <a:gd name="connsiteY5" fmla="*/ 0 h 10000"/>
                <a:gd name="connsiteX0" fmla="*/ 10000 w 10000"/>
                <a:gd name="connsiteY0" fmla="*/ 0 h 10000"/>
                <a:gd name="connsiteX1" fmla="*/ 9877 w 10000"/>
                <a:gd name="connsiteY1" fmla="*/ 2079 h 10000"/>
                <a:gd name="connsiteX2" fmla="*/ 0 w 10000"/>
                <a:gd name="connsiteY2" fmla="*/ 10000 h 10000"/>
                <a:gd name="connsiteX3" fmla="*/ 2572 w 10000"/>
                <a:gd name="connsiteY3" fmla="*/ 5573 h 10000"/>
                <a:gd name="connsiteX4" fmla="*/ 6237 w 10000"/>
                <a:gd name="connsiteY4" fmla="*/ 1666 h 10000"/>
                <a:gd name="connsiteX5" fmla="*/ 10000 w 10000"/>
                <a:gd name="connsiteY5" fmla="*/ 0 h 10000"/>
                <a:gd name="connsiteX0" fmla="*/ 10000 w 10000"/>
                <a:gd name="connsiteY0" fmla="*/ 0 h 10000"/>
                <a:gd name="connsiteX1" fmla="*/ 9877 w 10000"/>
                <a:gd name="connsiteY1" fmla="*/ 2079 h 10000"/>
                <a:gd name="connsiteX2" fmla="*/ 0 w 10000"/>
                <a:gd name="connsiteY2" fmla="*/ 10000 h 10000"/>
                <a:gd name="connsiteX3" fmla="*/ 2572 w 10000"/>
                <a:gd name="connsiteY3" fmla="*/ 5573 h 10000"/>
                <a:gd name="connsiteX4" fmla="*/ 6237 w 10000"/>
                <a:gd name="connsiteY4" fmla="*/ 1666 h 10000"/>
                <a:gd name="connsiteX5" fmla="*/ 10000 w 10000"/>
                <a:gd name="connsiteY5" fmla="*/ 0 h 10000"/>
                <a:gd name="connsiteX0" fmla="*/ 10448 w 10448"/>
                <a:gd name="connsiteY0" fmla="*/ 0 h 10340"/>
                <a:gd name="connsiteX1" fmla="*/ 10325 w 10448"/>
                <a:gd name="connsiteY1" fmla="*/ 2079 h 10340"/>
                <a:gd name="connsiteX2" fmla="*/ 0 w 10448"/>
                <a:gd name="connsiteY2" fmla="*/ 10340 h 10340"/>
                <a:gd name="connsiteX3" fmla="*/ 3020 w 10448"/>
                <a:gd name="connsiteY3" fmla="*/ 5573 h 10340"/>
                <a:gd name="connsiteX4" fmla="*/ 6685 w 10448"/>
                <a:gd name="connsiteY4" fmla="*/ 1666 h 10340"/>
                <a:gd name="connsiteX5" fmla="*/ 10448 w 10448"/>
                <a:gd name="connsiteY5" fmla="*/ 0 h 10340"/>
                <a:gd name="connsiteX0" fmla="*/ 10450 w 10450"/>
                <a:gd name="connsiteY0" fmla="*/ 0 h 10570"/>
                <a:gd name="connsiteX1" fmla="*/ 10327 w 10450"/>
                <a:gd name="connsiteY1" fmla="*/ 2079 h 10570"/>
                <a:gd name="connsiteX2" fmla="*/ 3008 w 10450"/>
                <a:gd name="connsiteY2" fmla="*/ 6953 h 10570"/>
                <a:gd name="connsiteX3" fmla="*/ 2 w 10450"/>
                <a:gd name="connsiteY3" fmla="*/ 10340 h 10570"/>
                <a:gd name="connsiteX4" fmla="*/ 3022 w 10450"/>
                <a:gd name="connsiteY4" fmla="*/ 5573 h 10570"/>
                <a:gd name="connsiteX5" fmla="*/ 6687 w 10450"/>
                <a:gd name="connsiteY5" fmla="*/ 1666 h 10570"/>
                <a:gd name="connsiteX6" fmla="*/ 10450 w 10450"/>
                <a:gd name="connsiteY6" fmla="*/ 0 h 10570"/>
                <a:gd name="connsiteX0" fmla="*/ 10450 w 10450"/>
                <a:gd name="connsiteY0" fmla="*/ 0 h 10570"/>
                <a:gd name="connsiteX1" fmla="*/ 10327 w 10450"/>
                <a:gd name="connsiteY1" fmla="*/ 2079 h 10570"/>
                <a:gd name="connsiteX2" fmla="*/ 2651 w 10450"/>
                <a:gd name="connsiteY2" fmla="*/ 7702 h 10570"/>
                <a:gd name="connsiteX3" fmla="*/ 2 w 10450"/>
                <a:gd name="connsiteY3" fmla="*/ 10340 h 10570"/>
                <a:gd name="connsiteX4" fmla="*/ 3022 w 10450"/>
                <a:gd name="connsiteY4" fmla="*/ 5573 h 10570"/>
                <a:gd name="connsiteX5" fmla="*/ 6687 w 10450"/>
                <a:gd name="connsiteY5" fmla="*/ 1666 h 10570"/>
                <a:gd name="connsiteX6" fmla="*/ 10450 w 10450"/>
                <a:gd name="connsiteY6" fmla="*/ 0 h 10570"/>
                <a:gd name="connsiteX0" fmla="*/ 10450 w 10450"/>
                <a:gd name="connsiteY0" fmla="*/ 0 h 10570"/>
                <a:gd name="connsiteX1" fmla="*/ 10327 w 10450"/>
                <a:gd name="connsiteY1" fmla="*/ 2079 h 10570"/>
                <a:gd name="connsiteX2" fmla="*/ 2651 w 10450"/>
                <a:gd name="connsiteY2" fmla="*/ 7702 h 10570"/>
                <a:gd name="connsiteX3" fmla="*/ 2 w 10450"/>
                <a:gd name="connsiteY3" fmla="*/ 10340 h 10570"/>
                <a:gd name="connsiteX4" fmla="*/ 3022 w 10450"/>
                <a:gd name="connsiteY4" fmla="*/ 5573 h 10570"/>
                <a:gd name="connsiteX5" fmla="*/ 6687 w 10450"/>
                <a:gd name="connsiteY5" fmla="*/ 1666 h 10570"/>
                <a:gd name="connsiteX6" fmla="*/ 10450 w 10450"/>
                <a:gd name="connsiteY6" fmla="*/ 0 h 10570"/>
                <a:gd name="connsiteX0" fmla="*/ 10450 w 10450"/>
                <a:gd name="connsiteY0" fmla="*/ 0 h 10570"/>
                <a:gd name="connsiteX1" fmla="*/ 10327 w 10450"/>
                <a:gd name="connsiteY1" fmla="*/ 2079 h 10570"/>
                <a:gd name="connsiteX2" fmla="*/ 2651 w 10450"/>
                <a:gd name="connsiteY2" fmla="*/ 7702 h 10570"/>
                <a:gd name="connsiteX3" fmla="*/ 2 w 10450"/>
                <a:gd name="connsiteY3" fmla="*/ 10340 h 10570"/>
                <a:gd name="connsiteX4" fmla="*/ 3022 w 10450"/>
                <a:gd name="connsiteY4" fmla="*/ 5573 h 10570"/>
                <a:gd name="connsiteX5" fmla="*/ 6687 w 10450"/>
                <a:gd name="connsiteY5" fmla="*/ 1666 h 10570"/>
                <a:gd name="connsiteX6" fmla="*/ 10450 w 10450"/>
                <a:gd name="connsiteY6" fmla="*/ 0 h 10570"/>
                <a:gd name="connsiteX0" fmla="*/ 10450 w 10450"/>
                <a:gd name="connsiteY0" fmla="*/ 0 h 10570"/>
                <a:gd name="connsiteX1" fmla="*/ 10327 w 10450"/>
                <a:gd name="connsiteY1" fmla="*/ 2079 h 10570"/>
                <a:gd name="connsiteX2" fmla="*/ 2890 w 10450"/>
                <a:gd name="connsiteY2" fmla="*/ 7702 h 10570"/>
                <a:gd name="connsiteX3" fmla="*/ 2 w 10450"/>
                <a:gd name="connsiteY3" fmla="*/ 10340 h 10570"/>
                <a:gd name="connsiteX4" fmla="*/ 3022 w 10450"/>
                <a:gd name="connsiteY4" fmla="*/ 5573 h 10570"/>
                <a:gd name="connsiteX5" fmla="*/ 6687 w 10450"/>
                <a:gd name="connsiteY5" fmla="*/ 1666 h 10570"/>
                <a:gd name="connsiteX6" fmla="*/ 10450 w 10450"/>
                <a:gd name="connsiteY6" fmla="*/ 0 h 10570"/>
                <a:gd name="connsiteX0" fmla="*/ 10450 w 10450"/>
                <a:gd name="connsiteY0" fmla="*/ 0 h 10570"/>
                <a:gd name="connsiteX1" fmla="*/ 10327 w 10450"/>
                <a:gd name="connsiteY1" fmla="*/ 2079 h 10570"/>
                <a:gd name="connsiteX2" fmla="*/ 7229 w 10450"/>
                <a:gd name="connsiteY2" fmla="*/ 4148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27 w 10450"/>
                <a:gd name="connsiteY1" fmla="*/ 2079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687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022 w 10450"/>
                <a:gd name="connsiteY5" fmla="*/ 5573 h 10570"/>
                <a:gd name="connsiteX6" fmla="*/ 6538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129 w 10450"/>
                <a:gd name="connsiteY5" fmla="*/ 5351 h 10570"/>
                <a:gd name="connsiteX6" fmla="*/ 6538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129 w 10450"/>
                <a:gd name="connsiteY5" fmla="*/ 5351 h 10570"/>
                <a:gd name="connsiteX6" fmla="*/ 6538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129 w 10450"/>
                <a:gd name="connsiteY5" fmla="*/ 5351 h 10570"/>
                <a:gd name="connsiteX6" fmla="*/ 6538 w 10450"/>
                <a:gd name="connsiteY6" fmla="*/ 1666 h 10570"/>
                <a:gd name="connsiteX7" fmla="*/ 10450 w 10450"/>
                <a:gd name="connsiteY7" fmla="*/ 0 h 10570"/>
                <a:gd name="connsiteX0" fmla="*/ 10450 w 10450"/>
                <a:gd name="connsiteY0" fmla="*/ 0 h 10570"/>
                <a:gd name="connsiteX1" fmla="*/ 10386 w 10450"/>
                <a:gd name="connsiteY1" fmla="*/ 2037 h 10570"/>
                <a:gd name="connsiteX2" fmla="*/ 6248 w 10450"/>
                <a:gd name="connsiteY2" fmla="*/ 3953 h 10570"/>
                <a:gd name="connsiteX3" fmla="*/ 2890 w 10450"/>
                <a:gd name="connsiteY3" fmla="*/ 7702 h 10570"/>
                <a:gd name="connsiteX4" fmla="*/ 2 w 10450"/>
                <a:gd name="connsiteY4" fmla="*/ 10340 h 10570"/>
                <a:gd name="connsiteX5" fmla="*/ 3129 w 10450"/>
                <a:gd name="connsiteY5" fmla="*/ 5351 h 10570"/>
                <a:gd name="connsiteX6" fmla="*/ 6282 w 10450"/>
                <a:gd name="connsiteY6" fmla="*/ 1944 h 10570"/>
                <a:gd name="connsiteX7" fmla="*/ 10450 w 10450"/>
                <a:gd name="connsiteY7" fmla="*/ 0 h 10570"/>
                <a:gd name="connsiteX0" fmla="*/ 10450 w 10471"/>
                <a:gd name="connsiteY0" fmla="*/ 0 h 10570"/>
                <a:gd name="connsiteX1" fmla="*/ 10450 w 10471"/>
                <a:gd name="connsiteY1" fmla="*/ 2092 h 10570"/>
                <a:gd name="connsiteX2" fmla="*/ 6248 w 10471"/>
                <a:gd name="connsiteY2" fmla="*/ 3953 h 10570"/>
                <a:gd name="connsiteX3" fmla="*/ 2890 w 10471"/>
                <a:gd name="connsiteY3" fmla="*/ 7702 h 10570"/>
                <a:gd name="connsiteX4" fmla="*/ 2 w 10471"/>
                <a:gd name="connsiteY4" fmla="*/ 10340 h 10570"/>
                <a:gd name="connsiteX5" fmla="*/ 3129 w 10471"/>
                <a:gd name="connsiteY5" fmla="*/ 5351 h 10570"/>
                <a:gd name="connsiteX6" fmla="*/ 6282 w 10471"/>
                <a:gd name="connsiteY6" fmla="*/ 1944 h 10570"/>
                <a:gd name="connsiteX7" fmla="*/ 10450 w 10471"/>
                <a:gd name="connsiteY7" fmla="*/ 0 h 1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1" h="10570">
                  <a:moveTo>
                    <a:pt x="10450" y="0"/>
                  </a:moveTo>
                  <a:cubicBezTo>
                    <a:pt x="10429" y="901"/>
                    <a:pt x="10471" y="1191"/>
                    <a:pt x="10450" y="2092"/>
                  </a:cubicBezTo>
                  <a:cubicBezTo>
                    <a:pt x="8789" y="2755"/>
                    <a:pt x="9197" y="1975"/>
                    <a:pt x="6248" y="3953"/>
                  </a:cubicBezTo>
                  <a:cubicBezTo>
                    <a:pt x="3613" y="6230"/>
                    <a:pt x="5245" y="4976"/>
                    <a:pt x="2890" y="7702"/>
                  </a:cubicBezTo>
                  <a:cubicBezTo>
                    <a:pt x="1372" y="9572"/>
                    <a:pt x="0" y="10570"/>
                    <a:pt x="2" y="10340"/>
                  </a:cubicBezTo>
                  <a:cubicBezTo>
                    <a:pt x="1566" y="8075"/>
                    <a:pt x="2082" y="6750"/>
                    <a:pt x="3129" y="5351"/>
                  </a:cubicBezTo>
                  <a:cubicBezTo>
                    <a:pt x="4176" y="3952"/>
                    <a:pt x="5062" y="2836"/>
                    <a:pt x="6282" y="1944"/>
                  </a:cubicBezTo>
                  <a:cubicBezTo>
                    <a:pt x="7502" y="1052"/>
                    <a:pt x="9038" y="50"/>
                    <a:pt x="10450" y="0"/>
                  </a:cubicBezTo>
                  <a:close/>
                </a:path>
              </a:pathLst>
            </a:custGeom>
            <a:solidFill>
              <a:schemeClr val="accent6">
                <a:lumMod val="40000"/>
                <a:lumOff val="60000"/>
                <a:alpha val="30196"/>
              </a:schemeClr>
            </a:solidFill>
            <a:ln w="12700" cap="flat" cmpd="sng">
              <a:noFill/>
              <a:prstDash val="solid"/>
              <a:round/>
              <a:headEnd/>
              <a:tailEnd/>
            </a:ln>
            <a:effectLst/>
          </p:spPr>
          <p:txBody>
            <a:bodyPr lIns="81204" tIns="39889" rIns="81204" bIns="39889"/>
            <a:lstStyle/>
            <a:p>
              <a:pPr algn="l" fontAlgn="auto">
                <a:spcBef>
                  <a:spcPts val="0"/>
                </a:spcBef>
                <a:spcAft>
                  <a:spcPts val="0"/>
                </a:spcAft>
                <a:buFontTx/>
                <a:buNone/>
              </a:pPr>
              <a:endParaRPr lang="es-ES" sz="1200">
                <a:ln>
                  <a:solidFill>
                    <a:srgbClr val="3C5482"/>
                  </a:solidFill>
                </a:ln>
                <a:solidFill>
                  <a:srgbClr val="3C5482"/>
                </a:solidFill>
              </a:endParaRPr>
            </a:p>
          </p:txBody>
        </p:sp>
        <p:sp>
          <p:nvSpPr>
            <p:cNvPr id="10" name="Text Box 11"/>
            <p:cNvSpPr txBox="1">
              <a:spLocks noChangeArrowheads="1"/>
            </p:cNvSpPr>
            <p:nvPr/>
          </p:nvSpPr>
          <p:spPr bwMode="auto">
            <a:xfrm>
              <a:off x="4808111" y="5085592"/>
              <a:ext cx="943649" cy="235827"/>
            </a:xfrm>
            <a:prstGeom prst="rect">
              <a:avLst/>
            </a:prstGeom>
            <a:noFill/>
            <a:ln w="9525" algn="ctr">
              <a:noFill/>
              <a:miter lim="800000"/>
              <a:headEnd/>
              <a:tailEnd/>
            </a:ln>
            <a:effectLst/>
          </p:spPr>
          <p:txBody>
            <a:bodyPr wrap="square" lIns="0" tIns="0" rIns="0" bIns="0" anchor="b">
              <a:spAutoFit/>
            </a:bodyPr>
            <a:lstStyle/>
            <a:p>
              <a:pPr algn="ctr" defTabSz="860425" fontAlgn="auto">
                <a:spcBef>
                  <a:spcPts val="0"/>
                </a:spcBef>
                <a:spcAft>
                  <a:spcPts val="0"/>
                </a:spcAft>
                <a:buClr>
                  <a:srgbClr val="FF9429"/>
                </a:buClr>
                <a:buFont typeface="Webdings" pitchFamily="18" charset="2"/>
                <a:buNone/>
              </a:pPr>
              <a:r>
                <a:rPr lang="es-ES" sz="1400" b="1" dirty="0"/>
                <a:t>Tiempo</a:t>
              </a:r>
            </a:p>
          </p:txBody>
        </p:sp>
        <p:sp>
          <p:nvSpPr>
            <p:cNvPr id="11" name="Freeform 16"/>
            <p:cNvSpPr>
              <a:spLocks/>
            </p:cNvSpPr>
            <p:nvPr/>
          </p:nvSpPr>
          <p:spPr bwMode="auto">
            <a:xfrm>
              <a:off x="1883950" y="2164176"/>
              <a:ext cx="4229763" cy="2872261"/>
            </a:xfrm>
            <a:custGeom>
              <a:avLst/>
              <a:gdLst>
                <a:gd name="connsiteX0" fmla="*/ 0 w 8501"/>
                <a:gd name="connsiteY0" fmla="*/ 10000 h 10000"/>
                <a:gd name="connsiteX1" fmla="*/ 1503 w 8501"/>
                <a:gd name="connsiteY1" fmla="*/ 8962 h 10000"/>
                <a:gd name="connsiteX2" fmla="*/ 4001 w 8501"/>
                <a:gd name="connsiteY2" fmla="*/ 4310 h 10000"/>
                <a:gd name="connsiteX3" fmla="*/ 6168 w 8501"/>
                <a:gd name="connsiteY3" fmla="*/ 696 h 10000"/>
                <a:gd name="connsiteX4" fmla="*/ 8501 w 8501"/>
                <a:gd name="connsiteY4" fmla="*/ 171 h 10000"/>
                <a:gd name="connsiteX0" fmla="*/ 0 w 9834"/>
                <a:gd name="connsiteY0" fmla="*/ 10718 h 10718"/>
                <a:gd name="connsiteX1" fmla="*/ 1768 w 9834"/>
                <a:gd name="connsiteY1" fmla="*/ 9680 h 10718"/>
                <a:gd name="connsiteX2" fmla="*/ 4707 w 9834"/>
                <a:gd name="connsiteY2" fmla="*/ 5028 h 10718"/>
                <a:gd name="connsiteX3" fmla="*/ 7256 w 9834"/>
                <a:gd name="connsiteY3" fmla="*/ 1414 h 10718"/>
                <a:gd name="connsiteX4" fmla="*/ 9834 w 9834"/>
                <a:gd name="connsiteY4" fmla="*/ 171 h 10718"/>
                <a:gd name="connsiteX0" fmla="*/ 0 w 10000"/>
                <a:gd name="connsiteY0" fmla="*/ 10000 h 10034"/>
                <a:gd name="connsiteX1" fmla="*/ 1798 w 10000"/>
                <a:gd name="connsiteY1" fmla="*/ 9032 h 10034"/>
                <a:gd name="connsiteX2" fmla="*/ 4581 w 10000"/>
                <a:gd name="connsiteY2" fmla="*/ 3989 h 10034"/>
                <a:gd name="connsiteX3" fmla="*/ 7378 w 10000"/>
                <a:gd name="connsiteY3" fmla="*/ 1319 h 10034"/>
                <a:gd name="connsiteX4" fmla="*/ 10000 w 10000"/>
                <a:gd name="connsiteY4" fmla="*/ 160 h 10034"/>
                <a:gd name="connsiteX0" fmla="*/ 0 w 10000"/>
                <a:gd name="connsiteY0" fmla="*/ 10000 h 10034"/>
                <a:gd name="connsiteX1" fmla="*/ 1798 w 10000"/>
                <a:gd name="connsiteY1" fmla="*/ 9032 h 10034"/>
                <a:gd name="connsiteX2" fmla="*/ 4581 w 10000"/>
                <a:gd name="connsiteY2" fmla="*/ 3989 h 10034"/>
                <a:gd name="connsiteX3" fmla="*/ 7349 w 10000"/>
                <a:gd name="connsiteY3" fmla="*/ 1181 h 10034"/>
                <a:gd name="connsiteX4" fmla="*/ 10000 w 10000"/>
                <a:gd name="connsiteY4" fmla="*/ 160 h 10034"/>
                <a:gd name="connsiteX0" fmla="*/ 0 w 10000"/>
                <a:gd name="connsiteY0" fmla="*/ 10256 h 10290"/>
                <a:gd name="connsiteX1" fmla="*/ 1798 w 10000"/>
                <a:gd name="connsiteY1" fmla="*/ 9288 h 10290"/>
                <a:gd name="connsiteX2" fmla="*/ 4581 w 10000"/>
                <a:gd name="connsiteY2" fmla="*/ 4245 h 10290"/>
                <a:gd name="connsiteX3" fmla="*/ 7349 w 10000"/>
                <a:gd name="connsiteY3" fmla="*/ 1437 h 10290"/>
                <a:gd name="connsiteX4" fmla="*/ 10000 w 10000"/>
                <a:gd name="connsiteY4" fmla="*/ 160 h 10290"/>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33"/>
                <a:gd name="connsiteY0" fmla="*/ 10458 h 10492"/>
                <a:gd name="connsiteX1" fmla="*/ 1798 w 10033"/>
                <a:gd name="connsiteY1" fmla="*/ 9490 h 10492"/>
                <a:gd name="connsiteX2" fmla="*/ 4581 w 10033"/>
                <a:gd name="connsiteY2" fmla="*/ 4447 h 10492"/>
                <a:gd name="connsiteX3" fmla="*/ 7349 w 10033"/>
                <a:gd name="connsiteY3" fmla="*/ 1639 h 10492"/>
                <a:gd name="connsiteX4" fmla="*/ 10033 w 10033"/>
                <a:gd name="connsiteY4" fmla="*/ 246 h 10492"/>
                <a:gd name="connsiteX0" fmla="*/ 0 w 10033"/>
                <a:gd name="connsiteY0" fmla="*/ 10458 h 10458"/>
                <a:gd name="connsiteX1" fmla="*/ 2182 w 10033"/>
                <a:gd name="connsiteY1" fmla="*/ 9299 h 10458"/>
                <a:gd name="connsiteX2" fmla="*/ 4581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189 w 10033"/>
                <a:gd name="connsiteY1" fmla="*/ 9403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01 h 10401"/>
                <a:gd name="connsiteX1" fmla="*/ 2189 w 10033"/>
                <a:gd name="connsiteY1" fmla="*/ 9346 h 10401"/>
                <a:gd name="connsiteX2" fmla="*/ 4766 w 10033"/>
                <a:gd name="connsiteY2" fmla="*/ 4390 h 10401"/>
                <a:gd name="connsiteX3" fmla="*/ 7349 w 10033"/>
                <a:gd name="connsiteY3" fmla="*/ 1326 h 10401"/>
                <a:gd name="connsiteX4" fmla="*/ 10033 w 10033"/>
                <a:gd name="connsiteY4" fmla="*/ 189 h 10401"/>
                <a:gd name="connsiteX0" fmla="*/ 0 w 10033"/>
                <a:gd name="connsiteY0" fmla="*/ 10254 h 10254"/>
                <a:gd name="connsiteX1" fmla="*/ 2189 w 10033"/>
                <a:gd name="connsiteY1" fmla="*/ 9199 h 10254"/>
                <a:gd name="connsiteX2" fmla="*/ 4766 w 10033"/>
                <a:gd name="connsiteY2" fmla="*/ 4243 h 10254"/>
                <a:gd name="connsiteX3" fmla="*/ 7349 w 10033"/>
                <a:gd name="connsiteY3" fmla="*/ 1179 h 10254"/>
                <a:gd name="connsiteX4" fmla="*/ 10033 w 10033"/>
                <a:gd name="connsiteY4" fmla="*/ 42 h 10254"/>
                <a:gd name="connsiteX0" fmla="*/ 0 w 10033"/>
                <a:gd name="connsiteY0" fmla="*/ 10254 h 10254"/>
                <a:gd name="connsiteX1" fmla="*/ 2189 w 10033"/>
                <a:gd name="connsiteY1" fmla="*/ 9199 h 10254"/>
                <a:gd name="connsiteX2" fmla="*/ 4766 w 10033"/>
                <a:gd name="connsiteY2" fmla="*/ 4243 h 10254"/>
                <a:gd name="connsiteX3" fmla="*/ 7349 w 10033"/>
                <a:gd name="connsiteY3" fmla="*/ 1179 h 10254"/>
                <a:gd name="connsiteX4" fmla="*/ 10033 w 10033"/>
                <a:gd name="connsiteY4" fmla="*/ 42 h 10254"/>
                <a:gd name="connsiteX0" fmla="*/ 0 w 10033"/>
                <a:gd name="connsiteY0" fmla="*/ 10254 h 10254"/>
                <a:gd name="connsiteX1" fmla="*/ 2189 w 10033"/>
                <a:gd name="connsiteY1" fmla="*/ 9199 h 10254"/>
                <a:gd name="connsiteX2" fmla="*/ 4766 w 10033"/>
                <a:gd name="connsiteY2" fmla="*/ 4243 h 10254"/>
                <a:gd name="connsiteX3" fmla="*/ 7349 w 10033"/>
                <a:gd name="connsiteY3" fmla="*/ 1179 h 10254"/>
                <a:gd name="connsiteX4" fmla="*/ 10033 w 10033"/>
                <a:gd name="connsiteY4" fmla="*/ 42 h 10254"/>
                <a:gd name="connsiteX0" fmla="*/ 0 w 10005"/>
                <a:gd name="connsiteY0" fmla="*/ 10254 h 10254"/>
                <a:gd name="connsiteX1" fmla="*/ 2189 w 10005"/>
                <a:gd name="connsiteY1" fmla="*/ 9199 h 10254"/>
                <a:gd name="connsiteX2" fmla="*/ 4766 w 10005"/>
                <a:gd name="connsiteY2" fmla="*/ 4243 h 10254"/>
                <a:gd name="connsiteX3" fmla="*/ 7349 w 10005"/>
                <a:gd name="connsiteY3" fmla="*/ 1179 h 10254"/>
                <a:gd name="connsiteX4" fmla="*/ 10005 w 10005"/>
                <a:gd name="connsiteY4" fmla="*/ 42 h 10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5" h="10254">
                  <a:moveTo>
                    <a:pt x="0" y="10254"/>
                  </a:moveTo>
                  <a:cubicBezTo>
                    <a:pt x="501" y="10211"/>
                    <a:pt x="1395" y="10201"/>
                    <a:pt x="2189" y="9199"/>
                  </a:cubicBezTo>
                  <a:cubicBezTo>
                    <a:pt x="3105" y="7954"/>
                    <a:pt x="3902" y="5792"/>
                    <a:pt x="4766" y="4243"/>
                  </a:cubicBezTo>
                  <a:cubicBezTo>
                    <a:pt x="5626" y="2906"/>
                    <a:pt x="6310" y="1976"/>
                    <a:pt x="7349" y="1179"/>
                  </a:cubicBezTo>
                  <a:cubicBezTo>
                    <a:pt x="8388" y="443"/>
                    <a:pt x="9537" y="0"/>
                    <a:pt x="10005" y="42"/>
                  </a:cubicBezTo>
                </a:path>
              </a:pathLst>
            </a:custGeom>
            <a:noFill/>
            <a:ln w="95250" cap="flat" cmpd="sng">
              <a:solidFill>
                <a:schemeClr val="accent5"/>
              </a:solidFill>
              <a:prstDash val="solid"/>
              <a:round/>
              <a:headEnd/>
              <a:tailEnd/>
            </a:ln>
            <a:effectLst/>
          </p:spPr>
          <p:txBody>
            <a:bodyPr lIns="81204" tIns="39889" rIns="81204" bIns="39889"/>
            <a:lstStyle/>
            <a:p>
              <a:pPr algn="l" fontAlgn="auto">
                <a:spcBef>
                  <a:spcPts val="0"/>
                </a:spcBef>
                <a:spcAft>
                  <a:spcPts val="0"/>
                </a:spcAft>
                <a:buFontTx/>
                <a:buNone/>
              </a:pPr>
              <a:endParaRPr lang="es-ES" sz="1200">
                <a:ln>
                  <a:solidFill>
                    <a:srgbClr val="3C5482"/>
                  </a:solidFill>
                </a:ln>
                <a:solidFill>
                  <a:srgbClr val="3C5482"/>
                </a:solidFill>
              </a:endParaRPr>
            </a:p>
          </p:txBody>
        </p:sp>
        <p:sp>
          <p:nvSpPr>
            <p:cNvPr id="12" name="Text Box 11"/>
            <p:cNvSpPr txBox="1">
              <a:spLocks noChangeArrowheads="1"/>
            </p:cNvSpPr>
            <p:nvPr/>
          </p:nvSpPr>
          <p:spPr bwMode="auto">
            <a:xfrm>
              <a:off x="3975500" y="1985810"/>
              <a:ext cx="1375598" cy="471654"/>
            </a:xfrm>
            <a:prstGeom prst="rect">
              <a:avLst/>
            </a:prstGeom>
            <a:noFill/>
            <a:ln w="9525" algn="ctr">
              <a:noFill/>
              <a:miter lim="800000"/>
              <a:headEnd/>
              <a:tailEnd/>
            </a:ln>
            <a:effectLst/>
          </p:spPr>
          <p:txBody>
            <a:bodyPr wrap="square" lIns="0" tIns="0" rIns="0" bIns="0" anchor="b">
              <a:spAutoFit/>
            </a:bodyPr>
            <a:lstStyle/>
            <a:p>
              <a:pPr algn="l" defTabSz="860425" fontAlgn="auto">
                <a:spcBef>
                  <a:spcPts val="0"/>
                </a:spcBef>
                <a:spcAft>
                  <a:spcPts val="0"/>
                </a:spcAft>
                <a:buClr>
                  <a:srgbClr val="FF9429"/>
                </a:buClr>
                <a:buFont typeface="Webdings" pitchFamily="18" charset="2"/>
                <a:buNone/>
              </a:pPr>
              <a:r>
                <a:rPr lang="es-ES" sz="1400" b="1" dirty="0">
                  <a:solidFill>
                    <a:schemeClr val="accent5"/>
                  </a:solidFill>
                </a:rPr>
                <a:t>Vivencias</a:t>
              </a:r>
            </a:p>
            <a:p>
              <a:pPr algn="l" defTabSz="860425" fontAlgn="auto">
                <a:spcBef>
                  <a:spcPts val="0"/>
                </a:spcBef>
                <a:spcAft>
                  <a:spcPts val="0"/>
                </a:spcAft>
                <a:buClr>
                  <a:srgbClr val="FF9429"/>
                </a:buClr>
                <a:buFont typeface="Webdings" pitchFamily="18" charset="2"/>
                <a:buNone/>
              </a:pPr>
              <a:r>
                <a:rPr lang="es-ES" sz="1400" b="1" dirty="0">
                  <a:solidFill>
                    <a:schemeClr val="accent5"/>
                  </a:solidFill>
                </a:rPr>
                <a:t>emocionales</a:t>
              </a:r>
            </a:p>
          </p:txBody>
        </p:sp>
        <p:sp>
          <p:nvSpPr>
            <p:cNvPr id="13" name="Text Box 11"/>
            <p:cNvSpPr txBox="1">
              <a:spLocks noChangeArrowheads="1"/>
            </p:cNvSpPr>
            <p:nvPr/>
          </p:nvSpPr>
          <p:spPr bwMode="auto">
            <a:xfrm>
              <a:off x="5146804" y="3065931"/>
              <a:ext cx="1076684" cy="471654"/>
            </a:xfrm>
            <a:prstGeom prst="rect">
              <a:avLst/>
            </a:prstGeom>
            <a:noFill/>
            <a:ln w="9525" algn="ctr">
              <a:noFill/>
              <a:miter lim="800000"/>
              <a:headEnd/>
              <a:tailEnd/>
            </a:ln>
            <a:effectLst/>
          </p:spPr>
          <p:txBody>
            <a:bodyPr wrap="square" lIns="0" tIns="0" rIns="0" bIns="0" anchor="b">
              <a:spAutoFit/>
            </a:bodyPr>
            <a:lstStyle/>
            <a:p>
              <a:pPr algn="l" defTabSz="860425" fontAlgn="auto">
                <a:spcBef>
                  <a:spcPts val="0"/>
                </a:spcBef>
                <a:spcAft>
                  <a:spcPts val="0"/>
                </a:spcAft>
                <a:buClr>
                  <a:srgbClr val="FF9429"/>
                </a:buClr>
                <a:buFont typeface="Webdings" pitchFamily="18" charset="2"/>
                <a:buNone/>
              </a:pPr>
              <a:r>
                <a:rPr lang="es-ES" sz="1400" b="1" dirty="0">
                  <a:solidFill>
                    <a:schemeClr val="accent2"/>
                  </a:solidFill>
                </a:rPr>
                <a:t>Vivencias</a:t>
              </a:r>
            </a:p>
            <a:p>
              <a:pPr algn="l" defTabSz="860425" fontAlgn="auto">
                <a:spcBef>
                  <a:spcPts val="0"/>
                </a:spcBef>
                <a:spcAft>
                  <a:spcPts val="0"/>
                </a:spcAft>
                <a:buClr>
                  <a:srgbClr val="FF9429"/>
                </a:buClr>
                <a:buFont typeface="Webdings" pitchFamily="18" charset="2"/>
                <a:buNone/>
              </a:pPr>
              <a:r>
                <a:rPr lang="es-ES" sz="1400" b="1" dirty="0">
                  <a:solidFill>
                    <a:schemeClr val="accent2"/>
                  </a:solidFill>
                </a:rPr>
                <a:t> físicas</a:t>
              </a:r>
            </a:p>
          </p:txBody>
        </p:sp>
        <p:sp>
          <p:nvSpPr>
            <p:cNvPr id="14" name="Freeform 16"/>
            <p:cNvSpPr>
              <a:spLocks/>
            </p:cNvSpPr>
            <p:nvPr/>
          </p:nvSpPr>
          <p:spPr bwMode="auto">
            <a:xfrm>
              <a:off x="1875949" y="2644895"/>
              <a:ext cx="4236906" cy="2211635"/>
            </a:xfrm>
            <a:custGeom>
              <a:avLst/>
              <a:gdLst>
                <a:gd name="connsiteX0" fmla="*/ 0 w 8501"/>
                <a:gd name="connsiteY0" fmla="*/ 10000 h 10000"/>
                <a:gd name="connsiteX1" fmla="*/ 1503 w 8501"/>
                <a:gd name="connsiteY1" fmla="*/ 8962 h 10000"/>
                <a:gd name="connsiteX2" fmla="*/ 4001 w 8501"/>
                <a:gd name="connsiteY2" fmla="*/ 4310 h 10000"/>
                <a:gd name="connsiteX3" fmla="*/ 6168 w 8501"/>
                <a:gd name="connsiteY3" fmla="*/ 696 h 10000"/>
                <a:gd name="connsiteX4" fmla="*/ 8501 w 8501"/>
                <a:gd name="connsiteY4" fmla="*/ 171 h 10000"/>
                <a:gd name="connsiteX0" fmla="*/ 0 w 9834"/>
                <a:gd name="connsiteY0" fmla="*/ 10718 h 10718"/>
                <a:gd name="connsiteX1" fmla="*/ 1768 w 9834"/>
                <a:gd name="connsiteY1" fmla="*/ 9680 h 10718"/>
                <a:gd name="connsiteX2" fmla="*/ 4707 w 9834"/>
                <a:gd name="connsiteY2" fmla="*/ 5028 h 10718"/>
                <a:gd name="connsiteX3" fmla="*/ 7256 w 9834"/>
                <a:gd name="connsiteY3" fmla="*/ 1414 h 10718"/>
                <a:gd name="connsiteX4" fmla="*/ 9834 w 9834"/>
                <a:gd name="connsiteY4" fmla="*/ 171 h 10718"/>
                <a:gd name="connsiteX0" fmla="*/ 0 w 10000"/>
                <a:gd name="connsiteY0" fmla="*/ 10000 h 10034"/>
                <a:gd name="connsiteX1" fmla="*/ 1798 w 10000"/>
                <a:gd name="connsiteY1" fmla="*/ 9032 h 10034"/>
                <a:gd name="connsiteX2" fmla="*/ 4581 w 10000"/>
                <a:gd name="connsiteY2" fmla="*/ 3989 h 10034"/>
                <a:gd name="connsiteX3" fmla="*/ 7378 w 10000"/>
                <a:gd name="connsiteY3" fmla="*/ 1319 h 10034"/>
                <a:gd name="connsiteX4" fmla="*/ 10000 w 10000"/>
                <a:gd name="connsiteY4" fmla="*/ 160 h 10034"/>
                <a:gd name="connsiteX0" fmla="*/ 0 w 10000"/>
                <a:gd name="connsiteY0" fmla="*/ 10000 h 10034"/>
                <a:gd name="connsiteX1" fmla="*/ 1798 w 10000"/>
                <a:gd name="connsiteY1" fmla="*/ 9032 h 10034"/>
                <a:gd name="connsiteX2" fmla="*/ 4581 w 10000"/>
                <a:gd name="connsiteY2" fmla="*/ 3989 h 10034"/>
                <a:gd name="connsiteX3" fmla="*/ 7349 w 10000"/>
                <a:gd name="connsiteY3" fmla="*/ 1181 h 10034"/>
                <a:gd name="connsiteX4" fmla="*/ 10000 w 10000"/>
                <a:gd name="connsiteY4" fmla="*/ 160 h 10034"/>
                <a:gd name="connsiteX0" fmla="*/ 0 w 10000"/>
                <a:gd name="connsiteY0" fmla="*/ 10256 h 10290"/>
                <a:gd name="connsiteX1" fmla="*/ 1798 w 10000"/>
                <a:gd name="connsiteY1" fmla="*/ 9288 h 10290"/>
                <a:gd name="connsiteX2" fmla="*/ 4581 w 10000"/>
                <a:gd name="connsiteY2" fmla="*/ 4245 h 10290"/>
                <a:gd name="connsiteX3" fmla="*/ 7349 w 10000"/>
                <a:gd name="connsiteY3" fmla="*/ 1437 h 10290"/>
                <a:gd name="connsiteX4" fmla="*/ 10000 w 10000"/>
                <a:gd name="connsiteY4" fmla="*/ 160 h 10290"/>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00"/>
                <a:gd name="connsiteY0" fmla="*/ 10342 h 10376"/>
                <a:gd name="connsiteX1" fmla="*/ 1798 w 10000"/>
                <a:gd name="connsiteY1" fmla="*/ 9374 h 10376"/>
                <a:gd name="connsiteX2" fmla="*/ 4581 w 10000"/>
                <a:gd name="connsiteY2" fmla="*/ 4331 h 10376"/>
                <a:gd name="connsiteX3" fmla="*/ 7349 w 10000"/>
                <a:gd name="connsiteY3" fmla="*/ 1523 h 10376"/>
                <a:gd name="connsiteX4" fmla="*/ 10000 w 10000"/>
                <a:gd name="connsiteY4" fmla="*/ 246 h 10376"/>
                <a:gd name="connsiteX0" fmla="*/ 0 w 10033"/>
                <a:gd name="connsiteY0" fmla="*/ 10458 h 10492"/>
                <a:gd name="connsiteX1" fmla="*/ 1798 w 10033"/>
                <a:gd name="connsiteY1" fmla="*/ 9490 h 10492"/>
                <a:gd name="connsiteX2" fmla="*/ 4581 w 10033"/>
                <a:gd name="connsiteY2" fmla="*/ 4447 h 10492"/>
                <a:gd name="connsiteX3" fmla="*/ 7349 w 10033"/>
                <a:gd name="connsiteY3" fmla="*/ 1639 h 10492"/>
                <a:gd name="connsiteX4" fmla="*/ 10033 w 10033"/>
                <a:gd name="connsiteY4" fmla="*/ 246 h 10492"/>
                <a:gd name="connsiteX0" fmla="*/ 0 w 10033"/>
                <a:gd name="connsiteY0" fmla="*/ 10458 h 10458"/>
                <a:gd name="connsiteX1" fmla="*/ 2182 w 10033"/>
                <a:gd name="connsiteY1" fmla="*/ 9299 h 10458"/>
                <a:gd name="connsiteX2" fmla="*/ 4581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639 h 10458"/>
                <a:gd name="connsiteX4" fmla="*/ 10033 w 10033"/>
                <a:gd name="connsiteY4" fmla="*/ 246 h 10458"/>
                <a:gd name="connsiteX0" fmla="*/ 0 w 10033"/>
                <a:gd name="connsiteY0" fmla="*/ 10458 h 10458"/>
                <a:gd name="connsiteX1" fmla="*/ 2182 w 10033"/>
                <a:gd name="connsiteY1" fmla="*/ 9299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766 w 10033"/>
                <a:gd name="connsiteY2" fmla="*/ 4447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849 w 10033"/>
                <a:gd name="connsiteY2" fmla="*/ 4556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849 w 10033"/>
                <a:gd name="connsiteY2" fmla="*/ 4556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349 w 10033"/>
                <a:gd name="connsiteY3" fmla="*/ 1383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212 w 10033"/>
                <a:gd name="connsiteY1" fmla="*/ 9095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340 w 10033"/>
                <a:gd name="connsiteY1" fmla="*/ 8967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340 w 10033"/>
                <a:gd name="connsiteY1" fmla="*/ 8967 h 10458"/>
                <a:gd name="connsiteX2" fmla="*/ 4884 w 10033"/>
                <a:gd name="connsiteY2" fmla="*/ 4179 h 10458"/>
                <a:gd name="connsiteX3" fmla="*/ 7446 w 10033"/>
                <a:gd name="connsiteY3" fmla="*/ 1666 h 10458"/>
                <a:gd name="connsiteX4" fmla="*/ 10033 w 10033"/>
                <a:gd name="connsiteY4" fmla="*/ 246 h 10458"/>
                <a:gd name="connsiteX0" fmla="*/ 0 w 10033"/>
                <a:gd name="connsiteY0" fmla="*/ 10458 h 10458"/>
                <a:gd name="connsiteX1" fmla="*/ 2340 w 10033"/>
                <a:gd name="connsiteY1" fmla="*/ 8967 h 10458"/>
                <a:gd name="connsiteX2" fmla="*/ 4884 w 10033"/>
                <a:gd name="connsiteY2" fmla="*/ 4179 h 10458"/>
                <a:gd name="connsiteX3" fmla="*/ 7358 w 10033"/>
                <a:gd name="connsiteY3" fmla="*/ 1647 h 10458"/>
                <a:gd name="connsiteX4" fmla="*/ 10033 w 10033"/>
                <a:gd name="connsiteY4" fmla="*/ 246 h 10458"/>
                <a:gd name="connsiteX0" fmla="*/ 0 w 10033"/>
                <a:gd name="connsiteY0" fmla="*/ 10692 h 10692"/>
                <a:gd name="connsiteX1" fmla="*/ 2340 w 10033"/>
                <a:gd name="connsiteY1" fmla="*/ 9201 h 10692"/>
                <a:gd name="connsiteX2" fmla="*/ 4884 w 10033"/>
                <a:gd name="connsiteY2" fmla="*/ 4413 h 10692"/>
                <a:gd name="connsiteX3" fmla="*/ 7349 w 10033"/>
                <a:gd name="connsiteY3" fmla="*/ 947 h 10692"/>
                <a:gd name="connsiteX4" fmla="*/ 10033 w 10033"/>
                <a:gd name="connsiteY4" fmla="*/ 480 h 10692"/>
                <a:gd name="connsiteX0" fmla="*/ 0 w 10000"/>
                <a:gd name="connsiteY0" fmla="*/ 11417 h 11417"/>
                <a:gd name="connsiteX1" fmla="*/ 2340 w 10000"/>
                <a:gd name="connsiteY1" fmla="*/ 9926 h 11417"/>
                <a:gd name="connsiteX2" fmla="*/ 4884 w 10000"/>
                <a:gd name="connsiteY2" fmla="*/ 5138 h 11417"/>
                <a:gd name="connsiteX3" fmla="*/ 7349 w 10000"/>
                <a:gd name="connsiteY3" fmla="*/ 1672 h 11417"/>
                <a:gd name="connsiteX4" fmla="*/ 10000 w 10000"/>
                <a:gd name="connsiteY4" fmla="*/ 246 h 11417"/>
                <a:gd name="connsiteX0" fmla="*/ 0 w 10000"/>
                <a:gd name="connsiteY0" fmla="*/ 11417 h 11417"/>
                <a:gd name="connsiteX1" fmla="*/ 2340 w 10000"/>
                <a:gd name="connsiteY1" fmla="*/ 9926 h 11417"/>
                <a:gd name="connsiteX2" fmla="*/ 4884 w 10000"/>
                <a:gd name="connsiteY2" fmla="*/ 5138 h 11417"/>
                <a:gd name="connsiteX3" fmla="*/ 7349 w 10000"/>
                <a:gd name="connsiteY3" fmla="*/ 1672 h 11417"/>
                <a:gd name="connsiteX4" fmla="*/ 10000 w 10000"/>
                <a:gd name="connsiteY4" fmla="*/ 246 h 11417"/>
                <a:gd name="connsiteX0" fmla="*/ 0 w 10000"/>
                <a:gd name="connsiteY0" fmla="*/ 11417 h 11417"/>
                <a:gd name="connsiteX1" fmla="*/ 2340 w 10000"/>
                <a:gd name="connsiteY1" fmla="*/ 9926 h 11417"/>
                <a:gd name="connsiteX2" fmla="*/ 4884 w 10000"/>
                <a:gd name="connsiteY2" fmla="*/ 5138 h 11417"/>
                <a:gd name="connsiteX3" fmla="*/ 7758 w 10000"/>
                <a:gd name="connsiteY3" fmla="*/ 1084 h 11417"/>
                <a:gd name="connsiteX4" fmla="*/ 10000 w 10000"/>
                <a:gd name="connsiteY4" fmla="*/ 246 h 11417"/>
                <a:gd name="connsiteX0" fmla="*/ 0 w 10003"/>
                <a:gd name="connsiteY0" fmla="*/ 11560 h 11560"/>
                <a:gd name="connsiteX1" fmla="*/ 2340 w 10003"/>
                <a:gd name="connsiteY1" fmla="*/ 10069 h 11560"/>
                <a:gd name="connsiteX2" fmla="*/ 4884 w 10003"/>
                <a:gd name="connsiteY2" fmla="*/ 5281 h 11560"/>
                <a:gd name="connsiteX3" fmla="*/ 7758 w 10003"/>
                <a:gd name="connsiteY3" fmla="*/ 1227 h 11560"/>
                <a:gd name="connsiteX4" fmla="*/ 10003 w 10003"/>
                <a:gd name="connsiteY4" fmla="*/ 246 h 11560"/>
                <a:gd name="connsiteX0" fmla="*/ 0 w 10003"/>
                <a:gd name="connsiteY0" fmla="*/ 11347 h 11347"/>
                <a:gd name="connsiteX1" fmla="*/ 2340 w 10003"/>
                <a:gd name="connsiteY1" fmla="*/ 9856 h 11347"/>
                <a:gd name="connsiteX2" fmla="*/ 4884 w 10003"/>
                <a:gd name="connsiteY2" fmla="*/ 5068 h 11347"/>
                <a:gd name="connsiteX3" fmla="*/ 7758 w 10003"/>
                <a:gd name="connsiteY3" fmla="*/ 1014 h 11347"/>
                <a:gd name="connsiteX4" fmla="*/ 10003 w 10003"/>
                <a:gd name="connsiteY4" fmla="*/ 33 h 11347"/>
                <a:gd name="connsiteX0" fmla="*/ 0 w 10003"/>
                <a:gd name="connsiteY0" fmla="*/ 11314 h 11314"/>
                <a:gd name="connsiteX1" fmla="*/ 2340 w 10003"/>
                <a:gd name="connsiteY1" fmla="*/ 9823 h 11314"/>
                <a:gd name="connsiteX2" fmla="*/ 4884 w 10003"/>
                <a:gd name="connsiteY2" fmla="*/ 5035 h 11314"/>
                <a:gd name="connsiteX3" fmla="*/ 7758 w 10003"/>
                <a:gd name="connsiteY3" fmla="*/ 981 h 11314"/>
                <a:gd name="connsiteX4" fmla="*/ 10003 w 10003"/>
                <a:gd name="connsiteY4" fmla="*/ 0 h 11314"/>
                <a:gd name="connsiteX0" fmla="*/ 0 w 10003"/>
                <a:gd name="connsiteY0" fmla="*/ 11581 h 11581"/>
                <a:gd name="connsiteX1" fmla="*/ 2340 w 10003"/>
                <a:gd name="connsiteY1" fmla="*/ 10090 h 11581"/>
                <a:gd name="connsiteX2" fmla="*/ 4884 w 10003"/>
                <a:gd name="connsiteY2" fmla="*/ 5302 h 11581"/>
                <a:gd name="connsiteX3" fmla="*/ 7758 w 10003"/>
                <a:gd name="connsiteY3" fmla="*/ 1248 h 11581"/>
                <a:gd name="connsiteX4" fmla="*/ 10003 w 10003"/>
                <a:gd name="connsiteY4" fmla="*/ 267 h 11581"/>
                <a:gd name="connsiteX0" fmla="*/ 0 w 10003"/>
                <a:gd name="connsiteY0" fmla="*/ 11314 h 11314"/>
                <a:gd name="connsiteX1" fmla="*/ 2340 w 10003"/>
                <a:gd name="connsiteY1" fmla="*/ 9823 h 11314"/>
                <a:gd name="connsiteX2" fmla="*/ 4884 w 10003"/>
                <a:gd name="connsiteY2" fmla="*/ 5035 h 11314"/>
                <a:gd name="connsiteX3" fmla="*/ 7758 w 10003"/>
                <a:gd name="connsiteY3" fmla="*/ 981 h 11314"/>
                <a:gd name="connsiteX4" fmla="*/ 10003 w 10003"/>
                <a:gd name="connsiteY4" fmla="*/ 0 h 11314"/>
                <a:gd name="connsiteX0" fmla="*/ 0 w 10003"/>
                <a:gd name="connsiteY0" fmla="*/ 11314 h 11314"/>
                <a:gd name="connsiteX1" fmla="*/ 2340 w 10003"/>
                <a:gd name="connsiteY1" fmla="*/ 9823 h 11314"/>
                <a:gd name="connsiteX2" fmla="*/ 4884 w 10003"/>
                <a:gd name="connsiteY2" fmla="*/ 5035 h 11314"/>
                <a:gd name="connsiteX3" fmla="*/ 7758 w 10003"/>
                <a:gd name="connsiteY3" fmla="*/ 981 h 11314"/>
                <a:gd name="connsiteX4" fmla="*/ 10003 w 10003"/>
                <a:gd name="connsiteY4" fmla="*/ 0 h 11314"/>
                <a:gd name="connsiteX0" fmla="*/ 0 w 10003"/>
                <a:gd name="connsiteY0" fmla="*/ 11314 h 11314"/>
                <a:gd name="connsiteX1" fmla="*/ 2340 w 10003"/>
                <a:gd name="connsiteY1" fmla="*/ 9823 h 11314"/>
                <a:gd name="connsiteX2" fmla="*/ 4884 w 10003"/>
                <a:gd name="connsiteY2" fmla="*/ 5035 h 11314"/>
                <a:gd name="connsiteX3" fmla="*/ 7902 w 10003"/>
                <a:gd name="connsiteY3" fmla="*/ 856 h 11314"/>
                <a:gd name="connsiteX4" fmla="*/ 10003 w 10003"/>
                <a:gd name="connsiteY4" fmla="*/ 0 h 11314"/>
                <a:gd name="connsiteX0" fmla="*/ 0 w 10003"/>
                <a:gd name="connsiteY0" fmla="*/ 11314 h 11314"/>
                <a:gd name="connsiteX1" fmla="*/ 2340 w 10003"/>
                <a:gd name="connsiteY1" fmla="*/ 9823 h 11314"/>
                <a:gd name="connsiteX2" fmla="*/ 4884 w 10003"/>
                <a:gd name="connsiteY2" fmla="*/ 5035 h 11314"/>
                <a:gd name="connsiteX3" fmla="*/ 10003 w 10003"/>
                <a:gd name="connsiteY3" fmla="*/ 0 h 11314"/>
                <a:gd name="connsiteX0" fmla="*/ 0 w 10003"/>
                <a:gd name="connsiteY0" fmla="*/ 11314 h 11314"/>
                <a:gd name="connsiteX1" fmla="*/ 2340 w 10003"/>
                <a:gd name="connsiteY1" fmla="*/ 9823 h 11314"/>
                <a:gd name="connsiteX2" fmla="*/ 4884 w 10003"/>
                <a:gd name="connsiteY2" fmla="*/ 5035 h 11314"/>
                <a:gd name="connsiteX3" fmla="*/ 10003 w 10003"/>
                <a:gd name="connsiteY3" fmla="*/ 0 h 11314"/>
                <a:gd name="connsiteX0" fmla="*/ 0 w 10003"/>
                <a:gd name="connsiteY0" fmla="*/ 11314 h 11314"/>
                <a:gd name="connsiteX1" fmla="*/ 2309 w 10003"/>
                <a:gd name="connsiteY1" fmla="*/ 9737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506 w 10003"/>
                <a:gd name="connsiteY1" fmla="*/ 9329 h 11314"/>
                <a:gd name="connsiteX2" fmla="*/ 4884 w 10003"/>
                <a:gd name="connsiteY2" fmla="*/ 5035 h 11314"/>
                <a:gd name="connsiteX3" fmla="*/ 10003 w 10003"/>
                <a:gd name="connsiteY3" fmla="*/ 0 h 11314"/>
                <a:gd name="connsiteX0" fmla="*/ 0 w 10003"/>
                <a:gd name="connsiteY0" fmla="*/ 11314 h 11314"/>
                <a:gd name="connsiteX1" fmla="*/ 2763 w 10003"/>
                <a:gd name="connsiteY1" fmla="*/ 8759 h 11314"/>
                <a:gd name="connsiteX2" fmla="*/ 4884 w 10003"/>
                <a:gd name="connsiteY2" fmla="*/ 5035 h 11314"/>
                <a:gd name="connsiteX3" fmla="*/ 10003 w 10003"/>
                <a:gd name="connsiteY3" fmla="*/ 0 h 11314"/>
                <a:gd name="connsiteX0" fmla="*/ 0 w 10003"/>
                <a:gd name="connsiteY0" fmla="*/ 11314 h 11314"/>
                <a:gd name="connsiteX1" fmla="*/ 2763 w 10003"/>
                <a:gd name="connsiteY1" fmla="*/ 8759 h 11314"/>
                <a:gd name="connsiteX2" fmla="*/ 4884 w 10003"/>
                <a:gd name="connsiteY2" fmla="*/ 5035 h 11314"/>
                <a:gd name="connsiteX3" fmla="*/ 10003 w 10003"/>
                <a:gd name="connsiteY3" fmla="*/ 0 h 11314"/>
                <a:gd name="connsiteX0" fmla="*/ 349 w 10352"/>
                <a:gd name="connsiteY0" fmla="*/ 11314 h 11319"/>
                <a:gd name="connsiteX1" fmla="*/ 461 w 10352"/>
                <a:gd name="connsiteY1" fmla="*/ 10250 h 11319"/>
                <a:gd name="connsiteX2" fmla="*/ 3112 w 10352"/>
                <a:gd name="connsiteY2" fmla="*/ 8759 h 11319"/>
                <a:gd name="connsiteX3" fmla="*/ 5233 w 10352"/>
                <a:gd name="connsiteY3" fmla="*/ 5035 h 11319"/>
                <a:gd name="connsiteX4" fmla="*/ 10352 w 10352"/>
                <a:gd name="connsiteY4" fmla="*/ 0 h 11319"/>
                <a:gd name="connsiteX0" fmla="*/ 435 w 10438"/>
                <a:gd name="connsiteY0" fmla="*/ 11314 h 11319"/>
                <a:gd name="connsiteX1" fmla="*/ 461 w 10438"/>
                <a:gd name="connsiteY1" fmla="*/ 10211 h 11319"/>
                <a:gd name="connsiteX2" fmla="*/ 3198 w 10438"/>
                <a:gd name="connsiteY2" fmla="*/ 8759 h 11319"/>
                <a:gd name="connsiteX3" fmla="*/ 5319 w 10438"/>
                <a:gd name="connsiteY3" fmla="*/ 5035 h 11319"/>
                <a:gd name="connsiteX4" fmla="*/ 10438 w 10438"/>
                <a:gd name="connsiteY4" fmla="*/ 0 h 11319"/>
                <a:gd name="connsiteX0" fmla="*/ 0 w 9977"/>
                <a:gd name="connsiteY0" fmla="*/ 10211 h 10211"/>
                <a:gd name="connsiteX1" fmla="*/ 2737 w 9977"/>
                <a:gd name="connsiteY1" fmla="*/ 8759 h 10211"/>
                <a:gd name="connsiteX2" fmla="*/ 4858 w 9977"/>
                <a:gd name="connsiteY2" fmla="*/ 5035 h 10211"/>
                <a:gd name="connsiteX3" fmla="*/ 9977 w 9977"/>
                <a:gd name="connsiteY3" fmla="*/ 0 h 10211"/>
                <a:gd name="connsiteX0" fmla="*/ 0 w 10000"/>
                <a:gd name="connsiteY0" fmla="*/ 10000 h 10253"/>
                <a:gd name="connsiteX1" fmla="*/ 2743 w 10000"/>
                <a:gd name="connsiteY1" fmla="*/ 8578 h 10253"/>
                <a:gd name="connsiteX2" fmla="*/ 4869 w 10000"/>
                <a:gd name="connsiteY2" fmla="*/ 4931 h 10253"/>
                <a:gd name="connsiteX3" fmla="*/ 10000 w 10000"/>
                <a:gd name="connsiteY3" fmla="*/ 0 h 10253"/>
                <a:gd name="connsiteX0" fmla="*/ 0 w 10000"/>
                <a:gd name="connsiteY0" fmla="*/ 10000 h 10253"/>
                <a:gd name="connsiteX1" fmla="*/ 2743 w 10000"/>
                <a:gd name="connsiteY1" fmla="*/ 8578 h 10253"/>
                <a:gd name="connsiteX2" fmla="*/ 4869 w 10000"/>
                <a:gd name="connsiteY2" fmla="*/ 4931 h 10253"/>
                <a:gd name="connsiteX3" fmla="*/ 10000 w 10000"/>
                <a:gd name="connsiteY3" fmla="*/ 0 h 10253"/>
                <a:gd name="connsiteX0" fmla="*/ 0 w 10000"/>
                <a:gd name="connsiteY0" fmla="*/ 10000 h 10314"/>
                <a:gd name="connsiteX1" fmla="*/ 2743 w 10000"/>
                <a:gd name="connsiteY1" fmla="*/ 8578 h 10314"/>
                <a:gd name="connsiteX2" fmla="*/ 4869 w 10000"/>
                <a:gd name="connsiteY2" fmla="*/ 4931 h 10314"/>
                <a:gd name="connsiteX3" fmla="*/ 10000 w 10000"/>
                <a:gd name="connsiteY3" fmla="*/ 0 h 10314"/>
                <a:gd name="connsiteX0" fmla="*/ 0 w 10000"/>
                <a:gd name="connsiteY0" fmla="*/ 10000 h 10000"/>
                <a:gd name="connsiteX1" fmla="*/ 4869 w 10000"/>
                <a:gd name="connsiteY1" fmla="*/ 4931 h 10000"/>
                <a:gd name="connsiteX2" fmla="*/ 10000 w 10000"/>
                <a:gd name="connsiteY2"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45"/>
                <a:gd name="connsiteY0" fmla="*/ 10022 h 10022"/>
                <a:gd name="connsiteX1" fmla="*/ 10045 w 10045"/>
                <a:gd name="connsiteY1" fmla="*/ 0 h 10022"/>
              </a:gdLst>
              <a:ahLst/>
              <a:cxnLst>
                <a:cxn ang="0">
                  <a:pos x="connsiteX0" y="connsiteY0"/>
                </a:cxn>
                <a:cxn ang="0">
                  <a:pos x="connsiteX1" y="connsiteY1"/>
                </a:cxn>
              </a:cxnLst>
              <a:rect l="l" t="t" r="r" b="b"/>
              <a:pathLst>
                <a:path w="10045" h="10022">
                  <a:moveTo>
                    <a:pt x="0" y="10022"/>
                  </a:moveTo>
                  <a:cubicBezTo>
                    <a:pt x="5444" y="8667"/>
                    <a:pt x="4503" y="1955"/>
                    <a:pt x="10045" y="0"/>
                  </a:cubicBezTo>
                </a:path>
              </a:pathLst>
            </a:custGeom>
            <a:noFill/>
            <a:ln w="28575" cap="flat" cmpd="sng">
              <a:solidFill>
                <a:schemeClr val="accent2"/>
              </a:solidFill>
              <a:prstDash val="solid"/>
              <a:round/>
              <a:headEnd/>
              <a:tailEnd/>
            </a:ln>
            <a:effectLst/>
          </p:spPr>
          <p:txBody>
            <a:bodyPr lIns="81204" tIns="39889" rIns="81204" bIns="39889"/>
            <a:lstStyle/>
            <a:p>
              <a:pPr algn="l" fontAlgn="auto">
                <a:spcBef>
                  <a:spcPts val="0"/>
                </a:spcBef>
                <a:spcAft>
                  <a:spcPts val="0"/>
                </a:spcAft>
                <a:buFontTx/>
                <a:buNone/>
              </a:pPr>
              <a:endParaRPr lang="es-ES" sz="1200">
                <a:ln>
                  <a:solidFill>
                    <a:srgbClr val="3C5482"/>
                  </a:solidFill>
                </a:ln>
                <a:solidFill>
                  <a:srgbClr val="3C5482"/>
                </a:solidFill>
              </a:endParaRPr>
            </a:p>
          </p:txBody>
        </p:sp>
        <p:sp>
          <p:nvSpPr>
            <p:cNvPr id="15" name="Text Box 11"/>
            <p:cNvSpPr txBox="1">
              <a:spLocks noChangeArrowheads="1"/>
            </p:cNvSpPr>
            <p:nvPr/>
          </p:nvSpPr>
          <p:spPr bwMode="auto">
            <a:xfrm rot="16200000">
              <a:off x="51692" y="3302731"/>
              <a:ext cx="3071833" cy="548004"/>
            </a:xfrm>
            <a:prstGeom prst="rect">
              <a:avLst/>
            </a:prstGeom>
            <a:noFill/>
            <a:ln w="9525" algn="ctr">
              <a:noFill/>
              <a:miter lim="800000"/>
              <a:headEnd/>
              <a:tailEnd/>
            </a:ln>
            <a:effectLst/>
          </p:spPr>
          <p:txBody>
            <a:bodyPr wrap="square" lIns="0" tIns="0" rIns="0" bIns="0" anchor="b">
              <a:spAutoFit/>
            </a:bodyPr>
            <a:lstStyle/>
            <a:p>
              <a:pPr algn="ctr" defTabSz="860425" fontAlgn="auto">
                <a:spcBef>
                  <a:spcPts val="0"/>
                </a:spcBef>
                <a:spcAft>
                  <a:spcPts val="0"/>
                </a:spcAft>
                <a:buClr>
                  <a:srgbClr val="FF9429"/>
                </a:buClr>
                <a:buFont typeface="Webdings" pitchFamily="18" charset="2"/>
                <a:buNone/>
              </a:pPr>
              <a:r>
                <a:rPr lang="es-ES" sz="1600" b="1" dirty="0"/>
                <a:t>Beneficios </a:t>
              </a:r>
              <a:r>
                <a:rPr lang="es-ES" sz="1600" b="1" dirty="0" smtClean="0"/>
                <a:t>para </a:t>
              </a:r>
              <a:r>
                <a:rPr lang="es-ES" sz="1600" b="1" dirty="0"/>
                <a:t>los visitantes</a:t>
              </a:r>
            </a:p>
          </p:txBody>
        </p:sp>
        <p:sp>
          <p:nvSpPr>
            <p:cNvPr id="16" name="Line 14"/>
            <p:cNvSpPr>
              <a:spLocks noChangeShapeType="1"/>
            </p:cNvSpPr>
            <p:nvPr/>
          </p:nvSpPr>
          <p:spPr bwMode="auto">
            <a:xfrm flipV="1">
              <a:off x="1883940" y="5057933"/>
              <a:ext cx="3867819" cy="28773"/>
            </a:xfrm>
            <a:prstGeom prst="line">
              <a:avLst/>
            </a:prstGeom>
            <a:noFill/>
            <a:ln w="19050">
              <a:solidFill>
                <a:schemeClr val="tx2"/>
              </a:solidFill>
              <a:round/>
              <a:headEnd/>
              <a:tailEnd type="triangle" w="med" len="med"/>
            </a:ln>
            <a:effectLst/>
          </p:spPr>
          <p:txBody>
            <a:bodyPr lIns="81204" tIns="39889" rIns="81204" bIns="39889"/>
            <a:lstStyle/>
            <a:p>
              <a:pPr algn="l" fontAlgn="auto">
                <a:spcBef>
                  <a:spcPts val="0"/>
                </a:spcBef>
                <a:spcAft>
                  <a:spcPts val="0"/>
                </a:spcAft>
                <a:buFontTx/>
                <a:buNone/>
              </a:pPr>
              <a:endParaRPr lang="es-ES" sz="1200">
                <a:solidFill>
                  <a:srgbClr val="3C5482"/>
                </a:solidFill>
              </a:endParaRPr>
            </a:p>
          </p:txBody>
        </p:sp>
        <p:sp>
          <p:nvSpPr>
            <p:cNvPr id="17" name="Line 15"/>
            <p:cNvSpPr>
              <a:spLocks noChangeShapeType="1"/>
            </p:cNvSpPr>
            <p:nvPr/>
          </p:nvSpPr>
          <p:spPr bwMode="auto">
            <a:xfrm rot="16200000">
              <a:off x="379168" y="3591861"/>
              <a:ext cx="2999216" cy="0"/>
            </a:xfrm>
            <a:prstGeom prst="line">
              <a:avLst/>
            </a:prstGeom>
            <a:noFill/>
            <a:ln w="19050">
              <a:solidFill>
                <a:schemeClr val="tx2"/>
              </a:solidFill>
              <a:round/>
              <a:headEnd/>
              <a:tailEnd type="triangle" w="med" len="med"/>
            </a:ln>
            <a:effectLst/>
          </p:spPr>
          <p:txBody>
            <a:bodyPr lIns="81204" tIns="39889" rIns="81204" bIns="39889"/>
            <a:lstStyle/>
            <a:p>
              <a:pPr algn="l" fontAlgn="auto">
                <a:spcBef>
                  <a:spcPts val="0"/>
                </a:spcBef>
                <a:spcAft>
                  <a:spcPts val="0"/>
                </a:spcAft>
                <a:buFontTx/>
                <a:buNone/>
              </a:pPr>
              <a:endParaRPr lang="es-ES" sz="1200">
                <a:solidFill>
                  <a:srgbClr val="3C5482"/>
                </a:solidFill>
              </a:endParaRPr>
            </a:p>
          </p:txBody>
        </p:sp>
      </p:grpSp>
      <p:graphicFrame>
        <p:nvGraphicFramePr>
          <p:cNvPr id="18" name="17 Gráfico"/>
          <p:cNvGraphicFramePr/>
          <p:nvPr/>
        </p:nvGraphicFramePr>
        <p:xfrm>
          <a:off x="5097015" y="1916832"/>
          <a:ext cx="4454128" cy="3096343"/>
        </p:xfrm>
        <a:graphic>
          <a:graphicData uri="http://schemas.openxmlformats.org/drawingml/2006/chart">
            <c:chart xmlns:c="http://schemas.openxmlformats.org/drawingml/2006/chart" xmlns:r="http://schemas.openxmlformats.org/officeDocument/2006/relationships" r:id="rId2"/>
          </a:graphicData>
        </a:graphic>
      </p:graphicFrame>
      <p:sp>
        <p:nvSpPr>
          <p:cNvPr id="20" name="AutoShape 6"/>
          <p:cNvSpPr>
            <a:spLocks noChangeArrowheads="1"/>
          </p:cNvSpPr>
          <p:nvPr/>
        </p:nvSpPr>
        <p:spPr bwMode="auto">
          <a:xfrm>
            <a:off x="4952999" y="1268760"/>
            <a:ext cx="4598144" cy="431800"/>
          </a:xfrm>
          <a:prstGeom prst="roundRect">
            <a:avLst>
              <a:gd name="adj" fmla="val 0"/>
            </a:avLst>
          </a:prstGeom>
          <a:solidFill>
            <a:schemeClr val="accent2"/>
          </a:solidFill>
          <a:ln w="19050" algn="ctr">
            <a:solidFill>
              <a:schemeClr val="accent2"/>
            </a:solidFill>
            <a:round/>
            <a:headEnd/>
            <a:tailEnd/>
          </a:ln>
        </p:spPr>
        <p:txBody>
          <a:bodyPr lIns="270000" tIns="39889" rIns="270000" bIns="39889" anchor="ctr" anchorCtr="1"/>
          <a:lstStyle/>
          <a:p>
            <a:pPr algn="ctr" defTabSz="684213">
              <a:spcBef>
                <a:spcPct val="0"/>
              </a:spcBef>
              <a:buClr>
                <a:srgbClr val="FF9429"/>
              </a:buClr>
              <a:buSzPct val="90000"/>
            </a:pPr>
            <a:r>
              <a:rPr lang="es-ES" dirty="0" smtClean="0">
                <a:solidFill>
                  <a:schemeClr val="bg1"/>
                </a:solidFill>
              </a:rPr>
              <a:t>Beneficios a los operadores</a:t>
            </a:r>
            <a:endParaRPr lang="es-ES" dirty="0">
              <a:solidFill>
                <a:schemeClr val="bg1"/>
              </a:solidFill>
            </a:endParaRPr>
          </a:p>
        </p:txBody>
      </p:sp>
      <p:grpSp>
        <p:nvGrpSpPr>
          <p:cNvPr id="27" name="26 Grupo"/>
          <p:cNvGrpSpPr/>
          <p:nvPr/>
        </p:nvGrpSpPr>
        <p:grpSpPr>
          <a:xfrm>
            <a:off x="-25400" y="5295900"/>
            <a:ext cx="9913075" cy="1093790"/>
            <a:chOff x="46931" y="5373096"/>
            <a:chExt cx="9788940" cy="1080093"/>
          </a:xfrm>
        </p:grpSpPr>
        <p:pic>
          <p:nvPicPr>
            <p:cNvPr id="10242" name="Picture 2" descr="http://www.turismofvg.it/490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28033" y="5373096"/>
              <a:ext cx="1009650" cy="1080091"/>
            </a:xfrm>
            <a:prstGeom prst="rect">
              <a:avLst/>
            </a:prstGeom>
            <a:noFill/>
          </p:spPr>
        </p:pic>
        <p:pic>
          <p:nvPicPr>
            <p:cNvPr id="10244" name="Picture 4" descr="http://ic2.pbase.com/v3/38/6338/1/50481639.DSC00447cop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16069" y="5373216"/>
              <a:ext cx="1040151" cy="1079972"/>
            </a:xfrm>
            <a:prstGeom prst="rect">
              <a:avLst/>
            </a:prstGeom>
            <a:noFill/>
          </p:spPr>
        </p:pic>
        <p:pic>
          <p:nvPicPr>
            <p:cNvPr id="10246" name="Picture 6" descr="http://images.nationalgeographic.com/wpf/media-live/photos/000/180/cache/iceland-volcano-tourism-happy-snap_18087_600x45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931" y="5380038"/>
              <a:ext cx="1716121" cy="1069425"/>
            </a:xfrm>
            <a:prstGeom prst="rect">
              <a:avLst/>
            </a:prstGeom>
            <a:noFill/>
          </p:spPr>
        </p:pic>
        <p:pic>
          <p:nvPicPr>
            <p:cNvPr id="10248" name="Picture 8" descr="http://www.travelexperiencecostarica.com/wp-content/uploads/2009/09/Family-Swimming.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79656" y="5380039"/>
              <a:ext cx="2320323" cy="1073150"/>
            </a:xfrm>
            <a:prstGeom prst="rect">
              <a:avLst/>
            </a:prstGeom>
            <a:noFill/>
          </p:spPr>
        </p:pic>
        <p:pic>
          <p:nvPicPr>
            <p:cNvPr id="10250" name="Picture 10" descr="http://x4b.xanga.com/597f4730d2635249404428/b19787165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734606" y="5378717"/>
              <a:ext cx="1666664" cy="1074471"/>
            </a:xfrm>
            <a:prstGeom prst="rect">
              <a:avLst/>
            </a:prstGeom>
            <a:noFill/>
          </p:spPr>
        </p:pic>
        <p:pic>
          <p:nvPicPr>
            <p:cNvPr id="10252" name="Picture 12" descr="http://wwwdelivery.superstock.com/WI/223/1773/PreviewComp/SuperStock_1773R-9332.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741438" y="5380038"/>
              <a:ext cx="1008209" cy="1073150"/>
            </a:xfrm>
            <a:prstGeom prst="rect">
              <a:avLst/>
            </a:prstGeom>
            <a:noFill/>
          </p:spPr>
        </p:pic>
        <p:pic>
          <p:nvPicPr>
            <p:cNvPr id="10254" name="Picture 14" descr="http://wwwdelivery.superstock.com/WI/223/1775/PreviewComp/SuperStock_1775R-115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678366" y="5380038"/>
              <a:ext cx="1157505" cy="1073150"/>
            </a:xfrm>
            <a:prstGeom prst="rect">
              <a:avLst/>
            </a:prstGeom>
            <a:noFill/>
          </p:spPr>
        </p:pic>
      </p:grpSp>
      <p:sp>
        <p:nvSpPr>
          <p:cNvPr id="25" name="24 Título"/>
          <p:cNvSpPr>
            <a:spLocks noGrp="1"/>
          </p:cNvSpPr>
          <p:nvPr>
            <p:ph type="title"/>
          </p:nvPr>
        </p:nvSpPr>
        <p:spPr/>
        <p:txBody>
          <a:bodyPr/>
          <a:lstStyle/>
          <a:p>
            <a:r>
              <a:rPr lang="es-ES" dirty="0" smtClean="0"/>
              <a:t>La introducción del agregado ‘emocional’ a los productos turísticos es la clave para incrementar beneficios económicos sobre valor agregado</a:t>
            </a:r>
            <a:endParaRPr lang="es-ES" dirty="0"/>
          </a:p>
        </p:txBody>
      </p:sp>
      <p:sp>
        <p:nvSpPr>
          <p:cNvPr id="26" name="25 Marcador de texto"/>
          <p:cNvSpPr>
            <a:spLocks noGrp="1"/>
          </p:cNvSpPr>
          <p:nvPr>
            <p:ph type="body" sz="quarter" idx="13"/>
          </p:nvPr>
        </p:nvSpPr>
        <p:spPr/>
        <p:txBody>
          <a:bodyPr/>
          <a:lstStyle/>
          <a:p>
            <a:r>
              <a:rPr lang="es-ES" dirty="0" smtClean="0"/>
              <a:t>Innovación de productos turísticos</a:t>
            </a:r>
            <a:endParaRPr lang="es-ES" dirty="0"/>
          </a:p>
        </p:txBody>
      </p:sp>
      <p:sp>
        <p:nvSpPr>
          <p:cNvPr id="29" name="Rectángulo redondeado 35"/>
          <p:cNvSpPr/>
          <p:nvPr/>
        </p:nvSpPr>
        <p:spPr>
          <a:xfrm>
            <a:off x="8352436" y="1044951"/>
            <a:ext cx="1150358" cy="223809"/>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0378582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a:spLocks noGrp="1"/>
          </p:cNvSpPr>
          <p:nvPr>
            <p:ph type="title"/>
          </p:nvPr>
        </p:nvSpPr>
        <p:spPr>
          <a:xfrm>
            <a:off x="159568" y="419324"/>
            <a:ext cx="9746432" cy="633412"/>
          </a:xfrm>
          <a:solidFill>
            <a:schemeClr val="bg1"/>
          </a:solidFill>
        </p:spPr>
        <p:txBody>
          <a:bodyPr/>
          <a:lstStyle/>
          <a:p>
            <a:r>
              <a:rPr lang="es-ES" dirty="0" smtClean="0"/>
              <a:t>Desarrollo de marca - Ejemplos</a:t>
            </a:r>
            <a:endParaRPr lang="es-ES" dirty="0"/>
          </a:p>
        </p:txBody>
      </p:sp>
      <p:sp>
        <p:nvSpPr>
          <p:cNvPr id="9" name="5 Marcador de texto"/>
          <p:cNvSpPr>
            <a:spLocks noGrp="1"/>
          </p:cNvSpPr>
          <p:nvPr>
            <p:ph type="body" sz="quarter" idx="13"/>
          </p:nvPr>
        </p:nvSpPr>
        <p:spPr>
          <a:xfrm>
            <a:off x="272481" y="243316"/>
            <a:ext cx="9367832" cy="188640"/>
          </a:xfrm>
        </p:spPr>
        <p:txBody>
          <a:bodyPr/>
          <a:lstStyle/>
          <a:p>
            <a:pPr algn="l"/>
            <a:r>
              <a:rPr lang="es-ES" dirty="0" smtClean="0"/>
              <a:t>Plan de Turismo – Posicionamiento y marca</a:t>
            </a:r>
            <a:endParaRPr lang="es-ES" dirty="0"/>
          </a:p>
        </p:txBody>
      </p:sp>
      <p:cxnSp>
        <p:nvCxnSpPr>
          <p:cNvPr id="10" name="9 Conector recto"/>
          <p:cNvCxnSpPr/>
          <p:nvPr/>
        </p:nvCxnSpPr>
        <p:spPr>
          <a:xfrm>
            <a:off x="272481" y="837382"/>
            <a:ext cx="900100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9442" name="Picture 2" descr="C:\Users\gbassotti\Desktop\000. NEGOCIOS GB\07. CONFERENCIAS\01. UNIV ACONCAGUA\0000. Docs soporte\Bhutan.png"/>
          <p:cNvPicPr>
            <a:picLocks noChangeAspect="1" noChangeArrowheads="1"/>
          </p:cNvPicPr>
          <p:nvPr/>
        </p:nvPicPr>
        <p:blipFill>
          <a:blip r:embed="rId2" cstate="email"/>
          <a:srcRect/>
          <a:stretch>
            <a:fillRect/>
          </a:stretch>
        </p:blipFill>
        <p:spPr bwMode="auto">
          <a:xfrm>
            <a:off x="7623749" y="1340768"/>
            <a:ext cx="2297803" cy="1543050"/>
          </a:xfrm>
          <a:prstGeom prst="rect">
            <a:avLst/>
          </a:prstGeom>
          <a:noFill/>
        </p:spPr>
      </p:pic>
      <p:pic>
        <p:nvPicPr>
          <p:cNvPr id="189443" name="Picture 3" descr="C:\Users\gbassotti\Desktop\000. NEGOCIOS GB\07. CONFERENCIAS\01. UNIV ACONCAGUA\0000. Docs soporte\Bangladesh.png"/>
          <p:cNvPicPr>
            <a:picLocks noChangeAspect="1" noChangeArrowheads="1"/>
          </p:cNvPicPr>
          <p:nvPr/>
        </p:nvPicPr>
        <p:blipFill>
          <a:blip r:embed="rId3" cstate="email"/>
          <a:srcRect/>
          <a:stretch>
            <a:fillRect/>
          </a:stretch>
        </p:blipFill>
        <p:spPr bwMode="auto">
          <a:xfrm>
            <a:off x="4088904" y="5265217"/>
            <a:ext cx="3186325" cy="1404143"/>
          </a:xfrm>
          <a:prstGeom prst="rect">
            <a:avLst/>
          </a:prstGeom>
          <a:noFill/>
        </p:spPr>
      </p:pic>
      <p:pic>
        <p:nvPicPr>
          <p:cNvPr id="189444" name="Picture 4" descr="C:\Users\gbassotti\Desktop\000. NEGOCIOS GB\07. CONFERENCIAS\01. UNIV ACONCAGUA\0000. Docs soporte\Ecuador actual.png"/>
          <p:cNvPicPr>
            <a:picLocks noChangeAspect="1" noChangeArrowheads="1"/>
          </p:cNvPicPr>
          <p:nvPr/>
        </p:nvPicPr>
        <p:blipFill>
          <a:blip r:embed="rId4" cstate="email"/>
          <a:srcRect/>
          <a:stretch>
            <a:fillRect/>
          </a:stretch>
        </p:blipFill>
        <p:spPr bwMode="auto">
          <a:xfrm>
            <a:off x="4914900" y="3378146"/>
            <a:ext cx="2324100" cy="1743075"/>
          </a:xfrm>
          <a:prstGeom prst="rect">
            <a:avLst/>
          </a:prstGeom>
          <a:noFill/>
        </p:spPr>
      </p:pic>
      <p:pic>
        <p:nvPicPr>
          <p:cNvPr id="189445" name="Picture 5" descr="C:\Users\gbassotti\Desktop\000. NEGOCIOS GB\07. CONFERENCIAS\01. UNIV ACONCAGUA\0000. Docs soporte\Ecuador anterior.png"/>
          <p:cNvPicPr>
            <a:picLocks noChangeAspect="1" noChangeArrowheads="1"/>
          </p:cNvPicPr>
          <p:nvPr/>
        </p:nvPicPr>
        <p:blipFill>
          <a:blip r:embed="rId5" cstate="email"/>
          <a:srcRect/>
          <a:stretch>
            <a:fillRect/>
          </a:stretch>
        </p:blipFill>
        <p:spPr bwMode="auto">
          <a:xfrm>
            <a:off x="2457450" y="3320996"/>
            <a:ext cx="2457450" cy="1857375"/>
          </a:xfrm>
          <a:prstGeom prst="rect">
            <a:avLst/>
          </a:prstGeom>
          <a:noFill/>
        </p:spPr>
      </p:pic>
      <p:pic>
        <p:nvPicPr>
          <p:cNvPr id="189447" name="Picture 7" descr="C:\Users\gbassotti\Desktop\000. NEGOCIOS GB\07. CONFERENCIAS\01. UNIV ACONCAGUA\0000. Docs soporte\Perú anterior.png"/>
          <p:cNvPicPr>
            <a:picLocks noChangeAspect="1" noChangeArrowheads="1"/>
          </p:cNvPicPr>
          <p:nvPr/>
        </p:nvPicPr>
        <p:blipFill>
          <a:blip r:embed="rId6" cstate="email"/>
          <a:srcRect/>
          <a:stretch>
            <a:fillRect/>
          </a:stretch>
        </p:blipFill>
        <p:spPr bwMode="auto">
          <a:xfrm>
            <a:off x="0" y="1505347"/>
            <a:ext cx="2952750" cy="1543050"/>
          </a:xfrm>
          <a:prstGeom prst="rect">
            <a:avLst/>
          </a:prstGeom>
          <a:noFill/>
        </p:spPr>
      </p:pic>
      <p:pic>
        <p:nvPicPr>
          <p:cNvPr id="189448" name="Picture 8" descr="C:\Users\gbassotti\Desktop\000. NEGOCIOS GB\07. CONFERENCIAS\01. UNIV ACONCAGUA\0000. Docs soporte\untitled.png"/>
          <p:cNvPicPr>
            <a:picLocks noChangeAspect="1" noChangeArrowheads="1"/>
          </p:cNvPicPr>
          <p:nvPr/>
        </p:nvPicPr>
        <p:blipFill>
          <a:blip r:embed="rId7" cstate="email"/>
          <a:srcRect/>
          <a:stretch>
            <a:fillRect/>
          </a:stretch>
        </p:blipFill>
        <p:spPr bwMode="auto">
          <a:xfrm>
            <a:off x="3268303" y="1659260"/>
            <a:ext cx="1685566" cy="1235224"/>
          </a:xfrm>
          <a:prstGeom prst="rect">
            <a:avLst/>
          </a:prstGeom>
          <a:noFill/>
        </p:spPr>
      </p:pic>
      <p:pic>
        <p:nvPicPr>
          <p:cNvPr id="15" name="Picture 3" descr="C:\Users\gbassotti\Desktop\000. NEGOCIOS GB\07. CONFERENCIAS\01. UNIV ACONCAGUA\0000. Docs soporte\India.png"/>
          <p:cNvPicPr>
            <a:picLocks noChangeAspect="1" noChangeArrowheads="1"/>
          </p:cNvPicPr>
          <p:nvPr/>
        </p:nvPicPr>
        <p:blipFill>
          <a:blip r:embed="rId8" cstate="email"/>
          <a:srcRect/>
          <a:stretch>
            <a:fillRect/>
          </a:stretch>
        </p:blipFill>
        <p:spPr bwMode="auto">
          <a:xfrm>
            <a:off x="40990" y="5584453"/>
            <a:ext cx="4078728" cy="1012899"/>
          </a:xfrm>
          <a:prstGeom prst="rect">
            <a:avLst/>
          </a:prstGeom>
          <a:noFill/>
        </p:spPr>
      </p:pic>
      <p:pic>
        <p:nvPicPr>
          <p:cNvPr id="189450" name="Picture 10" descr="C:\Users\gbassotti\Desktop\000. NEGOCIOS GB\07. CONFERENCIAS\01. UNIV ACONCAGUA\0000. Docs soporte\Nepal.png"/>
          <p:cNvPicPr>
            <a:picLocks noChangeAspect="1" noChangeArrowheads="1"/>
          </p:cNvPicPr>
          <p:nvPr/>
        </p:nvPicPr>
        <p:blipFill>
          <a:blip r:embed="rId9" cstate="email"/>
          <a:srcRect/>
          <a:stretch>
            <a:fillRect/>
          </a:stretch>
        </p:blipFill>
        <p:spPr bwMode="auto">
          <a:xfrm>
            <a:off x="7329287" y="5314721"/>
            <a:ext cx="2592265" cy="1282631"/>
          </a:xfrm>
          <a:prstGeom prst="rect">
            <a:avLst/>
          </a:prstGeom>
          <a:noFill/>
        </p:spPr>
      </p:pic>
      <p:pic>
        <p:nvPicPr>
          <p:cNvPr id="189451" name="Picture 11" descr="C:\Users\gbassotti\Desktop\000. NEGOCIOS GB\07. CONFERENCIAS\01. UNIV ACONCAGUA\0000. Docs soporte\Bhutan 2.png"/>
          <p:cNvPicPr>
            <a:picLocks noChangeAspect="1" noChangeArrowheads="1"/>
          </p:cNvPicPr>
          <p:nvPr/>
        </p:nvPicPr>
        <p:blipFill>
          <a:blip r:embed="rId10" cstate="email"/>
          <a:srcRect/>
          <a:stretch>
            <a:fillRect/>
          </a:stretch>
        </p:blipFill>
        <p:spPr bwMode="auto">
          <a:xfrm>
            <a:off x="5716488" y="1714500"/>
            <a:ext cx="1828800" cy="1143000"/>
          </a:xfrm>
          <a:prstGeom prst="rect">
            <a:avLst/>
          </a:prstGeom>
          <a:noFill/>
        </p:spPr>
      </p:pic>
      <p:sp>
        <p:nvSpPr>
          <p:cNvPr id="16" name="Rectángulo redondeado 35"/>
          <p:cNvSpPr/>
          <p:nvPr/>
        </p:nvSpPr>
        <p:spPr>
          <a:xfrm>
            <a:off x="8352436" y="1044951"/>
            <a:ext cx="1150358" cy="223809"/>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98807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Freeform 2"/>
          <p:cNvSpPr>
            <a:spLocks/>
          </p:cNvSpPr>
          <p:nvPr/>
        </p:nvSpPr>
        <p:spPr bwMode="auto">
          <a:xfrm>
            <a:off x="5448300" y="1906589"/>
            <a:ext cx="1327679" cy="3933825"/>
          </a:xfrm>
          <a:custGeom>
            <a:avLst/>
            <a:gdLst/>
            <a:ahLst/>
            <a:cxnLst>
              <a:cxn ang="0">
                <a:pos x="16" y="2108"/>
              </a:cxn>
              <a:cxn ang="0">
                <a:pos x="657" y="0"/>
              </a:cxn>
              <a:cxn ang="0">
                <a:pos x="772" y="2478"/>
              </a:cxn>
              <a:cxn ang="0">
                <a:pos x="0" y="2315"/>
              </a:cxn>
            </a:cxnLst>
            <a:rect l="0" t="0" r="r" b="b"/>
            <a:pathLst>
              <a:path w="772" h="2478">
                <a:moveTo>
                  <a:pt x="16" y="2108"/>
                </a:moveTo>
                <a:lnTo>
                  <a:pt x="657" y="0"/>
                </a:lnTo>
                <a:lnTo>
                  <a:pt x="772" y="2478"/>
                </a:lnTo>
                <a:lnTo>
                  <a:pt x="0" y="2315"/>
                </a:lnTo>
              </a:path>
            </a:pathLst>
          </a:custGeom>
          <a:gradFill rotWithShape="1">
            <a:gsLst>
              <a:gs pos="0">
                <a:srgbClr val="CCECFF"/>
              </a:gs>
              <a:gs pos="100000">
                <a:srgbClr val="CCECFF">
                  <a:gamma/>
                  <a:tint val="36471"/>
                  <a:invGamma/>
                </a:srgbClr>
              </a:gs>
            </a:gsLst>
            <a:lin ang="0" scaled="1"/>
          </a:gradFill>
          <a:ln w="3175" cap="flat" cmpd="sng">
            <a:noFill/>
            <a:prstDash val="dash"/>
            <a:round/>
            <a:headEnd/>
            <a:tailEnd/>
          </a:ln>
          <a:effectLst/>
        </p:spPr>
        <p:txBody>
          <a:bodyPr lIns="45720" rIns="45720" anchor="ctr"/>
          <a:lstStyle/>
          <a:p>
            <a:endParaRPr lang="it-IT" dirty="0"/>
          </a:p>
        </p:txBody>
      </p:sp>
      <p:sp>
        <p:nvSpPr>
          <p:cNvPr id="427012" name="Text Box 4"/>
          <p:cNvSpPr txBox="1">
            <a:spLocks noChangeArrowheads="1"/>
          </p:cNvSpPr>
          <p:nvPr/>
        </p:nvSpPr>
        <p:spPr bwMode="auto">
          <a:xfrm>
            <a:off x="0" y="6056461"/>
            <a:ext cx="7223125" cy="396875"/>
          </a:xfrm>
          <a:prstGeom prst="rect">
            <a:avLst/>
          </a:prstGeom>
          <a:noFill/>
          <a:ln w="9525">
            <a:noFill/>
            <a:miter lim="800000"/>
            <a:headEnd/>
            <a:tailEnd/>
          </a:ln>
          <a:effectLst/>
        </p:spPr>
        <p:txBody>
          <a:bodyPr lIns="45720" rIns="45720" anchor="b">
            <a:spAutoFit/>
          </a:bodyPr>
          <a:lstStyle/>
          <a:p>
            <a:pPr algn="l">
              <a:spcBef>
                <a:spcPct val="0"/>
              </a:spcBef>
              <a:tabLst>
                <a:tab pos="571500" algn="l"/>
              </a:tabLst>
            </a:pPr>
            <a:r>
              <a:rPr lang="it-IT" sz="1000" dirty="0" smtClean="0"/>
              <a:t>Note:  	N=362 companies</a:t>
            </a:r>
          </a:p>
          <a:p>
            <a:pPr algn="l">
              <a:spcBef>
                <a:spcPct val="0"/>
              </a:spcBef>
              <a:tabLst>
                <a:tab pos="571500" algn="l"/>
              </a:tabLst>
            </a:pPr>
            <a:r>
              <a:rPr lang="it-IT" sz="1000" dirty="0" smtClean="0"/>
              <a:t>Source: 	Harvard Business School Working Knowledge, November 7, 2005 </a:t>
            </a:r>
            <a:endParaRPr lang="it-IT" sz="1000" dirty="0"/>
          </a:p>
        </p:txBody>
      </p:sp>
      <p:sp>
        <p:nvSpPr>
          <p:cNvPr id="427013" name="Text Box 5"/>
          <p:cNvSpPr txBox="1">
            <a:spLocks noChangeArrowheads="1"/>
          </p:cNvSpPr>
          <p:nvPr/>
        </p:nvSpPr>
        <p:spPr bwMode="auto">
          <a:xfrm>
            <a:off x="1010435" y="1681063"/>
            <a:ext cx="5310717" cy="307777"/>
          </a:xfrm>
          <a:prstGeom prst="rect">
            <a:avLst/>
          </a:prstGeom>
          <a:noFill/>
          <a:ln w="9525">
            <a:noFill/>
            <a:miter lim="800000"/>
            <a:headEnd/>
            <a:tailEnd/>
          </a:ln>
          <a:effectLst/>
        </p:spPr>
        <p:txBody>
          <a:bodyPr anchor="b">
            <a:spAutoFit/>
          </a:bodyPr>
          <a:lstStyle/>
          <a:p>
            <a:r>
              <a:rPr lang="it-IT" sz="1400" b="1" dirty="0" smtClean="0"/>
              <a:t>¿Entrega / recibe una experiencia de cliente superior?</a:t>
            </a:r>
            <a:endParaRPr lang="it-IT" sz="1400" b="1" dirty="0"/>
          </a:p>
        </p:txBody>
      </p:sp>
      <p:graphicFrame>
        <p:nvGraphicFramePr>
          <p:cNvPr id="427015" name="Object 7"/>
          <p:cNvGraphicFramePr>
            <a:graphicFrameLocks noChangeAspect="1"/>
          </p:cNvGraphicFramePr>
          <p:nvPr>
            <p:extLst/>
          </p:nvPr>
        </p:nvGraphicFramePr>
        <p:xfrm>
          <a:off x="848544" y="1949450"/>
          <a:ext cx="5271161" cy="4200525"/>
        </p:xfrm>
        <a:graphic>
          <a:graphicData uri="http://schemas.openxmlformats.org/presentationml/2006/ole">
            <mc:AlternateContent xmlns:mc="http://schemas.openxmlformats.org/markup-compatibility/2006">
              <mc:Choice xmlns:v="urn:schemas-microsoft-com:vml" Requires="v">
                <p:oleObj spid="_x0000_s40972" name="Chart" r:id="rId4" imgW="4829284" imgH="4162476" progId="MSGraph.Chart.8">
                  <p:embed followColorScheme="full"/>
                </p:oleObj>
              </mc:Choice>
              <mc:Fallback>
                <p:oleObj name="Chart" r:id="rId4" imgW="4829284" imgH="4162476" progId="MSGraph.Chart.8">
                  <p:embed followColorScheme="full"/>
                  <p:pic>
                    <p:nvPicPr>
                      <p:cNvPr id="427015" name="Object 7"/>
                      <p:cNvPicPr>
                        <a:picLocks noChangeAspect="1" noChangeArrowheads="1"/>
                      </p:cNvPicPr>
                      <p:nvPr/>
                    </p:nvPicPr>
                    <p:blipFill>
                      <a:blip r:embed="rId5"/>
                      <a:srcRect/>
                      <a:stretch>
                        <a:fillRect/>
                      </a:stretch>
                    </p:blipFill>
                    <p:spPr bwMode="auto">
                      <a:xfrm>
                        <a:off x="848544" y="1949450"/>
                        <a:ext cx="5271161" cy="420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7016" name="Text Box 8"/>
          <p:cNvSpPr txBox="1">
            <a:spLocks noChangeArrowheads="1"/>
          </p:cNvSpPr>
          <p:nvPr/>
        </p:nvSpPr>
        <p:spPr bwMode="auto">
          <a:xfrm>
            <a:off x="412750" y="1122958"/>
            <a:ext cx="9491531" cy="582211"/>
          </a:xfrm>
          <a:prstGeom prst="rect">
            <a:avLst/>
          </a:prstGeom>
          <a:noFill/>
          <a:ln w="12700">
            <a:noFill/>
            <a:miter lim="800000"/>
            <a:headEnd/>
            <a:tailEnd/>
          </a:ln>
          <a:effectLst/>
        </p:spPr>
        <p:txBody>
          <a:bodyPr lIns="45720" tIns="44450" rIns="45720" bIns="44450">
            <a:spAutoFit/>
          </a:bodyPr>
          <a:lstStyle/>
          <a:p>
            <a:pPr>
              <a:spcBef>
                <a:spcPct val="20000"/>
              </a:spcBef>
              <a:buSzPct val="65000"/>
            </a:pPr>
            <a:r>
              <a:rPr lang="it-IT" sz="1600" i="1" dirty="0" smtClean="0"/>
              <a:t>Mientras el 80% de las empresas cree que provee una experiencia </a:t>
            </a:r>
            <a:r>
              <a:rPr lang="it-IT" sz="1600" i="1" dirty="0"/>
              <a:t>excelente de cliente, </a:t>
            </a:r>
            <a:r>
              <a:rPr lang="it-IT" sz="1600" i="1" dirty="0" smtClean="0"/>
              <a:t>sólo el 8% de sus clientes lo percibe como tal</a:t>
            </a:r>
            <a:endParaRPr lang="it-IT" sz="1600" i="1" dirty="0"/>
          </a:p>
        </p:txBody>
      </p:sp>
      <p:sp>
        <p:nvSpPr>
          <p:cNvPr id="427020" name="AutoShape 12"/>
          <p:cNvSpPr>
            <a:spLocks noChangeArrowheads="1"/>
          </p:cNvSpPr>
          <p:nvPr/>
        </p:nvSpPr>
        <p:spPr bwMode="auto">
          <a:xfrm>
            <a:off x="6559285" y="1727200"/>
            <a:ext cx="3040592" cy="4124325"/>
          </a:xfrm>
          <a:prstGeom prst="roundRect">
            <a:avLst>
              <a:gd name="adj" fmla="val 8014"/>
            </a:avLst>
          </a:prstGeom>
          <a:solidFill>
            <a:schemeClr val="accent3">
              <a:lumMod val="50000"/>
            </a:schemeClr>
          </a:solidFill>
          <a:ln w="9525">
            <a:solidFill>
              <a:schemeClr val="hlink"/>
            </a:solidFill>
            <a:round/>
            <a:headEnd/>
            <a:tailEnd/>
          </a:ln>
          <a:effectLst/>
        </p:spPr>
        <p:txBody>
          <a:bodyPr anchor="ctr"/>
          <a:lstStyle/>
          <a:p>
            <a:r>
              <a:rPr lang="it-IT" sz="1400" i="1" dirty="0" smtClean="0">
                <a:solidFill>
                  <a:schemeClr val="bg1"/>
                </a:solidFill>
              </a:rPr>
              <a:t>Aquellas empresas que entregan una experiencia superior:</a:t>
            </a:r>
          </a:p>
          <a:p>
            <a:pPr marL="344488" lvl="1" indent="-342900" algn="l">
              <a:lnSpc>
                <a:spcPct val="120000"/>
              </a:lnSpc>
              <a:buClr>
                <a:schemeClr val="bg1"/>
              </a:buClr>
              <a:buSzPct val="65000"/>
              <a:buFont typeface="Wingdings" pitchFamily="2" charset="2"/>
              <a:buChar char="l"/>
            </a:pPr>
            <a:r>
              <a:rPr lang="it-IT" sz="1400" b="1" dirty="0" smtClean="0">
                <a:solidFill>
                  <a:schemeClr val="bg1"/>
                </a:solidFill>
              </a:rPr>
              <a:t>Entienden y «viven</a:t>
            </a:r>
            <a:r>
              <a:rPr lang="it-IT" sz="1400" dirty="0" smtClean="0">
                <a:solidFill>
                  <a:schemeClr val="bg1"/>
                </a:solidFill>
              </a:rPr>
              <a:t>» sus clientes</a:t>
            </a:r>
          </a:p>
          <a:p>
            <a:pPr marL="344488" lvl="1" indent="-342900" algn="l">
              <a:lnSpc>
                <a:spcPct val="120000"/>
              </a:lnSpc>
              <a:buClr>
                <a:schemeClr val="bg1"/>
              </a:buClr>
              <a:buSzPct val="65000"/>
              <a:buFont typeface="Wingdings" pitchFamily="2" charset="2"/>
              <a:buChar char="l"/>
            </a:pPr>
            <a:r>
              <a:rPr lang="it-IT" sz="1400" dirty="0" smtClean="0">
                <a:solidFill>
                  <a:schemeClr val="bg1"/>
                </a:solidFill>
              </a:rPr>
              <a:t>Diseñan la oferta y </a:t>
            </a:r>
            <a:r>
              <a:rPr lang="it-IT" sz="1400" b="1" dirty="0" smtClean="0">
                <a:solidFill>
                  <a:schemeClr val="bg1"/>
                </a:solidFill>
              </a:rPr>
              <a:t>experiencias adecuadas</a:t>
            </a:r>
          </a:p>
          <a:p>
            <a:pPr marL="344488" lvl="1" indent="-342900" algn="l">
              <a:lnSpc>
                <a:spcPct val="120000"/>
              </a:lnSpc>
              <a:buClr>
                <a:schemeClr val="bg1"/>
              </a:buClr>
              <a:buSzPct val="65000"/>
              <a:buFont typeface="Wingdings" pitchFamily="2" charset="2"/>
              <a:buChar char="l"/>
            </a:pPr>
            <a:r>
              <a:rPr lang="it-IT" sz="1400" b="1" dirty="0" smtClean="0">
                <a:solidFill>
                  <a:schemeClr val="bg1"/>
                </a:solidFill>
              </a:rPr>
              <a:t>Entregan lo que prometen</a:t>
            </a:r>
            <a:r>
              <a:rPr lang="it-IT" sz="1400" dirty="0" smtClean="0">
                <a:solidFill>
                  <a:schemeClr val="bg1"/>
                </a:solidFill>
              </a:rPr>
              <a:t> y lo que tienen la intención de entregar</a:t>
            </a:r>
          </a:p>
          <a:p>
            <a:pPr marL="344488" lvl="1" indent="-342900" algn="l">
              <a:lnSpc>
                <a:spcPct val="120000"/>
              </a:lnSpc>
              <a:buClr>
                <a:schemeClr val="bg1"/>
              </a:buClr>
              <a:buSzPct val="65000"/>
              <a:buFont typeface="Wingdings" pitchFamily="2" charset="2"/>
              <a:buChar char="l"/>
            </a:pPr>
            <a:r>
              <a:rPr lang="it-IT" sz="1400" b="1" dirty="0" smtClean="0">
                <a:solidFill>
                  <a:schemeClr val="bg1"/>
                </a:solidFill>
              </a:rPr>
              <a:t>Desarrollan capacidades </a:t>
            </a:r>
            <a:r>
              <a:rPr lang="it-IT" sz="1400" dirty="0" smtClean="0">
                <a:solidFill>
                  <a:schemeClr val="bg1"/>
                </a:solidFill>
              </a:rPr>
              <a:t>para entregar de forma consistentemente una y otra vez</a:t>
            </a:r>
          </a:p>
          <a:p>
            <a:pPr marL="344488" lvl="1" indent="-342900">
              <a:lnSpc>
                <a:spcPct val="120000"/>
              </a:lnSpc>
              <a:buClr>
                <a:schemeClr val="bg1"/>
              </a:buClr>
              <a:buSzPct val="65000"/>
              <a:buFont typeface="Wingdings" pitchFamily="2" charset="2"/>
              <a:buNone/>
            </a:pPr>
            <a:r>
              <a:rPr lang="it-IT" sz="1800" b="1" dirty="0" smtClean="0">
                <a:solidFill>
                  <a:schemeClr val="bg1"/>
                </a:solidFill>
              </a:rPr>
              <a:t>Innovan</a:t>
            </a:r>
            <a:endParaRPr lang="it-IT" sz="1600" dirty="0">
              <a:solidFill>
                <a:schemeClr val="bg1"/>
              </a:solidFill>
            </a:endParaRPr>
          </a:p>
        </p:txBody>
      </p:sp>
      <p:sp>
        <p:nvSpPr>
          <p:cNvPr id="9" name="4 Título"/>
          <p:cNvSpPr txBox="1">
            <a:spLocks/>
          </p:cNvSpPr>
          <p:nvPr/>
        </p:nvSpPr>
        <p:spPr>
          <a:xfrm>
            <a:off x="272480" y="275308"/>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it-IT" dirty="0" smtClean="0"/>
              <a:t>Crear y brindar experiencias cautivadoras de forma continua y consistente resulta difícil</a:t>
            </a:r>
            <a:endParaRPr lang="es-ES" dirty="0"/>
          </a:p>
        </p:txBody>
      </p:sp>
      <p:sp>
        <p:nvSpPr>
          <p:cNvPr id="10" name="5 Marcador de texto"/>
          <p:cNvSpPr txBox="1">
            <a:spLocks/>
          </p:cNvSpPr>
          <p:nvPr/>
        </p:nvSpPr>
        <p:spPr>
          <a:xfrm>
            <a:off x="272481" y="116632"/>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11" name="Straight Connector 10"/>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64405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287866"/>
            <a:ext cx="9906000" cy="7145867"/>
          </a:xfrm>
          <a:prstGeom prst="rect">
            <a:avLst/>
          </a:prstGeom>
          <a:solidFill>
            <a:schemeClr val="bg1"/>
          </a:solidFill>
          <a:ln w="127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2" name="Picture 1" descr="RegionalIconography18.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86303"/>
            <a:ext cx="9906000" cy="6858000"/>
          </a:xfrm>
          <a:prstGeom prst="rect">
            <a:avLst/>
          </a:prstGeom>
        </p:spPr>
      </p:pic>
      <p:sp>
        <p:nvSpPr>
          <p:cNvPr id="7" name="4 Título"/>
          <p:cNvSpPr>
            <a:spLocks noGrp="1"/>
          </p:cNvSpPr>
          <p:nvPr>
            <p:ph type="title"/>
          </p:nvPr>
        </p:nvSpPr>
        <p:spPr>
          <a:xfrm>
            <a:off x="159568" y="76616"/>
            <a:ext cx="9746432" cy="633412"/>
          </a:xfrm>
          <a:solidFill>
            <a:schemeClr val="bg1"/>
          </a:solidFill>
        </p:spPr>
        <p:txBody>
          <a:bodyPr/>
          <a:lstStyle/>
          <a:p>
            <a:r>
              <a:rPr lang="es-ES" dirty="0" smtClean="0"/>
              <a:t>Desarrollo de marca - Ejemplo Belice</a:t>
            </a:r>
            <a:endParaRPr lang="es-ES" dirty="0"/>
          </a:p>
        </p:txBody>
      </p:sp>
      <p:sp>
        <p:nvSpPr>
          <p:cNvPr id="9" name="5 Marcador de texto"/>
          <p:cNvSpPr>
            <a:spLocks noGrp="1"/>
          </p:cNvSpPr>
          <p:nvPr>
            <p:ph type="body" sz="quarter" idx="13"/>
          </p:nvPr>
        </p:nvSpPr>
        <p:spPr>
          <a:xfrm>
            <a:off x="272481" y="-99392"/>
            <a:ext cx="9367832" cy="188640"/>
          </a:xfrm>
        </p:spPr>
        <p:txBody>
          <a:bodyPr/>
          <a:lstStyle/>
          <a:p>
            <a:pPr algn="l"/>
            <a:r>
              <a:rPr lang="es-ES" dirty="0" smtClean="0"/>
              <a:t>Plan de Turismo – Posicionamiento y marca</a:t>
            </a:r>
            <a:endParaRPr lang="es-ES" dirty="0"/>
          </a:p>
        </p:txBody>
      </p:sp>
      <p:cxnSp>
        <p:nvCxnSpPr>
          <p:cNvPr id="10" name="9 Conector recto"/>
          <p:cNvCxnSpPr/>
          <p:nvPr/>
        </p:nvCxnSpPr>
        <p:spPr>
          <a:xfrm>
            <a:off x="272481" y="494674"/>
            <a:ext cx="900100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Rectángulo redondeado 35"/>
          <p:cNvSpPr/>
          <p:nvPr/>
        </p:nvSpPr>
        <p:spPr>
          <a:xfrm>
            <a:off x="8352436" y="1044951"/>
            <a:ext cx="1150358" cy="223809"/>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95152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287866"/>
            <a:ext cx="9906000" cy="7145867"/>
          </a:xfrm>
          <a:prstGeom prst="rect">
            <a:avLst/>
          </a:prstGeom>
          <a:solidFill>
            <a:schemeClr val="bg1"/>
          </a:solidFill>
          <a:ln w="127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3" name="Picture 2" descr="RegionalIconography19.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10961"/>
            <a:ext cx="9906000" cy="6858000"/>
          </a:xfrm>
          <a:prstGeom prst="rect">
            <a:avLst/>
          </a:prstGeom>
        </p:spPr>
      </p:pic>
      <p:sp>
        <p:nvSpPr>
          <p:cNvPr id="4" name="4 Título"/>
          <p:cNvSpPr>
            <a:spLocks noGrp="1"/>
          </p:cNvSpPr>
          <p:nvPr>
            <p:ph type="title"/>
          </p:nvPr>
        </p:nvSpPr>
        <p:spPr>
          <a:xfrm>
            <a:off x="159568" y="76616"/>
            <a:ext cx="9746432" cy="633412"/>
          </a:xfrm>
          <a:solidFill>
            <a:schemeClr val="bg1"/>
          </a:solidFill>
        </p:spPr>
        <p:txBody>
          <a:bodyPr/>
          <a:lstStyle/>
          <a:p>
            <a:r>
              <a:rPr lang="es-ES" dirty="0" smtClean="0"/>
              <a:t>Desarrollo de marca - Ejemplo Belice</a:t>
            </a:r>
            <a:endParaRPr lang="es-ES" dirty="0"/>
          </a:p>
        </p:txBody>
      </p:sp>
      <p:sp>
        <p:nvSpPr>
          <p:cNvPr id="5" name="5 Marcador de texto"/>
          <p:cNvSpPr>
            <a:spLocks noGrp="1"/>
          </p:cNvSpPr>
          <p:nvPr>
            <p:ph type="body" sz="quarter" idx="13"/>
          </p:nvPr>
        </p:nvSpPr>
        <p:spPr>
          <a:xfrm>
            <a:off x="272481" y="-99392"/>
            <a:ext cx="9367832" cy="188640"/>
          </a:xfrm>
        </p:spPr>
        <p:txBody>
          <a:bodyPr/>
          <a:lstStyle/>
          <a:p>
            <a:pPr algn="l"/>
            <a:r>
              <a:rPr lang="es-ES" dirty="0" smtClean="0"/>
              <a:t>Plan de Turismo – Posicionamiento y marca</a:t>
            </a:r>
            <a:endParaRPr lang="es-ES" dirty="0"/>
          </a:p>
        </p:txBody>
      </p:sp>
      <p:cxnSp>
        <p:nvCxnSpPr>
          <p:cNvPr id="6" name="5 Conector recto"/>
          <p:cNvCxnSpPr/>
          <p:nvPr/>
        </p:nvCxnSpPr>
        <p:spPr>
          <a:xfrm>
            <a:off x="272481" y="494674"/>
            <a:ext cx="900100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Rectángulo redondeado 6"/>
          <p:cNvSpPr/>
          <p:nvPr/>
        </p:nvSpPr>
        <p:spPr>
          <a:xfrm>
            <a:off x="8699186" y="44624"/>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76413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deas_2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3" name="Rectángulo redondeado 35"/>
          <p:cNvSpPr/>
          <p:nvPr/>
        </p:nvSpPr>
        <p:spPr>
          <a:xfrm>
            <a:off x="8352436" y="1044951"/>
            <a:ext cx="1150358" cy="223809"/>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5166538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8829675" y="6488113"/>
            <a:ext cx="1076325" cy="357187"/>
          </a:xfrm>
          <a:prstGeom prst="rect">
            <a:avLst/>
          </a:prstGeom>
        </p:spPr>
        <p:txBody>
          <a:bodyPr/>
          <a:lstStyle/>
          <a:p>
            <a:r>
              <a:rPr lang="en-US" smtClean="0"/>
              <a:t> </a:t>
            </a:r>
            <a:fld id="{0521849F-BCA1-0E4F-AD3E-F74444ECE01B}" type="slidenum">
              <a:rPr lang="en-US" smtClean="0"/>
              <a:pPr/>
              <a:t>43</a:t>
            </a:fld>
            <a:endParaRPr lang="en-US" dirty="0"/>
          </a:p>
        </p:txBody>
      </p:sp>
      <p:pic>
        <p:nvPicPr>
          <p:cNvPr id="2" name="Picture 1" descr="Ideas_25.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10829179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deas_9.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6860" y="128277"/>
            <a:ext cx="5491818" cy="6601446"/>
          </a:xfrm>
          <a:prstGeom prst="rect">
            <a:avLst/>
          </a:prstGeom>
        </p:spPr>
      </p:pic>
      <p:sp>
        <p:nvSpPr>
          <p:cNvPr id="3" name="Rectángulo redondeado 2"/>
          <p:cNvSpPr/>
          <p:nvPr/>
        </p:nvSpPr>
        <p:spPr>
          <a:xfrm>
            <a:off x="8699186" y="856807"/>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8271777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45 Rectángulo"/>
          <p:cNvSpPr/>
          <p:nvPr/>
        </p:nvSpPr>
        <p:spPr>
          <a:xfrm>
            <a:off x="632520" y="1340076"/>
            <a:ext cx="8568952" cy="1224136"/>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r>
              <a:rPr lang="es-ES" sz="1400" dirty="0" smtClean="0">
                <a:solidFill>
                  <a:schemeClr val="tx1"/>
                </a:solidFill>
              </a:rPr>
              <a:t>Símbolos:</a:t>
            </a:r>
            <a:br>
              <a:rPr lang="es-ES" sz="1400" dirty="0" smtClean="0">
                <a:solidFill>
                  <a:schemeClr val="tx1"/>
                </a:solidFill>
              </a:rPr>
            </a:br>
            <a:r>
              <a:rPr lang="es-ES" sz="1200" b="1" dirty="0" smtClean="0">
                <a:solidFill>
                  <a:schemeClr val="tx1"/>
                </a:solidFill>
              </a:rPr>
              <a:t>ecológico, familia, </a:t>
            </a:r>
            <a:br>
              <a:rPr lang="es-ES" sz="1200" b="1" dirty="0" smtClean="0">
                <a:solidFill>
                  <a:schemeClr val="tx1"/>
                </a:solidFill>
              </a:rPr>
            </a:br>
            <a:r>
              <a:rPr lang="es-ES" sz="1200" b="1" dirty="0" smtClean="0">
                <a:solidFill>
                  <a:schemeClr val="tx1"/>
                </a:solidFill>
              </a:rPr>
              <a:t>diversión activa, </a:t>
            </a:r>
            <a:br>
              <a:rPr lang="es-ES" sz="1200" b="1" dirty="0" smtClean="0">
                <a:solidFill>
                  <a:schemeClr val="tx1"/>
                </a:solidFill>
              </a:rPr>
            </a:br>
            <a:r>
              <a:rPr lang="es-ES" sz="1200" b="1" dirty="0" smtClean="0">
                <a:solidFill>
                  <a:schemeClr val="tx1"/>
                </a:solidFill>
              </a:rPr>
              <a:t>cultura viva, arqueología, </a:t>
            </a:r>
            <a:br>
              <a:rPr lang="es-ES" sz="1200" b="1" dirty="0" smtClean="0">
                <a:solidFill>
                  <a:schemeClr val="tx1"/>
                </a:solidFill>
              </a:rPr>
            </a:br>
            <a:r>
              <a:rPr lang="es-ES" sz="1200" b="1" dirty="0" err="1" smtClean="0">
                <a:solidFill>
                  <a:schemeClr val="tx1"/>
                </a:solidFill>
              </a:rPr>
              <a:t>edutainment</a:t>
            </a:r>
            <a:r>
              <a:rPr lang="es-ES" sz="1200" b="1" dirty="0" smtClean="0">
                <a:solidFill>
                  <a:schemeClr val="tx1"/>
                </a:solidFill>
              </a:rPr>
              <a:t>, sol, agua, rural</a:t>
            </a:r>
            <a:endParaRPr lang="es-ES" sz="1200" b="1" dirty="0">
              <a:solidFill>
                <a:schemeClr val="tx1"/>
              </a:solidFill>
            </a:endParaRPr>
          </a:p>
        </p:txBody>
      </p:sp>
      <p:sp>
        <p:nvSpPr>
          <p:cNvPr id="27" name="26 Rectángulo"/>
          <p:cNvSpPr/>
          <p:nvPr/>
        </p:nvSpPr>
        <p:spPr>
          <a:xfrm>
            <a:off x="632520" y="2636220"/>
            <a:ext cx="856895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r>
              <a:rPr lang="es-ES" sz="1400" dirty="0" smtClean="0">
                <a:solidFill>
                  <a:schemeClr val="tx1"/>
                </a:solidFill>
              </a:rPr>
              <a:t>Producto base – ATRIBUTOS FÍSICOS:</a:t>
            </a:r>
          </a:p>
          <a:p>
            <a:pPr algn="l"/>
            <a:r>
              <a:rPr lang="es-ES" sz="1200" b="1" dirty="0" smtClean="0">
                <a:solidFill>
                  <a:schemeClr val="tx1"/>
                </a:solidFill>
              </a:rPr>
              <a:t>Parque temático/ </a:t>
            </a:r>
          </a:p>
          <a:p>
            <a:pPr algn="l"/>
            <a:r>
              <a:rPr lang="es-ES" sz="1200" b="1" dirty="0" smtClean="0">
                <a:solidFill>
                  <a:schemeClr val="tx1"/>
                </a:solidFill>
              </a:rPr>
              <a:t>exhibiciones/ </a:t>
            </a:r>
          </a:p>
          <a:p>
            <a:pPr algn="l"/>
            <a:r>
              <a:rPr lang="es-ES" sz="1200" b="1" dirty="0" smtClean="0">
                <a:solidFill>
                  <a:schemeClr val="tx1"/>
                </a:solidFill>
              </a:rPr>
              <a:t>cultura /naturaleza</a:t>
            </a:r>
          </a:p>
        </p:txBody>
      </p:sp>
      <p:sp>
        <p:nvSpPr>
          <p:cNvPr id="28" name="27 Rectángulo"/>
          <p:cNvSpPr/>
          <p:nvPr/>
        </p:nvSpPr>
        <p:spPr>
          <a:xfrm>
            <a:off x="632520" y="4508428"/>
            <a:ext cx="424847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endParaRPr lang="es-ES" sz="1600" b="1" dirty="0" smtClean="0">
              <a:solidFill>
                <a:schemeClr val="tx1"/>
              </a:solidFill>
            </a:endParaRPr>
          </a:p>
        </p:txBody>
      </p:sp>
      <p:sp>
        <p:nvSpPr>
          <p:cNvPr id="29" name="28 Rectángulo"/>
          <p:cNvSpPr/>
          <p:nvPr/>
        </p:nvSpPr>
        <p:spPr>
          <a:xfrm>
            <a:off x="4953000" y="4508428"/>
            <a:ext cx="424847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endParaRPr lang="es-ES" sz="1600" b="1" dirty="0" smtClean="0">
              <a:solidFill>
                <a:schemeClr val="tx1"/>
              </a:solidFill>
            </a:endParaRPr>
          </a:p>
        </p:txBody>
      </p:sp>
      <p:sp>
        <p:nvSpPr>
          <p:cNvPr id="31" name="30 CuadroTexto"/>
          <p:cNvSpPr txBox="1"/>
          <p:nvPr/>
        </p:nvSpPr>
        <p:spPr>
          <a:xfrm>
            <a:off x="652398" y="4529914"/>
            <a:ext cx="4118486" cy="25196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r>
              <a:rPr lang="es-ES" sz="1400" dirty="0" smtClean="0">
                <a:solidFill>
                  <a:schemeClr val="tx1"/>
                </a:solidFill>
                <a:latin typeface="+mn-lt"/>
              </a:rPr>
              <a:t>Productos EMOCIONALES:</a:t>
            </a:r>
          </a:p>
          <a:p>
            <a:pPr algn="l"/>
            <a:r>
              <a:rPr lang="es-ES" sz="1200" b="1" dirty="0" smtClean="0">
                <a:solidFill>
                  <a:schemeClr val="tx1"/>
                </a:solidFill>
              </a:rPr>
              <a:t>Puedo ser un aventurero con mi familia…</a:t>
            </a:r>
          </a:p>
          <a:p>
            <a:pPr algn="l"/>
            <a:endParaRPr lang="es-ES" sz="1400" dirty="0" smtClean="0">
              <a:solidFill>
                <a:schemeClr val="tx1"/>
              </a:solidFill>
              <a:latin typeface="+mn-lt"/>
            </a:endParaRPr>
          </a:p>
          <a:p>
            <a:pPr algn="l"/>
            <a:endParaRPr lang="es-ES" sz="1400" dirty="0">
              <a:solidFill>
                <a:schemeClr val="tx1"/>
              </a:solidFill>
              <a:latin typeface="+mn-lt"/>
            </a:endParaRPr>
          </a:p>
        </p:txBody>
      </p:sp>
      <p:sp>
        <p:nvSpPr>
          <p:cNvPr id="32" name="31 CuadroTexto"/>
          <p:cNvSpPr txBox="1"/>
          <p:nvPr/>
        </p:nvSpPr>
        <p:spPr>
          <a:xfrm>
            <a:off x="4953000" y="4529914"/>
            <a:ext cx="4066356" cy="25196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algn="l"/>
            <a:r>
              <a:rPr lang="es-ES" sz="1400" dirty="0" smtClean="0">
                <a:solidFill>
                  <a:schemeClr val="tx1"/>
                </a:solidFill>
              </a:rPr>
              <a:t>Productos SOCIALES</a:t>
            </a:r>
            <a:endParaRPr lang="es-ES" sz="1400" dirty="0" smtClean="0">
              <a:solidFill>
                <a:schemeClr val="tx1"/>
              </a:solidFill>
              <a:latin typeface="+mn-lt"/>
            </a:endParaRPr>
          </a:p>
          <a:p>
            <a:pPr algn="l"/>
            <a:r>
              <a:rPr lang="es-ES" sz="1200" b="1" dirty="0" smtClean="0">
                <a:solidFill>
                  <a:schemeClr val="tx1"/>
                </a:solidFill>
              </a:rPr>
              <a:t>Yo también pude ir … </a:t>
            </a:r>
          </a:p>
          <a:p>
            <a:pPr algn="l"/>
            <a:endParaRPr lang="es-ES" sz="1400" dirty="0">
              <a:solidFill>
                <a:schemeClr val="tx1"/>
              </a:solidFill>
              <a:latin typeface="+mn-lt"/>
            </a:endParaRPr>
          </a:p>
        </p:txBody>
      </p:sp>
      <p:sp>
        <p:nvSpPr>
          <p:cNvPr id="33" name="32 Elipse"/>
          <p:cNvSpPr/>
          <p:nvPr/>
        </p:nvSpPr>
        <p:spPr>
          <a:xfrm>
            <a:off x="7267661" y="1513896"/>
            <a:ext cx="802430" cy="802430"/>
          </a:xfrm>
          <a:prstGeom prst="ellipse">
            <a:avLst/>
          </a:prstGeom>
          <a:blipFill>
            <a:blip r:embed="rId2"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34" name="33 Elipse"/>
          <p:cNvSpPr/>
          <p:nvPr/>
        </p:nvSpPr>
        <p:spPr>
          <a:xfrm>
            <a:off x="3737073" y="1513896"/>
            <a:ext cx="802430" cy="802430"/>
          </a:xfrm>
          <a:prstGeom prst="ellipse">
            <a:avLst/>
          </a:prstGeom>
          <a:blipFill dpi="0" rotWithShape="1">
            <a:blip r:embed="rId3" cstate="email">
              <a:extLst>
                <a:ext uri="{28A0092B-C50C-407E-A947-70E740481C1C}">
                  <a14:useLocalDpi xmlns:a14="http://schemas.microsoft.com/office/drawing/2010/main"/>
                </a:ext>
              </a:extLst>
            </a:blip>
            <a:srcRect/>
            <a:tile tx="0" ty="-6350" sx="20000" sy="20000" flip="none" algn="ctr"/>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35" name="34 Elipse"/>
          <p:cNvSpPr/>
          <p:nvPr/>
        </p:nvSpPr>
        <p:spPr>
          <a:xfrm>
            <a:off x="5502367" y="1513896"/>
            <a:ext cx="802430" cy="802430"/>
          </a:xfrm>
          <a:prstGeom prst="ellipse">
            <a:avLst/>
          </a:prstGeom>
          <a:blipFill>
            <a:blip r:embed="rId4"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36" name="35 Elipse"/>
          <p:cNvSpPr/>
          <p:nvPr/>
        </p:nvSpPr>
        <p:spPr>
          <a:xfrm>
            <a:off x="8150308" y="1513896"/>
            <a:ext cx="802430" cy="802430"/>
          </a:xfrm>
          <a:prstGeom prst="ellipse">
            <a:avLst/>
          </a:prstGeom>
          <a:blipFill>
            <a:blip r:embed="rId5"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grpSp>
        <p:nvGrpSpPr>
          <p:cNvPr id="39" name="38 Grupo"/>
          <p:cNvGrpSpPr/>
          <p:nvPr/>
        </p:nvGrpSpPr>
        <p:grpSpPr>
          <a:xfrm>
            <a:off x="2216697" y="2954973"/>
            <a:ext cx="6926700" cy="1371303"/>
            <a:chOff x="2061519" y="2924252"/>
            <a:chExt cx="7081878" cy="1402024"/>
          </a:xfrm>
        </p:grpSpPr>
        <p:pic>
          <p:nvPicPr>
            <p:cNvPr id="79874" name="Picture 2"/>
            <p:cNvPicPr>
              <a:picLocks noChangeAspect="1" noChangeArrowheads="1"/>
            </p:cNvPicPr>
            <p:nvPr/>
          </p:nvPicPr>
          <p:blipFill>
            <a:blip r:embed="rId6" cstate="screen"/>
            <a:srcRect/>
            <a:stretch>
              <a:fillRect/>
            </a:stretch>
          </p:blipFill>
          <p:spPr bwMode="auto">
            <a:xfrm>
              <a:off x="5632098" y="2924252"/>
              <a:ext cx="1713871" cy="1402024"/>
            </a:xfrm>
            <a:prstGeom prst="rect">
              <a:avLst/>
            </a:prstGeom>
            <a:noFill/>
            <a:ln w="9525">
              <a:noFill/>
              <a:miter lim="800000"/>
              <a:headEnd/>
              <a:tailEnd/>
            </a:ln>
          </p:spPr>
        </p:pic>
        <p:pic>
          <p:nvPicPr>
            <p:cNvPr id="40" name="Picture 2"/>
            <p:cNvPicPr>
              <a:picLocks noChangeAspect="1" noChangeArrowheads="1"/>
            </p:cNvPicPr>
            <p:nvPr/>
          </p:nvPicPr>
          <p:blipFill>
            <a:blip r:embed="rId7" cstate="screen"/>
            <a:srcRect/>
            <a:stretch>
              <a:fillRect/>
            </a:stretch>
          </p:blipFill>
          <p:spPr bwMode="auto">
            <a:xfrm>
              <a:off x="7401272" y="2924252"/>
              <a:ext cx="1742125" cy="1402024"/>
            </a:xfrm>
            <a:prstGeom prst="rect">
              <a:avLst/>
            </a:prstGeom>
            <a:noFill/>
            <a:ln w="9525">
              <a:noFill/>
              <a:miter lim="800000"/>
              <a:headEnd/>
              <a:tailEnd/>
            </a:ln>
          </p:spPr>
        </p:pic>
        <p:pic>
          <p:nvPicPr>
            <p:cNvPr id="41" name="Picture 2"/>
            <p:cNvPicPr>
              <a:picLocks noChangeAspect="1" noChangeArrowheads="1"/>
            </p:cNvPicPr>
            <p:nvPr/>
          </p:nvPicPr>
          <p:blipFill>
            <a:blip r:embed="rId8" cstate="screen"/>
            <a:srcRect/>
            <a:stretch>
              <a:fillRect/>
            </a:stretch>
          </p:blipFill>
          <p:spPr bwMode="auto">
            <a:xfrm>
              <a:off x="2061519" y="2924252"/>
              <a:ext cx="1746105" cy="1402024"/>
            </a:xfrm>
            <a:prstGeom prst="rect">
              <a:avLst/>
            </a:prstGeom>
            <a:noFill/>
            <a:ln w="9525">
              <a:noFill/>
              <a:miter lim="800000"/>
              <a:headEnd/>
              <a:tailEnd/>
            </a:ln>
          </p:spPr>
        </p:pic>
        <p:pic>
          <p:nvPicPr>
            <p:cNvPr id="42" name="Picture 2"/>
            <p:cNvPicPr>
              <a:picLocks noChangeAspect="1" noChangeArrowheads="1"/>
            </p:cNvPicPr>
            <p:nvPr/>
          </p:nvPicPr>
          <p:blipFill>
            <a:blip r:embed="rId9" cstate="screen"/>
            <a:srcRect/>
            <a:stretch>
              <a:fillRect/>
            </a:stretch>
          </p:blipFill>
          <p:spPr bwMode="auto">
            <a:xfrm>
              <a:off x="3862927" y="2924252"/>
              <a:ext cx="1713868" cy="1402024"/>
            </a:xfrm>
            <a:prstGeom prst="rect">
              <a:avLst/>
            </a:prstGeom>
            <a:noFill/>
            <a:ln w="9525">
              <a:noFill/>
              <a:miter lim="800000"/>
              <a:headEnd/>
              <a:tailEnd/>
            </a:ln>
          </p:spPr>
        </p:pic>
      </p:grpSp>
      <p:sp>
        <p:nvSpPr>
          <p:cNvPr id="43" name="42 Elipse"/>
          <p:cNvSpPr/>
          <p:nvPr/>
        </p:nvSpPr>
        <p:spPr>
          <a:xfrm>
            <a:off x="6385014" y="1513896"/>
            <a:ext cx="802430" cy="802430"/>
          </a:xfrm>
          <a:prstGeom prst="ellipse">
            <a:avLst/>
          </a:prstGeom>
          <a:blipFill>
            <a:blip r:embed="rId10"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44" name="43 Elipse"/>
          <p:cNvSpPr/>
          <p:nvPr/>
        </p:nvSpPr>
        <p:spPr>
          <a:xfrm>
            <a:off x="2854426" y="1513896"/>
            <a:ext cx="802430" cy="802430"/>
          </a:xfrm>
          <a:prstGeom prst="ellipse">
            <a:avLst/>
          </a:prstGeom>
          <a:blipFill>
            <a:blip r:embed="rId11"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45" name="44 Elipse"/>
          <p:cNvSpPr/>
          <p:nvPr/>
        </p:nvSpPr>
        <p:spPr>
          <a:xfrm>
            <a:off x="4619720" y="1513896"/>
            <a:ext cx="802430" cy="802430"/>
          </a:xfrm>
          <a:prstGeom prst="ellipse">
            <a:avLst/>
          </a:prstGeom>
          <a:blipFill>
            <a:blip r:embed="rId12"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pic>
        <p:nvPicPr>
          <p:cNvPr id="48" name="47 Imagen" descr="snuba_arrecife.jpg"/>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779148" y="5084492"/>
            <a:ext cx="1280832" cy="1065848"/>
          </a:xfrm>
          <a:prstGeom prst="rect">
            <a:avLst/>
          </a:prstGeom>
        </p:spPr>
      </p:pic>
      <p:pic>
        <p:nvPicPr>
          <p:cNvPr id="49" name="48 Imagen" descr="seatrek.jp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3464482" y="5084492"/>
            <a:ext cx="1280832" cy="1065848"/>
          </a:xfrm>
          <a:prstGeom prst="rect">
            <a:avLst/>
          </a:prstGeom>
        </p:spPr>
      </p:pic>
      <p:pic>
        <p:nvPicPr>
          <p:cNvPr id="50" name="49 Imagen" descr="temascal.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2124894" y="5084492"/>
            <a:ext cx="1274674" cy="1065848"/>
          </a:xfrm>
          <a:prstGeom prst="rect">
            <a:avLst/>
          </a:prstGeom>
        </p:spPr>
      </p:pic>
      <p:pic>
        <p:nvPicPr>
          <p:cNvPr id="59" name="Picture 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761312" y="5084492"/>
            <a:ext cx="1263446" cy="1065541"/>
          </a:xfrm>
          <a:prstGeom prst="rect">
            <a:avLst/>
          </a:prstGeom>
          <a:noFill/>
          <a:ln w="9525">
            <a:noFill/>
            <a:miter lim="800000"/>
            <a:headEnd/>
            <a:tailEnd/>
          </a:ln>
        </p:spPr>
      </p:pic>
      <p:pic>
        <p:nvPicPr>
          <p:cNvPr id="61" name="Picture 5"/>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440833" y="5084492"/>
            <a:ext cx="1256323" cy="1054096"/>
          </a:xfrm>
          <a:prstGeom prst="rect">
            <a:avLst/>
          </a:prstGeom>
          <a:noFill/>
          <a:ln w="9525">
            <a:noFill/>
            <a:miter lim="800000"/>
            <a:headEnd/>
            <a:tailEnd/>
          </a:ln>
        </p:spPr>
      </p:pic>
      <p:pic>
        <p:nvPicPr>
          <p:cNvPr id="62" name="Picture 5"/>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5097016" y="5084492"/>
            <a:ext cx="1279660" cy="1054096"/>
          </a:xfrm>
          <a:prstGeom prst="rect">
            <a:avLst/>
          </a:prstGeom>
          <a:noFill/>
          <a:ln w="9525">
            <a:noFill/>
            <a:miter lim="800000"/>
            <a:headEnd/>
            <a:tailEnd/>
          </a:ln>
        </p:spPr>
      </p:pic>
      <p:pic>
        <p:nvPicPr>
          <p:cNvPr id="6146" name="Picture 2" descr="http://www.cancun-online.com/_lib/images/Cancun/Ecop/Logo_Xcaret.gif"/>
          <p:cNvPicPr>
            <a:picLocks noChangeAspect="1" noChangeArrowheads="1"/>
          </p:cNvPicPr>
          <p:nvPr/>
        </p:nvPicPr>
        <p:blipFill>
          <a:blip r:embed="rId19" cstate="print"/>
          <a:srcRect/>
          <a:stretch>
            <a:fillRect/>
          </a:stretch>
        </p:blipFill>
        <p:spPr bwMode="auto">
          <a:xfrm>
            <a:off x="7182843" y="630213"/>
            <a:ext cx="2018629" cy="638547"/>
          </a:xfrm>
          <a:prstGeom prst="rect">
            <a:avLst/>
          </a:prstGeom>
          <a:noFill/>
        </p:spPr>
      </p:pic>
      <p:sp>
        <p:nvSpPr>
          <p:cNvPr id="37" name="36 Título"/>
          <p:cNvSpPr>
            <a:spLocks noGrp="1"/>
          </p:cNvSpPr>
          <p:nvPr>
            <p:ph type="title"/>
          </p:nvPr>
        </p:nvSpPr>
        <p:spPr/>
        <p:txBody>
          <a:bodyPr/>
          <a:lstStyle/>
          <a:p>
            <a:pPr lvl="0"/>
            <a:r>
              <a:rPr lang="es-ES" dirty="0" smtClean="0"/>
              <a:t>Innovación de concepto – parque temático XCARET</a:t>
            </a:r>
            <a:endParaRPr lang="es-ES" dirty="0"/>
          </a:p>
        </p:txBody>
      </p:sp>
      <p:sp>
        <p:nvSpPr>
          <p:cNvPr id="38" name="37 Marcador de texto"/>
          <p:cNvSpPr>
            <a:spLocks noGrp="1"/>
          </p:cNvSpPr>
          <p:nvPr>
            <p:ph type="body" sz="quarter" idx="13"/>
          </p:nvPr>
        </p:nvSpPr>
        <p:spPr/>
        <p:txBody>
          <a:bodyPr/>
          <a:lstStyle/>
          <a:p>
            <a:r>
              <a:rPr lang="es-ES" dirty="0" smtClean="0"/>
              <a:t>Innovación de productos turísticos</a:t>
            </a:r>
            <a:endParaRPr lang="es-ES" dirty="0"/>
          </a:p>
        </p:txBody>
      </p:sp>
      <p:sp>
        <p:nvSpPr>
          <p:cNvPr id="30" name="Rectángulo redondeado 29"/>
          <p:cNvSpPr/>
          <p:nvPr/>
        </p:nvSpPr>
        <p:spPr>
          <a:xfrm>
            <a:off x="8626293" y="1213811"/>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6162288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38 Rectángulo"/>
          <p:cNvSpPr/>
          <p:nvPr/>
        </p:nvSpPr>
        <p:spPr>
          <a:xfrm>
            <a:off x="670620" y="1367990"/>
            <a:ext cx="8568952" cy="1224136"/>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pPr marL="0" lvl="1"/>
            <a:r>
              <a:rPr lang="es-ES" sz="1400" dirty="0" smtClean="0">
                <a:solidFill>
                  <a:schemeClr val="tx1"/>
                </a:solidFill>
              </a:rPr>
              <a:t>Símbolos: </a:t>
            </a:r>
          </a:p>
          <a:p>
            <a:pPr marL="0" lvl="1"/>
            <a:r>
              <a:rPr lang="es-ES" sz="1200" b="1" dirty="0" smtClean="0">
                <a:solidFill>
                  <a:schemeClr val="tx1"/>
                </a:solidFill>
              </a:rPr>
              <a:t>Fin del Mundo, </a:t>
            </a:r>
          </a:p>
          <a:p>
            <a:pPr marL="0" lvl="1"/>
            <a:r>
              <a:rPr lang="es-ES" sz="1200" b="1" dirty="0" smtClean="0">
                <a:solidFill>
                  <a:schemeClr val="tx1"/>
                </a:solidFill>
              </a:rPr>
              <a:t>hielo, locomotora, </a:t>
            </a:r>
          </a:p>
          <a:p>
            <a:pPr marL="0" lvl="1"/>
            <a:r>
              <a:rPr lang="es-ES" sz="1200" b="1" dirty="0" smtClean="0">
                <a:solidFill>
                  <a:schemeClr val="tx1"/>
                </a:solidFill>
              </a:rPr>
              <a:t>Prisión mítica</a:t>
            </a:r>
          </a:p>
          <a:p>
            <a:pPr marL="0" lvl="1"/>
            <a:endParaRPr lang="es-ES" sz="1400" dirty="0">
              <a:solidFill>
                <a:schemeClr val="tx1"/>
              </a:solidFill>
            </a:endParaRPr>
          </a:p>
        </p:txBody>
      </p:sp>
      <p:sp>
        <p:nvSpPr>
          <p:cNvPr id="27" name="26 Rectángulo"/>
          <p:cNvSpPr/>
          <p:nvPr/>
        </p:nvSpPr>
        <p:spPr>
          <a:xfrm>
            <a:off x="670620" y="2664134"/>
            <a:ext cx="856895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r>
              <a:rPr lang="es-ES" sz="1400" dirty="0" smtClean="0">
                <a:solidFill>
                  <a:schemeClr val="tx1"/>
                </a:solidFill>
              </a:rPr>
              <a:t>Producto base – ATRIBUTOS FÍSICOS :</a:t>
            </a:r>
          </a:p>
          <a:p>
            <a:r>
              <a:rPr lang="es-ES" sz="1200" b="1" dirty="0" smtClean="0">
                <a:solidFill>
                  <a:schemeClr val="tx1"/>
                </a:solidFill>
              </a:rPr>
              <a:t>Ruta en Tren de 2 horas</a:t>
            </a:r>
          </a:p>
        </p:txBody>
      </p:sp>
      <p:sp>
        <p:nvSpPr>
          <p:cNvPr id="28" name="27 Rectángulo"/>
          <p:cNvSpPr/>
          <p:nvPr/>
        </p:nvSpPr>
        <p:spPr>
          <a:xfrm>
            <a:off x="670620" y="4536342"/>
            <a:ext cx="424847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endParaRPr lang="es-ES" sz="1400" dirty="0">
              <a:solidFill>
                <a:schemeClr val="tx1"/>
              </a:solidFill>
            </a:endParaRPr>
          </a:p>
        </p:txBody>
      </p:sp>
      <p:sp>
        <p:nvSpPr>
          <p:cNvPr id="29" name="28 Rectángulo"/>
          <p:cNvSpPr/>
          <p:nvPr/>
        </p:nvSpPr>
        <p:spPr>
          <a:xfrm>
            <a:off x="4991100" y="4536342"/>
            <a:ext cx="4248472" cy="1800200"/>
          </a:xfrm>
          <a:prstGeom prst="rect">
            <a:avLst/>
          </a:prstGeom>
          <a:solidFill>
            <a:schemeClr val="accent5"/>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08000" tIns="72000" rtlCol="0" anchor="t" anchorCtr="0"/>
          <a:lstStyle/>
          <a:p>
            <a:endParaRPr lang="es-ES" sz="1400" dirty="0">
              <a:solidFill>
                <a:schemeClr val="tx1"/>
              </a:solidFill>
            </a:endParaRPr>
          </a:p>
        </p:txBody>
      </p:sp>
      <p:sp>
        <p:nvSpPr>
          <p:cNvPr id="31" name="30 CuadroTexto"/>
          <p:cNvSpPr txBox="1"/>
          <p:nvPr/>
        </p:nvSpPr>
        <p:spPr>
          <a:xfrm>
            <a:off x="676781" y="4557828"/>
            <a:ext cx="3998407" cy="492443"/>
          </a:xfrm>
          <a:prstGeom prst="rect">
            <a:avLst/>
          </a:prstGeom>
          <a:noFill/>
          <a:ln w="9525">
            <a:noFill/>
          </a:ln>
        </p:spPr>
        <p:txBody>
          <a:bodyPr wrap="square" rtlCol="0">
            <a:spAutoFit/>
          </a:bodyPr>
          <a:lstStyle/>
          <a:p>
            <a:pPr algn="l"/>
            <a:r>
              <a:rPr lang="es-ES" sz="1400" dirty="0" smtClean="0">
                <a:solidFill>
                  <a:schemeClr val="tx1"/>
                </a:solidFill>
              </a:rPr>
              <a:t>Productos EMOCIONALES:</a:t>
            </a:r>
          </a:p>
          <a:p>
            <a:pPr algn="l"/>
            <a:r>
              <a:rPr lang="es-ES" sz="1200" b="1" dirty="0" smtClean="0"/>
              <a:t>Me siento único</a:t>
            </a:r>
          </a:p>
        </p:txBody>
      </p:sp>
      <p:sp>
        <p:nvSpPr>
          <p:cNvPr id="32" name="31 CuadroTexto"/>
          <p:cNvSpPr txBox="1"/>
          <p:nvPr/>
        </p:nvSpPr>
        <p:spPr>
          <a:xfrm>
            <a:off x="4977383" y="4557828"/>
            <a:ext cx="3863405" cy="492443"/>
          </a:xfrm>
          <a:prstGeom prst="rect">
            <a:avLst/>
          </a:prstGeom>
          <a:noFill/>
          <a:ln w="9525">
            <a:noFill/>
          </a:ln>
        </p:spPr>
        <p:txBody>
          <a:bodyPr wrap="square" rtlCol="0">
            <a:spAutoFit/>
          </a:bodyPr>
          <a:lstStyle/>
          <a:p>
            <a:pPr algn="l"/>
            <a:r>
              <a:rPr lang="es-ES" sz="1400" dirty="0" smtClean="0">
                <a:solidFill>
                  <a:schemeClr val="tx1"/>
                </a:solidFill>
              </a:rPr>
              <a:t>Productos SOCIALES</a:t>
            </a:r>
          </a:p>
          <a:p>
            <a:pPr algn="l"/>
            <a:r>
              <a:rPr lang="es-ES" sz="1200" b="1" dirty="0" smtClean="0"/>
              <a:t>Soy explorador, soy pionero para mis amigos</a:t>
            </a:r>
          </a:p>
        </p:txBody>
      </p:sp>
      <p:grpSp>
        <p:nvGrpSpPr>
          <p:cNvPr id="2" name="77 Grupo"/>
          <p:cNvGrpSpPr/>
          <p:nvPr/>
        </p:nvGrpSpPr>
        <p:grpSpPr>
          <a:xfrm>
            <a:off x="3566370" y="1542566"/>
            <a:ext cx="5342935" cy="802430"/>
            <a:chOff x="3094452" y="1659360"/>
            <a:chExt cx="5342935" cy="802430"/>
          </a:xfrm>
        </p:grpSpPr>
        <p:sp>
          <p:nvSpPr>
            <p:cNvPr id="33" name="32 Elipse"/>
            <p:cNvSpPr/>
            <p:nvPr/>
          </p:nvSpPr>
          <p:spPr>
            <a:xfrm>
              <a:off x="7634957" y="1659360"/>
              <a:ext cx="802430" cy="802430"/>
            </a:xfrm>
            <a:prstGeom prst="ellipse">
              <a:avLst/>
            </a:prstGeom>
            <a:blipFill>
              <a:blip r:embed="rId2"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34" name="33 Elipse"/>
            <p:cNvSpPr/>
            <p:nvPr/>
          </p:nvSpPr>
          <p:spPr>
            <a:xfrm>
              <a:off x="4002553" y="1659360"/>
              <a:ext cx="802430" cy="80243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35" name="34 Elipse"/>
            <p:cNvSpPr/>
            <p:nvPr/>
          </p:nvSpPr>
          <p:spPr>
            <a:xfrm>
              <a:off x="5818755" y="1659360"/>
              <a:ext cx="802430" cy="802430"/>
            </a:xfrm>
            <a:prstGeom prst="ellipse">
              <a:avLst/>
            </a:prstGeom>
            <a:blipFill>
              <a:blip r:embed="rId4"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43" name="42 Elipse"/>
            <p:cNvSpPr/>
            <p:nvPr/>
          </p:nvSpPr>
          <p:spPr>
            <a:xfrm>
              <a:off x="6726856" y="1659360"/>
              <a:ext cx="802430" cy="802430"/>
            </a:xfrm>
            <a:prstGeom prst="ellipse">
              <a:avLst/>
            </a:prstGeom>
            <a:blipFill>
              <a:blip r:embed="rId5"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44" name="43 Elipse"/>
            <p:cNvSpPr/>
            <p:nvPr/>
          </p:nvSpPr>
          <p:spPr>
            <a:xfrm>
              <a:off x="3094452" y="1659360"/>
              <a:ext cx="802430" cy="802430"/>
            </a:xfrm>
            <a:prstGeom prst="ellipse">
              <a:avLst/>
            </a:prstGeom>
            <a:blipFill>
              <a:blip r:embed="rId6"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sp>
          <p:nvSpPr>
            <p:cNvPr id="45" name="44 Elipse"/>
            <p:cNvSpPr/>
            <p:nvPr/>
          </p:nvSpPr>
          <p:spPr>
            <a:xfrm>
              <a:off x="4910654" y="1659360"/>
              <a:ext cx="802430" cy="802430"/>
            </a:xfrm>
            <a:prstGeom prst="ellipse">
              <a:avLst/>
            </a:prstGeom>
            <a:blipFill>
              <a:blip r:embed="rId7"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grpSp>
      <p:grpSp>
        <p:nvGrpSpPr>
          <p:cNvPr id="3" name="29 Grupo"/>
          <p:cNvGrpSpPr/>
          <p:nvPr/>
        </p:nvGrpSpPr>
        <p:grpSpPr>
          <a:xfrm>
            <a:off x="2658270" y="3024174"/>
            <a:ext cx="6423248" cy="1367532"/>
            <a:chOff x="3453346" y="3356992"/>
            <a:chExt cx="5628171" cy="1079500"/>
          </a:xfrm>
        </p:grpSpPr>
        <p:pic>
          <p:nvPicPr>
            <p:cNvPr id="68" name="Picture 1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53346" y="3356992"/>
              <a:ext cx="1380021" cy="1079500"/>
            </a:xfrm>
            <a:prstGeom prst="rect">
              <a:avLst/>
            </a:prstGeom>
            <a:noFill/>
            <a:ln w="9525">
              <a:noFill/>
              <a:miter lim="800000"/>
              <a:headEnd/>
              <a:tailEnd/>
            </a:ln>
          </p:spPr>
        </p:pic>
        <p:pic>
          <p:nvPicPr>
            <p:cNvPr id="70" name="Picture 1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918571" y="3356992"/>
              <a:ext cx="1306762" cy="1079500"/>
            </a:xfrm>
            <a:prstGeom prst="rect">
              <a:avLst/>
            </a:prstGeom>
            <a:noFill/>
            <a:ln w="9525">
              <a:noFill/>
              <a:miter lim="800000"/>
              <a:headEnd/>
              <a:tailEnd/>
            </a:ln>
          </p:spPr>
        </p:pic>
        <p:pic>
          <p:nvPicPr>
            <p:cNvPr id="72" name="Picture 1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702502" y="3356992"/>
              <a:ext cx="1379015" cy="1079500"/>
            </a:xfrm>
            <a:prstGeom prst="rect">
              <a:avLst/>
            </a:prstGeom>
            <a:noFill/>
            <a:ln w="9525">
              <a:noFill/>
              <a:miter lim="800000"/>
              <a:headEnd/>
              <a:tailEnd/>
            </a:ln>
          </p:spPr>
        </p:pic>
        <p:pic>
          <p:nvPicPr>
            <p:cNvPr id="73" name="Picture 17"/>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10537" y="3356993"/>
              <a:ext cx="1306761" cy="1079499"/>
            </a:xfrm>
            <a:prstGeom prst="rect">
              <a:avLst/>
            </a:prstGeom>
            <a:noFill/>
            <a:ln w="9525">
              <a:noFill/>
              <a:miter lim="800000"/>
              <a:headEnd/>
              <a:tailEnd/>
            </a:ln>
          </p:spPr>
        </p:pic>
      </p:grpSp>
      <p:pic>
        <p:nvPicPr>
          <p:cNvPr id="64" name="Picture 7"/>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537485" y="5098120"/>
            <a:ext cx="1237145" cy="1061907"/>
          </a:xfrm>
          <a:prstGeom prst="rect">
            <a:avLst/>
          </a:prstGeom>
          <a:noFill/>
          <a:ln w="9525">
            <a:noFill/>
            <a:miter lim="800000"/>
            <a:headEnd/>
            <a:tailEnd/>
          </a:ln>
          <a:effectLst/>
        </p:spPr>
      </p:pic>
      <p:pic>
        <p:nvPicPr>
          <p:cNvPr id="74" name="Picture 18"/>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095584" y="5098120"/>
            <a:ext cx="1418998" cy="1060107"/>
          </a:xfrm>
          <a:prstGeom prst="rect">
            <a:avLst/>
          </a:prstGeom>
          <a:noFill/>
          <a:ln w="9525">
            <a:noFill/>
            <a:miter lim="800000"/>
            <a:headEnd/>
            <a:tailEnd/>
          </a:ln>
        </p:spPr>
      </p:pic>
      <p:pic>
        <p:nvPicPr>
          <p:cNvPr id="75" name="Picture 19"/>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22327" y="5098120"/>
            <a:ext cx="1250353" cy="1060107"/>
          </a:xfrm>
          <a:prstGeom prst="rect">
            <a:avLst/>
          </a:prstGeom>
          <a:noFill/>
          <a:ln w="9525">
            <a:noFill/>
            <a:miter lim="800000"/>
            <a:headEnd/>
            <a:tailEnd/>
          </a:ln>
        </p:spPr>
      </p:pic>
      <p:pic>
        <p:nvPicPr>
          <p:cNvPr id="76" name="75 Imagen" descr="servicios_horarios.jpg"/>
          <p:cNvPicPr>
            <a:picLocks noChangeAspect="1"/>
          </p:cNvPicPr>
          <p:nvPr/>
        </p:nvPicPr>
        <p:blipFill>
          <a:blip r:embed="rId15" cstate="email">
            <a:extLst>
              <a:ext uri="{28A0092B-C50C-407E-A947-70E740481C1C}">
                <a14:useLocalDpi xmlns:a14="http://schemas.microsoft.com/office/drawing/2010/main"/>
              </a:ext>
            </a:extLst>
          </a:blip>
          <a:srcRect t="-5170"/>
          <a:stretch>
            <a:fillRect/>
          </a:stretch>
        </p:blipFill>
        <p:spPr>
          <a:xfrm>
            <a:off x="5266432" y="5098120"/>
            <a:ext cx="3698945" cy="1166414"/>
          </a:xfrm>
          <a:prstGeom prst="rect">
            <a:avLst/>
          </a:prstGeom>
        </p:spPr>
      </p:pic>
      <p:sp>
        <p:nvSpPr>
          <p:cNvPr id="79" name="78 Elipse"/>
          <p:cNvSpPr/>
          <p:nvPr/>
        </p:nvSpPr>
        <p:spPr>
          <a:xfrm>
            <a:off x="2658269" y="1542566"/>
            <a:ext cx="802430" cy="802430"/>
          </a:xfrm>
          <a:prstGeom prst="ellipse">
            <a:avLst/>
          </a:prstGeom>
          <a:blipFill>
            <a:blip r:embed="rId16" cstate="email">
              <a:extLst>
                <a:ext uri="{28A0092B-C50C-407E-A947-70E740481C1C}">
                  <a14:useLocalDpi xmlns:a14="http://schemas.microsoft.com/office/drawing/2010/main"/>
                </a:ext>
              </a:extLst>
            </a:blip>
            <a:stretch>
              <a:fillRect/>
            </a:stretch>
          </a:blip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a:solidFill>
                <a:schemeClr val="bg1"/>
              </a:solidFill>
            </a:endParaRPr>
          </a:p>
        </p:txBody>
      </p:sp>
      <p:pic>
        <p:nvPicPr>
          <p:cNvPr id="4097" name="Picture 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291264" y="836712"/>
            <a:ext cx="1948308" cy="459270"/>
          </a:xfrm>
          <a:prstGeom prst="rect">
            <a:avLst/>
          </a:prstGeom>
          <a:noFill/>
          <a:ln w="9525">
            <a:noFill/>
            <a:miter lim="800000"/>
            <a:headEnd/>
            <a:tailEnd/>
          </a:ln>
        </p:spPr>
      </p:pic>
      <p:sp>
        <p:nvSpPr>
          <p:cNvPr id="30" name="29 Título"/>
          <p:cNvSpPr>
            <a:spLocks noGrp="1"/>
          </p:cNvSpPr>
          <p:nvPr>
            <p:ph type="title"/>
          </p:nvPr>
        </p:nvSpPr>
        <p:spPr/>
        <p:txBody>
          <a:bodyPr vert="horz" lIns="91440" tIns="45720" rIns="91440" bIns="45720" rtlCol="0" anchor="t">
            <a:noAutofit/>
          </a:bodyPr>
          <a:lstStyle/>
          <a:p>
            <a:r>
              <a:rPr lang="es-ES_tradnl" dirty="0" smtClean="0"/>
              <a:t>Innovación de concepto – El tren del fin del mundo</a:t>
            </a:r>
            <a:r>
              <a:rPr lang="es-ES" dirty="0" smtClean="0"/>
              <a:t/>
            </a:r>
            <a:br>
              <a:rPr lang="es-ES" dirty="0" smtClean="0"/>
            </a:br>
            <a:endParaRPr lang="es-ES" dirty="0" smtClean="0"/>
          </a:p>
        </p:txBody>
      </p:sp>
      <p:sp>
        <p:nvSpPr>
          <p:cNvPr id="36" name="35 Marcador de texto"/>
          <p:cNvSpPr>
            <a:spLocks noGrp="1"/>
          </p:cNvSpPr>
          <p:nvPr>
            <p:ph type="body" sz="quarter" idx="13"/>
          </p:nvPr>
        </p:nvSpPr>
        <p:spPr/>
        <p:txBody>
          <a:bodyPr/>
          <a:lstStyle/>
          <a:p>
            <a:r>
              <a:rPr lang="es-ES" dirty="0" smtClean="0"/>
              <a:t>Innovación de productos turísticos</a:t>
            </a:r>
            <a:endParaRPr lang="es-ES" dirty="0"/>
          </a:p>
        </p:txBody>
      </p:sp>
      <p:sp>
        <p:nvSpPr>
          <p:cNvPr id="38" name="Rectángulo redondeado 35"/>
          <p:cNvSpPr/>
          <p:nvPr/>
        </p:nvSpPr>
        <p:spPr>
          <a:xfrm>
            <a:off x="8352436" y="1260975"/>
            <a:ext cx="1150358" cy="223809"/>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CONCEPTO</a:t>
            </a:r>
            <a:endParaRPr lang="es-ES" sz="11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0745225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12 Imagen" descr="hones"/>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5779" y="1466621"/>
            <a:ext cx="2951277" cy="2321749"/>
          </a:xfrm>
          <a:prstGeom prst="rect">
            <a:avLst/>
          </a:prstGeom>
          <a:noFill/>
          <a:ln w="9525">
            <a:noFill/>
            <a:miter lim="800000"/>
            <a:headEnd/>
            <a:tailEnd/>
          </a:ln>
        </p:spPr>
      </p:pic>
      <p:pic>
        <p:nvPicPr>
          <p:cNvPr id="15" name="14 Imagen" descr="C:\Users\usuario2\Desktop\CHILE\16. Arica Parinacota\mzl_hkpxyien_320x480-75.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5835276" y="3722105"/>
            <a:ext cx="1638004" cy="2844023"/>
          </a:xfrm>
          <a:prstGeom prst="rect">
            <a:avLst/>
          </a:prstGeom>
          <a:noFill/>
          <a:ln w="9525">
            <a:noFill/>
            <a:miter lim="800000"/>
            <a:headEnd/>
            <a:tailEnd/>
          </a:ln>
        </p:spPr>
      </p:pic>
      <p:pic>
        <p:nvPicPr>
          <p:cNvPr id="16" name="15 Imagen" descr="http://static511.layar.com.s3.amazonaws.com/media/content_media/113/layar_browser_visual2.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2318609" y="4346941"/>
            <a:ext cx="3138447" cy="2130728"/>
          </a:xfrm>
          <a:prstGeom prst="rect">
            <a:avLst/>
          </a:prstGeom>
          <a:noFill/>
          <a:ln w="9525">
            <a:noFill/>
            <a:miter lim="800000"/>
            <a:headEnd/>
            <a:tailEnd/>
          </a:ln>
        </p:spPr>
      </p:pic>
      <p:sp>
        <p:nvSpPr>
          <p:cNvPr id="8" name="2 CuadroTexto"/>
          <p:cNvSpPr txBox="1">
            <a:spLocks noChangeArrowheads="1"/>
          </p:cNvSpPr>
          <p:nvPr/>
        </p:nvSpPr>
        <p:spPr bwMode="auto">
          <a:xfrm>
            <a:off x="344488" y="1088826"/>
            <a:ext cx="2016224" cy="4585871"/>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la comercialización del producto</a:t>
            </a:r>
          </a:p>
          <a:p>
            <a:pPr>
              <a:spcBef>
                <a:spcPts val="600"/>
              </a:spcBef>
            </a:pPr>
            <a:endParaRPr lang="es-ES" sz="1600" dirty="0"/>
          </a:p>
          <a:p>
            <a:pPr>
              <a:spcBef>
                <a:spcPts val="600"/>
              </a:spcBef>
            </a:pPr>
            <a:r>
              <a:rPr lang="es-ES" sz="1600" b="1" dirty="0" smtClean="0">
                <a:solidFill>
                  <a:schemeClr val="accent2"/>
                </a:solidFill>
              </a:rPr>
              <a:t>Aplicaciones de comercialización: </a:t>
            </a:r>
          </a:p>
          <a:p>
            <a:pPr>
              <a:spcBef>
                <a:spcPts val="600"/>
              </a:spcBef>
            </a:pPr>
            <a:r>
              <a:rPr lang="es-ES" sz="1600" dirty="0" smtClean="0"/>
              <a:t>Plataformas para facilitar la venta de productos propios en sí mismo, o en conjunto con otras herramientas de la empresa (catálogos). </a:t>
            </a:r>
            <a:r>
              <a:rPr lang="es-ES" sz="1600" dirty="0" err="1" smtClean="0"/>
              <a:t>Ej</a:t>
            </a:r>
            <a:r>
              <a:rPr lang="es-ES" sz="1600" dirty="0" smtClean="0"/>
              <a:t>: </a:t>
            </a:r>
            <a:r>
              <a:rPr lang="es-ES" sz="1600" b="1" dirty="0" err="1" smtClean="0"/>
              <a:t>TaptanGo</a:t>
            </a:r>
            <a:r>
              <a:rPr lang="es-ES" sz="1600" b="1" dirty="0" smtClean="0"/>
              <a:t>; </a:t>
            </a:r>
            <a:r>
              <a:rPr lang="es-ES" sz="1600" b="1" dirty="0" err="1" smtClean="0"/>
              <a:t>Lonely</a:t>
            </a:r>
            <a:r>
              <a:rPr lang="es-ES" sz="1600" b="1" dirty="0" smtClean="0"/>
              <a:t> </a:t>
            </a:r>
            <a:r>
              <a:rPr lang="es-ES" sz="1600" b="1" dirty="0" err="1" smtClean="0"/>
              <a:t>Planet</a:t>
            </a:r>
            <a:r>
              <a:rPr lang="es-ES" sz="1600" b="1" dirty="0" smtClean="0"/>
              <a:t>; Layar</a:t>
            </a:r>
            <a:r>
              <a:rPr lang="es-ES" sz="1600" dirty="0" smtClean="0"/>
              <a:t>. </a:t>
            </a:r>
          </a:p>
        </p:txBody>
      </p:sp>
      <p:sp>
        <p:nvSpPr>
          <p:cNvPr id="9" name="8 Título"/>
          <p:cNvSpPr>
            <a:spLocks noGrp="1"/>
          </p:cNvSpPr>
          <p:nvPr>
            <p:ph type="title"/>
          </p:nvPr>
        </p:nvSpPr>
        <p:spPr/>
        <p:txBody>
          <a:bodyPr/>
          <a:lstStyle/>
          <a:p>
            <a:r>
              <a:rPr lang="es-ES" dirty="0" smtClean="0"/>
              <a:t>Innovación en tecnología: aplicaciones de venta directa, promoción o mixta</a:t>
            </a:r>
            <a:endParaRPr lang="es-ES" dirty="0"/>
          </a:p>
        </p:txBody>
      </p:sp>
      <p:sp>
        <p:nvSpPr>
          <p:cNvPr id="10" name="9 Marcador de texto"/>
          <p:cNvSpPr>
            <a:spLocks noGrp="1"/>
          </p:cNvSpPr>
          <p:nvPr>
            <p:ph type="body" sz="quarter" idx="13"/>
          </p:nvPr>
        </p:nvSpPr>
        <p:spPr/>
        <p:txBody>
          <a:bodyPr/>
          <a:lstStyle/>
          <a:p>
            <a:r>
              <a:rPr lang="es-ES" dirty="0" smtClean="0"/>
              <a:t>Innovación en Mercado</a:t>
            </a:r>
            <a:endParaRPr lang="es-ES" dirty="0"/>
          </a:p>
        </p:txBody>
      </p:sp>
      <p:pic>
        <p:nvPicPr>
          <p:cNvPr id="11" name="Imagen 10" descr="Descripción: logo_ttg_ok_colorbase.jpg"/>
          <p:cNvPicPr/>
          <p:nvPr/>
        </p:nvPicPr>
        <p:blipFill>
          <a:blip r:embed="rId5" cstate="email">
            <a:extLst>
              <a:ext uri="{28A0092B-C50C-407E-A947-70E740481C1C}">
                <a14:useLocalDpi xmlns:a14="http://schemas.microsoft.com/office/drawing/2010/main"/>
              </a:ext>
            </a:extLst>
          </a:blip>
          <a:srcRect l="9023" t="14709" r="6712" b="27592"/>
          <a:stretch>
            <a:fillRect/>
          </a:stretch>
        </p:blipFill>
        <p:spPr bwMode="auto">
          <a:xfrm>
            <a:off x="5457056" y="1318590"/>
            <a:ext cx="2397229" cy="1614952"/>
          </a:xfrm>
          <a:prstGeom prst="rect">
            <a:avLst/>
          </a:prstGeom>
          <a:noFill/>
          <a:ln>
            <a:noFill/>
          </a:ln>
        </p:spPr>
      </p:pic>
      <p:grpSp>
        <p:nvGrpSpPr>
          <p:cNvPr id="12" name="Grupo 11"/>
          <p:cNvGrpSpPr/>
          <p:nvPr/>
        </p:nvGrpSpPr>
        <p:grpSpPr>
          <a:xfrm>
            <a:off x="8408333" y="1059960"/>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PROCESOS</a:t>
              </a:r>
              <a:endParaRPr lang="es-ES" sz="1100" b="1" dirty="0">
                <a:solidFill>
                  <a:schemeClr val="bg1"/>
                </a:solidFill>
                <a:latin typeface="Aharoni" panose="02010803020104030203" pitchFamily="2" charset="-79"/>
                <a:cs typeface="Aharoni" panose="02010803020104030203" pitchFamily="2" charset="-79"/>
              </a:endParaRPr>
            </a:p>
          </p:txBody>
        </p:sp>
        <p:sp>
          <p:nvSpPr>
            <p:cNvPr id="17" name="Rectángulo redondeado 16"/>
            <p:cNvSpPr/>
            <p:nvPr/>
          </p:nvSpPr>
          <p:spPr>
            <a:xfrm>
              <a:off x="100306" y="1700808"/>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8" name="Rectángulo redondeado 17"/>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MATERIALES</a:t>
              </a:r>
              <a:endParaRPr lang="es-ES" sz="1100" b="1" dirty="0">
                <a:solidFill>
                  <a:schemeClr val="bg1"/>
                </a:solidFill>
                <a:latin typeface="Aharoni" panose="02010803020104030203" pitchFamily="2" charset="-79"/>
                <a:cs typeface="Aharoni" panose="02010803020104030203" pitchFamily="2" charset="-79"/>
              </a:endParaRPr>
            </a:p>
          </p:txBody>
        </p:sp>
        <p:sp>
          <p:nvSpPr>
            <p:cNvPr id="19" name="Rectángulo redondeado 18"/>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ACTIVOS</a:t>
              </a:r>
              <a:endParaRPr lang="es-ES" sz="1100" b="1" dirty="0">
                <a:solidFill>
                  <a:schemeClr val="bg1"/>
                </a:solidFill>
                <a:latin typeface="Aharoni" panose="02010803020104030203" pitchFamily="2" charset="-79"/>
                <a:cs typeface="Aharoni" panose="02010803020104030203" pitchFamily="2" charset="-79"/>
              </a:endParaRPr>
            </a:p>
          </p:txBody>
        </p:sp>
        <p:sp>
          <p:nvSpPr>
            <p:cNvPr id="20" name="Rectángulo redondeado 19"/>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2" name="Rectángulo redondeado 21"/>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9" name="Rectángulo redondeado 28"/>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30" name="Rectángulo redondeado 29"/>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4489313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10 Grupo"/>
          <p:cNvGrpSpPr/>
          <p:nvPr/>
        </p:nvGrpSpPr>
        <p:grpSpPr>
          <a:xfrm>
            <a:off x="3615300" y="1115145"/>
            <a:ext cx="6018220" cy="4416896"/>
            <a:chOff x="3376364" y="1550476"/>
            <a:chExt cx="6257156" cy="4592256"/>
          </a:xfrm>
        </p:grpSpPr>
        <p:pic>
          <p:nvPicPr>
            <p:cNvPr id="2560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08090" y="1550476"/>
              <a:ext cx="5425430" cy="3436924"/>
            </a:xfrm>
            <a:prstGeom prst="rect">
              <a:avLst/>
            </a:prstGeom>
            <a:noFill/>
            <a:ln w="9525">
              <a:noFill/>
              <a:miter lim="800000"/>
              <a:headEnd/>
              <a:tailEnd/>
            </a:ln>
          </p:spPr>
        </p:pic>
        <p:pic>
          <p:nvPicPr>
            <p:cNvPr id="7170" name="Picture 2"/>
            <p:cNvPicPr>
              <a:picLocks noChangeAspect="1" noChangeArrowheads="1"/>
            </p:cNvPicPr>
            <p:nvPr/>
          </p:nvPicPr>
          <p:blipFill>
            <a:blip r:embed="rId3" cstate="print"/>
            <a:srcRect/>
            <a:stretch>
              <a:fillRect/>
            </a:stretch>
          </p:blipFill>
          <p:spPr bwMode="auto">
            <a:xfrm>
              <a:off x="3376364" y="3717032"/>
              <a:ext cx="5753100" cy="2425700"/>
            </a:xfrm>
            <a:prstGeom prst="rect">
              <a:avLst/>
            </a:prstGeom>
            <a:noFill/>
            <a:ln w="9525">
              <a:noFill/>
              <a:miter lim="800000"/>
              <a:headEnd/>
              <a:tailEnd/>
            </a:ln>
            <a:effectLst/>
          </p:spPr>
        </p:pic>
      </p:grpSp>
      <p:sp>
        <p:nvSpPr>
          <p:cNvPr id="8" name="7 Título"/>
          <p:cNvSpPr>
            <a:spLocks noGrp="1"/>
          </p:cNvSpPr>
          <p:nvPr>
            <p:ph type="title"/>
          </p:nvPr>
        </p:nvSpPr>
        <p:spPr/>
        <p:txBody>
          <a:bodyPr/>
          <a:lstStyle/>
          <a:p>
            <a:pPr lvl="0"/>
            <a:r>
              <a:rPr lang="es-ES" dirty="0" smtClean="0"/>
              <a:t>Innovación en tecnología– </a:t>
            </a:r>
            <a:r>
              <a:rPr lang="es-ES" dirty="0" err="1" smtClean="0"/>
              <a:t>Audioguías</a:t>
            </a:r>
            <a:r>
              <a:rPr lang="es-ES" dirty="0" smtClean="0"/>
              <a:t> GPS</a:t>
            </a:r>
            <a:br>
              <a:rPr lang="es-ES" dirty="0" smtClean="0"/>
            </a:br>
            <a:endParaRPr lang="es-ES" dirty="0"/>
          </a:p>
        </p:txBody>
      </p:sp>
      <p:sp>
        <p:nvSpPr>
          <p:cNvPr id="9" name="8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0" name="2 CuadroTexto"/>
          <p:cNvSpPr txBox="1">
            <a:spLocks noChangeArrowheads="1"/>
          </p:cNvSpPr>
          <p:nvPr/>
        </p:nvSpPr>
        <p:spPr bwMode="auto">
          <a:xfrm>
            <a:off x="344488" y="1115145"/>
            <a:ext cx="2880320" cy="3724096"/>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prestación del servicio (Rutas Guiadas)</a:t>
            </a:r>
          </a:p>
          <a:p>
            <a:pPr>
              <a:spcBef>
                <a:spcPts val="600"/>
              </a:spcBef>
            </a:pPr>
            <a:endParaRPr lang="es-ES" dirty="0"/>
          </a:p>
          <a:p>
            <a:pPr>
              <a:spcBef>
                <a:spcPts val="600"/>
              </a:spcBef>
            </a:pPr>
            <a:r>
              <a:rPr lang="es-ES" b="1" dirty="0" err="1" smtClean="0">
                <a:solidFill>
                  <a:schemeClr val="accent2"/>
                </a:solidFill>
              </a:rPr>
              <a:t>AudioGuiasGPS</a:t>
            </a:r>
            <a:r>
              <a:rPr lang="es-ES" b="1" dirty="0" smtClean="0">
                <a:solidFill>
                  <a:schemeClr val="accent2"/>
                </a:solidFill>
              </a:rPr>
              <a:t>:</a:t>
            </a:r>
          </a:p>
          <a:p>
            <a:pPr>
              <a:spcBef>
                <a:spcPts val="600"/>
              </a:spcBef>
            </a:pPr>
            <a:r>
              <a:rPr lang="es-ES" dirty="0" smtClean="0"/>
              <a:t>Utilizando GPS se realizan rutas en recorridos  turísticos en vehículo, identificando puntos de interés, restaurantes, hoteles, etc. </a:t>
            </a:r>
          </a:p>
        </p:txBody>
      </p:sp>
      <p:sp>
        <p:nvSpPr>
          <p:cNvPr id="12" name="Rectangle 1028"/>
          <p:cNvSpPr>
            <a:spLocks noChangeArrowheads="1"/>
          </p:cNvSpPr>
          <p:nvPr/>
        </p:nvSpPr>
        <p:spPr bwMode="auto">
          <a:xfrm>
            <a:off x="3615300" y="5517232"/>
            <a:ext cx="2605200" cy="246221"/>
          </a:xfrm>
          <a:prstGeom prst="rect">
            <a:avLst/>
          </a:prstGeom>
          <a:noFill/>
          <a:ln w="9525">
            <a:noFill/>
            <a:miter lim="800000"/>
            <a:headEnd/>
            <a:tailEnd/>
          </a:ln>
          <a:effectLst/>
        </p:spPr>
        <p:txBody>
          <a:bodyPr wrap="none">
            <a:spAutoFit/>
          </a:bodyPr>
          <a:lstStyle/>
          <a:p>
            <a:r>
              <a:rPr lang="es-ES" sz="1000" dirty="0"/>
              <a:t>Más información: </a:t>
            </a:r>
            <a:r>
              <a:rPr lang="es-ES" sz="1000" i="1" dirty="0" smtClean="0"/>
              <a:t>www.audioguiasgps.com</a:t>
            </a:r>
          </a:p>
        </p:txBody>
      </p:sp>
      <p:sp>
        <p:nvSpPr>
          <p:cNvPr id="13" name="Rectángulo redondeado 12"/>
          <p:cNvSpPr/>
          <p:nvPr/>
        </p:nvSpPr>
        <p:spPr>
          <a:xfrm>
            <a:off x="8432192" y="574939"/>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Tree>
    <p:extLst>
      <p:ext uri="{BB962C8B-B14F-4D97-AF65-F5344CB8AC3E}">
        <p14:creationId xmlns:p14="http://schemas.microsoft.com/office/powerpoint/2010/main" val="14712094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0672" y="1412776"/>
            <a:ext cx="6134217" cy="3744416"/>
          </a:xfrm>
          <a:prstGeom prst="rect">
            <a:avLst/>
          </a:prstGeom>
          <a:noFill/>
          <a:ln w="9525">
            <a:noFill/>
            <a:miter lim="800000"/>
            <a:headEnd/>
            <a:tailEnd/>
          </a:ln>
        </p:spPr>
      </p:pic>
      <p:sp>
        <p:nvSpPr>
          <p:cNvPr id="7" name="6 Título"/>
          <p:cNvSpPr>
            <a:spLocks noGrp="1"/>
          </p:cNvSpPr>
          <p:nvPr>
            <p:ph type="title"/>
          </p:nvPr>
        </p:nvSpPr>
        <p:spPr/>
        <p:txBody>
          <a:bodyPr/>
          <a:lstStyle/>
          <a:p>
            <a:r>
              <a:rPr lang="es-ES" dirty="0" smtClean="0"/>
              <a:t>Innovación en procesos – </a:t>
            </a:r>
            <a:r>
              <a:rPr lang="es-ES" dirty="0" err="1" smtClean="0"/>
              <a:t>Pulsayvoy</a:t>
            </a:r>
            <a:endParaRPr lang="es-ES" dirty="0"/>
          </a:p>
        </p:txBody>
      </p:sp>
      <p:sp>
        <p:nvSpPr>
          <p:cNvPr id="8" name="7 Marcador de texto"/>
          <p:cNvSpPr>
            <a:spLocks noGrp="1"/>
          </p:cNvSpPr>
          <p:nvPr>
            <p:ph type="body" sz="quarter" idx="13"/>
          </p:nvPr>
        </p:nvSpPr>
        <p:spPr/>
        <p:txBody>
          <a:bodyPr/>
          <a:lstStyle/>
          <a:p>
            <a:r>
              <a:rPr lang="es-ES" dirty="0" smtClean="0"/>
              <a:t>Innovación de productos turísticos</a:t>
            </a:r>
            <a:endParaRPr lang="es-ES" dirty="0"/>
          </a:p>
        </p:txBody>
      </p:sp>
      <p:sp>
        <p:nvSpPr>
          <p:cNvPr id="9" name="2 CuadroTexto"/>
          <p:cNvSpPr txBox="1">
            <a:spLocks noChangeArrowheads="1"/>
          </p:cNvSpPr>
          <p:nvPr/>
        </p:nvSpPr>
        <p:spPr bwMode="auto">
          <a:xfrm>
            <a:off x="344488" y="1115145"/>
            <a:ext cx="1656184" cy="5432256"/>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la Prestación del Servicio (Restaurante)</a:t>
            </a:r>
          </a:p>
          <a:p>
            <a:pPr>
              <a:spcBef>
                <a:spcPts val="600"/>
              </a:spcBef>
            </a:pPr>
            <a:endParaRPr lang="es-ES" sz="1600" dirty="0"/>
          </a:p>
          <a:p>
            <a:pPr>
              <a:spcBef>
                <a:spcPts val="600"/>
              </a:spcBef>
            </a:pPr>
            <a:r>
              <a:rPr lang="es-ES" sz="1600" b="1" dirty="0" err="1" smtClean="0">
                <a:solidFill>
                  <a:schemeClr val="accent2"/>
                </a:solidFill>
              </a:rPr>
              <a:t>Pulsayvoy</a:t>
            </a:r>
            <a:r>
              <a:rPr lang="es-ES" sz="1600" b="1" dirty="0" smtClean="0">
                <a:solidFill>
                  <a:schemeClr val="accent2"/>
                </a:solidFill>
              </a:rPr>
              <a:t>:</a:t>
            </a:r>
          </a:p>
          <a:p>
            <a:pPr>
              <a:spcBef>
                <a:spcPts val="600"/>
              </a:spcBef>
            </a:pPr>
            <a:r>
              <a:rPr lang="es-ES" sz="1600" dirty="0" smtClean="0"/>
              <a:t>Facilitar al cliente las tareas de solicitar un servicio en un restaurante; optimizando los tiempos de espera, costos de personal y satisfacción del cliente </a:t>
            </a:r>
          </a:p>
          <a:p>
            <a:pPr>
              <a:spcBef>
                <a:spcPts val="600"/>
              </a:spcBef>
            </a:pPr>
            <a:endParaRPr lang="es-ES" sz="1600" dirty="0" smtClean="0"/>
          </a:p>
        </p:txBody>
      </p:sp>
      <p:sp>
        <p:nvSpPr>
          <p:cNvPr id="10" name="Rectangle 1028"/>
          <p:cNvSpPr>
            <a:spLocks noChangeArrowheads="1"/>
          </p:cNvSpPr>
          <p:nvPr/>
        </p:nvSpPr>
        <p:spPr bwMode="auto">
          <a:xfrm>
            <a:off x="1856656" y="6322254"/>
            <a:ext cx="2351926" cy="246221"/>
          </a:xfrm>
          <a:prstGeom prst="rect">
            <a:avLst/>
          </a:prstGeom>
          <a:noFill/>
          <a:ln w="9525">
            <a:noFill/>
            <a:miter lim="800000"/>
            <a:headEnd/>
            <a:tailEnd/>
          </a:ln>
          <a:effectLst/>
        </p:spPr>
        <p:txBody>
          <a:bodyPr wrap="none">
            <a:spAutoFit/>
          </a:bodyPr>
          <a:lstStyle/>
          <a:p>
            <a:r>
              <a:rPr lang="es-ES" sz="1000" dirty="0"/>
              <a:t>Más información: </a:t>
            </a:r>
            <a:r>
              <a:rPr lang="es-ES" sz="1000" i="1" dirty="0" smtClean="0"/>
              <a:t>www.pulsayvoy.com</a:t>
            </a:r>
          </a:p>
        </p:txBody>
      </p:sp>
      <p:grpSp>
        <p:nvGrpSpPr>
          <p:cNvPr id="11" name="Grupo 10"/>
          <p:cNvGrpSpPr/>
          <p:nvPr/>
        </p:nvGrpSpPr>
        <p:grpSpPr>
          <a:xfrm>
            <a:off x="8408333" y="1059960"/>
            <a:ext cx="1171369" cy="4800605"/>
            <a:chOff x="93581" y="1340768"/>
            <a:chExt cx="1419186" cy="5160645"/>
          </a:xfrm>
        </p:grpSpPr>
        <p:sp>
          <p:nvSpPr>
            <p:cNvPr id="12" name="Rectángulo redondeado 11"/>
            <p:cNvSpPr/>
            <p:nvPr/>
          </p:nvSpPr>
          <p:spPr>
            <a:xfrm>
              <a:off x="93581" y="2057652"/>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3" name="Rectángulo redondeado 12"/>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4" name="Rectángulo redondeado 13"/>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MATERIALES</a:t>
              </a:r>
              <a:endParaRPr lang="es-ES" sz="1100" b="1" dirty="0">
                <a:solidFill>
                  <a:schemeClr val="bg1"/>
                </a:solidFill>
                <a:latin typeface="Aharoni" panose="02010803020104030203" pitchFamily="2" charset="-79"/>
                <a:cs typeface="Aharoni" panose="02010803020104030203" pitchFamily="2" charset="-79"/>
              </a:endParaRPr>
            </a:p>
          </p:txBody>
        </p:sp>
        <p:sp>
          <p:nvSpPr>
            <p:cNvPr id="15" name="Rectángulo redondeado 14"/>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ACTIVOS</a:t>
              </a:r>
              <a:endParaRPr lang="es-ES" sz="1100" b="1" dirty="0">
                <a:solidFill>
                  <a:schemeClr val="bg1"/>
                </a:solidFill>
                <a:latin typeface="Aharoni" panose="02010803020104030203" pitchFamily="2" charset="-79"/>
                <a:cs typeface="Aharoni" panose="02010803020104030203" pitchFamily="2" charset="-79"/>
              </a:endParaRPr>
            </a:p>
          </p:txBody>
        </p:sp>
        <p:sp>
          <p:nvSpPr>
            <p:cNvPr id="16" name="Rectángulo redondeado 1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7" name="Rectángulo redondeado 1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8" name="Rectángulo redondeado 17"/>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19" name="Rectángulo redondeado 18"/>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20" name="Rectángulo redondeado 19"/>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2" name="Rectángulo redondeado 21"/>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18993549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 Grupo"/>
          <p:cNvGrpSpPr/>
          <p:nvPr/>
        </p:nvGrpSpPr>
        <p:grpSpPr>
          <a:xfrm>
            <a:off x="5130045" y="3429000"/>
            <a:ext cx="4188257" cy="2882900"/>
            <a:chOff x="5130045" y="3429000"/>
            <a:chExt cx="4188257" cy="2882900"/>
          </a:xfrm>
        </p:grpSpPr>
        <p:cxnSp>
          <p:nvCxnSpPr>
            <p:cNvPr id="7" name="6 Conector recto"/>
            <p:cNvCxnSpPr/>
            <p:nvPr/>
          </p:nvCxnSpPr>
          <p:spPr>
            <a:xfrm>
              <a:off x="5130045" y="3488139"/>
              <a:ext cx="0" cy="2823761"/>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10 Marcador de texto"/>
            <p:cNvSpPr txBox="1">
              <a:spLocks/>
            </p:cNvSpPr>
            <p:nvPr/>
          </p:nvSpPr>
          <p:spPr>
            <a:xfrm>
              <a:off x="5313040" y="3429000"/>
              <a:ext cx="4005262" cy="2523768"/>
            </a:xfrm>
            <a:prstGeom prst="rect">
              <a:avLst/>
            </a:prstGeom>
          </p:spPr>
          <p:txBody>
            <a:bodyPr vert="horz" lIns="91440" tIns="45720" rIns="91440" bIns="45720" rtlCol="0">
              <a:spAutoFit/>
            </a:bodyPr>
            <a:lstStyle/>
            <a:p>
              <a:pPr lvl="0" algn="just">
                <a:spcBef>
                  <a:spcPts val="1800"/>
                </a:spcBef>
                <a:defRPr/>
              </a:pPr>
              <a:r>
                <a:rPr lang="es-ES" sz="1400" b="1" dirty="0" smtClean="0">
                  <a:solidFill>
                    <a:schemeClr val="accent1"/>
                  </a:solidFill>
                </a:rPr>
                <a:t>Introducción</a:t>
              </a:r>
            </a:p>
            <a:p>
              <a:pPr marL="636588" lvl="1" indent="-179388" algn="just">
                <a:spcBef>
                  <a:spcPts val="600"/>
                </a:spcBef>
                <a:buFont typeface="Arial" pitchFamily="34" charset="0"/>
                <a:buChar char="•"/>
              </a:pPr>
              <a:r>
                <a:rPr lang="es-ES" sz="1400" b="1" dirty="0" smtClean="0">
                  <a:solidFill>
                    <a:schemeClr val="accent1"/>
                  </a:solidFill>
                </a:rPr>
                <a:t>Qué es innovar</a:t>
              </a:r>
            </a:p>
            <a:p>
              <a:pPr marL="636588" lvl="1" indent="-179388" algn="just">
                <a:spcBef>
                  <a:spcPts val="600"/>
                </a:spcBef>
                <a:buFont typeface="Arial" pitchFamily="34" charset="0"/>
                <a:buChar char="•"/>
              </a:pPr>
              <a:r>
                <a:rPr lang="es-ES" sz="1400" b="1" dirty="0" smtClean="0">
                  <a:solidFill>
                    <a:schemeClr val="tx2"/>
                  </a:solidFill>
                </a:rPr>
                <a:t>Por qué innovar</a:t>
              </a:r>
            </a:p>
            <a:p>
              <a:pPr marL="636588" lvl="1" indent="-179388" algn="just">
                <a:spcBef>
                  <a:spcPts val="600"/>
                </a:spcBef>
                <a:buFont typeface="Arial" pitchFamily="34" charset="0"/>
                <a:buChar char="•"/>
              </a:pPr>
              <a:r>
                <a:rPr lang="es-ES" sz="1400" b="1" dirty="0" smtClean="0">
                  <a:solidFill>
                    <a:schemeClr val="tx2"/>
                  </a:solidFill>
                </a:rPr>
                <a:t>Dónde innovar</a:t>
              </a:r>
            </a:p>
            <a:p>
              <a:pPr marL="179388" indent="-179388" algn="just">
                <a:spcBef>
                  <a:spcPts val="1800"/>
                </a:spcBef>
                <a:defRPr/>
              </a:pPr>
              <a:r>
                <a:rPr lang="es-ES" sz="1400" b="1" dirty="0" smtClean="0">
                  <a:solidFill>
                    <a:schemeClr val="tx2"/>
                  </a:solidFill>
                </a:rPr>
                <a:t>Tendencias marco para la innovación</a:t>
              </a:r>
            </a:p>
            <a:p>
              <a:pPr marL="179388" lvl="0" indent="-179388" algn="just">
                <a:spcBef>
                  <a:spcPts val="1800"/>
                </a:spcBef>
                <a:defRPr/>
              </a:pPr>
              <a:r>
                <a:rPr lang="es-ES" sz="1400" b="1" dirty="0" smtClean="0">
                  <a:solidFill>
                    <a:schemeClr val="tx2"/>
                  </a:solidFill>
                </a:rPr>
                <a:t>Innovación en producto turístico</a:t>
              </a:r>
            </a:p>
            <a:p>
              <a:pPr marL="179388" lvl="0" indent="-179388" algn="just">
                <a:spcBef>
                  <a:spcPts val="1800"/>
                </a:spcBef>
                <a:defRPr/>
              </a:pPr>
              <a:r>
                <a:rPr lang="es-ES" sz="1400" b="1" dirty="0" smtClean="0">
                  <a:solidFill>
                    <a:schemeClr val="tx2"/>
                  </a:solidFill>
                </a:rPr>
                <a:t>Cómo innovar</a:t>
              </a:r>
            </a:p>
          </p:txBody>
        </p:sp>
      </p:grpSp>
    </p:spTree>
    <p:extLst>
      <p:ext uri="{BB962C8B-B14F-4D97-AF65-F5344CB8AC3E}">
        <p14:creationId xmlns:p14="http://schemas.microsoft.com/office/powerpoint/2010/main" val="6720702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pPr lvl="0"/>
            <a:r>
              <a:rPr lang="es-ES" dirty="0" smtClean="0"/>
              <a:t>Innovación en procesos – </a:t>
            </a:r>
            <a:r>
              <a:rPr lang="es-ES" dirty="0" err="1" smtClean="0"/>
              <a:t>Etxanobe</a:t>
            </a:r>
            <a:endParaRPr lang="es-ES" dirty="0"/>
          </a:p>
        </p:txBody>
      </p:sp>
      <p:sp>
        <p:nvSpPr>
          <p:cNvPr id="10" name="9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1" name="2 CuadroTexto"/>
          <p:cNvSpPr txBox="1">
            <a:spLocks noChangeArrowheads="1"/>
          </p:cNvSpPr>
          <p:nvPr/>
        </p:nvSpPr>
        <p:spPr bwMode="auto">
          <a:xfrm>
            <a:off x="344488" y="1115145"/>
            <a:ext cx="2880320" cy="5262979"/>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Creación y prestación del Servicio (Restaurante)</a:t>
            </a:r>
          </a:p>
          <a:p>
            <a:pPr>
              <a:spcBef>
                <a:spcPts val="600"/>
              </a:spcBef>
            </a:pPr>
            <a:endParaRPr lang="es-ES" dirty="0"/>
          </a:p>
          <a:p>
            <a:pPr>
              <a:spcBef>
                <a:spcPts val="600"/>
              </a:spcBef>
            </a:pPr>
            <a:r>
              <a:rPr lang="es-ES" b="1" dirty="0" smtClean="0">
                <a:solidFill>
                  <a:schemeClr val="accent2"/>
                </a:solidFill>
              </a:rPr>
              <a:t>Restaurante </a:t>
            </a:r>
            <a:r>
              <a:rPr lang="es-ES" b="1" dirty="0" err="1" smtClean="0">
                <a:solidFill>
                  <a:schemeClr val="accent2"/>
                </a:solidFill>
              </a:rPr>
              <a:t>Etxanobe</a:t>
            </a:r>
            <a:r>
              <a:rPr lang="es-ES" b="1" dirty="0" smtClean="0">
                <a:solidFill>
                  <a:schemeClr val="accent2"/>
                </a:solidFill>
              </a:rPr>
              <a:t>:</a:t>
            </a:r>
          </a:p>
          <a:p>
            <a:pPr>
              <a:spcBef>
                <a:spcPts val="600"/>
              </a:spcBef>
            </a:pPr>
            <a:r>
              <a:rPr lang="es-ES" dirty="0" smtClean="0"/>
              <a:t>Facilitar las tareas de solicitar servicio en un restaurante, una comanda, ver fotos y comentarios de platos que va a pedir,  etc.</a:t>
            </a:r>
          </a:p>
          <a:p>
            <a:pPr>
              <a:spcBef>
                <a:spcPts val="600"/>
              </a:spcBef>
            </a:pPr>
            <a:r>
              <a:rPr lang="es-ES" dirty="0" smtClean="0"/>
              <a:t>Innovación en la presentación o en la experiencia de un nuevo producto. </a:t>
            </a:r>
          </a:p>
          <a:p>
            <a:pPr>
              <a:spcBef>
                <a:spcPts val="600"/>
              </a:spcBef>
            </a:pPr>
            <a:endParaRPr lang="es-ES" dirty="0" smtClean="0"/>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59845" y="1115144"/>
            <a:ext cx="6074115" cy="4042047"/>
          </a:xfrm>
          <a:prstGeom prst="rect">
            <a:avLst/>
          </a:prstGeom>
          <a:noFill/>
          <a:ln w="9525">
            <a:noFill/>
            <a:miter lim="800000"/>
            <a:headEnd/>
            <a:tailEnd/>
          </a:ln>
          <a:effectLst/>
        </p:spPr>
      </p:pic>
      <p:sp>
        <p:nvSpPr>
          <p:cNvPr id="12" name="Rectángulo redondeado 11"/>
          <p:cNvSpPr/>
          <p:nvPr/>
        </p:nvSpPr>
        <p:spPr>
          <a:xfrm>
            <a:off x="8385858" y="645825"/>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Tree>
    <p:extLst>
      <p:ext uri="{BB962C8B-B14F-4D97-AF65-F5344CB8AC3E}">
        <p14:creationId xmlns:p14="http://schemas.microsoft.com/office/powerpoint/2010/main" val="25654135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a:xfrm>
            <a:off x="272480" y="274638"/>
            <a:ext cx="7992888" cy="633412"/>
          </a:xfrm>
        </p:spPr>
        <p:txBody>
          <a:bodyPr/>
          <a:lstStyle/>
          <a:p>
            <a:pPr lvl="0"/>
            <a:r>
              <a:rPr lang="es-ES" dirty="0" smtClean="0"/>
              <a:t>Innovación en procesos de intermediación: acceso de micro-empresarios y remotos a ventas directas online</a:t>
            </a:r>
            <a:br>
              <a:rPr lang="es-ES" dirty="0" smtClean="0"/>
            </a:br>
            <a:endParaRPr lang="es-ES" dirty="0"/>
          </a:p>
        </p:txBody>
      </p:sp>
      <p:sp>
        <p:nvSpPr>
          <p:cNvPr id="9" name="8 Marcador de texto"/>
          <p:cNvSpPr>
            <a:spLocks noGrp="1"/>
          </p:cNvSpPr>
          <p:nvPr>
            <p:ph type="body" sz="quarter" idx="13"/>
          </p:nvPr>
        </p:nvSpPr>
        <p:spPr/>
        <p:txBody>
          <a:bodyPr/>
          <a:lstStyle/>
          <a:p>
            <a:r>
              <a:rPr lang="es-ES" dirty="0" smtClean="0"/>
              <a:t>Innovación en Mercado</a:t>
            </a:r>
            <a:endParaRPr lang="es-ES" dirty="0"/>
          </a:p>
        </p:txBody>
      </p:sp>
      <p:sp>
        <p:nvSpPr>
          <p:cNvPr id="10" name="2 CuadroTexto"/>
          <p:cNvSpPr txBox="1">
            <a:spLocks noChangeArrowheads="1"/>
          </p:cNvSpPr>
          <p:nvPr/>
        </p:nvSpPr>
        <p:spPr bwMode="auto">
          <a:xfrm>
            <a:off x="0" y="1556792"/>
            <a:ext cx="2000672" cy="4355038"/>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comercialización de múltiples productos</a:t>
            </a:r>
          </a:p>
          <a:p>
            <a:pPr>
              <a:spcBef>
                <a:spcPts val="600"/>
              </a:spcBef>
            </a:pPr>
            <a:endParaRPr lang="es-ES" dirty="0"/>
          </a:p>
          <a:p>
            <a:pPr>
              <a:spcBef>
                <a:spcPts val="600"/>
              </a:spcBef>
            </a:pPr>
            <a:r>
              <a:rPr lang="en-US" b="1" dirty="0" err="1" smtClean="0">
                <a:solidFill>
                  <a:schemeClr val="accent2"/>
                </a:solidFill>
              </a:rPr>
              <a:t>Abatech</a:t>
            </a:r>
            <a:r>
              <a:rPr lang="en-US" b="1" dirty="0" smtClean="0">
                <a:solidFill>
                  <a:schemeClr val="accent2"/>
                </a:solidFill>
              </a:rPr>
              <a:t> - Merlin:</a:t>
            </a:r>
          </a:p>
          <a:p>
            <a:pPr>
              <a:spcBef>
                <a:spcPts val="600"/>
              </a:spcBef>
            </a:pPr>
            <a:r>
              <a:rPr lang="es-ES" dirty="0" smtClean="0"/>
              <a:t>Tecnología avanzada de transformación de voz en datos, tecnologías </a:t>
            </a:r>
          </a:p>
          <a:p>
            <a:pPr>
              <a:spcBef>
                <a:spcPts val="600"/>
              </a:spcBef>
            </a:pPr>
            <a:r>
              <a:rPr lang="es-ES" dirty="0" err="1" smtClean="0"/>
              <a:t>push</a:t>
            </a:r>
            <a:endParaRPr lang="es-ES" dirty="0" smtClean="0"/>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4648" y="1088826"/>
            <a:ext cx="8136904" cy="4716438"/>
          </a:xfrm>
          <a:prstGeom prst="rect">
            <a:avLst/>
          </a:prstGeom>
          <a:noFill/>
          <a:ln w="9525">
            <a:noFill/>
            <a:miter lim="800000"/>
            <a:headEnd/>
            <a:tailEnd/>
          </a:ln>
          <a:effectLst/>
        </p:spPr>
      </p:pic>
      <p:sp>
        <p:nvSpPr>
          <p:cNvPr id="7" name="Rectángulo redondeado 11"/>
          <p:cNvSpPr/>
          <p:nvPr/>
        </p:nvSpPr>
        <p:spPr>
          <a:xfrm>
            <a:off x="8385858" y="645825"/>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Tree>
    <p:extLst>
      <p:ext uri="{BB962C8B-B14F-4D97-AF65-F5344CB8AC3E}">
        <p14:creationId xmlns:p14="http://schemas.microsoft.com/office/powerpoint/2010/main" val="39953897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2 CuadroTexto"/>
          <p:cNvSpPr txBox="1">
            <a:spLocks noChangeArrowheads="1"/>
          </p:cNvSpPr>
          <p:nvPr/>
        </p:nvSpPr>
        <p:spPr bwMode="auto">
          <a:xfrm>
            <a:off x="344488" y="1115145"/>
            <a:ext cx="1610897" cy="5740033"/>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a:t>
            </a:r>
            <a:r>
              <a:rPr lang="es-ES" dirty="0"/>
              <a:t>en la Creación del Producto (Hotel)</a:t>
            </a:r>
          </a:p>
          <a:p>
            <a:pPr>
              <a:spcBef>
                <a:spcPts val="600"/>
              </a:spcBef>
            </a:pPr>
            <a:endParaRPr lang="es-ES" dirty="0"/>
          </a:p>
          <a:p>
            <a:pPr>
              <a:spcBef>
                <a:spcPts val="600"/>
              </a:spcBef>
            </a:pPr>
            <a:r>
              <a:rPr lang="es-ES" b="1" dirty="0">
                <a:solidFill>
                  <a:schemeClr val="accent2"/>
                </a:solidFill>
              </a:rPr>
              <a:t>Hotel Palacio de </a:t>
            </a:r>
            <a:r>
              <a:rPr lang="es-ES" b="1" dirty="0" smtClean="0">
                <a:solidFill>
                  <a:schemeClr val="accent2"/>
                </a:solidFill>
              </a:rPr>
              <a:t>Sal:</a:t>
            </a:r>
          </a:p>
          <a:p>
            <a:pPr>
              <a:spcBef>
                <a:spcPts val="600"/>
              </a:spcBef>
            </a:pPr>
            <a:r>
              <a:rPr lang="es-ES" dirty="0" smtClean="0"/>
              <a:t>Construcción de </a:t>
            </a:r>
            <a:r>
              <a:rPr lang="es-ES" dirty="0"/>
              <a:t>un hotel en medio de un salar </a:t>
            </a:r>
            <a:r>
              <a:rPr lang="es-ES" dirty="0" smtClean="0"/>
              <a:t>empleando </a:t>
            </a:r>
            <a:r>
              <a:rPr lang="es-ES" dirty="0"/>
              <a:t>bloques de sal para paredes, muebles, etc</a:t>
            </a:r>
            <a:r>
              <a:rPr lang="es-ES" dirty="0" smtClean="0"/>
              <a:t>.</a:t>
            </a:r>
            <a:endParaRPr lang="es-ES" dirty="0"/>
          </a:p>
          <a:p>
            <a:pPr>
              <a:spcBef>
                <a:spcPts val="600"/>
              </a:spcBef>
            </a:pPr>
            <a:endParaRPr lang="es-ES" dirty="0"/>
          </a:p>
        </p:txBody>
      </p:sp>
      <p:sp>
        <p:nvSpPr>
          <p:cNvPr id="9" name="8 Título"/>
          <p:cNvSpPr>
            <a:spLocks noGrp="1"/>
          </p:cNvSpPr>
          <p:nvPr>
            <p:ph type="title"/>
          </p:nvPr>
        </p:nvSpPr>
        <p:spPr/>
        <p:txBody>
          <a:bodyPr/>
          <a:lstStyle/>
          <a:p>
            <a:pPr lvl="0"/>
            <a:r>
              <a:rPr lang="es-ES" dirty="0" smtClean="0"/>
              <a:t>Innovación en materiales – Palacio de Sal</a:t>
            </a:r>
            <a:br>
              <a:rPr lang="es-ES" dirty="0" smtClean="0"/>
            </a:br>
            <a:endParaRPr lang="es-ES" dirty="0"/>
          </a:p>
        </p:txBody>
      </p:sp>
      <p:sp>
        <p:nvSpPr>
          <p:cNvPr id="10" name="9 Marcador de texto"/>
          <p:cNvSpPr>
            <a:spLocks noGrp="1"/>
          </p:cNvSpPr>
          <p:nvPr>
            <p:ph type="body" sz="quarter" idx="13"/>
          </p:nvPr>
        </p:nvSpPr>
        <p:spPr/>
        <p:txBody>
          <a:bodyPr/>
          <a:lstStyle/>
          <a:p>
            <a:r>
              <a:rPr lang="es-ES" dirty="0" smtClean="0"/>
              <a:t>Innovación de productos turísticos</a:t>
            </a:r>
            <a:endParaRPr lang="es-ES" dirty="0"/>
          </a:p>
        </p:txBody>
      </p:sp>
      <p:grpSp>
        <p:nvGrpSpPr>
          <p:cNvPr id="2" name="Grupo 1"/>
          <p:cNvGrpSpPr/>
          <p:nvPr/>
        </p:nvGrpSpPr>
        <p:grpSpPr>
          <a:xfrm>
            <a:off x="1955385" y="1196752"/>
            <a:ext cx="6290722" cy="5219710"/>
            <a:chOff x="3126774" y="903436"/>
            <a:chExt cx="6290722" cy="5219710"/>
          </a:xfrm>
        </p:grpSpPr>
        <p:sp>
          <p:nvSpPr>
            <p:cNvPr id="18436" name="Rectangle 1028"/>
            <p:cNvSpPr>
              <a:spLocks noChangeArrowheads="1"/>
            </p:cNvSpPr>
            <p:nvPr/>
          </p:nvSpPr>
          <p:spPr bwMode="auto">
            <a:xfrm>
              <a:off x="3126774" y="5876925"/>
              <a:ext cx="2669320" cy="246221"/>
            </a:xfrm>
            <a:prstGeom prst="rect">
              <a:avLst/>
            </a:prstGeom>
            <a:noFill/>
            <a:ln w="9525">
              <a:noFill/>
              <a:miter lim="800000"/>
              <a:headEnd/>
              <a:tailEnd/>
            </a:ln>
            <a:effectLst/>
          </p:spPr>
          <p:txBody>
            <a:bodyPr wrap="none">
              <a:spAutoFit/>
            </a:bodyPr>
            <a:lstStyle/>
            <a:p>
              <a:r>
                <a:rPr lang="es-ES" sz="1000" dirty="0"/>
                <a:t>Más información: </a:t>
              </a:r>
              <a:r>
                <a:rPr lang="es-ES" sz="1000" i="1" dirty="0"/>
                <a:t>www.palaciodesal.com.bo</a:t>
              </a:r>
            </a:p>
          </p:txBody>
        </p:sp>
        <p:pic>
          <p:nvPicPr>
            <p:cNvPr id="205826" name="Picture 2" descr="Palacio del Sal">
              <a:hlinkClick r:id="rId2"/>
            </p:cNvPr>
            <p:cNvPicPr>
              <a:picLocks noChangeAspect="1" noChangeArrowheads="1"/>
            </p:cNvPicPr>
            <p:nvPr/>
          </p:nvPicPr>
          <p:blipFill>
            <a:blip r:embed="rId3" cstate="print"/>
            <a:srcRect/>
            <a:stretch>
              <a:fillRect/>
            </a:stretch>
          </p:blipFill>
          <p:spPr bwMode="auto">
            <a:xfrm>
              <a:off x="3414806" y="1115145"/>
              <a:ext cx="1476375" cy="1104901"/>
            </a:xfrm>
            <a:prstGeom prst="rect">
              <a:avLst/>
            </a:prstGeom>
            <a:noFill/>
          </p:spPr>
        </p:pic>
        <p:pic>
          <p:nvPicPr>
            <p:cNvPr id="205828" name="Picture 4" descr="treinta y sei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80632" y="903436"/>
              <a:ext cx="2354243" cy="1748369"/>
            </a:xfrm>
            <a:prstGeom prst="rect">
              <a:avLst/>
            </a:prstGeom>
            <a:noFill/>
            <a:ln w="19050">
              <a:solidFill>
                <a:schemeClr val="bg1"/>
              </a:solidFill>
            </a:ln>
          </p:spPr>
        </p:pic>
        <p:pic>
          <p:nvPicPr>
            <p:cNvPr id="205830" name="Picture 6" descr="treinta y tre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86337" y="903436"/>
              <a:ext cx="2331159" cy="1748369"/>
            </a:xfrm>
            <a:prstGeom prst="rect">
              <a:avLst/>
            </a:prstGeom>
            <a:noFill/>
            <a:ln w="19050">
              <a:solidFill>
                <a:schemeClr val="bg1"/>
              </a:solidFill>
            </a:ln>
          </p:spPr>
        </p:pic>
        <p:pic>
          <p:nvPicPr>
            <p:cNvPr id="205832" name="Picture 8" descr="siete"/>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0868" y="2668270"/>
              <a:ext cx="2462212" cy="1846659"/>
            </a:xfrm>
            <a:prstGeom prst="rect">
              <a:avLst/>
            </a:prstGeom>
            <a:noFill/>
            <a:ln w="19050">
              <a:solidFill>
                <a:schemeClr val="bg1"/>
              </a:solidFill>
            </a:ln>
          </p:spPr>
        </p:pic>
        <p:pic>
          <p:nvPicPr>
            <p:cNvPr id="205834" name="Picture 10" descr="veinte y cinco"/>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668446" y="2668270"/>
              <a:ext cx="2481872" cy="1861404"/>
            </a:xfrm>
            <a:prstGeom prst="rect">
              <a:avLst/>
            </a:prstGeom>
            <a:noFill/>
            <a:ln w="19050">
              <a:solidFill>
                <a:schemeClr val="bg1"/>
              </a:solidFill>
            </a:ln>
          </p:spPr>
        </p:pic>
        <p:pic>
          <p:nvPicPr>
            <p:cNvPr id="205844" name="Picture 20" descr="treinta"/>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996751" y="2668270"/>
              <a:ext cx="1409050" cy="1878735"/>
            </a:xfrm>
            <a:prstGeom prst="rect">
              <a:avLst/>
            </a:prstGeom>
            <a:noFill/>
            <a:ln w="19050">
              <a:solidFill>
                <a:schemeClr val="bg1"/>
              </a:solidFill>
            </a:ln>
          </p:spPr>
        </p:pic>
        <p:pic>
          <p:nvPicPr>
            <p:cNvPr id="205836" name="Picture 12" descr="veinte y tres"/>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90368" y="4547053"/>
              <a:ext cx="2834680" cy="1333625"/>
            </a:xfrm>
            <a:prstGeom prst="rect">
              <a:avLst/>
            </a:prstGeom>
            <a:noFill/>
            <a:ln w="19050">
              <a:solidFill>
                <a:schemeClr val="bg1"/>
              </a:solidFill>
            </a:ln>
          </p:spPr>
        </p:pic>
        <p:pic>
          <p:nvPicPr>
            <p:cNvPr id="205838" name="Picture 14" descr="diez y ocho"/>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210868" y="4547053"/>
              <a:ext cx="1769764" cy="1327323"/>
            </a:xfrm>
            <a:prstGeom prst="rect">
              <a:avLst/>
            </a:prstGeom>
            <a:noFill/>
            <a:ln w="19050">
              <a:solidFill>
                <a:schemeClr val="bg1"/>
              </a:solidFill>
            </a:ln>
          </p:spPr>
        </p:pic>
        <p:pic>
          <p:nvPicPr>
            <p:cNvPr id="205840" name="Picture 16" descr="quince"/>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613650" y="4547053"/>
              <a:ext cx="1786632" cy="1339975"/>
            </a:xfrm>
            <a:prstGeom prst="rect">
              <a:avLst/>
            </a:prstGeom>
            <a:noFill/>
            <a:ln w="19050">
              <a:solidFill>
                <a:schemeClr val="bg1"/>
              </a:solidFill>
            </a:ln>
          </p:spPr>
        </p:pic>
      </p:grpSp>
      <p:grpSp>
        <p:nvGrpSpPr>
          <p:cNvPr id="16" name="Grupo 15"/>
          <p:cNvGrpSpPr/>
          <p:nvPr/>
        </p:nvGrpSpPr>
        <p:grpSpPr>
          <a:xfrm>
            <a:off x="8408333" y="1059960"/>
            <a:ext cx="1171369" cy="4800605"/>
            <a:chOff x="93581" y="1340768"/>
            <a:chExt cx="1419186" cy="5160645"/>
          </a:xfrm>
        </p:grpSpPr>
        <p:sp>
          <p:nvSpPr>
            <p:cNvPr id="17" name="Rectángulo redondeado 16"/>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8" name="Rectángulo redondeado 17"/>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9" name="Rectángulo redondeado 18"/>
            <p:cNvSpPr/>
            <p:nvPr/>
          </p:nvSpPr>
          <p:spPr>
            <a:xfrm>
              <a:off x="93581" y="2402405"/>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0" name="Rectángulo redondeado 19"/>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ACTIVOS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2" name="Rectángulo redondeado 21"/>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9" name="Rectángulo redondeado 28"/>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30" name="Rectángulo redondeado 29"/>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31" name="Rectángulo redondeado 30"/>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26080956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2 CuadroTexto"/>
          <p:cNvSpPr txBox="1">
            <a:spLocks noChangeArrowheads="1"/>
          </p:cNvSpPr>
          <p:nvPr/>
        </p:nvSpPr>
        <p:spPr bwMode="auto">
          <a:xfrm>
            <a:off x="344488" y="1115145"/>
            <a:ext cx="1610897" cy="2893100"/>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a:t>
            </a:r>
            <a:r>
              <a:rPr lang="es-ES" dirty="0"/>
              <a:t>en </a:t>
            </a:r>
            <a:r>
              <a:rPr lang="es-ES" dirty="0" smtClean="0"/>
              <a:t>materiales del Producto</a:t>
            </a:r>
            <a:endParaRPr lang="es-ES" dirty="0"/>
          </a:p>
          <a:p>
            <a:pPr>
              <a:spcBef>
                <a:spcPts val="600"/>
              </a:spcBef>
            </a:pPr>
            <a:endParaRPr lang="es-ES" dirty="0"/>
          </a:p>
          <a:p>
            <a:pPr>
              <a:spcBef>
                <a:spcPts val="600"/>
              </a:spcBef>
            </a:pPr>
            <a:r>
              <a:rPr lang="es-ES" b="1" dirty="0" smtClean="0">
                <a:solidFill>
                  <a:schemeClr val="accent2"/>
                </a:solidFill>
              </a:rPr>
              <a:t>Ice Bar:</a:t>
            </a:r>
          </a:p>
          <a:p>
            <a:pPr>
              <a:spcBef>
                <a:spcPts val="600"/>
              </a:spcBef>
            </a:pPr>
            <a:r>
              <a:rPr lang="es-ES" dirty="0" smtClean="0"/>
              <a:t>Construcción del bar en hielo</a:t>
            </a:r>
            <a:endParaRPr lang="es-ES" dirty="0"/>
          </a:p>
        </p:txBody>
      </p:sp>
      <p:sp>
        <p:nvSpPr>
          <p:cNvPr id="9" name="8 Título"/>
          <p:cNvSpPr>
            <a:spLocks noGrp="1"/>
          </p:cNvSpPr>
          <p:nvPr>
            <p:ph type="title"/>
          </p:nvPr>
        </p:nvSpPr>
        <p:spPr/>
        <p:txBody>
          <a:bodyPr/>
          <a:lstStyle/>
          <a:p>
            <a:pPr lvl="0"/>
            <a:r>
              <a:rPr lang="es-ES" dirty="0" smtClean="0"/>
              <a:t>Innovación de materiales – Ice Bar</a:t>
            </a:r>
            <a:br>
              <a:rPr lang="es-ES" dirty="0" smtClean="0"/>
            </a:br>
            <a:endParaRPr lang="es-ES" dirty="0"/>
          </a:p>
        </p:txBody>
      </p:sp>
      <p:sp>
        <p:nvSpPr>
          <p:cNvPr id="10" name="9 Marcador de texto"/>
          <p:cNvSpPr>
            <a:spLocks noGrp="1"/>
          </p:cNvSpPr>
          <p:nvPr>
            <p:ph type="body" sz="quarter" idx="13"/>
          </p:nvPr>
        </p:nvSpPr>
        <p:spPr/>
        <p:txBody>
          <a:bodyPr/>
          <a:lstStyle/>
          <a:p>
            <a:r>
              <a:rPr lang="es-ES" dirty="0" smtClean="0"/>
              <a:t>Innovación de productos turísticos</a:t>
            </a:r>
            <a:endParaRPr lang="es-ES" dirty="0"/>
          </a:p>
        </p:txBody>
      </p:sp>
      <p:grpSp>
        <p:nvGrpSpPr>
          <p:cNvPr id="16" name="Grupo 15"/>
          <p:cNvGrpSpPr/>
          <p:nvPr/>
        </p:nvGrpSpPr>
        <p:grpSpPr>
          <a:xfrm>
            <a:off x="8436347" y="1059960"/>
            <a:ext cx="1171369" cy="4800605"/>
            <a:chOff x="93581" y="1340768"/>
            <a:chExt cx="1419186" cy="5160645"/>
          </a:xfrm>
        </p:grpSpPr>
        <p:sp>
          <p:nvSpPr>
            <p:cNvPr id="17" name="Rectángulo redondeado 16"/>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8" name="Rectángulo redondeado 17"/>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9" name="Rectángulo redondeado 18"/>
            <p:cNvSpPr/>
            <p:nvPr/>
          </p:nvSpPr>
          <p:spPr>
            <a:xfrm>
              <a:off x="93581" y="2402405"/>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0" name="Rectángulo redondeado 19"/>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ACTIVOS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2" name="Rectángulo redondeado 21"/>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9" name="Rectángulo redondeado 28"/>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30" name="Rectángulo redondeado 29"/>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31" name="Rectángulo redondeado 30"/>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3" name="Imagen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97646" y="1084057"/>
            <a:ext cx="2971378" cy="1952313"/>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15705" y="628782"/>
            <a:ext cx="2977655" cy="2230367"/>
          </a:xfrm>
          <a:prstGeom prst="rect">
            <a:avLst/>
          </a:prstGeom>
        </p:spPr>
      </p:pic>
      <p:pic>
        <p:nvPicPr>
          <p:cNvPr id="5" name="Imagen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60712" y="3127421"/>
            <a:ext cx="5238750" cy="3476625"/>
          </a:xfrm>
          <a:prstGeom prst="rect">
            <a:avLst/>
          </a:prstGeom>
        </p:spPr>
      </p:pic>
    </p:spTree>
    <p:extLst>
      <p:ext uri="{BB962C8B-B14F-4D97-AF65-F5344CB8AC3E}">
        <p14:creationId xmlns:p14="http://schemas.microsoft.com/office/powerpoint/2010/main" val="29422309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31 Título"/>
          <p:cNvSpPr>
            <a:spLocks noGrp="1"/>
          </p:cNvSpPr>
          <p:nvPr>
            <p:ph type="title"/>
          </p:nvPr>
        </p:nvSpPr>
        <p:spPr/>
        <p:txBody>
          <a:bodyPr vert="horz" lIns="91440" tIns="45720" rIns="91440" bIns="45720" rtlCol="0" anchor="t">
            <a:noAutofit/>
          </a:bodyPr>
          <a:lstStyle/>
          <a:p>
            <a:pPr lvl="0"/>
            <a:r>
              <a:rPr lang="es-ES_tradnl" dirty="0" smtClean="0"/>
              <a:t>Innovación en Activos – </a:t>
            </a:r>
            <a:r>
              <a:rPr lang="es-ES_tradnl" dirty="0" err="1" smtClean="0"/>
              <a:t>Ecolodges</a:t>
            </a:r>
            <a:r>
              <a:rPr lang="es-ES_tradnl" dirty="0" smtClean="0"/>
              <a:t> de Colombia</a:t>
            </a:r>
            <a:r>
              <a:rPr lang="es-ES" dirty="0" smtClean="0"/>
              <a:t/>
            </a:r>
            <a:br>
              <a:rPr lang="es-ES" dirty="0" smtClean="0"/>
            </a:br>
            <a:endParaRPr lang="es-ES" dirty="0" smtClean="0"/>
          </a:p>
        </p:txBody>
      </p:sp>
      <p:sp>
        <p:nvSpPr>
          <p:cNvPr id="37" name="36 Marcador de texto"/>
          <p:cNvSpPr>
            <a:spLocks noGrp="1"/>
          </p:cNvSpPr>
          <p:nvPr>
            <p:ph type="body" sz="quarter" idx="13"/>
          </p:nvPr>
        </p:nvSpPr>
        <p:spPr/>
        <p:txBody>
          <a:bodyPr/>
          <a:lstStyle/>
          <a:p>
            <a:r>
              <a:rPr lang="es-ES" dirty="0" smtClean="0"/>
              <a:t>Innovación de productos turísticos</a:t>
            </a:r>
            <a:endParaRPr lang="es-ES"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300" y="2060848"/>
            <a:ext cx="7992283" cy="3744416"/>
          </a:xfrm>
          <a:prstGeom prst="rect">
            <a:avLst/>
          </a:prstGeom>
          <a:noFill/>
          <a:ln w="9525">
            <a:noFill/>
            <a:miter lim="800000"/>
            <a:headEnd/>
            <a:tailEnd/>
          </a:ln>
          <a:effectLst/>
        </p:spPr>
      </p:pic>
      <p:grpSp>
        <p:nvGrpSpPr>
          <p:cNvPr id="141" name="Grupo 140"/>
          <p:cNvGrpSpPr/>
          <p:nvPr/>
        </p:nvGrpSpPr>
        <p:grpSpPr>
          <a:xfrm>
            <a:off x="8436347" y="1059960"/>
            <a:ext cx="1171369" cy="4800605"/>
            <a:chOff x="93581" y="1340768"/>
            <a:chExt cx="1419186" cy="5160645"/>
          </a:xfrm>
        </p:grpSpPr>
        <p:sp>
          <p:nvSpPr>
            <p:cNvPr id="142" name="Rectángulo redondeado 141"/>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3" name="Rectángulo redondeado 142"/>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44" name="Rectángulo redondeado 143"/>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45" name="Rectángulo redondeado 144"/>
            <p:cNvSpPr/>
            <p:nvPr/>
          </p:nvSpPr>
          <p:spPr>
            <a:xfrm>
              <a:off x="93581" y="2739724"/>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46" name="Rectángulo redondeado 14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47" name="Rectángulo redondeado 14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48" name="Rectángulo redondeado 147"/>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PRODUCTOS</a:t>
              </a:r>
              <a:endParaRPr lang="es-ES" sz="1100" b="1" dirty="0">
                <a:solidFill>
                  <a:schemeClr val="bg1"/>
                </a:solidFill>
                <a:latin typeface="Aharoni" panose="02010803020104030203" pitchFamily="2" charset="-79"/>
                <a:cs typeface="Aharoni" panose="02010803020104030203" pitchFamily="2" charset="-79"/>
              </a:endParaRPr>
            </a:p>
          </p:txBody>
        </p:sp>
        <p:sp>
          <p:nvSpPr>
            <p:cNvPr id="149" name="Rectángulo redondeado 148"/>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150" name="Rectángulo redondeado 149"/>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151" name="Rectángulo redondeado 150"/>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52" name="Rectángulo redondeado 151"/>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153" name="Rectángulo redondeado 152"/>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154" name="Rectángulo redondeado 153"/>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155" name="Rectángulo redondeado 154"/>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156" name="Rectángulo redondeado 155"/>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42047411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31 Título"/>
          <p:cNvSpPr>
            <a:spLocks noGrp="1"/>
          </p:cNvSpPr>
          <p:nvPr>
            <p:ph type="title"/>
          </p:nvPr>
        </p:nvSpPr>
        <p:spPr/>
        <p:txBody>
          <a:bodyPr vert="horz" lIns="91440" tIns="45720" rIns="91440" bIns="45720" rtlCol="0" anchor="t">
            <a:noAutofit/>
          </a:bodyPr>
          <a:lstStyle/>
          <a:p>
            <a:pPr lvl="0"/>
            <a:r>
              <a:rPr lang="es-ES_tradnl" dirty="0" smtClean="0"/>
              <a:t>Innovación en Productos – Iguazú </a:t>
            </a:r>
            <a:r>
              <a:rPr lang="es-ES_tradnl" dirty="0" err="1" smtClean="0"/>
              <a:t>Forest</a:t>
            </a:r>
            <a:r>
              <a:rPr lang="es-ES_tradnl" dirty="0" smtClean="0"/>
              <a:t> / Iguazú </a:t>
            </a:r>
            <a:r>
              <a:rPr lang="es-ES_tradnl" dirty="0" err="1" smtClean="0"/>
              <a:t>Jungle</a:t>
            </a:r>
            <a:r>
              <a:rPr lang="es-ES" dirty="0" smtClean="0"/>
              <a:t/>
            </a:r>
            <a:br>
              <a:rPr lang="es-ES" dirty="0" smtClean="0"/>
            </a:br>
            <a:endParaRPr lang="es-ES" dirty="0" smtClean="0"/>
          </a:p>
        </p:txBody>
      </p:sp>
      <p:sp>
        <p:nvSpPr>
          <p:cNvPr id="37" name="36 Marcador de texto"/>
          <p:cNvSpPr>
            <a:spLocks noGrp="1"/>
          </p:cNvSpPr>
          <p:nvPr>
            <p:ph type="body" sz="quarter" idx="13"/>
          </p:nvPr>
        </p:nvSpPr>
        <p:spPr/>
        <p:txBody>
          <a:bodyPr/>
          <a:lstStyle/>
          <a:p>
            <a:r>
              <a:rPr lang="es-ES" dirty="0" smtClean="0"/>
              <a:t>Innovación de productos turísticos</a:t>
            </a:r>
            <a:endParaRPr lang="es-ES" dirty="0"/>
          </a:p>
        </p:txBody>
      </p:sp>
      <p:grpSp>
        <p:nvGrpSpPr>
          <p:cNvPr id="141" name="Grupo 140"/>
          <p:cNvGrpSpPr/>
          <p:nvPr/>
        </p:nvGrpSpPr>
        <p:grpSpPr>
          <a:xfrm>
            <a:off x="8473780" y="1059960"/>
            <a:ext cx="1171369" cy="4800605"/>
            <a:chOff x="93581" y="1340768"/>
            <a:chExt cx="1419186" cy="5160645"/>
          </a:xfrm>
        </p:grpSpPr>
        <p:sp>
          <p:nvSpPr>
            <p:cNvPr id="142" name="Rectángulo redondeado 141"/>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3" name="Rectángulo redondeado 142"/>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44" name="Rectángulo redondeado 143"/>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45" name="Rectángulo redondeado 144"/>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46" name="Rectángulo redondeado 14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47" name="Rectángulo redondeado 14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48" name="Rectángulo redondeado 147"/>
            <p:cNvSpPr/>
            <p:nvPr/>
          </p:nvSpPr>
          <p:spPr>
            <a:xfrm>
              <a:off x="95889" y="3074070"/>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149" name="Rectángulo redondeado 148"/>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150" name="Rectángulo redondeado 149"/>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151" name="Rectángulo redondeado 150"/>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52" name="Rectángulo redondeado 151"/>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153" name="Rectángulo redondeado 152"/>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154" name="Rectángulo redondeado 153"/>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155" name="Rectángulo redondeado 154"/>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156" name="Rectángulo redondeado 155"/>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grpSp>
        <p:nvGrpSpPr>
          <p:cNvPr id="21" name="Grupo 20"/>
          <p:cNvGrpSpPr/>
          <p:nvPr/>
        </p:nvGrpSpPr>
        <p:grpSpPr>
          <a:xfrm>
            <a:off x="4219385" y="1468682"/>
            <a:ext cx="4146222" cy="4391883"/>
            <a:chOff x="5169024" y="1357298"/>
            <a:chExt cx="4507087" cy="4519351"/>
          </a:xfrm>
        </p:grpSpPr>
        <p:sp>
          <p:nvSpPr>
            <p:cNvPr id="22" name="Rectangle 6"/>
            <p:cNvSpPr>
              <a:spLocks noChangeArrowheads="1"/>
            </p:cNvSpPr>
            <p:nvPr/>
          </p:nvSpPr>
          <p:spPr bwMode="auto">
            <a:xfrm>
              <a:off x="5172472" y="1357298"/>
              <a:ext cx="4493332" cy="494871"/>
            </a:xfrm>
            <a:prstGeom prst="roundRect">
              <a:avLst>
                <a:gd name="adj" fmla="val 0"/>
              </a:avLst>
            </a:prstGeom>
            <a:solidFill>
              <a:schemeClr val="accent2"/>
            </a:solidFill>
            <a:ln w="19050" algn="ctr">
              <a:solidFill>
                <a:schemeClr val="accent2"/>
              </a:solidFill>
              <a:round/>
              <a:headEnd/>
              <a:tailEnd/>
            </a:ln>
          </p:spPr>
          <p:txBody>
            <a:bodyPr lIns="270000" tIns="39889" rIns="270000" bIns="39889" anchor="ctr" anchorCtr="1"/>
            <a:lstStyle/>
            <a:p>
              <a:pPr algn="ctr" defTabSz="684213" fontAlgn="auto">
                <a:spcBef>
                  <a:spcPct val="0"/>
                </a:spcBef>
                <a:spcAft>
                  <a:spcPts val="0"/>
                </a:spcAft>
                <a:buClr>
                  <a:srgbClr val="FF9429"/>
                </a:buClr>
                <a:buSzPct val="90000"/>
              </a:pPr>
              <a:r>
                <a:rPr lang="es-ES_tradnl" dirty="0" err="1" smtClean="0">
                  <a:solidFill>
                    <a:schemeClr val="bg1"/>
                  </a:solidFill>
                </a:rPr>
                <a:t>Iguazu</a:t>
              </a:r>
              <a:r>
                <a:rPr lang="es-ES_tradnl" dirty="0" smtClean="0">
                  <a:solidFill>
                    <a:schemeClr val="bg1"/>
                  </a:solidFill>
                </a:rPr>
                <a:t> </a:t>
              </a:r>
              <a:r>
                <a:rPr lang="es-ES_tradnl" dirty="0" err="1" smtClean="0">
                  <a:solidFill>
                    <a:schemeClr val="bg1"/>
                  </a:solidFill>
                </a:rPr>
                <a:t>Forest</a:t>
              </a:r>
              <a:endParaRPr lang="es-ES_tradnl" dirty="0">
                <a:solidFill>
                  <a:schemeClr val="bg1"/>
                </a:solidFill>
              </a:endParaRPr>
            </a:p>
          </p:txBody>
        </p:sp>
        <p:pic>
          <p:nvPicPr>
            <p:cNvPr id="2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69024" y="1997735"/>
              <a:ext cx="1290939" cy="3878913"/>
            </a:xfrm>
            <a:prstGeom prst="rect">
              <a:avLst/>
            </a:prstGeom>
            <a:noFill/>
            <a:ln w="9525">
              <a:noFill/>
              <a:miter lim="800000"/>
              <a:headEnd/>
              <a:tailEnd/>
            </a:ln>
          </p:spPr>
        </p:pic>
        <p:pic>
          <p:nvPicPr>
            <p:cNvPr id="2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18767" y="1997735"/>
              <a:ext cx="1452812" cy="1087230"/>
            </a:xfrm>
            <a:prstGeom prst="rect">
              <a:avLst/>
            </a:prstGeom>
            <a:noFill/>
            <a:ln w="9525">
              <a:noFill/>
              <a:miter lim="800000"/>
              <a:headEnd/>
              <a:tailEnd/>
            </a:ln>
          </p:spPr>
        </p:pic>
        <p:pic>
          <p:nvPicPr>
            <p:cNvPr id="2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18767" y="3405457"/>
              <a:ext cx="1457344" cy="1084147"/>
            </a:xfrm>
            <a:prstGeom prst="rect">
              <a:avLst/>
            </a:prstGeom>
            <a:noFill/>
            <a:ln w="9525">
              <a:noFill/>
              <a:miter lim="800000"/>
              <a:headEnd/>
              <a:tailEnd/>
            </a:ln>
          </p:spPr>
        </p:pic>
        <p:pic>
          <p:nvPicPr>
            <p:cNvPr id="2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18767" y="4810096"/>
              <a:ext cx="1457344" cy="1066551"/>
            </a:xfrm>
            <a:prstGeom prst="rect">
              <a:avLst/>
            </a:prstGeom>
            <a:noFill/>
            <a:ln w="9525">
              <a:noFill/>
              <a:miter lim="800000"/>
              <a:headEnd/>
              <a:tailEnd/>
            </a:ln>
          </p:spPr>
        </p:pic>
        <p:pic>
          <p:nvPicPr>
            <p:cNvPr id="27"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55183" y="1997735"/>
              <a:ext cx="1379514" cy="1066551"/>
            </a:xfrm>
            <a:prstGeom prst="rect">
              <a:avLst/>
            </a:prstGeom>
            <a:noFill/>
            <a:ln w="9525">
              <a:noFill/>
              <a:miter lim="800000"/>
              <a:headEnd/>
              <a:tailEnd/>
            </a:ln>
          </p:spPr>
        </p:pic>
        <p:pic>
          <p:nvPicPr>
            <p:cNvPr id="28" name="Picture 6"/>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55183" y="3391339"/>
              <a:ext cx="1387001" cy="1088463"/>
            </a:xfrm>
            <a:prstGeom prst="rect">
              <a:avLst/>
            </a:prstGeom>
            <a:noFill/>
            <a:ln w="9525">
              <a:noFill/>
              <a:miter lim="800000"/>
              <a:headEnd/>
              <a:tailEnd/>
            </a:ln>
          </p:spPr>
        </p:pic>
        <p:pic>
          <p:nvPicPr>
            <p:cNvPr id="29" name="Picture 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655183" y="4806855"/>
              <a:ext cx="1387001" cy="1069794"/>
            </a:xfrm>
            <a:prstGeom prst="rect">
              <a:avLst/>
            </a:prstGeom>
            <a:noFill/>
            <a:ln w="9525">
              <a:noFill/>
              <a:miter lim="800000"/>
              <a:headEnd/>
              <a:tailEnd/>
            </a:ln>
          </p:spPr>
        </p:pic>
      </p:grpSp>
      <p:grpSp>
        <p:nvGrpSpPr>
          <p:cNvPr id="30" name="Grupo 29"/>
          <p:cNvGrpSpPr/>
          <p:nvPr/>
        </p:nvGrpSpPr>
        <p:grpSpPr>
          <a:xfrm>
            <a:off x="146753" y="1477841"/>
            <a:ext cx="4014159" cy="4392488"/>
            <a:chOff x="168188" y="1357298"/>
            <a:chExt cx="4496780" cy="4519974"/>
          </a:xfrm>
        </p:grpSpPr>
        <p:sp>
          <p:nvSpPr>
            <p:cNvPr id="31" name="Rectangle 4"/>
            <p:cNvSpPr>
              <a:spLocks noChangeArrowheads="1"/>
            </p:cNvSpPr>
            <p:nvPr/>
          </p:nvSpPr>
          <p:spPr bwMode="auto">
            <a:xfrm>
              <a:off x="168188" y="1357298"/>
              <a:ext cx="4496780" cy="494871"/>
            </a:xfrm>
            <a:prstGeom prst="roundRect">
              <a:avLst>
                <a:gd name="adj" fmla="val 0"/>
              </a:avLst>
            </a:prstGeom>
            <a:solidFill>
              <a:schemeClr val="accent2"/>
            </a:solidFill>
            <a:ln w="19050" algn="ctr">
              <a:solidFill>
                <a:schemeClr val="accent2"/>
              </a:solidFill>
              <a:round/>
              <a:headEnd/>
              <a:tailEnd/>
            </a:ln>
          </p:spPr>
          <p:txBody>
            <a:bodyPr lIns="270000" tIns="39889" rIns="270000" bIns="39889" anchor="ctr" anchorCtr="1"/>
            <a:lstStyle/>
            <a:p>
              <a:pPr algn="ctr" defTabSz="684213" fontAlgn="auto">
                <a:spcBef>
                  <a:spcPct val="0"/>
                </a:spcBef>
                <a:spcAft>
                  <a:spcPts val="0"/>
                </a:spcAft>
                <a:buClr>
                  <a:srgbClr val="FF9429"/>
                </a:buClr>
                <a:buSzPct val="90000"/>
              </a:pPr>
              <a:r>
                <a:rPr lang="es-ES_tradnl" dirty="0" err="1" smtClean="0">
                  <a:solidFill>
                    <a:schemeClr val="bg1"/>
                  </a:solidFill>
                </a:rPr>
                <a:t>Iguazu</a:t>
              </a:r>
              <a:r>
                <a:rPr lang="es-ES_tradnl" dirty="0" smtClean="0">
                  <a:solidFill>
                    <a:schemeClr val="bg1"/>
                  </a:solidFill>
                </a:rPr>
                <a:t> </a:t>
              </a:r>
              <a:r>
                <a:rPr lang="es-ES_tradnl" dirty="0" err="1" smtClean="0">
                  <a:solidFill>
                    <a:schemeClr val="bg1"/>
                  </a:solidFill>
                </a:rPr>
                <a:t>Jungle</a:t>
              </a:r>
              <a:endParaRPr lang="es-ES_tradnl" dirty="0">
                <a:solidFill>
                  <a:schemeClr val="bg1"/>
                </a:solidFill>
              </a:endParaRPr>
            </a:p>
          </p:txBody>
        </p:sp>
        <p:pic>
          <p:nvPicPr>
            <p:cNvPr id="33" name="Picture 8"/>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68188" y="4555956"/>
              <a:ext cx="1563584" cy="1320691"/>
            </a:xfrm>
            <a:prstGeom prst="rect">
              <a:avLst/>
            </a:prstGeom>
            <a:noFill/>
            <a:ln w="38100">
              <a:solidFill>
                <a:schemeClr val="bg1"/>
              </a:solidFill>
              <a:miter lim="800000"/>
              <a:headEnd/>
              <a:tailEnd/>
            </a:ln>
          </p:spPr>
        </p:pic>
        <p:pic>
          <p:nvPicPr>
            <p:cNvPr id="34" name="Picture 9"/>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340583" y="4555956"/>
              <a:ext cx="1329047" cy="1321316"/>
            </a:xfrm>
            <a:prstGeom prst="rect">
              <a:avLst/>
            </a:prstGeom>
            <a:noFill/>
            <a:ln w="38100">
              <a:solidFill>
                <a:schemeClr val="bg1"/>
              </a:solidFill>
              <a:miter lim="800000"/>
              <a:headEnd/>
              <a:tailEnd/>
            </a:ln>
          </p:spPr>
        </p:pic>
        <p:pic>
          <p:nvPicPr>
            <p:cNvPr id="35" name="Picture 1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572935" y="4556859"/>
              <a:ext cx="2092033" cy="1320413"/>
            </a:xfrm>
            <a:prstGeom prst="rect">
              <a:avLst/>
            </a:prstGeom>
            <a:noFill/>
            <a:ln w="38100">
              <a:solidFill>
                <a:schemeClr val="bg1"/>
              </a:solidFill>
              <a:miter lim="800000"/>
              <a:headEnd/>
              <a:tailEnd/>
            </a:ln>
          </p:spPr>
        </p:pic>
        <p:pic>
          <p:nvPicPr>
            <p:cNvPr id="36" name="Picture 1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68188" y="1997735"/>
              <a:ext cx="4496780" cy="2472665"/>
            </a:xfrm>
            <a:prstGeom prst="rect">
              <a:avLst/>
            </a:prstGeom>
            <a:noFill/>
            <a:ln w="9525">
              <a:noFill/>
              <a:miter lim="800000"/>
              <a:headEnd/>
              <a:tailEnd/>
            </a:ln>
          </p:spPr>
        </p:pic>
      </p:grpSp>
    </p:spTree>
    <p:extLst>
      <p:ext uri="{BB962C8B-B14F-4D97-AF65-F5344CB8AC3E}">
        <p14:creationId xmlns:p14="http://schemas.microsoft.com/office/powerpoint/2010/main" val="11531703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31 Título"/>
          <p:cNvSpPr>
            <a:spLocks noGrp="1"/>
          </p:cNvSpPr>
          <p:nvPr>
            <p:ph type="title"/>
          </p:nvPr>
        </p:nvSpPr>
        <p:spPr/>
        <p:txBody>
          <a:bodyPr vert="horz" lIns="91440" tIns="45720" rIns="91440" bIns="45720" rtlCol="0" anchor="t">
            <a:noAutofit/>
          </a:bodyPr>
          <a:lstStyle/>
          <a:p>
            <a:pPr lvl="0"/>
            <a:r>
              <a:rPr lang="es-ES_tradnl" dirty="0" smtClean="0"/>
              <a:t>Innovación en Productos – </a:t>
            </a:r>
            <a:r>
              <a:rPr lang="es-ES_tradnl" dirty="0" err="1" smtClean="0"/>
              <a:t>Dead</a:t>
            </a:r>
            <a:r>
              <a:rPr lang="es-ES_tradnl" dirty="0" smtClean="0"/>
              <a:t> </a:t>
            </a:r>
            <a:r>
              <a:rPr lang="es-ES_tradnl" dirty="0" err="1" smtClean="0"/>
              <a:t>Fish</a:t>
            </a:r>
            <a:r>
              <a:rPr lang="es-ES_tradnl" dirty="0" smtClean="0"/>
              <a:t> / Hotel de la </a:t>
            </a:r>
            <a:r>
              <a:rPr lang="es-ES_tradnl" dirty="0" err="1" smtClean="0"/>
              <a:t>Paix</a:t>
            </a:r>
            <a:r>
              <a:rPr lang="es-ES_tradnl" dirty="0" smtClean="0"/>
              <a:t> - Camboya</a:t>
            </a:r>
            <a:r>
              <a:rPr lang="es-ES" dirty="0" smtClean="0"/>
              <a:t/>
            </a:r>
            <a:br>
              <a:rPr lang="es-ES" dirty="0" smtClean="0"/>
            </a:br>
            <a:endParaRPr lang="es-ES" dirty="0" smtClean="0"/>
          </a:p>
        </p:txBody>
      </p:sp>
      <p:sp>
        <p:nvSpPr>
          <p:cNvPr id="37" name="36 Marcador de texto"/>
          <p:cNvSpPr>
            <a:spLocks noGrp="1"/>
          </p:cNvSpPr>
          <p:nvPr>
            <p:ph type="body" sz="quarter" idx="13"/>
          </p:nvPr>
        </p:nvSpPr>
        <p:spPr/>
        <p:txBody>
          <a:bodyPr/>
          <a:lstStyle/>
          <a:p>
            <a:r>
              <a:rPr lang="es-ES" dirty="0" smtClean="0"/>
              <a:t>Innovación de productos turísticos</a:t>
            </a:r>
            <a:endParaRPr lang="es-ES" dirty="0"/>
          </a:p>
        </p:txBody>
      </p:sp>
      <p:grpSp>
        <p:nvGrpSpPr>
          <p:cNvPr id="141" name="Grupo 140"/>
          <p:cNvGrpSpPr/>
          <p:nvPr/>
        </p:nvGrpSpPr>
        <p:grpSpPr>
          <a:xfrm>
            <a:off x="8473780" y="1059960"/>
            <a:ext cx="1171369" cy="4800605"/>
            <a:chOff x="93581" y="1340768"/>
            <a:chExt cx="1419186" cy="5160645"/>
          </a:xfrm>
        </p:grpSpPr>
        <p:sp>
          <p:nvSpPr>
            <p:cNvPr id="142" name="Rectángulo redondeado 141"/>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3" name="Rectángulo redondeado 142"/>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44" name="Rectángulo redondeado 143"/>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45" name="Rectángulo redondeado 144"/>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46" name="Rectángulo redondeado 14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47" name="Rectángulo redondeado 14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48" name="Rectángulo redondeado 147"/>
            <p:cNvSpPr/>
            <p:nvPr/>
          </p:nvSpPr>
          <p:spPr>
            <a:xfrm>
              <a:off x="95889" y="3074070"/>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149" name="Rectángulo redondeado 148"/>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sp>
          <p:nvSpPr>
            <p:cNvPr id="150" name="Rectángulo redondeado 149"/>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151" name="Rectángulo redondeado 150"/>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152" name="Rectángulo redondeado 151"/>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153" name="Rectángulo redondeado 152"/>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154" name="Rectángulo redondeado 153"/>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155" name="Rectángulo redondeado 154"/>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156" name="Rectángulo redondeado 155"/>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2" name="Imagen 1"/>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215268">
            <a:off x="123700" y="1144445"/>
            <a:ext cx="3955409" cy="2632145"/>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Imagen 2"/>
          <p:cNvPicPr>
            <a:picLocks noChangeAspect="1"/>
          </p:cNvPicPr>
          <p:nvPr/>
        </p:nvPicPr>
        <p:blipFill>
          <a:blip r:embed="rId3">
            <a:extLst>
              <a:ext uri="{28A0092B-C50C-407E-A947-70E740481C1C}">
                <a14:useLocalDpi xmlns:a14="http://schemas.microsoft.com/office/drawing/2010/main"/>
              </a:ext>
            </a:extLst>
          </a:blip>
          <a:stretch>
            <a:fillRect/>
          </a:stretch>
        </p:blipFill>
        <p:spPr>
          <a:xfrm rot="252222">
            <a:off x="226269" y="4172522"/>
            <a:ext cx="3875869" cy="2579214"/>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Imagen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8775">
            <a:off x="4169083" y="1096194"/>
            <a:ext cx="4180202" cy="2684474"/>
          </a:xfrm>
          <a:prstGeom prst="rect">
            <a:avLst/>
          </a:prstGeom>
          <a:ln w="57150">
            <a:solidFill>
              <a:schemeClr val="bg1"/>
            </a:solidFill>
          </a:ln>
          <a:effectLst>
            <a:outerShdw blurRad="50800" dist="38100" dir="2700000" algn="tl" rotWithShape="0">
              <a:prstClr val="black">
                <a:alpha val="40000"/>
              </a:prstClr>
            </a:outerShdw>
          </a:effectLst>
        </p:spPr>
      </p:pic>
      <p:pic>
        <p:nvPicPr>
          <p:cNvPr id="5" name="Imagen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92350" y="3965166"/>
            <a:ext cx="3933667" cy="2625342"/>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645951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Título"/>
          <p:cNvSpPr>
            <a:spLocks noGrp="1"/>
          </p:cNvSpPr>
          <p:nvPr>
            <p:ph type="title"/>
          </p:nvPr>
        </p:nvSpPr>
        <p:spPr/>
        <p:txBody>
          <a:bodyPr/>
          <a:lstStyle/>
          <a:p>
            <a:r>
              <a:rPr lang="es-ES" dirty="0" smtClean="0"/>
              <a:t>Innovación de experiencia - experiencia mix en Andrés Carne de Res y Restaurante </a:t>
            </a:r>
            <a:r>
              <a:rPr lang="es-ES" dirty="0" err="1" smtClean="0"/>
              <a:t>Perico’s</a:t>
            </a:r>
            <a:endParaRPr lang="es-ES" dirty="0"/>
          </a:p>
        </p:txBody>
      </p:sp>
      <p:sp>
        <p:nvSpPr>
          <p:cNvPr id="31" name="30 Marcador de texto"/>
          <p:cNvSpPr>
            <a:spLocks noGrp="1"/>
          </p:cNvSpPr>
          <p:nvPr>
            <p:ph type="body" sz="quarter" idx="13"/>
          </p:nvPr>
        </p:nvSpPr>
        <p:spPr/>
        <p:txBody>
          <a:bodyPr/>
          <a:lstStyle/>
          <a:p>
            <a:r>
              <a:rPr lang="es-ES" dirty="0" smtClean="0"/>
              <a:t>Innovación de productos turísticos</a:t>
            </a:r>
            <a:endParaRPr lang="es-ES" dirty="0"/>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0473" y="1712962"/>
            <a:ext cx="8064896" cy="4677019"/>
          </a:xfrm>
          <a:prstGeom prst="rect">
            <a:avLst/>
          </a:prstGeom>
        </p:spPr>
      </p:pic>
      <p:grpSp>
        <p:nvGrpSpPr>
          <p:cNvPr id="32" name="Grupo 31"/>
          <p:cNvGrpSpPr/>
          <p:nvPr/>
        </p:nvGrpSpPr>
        <p:grpSpPr>
          <a:xfrm>
            <a:off x="8473780" y="1059960"/>
            <a:ext cx="1171369" cy="4800605"/>
            <a:chOff x="93581" y="1340768"/>
            <a:chExt cx="1419186" cy="5160645"/>
          </a:xfrm>
        </p:grpSpPr>
        <p:sp>
          <p:nvSpPr>
            <p:cNvPr id="37" name="Rectángulo redondeado 36"/>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38" name="Rectángulo redondeado 37"/>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41" name="Rectángulo redondeado 40"/>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42" name="Rectángulo redondeado 41"/>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46" name="Rectángulo redondeado 45"/>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47" name="Rectángulo redondeado 46"/>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SERVICIOS</a:t>
              </a:r>
              <a:endParaRPr lang="es-ES" sz="1100" b="1" dirty="0">
                <a:solidFill>
                  <a:schemeClr val="bg1"/>
                </a:solidFill>
                <a:latin typeface="Aharoni" panose="02010803020104030203" pitchFamily="2" charset="-79"/>
                <a:cs typeface="Aharoni" panose="02010803020104030203" pitchFamily="2" charset="-79"/>
              </a:endParaRPr>
            </a:p>
          </p:txBody>
        </p:sp>
        <p:sp>
          <p:nvSpPr>
            <p:cNvPr id="48" name="Rectángulo redondeado 47"/>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50" name="Rectángulo redondeado 49"/>
            <p:cNvSpPr/>
            <p:nvPr/>
          </p:nvSpPr>
          <p:spPr>
            <a:xfrm>
              <a:off x="105773" y="3422673"/>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52" name="Rectángulo redondeado 51"/>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54" name="Rectángulo redondeado 53"/>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55" name="Rectángulo redondeado 54"/>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56" name="Rectángulo redondeado 55"/>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57" name="Rectángulo redondeado 56"/>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58" name="Rectángulo redondeado 57"/>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59" name="Rectángulo redondeado 58"/>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31069524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pPr lvl="0"/>
            <a:r>
              <a:rPr lang="es-ES" dirty="0" smtClean="0"/>
              <a:t>Innovación en Experiencias – </a:t>
            </a:r>
            <a:r>
              <a:rPr lang="es-ES" dirty="0" err="1" smtClean="0"/>
              <a:t>Blind</a:t>
            </a:r>
            <a:r>
              <a:rPr lang="es-ES" dirty="0" smtClean="0"/>
              <a:t> Restaurants</a:t>
            </a:r>
            <a:endParaRPr lang="es-ES" dirty="0"/>
          </a:p>
        </p:txBody>
      </p:sp>
      <p:sp>
        <p:nvSpPr>
          <p:cNvPr id="10" name="9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1" name="2 CuadroTexto"/>
          <p:cNvSpPr txBox="1">
            <a:spLocks noChangeArrowheads="1"/>
          </p:cNvSpPr>
          <p:nvPr/>
        </p:nvSpPr>
        <p:spPr bwMode="auto">
          <a:xfrm>
            <a:off x="344488" y="1115145"/>
            <a:ext cx="1558916" cy="4693593"/>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la Creación y prestación del Servicio (Restaurante)</a:t>
            </a:r>
          </a:p>
          <a:p>
            <a:pPr>
              <a:spcBef>
                <a:spcPts val="600"/>
              </a:spcBef>
            </a:pPr>
            <a:endParaRPr lang="es-ES" sz="1600" dirty="0"/>
          </a:p>
          <a:p>
            <a:pPr>
              <a:spcBef>
                <a:spcPts val="600"/>
              </a:spcBef>
            </a:pPr>
            <a:r>
              <a:rPr lang="es-ES" sz="1600" b="1" dirty="0" smtClean="0">
                <a:solidFill>
                  <a:schemeClr val="accent2"/>
                </a:solidFill>
              </a:rPr>
              <a:t>Restaurante </a:t>
            </a:r>
            <a:r>
              <a:rPr lang="es-ES" sz="1600" b="1" dirty="0" err="1" smtClean="0">
                <a:solidFill>
                  <a:schemeClr val="accent2"/>
                </a:solidFill>
              </a:rPr>
              <a:t>Blind</a:t>
            </a:r>
            <a:r>
              <a:rPr lang="es-ES" sz="1600" b="1" dirty="0" smtClean="0">
                <a:solidFill>
                  <a:schemeClr val="accent2"/>
                </a:solidFill>
              </a:rPr>
              <a:t>:</a:t>
            </a:r>
          </a:p>
          <a:p>
            <a:pPr>
              <a:spcBef>
                <a:spcPts val="600"/>
              </a:spcBef>
            </a:pPr>
            <a:r>
              <a:rPr lang="es-ES" sz="1600" dirty="0" smtClean="0"/>
              <a:t>Innovación en la presentación o en la experiencia de un nuevo producto. </a:t>
            </a:r>
          </a:p>
          <a:p>
            <a:pPr>
              <a:spcBef>
                <a:spcPts val="600"/>
              </a:spcBef>
            </a:pPr>
            <a:endParaRPr lang="es-ES" sz="1600" dirty="0" smtClean="0"/>
          </a:p>
        </p:txBody>
      </p:sp>
      <p:pic>
        <p:nvPicPr>
          <p:cNvPr id="8196"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425480">
            <a:off x="1903404" y="3936700"/>
            <a:ext cx="4039735" cy="2749673"/>
          </a:xfrm>
          <a:prstGeom prst="rect">
            <a:avLst/>
          </a:prstGeom>
          <a:ln w="57150">
            <a:solidFill>
              <a:schemeClr val="bg1"/>
            </a:solidFill>
          </a:ln>
          <a:effectLst>
            <a:outerShdw blurRad="50800" dist="38100" dir="2700000" algn="tl" rotWithShape="0">
              <a:prstClr val="black">
                <a:alpha val="40000"/>
              </a:prstClr>
            </a:outerShdw>
          </a:effectLst>
        </p:spPr>
      </p:pic>
      <p:sp>
        <p:nvSpPr>
          <p:cNvPr id="13" name="Rectángulo redondeado 12"/>
          <p:cNvSpPr/>
          <p:nvPr/>
        </p:nvSpPr>
        <p:spPr>
          <a:xfrm>
            <a:off x="8400076" y="568775"/>
            <a:ext cx="1150358" cy="267937"/>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EXPERIENCIAS</a:t>
            </a:r>
            <a:endParaRPr lang="es-ES" sz="1100" b="1" dirty="0">
              <a:solidFill>
                <a:schemeClr val="bg1"/>
              </a:solidFill>
              <a:latin typeface="Aharoni" panose="02010803020104030203" pitchFamily="2" charset="-79"/>
              <a:cs typeface="Aharoni" panose="02010803020104030203" pitchFamily="2" charset="-79"/>
            </a:endParaRPr>
          </a:p>
        </p:txBody>
      </p:sp>
      <p:pic>
        <p:nvPicPr>
          <p:cNvPr id="2" name="Imagen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77136" y="880819"/>
            <a:ext cx="3835531" cy="2332157"/>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Imagen 2"/>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349999">
            <a:off x="6019661" y="3936700"/>
            <a:ext cx="3711858" cy="2780310"/>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Imagen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873607">
            <a:off x="1987887" y="880819"/>
            <a:ext cx="1899923" cy="1387016"/>
          </a:xfrm>
          <a:prstGeom prst="rect">
            <a:avLst/>
          </a:prstGeom>
          <a:ln w="57150">
            <a:solidFill>
              <a:schemeClr val="bg1"/>
            </a:solidFill>
          </a:ln>
          <a:effectLst>
            <a:outerShdw blurRad="50800" dist="38100" dir="2700000" algn="tl" rotWithShape="0">
              <a:prstClr val="black">
                <a:alpha val="40000"/>
              </a:prstClr>
            </a:outerShdw>
          </a:effectLst>
        </p:spPr>
      </p:pic>
      <p:pic>
        <p:nvPicPr>
          <p:cNvPr id="5" name="Imagen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775184" y="1631775"/>
            <a:ext cx="2534558" cy="2281102"/>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192914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1"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0672" y="836712"/>
            <a:ext cx="5017745" cy="4111898"/>
          </a:xfrm>
          <a:prstGeom prst="rect">
            <a:avLst/>
          </a:prstGeom>
          <a:noFill/>
          <a:ln w="9525">
            <a:noFill/>
            <a:miter lim="800000"/>
            <a:headEnd/>
            <a:tailEnd/>
          </a:ln>
          <a:effectLst/>
        </p:spPr>
      </p:pic>
      <p:pic>
        <p:nvPicPr>
          <p:cNvPr id="61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99663" y="3094252"/>
            <a:ext cx="5437634" cy="3359084"/>
          </a:xfrm>
          <a:prstGeom prst="rect">
            <a:avLst/>
          </a:prstGeom>
          <a:noFill/>
          <a:ln w="9525">
            <a:noFill/>
            <a:miter lim="800000"/>
            <a:headEnd/>
            <a:tailEnd/>
          </a:ln>
          <a:effectLst/>
        </p:spPr>
      </p:pic>
      <p:sp>
        <p:nvSpPr>
          <p:cNvPr id="8" name="7 Título"/>
          <p:cNvSpPr>
            <a:spLocks noGrp="1"/>
          </p:cNvSpPr>
          <p:nvPr>
            <p:ph type="title"/>
          </p:nvPr>
        </p:nvSpPr>
        <p:spPr/>
        <p:txBody>
          <a:bodyPr/>
          <a:lstStyle/>
          <a:p>
            <a:pPr lvl="0"/>
            <a:r>
              <a:rPr lang="es-ES" dirty="0" smtClean="0"/>
              <a:t>Innovación Servicios – BICIBAR</a:t>
            </a:r>
            <a:endParaRPr lang="es-ES" dirty="0"/>
          </a:p>
        </p:txBody>
      </p:sp>
      <p:sp>
        <p:nvSpPr>
          <p:cNvPr id="9" name="8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0" name="2 CuadroTexto"/>
          <p:cNvSpPr txBox="1">
            <a:spLocks noChangeArrowheads="1"/>
          </p:cNvSpPr>
          <p:nvPr/>
        </p:nvSpPr>
        <p:spPr bwMode="auto">
          <a:xfrm>
            <a:off x="344488" y="1115145"/>
            <a:ext cx="1584176" cy="5663089"/>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Creación del Producto (Visitas Guiadas)</a:t>
            </a:r>
          </a:p>
          <a:p>
            <a:pPr>
              <a:spcBef>
                <a:spcPts val="600"/>
              </a:spcBef>
            </a:pPr>
            <a:endParaRPr lang="es-ES" dirty="0"/>
          </a:p>
          <a:p>
            <a:pPr>
              <a:spcBef>
                <a:spcPts val="600"/>
              </a:spcBef>
            </a:pPr>
            <a:r>
              <a:rPr lang="es-ES" b="1" dirty="0" err="1" smtClean="0">
                <a:solidFill>
                  <a:schemeClr val="accent2"/>
                </a:solidFill>
              </a:rPr>
              <a:t>Bicibar</a:t>
            </a:r>
            <a:r>
              <a:rPr lang="es-ES" b="1" dirty="0" smtClean="0">
                <a:solidFill>
                  <a:schemeClr val="accent2"/>
                </a:solidFill>
              </a:rPr>
              <a:t>:</a:t>
            </a:r>
          </a:p>
          <a:p>
            <a:pPr>
              <a:spcBef>
                <a:spcPts val="600"/>
              </a:spcBef>
            </a:pPr>
            <a:r>
              <a:rPr lang="es-ES" dirty="0" smtClean="0"/>
              <a:t>Construcción de un bar rodante que permite ir visitando lugares, tomar un refrigerio y hacer ejercicio</a:t>
            </a:r>
          </a:p>
        </p:txBody>
      </p:sp>
      <p:sp>
        <p:nvSpPr>
          <p:cNvPr id="11" name="Rectangle 1028"/>
          <p:cNvSpPr>
            <a:spLocks noChangeArrowheads="1"/>
          </p:cNvSpPr>
          <p:nvPr/>
        </p:nvSpPr>
        <p:spPr bwMode="auto">
          <a:xfrm>
            <a:off x="2864768" y="6532013"/>
            <a:ext cx="2161169" cy="246221"/>
          </a:xfrm>
          <a:prstGeom prst="rect">
            <a:avLst/>
          </a:prstGeom>
          <a:noFill/>
          <a:ln w="9525">
            <a:noFill/>
            <a:miter lim="800000"/>
            <a:headEnd/>
            <a:tailEnd/>
          </a:ln>
          <a:effectLst/>
        </p:spPr>
        <p:txBody>
          <a:bodyPr wrap="none">
            <a:spAutoFit/>
          </a:bodyPr>
          <a:lstStyle/>
          <a:p>
            <a:r>
              <a:rPr lang="es-ES" sz="1000" dirty="0"/>
              <a:t>Más información: </a:t>
            </a:r>
            <a:r>
              <a:rPr lang="es-ES" sz="1000" i="1" dirty="0" smtClean="0"/>
              <a:t>www.bicibar.com</a:t>
            </a:r>
          </a:p>
        </p:txBody>
      </p:sp>
      <p:grpSp>
        <p:nvGrpSpPr>
          <p:cNvPr id="12" name="Grupo 11"/>
          <p:cNvGrpSpPr/>
          <p:nvPr/>
        </p:nvGrpSpPr>
        <p:grpSpPr>
          <a:xfrm>
            <a:off x="8473780" y="1059960"/>
            <a:ext cx="1171369" cy="4800605"/>
            <a:chOff x="93581" y="1340768"/>
            <a:chExt cx="1419186" cy="5160645"/>
          </a:xfrm>
        </p:grpSpPr>
        <p:sp>
          <p:nvSpPr>
            <p:cNvPr id="13" name="Rectángulo redondeado 12"/>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 name="Rectángulo redondeado 13"/>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5" name="Rectángulo redondeado 14"/>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6" name="Rectángulo redondeado 15"/>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7" name="Rectángulo redondeado 16"/>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8" name="Rectángulo redondeado 17"/>
            <p:cNvSpPr/>
            <p:nvPr/>
          </p:nvSpPr>
          <p:spPr>
            <a:xfrm>
              <a:off x="93581" y="3768839"/>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19" name="Rectángulo redondeado 18"/>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0" name="Rectángulo redondeado 19"/>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1" name="Rectángulo redondeado 20"/>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MARCAS</a:t>
              </a:r>
              <a:endParaRPr lang="es-ES" sz="1100" b="1" dirty="0">
                <a:solidFill>
                  <a:schemeClr val="bg1"/>
                </a:solidFill>
                <a:latin typeface="Aharoni" panose="02010803020104030203" pitchFamily="2" charset="-79"/>
                <a:cs typeface="Aharoni" panose="02010803020104030203" pitchFamily="2" charset="-79"/>
              </a:endParaRPr>
            </a:p>
          </p:txBody>
        </p:sp>
        <p:sp>
          <p:nvSpPr>
            <p:cNvPr id="22" name="Rectángulo redondeado 21"/>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36824690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4486" name="Picture 2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203" y="1457325"/>
            <a:ext cx="3465381" cy="2330450"/>
          </a:xfrm>
          <a:prstGeom prst="rect">
            <a:avLst/>
          </a:prstGeom>
          <a:noFill/>
          <a:ln w="76200" algn="ctr">
            <a:solidFill>
              <a:schemeClr val="bg1"/>
            </a:solidFill>
            <a:miter lim="800000"/>
            <a:headEnd/>
            <a:tailEnd/>
          </a:ln>
          <a:effectLst/>
        </p:spPr>
      </p:pic>
      <p:pic>
        <p:nvPicPr>
          <p:cNvPr id="574488" name="Picture 2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3203" y="3867150"/>
            <a:ext cx="3465381" cy="2257425"/>
          </a:xfrm>
          <a:prstGeom prst="rect">
            <a:avLst/>
          </a:prstGeom>
          <a:noFill/>
          <a:ln w="76200" algn="ctr">
            <a:solidFill>
              <a:schemeClr val="bg1"/>
            </a:solidFill>
            <a:miter lim="800000"/>
            <a:headEnd/>
            <a:tailEnd/>
          </a:ln>
          <a:effectLst/>
        </p:spPr>
      </p:pic>
      <p:pic>
        <p:nvPicPr>
          <p:cNvPr id="574489" name="Picture 25"/>
          <p:cNvPicPr>
            <a:picLocks noChangeAspect="1" noChangeArrowheads="1"/>
          </p:cNvPicPr>
          <p:nvPr/>
        </p:nvPicPr>
        <p:blipFill>
          <a:blip r:embed="rId5"/>
          <a:srcRect/>
          <a:stretch>
            <a:fillRect/>
          </a:stretch>
        </p:blipFill>
        <p:spPr bwMode="auto">
          <a:xfrm>
            <a:off x="3807619" y="2317750"/>
            <a:ext cx="2063750" cy="3048000"/>
          </a:xfrm>
          <a:prstGeom prst="rect">
            <a:avLst/>
          </a:prstGeom>
          <a:noFill/>
          <a:ln w="76200" algn="ctr">
            <a:solidFill>
              <a:schemeClr val="bg1"/>
            </a:solidFill>
            <a:miter lim="800000"/>
            <a:headEnd/>
            <a:tailEnd/>
          </a:ln>
          <a:effectLst/>
        </p:spPr>
      </p:pic>
      <p:sp>
        <p:nvSpPr>
          <p:cNvPr id="574493" name="AutoShape 29"/>
          <p:cNvSpPr>
            <a:spLocks noChangeArrowheads="1"/>
          </p:cNvSpPr>
          <p:nvPr/>
        </p:nvSpPr>
        <p:spPr bwMode="auto">
          <a:xfrm>
            <a:off x="6239405" y="3152776"/>
            <a:ext cx="395552" cy="1108075"/>
          </a:xfrm>
          <a:prstGeom prst="rightArrow">
            <a:avLst>
              <a:gd name="adj1" fmla="val 57065"/>
              <a:gd name="adj2" fmla="val 69486"/>
            </a:avLst>
          </a:prstGeom>
          <a:solidFill>
            <a:srgbClr val="B2B2B2"/>
          </a:solidFill>
          <a:ln w="9525">
            <a:noFill/>
            <a:miter lim="800000"/>
            <a:headEnd/>
            <a:tailEnd/>
          </a:ln>
          <a:effectLst/>
        </p:spPr>
        <p:txBody>
          <a:bodyPr wrap="none" lIns="45720" rIns="45720" anchor="ctr"/>
          <a:lstStyle/>
          <a:p>
            <a:endParaRPr lang="it-IT" dirty="0"/>
          </a:p>
        </p:txBody>
      </p:sp>
      <p:sp>
        <p:nvSpPr>
          <p:cNvPr id="574494" name="Text Box 30"/>
          <p:cNvSpPr txBox="1">
            <a:spLocks noChangeArrowheads="1"/>
          </p:cNvSpPr>
          <p:nvPr/>
        </p:nvSpPr>
        <p:spPr bwMode="auto">
          <a:xfrm>
            <a:off x="6825208" y="2134465"/>
            <a:ext cx="2834862" cy="3170099"/>
          </a:xfrm>
          <a:prstGeom prst="rect">
            <a:avLst/>
          </a:prstGeom>
          <a:noFill/>
          <a:ln w="9525">
            <a:noFill/>
            <a:miter lim="800000"/>
            <a:headEnd/>
            <a:tailEnd/>
          </a:ln>
          <a:effectLst/>
        </p:spPr>
        <p:txBody>
          <a:bodyPr wrap="square" lIns="45720" rIns="45720" anchor="ctr">
            <a:spAutoFit/>
          </a:bodyPr>
          <a:lstStyle/>
          <a:p>
            <a:pPr marL="228600" lvl="1" indent="-227013" algn="l">
              <a:spcBef>
                <a:spcPct val="100000"/>
              </a:spcBef>
              <a:buClr>
                <a:schemeClr val="tx2"/>
              </a:buClr>
              <a:buSzPct val="65000"/>
              <a:buFont typeface="Wingdings" pitchFamily="2" charset="2"/>
              <a:buChar char="l"/>
            </a:pPr>
            <a:r>
              <a:rPr lang="it-IT" sz="2000" dirty="0" smtClean="0"/>
              <a:t>Elementos adicionales en cabina, para brindar más confort e incrementar los precios y márgenes</a:t>
            </a:r>
          </a:p>
          <a:p>
            <a:pPr marL="228600" lvl="1" indent="-227013" algn="l">
              <a:spcBef>
                <a:spcPct val="100000"/>
              </a:spcBef>
              <a:buClr>
                <a:schemeClr val="tx2"/>
              </a:buClr>
              <a:buSzPct val="65000"/>
              <a:buFont typeface="Wingdings" pitchFamily="2" charset="2"/>
              <a:buChar char="l"/>
            </a:pPr>
            <a:r>
              <a:rPr lang="it-IT" sz="2000" dirty="0" smtClean="0"/>
              <a:t>Normalmente una empresa inicia y las otras la siguen</a:t>
            </a:r>
            <a:endParaRPr lang="it-IT" sz="2000" dirty="0"/>
          </a:p>
        </p:txBody>
      </p:sp>
      <p:sp>
        <p:nvSpPr>
          <p:cNvPr id="9" name="4 Título"/>
          <p:cNvSpPr txBox="1">
            <a:spLocks/>
          </p:cNvSpPr>
          <p:nvPr/>
        </p:nvSpPr>
        <p:spPr>
          <a:xfrm>
            <a:off x="272480" y="275308"/>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it-IT" dirty="0" smtClean="0"/>
              <a:t>Esto es innovación? Por qué?</a:t>
            </a:r>
            <a:endParaRPr lang="es-ES" dirty="0"/>
          </a:p>
        </p:txBody>
      </p:sp>
      <p:sp>
        <p:nvSpPr>
          <p:cNvPr id="10" name="5 Marcador de texto"/>
          <p:cNvSpPr txBox="1">
            <a:spLocks/>
          </p:cNvSpPr>
          <p:nvPr/>
        </p:nvSpPr>
        <p:spPr>
          <a:xfrm>
            <a:off x="272481" y="116632"/>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11" name="Straight Connector 10"/>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49921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pPr lvl="0"/>
            <a:r>
              <a:rPr lang="es-ES" dirty="0" smtClean="0"/>
              <a:t>Innovación Marcas – </a:t>
            </a:r>
            <a:r>
              <a:rPr lang="es-ES" dirty="0" err="1" smtClean="0"/>
              <a:t>Cirque</a:t>
            </a:r>
            <a:r>
              <a:rPr lang="es-ES" dirty="0" smtClean="0"/>
              <a:t> du </a:t>
            </a:r>
            <a:r>
              <a:rPr lang="es-ES" dirty="0" err="1" smtClean="0"/>
              <a:t>Soleil</a:t>
            </a:r>
            <a:endParaRPr lang="es-ES" dirty="0"/>
          </a:p>
        </p:txBody>
      </p:sp>
      <p:sp>
        <p:nvSpPr>
          <p:cNvPr id="9" name="8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0" name="2 CuadroTexto"/>
          <p:cNvSpPr txBox="1">
            <a:spLocks noChangeArrowheads="1"/>
          </p:cNvSpPr>
          <p:nvPr/>
        </p:nvSpPr>
        <p:spPr bwMode="auto">
          <a:xfrm>
            <a:off x="344488" y="1115145"/>
            <a:ext cx="1584176" cy="4555093"/>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Creación de una marca franquicia de un producto clásico innovado</a:t>
            </a:r>
          </a:p>
          <a:p>
            <a:pPr>
              <a:spcBef>
                <a:spcPts val="600"/>
              </a:spcBef>
            </a:pPr>
            <a:endParaRPr lang="es-ES" dirty="0"/>
          </a:p>
          <a:p>
            <a:pPr>
              <a:spcBef>
                <a:spcPts val="600"/>
              </a:spcBef>
            </a:pPr>
            <a:r>
              <a:rPr lang="es-ES" b="1" dirty="0" err="1" smtClean="0">
                <a:solidFill>
                  <a:schemeClr val="accent2"/>
                </a:solidFill>
              </a:rPr>
              <a:t>Cirque</a:t>
            </a:r>
            <a:r>
              <a:rPr lang="es-ES" b="1" dirty="0" smtClean="0">
                <a:solidFill>
                  <a:schemeClr val="accent2"/>
                </a:solidFill>
              </a:rPr>
              <a:t> du </a:t>
            </a:r>
            <a:r>
              <a:rPr lang="es-ES" b="1" dirty="0" err="1" smtClean="0">
                <a:solidFill>
                  <a:schemeClr val="accent2"/>
                </a:solidFill>
              </a:rPr>
              <a:t>Soleil</a:t>
            </a:r>
            <a:r>
              <a:rPr lang="es-ES" b="1" dirty="0" smtClean="0">
                <a:solidFill>
                  <a:schemeClr val="accent2"/>
                </a:solidFill>
              </a:rPr>
              <a:t>:</a:t>
            </a:r>
          </a:p>
          <a:p>
            <a:pPr>
              <a:spcBef>
                <a:spcPts val="600"/>
              </a:spcBef>
            </a:pPr>
            <a:r>
              <a:rPr lang="es-ES" dirty="0" smtClean="0"/>
              <a:t>Un nuevo tipo de circo, con marcas que se asocian</a:t>
            </a:r>
          </a:p>
        </p:txBody>
      </p:sp>
      <p:grpSp>
        <p:nvGrpSpPr>
          <p:cNvPr id="12" name="Grupo 11"/>
          <p:cNvGrpSpPr/>
          <p:nvPr/>
        </p:nvGrpSpPr>
        <p:grpSpPr>
          <a:xfrm>
            <a:off x="8473780" y="1059960"/>
            <a:ext cx="1171369" cy="4800605"/>
            <a:chOff x="93581" y="1340768"/>
            <a:chExt cx="1419186" cy="5160645"/>
          </a:xfrm>
        </p:grpSpPr>
        <p:sp>
          <p:nvSpPr>
            <p:cNvPr id="13" name="Rectángulo redondeado 12"/>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 name="Rectángulo redondeado 13"/>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5" name="Rectángulo redondeado 14"/>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6" name="Rectángulo redondeado 15"/>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7" name="Rectángulo redondeado 16"/>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8" name="Rectángulo redondeado 17"/>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19" name="Rectángulo redondeado 18"/>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0" name="Rectángulo redondeado 19"/>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1" name="Rectángulo redondeado 20"/>
            <p:cNvSpPr/>
            <p:nvPr/>
          </p:nvSpPr>
          <p:spPr>
            <a:xfrm>
              <a:off x="93581" y="4123359"/>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2" name="Rectángulo redondeado 21"/>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UBICACIONES</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2" name="Imagen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75458" y="613453"/>
            <a:ext cx="2894062" cy="3712585"/>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Imagen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99757" y="4383734"/>
            <a:ext cx="3600400" cy="2417787"/>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Imagen 3"/>
          <p:cNvPicPr>
            <a:picLocks noChangeAspect="1"/>
          </p:cNvPicPr>
          <p:nvPr/>
        </p:nvPicPr>
        <p:blipFill>
          <a:blip r:embed="rId4">
            <a:extLst>
              <a:ext uri="{28A0092B-C50C-407E-A947-70E740481C1C}">
                <a14:useLocalDpi xmlns:a14="http://schemas.microsoft.com/office/drawing/2010/main"/>
              </a:ext>
            </a:extLst>
          </a:blip>
          <a:stretch>
            <a:fillRect/>
          </a:stretch>
        </p:blipFill>
        <p:spPr>
          <a:xfrm rot="378184">
            <a:off x="5587739" y="4475159"/>
            <a:ext cx="2656706" cy="2070976"/>
          </a:xfrm>
          <a:prstGeom prst="rect">
            <a:avLst/>
          </a:prstGeom>
          <a:ln w="57150">
            <a:solidFill>
              <a:schemeClr val="bg1"/>
            </a:solidFill>
          </a:ln>
          <a:effectLst>
            <a:outerShdw blurRad="50800" dist="38100" dir="2700000" algn="tl" rotWithShape="0">
              <a:prstClr val="black">
                <a:alpha val="40000"/>
              </a:prstClr>
            </a:outerShdw>
          </a:effectLst>
        </p:spPr>
      </p:pic>
      <p:pic>
        <p:nvPicPr>
          <p:cNvPr id="5" name="Imagen 4"/>
          <p:cNvPicPr>
            <a:picLocks noChangeAspect="1"/>
          </p:cNvPicPr>
          <p:nvPr/>
        </p:nvPicPr>
        <p:blipFill>
          <a:blip r:embed="rId5">
            <a:extLst>
              <a:ext uri="{28A0092B-C50C-407E-A947-70E740481C1C}">
                <a14:useLocalDpi xmlns:a14="http://schemas.microsoft.com/office/drawing/2010/main"/>
              </a:ext>
            </a:extLst>
          </a:blip>
          <a:stretch>
            <a:fillRect/>
          </a:stretch>
        </p:blipFill>
        <p:spPr>
          <a:xfrm rot="21304239">
            <a:off x="2179962" y="1279382"/>
            <a:ext cx="2975117" cy="2975117"/>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39926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pPr lvl="0"/>
            <a:r>
              <a:rPr lang="es-ES" dirty="0" smtClean="0"/>
              <a:t>Innovación Ubicaciones – arrecifes, carreras</a:t>
            </a:r>
            <a:endParaRPr lang="es-ES" dirty="0"/>
          </a:p>
        </p:txBody>
      </p:sp>
      <p:sp>
        <p:nvSpPr>
          <p:cNvPr id="9" name="8 Marcador de texto"/>
          <p:cNvSpPr>
            <a:spLocks noGrp="1"/>
          </p:cNvSpPr>
          <p:nvPr>
            <p:ph type="body" sz="quarter" idx="13"/>
          </p:nvPr>
        </p:nvSpPr>
        <p:spPr/>
        <p:txBody>
          <a:bodyPr/>
          <a:lstStyle/>
          <a:p>
            <a:r>
              <a:rPr lang="es-ES" dirty="0" smtClean="0"/>
              <a:t>Innovación de productos turísticos</a:t>
            </a:r>
            <a:endParaRPr lang="es-ES" dirty="0"/>
          </a:p>
        </p:txBody>
      </p:sp>
      <p:sp>
        <p:nvSpPr>
          <p:cNvPr id="10" name="2 CuadroTexto"/>
          <p:cNvSpPr txBox="1">
            <a:spLocks noChangeArrowheads="1"/>
          </p:cNvSpPr>
          <p:nvPr/>
        </p:nvSpPr>
        <p:spPr bwMode="auto">
          <a:xfrm>
            <a:off x="56456" y="1115145"/>
            <a:ext cx="1584176" cy="5032147"/>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Hoteles en lugares únicos, carreras en lugares icónicos</a:t>
            </a:r>
            <a:endParaRPr lang="es-ES" dirty="0"/>
          </a:p>
          <a:p>
            <a:pPr>
              <a:spcBef>
                <a:spcPts val="600"/>
              </a:spcBef>
            </a:pPr>
            <a:endParaRPr lang="es-ES" b="1" dirty="0" smtClean="0">
              <a:solidFill>
                <a:schemeClr val="accent2"/>
              </a:solidFill>
            </a:endParaRPr>
          </a:p>
          <a:p>
            <a:pPr>
              <a:spcBef>
                <a:spcPts val="600"/>
              </a:spcBef>
            </a:pPr>
            <a:r>
              <a:rPr lang="es-ES" b="1" dirty="0" err="1" smtClean="0">
                <a:solidFill>
                  <a:schemeClr val="accent2"/>
                </a:solidFill>
              </a:rPr>
              <a:t>Cirque</a:t>
            </a:r>
            <a:r>
              <a:rPr lang="es-ES" b="1" dirty="0" smtClean="0">
                <a:solidFill>
                  <a:schemeClr val="accent2"/>
                </a:solidFill>
              </a:rPr>
              <a:t> du </a:t>
            </a:r>
            <a:r>
              <a:rPr lang="es-ES" b="1" dirty="0" err="1" smtClean="0">
                <a:solidFill>
                  <a:schemeClr val="accent2"/>
                </a:solidFill>
              </a:rPr>
              <a:t>Soleil</a:t>
            </a:r>
            <a:r>
              <a:rPr lang="es-ES" b="1" dirty="0" smtClean="0">
                <a:solidFill>
                  <a:schemeClr val="accent2"/>
                </a:solidFill>
              </a:rPr>
              <a:t>, </a:t>
            </a:r>
            <a:r>
              <a:rPr lang="es-ES" b="1" dirty="0" err="1" smtClean="0">
                <a:solidFill>
                  <a:schemeClr val="accent2"/>
                </a:solidFill>
              </a:rPr>
              <a:t>Marathon</a:t>
            </a:r>
            <a:r>
              <a:rPr lang="es-ES" b="1" dirty="0" smtClean="0">
                <a:solidFill>
                  <a:schemeClr val="accent2"/>
                </a:solidFill>
              </a:rPr>
              <a:t> des Sables, </a:t>
            </a:r>
            <a:r>
              <a:rPr lang="es-ES" b="1" dirty="0" err="1" smtClean="0">
                <a:solidFill>
                  <a:schemeClr val="accent2"/>
                </a:solidFill>
              </a:rPr>
              <a:t>Spartan</a:t>
            </a:r>
            <a:r>
              <a:rPr lang="es-ES" b="1" dirty="0" smtClean="0">
                <a:solidFill>
                  <a:schemeClr val="accent2"/>
                </a:solidFill>
              </a:rPr>
              <a:t> </a:t>
            </a:r>
            <a:r>
              <a:rPr lang="es-ES" b="1" dirty="0" err="1" smtClean="0">
                <a:solidFill>
                  <a:schemeClr val="accent2"/>
                </a:solidFill>
              </a:rPr>
              <a:t>Race</a:t>
            </a:r>
            <a:r>
              <a:rPr lang="es-ES" b="1" dirty="0" smtClean="0">
                <a:solidFill>
                  <a:schemeClr val="accent2"/>
                </a:solidFill>
              </a:rPr>
              <a:t>, Reto Vikingo, </a:t>
            </a:r>
            <a:r>
              <a:rPr lang="es-ES" b="1" dirty="0" err="1" smtClean="0">
                <a:solidFill>
                  <a:schemeClr val="accent2"/>
                </a:solidFill>
              </a:rPr>
              <a:t>Himalayan</a:t>
            </a:r>
            <a:r>
              <a:rPr lang="es-ES" b="1" dirty="0" smtClean="0">
                <a:solidFill>
                  <a:schemeClr val="accent2"/>
                </a:solidFill>
              </a:rPr>
              <a:t> </a:t>
            </a:r>
            <a:r>
              <a:rPr lang="es-ES" b="1" dirty="0" err="1" smtClean="0">
                <a:solidFill>
                  <a:schemeClr val="accent2"/>
                </a:solidFill>
              </a:rPr>
              <a:t>race</a:t>
            </a:r>
            <a:endParaRPr lang="es-ES" dirty="0" smtClean="0"/>
          </a:p>
        </p:txBody>
      </p:sp>
      <p:grpSp>
        <p:nvGrpSpPr>
          <p:cNvPr id="12" name="Grupo 11"/>
          <p:cNvGrpSpPr/>
          <p:nvPr/>
        </p:nvGrpSpPr>
        <p:grpSpPr>
          <a:xfrm>
            <a:off x="8473780" y="1059960"/>
            <a:ext cx="1171369" cy="4800605"/>
            <a:chOff x="93581" y="1340768"/>
            <a:chExt cx="1419186" cy="5160645"/>
          </a:xfrm>
        </p:grpSpPr>
        <p:sp>
          <p:nvSpPr>
            <p:cNvPr id="13" name="Rectángulo redondeado 12"/>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4" name="Rectángulo redondeado 13"/>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5" name="Rectángulo redondeado 14"/>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6" name="Rectángulo redondeado 15"/>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7" name="Rectángulo redondeado 16"/>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8" name="Rectángulo redondeado 17"/>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19" name="Rectángulo redondeado 18"/>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0" name="Rectángulo redondeado 19"/>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1" name="Rectángulo redondeado 20"/>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2" name="Rectángulo redondeado 21"/>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5889" y="4475167"/>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4" name="Rectángulo redondeado 23"/>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7" name="Imagen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70527" y="5018370"/>
            <a:ext cx="5460317" cy="1714286"/>
          </a:xfrm>
          <a:prstGeom prst="rect">
            <a:avLst/>
          </a:prstGeom>
        </p:spPr>
      </p:pic>
      <p:pic>
        <p:nvPicPr>
          <p:cNvPr id="11" name="Imagen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53000" y="740759"/>
            <a:ext cx="2834083" cy="1478652"/>
          </a:xfrm>
          <a:prstGeom prst="rect">
            <a:avLst/>
          </a:prstGeom>
        </p:spPr>
      </p:pic>
      <p:pic>
        <p:nvPicPr>
          <p:cNvPr id="31" name="Imagen 3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65557" y="3712546"/>
            <a:ext cx="2249216" cy="1173504"/>
          </a:xfrm>
          <a:prstGeom prst="rect">
            <a:avLst/>
          </a:prstGeom>
          <a:ln w="57150">
            <a:solidFill>
              <a:schemeClr val="bg1"/>
            </a:solidFill>
          </a:ln>
          <a:effectLst>
            <a:outerShdw blurRad="50800" dist="38100" dir="2700000" algn="tl" rotWithShape="0">
              <a:prstClr val="black">
                <a:alpha val="40000"/>
              </a:prstClr>
            </a:outerShdw>
          </a:effectLst>
        </p:spPr>
      </p:pic>
      <p:pic>
        <p:nvPicPr>
          <p:cNvPr id="32" name="Imagen 3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14145" y="2388048"/>
            <a:ext cx="2023231" cy="1055599"/>
          </a:xfrm>
          <a:prstGeom prst="rect">
            <a:avLst/>
          </a:prstGeom>
          <a:ln w="57150">
            <a:solidFill>
              <a:schemeClr val="bg1"/>
            </a:solidFill>
          </a:ln>
          <a:effectLst>
            <a:outerShdw blurRad="50800" dist="38100" dir="2700000" algn="tl" rotWithShape="0">
              <a:prstClr val="black">
                <a:alpha val="40000"/>
              </a:prstClr>
            </a:outerShdw>
          </a:effectLst>
        </p:spPr>
      </p:pic>
      <p:pic>
        <p:nvPicPr>
          <p:cNvPr id="33" name="Imagen 3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611289" y="982486"/>
            <a:ext cx="3053679" cy="1920689"/>
          </a:xfrm>
          <a:prstGeom prst="rect">
            <a:avLst/>
          </a:prstGeom>
          <a:ln w="57150">
            <a:solidFill>
              <a:schemeClr val="bg1"/>
            </a:solidFill>
          </a:ln>
          <a:effectLst>
            <a:outerShdw blurRad="50800" dist="38100" dir="2700000" algn="tl" rotWithShape="0">
              <a:prstClr val="black">
                <a:alpha val="40000"/>
              </a:prstClr>
            </a:outerShdw>
          </a:effectLst>
        </p:spPr>
      </p:pic>
      <p:pic>
        <p:nvPicPr>
          <p:cNvPr id="34" name="Imagen 3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012919" y="3124569"/>
            <a:ext cx="3300121" cy="1877847"/>
          </a:xfrm>
          <a:prstGeom prst="rect">
            <a:avLst/>
          </a:prstGeom>
          <a:ln w="57150">
            <a:solidFill>
              <a:schemeClr val="bg1"/>
            </a:solidFill>
          </a:ln>
          <a:effectLst>
            <a:outerShdw blurRad="50800" dist="38100" dir="2700000" algn="tl" rotWithShape="0">
              <a:prstClr val="black">
                <a:alpha val="40000"/>
              </a:prstClr>
            </a:outerShdw>
          </a:effectLst>
        </p:spPr>
      </p:pic>
      <p:pic>
        <p:nvPicPr>
          <p:cNvPr id="35" name="Imagen 3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346759" y="2088009"/>
            <a:ext cx="2285596" cy="1192485"/>
          </a:xfrm>
          <a:prstGeom prst="rect">
            <a:avLst/>
          </a:prstGeom>
        </p:spPr>
      </p:pic>
    </p:spTree>
    <p:extLst>
      <p:ext uri="{BB962C8B-B14F-4D97-AF65-F5344CB8AC3E}">
        <p14:creationId xmlns:p14="http://schemas.microsoft.com/office/powerpoint/2010/main" val="34158903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1 Título"/>
          <p:cNvSpPr>
            <a:spLocks noGrp="1"/>
          </p:cNvSpPr>
          <p:nvPr>
            <p:ph type="title"/>
          </p:nvPr>
        </p:nvSpPr>
        <p:spPr/>
        <p:txBody>
          <a:bodyPr/>
          <a:lstStyle/>
          <a:p>
            <a:r>
              <a:rPr lang="es-ES_tradnl" dirty="0" smtClean="0"/>
              <a:t>Innovación en estructuración comercial y compra: Ruta de Buda</a:t>
            </a:r>
            <a:endParaRPr lang="es-ES" dirty="0"/>
          </a:p>
        </p:txBody>
      </p:sp>
      <p:sp>
        <p:nvSpPr>
          <p:cNvPr id="33" name="32 Marcador de texto"/>
          <p:cNvSpPr>
            <a:spLocks noGrp="1"/>
          </p:cNvSpPr>
          <p:nvPr>
            <p:ph type="body" sz="quarter" idx="13"/>
          </p:nvPr>
        </p:nvSpPr>
        <p:spPr/>
        <p:txBody>
          <a:bodyPr/>
          <a:lstStyle/>
          <a:p>
            <a:r>
              <a:rPr lang="es-ES" dirty="0" smtClean="0"/>
              <a:t>Innovación en Mercado</a:t>
            </a:r>
            <a:endParaRPr lang="es-ES" dirty="0"/>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56656" y="1916832"/>
            <a:ext cx="5751994" cy="4848040"/>
          </a:xfrm>
          <a:prstGeom prst="rect">
            <a:avLst/>
          </a:prstGeom>
        </p:spPr>
      </p:pic>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13" y="764704"/>
            <a:ext cx="2183613" cy="4252916"/>
          </a:xfrm>
          <a:prstGeom prst="rect">
            <a:avLst/>
          </a:prstGeom>
        </p:spPr>
      </p:pic>
      <p:grpSp>
        <p:nvGrpSpPr>
          <p:cNvPr id="36" name="Grupo 35"/>
          <p:cNvGrpSpPr/>
          <p:nvPr/>
        </p:nvGrpSpPr>
        <p:grpSpPr>
          <a:xfrm>
            <a:off x="8473780" y="1059960"/>
            <a:ext cx="1171369" cy="4800605"/>
            <a:chOff x="93581" y="1340768"/>
            <a:chExt cx="1419186" cy="5160645"/>
          </a:xfrm>
        </p:grpSpPr>
        <p:sp>
          <p:nvSpPr>
            <p:cNvPr id="47" name="Rectángulo redondeado 46"/>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48" name="Rectángulo redondeado 47"/>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49" name="Rectángulo redondeado 48"/>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50" name="Rectángulo redondeado 49"/>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51" name="Rectángulo redondeado 50"/>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52" name="Rectángulo redondeado 51"/>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53" name="Rectángulo redondeado 52"/>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54" name="Rectángulo redondeado 53"/>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55" name="Rectángulo redondeado 54"/>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56" name="Rectángulo redondeado 55"/>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57" name="Rectángulo redondeado 56"/>
            <p:cNvSpPr/>
            <p:nvPr/>
          </p:nvSpPr>
          <p:spPr>
            <a:xfrm>
              <a:off x="95889" y="4475167"/>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58" name="Rectángulo redondeado 57"/>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59" name="Rectángulo redondeado 58"/>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60" name="Rectángulo redondeado 59"/>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61" name="Rectángulo redondeado 60"/>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3209305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62005" y="2829393"/>
            <a:ext cx="5016467" cy="3767959"/>
          </a:xfrm>
          <a:prstGeom prst="rect">
            <a:avLst/>
          </a:prstGeom>
          <a:noFill/>
          <a:ln w="9525">
            <a:noFill/>
            <a:miter lim="800000"/>
            <a:headEnd/>
            <a:tailEnd/>
          </a:ln>
        </p:spPr>
      </p:pic>
      <p:pic>
        <p:nvPicPr>
          <p:cNvPr id="6" name="5 Imagen"/>
          <p:cNvPicPr/>
          <p:nvPr/>
        </p:nvPicPr>
        <p:blipFill>
          <a:blip r:embed="rId3" cstate="email">
            <a:extLst>
              <a:ext uri="{28A0092B-C50C-407E-A947-70E740481C1C}">
                <a14:useLocalDpi xmlns:a14="http://schemas.microsoft.com/office/drawing/2010/main"/>
              </a:ext>
            </a:extLst>
          </a:blip>
          <a:srcRect/>
          <a:stretch>
            <a:fillRect/>
          </a:stretch>
        </p:blipFill>
        <p:spPr bwMode="auto">
          <a:xfrm>
            <a:off x="1966976" y="873297"/>
            <a:ext cx="6298392" cy="1627865"/>
          </a:xfrm>
          <a:prstGeom prst="rect">
            <a:avLst/>
          </a:prstGeom>
          <a:noFill/>
          <a:ln w="9525">
            <a:noFill/>
            <a:miter lim="800000"/>
            <a:headEnd/>
            <a:tailEnd/>
          </a:ln>
        </p:spPr>
      </p:pic>
      <p:sp>
        <p:nvSpPr>
          <p:cNvPr id="8" name="2 CuadroTexto"/>
          <p:cNvSpPr txBox="1">
            <a:spLocks noChangeArrowheads="1"/>
          </p:cNvSpPr>
          <p:nvPr/>
        </p:nvSpPr>
        <p:spPr bwMode="auto">
          <a:xfrm>
            <a:off x="344488" y="1088826"/>
            <a:ext cx="1656184" cy="5940088"/>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Comercialización del Producto (venta de experiencias de toda la cadena)</a:t>
            </a:r>
          </a:p>
          <a:p>
            <a:pPr>
              <a:spcBef>
                <a:spcPts val="600"/>
              </a:spcBef>
            </a:pPr>
            <a:endParaRPr lang="es-ES" dirty="0"/>
          </a:p>
          <a:p>
            <a:pPr>
              <a:spcBef>
                <a:spcPts val="600"/>
              </a:spcBef>
            </a:pPr>
            <a:r>
              <a:rPr lang="es-ES" b="1" dirty="0" smtClean="0">
                <a:solidFill>
                  <a:schemeClr val="accent2"/>
                </a:solidFill>
              </a:rPr>
              <a:t>Cajas de experiencias:</a:t>
            </a:r>
          </a:p>
          <a:p>
            <a:pPr>
              <a:spcBef>
                <a:spcPts val="600"/>
              </a:spcBef>
            </a:pPr>
            <a:r>
              <a:rPr lang="es-ES" dirty="0" smtClean="0"/>
              <a:t>Venta de noches de hotel, gastronomía,  actividades a través de cajas regalo</a:t>
            </a:r>
          </a:p>
        </p:txBody>
      </p:sp>
      <p:sp>
        <p:nvSpPr>
          <p:cNvPr id="9" name="8 Título"/>
          <p:cNvSpPr>
            <a:spLocks noGrp="1"/>
          </p:cNvSpPr>
          <p:nvPr>
            <p:ph type="title"/>
          </p:nvPr>
        </p:nvSpPr>
        <p:spPr/>
        <p:txBody>
          <a:bodyPr/>
          <a:lstStyle/>
          <a:p>
            <a:r>
              <a:rPr lang="es-ES" dirty="0" smtClean="0"/>
              <a:t>Innovación en canales: Cajas de Experiencias</a:t>
            </a:r>
            <a:endParaRPr lang="es-ES" dirty="0"/>
          </a:p>
        </p:txBody>
      </p:sp>
      <p:sp>
        <p:nvSpPr>
          <p:cNvPr id="10" name="9 Marcador de texto"/>
          <p:cNvSpPr>
            <a:spLocks noGrp="1"/>
          </p:cNvSpPr>
          <p:nvPr>
            <p:ph type="body" sz="quarter" idx="13"/>
          </p:nvPr>
        </p:nvSpPr>
        <p:spPr/>
        <p:txBody>
          <a:bodyPr/>
          <a:lstStyle/>
          <a:p>
            <a:r>
              <a:rPr lang="es-ES" dirty="0" smtClean="0"/>
              <a:t>Innovación en Mercado</a:t>
            </a:r>
            <a:endParaRPr lang="es-ES" dirty="0"/>
          </a:p>
        </p:txBody>
      </p:sp>
      <p:grpSp>
        <p:nvGrpSpPr>
          <p:cNvPr id="7" name="Grupo 6"/>
          <p:cNvGrpSpPr/>
          <p:nvPr/>
        </p:nvGrpSpPr>
        <p:grpSpPr>
          <a:xfrm>
            <a:off x="8473780" y="1059960"/>
            <a:ext cx="1171369" cy="4800605"/>
            <a:chOff x="93581" y="1340768"/>
            <a:chExt cx="1419186" cy="5160645"/>
          </a:xfrm>
        </p:grpSpPr>
        <p:sp>
          <p:nvSpPr>
            <p:cNvPr id="11" name="Rectángulo redondeado 10"/>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2" name="Rectángulo redondeado 11"/>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3" name="Rectángulo redondeado 12"/>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4" name="Rectángulo redondeado 13"/>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5" name="Rectángulo redondeado 14"/>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6" name="Rectángulo redondeado 15"/>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17" name="Rectángulo redondeado 16"/>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18" name="Rectángulo redondeado 17"/>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19" name="Rectángulo redondeado 18"/>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0" name="Rectángulo redondeado 19"/>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2" name="Rectángulo redondeado 21"/>
            <p:cNvSpPr/>
            <p:nvPr/>
          </p:nvSpPr>
          <p:spPr>
            <a:xfrm>
              <a:off x="108598" y="4827047"/>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23" name="Rectángulo redondeado 22"/>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5292981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69063" y="2842632"/>
            <a:ext cx="6120680" cy="3713976"/>
          </a:xfrm>
          <a:prstGeom prst="rect">
            <a:avLst/>
          </a:prstGeom>
          <a:noFill/>
          <a:ln w="9525">
            <a:noFill/>
            <a:miter lim="800000"/>
            <a:headEnd/>
            <a:tailEnd/>
          </a:ln>
        </p:spPr>
      </p:pic>
      <p:pic>
        <p:nvPicPr>
          <p:cNvPr id="6" name="5 Imagen"/>
          <p:cNvPicPr/>
          <p:nvPr/>
        </p:nvPicPr>
        <p:blipFill>
          <a:blip r:embed="rId3" cstate="email">
            <a:extLst>
              <a:ext uri="{28A0092B-C50C-407E-A947-70E740481C1C}">
                <a14:useLocalDpi xmlns:a14="http://schemas.microsoft.com/office/drawing/2010/main"/>
              </a:ext>
            </a:extLst>
          </a:blip>
          <a:srcRect/>
          <a:stretch>
            <a:fillRect/>
          </a:stretch>
        </p:blipFill>
        <p:spPr bwMode="auto">
          <a:xfrm>
            <a:off x="1784648" y="908050"/>
            <a:ext cx="6815002" cy="1711130"/>
          </a:xfrm>
          <a:prstGeom prst="rect">
            <a:avLst/>
          </a:prstGeom>
          <a:noFill/>
          <a:ln w="9525">
            <a:noFill/>
            <a:miter lim="800000"/>
            <a:headEnd/>
            <a:tailEnd/>
          </a:ln>
        </p:spPr>
      </p:pic>
      <p:sp>
        <p:nvSpPr>
          <p:cNvPr id="8" name="2 CuadroTexto"/>
          <p:cNvSpPr txBox="1">
            <a:spLocks noChangeArrowheads="1"/>
          </p:cNvSpPr>
          <p:nvPr/>
        </p:nvSpPr>
        <p:spPr bwMode="auto">
          <a:xfrm>
            <a:off x="344488" y="1088826"/>
            <a:ext cx="1825958" cy="4832092"/>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la comercialización del producto (</a:t>
            </a:r>
            <a:r>
              <a:rPr lang="es-ES" sz="1600" dirty="0" err="1" smtClean="0"/>
              <a:t>avión+hotel</a:t>
            </a:r>
            <a:r>
              <a:rPr lang="es-ES" sz="1600" dirty="0" smtClean="0"/>
              <a:t>)</a:t>
            </a:r>
          </a:p>
          <a:p>
            <a:pPr>
              <a:spcBef>
                <a:spcPts val="600"/>
              </a:spcBef>
            </a:pPr>
            <a:endParaRPr lang="es-ES" sz="1600" dirty="0"/>
          </a:p>
          <a:p>
            <a:pPr>
              <a:spcBef>
                <a:spcPts val="600"/>
              </a:spcBef>
            </a:pPr>
            <a:r>
              <a:rPr lang="en-US" sz="1600" b="1" dirty="0" err="1" smtClean="0">
                <a:solidFill>
                  <a:schemeClr val="accent2"/>
                </a:solidFill>
              </a:rPr>
              <a:t>Agencias</a:t>
            </a:r>
            <a:r>
              <a:rPr lang="en-US" sz="1600" b="1" dirty="0" smtClean="0">
                <a:solidFill>
                  <a:schemeClr val="accent2"/>
                </a:solidFill>
              </a:rPr>
              <a:t> y travel advisors On-line: </a:t>
            </a:r>
          </a:p>
          <a:p>
            <a:pPr>
              <a:spcBef>
                <a:spcPts val="600"/>
              </a:spcBef>
            </a:pPr>
            <a:r>
              <a:rPr lang="es-ES" sz="1600" dirty="0" smtClean="0"/>
              <a:t>Plataformas de venta de actividades, hoteles, restaurantes, etc.; donde los clientes pueden dejar sus experiencias y recomendaciones</a:t>
            </a:r>
          </a:p>
        </p:txBody>
      </p:sp>
      <p:sp>
        <p:nvSpPr>
          <p:cNvPr id="9" name="8 Título"/>
          <p:cNvSpPr>
            <a:spLocks noGrp="1"/>
          </p:cNvSpPr>
          <p:nvPr>
            <p:ph type="title"/>
          </p:nvPr>
        </p:nvSpPr>
        <p:spPr/>
        <p:txBody>
          <a:bodyPr/>
          <a:lstStyle/>
          <a:p>
            <a:r>
              <a:rPr lang="es-ES" dirty="0" smtClean="0"/>
              <a:t>Innovación en canales: agencias online y </a:t>
            </a:r>
            <a:r>
              <a:rPr lang="es-ES" dirty="0" err="1" smtClean="0"/>
              <a:t>travel</a:t>
            </a:r>
            <a:r>
              <a:rPr lang="es-ES" dirty="0" smtClean="0"/>
              <a:t> </a:t>
            </a:r>
            <a:r>
              <a:rPr lang="es-ES" dirty="0" err="1" smtClean="0"/>
              <a:t>advisors</a:t>
            </a:r>
            <a:endParaRPr lang="es-ES" dirty="0"/>
          </a:p>
        </p:txBody>
      </p:sp>
      <p:sp>
        <p:nvSpPr>
          <p:cNvPr id="10" name="9 Marcador de texto"/>
          <p:cNvSpPr>
            <a:spLocks noGrp="1"/>
          </p:cNvSpPr>
          <p:nvPr>
            <p:ph type="body" sz="quarter" idx="13"/>
          </p:nvPr>
        </p:nvSpPr>
        <p:spPr/>
        <p:txBody>
          <a:bodyPr/>
          <a:lstStyle/>
          <a:p>
            <a:r>
              <a:rPr lang="es-ES" dirty="0" smtClean="0"/>
              <a:t>Innovación en Mercado</a:t>
            </a:r>
            <a:endParaRPr lang="es-ES" dirty="0"/>
          </a:p>
        </p:txBody>
      </p:sp>
      <p:grpSp>
        <p:nvGrpSpPr>
          <p:cNvPr id="7" name="Grupo 6"/>
          <p:cNvGrpSpPr/>
          <p:nvPr/>
        </p:nvGrpSpPr>
        <p:grpSpPr>
          <a:xfrm>
            <a:off x="8627178" y="1088826"/>
            <a:ext cx="1171369" cy="4800605"/>
            <a:chOff x="93581" y="1340768"/>
            <a:chExt cx="1419186" cy="5160645"/>
          </a:xfrm>
        </p:grpSpPr>
        <p:sp>
          <p:nvSpPr>
            <p:cNvPr id="11" name="Rectángulo redondeado 10"/>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2" name="Rectángulo redondeado 11"/>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3" name="Rectángulo redondeado 12"/>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4" name="Rectángulo redondeado 13"/>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5" name="Rectángulo redondeado 14"/>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6" name="Rectángulo redondeado 15"/>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17" name="Rectángulo redondeado 16"/>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18" name="Rectángulo redondeado 17"/>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19" name="Rectángulo redondeado 18"/>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0" name="Rectángulo redondeado 19"/>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1" name="Rectángulo redondeado 20"/>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2" name="Rectángulo redondeado 21"/>
            <p:cNvSpPr/>
            <p:nvPr/>
          </p:nvSpPr>
          <p:spPr>
            <a:xfrm>
              <a:off x="108598" y="4827047"/>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23" name="Rectángulo redondeado 22"/>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4" name="Rectángulo redondeado 23"/>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5" name="Rectángulo redondeado 24"/>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12509588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Phone Screenshot 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92760" y="1084058"/>
            <a:ext cx="1724837" cy="2482968"/>
          </a:xfrm>
          <a:prstGeom prst="rect">
            <a:avLst/>
          </a:prstGeom>
          <a:noFill/>
          <a:ln w="9525">
            <a:noFill/>
            <a:miter lim="800000"/>
            <a:headEnd/>
            <a:tailEnd/>
          </a:ln>
        </p:spPr>
      </p:pic>
      <p:pic>
        <p:nvPicPr>
          <p:cNvPr id="8" name="7 Imagen" descr="Phone Screenshot 2"/>
          <p:cNvPicPr/>
          <p:nvPr/>
        </p:nvPicPr>
        <p:blipFill>
          <a:blip r:embed="rId3" cstate="email">
            <a:extLst>
              <a:ext uri="{28A0092B-C50C-407E-A947-70E740481C1C}">
                <a14:useLocalDpi xmlns:a14="http://schemas.microsoft.com/office/drawing/2010/main"/>
              </a:ext>
            </a:extLst>
          </a:blip>
          <a:srcRect/>
          <a:stretch>
            <a:fillRect/>
          </a:stretch>
        </p:blipFill>
        <p:spPr bwMode="auto">
          <a:xfrm>
            <a:off x="4664968" y="1457277"/>
            <a:ext cx="1718198" cy="2469690"/>
          </a:xfrm>
          <a:prstGeom prst="rect">
            <a:avLst/>
          </a:prstGeom>
          <a:noFill/>
          <a:ln w="9525">
            <a:noFill/>
            <a:miter lim="800000"/>
            <a:headEnd/>
            <a:tailEnd/>
          </a:ln>
        </p:spPr>
      </p:pic>
      <p:pic>
        <p:nvPicPr>
          <p:cNvPr id="13" name="12 Imagen" descr="ruecity.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6569684" y="1116651"/>
            <a:ext cx="1704181" cy="2465050"/>
          </a:xfrm>
          <a:prstGeom prst="rect">
            <a:avLst/>
          </a:prstGeom>
          <a:noFill/>
          <a:ln w="9525">
            <a:noFill/>
            <a:miter lim="800000"/>
            <a:headEnd/>
            <a:tailEnd/>
          </a:ln>
        </p:spPr>
      </p:pic>
      <p:pic>
        <p:nvPicPr>
          <p:cNvPr id="15" name="Imagen 33" descr=":::::Desktop:Captura de pantalla 2012-05-19 a las 11.45.1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494" y="5157192"/>
            <a:ext cx="2560274" cy="1492096"/>
          </a:xfrm>
          <a:prstGeom prst="rect">
            <a:avLst/>
          </a:prstGeom>
          <a:noFill/>
        </p:spPr>
      </p:pic>
      <p:pic>
        <p:nvPicPr>
          <p:cNvPr id="12" name="11 Imagen" descr="aptura de pantalla del iPhone 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14287" y="3743034"/>
            <a:ext cx="1532926" cy="2113057"/>
          </a:xfrm>
          <a:prstGeom prst="rect">
            <a:avLst/>
          </a:prstGeom>
          <a:noFill/>
          <a:ln w="9525">
            <a:noFill/>
            <a:miter lim="800000"/>
            <a:headEnd/>
            <a:tailEnd/>
          </a:ln>
        </p:spPr>
      </p:pic>
      <p:sp>
        <p:nvSpPr>
          <p:cNvPr id="16" name="15 Título"/>
          <p:cNvSpPr>
            <a:spLocks noGrp="1"/>
          </p:cNvSpPr>
          <p:nvPr>
            <p:ph type="title"/>
          </p:nvPr>
        </p:nvSpPr>
        <p:spPr/>
        <p:txBody>
          <a:bodyPr/>
          <a:lstStyle/>
          <a:p>
            <a:pPr lvl="0"/>
            <a:r>
              <a:rPr lang="es-ES" dirty="0" smtClean="0"/>
              <a:t>Innovación en logística: aplicaciones de realidad aumentada</a:t>
            </a:r>
            <a:br>
              <a:rPr lang="es-ES" dirty="0" smtClean="0"/>
            </a:br>
            <a:endParaRPr lang="es-ES" dirty="0"/>
          </a:p>
        </p:txBody>
      </p:sp>
      <p:sp>
        <p:nvSpPr>
          <p:cNvPr id="17" name="16 Marcador de texto"/>
          <p:cNvSpPr>
            <a:spLocks noGrp="1"/>
          </p:cNvSpPr>
          <p:nvPr>
            <p:ph type="body" sz="quarter" idx="13"/>
          </p:nvPr>
        </p:nvSpPr>
        <p:spPr/>
        <p:txBody>
          <a:bodyPr/>
          <a:lstStyle/>
          <a:p>
            <a:r>
              <a:rPr lang="es-ES" dirty="0" smtClean="0"/>
              <a:t>Innovación en Mercado</a:t>
            </a:r>
            <a:endParaRPr lang="es-ES" dirty="0"/>
          </a:p>
        </p:txBody>
      </p:sp>
      <p:sp>
        <p:nvSpPr>
          <p:cNvPr id="18" name="2 CuadroTexto"/>
          <p:cNvSpPr txBox="1">
            <a:spLocks noChangeArrowheads="1"/>
          </p:cNvSpPr>
          <p:nvPr/>
        </p:nvSpPr>
        <p:spPr bwMode="auto">
          <a:xfrm>
            <a:off x="344488" y="1088827"/>
            <a:ext cx="2088232" cy="3724096"/>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recomendación del producto</a:t>
            </a:r>
          </a:p>
          <a:p>
            <a:pPr>
              <a:spcBef>
                <a:spcPts val="600"/>
              </a:spcBef>
            </a:pPr>
            <a:endParaRPr lang="es-ES" dirty="0"/>
          </a:p>
          <a:p>
            <a:pPr>
              <a:spcBef>
                <a:spcPts val="600"/>
              </a:spcBef>
            </a:pPr>
            <a:r>
              <a:rPr lang="en-US" b="1" dirty="0" err="1" smtClean="0">
                <a:solidFill>
                  <a:schemeClr val="accent2"/>
                </a:solidFill>
              </a:rPr>
              <a:t>Realidad</a:t>
            </a:r>
            <a:r>
              <a:rPr lang="en-US" b="1" dirty="0" smtClean="0">
                <a:solidFill>
                  <a:schemeClr val="accent2"/>
                </a:solidFill>
              </a:rPr>
              <a:t> </a:t>
            </a:r>
            <a:r>
              <a:rPr lang="en-US" b="1" dirty="0" err="1" smtClean="0">
                <a:solidFill>
                  <a:schemeClr val="accent2"/>
                </a:solidFill>
              </a:rPr>
              <a:t>aumentada</a:t>
            </a:r>
            <a:r>
              <a:rPr lang="en-US" b="1" dirty="0" smtClean="0">
                <a:solidFill>
                  <a:schemeClr val="accent2"/>
                </a:solidFill>
              </a:rPr>
              <a:t>: </a:t>
            </a:r>
          </a:p>
          <a:p>
            <a:pPr>
              <a:spcBef>
                <a:spcPts val="600"/>
              </a:spcBef>
            </a:pPr>
            <a:r>
              <a:rPr lang="es-ES" dirty="0" smtClean="0"/>
              <a:t>Plataformas para facilitar información par organización de viaje</a:t>
            </a:r>
            <a:endParaRPr lang="es-ES" b="1" dirty="0" smtClean="0"/>
          </a:p>
        </p:txBody>
      </p:sp>
      <p:pic>
        <p:nvPicPr>
          <p:cNvPr id="4098" name="Picture 2" descr="C:\Users\gbassotti\Desktop\COLOMBIA\28. EXTERNADO\nokia-city-lens-on-windows-phone-8.jpg"/>
          <p:cNvPicPr>
            <a:picLocks noChangeAspect="1" noChangeArrowheads="1"/>
          </p:cNvPicPr>
          <p:nvPr/>
        </p:nvPicPr>
        <p:blipFill>
          <a:blip r:embed="rId7" cstate="print"/>
          <a:srcRect/>
          <a:stretch>
            <a:fillRect/>
          </a:stretch>
        </p:blipFill>
        <p:spPr bwMode="auto">
          <a:xfrm>
            <a:off x="3944888" y="3959384"/>
            <a:ext cx="4429125" cy="2647950"/>
          </a:xfrm>
          <a:prstGeom prst="rect">
            <a:avLst/>
          </a:prstGeom>
          <a:noFill/>
        </p:spPr>
      </p:pic>
      <p:grpSp>
        <p:nvGrpSpPr>
          <p:cNvPr id="11" name="Grupo 10"/>
          <p:cNvGrpSpPr/>
          <p:nvPr/>
        </p:nvGrpSpPr>
        <p:grpSpPr>
          <a:xfrm>
            <a:off x="8627178" y="1088826"/>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9" name="Rectángulo redondeado 18"/>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20" name="Rectángulo redondeado 19"/>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1" name="Rectángulo redondeado 20"/>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22" name="Rectángulo redondeado 21"/>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4" name="Rectángulo redondeado 23"/>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5" name="Rectángulo redondeado 24"/>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6" name="Rectángulo redondeado 25"/>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7" name="Rectángulo redondeado 26"/>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9" name="Rectángulo redondeado 28"/>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30" name="Rectángulo redondeado 29"/>
            <p:cNvSpPr/>
            <p:nvPr/>
          </p:nvSpPr>
          <p:spPr>
            <a:xfrm>
              <a:off x="100306" y="5174076"/>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LOGÍSTICA</a:t>
              </a:r>
            </a:p>
          </p:txBody>
        </p:sp>
        <p:sp>
          <p:nvSpPr>
            <p:cNvPr id="31" name="Rectángulo redondeado 30"/>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32" name="Rectángulo redondeado 31"/>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421566927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Título"/>
          <p:cNvSpPr>
            <a:spLocks noGrp="1"/>
          </p:cNvSpPr>
          <p:nvPr>
            <p:ph type="title"/>
          </p:nvPr>
        </p:nvSpPr>
        <p:spPr>
          <a:xfrm>
            <a:off x="442413" y="350115"/>
            <a:ext cx="8399019" cy="630202"/>
          </a:xfrm>
        </p:spPr>
        <p:txBody>
          <a:bodyPr/>
          <a:lstStyle/>
          <a:p>
            <a:pPr lvl="0"/>
            <a:r>
              <a:rPr lang="es-ES" dirty="0" smtClean="0"/>
              <a:t>Innovación en logística: renta pública de bicicletas y tren crucero de Ecuador</a:t>
            </a:r>
            <a:br>
              <a:rPr lang="es-ES" dirty="0" smtClean="0"/>
            </a:br>
            <a:endParaRPr lang="es-ES" dirty="0"/>
          </a:p>
        </p:txBody>
      </p:sp>
      <p:sp>
        <p:nvSpPr>
          <p:cNvPr id="17" name="16 Marcador de texto"/>
          <p:cNvSpPr>
            <a:spLocks noGrp="1"/>
          </p:cNvSpPr>
          <p:nvPr>
            <p:ph type="body" sz="quarter" idx="13"/>
          </p:nvPr>
        </p:nvSpPr>
        <p:spPr/>
        <p:txBody>
          <a:bodyPr/>
          <a:lstStyle/>
          <a:p>
            <a:r>
              <a:rPr lang="es-ES" dirty="0" smtClean="0"/>
              <a:t>Innovación en Mercado</a:t>
            </a:r>
            <a:endParaRPr lang="es-ES" dirty="0"/>
          </a:p>
        </p:txBody>
      </p:sp>
      <p:sp>
        <p:nvSpPr>
          <p:cNvPr id="18" name="2 CuadroTexto"/>
          <p:cNvSpPr txBox="1">
            <a:spLocks noChangeArrowheads="1"/>
          </p:cNvSpPr>
          <p:nvPr/>
        </p:nvSpPr>
        <p:spPr bwMode="auto">
          <a:xfrm>
            <a:off x="344488" y="1088827"/>
            <a:ext cx="1722884" cy="3847207"/>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producto y sistema logístico</a:t>
            </a:r>
          </a:p>
          <a:p>
            <a:pPr>
              <a:spcBef>
                <a:spcPts val="600"/>
              </a:spcBef>
            </a:pPr>
            <a:endParaRPr lang="es-ES" sz="1600" dirty="0"/>
          </a:p>
          <a:p>
            <a:pPr>
              <a:spcBef>
                <a:spcPts val="600"/>
              </a:spcBef>
            </a:pPr>
            <a:r>
              <a:rPr lang="en-US" sz="1600" b="1" dirty="0" err="1" smtClean="0">
                <a:solidFill>
                  <a:schemeClr val="accent2"/>
                </a:solidFill>
              </a:rPr>
              <a:t>Tren</a:t>
            </a:r>
            <a:r>
              <a:rPr lang="en-US" sz="1600" b="1" dirty="0" smtClean="0">
                <a:solidFill>
                  <a:schemeClr val="accent2"/>
                </a:solidFill>
              </a:rPr>
              <a:t> Ecuador y Sistema </a:t>
            </a:r>
            <a:r>
              <a:rPr lang="en-US" sz="1600" b="1" dirty="0" err="1" smtClean="0">
                <a:solidFill>
                  <a:schemeClr val="accent2"/>
                </a:solidFill>
              </a:rPr>
              <a:t>bicing</a:t>
            </a:r>
            <a:r>
              <a:rPr lang="en-US" sz="1600" b="1" dirty="0" smtClean="0">
                <a:solidFill>
                  <a:schemeClr val="accent2"/>
                </a:solidFill>
              </a:rPr>
              <a:t>: </a:t>
            </a:r>
          </a:p>
          <a:p>
            <a:pPr>
              <a:spcBef>
                <a:spcPts val="600"/>
              </a:spcBef>
            </a:pPr>
            <a:r>
              <a:rPr lang="es-ES" sz="1600" dirty="0" smtClean="0"/>
              <a:t>Productos turísticos, excursión y crucero; estaciones de bicicleta por la ciudad</a:t>
            </a:r>
            <a:endParaRPr lang="es-ES" sz="1600" b="1" dirty="0" smtClean="0"/>
          </a:p>
        </p:txBody>
      </p:sp>
      <p:grpSp>
        <p:nvGrpSpPr>
          <p:cNvPr id="11" name="Grupo 10"/>
          <p:cNvGrpSpPr/>
          <p:nvPr/>
        </p:nvGrpSpPr>
        <p:grpSpPr>
          <a:xfrm>
            <a:off x="8627178" y="1088826"/>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9" name="Rectángulo redondeado 18"/>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20" name="Rectángulo redondeado 19"/>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1" name="Rectángulo redondeado 20"/>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22" name="Rectángulo redondeado 21"/>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4" name="Rectángulo redondeado 23"/>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5" name="Rectángulo redondeado 24"/>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6" name="Rectángulo redondeado 25"/>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7" name="Rectángulo redondeado 26"/>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9" name="Rectángulo redondeado 28"/>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30" name="Rectángulo redondeado 29"/>
            <p:cNvSpPr/>
            <p:nvPr/>
          </p:nvSpPr>
          <p:spPr>
            <a:xfrm>
              <a:off x="100306" y="5174076"/>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LOGÍSTICA</a:t>
              </a:r>
            </a:p>
          </p:txBody>
        </p:sp>
        <p:sp>
          <p:nvSpPr>
            <p:cNvPr id="31" name="Rectángulo redondeado 30"/>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32" name="Rectángulo redondeado 31"/>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2" name="Imagen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76979" y="2225642"/>
            <a:ext cx="2362200" cy="1933575"/>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Imagen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70364" y="988288"/>
            <a:ext cx="2761862" cy="1799526"/>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Imagen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61911" y="1850454"/>
            <a:ext cx="2073228" cy="1442967"/>
          </a:xfrm>
          <a:prstGeom prst="rect">
            <a:avLst/>
          </a:prstGeom>
          <a:ln w="57150">
            <a:solidFill>
              <a:schemeClr val="bg1"/>
            </a:solidFill>
          </a:ln>
          <a:effectLst>
            <a:outerShdw blurRad="50800" dist="38100" dir="2700000" algn="tl" rotWithShape="0">
              <a:prstClr val="black">
                <a:alpha val="40000"/>
              </a:prstClr>
            </a:outerShdw>
          </a:effectLst>
        </p:spPr>
      </p:pic>
      <p:pic>
        <p:nvPicPr>
          <p:cNvPr id="36" name="Imagen 6"/>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77666" y="4431670"/>
            <a:ext cx="3517653" cy="1978436"/>
          </a:xfrm>
          <a:prstGeom prst="rect">
            <a:avLst/>
          </a:prstGeom>
          <a:ln w="5715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Imagen 5"/>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36286" y="3504151"/>
            <a:ext cx="3243263" cy="2433637"/>
          </a:xfrm>
          <a:prstGeom prst="rect">
            <a:avLst/>
          </a:prstGeom>
          <a:ln w="5715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48568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Título"/>
          <p:cNvSpPr>
            <a:spLocks noGrp="1"/>
          </p:cNvSpPr>
          <p:nvPr>
            <p:ph type="title"/>
          </p:nvPr>
        </p:nvSpPr>
        <p:spPr/>
        <p:txBody>
          <a:bodyPr/>
          <a:lstStyle/>
          <a:p>
            <a:pPr lvl="0"/>
            <a:r>
              <a:rPr lang="es-ES" dirty="0" smtClean="0"/>
              <a:t>Innovación en modelo de negocios: </a:t>
            </a:r>
            <a:r>
              <a:rPr lang="es-ES" dirty="0" err="1" smtClean="0"/>
              <a:t>Tip</a:t>
            </a:r>
            <a:r>
              <a:rPr lang="es-ES" dirty="0" smtClean="0"/>
              <a:t> Tours, guías anfitriones</a:t>
            </a:r>
            <a:br>
              <a:rPr lang="es-ES" dirty="0" smtClean="0"/>
            </a:br>
            <a:endParaRPr lang="es-ES" dirty="0"/>
          </a:p>
        </p:txBody>
      </p:sp>
      <p:sp>
        <p:nvSpPr>
          <p:cNvPr id="17" name="16 Marcador de texto"/>
          <p:cNvSpPr>
            <a:spLocks noGrp="1"/>
          </p:cNvSpPr>
          <p:nvPr>
            <p:ph type="body" sz="quarter" idx="13"/>
          </p:nvPr>
        </p:nvSpPr>
        <p:spPr/>
        <p:txBody>
          <a:bodyPr/>
          <a:lstStyle/>
          <a:p>
            <a:r>
              <a:rPr lang="es-ES" dirty="0" smtClean="0"/>
              <a:t>Innovación en Mercado</a:t>
            </a:r>
            <a:endParaRPr lang="es-ES" dirty="0"/>
          </a:p>
        </p:txBody>
      </p:sp>
      <p:sp>
        <p:nvSpPr>
          <p:cNvPr id="18" name="2 CuadroTexto"/>
          <p:cNvSpPr txBox="1">
            <a:spLocks noChangeArrowheads="1"/>
          </p:cNvSpPr>
          <p:nvPr/>
        </p:nvSpPr>
        <p:spPr bwMode="auto">
          <a:xfrm>
            <a:off x="344488" y="1088827"/>
            <a:ext cx="1440160" cy="3108543"/>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modelo de negocio</a:t>
            </a:r>
          </a:p>
          <a:p>
            <a:pPr>
              <a:spcBef>
                <a:spcPts val="600"/>
              </a:spcBef>
            </a:pPr>
            <a:endParaRPr lang="es-ES" sz="1600" dirty="0"/>
          </a:p>
          <a:p>
            <a:pPr>
              <a:spcBef>
                <a:spcPts val="600"/>
              </a:spcBef>
            </a:pPr>
            <a:r>
              <a:rPr lang="en-US" sz="1600" b="1" dirty="0" smtClean="0">
                <a:solidFill>
                  <a:schemeClr val="accent2"/>
                </a:solidFill>
              </a:rPr>
              <a:t>Tip Tours: </a:t>
            </a:r>
          </a:p>
          <a:p>
            <a:pPr>
              <a:spcBef>
                <a:spcPts val="600"/>
              </a:spcBef>
            </a:pPr>
            <a:r>
              <a:rPr lang="es-ES" sz="1600" dirty="0" smtClean="0"/>
              <a:t>Guiadas sin precio, el precio lo pone el cliente</a:t>
            </a:r>
            <a:endParaRPr lang="es-ES" sz="1600" b="1" dirty="0" smtClean="0"/>
          </a:p>
        </p:txBody>
      </p:sp>
      <p:grpSp>
        <p:nvGrpSpPr>
          <p:cNvPr id="11" name="Grupo 10"/>
          <p:cNvGrpSpPr/>
          <p:nvPr/>
        </p:nvGrpSpPr>
        <p:grpSpPr>
          <a:xfrm>
            <a:off x="8627178" y="1088826"/>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9" name="Rectángulo redondeado 18"/>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20" name="Rectángulo redondeado 19"/>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1" name="Rectángulo redondeado 20"/>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22" name="Rectángulo redondeado 21"/>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4" name="Rectángulo redondeado 23"/>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5" name="Rectángulo redondeado 24"/>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6" name="Rectángulo redondeado 25"/>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7" name="Rectángulo redondeado 26"/>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9" name="Rectángulo redondeado 28"/>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30" name="Rectángulo redondeado 29"/>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LOGÍSTICA</a:t>
              </a:r>
            </a:p>
          </p:txBody>
        </p:sp>
        <p:sp>
          <p:nvSpPr>
            <p:cNvPr id="31" name="Rectángulo redondeado 30"/>
            <p:cNvSpPr/>
            <p:nvPr/>
          </p:nvSpPr>
          <p:spPr>
            <a:xfrm>
              <a:off x="101890" y="5528596"/>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MODELO NEG</a:t>
              </a:r>
            </a:p>
          </p:txBody>
        </p:sp>
        <p:sp>
          <p:nvSpPr>
            <p:cNvPr id="32" name="Rectángulo redondeado 31"/>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9" name="Imagen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56657" y="1944816"/>
            <a:ext cx="2952328" cy="1004558"/>
          </a:xfrm>
          <a:prstGeom prst="rect">
            <a:avLst/>
          </a:prstGeom>
          <a:ln w="57150">
            <a:solidFill>
              <a:schemeClr val="bg1"/>
            </a:solidFill>
          </a:ln>
          <a:effectLst>
            <a:outerShdw blurRad="50800" dist="38100" dir="2700000" algn="tl" rotWithShape="0">
              <a:prstClr val="black">
                <a:alpha val="40000"/>
              </a:prstClr>
            </a:outerShdw>
          </a:effectLst>
        </p:spPr>
      </p:pic>
      <p:pic>
        <p:nvPicPr>
          <p:cNvPr id="10" name="Imagen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53000" y="4192915"/>
            <a:ext cx="3474138" cy="2303504"/>
          </a:xfrm>
          <a:prstGeom prst="rect">
            <a:avLst/>
          </a:prstGeom>
          <a:ln w="57150">
            <a:solidFill>
              <a:schemeClr val="bg1"/>
            </a:solidFill>
          </a:ln>
          <a:effectLst>
            <a:outerShdw blurRad="50800" dist="38100" dir="2700000" algn="tl" rotWithShape="0">
              <a:prstClr val="black">
                <a:alpha val="40000"/>
              </a:prstClr>
            </a:outerShdw>
          </a:effectLst>
        </p:spPr>
      </p:pic>
      <p:pic>
        <p:nvPicPr>
          <p:cNvPr id="13" name="Imagen 1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84648" y="3072961"/>
            <a:ext cx="3259028" cy="2444271"/>
          </a:xfrm>
          <a:prstGeom prst="rect">
            <a:avLst/>
          </a:prstGeom>
          <a:ln w="57150">
            <a:solidFill>
              <a:schemeClr val="bg1"/>
            </a:solidFill>
          </a:ln>
          <a:effectLst>
            <a:outerShdw blurRad="50800" dist="38100" dir="2700000" algn="tl" rotWithShape="0">
              <a:prstClr val="black">
                <a:alpha val="40000"/>
              </a:prstClr>
            </a:outerShdw>
          </a:effectLst>
        </p:spPr>
      </p:pic>
      <p:pic>
        <p:nvPicPr>
          <p:cNvPr id="8" name="Imagen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736976" y="1046378"/>
            <a:ext cx="3763252" cy="2286698"/>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0082906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Título"/>
          <p:cNvSpPr>
            <a:spLocks noGrp="1"/>
          </p:cNvSpPr>
          <p:nvPr>
            <p:ph type="title"/>
          </p:nvPr>
        </p:nvSpPr>
        <p:spPr/>
        <p:txBody>
          <a:bodyPr/>
          <a:lstStyle/>
          <a:p>
            <a:pPr lvl="0"/>
            <a:r>
              <a:rPr lang="es-ES" dirty="0" smtClean="0"/>
              <a:t>Innovación en modelo de negocio: </a:t>
            </a:r>
            <a:r>
              <a:rPr lang="es-ES" dirty="0" err="1" smtClean="0"/>
              <a:t>Dynamic</a:t>
            </a:r>
            <a:r>
              <a:rPr lang="es-ES" dirty="0" smtClean="0"/>
              <a:t> </a:t>
            </a:r>
            <a:r>
              <a:rPr lang="es-ES" dirty="0" err="1" smtClean="0"/>
              <a:t>Pricing</a:t>
            </a:r>
            <a:endParaRPr lang="es-ES" dirty="0"/>
          </a:p>
        </p:txBody>
      </p:sp>
      <p:sp>
        <p:nvSpPr>
          <p:cNvPr id="17" name="16 Marcador de texto"/>
          <p:cNvSpPr>
            <a:spLocks noGrp="1"/>
          </p:cNvSpPr>
          <p:nvPr>
            <p:ph type="body" sz="quarter" idx="13"/>
          </p:nvPr>
        </p:nvSpPr>
        <p:spPr/>
        <p:txBody>
          <a:bodyPr/>
          <a:lstStyle/>
          <a:p>
            <a:r>
              <a:rPr lang="es-ES" dirty="0" smtClean="0"/>
              <a:t>Innovación en Mercado</a:t>
            </a:r>
            <a:endParaRPr lang="es-ES" dirty="0"/>
          </a:p>
        </p:txBody>
      </p:sp>
      <p:sp>
        <p:nvSpPr>
          <p:cNvPr id="18" name="2 CuadroTexto"/>
          <p:cNvSpPr txBox="1">
            <a:spLocks noChangeArrowheads="1"/>
          </p:cNvSpPr>
          <p:nvPr/>
        </p:nvSpPr>
        <p:spPr bwMode="auto">
          <a:xfrm>
            <a:off x="344488" y="1088827"/>
            <a:ext cx="1722884" cy="4016484"/>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modelo de negocio</a:t>
            </a:r>
          </a:p>
          <a:p>
            <a:pPr>
              <a:spcBef>
                <a:spcPts val="600"/>
              </a:spcBef>
            </a:pPr>
            <a:endParaRPr lang="es-ES" sz="1600" dirty="0"/>
          </a:p>
          <a:p>
            <a:pPr>
              <a:spcBef>
                <a:spcPts val="600"/>
              </a:spcBef>
            </a:pPr>
            <a:r>
              <a:rPr lang="en-US" sz="1600" b="1" dirty="0" err="1" smtClean="0">
                <a:solidFill>
                  <a:schemeClr val="accent2"/>
                </a:solidFill>
              </a:rPr>
              <a:t>Precio</a:t>
            </a:r>
            <a:r>
              <a:rPr lang="en-US" sz="1600" b="1" dirty="0" smtClean="0">
                <a:solidFill>
                  <a:schemeClr val="accent2"/>
                </a:solidFill>
              </a:rPr>
              <a:t> </a:t>
            </a:r>
            <a:r>
              <a:rPr lang="en-US" sz="1600" b="1" dirty="0" err="1" smtClean="0">
                <a:solidFill>
                  <a:schemeClr val="accent2"/>
                </a:solidFill>
              </a:rPr>
              <a:t>dinámico</a:t>
            </a:r>
            <a:r>
              <a:rPr lang="en-US" sz="1600" b="1" dirty="0" smtClean="0">
                <a:solidFill>
                  <a:schemeClr val="accent2"/>
                </a:solidFill>
              </a:rPr>
              <a:t>, low cost, Camp </a:t>
            </a:r>
            <a:r>
              <a:rPr lang="en-US" sz="1600" b="1" dirty="0" err="1" smtClean="0">
                <a:solidFill>
                  <a:schemeClr val="accent2"/>
                </a:solidFill>
              </a:rPr>
              <a:t>Nou</a:t>
            </a:r>
            <a:r>
              <a:rPr lang="en-US" sz="1600" b="1" dirty="0" smtClean="0">
                <a:solidFill>
                  <a:schemeClr val="accent2"/>
                </a:solidFill>
              </a:rPr>
              <a:t>: </a:t>
            </a:r>
            <a:r>
              <a:rPr lang="es-ES" sz="1600" dirty="0" smtClean="0"/>
              <a:t>el producto varía su precio según el momento de la compra – venta; productos sin servicios</a:t>
            </a:r>
            <a:endParaRPr lang="es-ES" sz="1600" b="1" dirty="0" smtClean="0"/>
          </a:p>
        </p:txBody>
      </p:sp>
      <p:grpSp>
        <p:nvGrpSpPr>
          <p:cNvPr id="11" name="Grupo 10"/>
          <p:cNvGrpSpPr/>
          <p:nvPr/>
        </p:nvGrpSpPr>
        <p:grpSpPr>
          <a:xfrm>
            <a:off x="8627178" y="1088826"/>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9" name="Rectángulo redondeado 18"/>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20" name="Rectángulo redondeado 19"/>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21" name="Rectángulo redondeado 20"/>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22" name="Rectángulo redondeado 21"/>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23" name="Rectángulo redondeado 22"/>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4" name="Rectángulo redondeado 23"/>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5" name="Rectángulo redondeado 24"/>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6" name="Rectángulo redondeado 25"/>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7" name="Rectángulo redondeado 26"/>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SOCIOS</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9" name="Rectángulo redondeado 28"/>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CANALES</a:t>
              </a:r>
            </a:p>
          </p:txBody>
        </p:sp>
        <p:sp>
          <p:nvSpPr>
            <p:cNvPr id="30" name="Rectángulo redondeado 29"/>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LOGÍSTICA</a:t>
              </a:r>
            </a:p>
          </p:txBody>
        </p:sp>
        <p:sp>
          <p:nvSpPr>
            <p:cNvPr id="31" name="Rectángulo redondeado 30"/>
            <p:cNvSpPr/>
            <p:nvPr/>
          </p:nvSpPr>
          <p:spPr>
            <a:xfrm>
              <a:off x="101890" y="5528596"/>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MODELO NEG</a:t>
              </a:r>
            </a:p>
          </p:txBody>
        </p:sp>
        <p:sp>
          <p:nvSpPr>
            <p:cNvPr id="32" name="Rectángulo redondeado 31"/>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0472" y="5005326"/>
            <a:ext cx="1789007" cy="1734081"/>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60712" y="3439927"/>
            <a:ext cx="3427104" cy="2435048"/>
          </a:xfrm>
          <a:prstGeom prst="rect">
            <a:avLst/>
          </a:prstGeom>
          <a:ln w="57150">
            <a:solidFill>
              <a:schemeClr val="bg1"/>
            </a:solidFill>
          </a:ln>
          <a:effectLst>
            <a:outerShdw blurRad="50800" dist="38100" dir="2700000" algn="tl" rotWithShape="0">
              <a:prstClr val="black">
                <a:alpha val="40000"/>
              </a:prstClr>
            </a:outerShdw>
          </a:effectLst>
        </p:spPr>
      </p:pic>
      <p:pic>
        <p:nvPicPr>
          <p:cNvPr id="7" name="Imagen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5048" y="5306978"/>
            <a:ext cx="3171825" cy="1438275"/>
          </a:xfrm>
          <a:prstGeom prst="rect">
            <a:avLst/>
          </a:prstGeom>
          <a:ln w="57150">
            <a:solidFill>
              <a:schemeClr val="bg1"/>
            </a:solidFill>
          </a:ln>
          <a:effectLst>
            <a:outerShdw blurRad="50800" dist="38100" dir="2700000" algn="tl" rotWithShape="0">
              <a:prstClr val="black">
                <a:alpha val="40000"/>
              </a:prstClr>
            </a:outerShdw>
          </a:effectLst>
        </p:spPr>
      </p:pic>
      <p:pic>
        <p:nvPicPr>
          <p:cNvPr id="12" name="Imagen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892967" y="983768"/>
            <a:ext cx="5228385" cy="2363731"/>
          </a:xfrm>
          <a:prstGeom prst="rect">
            <a:avLst/>
          </a:prstGeom>
        </p:spPr>
      </p:pic>
    </p:spTree>
    <p:extLst>
      <p:ext uri="{BB962C8B-B14F-4D97-AF65-F5344CB8AC3E}">
        <p14:creationId xmlns:p14="http://schemas.microsoft.com/office/powerpoint/2010/main" val="190318024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p:nvPr/>
        </p:nvPicPr>
        <p:blipFill>
          <a:blip r:embed="rId2" cstate="print"/>
          <a:srcRect/>
          <a:stretch>
            <a:fillRect/>
          </a:stretch>
        </p:blipFill>
        <p:spPr bwMode="auto">
          <a:xfrm>
            <a:off x="2144688" y="1088826"/>
            <a:ext cx="5462250" cy="2400518"/>
          </a:xfrm>
          <a:prstGeom prst="rect">
            <a:avLst/>
          </a:prstGeom>
          <a:noFill/>
          <a:ln w="9525">
            <a:noFill/>
            <a:miter lim="800000"/>
            <a:headEnd/>
            <a:tailEnd/>
          </a:ln>
        </p:spPr>
      </p:pic>
      <p:sp>
        <p:nvSpPr>
          <p:cNvPr id="10" name="9 Título"/>
          <p:cNvSpPr>
            <a:spLocks noGrp="1"/>
          </p:cNvSpPr>
          <p:nvPr>
            <p:ph type="title"/>
          </p:nvPr>
        </p:nvSpPr>
        <p:spPr/>
        <p:txBody>
          <a:bodyPr/>
          <a:lstStyle/>
          <a:p>
            <a:pPr lvl="0"/>
            <a:r>
              <a:rPr lang="es-ES" dirty="0" smtClean="0"/>
              <a:t>Innovación en socios: Clubes de Producto Turístico de Ecuador</a:t>
            </a:r>
            <a:br>
              <a:rPr lang="es-ES" dirty="0" smtClean="0"/>
            </a:br>
            <a:endParaRPr lang="es-ES" dirty="0"/>
          </a:p>
        </p:txBody>
      </p:sp>
      <p:sp>
        <p:nvSpPr>
          <p:cNvPr id="11" name="10 Marcador de texto"/>
          <p:cNvSpPr>
            <a:spLocks noGrp="1"/>
          </p:cNvSpPr>
          <p:nvPr>
            <p:ph type="body" sz="quarter" idx="13"/>
          </p:nvPr>
        </p:nvSpPr>
        <p:spPr/>
        <p:txBody>
          <a:bodyPr/>
          <a:lstStyle/>
          <a:p>
            <a:r>
              <a:rPr lang="es-ES" dirty="0" smtClean="0"/>
              <a:t>Innovación en Mercado</a:t>
            </a:r>
            <a:endParaRPr lang="es-ES" dirty="0"/>
          </a:p>
        </p:txBody>
      </p:sp>
      <p:sp>
        <p:nvSpPr>
          <p:cNvPr id="12" name="2 CuadroTexto"/>
          <p:cNvSpPr txBox="1">
            <a:spLocks noChangeArrowheads="1"/>
          </p:cNvSpPr>
          <p:nvPr/>
        </p:nvSpPr>
        <p:spPr bwMode="auto">
          <a:xfrm>
            <a:off x="344488" y="1088826"/>
            <a:ext cx="2088232" cy="4832092"/>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la estructuración de los productos de forma asociativa (</a:t>
            </a:r>
            <a:r>
              <a:rPr lang="es-ES" dirty="0" err="1" smtClean="0"/>
              <a:t>touring</a:t>
            </a:r>
            <a:r>
              <a:rPr lang="es-ES" dirty="0" smtClean="0"/>
              <a:t>)</a:t>
            </a:r>
          </a:p>
          <a:p>
            <a:pPr>
              <a:spcBef>
                <a:spcPts val="600"/>
              </a:spcBef>
            </a:pPr>
            <a:endParaRPr lang="es-ES" dirty="0"/>
          </a:p>
          <a:p>
            <a:pPr>
              <a:spcBef>
                <a:spcPts val="600"/>
              </a:spcBef>
            </a:pPr>
            <a:r>
              <a:rPr lang="es-ES" b="1" dirty="0" smtClean="0">
                <a:solidFill>
                  <a:schemeClr val="accent2"/>
                </a:solidFill>
              </a:rPr>
              <a:t>Clubes de Producto Turístico: </a:t>
            </a:r>
          </a:p>
          <a:p>
            <a:pPr>
              <a:spcBef>
                <a:spcPts val="600"/>
              </a:spcBef>
            </a:pPr>
            <a:r>
              <a:rPr lang="es-ES" dirty="0" smtClean="0"/>
              <a:t>Plataforma de estructuración de productos comerciales, promoción de ofertas</a:t>
            </a:r>
          </a:p>
        </p:txBody>
      </p:sp>
      <p:grpSp>
        <p:nvGrpSpPr>
          <p:cNvPr id="13" name="12 Grupo"/>
          <p:cNvGrpSpPr/>
          <p:nvPr/>
        </p:nvGrpSpPr>
        <p:grpSpPr>
          <a:xfrm>
            <a:off x="2748189" y="3463805"/>
            <a:ext cx="4255249" cy="2917523"/>
            <a:chOff x="3921761" y="3417118"/>
            <a:chExt cx="4638416" cy="3180234"/>
          </a:xfrm>
        </p:grpSpPr>
        <p:pic>
          <p:nvPicPr>
            <p:cNvPr id="6" name="Picture 2" descr="C:\Users\gbassotti\Desktop\ECUADOR\USAID\Ecuador Asistencia USAID_100766_GB\2. Deliverables\A.CLUBHome960px.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15990" y="3417118"/>
              <a:ext cx="2544187" cy="3180234"/>
            </a:xfrm>
            <a:prstGeom prst="rect">
              <a:avLst/>
            </a:prstGeom>
            <a:noFill/>
          </p:spPr>
        </p:pic>
        <p:pic>
          <p:nvPicPr>
            <p:cNvPr id="7" name="Picture 3" descr="C:\Users\gbassotti\Desktop\ECUADOR\USAID\Ecuador Asistencia USAID_100766_GB\2. Deliverables\D.CLUBFichaAsociados960px.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21761" y="3435052"/>
              <a:ext cx="1897380" cy="3162300"/>
            </a:xfrm>
            <a:prstGeom prst="rect">
              <a:avLst/>
            </a:prstGeom>
            <a:noFill/>
          </p:spPr>
        </p:pic>
      </p:grpSp>
      <p:grpSp>
        <p:nvGrpSpPr>
          <p:cNvPr id="9" name="Grupo 8"/>
          <p:cNvGrpSpPr/>
          <p:nvPr/>
        </p:nvGrpSpPr>
        <p:grpSpPr>
          <a:xfrm>
            <a:off x="8473780" y="1059960"/>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5" name="Rectángulo redondeado 14"/>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6" name="Rectángulo redondeado 15"/>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7" name="Rectángulo redondeado 16"/>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8" name="Rectángulo redondeado 17"/>
            <p:cNvSpPr/>
            <p:nvPr/>
          </p:nvSpPr>
          <p:spPr>
            <a:xfrm>
              <a:off x="97300" y="6213381"/>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MERCADOS</a:t>
              </a:r>
              <a:endParaRPr lang="es-ES" sz="1100" b="1" dirty="0">
                <a:solidFill>
                  <a:schemeClr val="bg1"/>
                </a:solidFill>
                <a:latin typeface="Aharoni" panose="02010803020104030203" pitchFamily="2" charset="-79"/>
                <a:cs typeface="Aharoni" panose="02010803020104030203" pitchFamily="2" charset="-79"/>
              </a:endParaRPr>
            </a:p>
          </p:txBody>
        </p:sp>
        <p:sp>
          <p:nvSpPr>
            <p:cNvPr id="19" name="Rectángulo redondeado 18"/>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0" name="Rectángulo redondeado 19"/>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1" name="Rectángulo redondeado 20"/>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2" name="Rectángulo redondeado 21"/>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3" name="Rectángulo redondeado 22"/>
            <p:cNvSpPr/>
            <p:nvPr/>
          </p:nvSpPr>
          <p:spPr>
            <a:xfrm>
              <a:off x="107398" y="5869783"/>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SOCIOS</a:t>
              </a:r>
            </a:p>
          </p:txBody>
        </p:sp>
        <p:sp>
          <p:nvSpPr>
            <p:cNvPr id="24" name="Rectángulo redondeado 23"/>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5" name="Rectángulo redondeado 24"/>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spTree>
    <p:extLst>
      <p:ext uri="{BB962C8B-B14F-4D97-AF65-F5344CB8AC3E}">
        <p14:creationId xmlns:p14="http://schemas.microsoft.com/office/powerpoint/2010/main" val="20800089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16" name="AutoShape 12"/>
          <p:cNvSpPr>
            <a:spLocks noChangeArrowheads="1"/>
          </p:cNvSpPr>
          <p:nvPr/>
        </p:nvSpPr>
        <p:spPr bwMode="auto">
          <a:xfrm>
            <a:off x="6239405" y="3152776"/>
            <a:ext cx="395552" cy="1108075"/>
          </a:xfrm>
          <a:prstGeom prst="rightArrow">
            <a:avLst>
              <a:gd name="adj1" fmla="val 57065"/>
              <a:gd name="adj2" fmla="val 69486"/>
            </a:avLst>
          </a:prstGeom>
          <a:solidFill>
            <a:srgbClr val="B2B2B2"/>
          </a:solidFill>
          <a:ln w="9525">
            <a:noFill/>
            <a:miter lim="800000"/>
            <a:headEnd/>
            <a:tailEnd/>
          </a:ln>
          <a:effectLst/>
        </p:spPr>
        <p:txBody>
          <a:bodyPr wrap="none" lIns="45720" rIns="45720" anchor="ctr"/>
          <a:lstStyle/>
          <a:p>
            <a:endParaRPr lang="it-IT" dirty="0"/>
          </a:p>
        </p:txBody>
      </p:sp>
      <p:sp>
        <p:nvSpPr>
          <p:cNvPr id="584717" name="Text Box 13"/>
          <p:cNvSpPr txBox="1">
            <a:spLocks noChangeArrowheads="1"/>
          </p:cNvSpPr>
          <p:nvPr/>
        </p:nvSpPr>
        <p:spPr bwMode="auto">
          <a:xfrm>
            <a:off x="6740956" y="1518913"/>
            <a:ext cx="2919114" cy="4401205"/>
          </a:xfrm>
          <a:prstGeom prst="rect">
            <a:avLst/>
          </a:prstGeom>
          <a:noFill/>
          <a:ln w="9525" algn="ctr">
            <a:noFill/>
            <a:miter lim="800000"/>
            <a:headEnd/>
            <a:tailEnd/>
          </a:ln>
          <a:effectLst/>
        </p:spPr>
        <p:txBody>
          <a:bodyPr wrap="square" lIns="45720" rIns="45720" anchor="ctr">
            <a:spAutoFit/>
          </a:bodyPr>
          <a:lstStyle/>
          <a:p>
            <a:pPr marL="228600" lvl="1" indent="-227013" algn="l">
              <a:spcBef>
                <a:spcPct val="100000"/>
              </a:spcBef>
              <a:buClr>
                <a:schemeClr val="tx2"/>
              </a:buClr>
              <a:buSzPct val="65000"/>
              <a:buFont typeface="Wingdings" pitchFamily="2" charset="2"/>
              <a:buChar char="l"/>
            </a:pPr>
            <a:r>
              <a:rPr lang="it-IT" sz="2000" dirty="0" smtClean="0"/>
              <a:t>Los recursos naturales solos no diferencian a los destinos para tomar el liderazgo en ninguna industria</a:t>
            </a:r>
          </a:p>
          <a:p>
            <a:pPr marL="228600" lvl="1" indent="-227013" algn="l">
              <a:spcBef>
                <a:spcPct val="100000"/>
              </a:spcBef>
              <a:buClr>
                <a:schemeClr val="tx2"/>
              </a:buClr>
              <a:buSzPct val="65000"/>
              <a:buFont typeface="Wingdings" pitchFamily="2" charset="2"/>
              <a:buChar char="l"/>
            </a:pPr>
            <a:r>
              <a:rPr lang="it-IT" sz="2000" dirty="0" smtClean="0"/>
              <a:t>El Turismo no es una excepción</a:t>
            </a:r>
          </a:p>
          <a:p>
            <a:pPr marL="228600" lvl="1" indent="-227013" algn="l">
              <a:spcBef>
                <a:spcPct val="100000"/>
              </a:spcBef>
              <a:buClr>
                <a:schemeClr val="tx2"/>
              </a:buClr>
              <a:buSzPct val="65000"/>
              <a:buFont typeface="Wingdings" pitchFamily="2" charset="2"/>
              <a:buChar char="l"/>
            </a:pPr>
            <a:r>
              <a:rPr lang="it-IT" sz="2000" dirty="0" smtClean="0"/>
              <a:t>Para tener éxito en turismo, los destinos deben tener algo más que «lindos paisajes y mucho sol»</a:t>
            </a:r>
            <a:endParaRPr lang="it-IT" sz="2000" dirty="0"/>
          </a:p>
        </p:txBody>
      </p:sp>
      <p:sp>
        <p:nvSpPr>
          <p:cNvPr id="7" name="4 Título"/>
          <p:cNvSpPr txBox="1">
            <a:spLocks/>
          </p:cNvSpPr>
          <p:nvPr/>
        </p:nvSpPr>
        <p:spPr>
          <a:xfrm>
            <a:off x="272480" y="275308"/>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it-IT" dirty="0" smtClean="0"/>
              <a:t>Esto es innovación? Por qué?</a:t>
            </a:r>
            <a:endParaRPr lang="it-IT" dirty="0"/>
          </a:p>
        </p:txBody>
      </p:sp>
      <p:sp>
        <p:nvSpPr>
          <p:cNvPr id="8" name="5 Marcador de texto"/>
          <p:cNvSpPr txBox="1">
            <a:spLocks/>
          </p:cNvSpPr>
          <p:nvPr/>
        </p:nvSpPr>
        <p:spPr>
          <a:xfrm>
            <a:off x="272481" y="116632"/>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smtClean="0"/>
              <a:t>Innovación de productos turísticos</a:t>
            </a:r>
            <a:endParaRPr lang="it-IT" dirty="0"/>
          </a:p>
        </p:txBody>
      </p:sp>
      <p:cxnSp>
        <p:nvCxnSpPr>
          <p:cNvPr id="9" name="Straight Connector 8"/>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3075" name="Picture 3" descr="C:\Users\gbassotti\Desktop\00. ANEGOCIOS GB\07. Conferencias y cursos\01. Innovación en Turismo\Fotos\imagesCA2DJWMP.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23431" y="3026271"/>
            <a:ext cx="3609975" cy="1266825"/>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076" name="Picture 4" descr="C:\Users\gbassotti\Desktop\00. ANEGOCIOS GB\07. Conferencias y cursos\01. Innovación en Turismo\Fotos\imagesCA3YUO47.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22129" y="1196752"/>
            <a:ext cx="2466975" cy="1847850"/>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077" name="Picture 5" descr="C:\Users\gbassotti\Desktop\00. ANEGOCIOS GB\07. Conferencias y cursos\01. Innovación en Turismo\Fotos\untitled2.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456" y="2733278"/>
            <a:ext cx="2466975" cy="1847850"/>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078" name="Picture 6" descr="C:\Users\gbassotti\Desktop\00. ANEGOCIOS GB\07. Conferencias y cursos\01. Innovación en Turismo\Fotos\untitled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92560" y="4365104"/>
            <a:ext cx="2466975" cy="1847850"/>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079" name="Picture 7" descr="C:\Users\gbassotti\Desktop\00. ANEGOCIOS GB\07. Conferencias y cursos\01. Innovación en Turismo\Fotos\untitled5.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323828" y="4373463"/>
            <a:ext cx="2781300" cy="1647825"/>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074" name="Picture 2" descr="C:\Users\gbassotti\Desktop\00. ANEGOCIOS GB\07. Conferencias y cursos\01. Innovación en Turismo\Fotos\untitled.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48544" y="1196752"/>
            <a:ext cx="2466975" cy="1847850"/>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460576"/>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p:txBody>
          <a:bodyPr/>
          <a:lstStyle/>
          <a:p>
            <a:pPr lvl="0"/>
            <a:r>
              <a:rPr lang="es-ES" dirty="0" smtClean="0"/>
              <a:t>Innovación en mercados: </a:t>
            </a:r>
            <a:r>
              <a:rPr lang="es-ES" dirty="0" err="1" smtClean="0"/>
              <a:t>Kidzania</a:t>
            </a:r>
            <a:r>
              <a:rPr lang="es-ES" dirty="0" smtClean="0"/>
              <a:t>, operadores especialistas, exclusividad, HTL </a:t>
            </a:r>
            <a:br>
              <a:rPr lang="es-ES" dirty="0" smtClean="0"/>
            </a:br>
            <a:endParaRPr lang="es-ES" dirty="0"/>
          </a:p>
        </p:txBody>
      </p:sp>
      <p:sp>
        <p:nvSpPr>
          <p:cNvPr id="11" name="10 Marcador de texto"/>
          <p:cNvSpPr>
            <a:spLocks noGrp="1"/>
          </p:cNvSpPr>
          <p:nvPr>
            <p:ph type="body" sz="quarter" idx="13"/>
          </p:nvPr>
        </p:nvSpPr>
        <p:spPr/>
        <p:txBody>
          <a:bodyPr/>
          <a:lstStyle/>
          <a:p>
            <a:r>
              <a:rPr lang="es-ES" dirty="0" smtClean="0"/>
              <a:t>Innovación en Mercado</a:t>
            </a:r>
            <a:endParaRPr lang="es-ES" dirty="0"/>
          </a:p>
        </p:txBody>
      </p:sp>
      <p:sp>
        <p:nvSpPr>
          <p:cNvPr id="12" name="2 CuadroTexto"/>
          <p:cNvSpPr txBox="1">
            <a:spLocks noChangeArrowheads="1"/>
          </p:cNvSpPr>
          <p:nvPr/>
        </p:nvSpPr>
        <p:spPr bwMode="auto">
          <a:xfrm>
            <a:off x="344488" y="1088826"/>
            <a:ext cx="1584176" cy="2816156"/>
          </a:xfrm>
          <a:prstGeom prst="rect">
            <a:avLst/>
          </a:prstGeom>
          <a:noFill/>
          <a:ln w="9525">
            <a:noFill/>
            <a:miter lim="800000"/>
            <a:headEnd/>
            <a:tailEnd/>
          </a:ln>
        </p:spPr>
        <p:txBody>
          <a:bodyPr wrap="square">
            <a:spAutoFit/>
          </a:bodyPr>
          <a:lstStyle/>
          <a:p>
            <a:pPr>
              <a:spcBef>
                <a:spcPts val="600"/>
              </a:spcBef>
            </a:pPr>
            <a:r>
              <a:rPr lang="es-ES" b="1" dirty="0">
                <a:solidFill>
                  <a:schemeClr val="accent2"/>
                </a:solidFill>
              </a:rPr>
              <a:t>Detalle:</a:t>
            </a:r>
          </a:p>
          <a:p>
            <a:pPr>
              <a:spcBef>
                <a:spcPts val="600"/>
              </a:spcBef>
            </a:pPr>
            <a:r>
              <a:rPr lang="es-ES" dirty="0" smtClean="0"/>
              <a:t>Innovación en mercados</a:t>
            </a:r>
          </a:p>
          <a:p>
            <a:pPr>
              <a:spcBef>
                <a:spcPts val="600"/>
              </a:spcBef>
            </a:pPr>
            <a:endParaRPr lang="es-ES" dirty="0"/>
          </a:p>
          <a:p>
            <a:pPr>
              <a:spcBef>
                <a:spcPts val="600"/>
              </a:spcBef>
            </a:pPr>
            <a:r>
              <a:rPr lang="es-ES" b="1" dirty="0" smtClean="0">
                <a:solidFill>
                  <a:schemeClr val="accent2"/>
                </a:solidFill>
              </a:rPr>
              <a:t>Specialty </a:t>
            </a:r>
            <a:r>
              <a:rPr lang="es-ES" b="1" dirty="0" err="1" smtClean="0">
                <a:solidFill>
                  <a:schemeClr val="accent2"/>
                </a:solidFill>
              </a:rPr>
              <a:t>travel</a:t>
            </a:r>
            <a:r>
              <a:rPr lang="es-ES" b="1" dirty="0" smtClean="0">
                <a:solidFill>
                  <a:schemeClr val="accent2"/>
                </a:solidFill>
              </a:rPr>
              <a:t>, Gay </a:t>
            </a:r>
            <a:r>
              <a:rPr lang="es-ES" b="1" dirty="0" err="1" smtClean="0">
                <a:solidFill>
                  <a:schemeClr val="accent2"/>
                </a:solidFill>
              </a:rPr>
              <a:t>friendly</a:t>
            </a:r>
            <a:r>
              <a:rPr lang="es-ES" b="1" dirty="0" smtClean="0">
                <a:solidFill>
                  <a:schemeClr val="accent2"/>
                </a:solidFill>
              </a:rPr>
              <a:t> </a:t>
            </a:r>
            <a:r>
              <a:rPr lang="es-ES" b="1" dirty="0" err="1" smtClean="0">
                <a:solidFill>
                  <a:schemeClr val="accent2"/>
                </a:solidFill>
              </a:rPr>
              <a:t>services</a:t>
            </a:r>
            <a:r>
              <a:rPr lang="es-ES" b="1" dirty="0" smtClean="0">
                <a:solidFill>
                  <a:schemeClr val="accent2"/>
                </a:solidFill>
              </a:rPr>
              <a:t>, </a:t>
            </a:r>
            <a:r>
              <a:rPr lang="es-ES" b="1" dirty="0" err="1" smtClean="0">
                <a:solidFill>
                  <a:schemeClr val="accent2"/>
                </a:solidFill>
              </a:rPr>
              <a:t>family</a:t>
            </a:r>
            <a:r>
              <a:rPr lang="es-ES" b="1" dirty="0" smtClean="0">
                <a:solidFill>
                  <a:schemeClr val="accent2"/>
                </a:solidFill>
              </a:rPr>
              <a:t>, </a:t>
            </a:r>
            <a:r>
              <a:rPr lang="es-ES" b="1" dirty="0" err="1" smtClean="0">
                <a:solidFill>
                  <a:schemeClr val="accent2"/>
                </a:solidFill>
              </a:rPr>
              <a:t>kids</a:t>
            </a:r>
            <a:endParaRPr lang="es-ES" dirty="0" smtClean="0"/>
          </a:p>
        </p:txBody>
      </p:sp>
      <p:grpSp>
        <p:nvGrpSpPr>
          <p:cNvPr id="9" name="Grupo 8"/>
          <p:cNvGrpSpPr/>
          <p:nvPr/>
        </p:nvGrpSpPr>
        <p:grpSpPr>
          <a:xfrm>
            <a:off x="8473780" y="1059960"/>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5" name="Rectángulo redondeado 14"/>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6" name="Rectángulo redondeado 15"/>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7" name="Rectángulo redondeado 16"/>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8" name="Rectángulo redondeado 17"/>
            <p:cNvSpPr/>
            <p:nvPr/>
          </p:nvSpPr>
          <p:spPr>
            <a:xfrm>
              <a:off x="97300" y="6213381"/>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MERCADOS</a:t>
              </a:r>
            </a:p>
          </p:txBody>
        </p:sp>
        <p:sp>
          <p:nvSpPr>
            <p:cNvPr id="19" name="Rectángulo redondeado 18"/>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0" name="Rectángulo redondeado 19"/>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1" name="Rectángulo redondeado 20"/>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2" name="Rectángulo redondeado 21"/>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3" name="Rectángulo redondeado 22"/>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SOCIOS</a:t>
              </a:r>
            </a:p>
          </p:txBody>
        </p:sp>
        <p:sp>
          <p:nvSpPr>
            <p:cNvPr id="24" name="Rectángulo redondeado 23"/>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5" name="Rectángulo redondeado 24"/>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2" name="Imagen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10879" y="773832"/>
            <a:ext cx="1143000" cy="1143000"/>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Imagen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6466" y="1994767"/>
            <a:ext cx="2067330" cy="1548502"/>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Imagen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98077" y="883024"/>
            <a:ext cx="3118847" cy="864463"/>
          </a:xfrm>
          <a:prstGeom prst="rect">
            <a:avLst/>
          </a:prstGeom>
          <a:ln w="57150">
            <a:solidFill>
              <a:schemeClr val="bg1"/>
            </a:solidFill>
          </a:ln>
          <a:effectLst>
            <a:outerShdw blurRad="50800" dist="38100" dir="2700000" algn="tl" rotWithShape="0">
              <a:prstClr val="black">
                <a:alpha val="40000"/>
              </a:prstClr>
            </a:outerShdw>
          </a:effectLst>
        </p:spPr>
      </p:pic>
      <p:pic>
        <p:nvPicPr>
          <p:cNvPr id="5" name="Imagen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89888" y="1747487"/>
            <a:ext cx="2934133" cy="1789105"/>
          </a:xfrm>
          <a:prstGeom prst="rect">
            <a:avLst/>
          </a:prstGeom>
          <a:ln w="57150">
            <a:solidFill>
              <a:schemeClr val="bg1"/>
            </a:solidFill>
          </a:ln>
          <a:effectLst>
            <a:outerShdw blurRad="50800" dist="38100" dir="2700000" algn="tl" rotWithShape="0">
              <a:prstClr val="black">
                <a:alpha val="40000"/>
              </a:prstClr>
            </a:outerShdw>
          </a:effectLst>
        </p:spPr>
      </p:pic>
      <p:pic>
        <p:nvPicPr>
          <p:cNvPr id="29" name="Imagen 2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50423" y="5355620"/>
            <a:ext cx="2592925" cy="1440514"/>
          </a:xfrm>
          <a:prstGeom prst="rect">
            <a:avLst/>
          </a:prstGeom>
          <a:ln w="57150">
            <a:solidFill>
              <a:schemeClr val="bg1"/>
            </a:solidFill>
          </a:ln>
          <a:effectLst>
            <a:outerShdw blurRad="50800" dist="38100" dir="2700000" algn="tl" rotWithShape="0">
              <a:prstClr val="black">
                <a:alpha val="40000"/>
              </a:prstClr>
            </a:outerShdw>
          </a:effectLst>
        </p:spPr>
      </p:pic>
      <p:pic>
        <p:nvPicPr>
          <p:cNvPr id="30" name="Imagen 2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819141" y="3389685"/>
            <a:ext cx="3388454" cy="1810119"/>
          </a:xfrm>
          <a:prstGeom prst="rect">
            <a:avLst/>
          </a:prstGeom>
          <a:ln w="57150">
            <a:solidFill>
              <a:schemeClr val="bg1"/>
            </a:solidFill>
          </a:ln>
          <a:effectLst>
            <a:outerShdw blurRad="50800" dist="38100" dir="2700000" algn="tl" rotWithShape="0">
              <a:prstClr val="black">
                <a:alpha val="40000"/>
              </a:prstClr>
            </a:outerShdw>
          </a:effectLst>
        </p:spPr>
      </p:pic>
      <p:pic>
        <p:nvPicPr>
          <p:cNvPr id="31" name="Imagen 3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19141" y="5352746"/>
            <a:ext cx="1977134" cy="1315693"/>
          </a:xfrm>
          <a:prstGeom prst="rect">
            <a:avLst/>
          </a:prstGeom>
          <a:ln w="57150">
            <a:solidFill>
              <a:schemeClr val="bg1"/>
            </a:solidFill>
          </a:ln>
          <a:effectLst>
            <a:outerShdw blurRad="50800" dist="38100" dir="2700000" algn="tl" rotWithShape="0">
              <a:prstClr val="black">
                <a:alpha val="40000"/>
              </a:prstClr>
            </a:outerShdw>
          </a:effectLst>
        </p:spPr>
      </p:pic>
      <p:pic>
        <p:nvPicPr>
          <p:cNvPr id="32" name="Imagen 31"/>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1839" y="4985903"/>
            <a:ext cx="3630914" cy="1826947"/>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064798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p:txBody>
          <a:bodyPr/>
          <a:lstStyle/>
          <a:p>
            <a:pPr lvl="0"/>
            <a:r>
              <a:rPr lang="es-ES" dirty="0" smtClean="0"/>
              <a:t>Innovación en mercados:</a:t>
            </a:r>
            <a:br>
              <a:rPr lang="es-ES" dirty="0" smtClean="0"/>
            </a:br>
            <a:endParaRPr lang="es-ES" dirty="0"/>
          </a:p>
        </p:txBody>
      </p:sp>
      <p:sp>
        <p:nvSpPr>
          <p:cNvPr id="11" name="10 Marcador de texto"/>
          <p:cNvSpPr>
            <a:spLocks noGrp="1"/>
          </p:cNvSpPr>
          <p:nvPr>
            <p:ph type="body" sz="quarter" idx="13"/>
          </p:nvPr>
        </p:nvSpPr>
        <p:spPr/>
        <p:txBody>
          <a:bodyPr/>
          <a:lstStyle/>
          <a:p>
            <a:r>
              <a:rPr lang="es-ES" dirty="0" smtClean="0"/>
              <a:t>Innovación en Mercado</a:t>
            </a:r>
            <a:endParaRPr lang="es-ES" dirty="0"/>
          </a:p>
        </p:txBody>
      </p:sp>
      <p:sp>
        <p:nvSpPr>
          <p:cNvPr id="12" name="2 CuadroTexto"/>
          <p:cNvSpPr txBox="1">
            <a:spLocks noChangeArrowheads="1"/>
          </p:cNvSpPr>
          <p:nvPr/>
        </p:nvSpPr>
        <p:spPr bwMode="auto">
          <a:xfrm>
            <a:off x="344487" y="1088826"/>
            <a:ext cx="2208705" cy="2292935"/>
          </a:xfrm>
          <a:prstGeom prst="rect">
            <a:avLst/>
          </a:prstGeom>
          <a:noFill/>
          <a:ln w="9525">
            <a:noFill/>
            <a:miter lim="800000"/>
            <a:headEnd/>
            <a:tailEnd/>
          </a:ln>
        </p:spPr>
        <p:txBody>
          <a:bodyPr wrap="square">
            <a:spAutoFit/>
          </a:bodyPr>
          <a:lstStyle/>
          <a:p>
            <a:pPr>
              <a:spcBef>
                <a:spcPts val="600"/>
              </a:spcBef>
            </a:pPr>
            <a:r>
              <a:rPr lang="es-ES" sz="1600" b="1" dirty="0">
                <a:solidFill>
                  <a:schemeClr val="accent2"/>
                </a:solidFill>
              </a:rPr>
              <a:t>Detalle:</a:t>
            </a:r>
          </a:p>
          <a:p>
            <a:pPr>
              <a:spcBef>
                <a:spcPts val="600"/>
              </a:spcBef>
            </a:pPr>
            <a:r>
              <a:rPr lang="es-ES" sz="1600" dirty="0" smtClean="0"/>
              <a:t>Innovación en mercados</a:t>
            </a:r>
          </a:p>
          <a:p>
            <a:pPr>
              <a:spcBef>
                <a:spcPts val="600"/>
              </a:spcBef>
            </a:pPr>
            <a:endParaRPr lang="es-ES" sz="1600" dirty="0"/>
          </a:p>
          <a:p>
            <a:pPr>
              <a:spcBef>
                <a:spcPts val="600"/>
              </a:spcBef>
            </a:pPr>
            <a:r>
              <a:rPr lang="es-ES" sz="1600" b="1" dirty="0" smtClean="0">
                <a:solidFill>
                  <a:schemeClr val="accent2"/>
                </a:solidFill>
              </a:rPr>
              <a:t>Carreras especializadas, </a:t>
            </a:r>
            <a:r>
              <a:rPr lang="es-ES" sz="1600" b="1" dirty="0" err="1" smtClean="0">
                <a:solidFill>
                  <a:schemeClr val="accent2"/>
                </a:solidFill>
              </a:rPr>
              <a:t>ultramaratones</a:t>
            </a:r>
            <a:r>
              <a:rPr lang="es-ES" sz="1600" b="1" dirty="0" smtClean="0">
                <a:solidFill>
                  <a:schemeClr val="accent2"/>
                </a:solidFill>
              </a:rPr>
              <a:t>, masivas, exclusivas</a:t>
            </a:r>
            <a:endParaRPr lang="es-ES" sz="1600" dirty="0" smtClean="0"/>
          </a:p>
        </p:txBody>
      </p:sp>
      <p:grpSp>
        <p:nvGrpSpPr>
          <p:cNvPr id="9" name="Grupo 8"/>
          <p:cNvGrpSpPr/>
          <p:nvPr/>
        </p:nvGrpSpPr>
        <p:grpSpPr>
          <a:xfrm>
            <a:off x="8473780" y="1059960"/>
            <a:ext cx="1171369" cy="4800605"/>
            <a:chOff x="93581" y="1340768"/>
            <a:chExt cx="1419186" cy="5160645"/>
          </a:xfrm>
        </p:grpSpPr>
        <p:sp>
          <p:nvSpPr>
            <p:cNvPr id="14" name="Rectángulo redondeado 13"/>
            <p:cNvSpPr/>
            <p:nvPr/>
          </p:nvSpPr>
          <p:spPr>
            <a:xfrm>
              <a:off x="93581" y="2057652"/>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PROCESOS</a:t>
              </a:r>
            </a:p>
          </p:txBody>
        </p:sp>
        <p:sp>
          <p:nvSpPr>
            <p:cNvPr id="15" name="Rectángulo redondeado 14"/>
            <p:cNvSpPr/>
            <p:nvPr/>
          </p:nvSpPr>
          <p:spPr>
            <a:xfrm>
              <a:off x="100306" y="170080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TECNOLOGÍAS</a:t>
              </a:r>
            </a:p>
          </p:txBody>
        </p:sp>
        <p:sp>
          <p:nvSpPr>
            <p:cNvPr id="16" name="Rectángulo redondeado 15"/>
            <p:cNvSpPr/>
            <p:nvPr/>
          </p:nvSpPr>
          <p:spPr>
            <a:xfrm>
              <a:off x="93581" y="2402405"/>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MATERIALES</a:t>
              </a:r>
            </a:p>
          </p:txBody>
        </p:sp>
        <p:sp>
          <p:nvSpPr>
            <p:cNvPr id="17" name="Rectángulo redondeado 16"/>
            <p:cNvSpPr/>
            <p:nvPr/>
          </p:nvSpPr>
          <p:spPr>
            <a:xfrm>
              <a:off x="93581" y="2739724"/>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ACTIVOS</a:t>
              </a:r>
            </a:p>
          </p:txBody>
        </p:sp>
        <p:sp>
          <p:nvSpPr>
            <p:cNvPr id="18" name="Rectángulo redondeado 17"/>
            <p:cNvSpPr/>
            <p:nvPr/>
          </p:nvSpPr>
          <p:spPr>
            <a:xfrm>
              <a:off x="97300" y="6213381"/>
              <a:ext cx="1393730" cy="288032"/>
            </a:xfrm>
            <a:prstGeom prst="roundRect">
              <a:avLst/>
            </a:prstGeom>
            <a:solidFill>
              <a:srgbClr val="FF0000"/>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MERCADOS</a:t>
              </a:r>
            </a:p>
          </p:txBody>
        </p:sp>
        <p:sp>
          <p:nvSpPr>
            <p:cNvPr id="19" name="Rectángulo redondeado 18"/>
            <p:cNvSpPr/>
            <p:nvPr/>
          </p:nvSpPr>
          <p:spPr>
            <a:xfrm>
              <a:off x="93581" y="376883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SERVICIOS</a:t>
              </a:r>
            </a:p>
          </p:txBody>
        </p:sp>
        <p:sp>
          <p:nvSpPr>
            <p:cNvPr id="20" name="Rectángulo redondeado 19"/>
            <p:cNvSpPr/>
            <p:nvPr/>
          </p:nvSpPr>
          <p:spPr>
            <a:xfrm>
              <a:off x="95889" y="3074070"/>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PRODUCTOS</a:t>
              </a:r>
            </a:p>
          </p:txBody>
        </p:sp>
        <p:sp>
          <p:nvSpPr>
            <p:cNvPr id="21" name="Rectángulo redondeado 20"/>
            <p:cNvSpPr/>
            <p:nvPr/>
          </p:nvSpPr>
          <p:spPr>
            <a:xfrm>
              <a:off x="105773" y="342267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EXPERIENCIAS</a:t>
              </a:r>
            </a:p>
          </p:txBody>
        </p:sp>
        <p:sp>
          <p:nvSpPr>
            <p:cNvPr id="22" name="Rectángulo redondeado 21"/>
            <p:cNvSpPr/>
            <p:nvPr/>
          </p:nvSpPr>
          <p:spPr>
            <a:xfrm>
              <a:off x="93581" y="4123359"/>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MARCAS</a:t>
              </a:r>
            </a:p>
          </p:txBody>
        </p:sp>
        <p:sp>
          <p:nvSpPr>
            <p:cNvPr id="23" name="Rectángulo redondeado 22"/>
            <p:cNvSpPr/>
            <p:nvPr/>
          </p:nvSpPr>
          <p:spPr>
            <a:xfrm>
              <a:off x="107398" y="5869783"/>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SOCIOS</a:t>
              </a:r>
            </a:p>
          </p:txBody>
        </p:sp>
        <p:sp>
          <p:nvSpPr>
            <p:cNvPr id="24" name="Rectángulo redondeado 23"/>
            <p:cNvSpPr/>
            <p:nvPr/>
          </p:nvSpPr>
          <p:spPr>
            <a:xfrm>
              <a:off x="95889" y="447516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UBICACIONES</a:t>
              </a:r>
            </a:p>
          </p:txBody>
        </p:sp>
        <p:sp>
          <p:nvSpPr>
            <p:cNvPr id="25" name="Rectángulo redondeado 24"/>
            <p:cNvSpPr/>
            <p:nvPr/>
          </p:nvSpPr>
          <p:spPr>
            <a:xfrm>
              <a:off x="108598" y="4827047"/>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CANALES</a:t>
              </a:r>
              <a:endParaRPr lang="es-ES" sz="1100" b="1" dirty="0">
                <a:solidFill>
                  <a:schemeClr val="bg1"/>
                </a:solidFill>
                <a:latin typeface="Aharoni" panose="02010803020104030203" pitchFamily="2" charset="-79"/>
                <a:cs typeface="Aharoni" panose="02010803020104030203" pitchFamily="2" charset="-79"/>
              </a:endParaRPr>
            </a:p>
          </p:txBody>
        </p:sp>
        <p:sp>
          <p:nvSpPr>
            <p:cNvPr id="26" name="Rectángulo redondeado 25"/>
            <p:cNvSpPr/>
            <p:nvPr/>
          </p:nvSpPr>
          <p:spPr>
            <a:xfrm>
              <a:off x="100306" y="517407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LOGÍSTICA</a:t>
              </a:r>
              <a:endParaRPr lang="es-ES" sz="1100" b="1" dirty="0">
                <a:solidFill>
                  <a:schemeClr val="bg1"/>
                </a:solidFill>
                <a:latin typeface="Aharoni" panose="02010803020104030203" pitchFamily="2" charset="-79"/>
                <a:cs typeface="Aharoni" panose="02010803020104030203" pitchFamily="2" charset="-79"/>
              </a:endParaRPr>
            </a:p>
          </p:txBody>
        </p:sp>
        <p:sp>
          <p:nvSpPr>
            <p:cNvPr id="27" name="Rectángulo redondeado 26"/>
            <p:cNvSpPr/>
            <p:nvPr/>
          </p:nvSpPr>
          <p:spPr>
            <a:xfrm>
              <a:off x="101890" y="5528596"/>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smtClean="0">
                  <a:solidFill>
                    <a:schemeClr val="bg1"/>
                  </a:solidFill>
                  <a:latin typeface="Aharoni" panose="02010803020104030203" pitchFamily="2" charset="-79"/>
                  <a:cs typeface="Aharoni" panose="02010803020104030203" pitchFamily="2" charset="-79"/>
                </a:rPr>
                <a:t>MODELO NEG</a:t>
              </a:r>
              <a:endParaRPr lang="es-ES" sz="1100" b="1" dirty="0">
                <a:solidFill>
                  <a:schemeClr val="bg1"/>
                </a:solidFill>
                <a:latin typeface="Aharoni" panose="02010803020104030203" pitchFamily="2" charset="-79"/>
                <a:cs typeface="Aharoni" panose="02010803020104030203" pitchFamily="2" charset="-79"/>
              </a:endParaRPr>
            </a:p>
          </p:txBody>
        </p:sp>
        <p:sp>
          <p:nvSpPr>
            <p:cNvPr id="28" name="Rectángulo redondeado 27"/>
            <p:cNvSpPr/>
            <p:nvPr/>
          </p:nvSpPr>
          <p:spPr>
            <a:xfrm>
              <a:off x="119037" y="1340768"/>
              <a:ext cx="1393730" cy="288032"/>
            </a:xfrm>
            <a:prstGeom prst="roundRect">
              <a:avLst/>
            </a:prstGeom>
            <a:solidFill>
              <a:schemeClr val="tx2">
                <a:lumMod val="20000"/>
                <a:lumOff val="8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s-ES" sz="1100" b="1" dirty="0">
                  <a:solidFill>
                    <a:schemeClr val="bg1"/>
                  </a:solidFill>
                  <a:latin typeface="Aharoni" panose="02010803020104030203" pitchFamily="2" charset="-79"/>
                  <a:cs typeface="Aharoni" panose="02010803020104030203" pitchFamily="2" charset="-79"/>
                </a:rPr>
                <a:t>CONCEPTO</a:t>
              </a:r>
            </a:p>
          </p:txBody>
        </p:sp>
      </p:gr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54096" y="2980680"/>
            <a:ext cx="3441950" cy="935676"/>
          </a:xfrm>
          <a:prstGeom prst="rect">
            <a:avLst/>
          </a:prstGeom>
          <a:ln w="57150">
            <a:solidFill>
              <a:schemeClr val="bg1"/>
            </a:solidFill>
          </a:ln>
          <a:effectLst>
            <a:outerShdw blurRad="50800" dist="38100" dir="2700000" algn="tl" rotWithShape="0">
              <a:prstClr val="black">
                <a:alpha val="40000"/>
              </a:prstClr>
            </a:outerShdw>
          </a:effectLst>
        </p:spPr>
      </p:pic>
      <p:pic>
        <p:nvPicPr>
          <p:cNvPr id="7" name="Imagen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15099" y="3047323"/>
            <a:ext cx="1861367" cy="1238655"/>
          </a:xfrm>
          <a:prstGeom prst="rect">
            <a:avLst/>
          </a:prstGeom>
          <a:ln w="57150">
            <a:solidFill>
              <a:schemeClr val="bg1"/>
            </a:solidFill>
          </a:ln>
          <a:effectLst>
            <a:outerShdw blurRad="50800" dist="38100" dir="2700000" algn="tl" rotWithShape="0">
              <a:prstClr val="black">
                <a:alpha val="40000"/>
              </a:prstClr>
            </a:outerShdw>
          </a:effectLst>
        </p:spPr>
      </p:pic>
      <p:pic>
        <p:nvPicPr>
          <p:cNvPr id="8" name="Imagen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54902" y="5223555"/>
            <a:ext cx="2265515" cy="1507597"/>
          </a:xfrm>
          <a:prstGeom prst="rect">
            <a:avLst/>
          </a:prstGeom>
          <a:ln w="57150">
            <a:solidFill>
              <a:schemeClr val="bg1"/>
            </a:solidFill>
          </a:ln>
          <a:effectLst>
            <a:outerShdw blurRad="50800" dist="38100" dir="2700000" algn="tl" rotWithShape="0">
              <a:prstClr val="black">
                <a:alpha val="40000"/>
              </a:prstClr>
            </a:outerShdw>
          </a:effectLst>
        </p:spPr>
      </p:pic>
      <p:pic>
        <p:nvPicPr>
          <p:cNvPr id="13" name="Imagen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54096" y="4031357"/>
            <a:ext cx="2443953" cy="1641195"/>
          </a:xfrm>
          <a:prstGeom prst="rect">
            <a:avLst/>
          </a:prstGeom>
          <a:ln w="57150">
            <a:solidFill>
              <a:schemeClr val="bg1"/>
            </a:solidFill>
          </a:ln>
          <a:effectLst>
            <a:outerShdw blurRad="50800" dist="38100" dir="2700000" algn="tl" rotWithShape="0">
              <a:prstClr val="black">
                <a:alpha val="40000"/>
              </a:prstClr>
            </a:outerShdw>
          </a:effectLst>
        </p:spPr>
      </p:pic>
      <p:pic>
        <p:nvPicPr>
          <p:cNvPr id="33" name="Imagen 3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72881" y="430240"/>
            <a:ext cx="2151094" cy="1444530"/>
          </a:xfrm>
          <a:prstGeom prst="rect">
            <a:avLst/>
          </a:prstGeom>
          <a:ln w="57150">
            <a:solidFill>
              <a:schemeClr val="bg1"/>
            </a:solidFill>
          </a:ln>
          <a:effectLst>
            <a:outerShdw blurRad="50800" dist="38100" dir="2700000" algn="tl" rotWithShape="0">
              <a:prstClr val="black">
                <a:alpha val="40000"/>
              </a:prstClr>
            </a:outerShdw>
          </a:effectLst>
        </p:spPr>
      </p:pic>
      <p:pic>
        <p:nvPicPr>
          <p:cNvPr id="34" name="Imagen 3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3823" y="4031357"/>
            <a:ext cx="2619375" cy="1743075"/>
          </a:xfrm>
          <a:prstGeom prst="rect">
            <a:avLst/>
          </a:prstGeom>
          <a:ln w="57150">
            <a:solidFill>
              <a:schemeClr val="bg1"/>
            </a:solidFill>
          </a:ln>
          <a:effectLst>
            <a:outerShdw blurRad="50800" dist="38100" dir="2700000" algn="tl" rotWithShape="0">
              <a:prstClr val="black">
                <a:alpha val="40000"/>
              </a:prstClr>
            </a:outerShdw>
          </a:effectLst>
        </p:spPr>
      </p:pic>
      <p:pic>
        <p:nvPicPr>
          <p:cNvPr id="35" name="Imagen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24808" y="2032136"/>
            <a:ext cx="4784601" cy="874898"/>
          </a:xfrm>
          <a:prstGeom prst="rect">
            <a:avLst/>
          </a:prstGeom>
          <a:ln w="57150">
            <a:solidFill>
              <a:schemeClr val="bg1"/>
            </a:solidFill>
          </a:ln>
          <a:effectLst>
            <a:outerShdw blurRad="50800" dist="38100" dir="2700000" algn="tl" rotWithShape="0">
              <a:prstClr val="black">
                <a:alpha val="40000"/>
              </a:prstClr>
            </a:outerShdw>
          </a:effectLst>
        </p:spPr>
      </p:pic>
      <p:pic>
        <p:nvPicPr>
          <p:cNvPr id="36" name="Imagen 35"/>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127242" y="102549"/>
            <a:ext cx="1876425" cy="1828800"/>
          </a:xfrm>
          <a:prstGeom prst="rect">
            <a:avLst/>
          </a:prstGeom>
          <a:ln w="57150">
            <a:solidFill>
              <a:schemeClr val="bg1"/>
            </a:solidFill>
          </a:ln>
          <a:effectLst>
            <a:outerShdw blurRad="50800" dist="38100" dir="2700000" algn="tl" rotWithShape="0">
              <a:prstClr val="black">
                <a:alpha val="40000"/>
              </a:prstClr>
            </a:outerShdw>
          </a:effectLst>
        </p:spPr>
      </p:pic>
      <p:pic>
        <p:nvPicPr>
          <p:cNvPr id="37" name="Imagen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379412" y="5980656"/>
            <a:ext cx="2435390" cy="828033"/>
          </a:xfrm>
          <a:prstGeom prst="rect">
            <a:avLst/>
          </a:prstGeom>
          <a:ln w="57150">
            <a:solidFill>
              <a:schemeClr val="bg1"/>
            </a:solidFill>
          </a:ln>
          <a:effectLst>
            <a:outerShdw blurRad="50800" dist="38100" dir="2700000" algn="tl" rotWithShape="0">
              <a:prstClr val="black">
                <a:alpha val="40000"/>
              </a:prstClr>
            </a:outerShdw>
          </a:effectLst>
        </p:spPr>
      </p:pic>
      <p:pic>
        <p:nvPicPr>
          <p:cNvPr id="38" name="Imagen 3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4922" y="5957275"/>
            <a:ext cx="4784062" cy="825978"/>
          </a:xfrm>
          <a:prstGeom prst="rect">
            <a:avLst/>
          </a:prstGeom>
          <a:ln w="57150">
            <a:solidFill>
              <a:schemeClr val="bg1"/>
            </a:solidFill>
          </a:ln>
          <a:effectLst>
            <a:outerShdw blurRad="50800" dist="38100" dir="2700000" algn="tl" rotWithShape="0">
              <a:prstClr val="black">
                <a:alpha val="40000"/>
              </a:prstClr>
            </a:outerShdw>
          </a:effectLst>
        </p:spPr>
      </p:pic>
      <p:pic>
        <p:nvPicPr>
          <p:cNvPr id="39" name="Imagen 3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245861" y="4286934"/>
            <a:ext cx="751249" cy="1714808"/>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073948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0 Marcador de texto"/>
          <p:cNvSpPr txBox="1">
            <a:spLocks/>
          </p:cNvSpPr>
          <p:nvPr/>
        </p:nvSpPr>
        <p:spPr>
          <a:xfrm>
            <a:off x="5313040" y="3429000"/>
            <a:ext cx="4005262" cy="1646605"/>
          </a:xfrm>
          <a:prstGeom prst="rect">
            <a:avLst/>
          </a:prstGeom>
        </p:spPr>
        <p:txBody>
          <a:bodyPr vert="horz" lIns="91440" tIns="45720" rIns="91440" bIns="45720" rtlCol="0">
            <a:spAutoFit/>
          </a:bodyPr>
          <a:lstStyle/>
          <a:p>
            <a:pPr marL="179388" indent="-179388" algn="just">
              <a:spcBef>
                <a:spcPts val="1800"/>
              </a:spcBef>
              <a:defRPr/>
            </a:pPr>
            <a:r>
              <a:rPr lang="es-ES" sz="1400" b="1" dirty="0" smtClean="0">
                <a:solidFill>
                  <a:schemeClr val="tx2"/>
                </a:solidFill>
              </a:rPr>
              <a:t>Introducción</a:t>
            </a:r>
          </a:p>
          <a:p>
            <a:pPr marL="179388" indent="-179388" algn="just">
              <a:spcBef>
                <a:spcPts val="1800"/>
              </a:spcBef>
              <a:defRPr/>
            </a:pPr>
            <a:r>
              <a:rPr lang="es-ES" sz="1400" b="1" dirty="0" smtClean="0">
                <a:solidFill>
                  <a:schemeClr val="tx2"/>
                </a:solidFill>
              </a:rPr>
              <a:t>Tendencias marco para la innovación</a:t>
            </a:r>
          </a:p>
          <a:p>
            <a:pPr marL="179388" indent="-179388" algn="just">
              <a:spcBef>
                <a:spcPts val="1800"/>
              </a:spcBef>
              <a:defRPr/>
            </a:pPr>
            <a:r>
              <a:rPr lang="es-ES" sz="1400" b="1" dirty="0" smtClean="0">
                <a:solidFill>
                  <a:schemeClr val="tx2"/>
                </a:solidFill>
              </a:rPr>
              <a:t>Innovación en producto turístico</a:t>
            </a:r>
          </a:p>
          <a:p>
            <a:pPr indent="-179388" algn="just">
              <a:spcBef>
                <a:spcPts val="1800"/>
              </a:spcBef>
              <a:defRPr/>
            </a:pPr>
            <a:r>
              <a:rPr lang="es-ES" sz="1400" b="1" dirty="0" smtClean="0">
                <a:solidFill>
                  <a:schemeClr val="accent1"/>
                </a:solidFill>
              </a:rPr>
              <a:t>Cómo innovar</a:t>
            </a:r>
          </a:p>
        </p:txBody>
      </p:sp>
      <p:cxnSp>
        <p:nvCxnSpPr>
          <p:cNvPr id="6" name="5 Conector recto"/>
          <p:cNvCxnSpPr/>
          <p:nvPr/>
        </p:nvCxnSpPr>
        <p:spPr>
          <a:xfrm>
            <a:off x="5130045" y="3488139"/>
            <a:ext cx="0" cy="203374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65935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490" name="Rectangle 2"/>
          <p:cNvSpPr>
            <a:spLocks noGrp="1" noChangeArrowheads="1"/>
          </p:cNvSpPr>
          <p:nvPr>
            <p:ph type="title"/>
          </p:nvPr>
        </p:nvSpPr>
        <p:spPr/>
        <p:txBody>
          <a:bodyPr vert="horz" lIns="91440" tIns="45720" rIns="91440" bIns="45720" rtlCol="0" anchor="t">
            <a:noAutofit/>
          </a:bodyPr>
          <a:lstStyle/>
          <a:p>
            <a:r>
              <a:rPr lang="es-ES" smtClean="0"/>
              <a:t>Aspectos clave para la innovación de desarrollo de producto</a:t>
            </a:r>
            <a:endParaRPr lang="es-ES"/>
          </a:p>
        </p:txBody>
      </p:sp>
      <p:sp>
        <p:nvSpPr>
          <p:cNvPr id="9" name="8 Marcador de texto"/>
          <p:cNvSpPr>
            <a:spLocks noGrp="1"/>
          </p:cNvSpPr>
          <p:nvPr>
            <p:ph type="body" sz="quarter" idx="13"/>
          </p:nvPr>
        </p:nvSpPr>
        <p:spPr/>
        <p:txBody>
          <a:bodyPr/>
          <a:lstStyle/>
          <a:p>
            <a:r>
              <a:rPr lang="es-ES" smtClean="0"/>
              <a:t>Cómo innovar</a:t>
            </a:r>
            <a:endParaRPr lang="es-ES"/>
          </a:p>
        </p:txBody>
      </p:sp>
      <p:grpSp>
        <p:nvGrpSpPr>
          <p:cNvPr id="10" name="9 Grupo"/>
          <p:cNvGrpSpPr/>
          <p:nvPr/>
        </p:nvGrpSpPr>
        <p:grpSpPr>
          <a:xfrm>
            <a:off x="344488" y="1124744"/>
            <a:ext cx="8056508" cy="4360142"/>
            <a:chOff x="1280592" y="1668462"/>
            <a:chExt cx="7192413" cy="3416722"/>
          </a:xfrm>
        </p:grpSpPr>
        <p:sp>
          <p:nvSpPr>
            <p:cNvPr id="11" name="17 Marcador de texto"/>
            <p:cNvSpPr txBox="1">
              <a:spLocks/>
            </p:cNvSpPr>
            <p:nvPr/>
          </p:nvSpPr>
          <p:spPr>
            <a:xfrm>
              <a:off x="1280592" y="1668462"/>
              <a:ext cx="7192413" cy="3416722"/>
            </a:xfrm>
            <a:prstGeom prst="rect">
              <a:avLst/>
            </a:prstGeom>
            <a:solidFill>
              <a:schemeClr val="bg1"/>
            </a:solidFill>
            <a:ln>
              <a:noFill/>
            </a:ln>
            <a:effectLst/>
          </p:spPr>
          <p:txBody>
            <a:bodyPr anchor="ctr" anchorCtr="0">
              <a:noAutofit/>
            </a:bodyPr>
            <a:lstStyle/>
            <a:p>
              <a:pPr marL="715963" lvl="0" indent="-266700">
                <a:spcBef>
                  <a:spcPts val="1200"/>
                </a:spcBef>
                <a:spcAft>
                  <a:spcPts val="1200"/>
                </a:spcAft>
                <a:buFont typeface="Arial" pitchFamily="34" charset="0"/>
                <a:buChar char="•"/>
                <a:defRPr/>
              </a:pPr>
              <a:r>
                <a:rPr lang="es-ES" sz="2000" dirty="0" smtClean="0"/>
                <a:t>Un cambio de </a:t>
              </a:r>
              <a:r>
                <a:rPr lang="es-ES" sz="2000" b="1" dirty="0" smtClean="0"/>
                <a:t>mentalidad</a:t>
              </a:r>
              <a:r>
                <a:rPr lang="es-ES" sz="2000" dirty="0" smtClean="0"/>
                <a:t> sobre formas tradicionales</a:t>
              </a:r>
            </a:p>
            <a:p>
              <a:pPr marL="715963" lvl="0" indent="-266700">
                <a:spcBef>
                  <a:spcPts val="1200"/>
                </a:spcBef>
                <a:spcAft>
                  <a:spcPts val="1200"/>
                </a:spcAft>
                <a:buFont typeface="Arial" pitchFamily="34" charset="0"/>
                <a:buChar char="•"/>
                <a:defRPr/>
              </a:pPr>
              <a:r>
                <a:rPr lang="es-ES" sz="2000" dirty="0" smtClean="0"/>
                <a:t>Identificar innovación en toda la </a:t>
              </a:r>
              <a:r>
                <a:rPr lang="es-ES" sz="2000" b="1" dirty="0" smtClean="0"/>
                <a:t>cadena de valor </a:t>
              </a:r>
              <a:r>
                <a:rPr lang="es-ES" sz="2000" dirty="0" smtClean="0"/>
                <a:t>del sector turístico</a:t>
              </a:r>
            </a:p>
            <a:p>
              <a:pPr marL="715963" lvl="0" indent="-266700">
                <a:spcBef>
                  <a:spcPts val="1200"/>
                </a:spcBef>
                <a:spcAft>
                  <a:spcPts val="1200"/>
                </a:spcAft>
                <a:buFont typeface="Arial" pitchFamily="34" charset="0"/>
                <a:buChar char="•"/>
                <a:defRPr/>
              </a:pPr>
              <a:r>
                <a:rPr lang="es-ES" sz="2000" dirty="0" smtClean="0"/>
                <a:t>Entender y prever las necesidades del </a:t>
              </a:r>
              <a:r>
                <a:rPr lang="es-ES" sz="2000" b="1" dirty="0" smtClean="0"/>
                <a:t>turista/visitante </a:t>
              </a:r>
              <a:r>
                <a:rPr lang="es-ES" sz="2000" dirty="0" smtClean="0"/>
                <a:t/>
              </a:r>
              <a:br>
                <a:rPr lang="es-ES" sz="2000" dirty="0" smtClean="0"/>
              </a:br>
              <a:r>
                <a:rPr lang="es-ES" sz="2000" dirty="0" smtClean="0"/>
                <a:t>durante toda la relación con el destino: antes, durante y </a:t>
              </a:r>
              <a:br>
                <a:rPr lang="es-ES" sz="2000" dirty="0" smtClean="0"/>
              </a:br>
              <a:r>
                <a:rPr lang="es-ES" sz="2000" dirty="0" smtClean="0"/>
                <a:t>después de la experiencia</a:t>
              </a:r>
            </a:p>
            <a:p>
              <a:pPr marL="715963" lvl="0" indent="-266700">
                <a:spcBef>
                  <a:spcPts val="1200"/>
                </a:spcBef>
                <a:spcAft>
                  <a:spcPts val="1200"/>
                </a:spcAft>
                <a:buFont typeface="Arial" pitchFamily="34" charset="0"/>
                <a:buChar char="•"/>
                <a:defRPr/>
              </a:pPr>
              <a:r>
                <a:rPr lang="es-ES" sz="2000" dirty="0" smtClean="0"/>
                <a:t>Romper los marcos clásicos de desarrollo de productos </a:t>
              </a:r>
              <a:br>
                <a:rPr lang="es-ES" sz="2000" dirty="0" smtClean="0"/>
              </a:br>
              <a:r>
                <a:rPr lang="es-ES" sz="2000" dirty="0" smtClean="0"/>
                <a:t>mediante la participación de </a:t>
              </a:r>
              <a:r>
                <a:rPr lang="es-ES" sz="2000" b="1" dirty="0" smtClean="0"/>
                <a:t>actores múltiples y diversos </a:t>
              </a:r>
              <a:r>
                <a:rPr lang="es-ES" sz="2000" dirty="0" smtClean="0"/>
                <a:t/>
              </a:r>
              <a:br>
                <a:rPr lang="es-ES" sz="2000" dirty="0" smtClean="0"/>
              </a:br>
              <a:r>
                <a:rPr lang="es-ES" sz="2000" dirty="0" smtClean="0"/>
                <a:t>en el proceso de desarrollo de productos.</a:t>
              </a:r>
            </a:p>
            <a:p>
              <a:pPr marL="715963" lvl="0" indent="-266700">
                <a:spcBef>
                  <a:spcPts val="1200"/>
                </a:spcBef>
                <a:spcAft>
                  <a:spcPts val="1200"/>
                </a:spcAft>
                <a:buFont typeface="Arial" pitchFamily="34" charset="0"/>
                <a:buChar char="•"/>
                <a:defRPr/>
              </a:pPr>
              <a:r>
                <a:rPr lang="es-ES" sz="2000" dirty="0" smtClean="0"/>
                <a:t>Usar </a:t>
              </a:r>
              <a:r>
                <a:rPr lang="es-ES" sz="2000" b="1" dirty="0" smtClean="0"/>
                <a:t>soportes </a:t>
              </a:r>
              <a:r>
                <a:rPr lang="es-ES" sz="2000" dirty="0" smtClean="0"/>
                <a:t>(técnicas, tecnología, información)</a:t>
              </a:r>
            </a:p>
          </p:txBody>
        </p:sp>
        <p:cxnSp>
          <p:nvCxnSpPr>
            <p:cNvPr id="12" name="11 Conector recto"/>
            <p:cNvCxnSpPr/>
            <p:nvPr/>
          </p:nvCxnSpPr>
          <p:spPr>
            <a:xfrm>
              <a:off x="1496616" y="1844824"/>
              <a:ext cx="0" cy="3096344"/>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38242" name="Picture 2" descr="http://www.juansobejano.com/wp-content/uploads/cristal-con-que-se-mir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44522" y="4437111"/>
            <a:ext cx="2061478" cy="2363749"/>
          </a:xfrm>
          <a:prstGeom prst="rect">
            <a:avLst/>
          </a:prstGeom>
          <a:noFill/>
        </p:spPr>
      </p:pic>
    </p:spTree>
    <p:extLst>
      <p:ext uri="{BB962C8B-B14F-4D97-AF65-F5344CB8AC3E}">
        <p14:creationId xmlns:p14="http://schemas.microsoft.com/office/powerpoint/2010/main" val="3465838860"/>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Título"/>
          <p:cNvSpPr>
            <a:spLocks noGrp="1"/>
          </p:cNvSpPr>
          <p:nvPr>
            <p:ph type="title"/>
          </p:nvPr>
        </p:nvSpPr>
        <p:spPr/>
        <p:txBody>
          <a:bodyPr/>
          <a:lstStyle/>
          <a:p>
            <a:r>
              <a:rPr lang="es-ES" dirty="0" smtClean="0"/>
              <a:t>Innovación: ¿Cómo hacerlo?</a:t>
            </a:r>
            <a:br>
              <a:rPr lang="es-ES" dirty="0" smtClean="0"/>
            </a:br>
            <a:endParaRPr lang="es-ES" dirty="0"/>
          </a:p>
        </p:txBody>
      </p:sp>
      <p:sp>
        <p:nvSpPr>
          <p:cNvPr id="20" name="19 Marcador de texto"/>
          <p:cNvSpPr>
            <a:spLocks noGrp="1"/>
          </p:cNvSpPr>
          <p:nvPr>
            <p:ph type="body" sz="quarter" idx="13"/>
          </p:nvPr>
        </p:nvSpPr>
        <p:spPr/>
        <p:txBody>
          <a:bodyPr/>
          <a:lstStyle/>
          <a:p>
            <a:r>
              <a:rPr lang="es-ES" dirty="0" smtClean="0"/>
              <a:t>Cómo innovar</a:t>
            </a:r>
          </a:p>
        </p:txBody>
      </p:sp>
      <p:pic>
        <p:nvPicPr>
          <p:cNvPr id="9" name="8 Imagen" descr="05.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9328" y="1556792"/>
            <a:ext cx="1655761" cy="1512168"/>
          </a:xfrm>
          <a:prstGeom prst="roundRect">
            <a:avLst>
              <a:gd name="adj" fmla="val 4167"/>
            </a:avLst>
          </a:prstGeom>
          <a:solidFill>
            <a:srgbClr val="FFFFFF"/>
          </a:solidFill>
          <a:ln w="381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9 Imagen" descr="innovacion7.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6452" y="1556792"/>
            <a:ext cx="1728787" cy="1511968"/>
          </a:xfrm>
          <a:prstGeom prst="roundRect">
            <a:avLst>
              <a:gd name="adj" fmla="val 4167"/>
            </a:avLst>
          </a:prstGeom>
          <a:solidFill>
            <a:srgbClr val="FFFFFF"/>
          </a:solidFill>
          <a:ln w="381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 name="10 Imagen" descr="113262996.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54654" y="3788891"/>
            <a:ext cx="1630435" cy="1584325"/>
          </a:xfrm>
          <a:prstGeom prst="roundRect">
            <a:avLst>
              <a:gd name="adj" fmla="val 4167"/>
            </a:avLst>
          </a:prstGeom>
          <a:solidFill>
            <a:srgbClr val="FFFFFF"/>
          </a:solidFill>
          <a:ln w="381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2" name="11 Imagen" descr="innovasocial_que-es-la-innovacion-social-en-las-ong.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46452" y="3788891"/>
            <a:ext cx="1728787" cy="1584325"/>
          </a:xfrm>
          <a:prstGeom prst="roundRect">
            <a:avLst>
              <a:gd name="adj" fmla="val 4167"/>
            </a:avLst>
          </a:prstGeom>
          <a:solidFill>
            <a:srgbClr val="FFFFFF"/>
          </a:solidFill>
          <a:ln w="381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12 CuadroTexto"/>
          <p:cNvSpPr txBox="1"/>
          <p:nvPr/>
        </p:nvSpPr>
        <p:spPr>
          <a:xfrm>
            <a:off x="344489" y="1556792"/>
            <a:ext cx="2730526" cy="707886"/>
          </a:xfrm>
          <a:prstGeom prst="rect">
            <a:avLst/>
          </a:prstGeom>
          <a:noFill/>
        </p:spPr>
        <p:txBody>
          <a:bodyPr wrap="square" rtlCol="0">
            <a:spAutoFit/>
          </a:bodyPr>
          <a:lstStyle/>
          <a:p>
            <a:pPr algn="r"/>
            <a:r>
              <a:rPr lang="en-US" sz="2000" dirty="0" smtClean="0">
                <a:solidFill>
                  <a:schemeClr val="accent1"/>
                </a:solidFill>
                <a:latin typeface="Arial" pitchFamily="34" charset="0"/>
                <a:cs typeface="Arial" pitchFamily="34" charset="0"/>
              </a:rPr>
              <a:t>Piensa de manera diferente</a:t>
            </a:r>
            <a:endParaRPr lang="en-US" sz="2000" dirty="0">
              <a:solidFill>
                <a:schemeClr val="accent1"/>
              </a:solidFill>
              <a:latin typeface="Arial" pitchFamily="34" charset="0"/>
              <a:cs typeface="Arial" pitchFamily="34" charset="0"/>
            </a:endParaRPr>
          </a:p>
        </p:txBody>
      </p:sp>
      <p:sp>
        <p:nvSpPr>
          <p:cNvPr id="14" name="13 CuadroTexto"/>
          <p:cNvSpPr txBox="1"/>
          <p:nvPr/>
        </p:nvSpPr>
        <p:spPr>
          <a:xfrm>
            <a:off x="6747199" y="1556792"/>
            <a:ext cx="2825813" cy="707886"/>
          </a:xfrm>
          <a:prstGeom prst="rect">
            <a:avLst/>
          </a:prstGeom>
          <a:noFill/>
        </p:spPr>
        <p:txBody>
          <a:bodyPr wrap="square" rtlCol="0">
            <a:spAutoFit/>
          </a:bodyPr>
          <a:lstStyle/>
          <a:p>
            <a:r>
              <a:rPr lang="en-US" sz="2000" dirty="0" err="1" smtClean="0">
                <a:solidFill>
                  <a:schemeClr val="accent1"/>
                </a:solidFill>
                <a:latin typeface="Arial" pitchFamily="34" charset="0"/>
                <a:cs typeface="Arial" pitchFamily="34" charset="0"/>
              </a:rPr>
              <a:t>Incluye</a:t>
            </a:r>
            <a:r>
              <a:rPr lang="en-US" sz="2000" dirty="0" smtClean="0">
                <a:solidFill>
                  <a:schemeClr val="accent1"/>
                </a:solidFill>
                <a:latin typeface="Arial" pitchFamily="34" charset="0"/>
                <a:cs typeface="Arial" pitchFamily="34" charset="0"/>
              </a:rPr>
              <a:t> múltiples actores</a:t>
            </a:r>
          </a:p>
        </p:txBody>
      </p:sp>
      <p:sp>
        <p:nvSpPr>
          <p:cNvPr id="15" name="14 CuadroTexto"/>
          <p:cNvSpPr txBox="1"/>
          <p:nvPr/>
        </p:nvSpPr>
        <p:spPr>
          <a:xfrm>
            <a:off x="6747200" y="3788891"/>
            <a:ext cx="2825812" cy="1015663"/>
          </a:xfrm>
          <a:prstGeom prst="rect">
            <a:avLst/>
          </a:prstGeom>
          <a:noFill/>
        </p:spPr>
        <p:txBody>
          <a:bodyPr wrap="square" rtlCol="0">
            <a:spAutoFit/>
          </a:bodyPr>
          <a:lstStyle/>
          <a:p>
            <a:r>
              <a:rPr lang="en-US" sz="2000" dirty="0" smtClean="0">
                <a:solidFill>
                  <a:schemeClr val="accent1"/>
                </a:solidFill>
                <a:latin typeface="Arial" pitchFamily="34" charset="0"/>
                <a:cs typeface="Arial" pitchFamily="34" charset="0"/>
              </a:rPr>
              <a:t>Proceso co-creativo en las diferentes disciplinas</a:t>
            </a:r>
          </a:p>
        </p:txBody>
      </p:sp>
      <p:sp>
        <p:nvSpPr>
          <p:cNvPr id="16" name="15 CuadroTexto"/>
          <p:cNvSpPr txBox="1"/>
          <p:nvPr/>
        </p:nvSpPr>
        <p:spPr>
          <a:xfrm>
            <a:off x="344489" y="3788891"/>
            <a:ext cx="2730525" cy="707886"/>
          </a:xfrm>
          <a:prstGeom prst="rect">
            <a:avLst/>
          </a:prstGeom>
          <a:noFill/>
        </p:spPr>
        <p:txBody>
          <a:bodyPr wrap="square" rtlCol="0">
            <a:spAutoFit/>
          </a:bodyPr>
          <a:lstStyle/>
          <a:p>
            <a:pPr algn="r"/>
            <a:r>
              <a:rPr lang="en-US" sz="2000" dirty="0">
                <a:solidFill>
                  <a:schemeClr val="accent1"/>
                </a:solidFill>
                <a:latin typeface="Arial" pitchFamily="34" charset="0"/>
                <a:cs typeface="Arial" pitchFamily="34" charset="0"/>
              </a:rPr>
              <a:t>Technología como soporte</a:t>
            </a:r>
          </a:p>
        </p:txBody>
      </p:sp>
    </p:spTree>
    <p:extLst>
      <p:ext uri="{BB962C8B-B14F-4D97-AF65-F5344CB8AC3E}">
        <p14:creationId xmlns:p14="http://schemas.microsoft.com/office/powerpoint/2010/main" val="1905903863"/>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490" name="Rectangle 2"/>
          <p:cNvSpPr>
            <a:spLocks noGrp="1" noChangeArrowheads="1"/>
          </p:cNvSpPr>
          <p:nvPr>
            <p:ph type="title"/>
          </p:nvPr>
        </p:nvSpPr>
        <p:spPr/>
        <p:txBody>
          <a:bodyPr/>
          <a:lstStyle/>
          <a:p>
            <a:r>
              <a:rPr lang="en-GB" dirty="0" err="1" smtClean="0">
                <a:ea typeface="Gill Sans" charset="0"/>
              </a:rPr>
              <a:t>Diez</a:t>
            </a:r>
            <a:r>
              <a:rPr lang="en-GB" dirty="0" smtClean="0">
                <a:ea typeface="Gill Sans" charset="0"/>
              </a:rPr>
              <a:t> </a:t>
            </a:r>
            <a:r>
              <a:rPr lang="en-GB" dirty="0" err="1" smtClean="0">
                <a:ea typeface="Gill Sans" charset="0"/>
              </a:rPr>
              <a:t>pasos</a:t>
            </a:r>
            <a:r>
              <a:rPr lang="en-GB" dirty="0" smtClean="0">
                <a:ea typeface="Gill Sans" charset="0"/>
              </a:rPr>
              <a:t> </a:t>
            </a:r>
            <a:r>
              <a:rPr lang="en-GB" dirty="0" err="1" smtClean="0">
                <a:ea typeface="Gill Sans" charset="0"/>
              </a:rPr>
              <a:t>para</a:t>
            </a:r>
            <a:r>
              <a:rPr lang="en-GB" dirty="0" smtClean="0">
                <a:ea typeface="Gill Sans" charset="0"/>
              </a:rPr>
              <a:t> la </a:t>
            </a:r>
            <a:r>
              <a:rPr lang="en-GB" dirty="0" err="1" smtClean="0">
                <a:ea typeface="Gill Sans" charset="0"/>
              </a:rPr>
              <a:t>innovación</a:t>
            </a:r>
            <a:r>
              <a:rPr lang="en-GB" dirty="0" smtClean="0">
                <a:ea typeface="Gill Sans" charset="0"/>
              </a:rPr>
              <a:t> en </a:t>
            </a:r>
            <a:r>
              <a:rPr lang="en-GB" dirty="0" err="1" smtClean="0">
                <a:ea typeface="Gill Sans" charset="0"/>
              </a:rPr>
              <a:t>turismo</a:t>
            </a:r>
            <a:endParaRPr lang="en-GB" dirty="0">
              <a:latin typeface="Arial" pitchFamily="34" charset="0"/>
              <a:ea typeface="Gill Sans" charset="0"/>
            </a:endParaRPr>
          </a:p>
        </p:txBody>
      </p:sp>
      <p:sp>
        <p:nvSpPr>
          <p:cNvPr id="9" name="8 Marcador de texto"/>
          <p:cNvSpPr>
            <a:spLocks noGrp="1"/>
          </p:cNvSpPr>
          <p:nvPr>
            <p:ph type="body" sz="quarter" idx="13"/>
          </p:nvPr>
        </p:nvSpPr>
        <p:spPr/>
        <p:txBody>
          <a:bodyPr/>
          <a:lstStyle/>
          <a:p>
            <a:r>
              <a:rPr lang="es-ES" dirty="0" smtClean="0"/>
              <a:t>Cómo innovar</a:t>
            </a:r>
            <a:endParaRPr lang="es-ES" dirty="0"/>
          </a:p>
        </p:txBody>
      </p:sp>
      <p:sp>
        <p:nvSpPr>
          <p:cNvPr id="11" name="17 Marcador de texto"/>
          <p:cNvSpPr txBox="1">
            <a:spLocks/>
          </p:cNvSpPr>
          <p:nvPr/>
        </p:nvSpPr>
        <p:spPr>
          <a:xfrm>
            <a:off x="848545" y="1320937"/>
            <a:ext cx="7848871" cy="4360142"/>
          </a:xfrm>
          <a:prstGeom prst="rect">
            <a:avLst/>
          </a:prstGeom>
          <a:solidFill>
            <a:schemeClr val="bg1"/>
          </a:solidFill>
          <a:ln>
            <a:noFill/>
          </a:ln>
          <a:effectLst/>
        </p:spPr>
        <p:txBody>
          <a:bodyPr anchor="ctr" anchorCtr="0">
            <a:noAutofit/>
          </a:bodyPr>
          <a:lstStyle/>
          <a:p>
            <a:pPr marL="538163" lvl="0" indent="-342900">
              <a:spcBef>
                <a:spcPts val="600"/>
              </a:spcBef>
              <a:spcAft>
                <a:spcPts val="600"/>
              </a:spcAft>
              <a:buFont typeface="+mj-lt"/>
              <a:buAutoNum type="arabicPeriod"/>
              <a:defRPr/>
            </a:pPr>
            <a:r>
              <a:rPr lang="es-ES" sz="1600" b="1" dirty="0" smtClean="0"/>
              <a:t>Cambiar el estado mental </a:t>
            </a:r>
            <a:r>
              <a:rPr lang="es-ES" sz="1600" dirty="0" smtClean="0"/>
              <a:t>para la innovación, tener una </a:t>
            </a:r>
            <a:r>
              <a:rPr lang="es-ES" sz="1600" b="1" dirty="0" smtClean="0"/>
              <a:t>visión y enfocarse</a:t>
            </a:r>
          </a:p>
          <a:p>
            <a:pPr marL="538163" lvl="0" indent="-342900">
              <a:spcBef>
                <a:spcPts val="600"/>
              </a:spcBef>
              <a:spcAft>
                <a:spcPts val="600"/>
              </a:spcAft>
              <a:buFont typeface="+mj-lt"/>
              <a:buAutoNum type="arabicPeriod"/>
              <a:defRPr/>
            </a:pPr>
            <a:r>
              <a:rPr lang="es-ES" sz="1600" dirty="0" smtClean="0"/>
              <a:t>Reunir y </a:t>
            </a:r>
            <a:r>
              <a:rPr lang="es-ES" sz="1600" b="1" dirty="0" smtClean="0"/>
              <a:t>revisar información </a:t>
            </a:r>
            <a:r>
              <a:rPr lang="es-ES" sz="1600" dirty="0" smtClean="0"/>
              <a:t>del cliente, la competencia y el mercado</a:t>
            </a:r>
          </a:p>
          <a:p>
            <a:pPr marL="538163" lvl="0" indent="-342900">
              <a:spcBef>
                <a:spcPts val="600"/>
              </a:spcBef>
              <a:spcAft>
                <a:spcPts val="600"/>
              </a:spcAft>
              <a:buFont typeface="+mj-lt"/>
              <a:buAutoNum type="arabicPeriod"/>
              <a:defRPr/>
            </a:pPr>
            <a:r>
              <a:rPr lang="es-ES" sz="1600" dirty="0" smtClean="0"/>
              <a:t>Definir </a:t>
            </a:r>
            <a:r>
              <a:rPr lang="es-ES" sz="1600" b="1" dirty="0" smtClean="0"/>
              <a:t>dónde se quiere o necesita innovar </a:t>
            </a:r>
            <a:r>
              <a:rPr lang="es-ES" sz="1600" dirty="0" smtClean="0"/>
              <a:t>para la empresa/destino: en el producto, en el mercado, en la comercialización; y definir qué componentes se van a innovar </a:t>
            </a:r>
          </a:p>
          <a:p>
            <a:pPr marL="538163" lvl="0" indent="-342900">
              <a:spcBef>
                <a:spcPts val="600"/>
              </a:spcBef>
              <a:spcAft>
                <a:spcPts val="600"/>
              </a:spcAft>
              <a:buFont typeface="+mj-lt"/>
              <a:buAutoNum type="arabicPeriod"/>
              <a:defRPr/>
            </a:pPr>
            <a:r>
              <a:rPr lang="es-ES" sz="1600" b="1" dirty="0" smtClean="0"/>
              <a:t>Involucrar </a:t>
            </a:r>
            <a:r>
              <a:rPr lang="es-ES" sz="1600" dirty="0" smtClean="0"/>
              <a:t>a los empleados, involucrar a los clientes</a:t>
            </a:r>
          </a:p>
          <a:p>
            <a:pPr marL="538163" lvl="0" indent="-342900">
              <a:spcBef>
                <a:spcPts val="600"/>
              </a:spcBef>
              <a:spcAft>
                <a:spcPts val="600"/>
              </a:spcAft>
              <a:buFont typeface="+mj-lt"/>
              <a:buAutoNum type="arabicPeriod"/>
              <a:defRPr/>
            </a:pPr>
            <a:r>
              <a:rPr lang="es-ES" sz="1600" dirty="0" smtClean="0"/>
              <a:t>Buscar </a:t>
            </a:r>
            <a:r>
              <a:rPr lang="es-ES" sz="1600" b="1" dirty="0" smtClean="0"/>
              <a:t>actores diversos</a:t>
            </a:r>
            <a:r>
              <a:rPr lang="es-ES" sz="1600" dirty="0" smtClean="0"/>
              <a:t>, relacionados y no relacionados</a:t>
            </a:r>
          </a:p>
          <a:p>
            <a:pPr marL="538163" lvl="0" indent="-342900">
              <a:spcBef>
                <a:spcPts val="600"/>
              </a:spcBef>
              <a:spcAft>
                <a:spcPts val="600"/>
              </a:spcAft>
              <a:buFont typeface="+mj-lt"/>
              <a:buAutoNum type="arabicPeriod"/>
              <a:defRPr/>
            </a:pPr>
            <a:r>
              <a:rPr lang="es-ES" sz="1600" dirty="0" smtClean="0"/>
              <a:t>Emplear </a:t>
            </a:r>
            <a:r>
              <a:rPr lang="es-ES" sz="1600" b="1" dirty="0" smtClean="0"/>
              <a:t>herramientas de soporte </a:t>
            </a:r>
            <a:r>
              <a:rPr lang="es-ES" sz="1600" dirty="0" smtClean="0"/>
              <a:t>para la innovación </a:t>
            </a:r>
            <a:br>
              <a:rPr lang="es-ES" sz="1600" dirty="0" smtClean="0"/>
            </a:br>
            <a:r>
              <a:rPr lang="es-ES" sz="1600" dirty="0" smtClean="0"/>
              <a:t>(</a:t>
            </a:r>
            <a:r>
              <a:rPr lang="es-ES" sz="1600" dirty="0" err="1" smtClean="0"/>
              <a:t>brainstorming</a:t>
            </a:r>
            <a:r>
              <a:rPr lang="es-ES" sz="1600" dirty="0" smtClean="0"/>
              <a:t>; método del Profano; </a:t>
            </a:r>
            <a:r>
              <a:rPr lang="es-ES" sz="1600" dirty="0" err="1" smtClean="0"/>
              <a:t>Phillip</a:t>
            </a:r>
            <a:r>
              <a:rPr lang="es-ES" sz="1600" dirty="0" smtClean="0"/>
              <a:t> 66; matrices </a:t>
            </a:r>
            <a:br>
              <a:rPr lang="es-ES" sz="1600" dirty="0" smtClean="0"/>
            </a:br>
            <a:r>
              <a:rPr lang="es-ES" sz="1600" dirty="0" smtClean="0"/>
              <a:t>combinatorias; relaciones forzadas; 6 sombreros, etc.)</a:t>
            </a:r>
          </a:p>
          <a:p>
            <a:pPr marL="538163" lvl="0" indent="-342900">
              <a:spcBef>
                <a:spcPts val="600"/>
              </a:spcBef>
              <a:spcAft>
                <a:spcPts val="600"/>
              </a:spcAft>
              <a:buFont typeface="+mj-lt"/>
              <a:buAutoNum type="arabicPeriod"/>
              <a:defRPr/>
            </a:pPr>
            <a:r>
              <a:rPr lang="es-ES" sz="1600" b="1" dirty="0" smtClean="0"/>
              <a:t>Liberar </a:t>
            </a:r>
            <a:r>
              <a:rPr lang="es-ES" sz="1600" dirty="0" smtClean="0"/>
              <a:t>la imaginación, ser flexible, ser original y obtener </a:t>
            </a:r>
            <a:br>
              <a:rPr lang="es-ES" sz="1600" dirty="0" smtClean="0"/>
            </a:br>
            <a:r>
              <a:rPr lang="es-ES" sz="1600" dirty="0" smtClean="0"/>
              <a:t>elaboración</a:t>
            </a:r>
          </a:p>
          <a:p>
            <a:pPr marL="538163" lvl="0" indent="-342900">
              <a:spcBef>
                <a:spcPts val="600"/>
              </a:spcBef>
              <a:spcAft>
                <a:spcPts val="600"/>
              </a:spcAft>
              <a:buFont typeface="+mj-lt"/>
              <a:buAutoNum type="arabicPeriod"/>
              <a:defRPr/>
            </a:pPr>
            <a:r>
              <a:rPr lang="es-ES" sz="1600" dirty="0" smtClean="0"/>
              <a:t>Poner </a:t>
            </a:r>
            <a:r>
              <a:rPr lang="es-ES" sz="1600" b="1" dirty="0" smtClean="0"/>
              <a:t>números a la idea </a:t>
            </a:r>
            <a:r>
              <a:rPr lang="es-ES" sz="1600" dirty="0" smtClean="0"/>
              <a:t>(costos, supuesto de ingresos, </a:t>
            </a:r>
            <a:br>
              <a:rPr lang="es-ES" sz="1600" dirty="0" smtClean="0"/>
            </a:br>
            <a:r>
              <a:rPr lang="es-ES" sz="1600" dirty="0" smtClean="0"/>
              <a:t>rentabilidad)</a:t>
            </a:r>
          </a:p>
          <a:p>
            <a:pPr marL="538163" lvl="0" indent="-342900">
              <a:spcBef>
                <a:spcPts val="600"/>
              </a:spcBef>
              <a:spcAft>
                <a:spcPts val="600"/>
              </a:spcAft>
              <a:buFont typeface="+mj-lt"/>
              <a:buAutoNum type="arabicPeriod"/>
              <a:defRPr/>
            </a:pPr>
            <a:r>
              <a:rPr lang="es-ES" sz="1600" dirty="0" smtClean="0"/>
              <a:t>Incentivar la </a:t>
            </a:r>
            <a:r>
              <a:rPr lang="es-ES" sz="1600" b="1" dirty="0" smtClean="0"/>
              <a:t>innovación constante, disciplina</a:t>
            </a:r>
          </a:p>
          <a:p>
            <a:pPr marL="538163" lvl="0" indent="-342900">
              <a:spcBef>
                <a:spcPts val="600"/>
              </a:spcBef>
              <a:spcAft>
                <a:spcPts val="600"/>
              </a:spcAft>
              <a:buFont typeface="+mj-lt"/>
              <a:buAutoNum type="arabicPeriod"/>
              <a:defRPr/>
            </a:pPr>
            <a:r>
              <a:rPr lang="es-ES" sz="1600" b="1" dirty="0" smtClean="0"/>
              <a:t>Hacerla!</a:t>
            </a:r>
          </a:p>
        </p:txBody>
      </p:sp>
      <p:cxnSp>
        <p:nvCxnSpPr>
          <p:cNvPr id="12" name="11 Conector recto"/>
          <p:cNvCxnSpPr/>
          <p:nvPr/>
        </p:nvCxnSpPr>
        <p:spPr>
          <a:xfrm>
            <a:off x="848544" y="980728"/>
            <a:ext cx="0" cy="504056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4146" name="Picture 2" descr="http://josepmas.files.wordpress.com/2011/07/28-innovacio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5732" y="3074368"/>
            <a:ext cx="2736305" cy="2932759"/>
          </a:xfrm>
          <a:prstGeom prst="rect">
            <a:avLst/>
          </a:prstGeom>
          <a:noFill/>
        </p:spPr>
      </p:pic>
    </p:spTree>
    <p:extLst>
      <p:ext uri="{BB962C8B-B14F-4D97-AF65-F5344CB8AC3E}">
        <p14:creationId xmlns:p14="http://schemas.microsoft.com/office/powerpoint/2010/main" val="1697166566"/>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Grp="1" noChangeArrowheads="1"/>
          </p:cNvSpPr>
          <p:nvPr>
            <p:ph type="title"/>
          </p:nvPr>
        </p:nvSpPr>
        <p:spPr bwMode="gray"/>
        <p:txBody>
          <a:bodyPr/>
          <a:lstStyle/>
          <a:p>
            <a:r>
              <a:rPr lang="it-IT" dirty="0" smtClean="0"/>
              <a:t/>
            </a:r>
            <a:br>
              <a:rPr lang="it-IT" dirty="0" smtClean="0"/>
            </a:br>
            <a:r>
              <a:rPr lang="it-IT" dirty="0" smtClean="0"/>
              <a:t>Por qué no empezar el viaje hoy?</a:t>
            </a:r>
            <a:endParaRPr lang="it-IT" dirty="0"/>
          </a:p>
        </p:txBody>
      </p:sp>
      <p:sp>
        <p:nvSpPr>
          <p:cNvPr id="697347" name="Rectangle 3"/>
          <p:cNvSpPr>
            <a:spLocks noChangeArrowheads="1"/>
          </p:cNvSpPr>
          <p:nvPr/>
        </p:nvSpPr>
        <p:spPr bwMode="gray">
          <a:xfrm>
            <a:off x="411031" y="892176"/>
            <a:ext cx="9120055" cy="335989"/>
          </a:xfrm>
          <a:prstGeom prst="rect">
            <a:avLst/>
          </a:prstGeom>
          <a:noFill/>
          <a:ln w="12700" algn="ctr">
            <a:noFill/>
            <a:miter lim="800000"/>
            <a:headEnd/>
            <a:tailEnd/>
          </a:ln>
          <a:effectLst/>
        </p:spPr>
        <p:txBody>
          <a:bodyPr lIns="45720" tIns="44450" rIns="45720" bIns="44450">
            <a:spAutoFit/>
          </a:bodyPr>
          <a:lstStyle/>
          <a:p>
            <a:pPr algn="l">
              <a:spcBef>
                <a:spcPct val="20000"/>
              </a:spcBef>
              <a:buSzPct val="65000"/>
              <a:buFont typeface="Wingdings" pitchFamily="2" charset="2"/>
              <a:buNone/>
            </a:pPr>
            <a:r>
              <a:rPr lang="it-IT" sz="1600" i="1" dirty="0" smtClean="0">
                <a:solidFill>
                  <a:srgbClr val="000000"/>
                </a:solidFill>
              </a:rPr>
              <a:t>Comience la innovación hoy con cuatro pasos</a:t>
            </a:r>
            <a:endParaRPr lang="it-IT" sz="1600" i="1" dirty="0">
              <a:solidFill>
                <a:srgbClr val="000000"/>
              </a:solidFill>
            </a:endParaRPr>
          </a:p>
        </p:txBody>
      </p:sp>
      <p:sp>
        <p:nvSpPr>
          <p:cNvPr id="697348" name="Text Box 4"/>
          <p:cNvSpPr txBox="1">
            <a:spLocks noChangeArrowheads="1"/>
          </p:cNvSpPr>
          <p:nvPr/>
        </p:nvSpPr>
        <p:spPr bwMode="gray">
          <a:xfrm>
            <a:off x="3336396" y="2043114"/>
            <a:ext cx="5941881" cy="4281487"/>
          </a:xfrm>
          <a:prstGeom prst="rect">
            <a:avLst/>
          </a:prstGeom>
          <a:noFill/>
          <a:ln w="9525" algn="ctr">
            <a:noFill/>
            <a:miter lim="800000"/>
            <a:headEnd/>
            <a:tailEnd/>
          </a:ln>
          <a:effectLst/>
        </p:spPr>
        <p:txBody>
          <a:bodyPr lIns="45720" rIns="45720"/>
          <a:lstStyle/>
          <a:p>
            <a:pPr marL="512763" lvl="1" indent="-398463" algn="l">
              <a:spcBef>
                <a:spcPct val="0"/>
              </a:spcBef>
              <a:buSzPct val="65000"/>
              <a:buFont typeface="Wingdings" pitchFamily="2" charset="2"/>
              <a:buChar char="l"/>
            </a:pPr>
            <a:r>
              <a:rPr lang="it-IT" sz="1800" b="1" dirty="0" smtClean="0">
                <a:solidFill>
                  <a:srgbClr val="CC6600"/>
                </a:solidFill>
              </a:rPr>
              <a:t>ACTÚE</a:t>
            </a:r>
            <a:endParaRPr lang="it-IT" sz="1800" dirty="0" smtClean="0">
              <a:solidFill>
                <a:srgbClr val="CC6600"/>
              </a:solidFill>
            </a:endParaRPr>
          </a:p>
          <a:p>
            <a:pPr marL="855663" lvl="2" indent="-228600" algn="l">
              <a:spcBef>
                <a:spcPct val="0"/>
              </a:spcBef>
              <a:buSzPct val="100000"/>
              <a:buFontTx/>
              <a:buChar char="–"/>
            </a:pPr>
            <a:r>
              <a:rPr lang="it-IT" sz="1600" dirty="0" smtClean="0"/>
              <a:t>Ponga la innovación entre su forma de dirigir y hacer empresa</a:t>
            </a:r>
          </a:p>
          <a:p>
            <a:pPr marL="855663" lvl="2" indent="-228600" algn="l">
              <a:spcBef>
                <a:spcPct val="0"/>
              </a:spcBef>
              <a:buSzPct val="100000"/>
              <a:buFontTx/>
              <a:buChar char="–"/>
            </a:pPr>
            <a:r>
              <a:rPr lang="it-IT" sz="1600" dirty="0" smtClean="0"/>
              <a:t>Fíjeselo en su agenda diaria y en todas sus reuniones</a:t>
            </a:r>
          </a:p>
          <a:p>
            <a:pPr marL="627063" lvl="2" algn="l">
              <a:spcBef>
                <a:spcPct val="0"/>
              </a:spcBef>
              <a:buSzPct val="100000"/>
            </a:pPr>
            <a:endParaRPr lang="it-IT" sz="1600" b="1" dirty="0">
              <a:solidFill>
                <a:srgbClr val="CC6600"/>
              </a:solidFill>
            </a:endParaRPr>
          </a:p>
          <a:p>
            <a:pPr marL="627063" lvl="2" algn="l">
              <a:spcBef>
                <a:spcPct val="0"/>
              </a:spcBef>
              <a:buSzPct val="100000"/>
            </a:pPr>
            <a:r>
              <a:rPr lang="it-IT" sz="1600" b="1" dirty="0" smtClean="0">
                <a:solidFill>
                  <a:srgbClr val="CC6600"/>
                </a:solidFill>
              </a:rPr>
              <a:t>SALGA</a:t>
            </a:r>
            <a:endParaRPr lang="it-IT" sz="1800" dirty="0" smtClean="0">
              <a:solidFill>
                <a:srgbClr val="CC6600"/>
              </a:solidFill>
            </a:endParaRPr>
          </a:p>
          <a:p>
            <a:pPr marL="855663" lvl="2" indent="-228600" algn="l">
              <a:spcBef>
                <a:spcPct val="0"/>
              </a:spcBef>
              <a:buSzPct val="100000"/>
              <a:buFontTx/>
              <a:buChar char="–"/>
            </a:pPr>
            <a:r>
              <a:rPr lang="it-IT" sz="1600" dirty="0" smtClean="0"/>
              <a:t>Interactúe con sus clientes y socios</a:t>
            </a:r>
          </a:p>
          <a:p>
            <a:pPr marL="855663" lvl="2" indent="-228600" algn="l">
              <a:spcBef>
                <a:spcPct val="0"/>
              </a:spcBef>
              <a:buSzPct val="100000"/>
              <a:buFontTx/>
              <a:buChar char="–"/>
            </a:pPr>
            <a:r>
              <a:rPr lang="it-IT" sz="1600" dirty="0" smtClean="0"/>
              <a:t>Pida y comparta ideas y reflexiones </a:t>
            </a:r>
          </a:p>
          <a:p>
            <a:pPr marL="114300" lvl="1" algn="l">
              <a:spcBef>
                <a:spcPct val="0"/>
              </a:spcBef>
              <a:buSzPct val="65000"/>
            </a:pPr>
            <a:endParaRPr lang="it-IT" sz="1600" dirty="0" smtClean="0">
              <a:solidFill>
                <a:schemeClr val="hlink"/>
              </a:solidFill>
            </a:endParaRPr>
          </a:p>
          <a:p>
            <a:pPr marL="512763" lvl="1" indent="-398463" algn="l">
              <a:spcBef>
                <a:spcPct val="0"/>
              </a:spcBef>
              <a:buSzPct val="65000"/>
              <a:buFont typeface="Wingdings" pitchFamily="2" charset="2"/>
              <a:buChar char="l"/>
            </a:pPr>
            <a:r>
              <a:rPr lang="it-IT" altLang="zh-CN" b="1" dirty="0" smtClean="0">
                <a:solidFill>
                  <a:srgbClr val="CC6600"/>
                </a:solidFill>
                <a:ea typeface="SimSun" pitchFamily="2" charset="-122"/>
              </a:rPr>
              <a:t>ENFÓQUESE</a:t>
            </a:r>
            <a:endParaRPr lang="it-IT" altLang="zh-CN" sz="1800" dirty="0" smtClean="0">
              <a:solidFill>
                <a:srgbClr val="CC6600"/>
              </a:solidFill>
              <a:ea typeface="SimSun" pitchFamily="2" charset="-122"/>
            </a:endParaRPr>
          </a:p>
          <a:p>
            <a:pPr marL="855663" lvl="2" indent="-228600" algn="l">
              <a:spcBef>
                <a:spcPct val="0"/>
              </a:spcBef>
              <a:buSzPct val="100000"/>
              <a:buFontTx/>
              <a:buChar char="–"/>
            </a:pPr>
            <a:r>
              <a:rPr lang="it-IT" altLang="zh-CN" sz="1600" dirty="0" smtClean="0">
                <a:ea typeface="SimSun" pitchFamily="2" charset="-122"/>
              </a:rPr>
              <a:t>Fije desafíos</a:t>
            </a:r>
          </a:p>
          <a:p>
            <a:pPr marL="855663" lvl="2" indent="-228600" algn="l">
              <a:spcBef>
                <a:spcPct val="0"/>
              </a:spcBef>
              <a:buSzPct val="100000"/>
              <a:buFontTx/>
              <a:buChar char="–"/>
            </a:pPr>
            <a:r>
              <a:rPr lang="it-IT" altLang="zh-CN" sz="1600" dirty="0" smtClean="0">
                <a:ea typeface="SimSun" pitchFamily="2" charset="-122"/>
              </a:rPr>
              <a:t>Defina problemas</a:t>
            </a:r>
            <a:endParaRPr lang="it-IT" altLang="zh-CN" sz="1600" dirty="0" smtClean="0">
              <a:solidFill>
                <a:schemeClr val="hlink"/>
              </a:solidFill>
              <a:ea typeface="SimSun" pitchFamily="2" charset="-122"/>
            </a:endParaRPr>
          </a:p>
          <a:p>
            <a:pPr algn="l">
              <a:spcBef>
                <a:spcPct val="0"/>
              </a:spcBef>
              <a:buFont typeface="Wingdings" pitchFamily="2" charset="2"/>
              <a:buNone/>
            </a:pPr>
            <a:endParaRPr lang="it-IT" sz="1600" dirty="0" smtClean="0"/>
          </a:p>
          <a:p>
            <a:pPr marL="512763" lvl="1" indent="-398463" algn="l">
              <a:spcBef>
                <a:spcPct val="0"/>
              </a:spcBef>
              <a:buSzPct val="65000"/>
              <a:buFont typeface="Wingdings" pitchFamily="2" charset="2"/>
              <a:buChar char="l"/>
            </a:pPr>
            <a:r>
              <a:rPr lang="it-IT" b="1" dirty="0" smtClean="0">
                <a:solidFill>
                  <a:srgbClr val="CC6600"/>
                </a:solidFill>
              </a:rPr>
              <a:t>HAGA EQUIPO</a:t>
            </a:r>
            <a:endParaRPr lang="it-IT" sz="1800" b="1" dirty="0" smtClean="0">
              <a:solidFill>
                <a:srgbClr val="CC6600"/>
              </a:solidFill>
            </a:endParaRPr>
          </a:p>
          <a:p>
            <a:pPr marL="855663" lvl="2" indent="-228600" algn="l">
              <a:spcBef>
                <a:spcPct val="0"/>
              </a:spcBef>
              <a:buSzPct val="100000"/>
              <a:buFontTx/>
              <a:buChar char="–"/>
            </a:pPr>
            <a:r>
              <a:rPr lang="it-IT" sz="1600" dirty="0" smtClean="0"/>
              <a:t>Encuentre entusiastas, patrocinadores y socios para sus ideas</a:t>
            </a:r>
          </a:p>
        </p:txBody>
      </p:sp>
      <p:sp>
        <p:nvSpPr>
          <p:cNvPr id="697355" name="Oval 11"/>
          <p:cNvSpPr>
            <a:spLocks noChangeArrowheads="1"/>
          </p:cNvSpPr>
          <p:nvPr/>
        </p:nvSpPr>
        <p:spPr bwMode="auto">
          <a:xfrm>
            <a:off x="3377671" y="2012950"/>
            <a:ext cx="419629" cy="387350"/>
          </a:xfrm>
          <a:prstGeom prst="ellipse">
            <a:avLst/>
          </a:prstGeom>
          <a:solidFill>
            <a:schemeClr val="accent2"/>
          </a:solidFill>
          <a:ln w="9525">
            <a:noFill/>
            <a:round/>
            <a:headEnd/>
            <a:tailEnd/>
          </a:ln>
          <a:effectLst/>
        </p:spPr>
        <p:txBody>
          <a:bodyPr wrap="none" lIns="45720" rIns="45720" anchor="ctr"/>
          <a:lstStyle/>
          <a:p>
            <a:r>
              <a:rPr lang="it-IT" sz="2000" b="1" dirty="0" smtClean="0">
                <a:solidFill>
                  <a:schemeClr val="bg1"/>
                </a:solidFill>
              </a:rPr>
              <a:t>1</a:t>
            </a:r>
            <a:endParaRPr lang="it-IT" sz="2000" b="1" dirty="0">
              <a:solidFill>
                <a:schemeClr val="bg1"/>
              </a:solidFill>
            </a:endParaRPr>
          </a:p>
        </p:txBody>
      </p:sp>
      <p:sp>
        <p:nvSpPr>
          <p:cNvPr id="697356" name="Oval 12"/>
          <p:cNvSpPr>
            <a:spLocks noChangeArrowheads="1"/>
          </p:cNvSpPr>
          <p:nvPr/>
        </p:nvSpPr>
        <p:spPr bwMode="auto">
          <a:xfrm>
            <a:off x="3377671" y="3302000"/>
            <a:ext cx="419629" cy="387350"/>
          </a:xfrm>
          <a:prstGeom prst="ellipse">
            <a:avLst/>
          </a:prstGeom>
          <a:solidFill>
            <a:schemeClr val="accent2"/>
          </a:solidFill>
          <a:ln w="9525">
            <a:noFill/>
            <a:round/>
            <a:headEnd/>
            <a:tailEnd/>
          </a:ln>
          <a:effectLst/>
        </p:spPr>
        <p:txBody>
          <a:bodyPr wrap="none" lIns="45720" rIns="45720" anchor="ctr"/>
          <a:lstStyle/>
          <a:p>
            <a:r>
              <a:rPr lang="it-IT" sz="2000" b="1" dirty="0" smtClean="0">
                <a:solidFill>
                  <a:schemeClr val="bg1"/>
                </a:solidFill>
              </a:rPr>
              <a:t>2</a:t>
            </a:r>
            <a:endParaRPr lang="it-IT" sz="2000" b="1" dirty="0">
              <a:solidFill>
                <a:schemeClr val="bg1"/>
              </a:solidFill>
            </a:endParaRPr>
          </a:p>
        </p:txBody>
      </p:sp>
      <p:sp>
        <p:nvSpPr>
          <p:cNvPr id="697357" name="Oval 13"/>
          <p:cNvSpPr>
            <a:spLocks noChangeArrowheads="1"/>
          </p:cNvSpPr>
          <p:nvPr/>
        </p:nvSpPr>
        <p:spPr bwMode="auto">
          <a:xfrm>
            <a:off x="3377671" y="4298950"/>
            <a:ext cx="419629" cy="387350"/>
          </a:xfrm>
          <a:prstGeom prst="ellipse">
            <a:avLst/>
          </a:prstGeom>
          <a:solidFill>
            <a:schemeClr val="accent2"/>
          </a:solidFill>
          <a:ln w="9525">
            <a:noFill/>
            <a:round/>
            <a:headEnd/>
            <a:tailEnd/>
          </a:ln>
          <a:effectLst/>
        </p:spPr>
        <p:txBody>
          <a:bodyPr wrap="none" lIns="45720" rIns="45720" anchor="ctr"/>
          <a:lstStyle/>
          <a:p>
            <a:r>
              <a:rPr lang="it-IT" sz="2000" b="1" dirty="0" smtClean="0">
                <a:solidFill>
                  <a:schemeClr val="bg1"/>
                </a:solidFill>
              </a:rPr>
              <a:t>3</a:t>
            </a:r>
            <a:endParaRPr lang="it-IT" sz="2000" b="1" dirty="0">
              <a:solidFill>
                <a:schemeClr val="bg1"/>
              </a:solidFill>
            </a:endParaRPr>
          </a:p>
        </p:txBody>
      </p:sp>
      <p:sp>
        <p:nvSpPr>
          <p:cNvPr id="697358" name="Oval 14"/>
          <p:cNvSpPr>
            <a:spLocks noChangeArrowheads="1"/>
          </p:cNvSpPr>
          <p:nvPr/>
        </p:nvSpPr>
        <p:spPr bwMode="auto">
          <a:xfrm>
            <a:off x="3377670" y="5233988"/>
            <a:ext cx="419629" cy="387350"/>
          </a:xfrm>
          <a:prstGeom prst="ellipse">
            <a:avLst/>
          </a:prstGeom>
          <a:solidFill>
            <a:schemeClr val="accent2"/>
          </a:solidFill>
          <a:ln w="9525">
            <a:noFill/>
            <a:round/>
            <a:headEnd/>
            <a:tailEnd/>
          </a:ln>
          <a:effectLst/>
        </p:spPr>
        <p:txBody>
          <a:bodyPr wrap="none" lIns="45720" rIns="45720" anchor="ctr"/>
          <a:lstStyle/>
          <a:p>
            <a:r>
              <a:rPr lang="it-IT" sz="2000" b="1" dirty="0" smtClean="0">
                <a:solidFill>
                  <a:schemeClr val="bg1"/>
                </a:solidFill>
              </a:rPr>
              <a:t>4</a:t>
            </a:r>
            <a:endParaRPr lang="it-IT" sz="2000" b="1" dirty="0">
              <a:solidFill>
                <a:schemeClr val="bg1"/>
              </a:solidFill>
            </a:endParaRPr>
          </a:p>
        </p:txBody>
      </p:sp>
      <p:pic>
        <p:nvPicPr>
          <p:cNvPr id="697368" name="Picture 24" descr="calendar"/>
          <p:cNvPicPr>
            <a:picLocks noChangeAspect="1" noChangeArrowheads="1"/>
          </p:cNvPicPr>
          <p:nvPr/>
        </p:nvPicPr>
        <p:blipFill>
          <a:blip r:embed="rId3"/>
          <a:srcRect/>
          <a:stretch>
            <a:fillRect/>
          </a:stretch>
        </p:blipFill>
        <p:spPr bwMode="auto">
          <a:xfrm>
            <a:off x="0" y="1855789"/>
            <a:ext cx="3233208" cy="4010025"/>
          </a:xfrm>
          <a:prstGeom prst="rect">
            <a:avLst/>
          </a:prstGeom>
          <a:noFill/>
        </p:spPr>
      </p:pic>
    </p:spTree>
    <p:extLst>
      <p:ext uri="{BB962C8B-B14F-4D97-AF65-F5344CB8AC3E}">
        <p14:creationId xmlns:p14="http://schemas.microsoft.com/office/powerpoint/2010/main" val="143797561"/>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208584" y="2852936"/>
            <a:ext cx="7962900" cy="1344612"/>
          </a:xfrm>
        </p:spPr>
        <p:txBody>
          <a:bodyPr/>
          <a:lstStyle/>
          <a:p>
            <a:pPr marL="450787" indent="-450787"/>
            <a:r>
              <a:rPr lang="es-CL" sz="3200" b="1" dirty="0">
                <a:solidFill>
                  <a:schemeClr val="bg2"/>
                </a:solidFill>
              </a:rPr>
              <a:t>1. </a:t>
            </a:r>
            <a:r>
              <a:rPr lang="es-ES_tradnl" sz="3200" b="1" dirty="0" smtClean="0">
                <a:solidFill>
                  <a:schemeClr val="bg2"/>
                </a:solidFill>
              </a:rPr>
              <a:t>Anexo  - Proceso completo para la creación de un producto turístico en </a:t>
            </a:r>
            <a:endParaRPr lang="es-CL" sz="3200" b="1" dirty="0">
              <a:solidFill>
                <a:schemeClr val="bg2"/>
              </a:solidFill>
            </a:endParaRPr>
          </a:p>
        </p:txBody>
      </p:sp>
    </p:spTree>
    <p:extLst>
      <p:ext uri="{BB962C8B-B14F-4D97-AF65-F5344CB8AC3E}">
        <p14:creationId xmlns:p14="http://schemas.microsoft.com/office/powerpoint/2010/main" val="39693973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2400" dirty="0" err="1" smtClean="0">
                <a:solidFill>
                  <a:schemeClr val="tx1"/>
                </a:solidFill>
              </a:rPr>
              <a:t>Proceso</a:t>
            </a:r>
            <a:r>
              <a:rPr lang="en-GB" sz="2400" dirty="0" smtClean="0">
                <a:solidFill>
                  <a:schemeClr val="tx1"/>
                </a:solidFill>
              </a:rPr>
              <a:t> </a:t>
            </a:r>
            <a:r>
              <a:rPr lang="en-GB" sz="2400" dirty="0" err="1">
                <a:solidFill>
                  <a:schemeClr val="tx1"/>
                </a:solidFill>
              </a:rPr>
              <a:t>completo</a:t>
            </a:r>
            <a:r>
              <a:rPr lang="en-GB" sz="2400" dirty="0">
                <a:solidFill>
                  <a:schemeClr val="tx1"/>
                </a:solidFill>
              </a:rPr>
              <a:t> para la </a:t>
            </a:r>
            <a:r>
              <a:rPr lang="en-GB" sz="2400" dirty="0" err="1">
                <a:solidFill>
                  <a:schemeClr val="tx1"/>
                </a:solidFill>
              </a:rPr>
              <a:t>creación</a:t>
            </a:r>
            <a:r>
              <a:rPr lang="en-GB" sz="2400" dirty="0">
                <a:solidFill>
                  <a:schemeClr val="tx1"/>
                </a:solidFill>
              </a:rPr>
              <a:t> de un </a:t>
            </a:r>
            <a:r>
              <a:rPr lang="en-GB" sz="2400" dirty="0" err="1">
                <a:solidFill>
                  <a:schemeClr val="tx1"/>
                </a:solidFill>
              </a:rPr>
              <a:t>producto</a:t>
            </a:r>
            <a:r>
              <a:rPr lang="en-GB" sz="2400" dirty="0">
                <a:solidFill>
                  <a:schemeClr val="tx1"/>
                </a:solidFill>
              </a:rPr>
              <a:t> </a:t>
            </a:r>
            <a:r>
              <a:rPr lang="en-GB" sz="2400" dirty="0" err="1">
                <a:solidFill>
                  <a:schemeClr val="tx1"/>
                </a:solidFill>
              </a:rPr>
              <a:t>turístico</a:t>
            </a:r>
            <a:endParaRPr lang="es-ES" dirty="0"/>
          </a:p>
        </p:txBody>
      </p:sp>
      <p:sp>
        <p:nvSpPr>
          <p:cNvPr id="3" name="Slide Number Placeholder 2"/>
          <p:cNvSpPr>
            <a:spLocks noGrp="1"/>
          </p:cNvSpPr>
          <p:nvPr>
            <p:ph type="sldNum" sz="quarter" idx="10"/>
          </p:nvPr>
        </p:nvSpPr>
        <p:spPr/>
        <p:txBody>
          <a:bodyPr/>
          <a:lstStyle/>
          <a:p>
            <a:fld id="{CE8A445D-9762-4AF0-AB67-A595631D9EAD}" type="slidenum">
              <a:rPr lang="es-ES" smtClean="0">
                <a:solidFill>
                  <a:srgbClr val="FFFFFF"/>
                </a:solidFill>
              </a:rPr>
              <a:pPr/>
              <a:t>78</a:t>
            </a:fld>
            <a:endParaRPr lang="es-ES">
              <a:solidFill>
                <a:srgbClr val="FFFFFF"/>
              </a:solidFill>
            </a:endParaRPr>
          </a:p>
        </p:txBody>
      </p:sp>
      <p:graphicFrame>
        <p:nvGraphicFramePr>
          <p:cNvPr id="5" name="3 Diagrama"/>
          <p:cNvGraphicFramePr/>
          <p:nvPr/>
        </p:nvGraphicFramePr>
        <p:xfrm>
          <a:off x="560388" y="1412776"/>
          <a:ext cx="8929116" cy="9771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Pentágono"/>
          <p:cNvSpPr/>
          <p:nvPr/>
        </p:nvSpPr>
        <p:spPr>
          <a:xfrm>
            <a:off x="560515" y="1196752"/>
            <a:ext cx="8856000" cy="288000"/>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pPr>
            <a:r>
              <a:rPr lang="es-ES" sz="2000" b="1" dirty="0">
                <a:solidFill>
                  <a:schemeClr val="bg1"/>
                </a:solidFill>
              </a:rPr>
              <a:t>Diseño y conceptualización</a:t>
            </a:r>
            <a:endParaRPr lang="en-GB" sz="2000" b="1" dirty="0">
              <a:solidFill>
                <a:schemeClr val="bg1"/>
              </a:solidFill>
            </a:endParaRPr>
          </a:p>
        </p:txBody>
      </p:sp>
      <p:sp>
        <p:nvSpPr>
          <p:cNvPr id="7" name="6 Cheurón"/>
          <p:cNvSpPr/>
          <p:nvPr/>
        </p:nvSpPr>
        <p:spPr>
          <a:xfrm>
            <a:off x="524449" y="3974564"/>
            <a:ext cx="2340319" cy="3745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pPr>
            <a:r>
              <a:rPr lang="es-ES" sz="1400" b="1" dirty="0">
                <a:solidFill>
                  <a:schemeClr val="bg1"/>
                </a:solidFill>
              </a:rPr>
              <a:t>Búsqueda de operadores e inversores</a:t>
            </a:r>
            <a:endParaRPr lang="en-GB" sz="1400" b="1" dirty="0">
              <a:solidFill>
                <a:schemeClr val="bg1"/>
              </a:solidFill>
            </a:endParaRPr>
          </a:p>
        </p:txBody>
      </p:sp>
      <p:graphicFrame>
        <p:nvGraphicFramePr>
          <p:cNvPr id="8" name="7 Tabla"/>
          <p:cNvGraphicFramePr>
            <a:graphicFrameLocks noGrp="1"/>
          </p:cNvGraphicFramePr>
          <p:nvPr>
            <p:extLst>
              <p:ext uri="{D42A27DB-BD31-4B8C-83A1-F6EECF244321}">
                <p14:modId xmlns:p14="http://schemas.microsoft.com/office/powerpoint/2010/main" val="2439673620"/>
              </p:ext>
            </p:extLst>
          </p:nvPr>
        </p:nvGraphicFramePr>
        <p:xfrm>
          <a:off x="525001" y="2276872"/>
          <a:ext cx="8964502" cy="1600200"/>
        </p:xfrm>
        <a:graphic>
          <a:graphicData uri="http://schemas.openxmlformats.org/drawingml/2006/table">
            <a:tbl>
              <a:tblPr firstRow="1" bandRow="1">
                <a:tableStyleId>{5C22544A-7EE6-4342-B048-85BDC9FD1C3A}</a:tableStyleId>
              </a:tblPr>
              <a:tblGrid>
                <a:gridCol w="1777896">
                  <a:extLst>
                    <a:ext uri="{9D8B030D-6E8A-4147-A177-3AD203B41FA5}">
                      <a16:colId xmlns="" xmlns:a16="http://schemas.microsoft.com/office/drawing/2014/main" val="20000"/>
                    </a:ext>
                  </a:extLst>
                </a:gridCol>
                <a:gridCol w="1777896">
                  <a:extLst>
                    <a:ext uri="{9D8B030D-6E8A-4147-A177-3AD203B41FA5}">
                      <a16:colId xmlns="" xmlns:a16="http://schemas.microsoft.com/office/drawing/2014/main" val="20001"/>
                    </a:ext>
                  </a:extLst>
                </a:gridCol>
                <a:gridCol w="1777896">
                  <a:extLst>
                    <a:ext uri="{9D8B030D-6E8A-4147-A177-3AD203B41FA5}">
                      <a16:colId xmlns="" xmlns:a16="http://schemas.microsoft.com/office/drawing/2014/main" val="20002"/>
                    </a:ext>
                  </a:extLst>
                </a:gridCol>
                <a:gridCol w="1777896">
                  <a:extLst>
                    <a:ext uri="{9D8B030D-6E8A-4147-A177-3AD203B41FA5}">
                      <a16:colId xmlns="" xmlns:a16="http://schemas.microsoft.com/office/drawing/2014/main" val="20003"/>
                    </a:ext>
                  </a:extLst>
                </a:gridCol>
                <a:gridCol w="1852918">
                  <a:extLst>
                    <a:ext uri="{9D8B030D-6E8A-4147-A177-3AD203B41FA5}">
                      <a16:colId xmlns="" xmlns:a16="http://schemas.microsoft.com/office/drawing/2014/main" val="20004"/>
                    </a:ext>
                  </a:extLst>
                </a:gridCol>
              </a:tblGrid>
              <a:tr h="370840">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_tradnl" sz="1100" b="0" kern="1200" dirty="0" smtClean="0">
                          <a:solidFill>
                            <a:srgbClr val="3C5482"/>
                          </a:solidFill>
                          <a:latin typeface="Arial Narrow" pitchFamily="34" charset="0"/>
                          <a:ea typeface="+mn-ea"/>
                          <a:cs typeface="Arial" pitchFamily="34" charset="0"/>
                        </a:rPr>
                        <a:t>Estudio</a:t>
                      </a:r>
                      <a:r>
                        <a:rPr lang="es-ES_tradnl" sz="1100" b="0" kern="1200" baseline="0" dirty="0" smtClean="0">
                          <a:solidFill>
                            <a:srgbClr val="3C5482"/>
                          </a:solidFill>
                          <a:latin typeface="Arial Narrow" pitchFamily="34" charset="0"/>
                          <a:ea typeface="+mn-ea"/>
                          <a:cs typeface="Arial" pitchFamily="34" charset="0"/>
                        </a:rPr>
                        <a:t> de Mercado</a:t>
                      </a:r>
                    </a:p>
                    <a:p>
                      <a:pPr marL="355600" lvl="1" indent="-177800" algn="l" rtl="0" eaLnBrk="0" fontAlgn="base"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Volumen</a:t>
                      </a:r>
                    </a:p>
                    <a:p>
                      <a:pPr marL="355600" lvl="1" indent="-177800" algn="l" rtl="0" eaLnBrk="0" fontAlgn="base" hangingPunct="0">
                        <a:lnSpc>
                          <a:spcPct val="100000"/>
                        </a:lnSpc>
                        <a:spcBef>
                          <a:spcPts val="0"/>
                        </a:spcBef>
                        <a:spcAft>
                          <a:spcPct val="0"/>
                        </a:spcAft>
                        <a:buClr>
                          <a:schemeClr val="tx1"/>
                        </a:buClr>
                        <a:buFont typeface="Arial" pitchFamily="34" charset="0"/>
                        <a:buChar char="•"/>
                      </a:pPr>
                      <a:r>
                        <a:rPr lang="es-ES_tradnl" sz="1100" b="0" kern="1200" dirty="0" smtClean="0">
                          <a:solidFill>
                            <a:schemeClr val="tx1"/>
                          </a:solidFill>
                          <a:latin typeface="+mn-lt"/>
                          <a:ea typeface="+mn-ea"/>
                          <a:cs typeface="Arial" pitchFamily="34" charset="0"/>
                        </a:rPr>
                        <a:t>Segmentos</a:t>
                      </a:r>
                      <a:endParaRPr lang="es-ES" sz="1100" b="0" kern="1200" dirty="0" smtClean="0">
                        <a:solidFill>
                          <a:schemeClr val="tx1"/>
                        </a:solidFill>
                        <a:latin typeface="+mn-lt"/>
                        <a:ea typeface="+mn-ea"/>
                        <a:cs typeface="Arial" pitchFamily="34" charset="0"/>
                      </a:endParaRP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_tradnl" sz="1100" b="0" kern="1200" dirty="0" smtClean="0">
                          <a:solidFill>
                            <a:srgbClr val="3C5482"/>
                          </a:solidFill>
                          <a:latin typeface="Arial Narrow" pitchFamily="34" charset="0"/>
                          <a:ea typeface="+mn-ea"/>
                          <a:cs typeface="Arial" pitchFamily="34" charset="0"/>
                        </a:rPr>
                        <a:t>Análisis de la Oferta</a:t>
                      </a:r>
                    </a:p>
                    <a:p>
                      <a:pPr marL="177800" marR="0" indent="-177800" algn="l" defTabSz="914400" rtl="0" eaLnBrk="1" fontAlgn="base" latinLnBrk="0" hangingPunct="1">
                        <a:lnSpc>
                          <a:spcPct val="100000"/>
                        </a:lnSpc>
                        <a:spcBef>
                          <a:spcPts val="0"/>
                        </a:spcBef>
                        <a:spcAft>
                          <a:spcPct val="0"/>
                        </a:spcAft>
                        <a:buClr>
                          <a:schemeClr val="tx1"/>
                        </a:buClr>
                        <a:buSzTx/>
                        <a:buFont typeface="Arial" panose="020B0604020202020204" pitchFamily="34" charset="0"/>
                        <a:buChar char="•"/>
                        <a:tabLst/>
                        <a:defRPr/>
                      </a:pPr>
                      <a:r>
                        <a:rPr lang="es-ES" sz="1100" b="0" kern="1200" dirty="0" smtClean="0">
                          <a:solidFill>
                            <a:srgbClr val="3C5482"/>
                          </a:solidFill>
                          <a:latin typeface="Arial Narrow" pitchFamily="34" charset="0"/>
                          <a:ea typeface="+mn-ea"/>
                          <a:cs typeface="Arial" pitchFamily="34" charset="0"/>
                        </a:rPr>
                        <a:t>GAP entre oferta y demanda</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Análisis del entorno</a:t>
                      </a:r>
                    </a:p>
                    <a:p>
                      <a:pPr marL="355600" lvl="1" indent="-177800" algn="l" rtl="0" eaLnBrk="0" fontAlgn="base"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Competidores</a:t>
                      </a:r>
                    </a:p>
                    <a:p>
                      <a:pPr marL="355600" lvl="1" indent="-177800" algn="l" rtl="0" eaLnBrk="0" fontAlgn="base"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Mejores prácticas</a:t>
                      </a:r>
                    </a:p>
                    <a:p>
                      <a:pPr marL="355600" lvl="1" indent="-177800" algn="l" rtl="0" eaLnBrk="0" fontAlgn="base" hangingPunct="0">
                        <a:lnSpc>
                          <a:spcPct val="100000"/>
                        </a:lnSpc>
                        <a:spcBef>
                          <a:spcPts val="0"/>
                        </a:spcBef>
                        <a:spcAft>
                          <a:spcPct val="0"/>
                        </a:spcAft>
                        <a:buClr>
                          <a:schemeClr val="tx1"/>
                        </a:buClr>
                        <a:buFont typeface="Arial" pitchFamily="34" charset="0"/>
                        <a:buChar char="•"/>
                      </a:pPr>
                      <a:r>
                        <a:rPr lang="es-ES_tradnl" sz="1100" b="0" kern="1200" dirty="0" smtClean="0">
                          <a:solidFill>
                            <a:schemeClr val="tx1"/>
                          </a:solidFill>
                          <a:latin typeface="+mn-lt"/>
                          <a:ea typeface="+mn-ea"/>
                          <a:cs typeface="Arial" pitchFamily="34" charset="0"/>
                        </a:rPr>
                        <a:t>Tendencias</a:t>
                      </a:r>
                      <a:endParaRPr lang="es-ES" sz="1100" b="0" kern="1200" dirty="0" smtClean="0">
                        <a:solidFill>
                          <a:schemeClr val="tx1"/>
                        </a:solidFill>
                        <a:latin typeface="+mn-lt"/>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Visión a largo plazo</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err="1" smtClean="0">
                          <a:solidFill>
                            <a:srgbClr val="3C5482"/>
                          </a:solidFill>
                          <a:latin typeface="Arial Narrow" pitchFamily="34" charset="0"/>
                          <a:ea typeface="+mn-ea"/>
                          <a:cs typeface="Arial" pitchFamily="34" charset="0"/>
                        </a:rPr>
                        <a:t>Unique</a:t>
                      </a:r>
                      <a:r>
                        <a:rPr lang="es-ES" sz="1100" b="0" kern="1200" dirty="0" smtClean="0">
                          <a:solidFill>
                            <a:srgbClr val="3C5482"/>
                          </a:solidFill>
                          <a:latin typeface="Arial Narrow" pitchFamily="34" charset="0"/>
                          <a:ea typeface="+mn-ea"/>
                          <a:cs typeface="Arial" pitchFamily="34" charset="0"/>
                        </a:rPr>
                        <a:t> </a:t>
                      </a:r>
                      <a:r>
                        <a:rPr lang="es-ES" sz="1100" b="0" kern="1200" dirty="0" err="1" smtClean="0">
                          <a:solidFill>
                            <a:srgbClr val="3C5482"/>
                          </a:solidFill>
                          <a:latin typeface="Arial Narrow" pitchFamily="34" charset="0"/>
                          <a:ea typeface="+mn-ea"/>
                          <a:cs typeface="Arial" pitchFamily="34" charset="0"/>
                        </a:rPr>
                        <a:t>selling</a:t>
                      </a:r>
                      <a:r>
                        <a:rPr lang="es-ES" sz="1100" b="0" kern="1200" dirty="0" smtClean="0">
                          <a:solidFill>
                            <a:srgbClr val="3C5482"/>
                          </a:solidFill>
                          <a:latin typeface="Arial Narrow" pitchFamily="34" charset="0"/>
                          <a:ea typeface="+mn-ea"/>
                          <a:cs typeface="Arial" pitchFamily="34" charset="0"/>
                        </a:rPr>
                        <a:t> </a:t>
                      </a:r>
                      <a:r>
                        <a:rPr lang="es-ES" sz="1100" b="0" kern="1200" dirty="0" err="1" smtClean="0">
                          <a:solidFill>
                            <a:srgbClr val="3C5482"/>
                          </a:solidFill>
                          <a:latin typeface="Arial Narrow" pitchFamily="34" charset="0"/>
                          <a:ea typeface="+mn-ea"/>
                          <a:cs typeface="Arial" pitchFamily="34" charset="0"/>
                        </a:rPr>
                        <a:t>proposition</a:t>
                      </a:r>
                      <a:r>
                        <a:rPr lang="es-ES" sz="1100" b="0" kern="1200" dirty="0" smtClean="0">
                          <a:solidFill>
                            <a:srgbClr val="3C5482"/>
                          </a:solidFill>
                          <a:latin typeface="Arial Narrow" pitchFamily="34" charset="0"/>
                          <a:ea typeface="+mn-ea"/>
                          <a:cs typeface="Arial" pitchFamily="34" charset="0"/>
                        </a:rPr>
                        <a:t> (USP)</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Simbología</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Productos, servicios y actividades</a:t>
                      </a: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Especificaciones por componentes</a:t>
                      </a:r>
                    </a:p>
                    <a:p>
                      <a:pPr marL="177800" indent="-177800" algn="l" rtl="0" fontAlgn="base">
                        <a:lnSpc>
                          <a:spcPct val="100000"/>
                        </a:lnSpc>
                        <a:spcBef>
                          <a:spcPts val="0"/>
                        </a:spcBef>
                        <a:spcAft>
                          <a:spcPct val="0"/>
                        </a:spcAft>
                        <a:buClr>
                          <a:schemeClr val="tx1"/>
                        </a:buClr>
                        <a:buFont typeface="Arial" panose="020B0604020202020204" pitchFamily="34" charset="0"/>
                        <a:buChar char="•"/>
                      </a:pP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Situación de cada uno de los componentes definidos en un mapa</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Modelo de negocio</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Estimación de</a:t>
                      </a:r>
                    </a:p>
                    <a:p>
                      <a:pPr marL="355600" lvl="1" indent="-177800" algn="l" defTabSz="914400" rtl="0" eaLnBrk="0" fontAlgn="base" latinLnBrk="0"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Ingresos</a:t>
                      </a:r>
                    </a:p>
                    <a:p>
                      <a:pPr marL="355600" lvl="1" indent="-177800" algn="l" defTabSz="914400" rtl="0" eaLnBrk="0" fontAlgn="base" latinLnBrk="0"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Gastos directos</a:t>
                      </a:r>
                    </a:p>
                    <a:p>
                      <a:pPr marL="355600" lvl="1" indent="-177800" algn="l" defTabSz="914400" rtl="0" eaLnBrk="0" fontAlgn="base" latinLnBrk="0"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Gastos indirectos</a:t>
                      </a:r>
                    </a:p>
                    <a:p>
                      <a:pPr marL="355600" lvl="1" indent="-177800" algn="l" defTabSz="914400" rtl="0" eaLnBrk="0" fontAlgn="base" latinLnBrk="0" hangingPunct="0">
                        <a:lnSpc>
                          <a:spcPct val="100000"/>
                        </a:lnSpc>
                        <a:spcBef>
                          <a:spcPts val="0"/>
                        </a:spcBef>
                        <a:spcAft>
                          <a:spcPct val="0"/>
                        </a:spcAft>
                        <a:buClr>
                          <a:schemeClr val="tx1"/>
                        </a:buClr>
                        <a:buFont typeface="Arial" pitchFamily="34" charset="0"/>
                        <a:buChar char="•"/>
                      </a:pPr>
                      <a:r>
                        <a:rPr lang="es-ES" sz="1100" b="0" kern="1200" dirty="0" smtClean="0">
                          <a:solidFill>
                            <a:schemeClr val="tx1"/>
                          </a:solidFill>
                          <a:latin typeface="+mn-lt"/>
                          <a:ea typeface="+mn-ea"/>
                          <a:cs typeface="Arial" pitchFamily="34" charset="0"/>
                        </a:rPr>
                        <a:t>Inversión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Resultados: VAN, TIR</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Análisis de sensibilidad</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graphicFrame>
        <p:nvGraphicFramePr>
          <p:cNvPr id="9" name="9 Diagrama"/>
          <p:cNvGraphicFramePr/>
          <p:nvPr>
            <p:extLst>
              <p:ext uri="{D42A27DB-BD31-4B8C-83A1-F6EECF244321}">
                <p14:modId xmlns:p14="http://schemas.microsoft.com/office/powerpoint/2010/main" val="2904897634"/>
              </p:ext>
            </p:extLst>
          </p:nvPr>
        </p:nvGraphicFramePr>
        <p:xfrm>
          <a:off x="524446" y="4262597"/>
          <a:ext cx="8857108" cy="101767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10 Tabla"/>
          <p:cNvGraphicFramePr>
            <a:graphicFrameLocks noGrp="1"/>
          </p:cNvGraphicFramePr>
          <p:nvPr>
            <p:extLst>
              <p:ext uri="{D42A27DB-BD31-4B8C-83A1-F6EECF244321}">
                <p14:modId xmlns:p14="http://schemas.microsoft.com/office/powerpoint/2010/main" val="1518007399"/>
              </p:ext>
            </p:extLst>
          </p:nvPr>
        </p:nvGraphicFramePr>
        <p:xfrm>
          <a:off x="525001" y="5013176"/>
          <a:ext cx="8856008" cy="1447800"/>
        </p:xfrm>
        <a:graphic>
          <a:graphicData uri="http://schemas.openxmlformats.org/drawingml/2006/table">
            <a:tbl>
              <a:tblPr firstRow="1" bandRow="1">
                <a:tableStyleId>{5C22544A-7EE6-4342-B048-85BDC9FD1C3A}</a:tableStyleId>
              </a:tblPr>
              <a:tblGrid>
                <a:gridCol w="1265144">
                  <a:extLst>
                    <a:ext uri="{9D8B030D-6E8A-4147-A177-3AD203B41FA5}">
                      <a16:colId xmlns="" xmlns:a16="http://schemas.microsoft.com/office/drawing/2014/main" val="20000"/>
                    </a:ext>
                  </a:extLst>
                </a:gridCol>
                <a:gridCol w="1265144">
                  <a:extLst>
                    <a:ext uri="{9D8B030D-6E8A-4147-A177-3AD203B41FA5}">
                      <a16:colId xmlns="" xmlns:a16="http://schemas.microsoft.com/office/drawing/2014/main" val="20001"/>
                    </a:ext>
                  </a:extLst>
                </a:gridCol>
                <a:gridCol w="1265144">
                  <a:extLst>
                    <a:ext uri="{9D8B030D-6E8A-4147-A177-3AD203B41FA5}">
                      <a16:colId xmlns="" xmlns:a16="http://schemas.microsoft.com/office/drawing/2014/main" val="20002"/>
                    </a:ext>
                  </a:extLst>
                </a:gridCol>
                <a:gridCol w="1265144">
                  <a:extLst>
                    <a:ext uri="{9D8B030D-6E8A-4147-A177-3AD203B41FA5}">
                      <a16:colId xmlns="" xmlns:a16="http://schemas.microsoft.com/office/drawing/2014/main" val="20003"/>
                    </a:ext>
                  </a:extLst>
                </a:gridCol>
                <a:gridCol w="1265144">
                  <a:extLst>
                    <a:ext uri="{9D8B030D-6E8A-4147-A177-3AD203B41FA5}">
                      <a16:colId xmlns="" xmlns:a16="http://schemas.microsoft.com/office/drawing/2014/main" val="20004"/>
                    </a:ext>
                  </a:extLst>
                </a:gridCol>
                <a:gridCol w="1265144">
                  <a:extLst>
                    <a:ext uri="{9D8B030D-6E8A-4147-A177-3AD203B41FA5}">
                      <a16:colId xmlns="" xmlns:a16="http://schemas.microsoft.com/office/drawing/2014/main" val="20005"/>
                    </a:ext>
                  </a:extLst>
                </a:gridCol>
                <a:gridCol w="1265144">
                  <a:extLst>
                    <a:ext uri="{9D8B030D-6E8A-4147-A177-3AD203B41FA5}">
                      <a16:colId xmlns="" xmlns:a16="http://schemas.microsoft.com/office/drawing/2014/main" val="20006"/>
                    </a:ext>
                  </a:extLst>
                </a:gridCol>
              </a:tblGrid>
              <a:tr h="370840">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err="1" smtClean="0">
                          <a:solidFill>
                            <a:srgbClr val="3C5482"/>
                          </a:solidFill>
                          <a:latin typeface="Arial Narrow" pitchFamily="34" charset="0"/>
                          <a:ea typeface="+mn-ea"/>
                          <a:cs typeface="Arial" pitchFamily="34" charset="0"/>
                        </a:rPr>
                        <a:t>Teaser</a:t>
                      </a:r>
                      <a:endParaRPr lang="es-ES" sz="1100" b="0" kern="1200" dirty="0" smtClean="0">
                        <a:solidFill>
                          <a:srgbClr val="3C5482"/>
                        </a:solidFill>
                        <a:latin typeface="Arial Narrow" pitchFamily="34" charset="0"/>
                        <a:ea typeface="+mn-ea"/>
                        <a:cs typeface="Arial" pitchFamily="34" charset="0"/>
                      </a:endParaRP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Identificación</a:t>
                      </a:r>
                      <a:endParaRPr lang="es-ES" sz="1100" b="0" kern="1200" baseline="0" dirty="0" smtClean="0">
                        <a:solidFill>
                          <a:srgbClr val="3C5482"/>
                        </a:solidFill>
                        <a:latin typeface="Arial Narrow" pitchFamily="34" charset="0"/>
                        <a:ea typeface="+mn-ea"/>
                        <a:cs typeface="Arial" pitchFamily="34" charset="0"/>
                      </a:endParaRP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baseline="0" dirty="0" smtClean="0">
                          <a:solidFill>
                            <a:srgbClr val="3C5482"/>
                          </a:solidFill>
                          <a:latin typeface="Arial Narrow" pitchFamily="34" charset="0"/>
                          <a:ea typeface="+mn-ea"/>
                          <a:cs typeface="Arial" pitchFamily="34" charset="0"/>
                        </a:rPr>
                        <a:t>Selección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baseline="0" dirty="0" smtClean="0">
                          <a:solidFill>
                            <a:srgbClr val="3C5482"/>
                          </a:solidFill>
                          <a:latin typeface="Arial Narrow" pitchFamily="34" charset="0"/>
                          <a:ea typeface="+mn-ea"/>
                          <a:cs typeface="Arial" pitchFamily="34" charset="0"/>
                        </a:rPr>
                        <a:t>Negociación</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err="1" smtClean="0">
                          <a:solidFill>
                            <a:srgbClr val="3C5482"/>
                          </a:solidFill>
                          <a:latin typeface="Arial Narrow" pitchFamily="34" charset="0"/>
                          <a:ea typeface="+mn-ea"/>
                          <a:cs typeface="Arial" pitchFamily="34" charset="0"/>
                        </a:rPr>
                        <a:t>Offering</a:t>
                      </a:r>
                      <a:r>
                        <a:rPr lang="es-ES" sz="1100" b="0" kern="1200" dirty="0" smtClean="0">
                          <a:solidFill>
                            <a:srgbClr val="3C5482"/>
                          </a:solidFill>
                          <a:latin typeface="Arial Narrow" pitchFamily="34" charset="0"/>
                          <a:ea typeface="+mn-ea"/>
                          <a:cs typeface="Arial" pitchFamily="34" charset="0"/>
                        </a:rPr>
                        <a:t> </a:t>
                      </a:r>
                      <a:r>
                        <a:rPr lang="es-ES" sz="1100" b="0" kern="1200" dirty="0" err="1" smtClean="0">
                          <a:solidFill>
                            <a:srgbClr val="3C5482"/>
                          </a:solidFill>
                          <a:latin typeface="Arial Narrow" pitchFamily="34" charset="0"/>
                          <a:ea typeface="+mn-ea"/>
                          <a:cs typeface="Arial" pitchFamily="34" charset="0"/>
                        </a:rPr>
                        <a:t>Memorandum</a:t>
                      </a:r>
                      <a:endParaRPr lang="es-ES" sz="1100" b="0" kern="1200" dirty="0" smtClean="0">
                        <a:solidFill>
                          <a:srgbClr val="3C5482"/>
                        </a:solidFill>
                        <a:latin typeface="Arial Narrow" pitchFamily="34" charset="0"/>
                        <a:ea typeface="+mn-ea"/>
                        <a:cs typeface="Arial" pitchFamily="34" charset="0"/>
                      </a:endParaRP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Identificación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Selección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Negociación</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Estrategia de </a:t>
                      </a:r>
                      <a:r>
                        <a:rPr lang="es-ES" sz="1200" b="0" kern="1200" dirty="0" smtClean="0">
                          <a:solidFill>
                            <a:srgbClr val="3C5482"/>
                          </a:solidFill>
                          <a:latin typeface="Arial Narrow" pitchFamily="34" charset="0"/>
                          <a:ea typeface="+mn-ea"/>
                          <a:cs typeface="Arial" pitchFamily="34" charset="0"/>
                        </a:rPr>
                        <a:t>contratación</a:t>
                      </a:r>
                      <a:r>
                        <a:rPr lang="es-ES" sz="1100" b="0" kern="1200" dirty="0" smtClean="0">
                          <a:solidFill>
                            <a:srgbClr val="3C5482"/>
                          </a:solidFill>
                          <a:latin typeface="Arial Narrow" pitchFamily="34" charset="0"/>
                          <a:ea typeface="+mn-ea"/>
                          <a:cs typeface="Arial" pitchFamily="34" charset="0"/>
                        </a:rPr>
                        <a:t> (RRHH)</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Plan estratégico de ventas y marketing</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Plan estratégico por línea de negocios</a:t>
                      </a: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Obtención</a:t>
                      </a:r>
                      <a:r>
                        <a:rPr lang="es-ES" sz="1100" b="0" kern="1200" baseline="0" dirty="0" smtClean="0">
                          <a:solidFill>
                            <a:srgbClr val="3C5482"/>
                          </a:solidFill>
                          <a:latin typeface="Arial Narrow" pitchFamily="34" charset="0"/>
                          <a:ea typeface="+mn-ea"/>
                          <a:cs typeface="Arial" pitchFamily="34" charset="0"/>
                        </a:rPr>
                        <a:t> de permisos y licencias</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baseline="0" dirty="0" smtClean="0">
                          <a:solidFill>
                            <a:srgbClr val="3C5482"/>
                          </a:solidFill>
                          <a:latin typeface="Arial Narrow" pitchFamily="34" charset="0"/>
                          <a:ea typeface="+mn-ea"/>
                          <a:cs typeface="Arial" pitchFamily="34" charset="0"/>
                        </a:rPr>
                        <a:t>Proceso de licitación</a:t>
                      </a:r>
                      <a:endParaRPr lang="es-ES" sz="1100" b="0" kern="1200" dirty="0" smtClean="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Ejecución</a:t>
                      </a:r>
                      <a:r>
                        <a:rPr lang="es-ES" sz="1100" b="0" kern="1200" baseline="0" dirty="0" smtClean="0">
                          <a:solidFill>
                            <a:srgbClr val="3C5482"/>
                          </a:solidFill>
                          <a:latin typeface="Arial Narrow" pitchFamily="34" charset="0"/>
                          <a:ea typeface="+mn-ea"/>
                          <a:cs typeface="Arial" pitchFamily="34" charset="0"/>
                        </a:rPr>
                        <a:t> de obras</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Prueba</a:t>
                      </a:r>
                      <a:r>
                        <a:rPr lang="es-ES" sz="1100" b="0" kern="1200" baseline="0" dirty="0" smtClean="0">
                          <a:solidFill>
                            <a:srgbClr val="3C5482"/>
                          </a:solidFill>
                          <a:latin typeface="Arial Narrow" pitchFamily="34" charset="0"/>
                          <a:ea typeface="+mn-ea"/>
                          <a:cs typeface="Arial" pitchFamily="34" charset="0"/>
                        </a:rPr>
                        <a:t>s piloto</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Puesta en marcha</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dirty="0" smtClean="0">
                          <a:solidFill>
                            <a:srgbClr val="3C5482"/>
                          </a:solidFill>
                          <a:latin typeface="Arial Narrow" pitchFamily="34" charset="0"/>
                          <a:ea typeface="+mn-ea"/>
                          <a:cs typeface="Arial" pitchFamily="34" charset="0"/>
                        </a:rPr>
                        <a:t>Apertura</a:t>
                      </a:r>
                      <a:endParaRPr lang="en-GB" sz="1100" b="0" kern="120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noProof="0" dirty="0" smtClean="0">
                          <a:solidFill>
                            <a:srgbClr val="3C5482"/>
                          </a:solidFill>
                          <a:latin typeface="Arial Narrow" pitchFamily="34" charset="0"/>
                          <a:ea typeface="+mn-ea"/>
                          <a:cs typeface="Arial" pitchFamily="34" charset="0"/>
                        </a:rPr>
                        <a:t>Promoción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noProof="0" dirty="0" smtClean="0">
                          <a:solidFill>
                            <a:srgbClr val="3C5482"/>
                          </a:solidFill>
                          <a:latin typeface="Arial Narrow" pitchFamily="34" charset="0"/>
                          <a:ea typeface="+mn-ea"/>
                          <a:cs typeface="Arial" pitchFamily="34" charset="0"/>
                        </a:rPr>
                        <a:t>Comercialización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noProof="0" dirty="0" smtClean="0">
                          <a:solidFill>
                            <a:srgbClr val="3C5482"/>
                          </a:solidFill>
                          <a:latin typeface="Arial Narrow" pitchFamily="34" charset="0"/>
                          <a:ea typeface="+mn-ea"/>
                          <a:cs typeface="Arial" pitchFamily="34" charset="0"/>
                        </a:rPr>
                        <a:t>Gestión</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noProof="0" dirty="0" smtClean="0">
                          <a:solidFill>
                            <a:srgbClr val="3C5482"/>
                          </a:solidFill>
                          <a:latin typeface="Arial Narrow" pitchFamily="34" charset="0"/>
                          <a:ea typeface="+mn-ea"/>
                          <a:cs typeface="Arial" pitchFamily="34" charset="0"/>
                        </a:rPr>
                        <a:t>Mantenimiento</a:t>
                      </a:r>
                    </a:p>
                    <a:p>
                      <a:pPr marL="177800" indent="-177800" algn="l" rtl="0" fontAlgn="base">
                        <a:lnSpc>
                          <a:spcPct val="100000"/>
                        </a:lnSpc>
                        <a:spcBef>
                          <a:spcPts val="0"/>
                        </a:spcBef>
                        <a:spcAft>
                          <a:spcPct val="0"/>
                        </a:spcAft>
                        <a:buClr>
                          <a:schemeClr val="tx1"/>
                        </a:buClr>
                        <a:buFont typeface="Arial" panose="020B0604020202020204" pitchFamily="34" charset="0"/>
                        <a:buChar char="•"/>
                      </a:pPr>
                      <a:r>
                        <a:rPr lang="es-ES" sz="1100" b="0" kern="1200" noProof="0" dirty="0" smtClean="0">
                          <a:solidFill>
                            <a:srgbClr val="3C5482"/>
                          </a:solidFill>
                          <a:latin typeface="Arial Narrow" pitchFamily="34" charset="0"/>
                          <a:ea typeface="+mn-ea"/>
                          <a:cs typeface="Arial" pitchFamily="34" charset="0"/>
                        </a:rPr>
                        <a:t>Inversión</a:t>
                      </a:r>
                      <a:endParaRPr lang="es-ES" sz="1100" b="0" kern="1200" noProof="0" dirty="0">
                        <a:solidFill>
                          <a:srgbClr val="3C5482"/>
                        </a:solidFill>
                        <a:latin typeface="Arial Narrow" pitchFamily="34" charset="0"/>
                        <a:ea typeface="+mn-ea"/>
                        <a:cs typeface="Arial" pitchFamily="34" charset="0"/>
                      </a:endParaRP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sp>
        <p:nvSpPr>
          <p:cNvPr id="11" name="11 Cheurón"/>
          <p:cNvSpPr/>
          <p:nvPr/>
        </p:nvSpPr>
        <p:spPr>
          <a:xfrm>
            <a:off x="2864768" y="3974564"/>
            <a:ext cx="3816424" cy="3745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pPr>
            <a:r>
              <a:rPr lang="es-ES" sz="1400" b="1" dirty="0">
                <a:solidFill>
                  <a:schemeClr val="bg1"/>
                </a:solidFill>
              </a:rPr>
              <a:t>Construcción</a:t>
            </a:r>
            <a:endParaRPr lang="en-GB" sz="1400" b="1" dirty="0">
              <a:solidFill>
                <a:schemeClr val="bg1"/>
              </a:solidFill>
            </a:endParaRPr>
          </a:p>
        </p:txBody>
      </p:sp>
      <p:sp>
        <p:nvSpPr>
          <p:cNvPr id="12" name="12 Cheurón"/>
          <p:cNvSpPr/>
          <p:nvPr/>
        </p:nvSpPr>
        <p:spPr>
          <a:xfrm>
            <a:off x="6717359" y="3974564"/>
            <a:ext cx="2628129" cy="3745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buFontTx/>
              <a:buNone/>
            </a:pPr>
            <a:r>
              <a:rPr lang="es-ES" sz="1400" b="1" dirty="0" smtClean="0">
                <a:solidFill>
                  <a:schemeClr val="bg1"/>
                </a:solidFill>
              </a:rPr>
              <a:t>Ejecución</a:t>
            </a:r>
            <a:endParaRPr lang="en-GB" sz="1400" b="1" dirty="0">
              <a:solidFill>
                <a:schemeClr val="bg1"/>
              </a:solidFill>
            </a:endParaRPr>
          </a:p>
        </p:txBody>
      </p:sp>
    </p:spTree>
    <p:extLst>
      <p:ext uri="{BB962C8B-B14F-4D97-AF65-F5344CB8AC3E}">
        <p14:creationId xmlns:p14="http://schemas.microsoft.com/office/powerpoint/2010/main" val="23049762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solidFill>
                  <a:schemeClr val="tx1"/>
                </a:solidFill>
              </a:rPr>
              <a:t>Esquema general de comercialización de ‘Productos’ turísticos</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79</a:t>
            </a:fld>
            <a:endParaRPr lang="es-ES">
              <a:solidFill>
                <a:srgbClr val="002776"/>
              </a:solidFill>
            </a:endParaRPr>
          </a:p>
        </p:txBody>
      </p:sp>
      <p:sp>
        <p:nvSpPr>
          <p:cNvPr id="4" name="Rectangle 32"/>
          <p:cNvSpPr>
            <a:spLocks noChangeArrowheads="1"/>
          </p:cNvSpPr>
          <p:nvPr/>
        </p:nvSpPr>
        <p:spPr bwMode="auto">
          <a:xfrm>
            <a:off x="488504" y="1844824"/>
            <a:ext cx="7422959" cy="2304256"/>
          </a:xfrm>
          <a:prstGeom prst="rect">
            <a:avLst/>
          </a:prstGeom>
          <a:solidFill>
            <a:schemeClr val="bg1">
              <a:lumMod val="85000"/>
            </a:schemeClr>
          </a:solidFill>
          <a:ln w="12700">
            <a:solidFill>
              <a:schemeClr val="bg1">
                <a:lumMod val="65000"/>
              </a:schemeClr>
            </a:solidFill>
            <a:prstDash val="dash"/>
            <a:miter lim="800000"/>
            <a:headEnd/>
            <a:tailEnd/>
          </a:ln>
          <a:effectLst/>
        </p:spPr>
        <p:txBody>
          <a:bodyPr wrap="square" lIns="90000" tIns="46800" rIns="90000" bIns="46800" anchor="t" anchorCtr="0">
            <a:noAutofit/>
          </a:bodyPr>
          <a:lstStyle/>
          <a:p>
            <a:pPr algn="ctr">
              <a:spcBef>
                <a:spcPct val="50000"/>
              </a:spcBef>
              <a:buFontTx/>
              <a:buNone/>
            </a:pPr>
            <a:r>
              <a:rPr lang="en-GB" sz="1800" b="1" i="1" dirty="0" err="1" smtClean="0">
                <a:solidFill>
                  <a:schemeClr val="tx1"/>
                </a:solidFill>
                <a:latin typeface="+mj-lt"/>
              </a:rPr>
              <a:t>Sistema</a:t>
            </a:r>
            <a:r>
              <a:rPr lang="en-GB" sz="1800" b="1" i="1" dirty="0" smtClean="0">
                <a:solidFill>
                  <a:schemeClr val="tx1"/>
                </a:solidFill>
                <a:latin typeface="+mj-lt"/>
              </a:rPr>
              <a:t> de </a:t>
            </a:r>
            <a:r>
              <a:rPr lang="en-GB" sz="1800" b="1" i="1" dirty="0" err="1" smtClean="0">
                <a:solidFill>
                  <a:schemeClr val="tx1"/>
                </a:solidFill>
                <a:latin typeface="+mj-lt"/>
              </a:rPr>
              <a:t>comercialización</a:t>
            </a:r>
            <a:endParaRPr lang="en-GB" sz="1800" b="1" i="1" dirty="0">
              <a:solidFill>
                <a:schemeClr val="tx1"/>
              </a:solidFill>
              <a:latin typeface="+mj-lt"/>
            </a:endParaRPr>
          </a:p>
        </p:txBody>
      </p:sp>
      <p:sp>
        <p:nvSpPr>
          <p:cNvPr id="5" name="Rectangle 29"/>
          <p:cNvSpPr>
            <a:spLocks noChangeArrowheads="1"/>
          </p:cNvSpPr>
          <p:nvPr/>
        </p:nvSpPr>
        <p:spPr bwMode="auto">
          <a:xfrm>
            <a:off x="5031142" y="2360929"/>
            <a:ext cx="2592288" cy="1633397"/>
          </a:xfrm>
          <a:prstGeom prst="rect">
            <a:avLst/>
          </a:prstGeom>
          <a:solidFill>
            <a:schemeClr val="bg1"/>
          </a:solidFill>
          <a:ln w="28575">
            <a:solidFill>
              <a:schemeClr val="accent2">
                <a:lumMod val="60000"/>
                <a:lumOff val="40000"/>
              </a:schemeClr>
            </a:solidFill>
            <a:miter lim="800000"/>
            <a:headEnd/>
            <a:tailEnd/>
          </a:ln>
          <a:effectLst/>
        </p:spPr>
        <p:txBody>
          <a:bodyPr wrap="square" lIns="90000" tIns="46800" rIns="90000" bIns="46800" anchor="ctr">
            <a:spAutoFit/>
          </a:bodyPr>
          <a:lstStyle/>
          <a:p>
            <a:pPr algn="l">
              <a:spcBef>
                <a:spcPct val="0"/>
              </a:spcBef>
              <a:buFontTx/>
              <a:buNone/>
            </a:pPr>
            <a:endParaRPr lang="es-ES_tradnl" sz="2000" b="1" dirty="0" smtClean="0">
              <a:solidFill>
                <a:schemeClr val="tx1"/>
              </a:solidFill>
              <a:latin typeface="+mj-lt"/>
            </a:endParaRPr>
          </a:p>
          <a:p>
            <a:pPr algn="l">
              <a:spcBef>
                <a:spcPct val="0"/>
              </a:spcBef>
              <a:buFontTx/>
              <a:buNone/>
            </a:pPr>
            <a:endParaRPr lang="es-ES_tradnl" sz="2000" b="1" dirty="0">
              <a:solidFill>
                <a:schemeClr val="tx1"/>
              </a:solidFill>
              <a:latin typeface="+mj-lt"/>
            </a:endParaRPr>
          </a:p>
          <a:p>
            <a:pPr algn="l">
              <a:spcBef>
                <a:spcPct val="0"/>
              </a:spcBef>
              <a:buFontTx/>
              <a:buNone/>
            </a:pPr>
            <a:endParaRPr lang="es-ES_tradnl" sz="2000" b="1" dirty="0" smtClean="0">
              <a:solidFill>
                <a:schemeClr val="tx1"/>
              </a:solidFill>
              <a:latin typeface="+mj-lt"/>
            </a:endParaRPr>
          </a:p>
          <a:p>
            <a:pPr algn="l">
              <a:spcBef>
                <a:spcPct val="0"/>
              </a:spcBef>
              <a:buFontTx/>
              <a:buNone/>
            </a:pPr>
            <a:endParaRPr lang="es-ES_tradnl" sz="2000" b="1" dirty="0">
              <a:solidFill>
                <a:schemeClr val="tx1"/>
              </a:solidFill>
              <a:latin typeface="+mj-lt"/>
            </a:endParaRPr>
          </a:p>
          <a:p>
            <a:pPr algn="l">
              <a:spcBef>
                <a:spcPct val="0"/>
              </a:spcBef>
              <a:buFontTx/>
              <a:buNone/>
            </a:pPr>
            <a:endParaRPr lang="es-ES" sz="2000" b="1" dirty="0">
              <a:solidFill>
                <a:schemeClr val="tx1"/>
              </a:solidFill>
              <a:latin typeface="+mj-lt"/>
            </a:endParaRPr>
          </a:p>
        </p:txBody>
      </p:sp>
      <p:sp>
        <p:nvSpPr>
          <p:cNvPr id="6" name="Rectangle 28"/>
          <p:cNvSpPr>
            <a:spLocks noChangeArrowheads="1"/>
          </p:cNvSpPr>
          <p:nvPr/>
        </p:nvSpPr>
        <p:spPr bwMode="auto">
          <a:xfrm>
            <a:off x="712598" y="2348285"/>
            <a:ext cx="3736346" cy="1633397"/>
          </a:xfrm>
          <a:prstGeom prst="rect">
            <a:avLst/>
          </a:prstGeom>
          <a:solidFill>
            <a:schemeClr val="bg1"/>
          </a:solidFill>
          <a:ln w="28575">
            <a:solidFill>
              <a:schemeClr val="tx2"/>
            </a:solidFill>
            <a:miter lim="800000"/>
            <a:headEnd/>
            <a:tailEnd/>
          </a:ln>
          <a:effectLst/>
        </p:spPr>
        <p:txBody>
          <a:bodyPr wrap="square" lIns="90000" tIns="46800" rIns="90000" bIns="46800" anchor="ctr">
            <a:spAutoFit/>
          </a:bodyPr>
          <a:lstStyle/>
          <a:p>
            <a:pPr algn="l">
              <a:spcBef>
                <a:spcPct val="0"/>
              </a:spcBef>
              <a:buFontTx/>
              <a:buNone/>
            </a:pPr>
            <a:endParaRPr lang="es-ES_tradnl" sz="2000" b="1" dirty="0" smtClean="0">
              <a:solidFill>
                <a:schemeClr val="tx1"/>
              </a:solidFill>
              <a:latin typeface="+mj-lt"/>
            </a:endParaRPr>
          </a:p>
          <a:p>
            <a:pPr algn="l">
              <a:spcBef>
                <a:spcPct val="0"/>
              </a:spcBef>
              <a:buFontTx/>
              <a:buNone/>
            </a:pPr>
            <a:endParaRPr lang="es-ES_tradnl" sz="2000" b="1" dirty="0">
              <a:solidFill>
                <a:schemeClr val="tx1"/>
              </a:solidFill>
              <a:latin typeface="+mj-lt"/>
            </a:endParaRPr>
          </a:p>
          <a:p>
            <a:pPr algn="l">
              <a:spcBef>
                <a:spcPct val="0"/>
              </a:spcBef>
              <a:buFontTx/>
              <a:buNone/>
            </a:pPr>
            <a:endParaRPr lang="es-ES_tradnl" sz="2000" b="1" dirty="0" smtClean="0">
              <a:solidFill>
                <a:schemeClr val="tx1"/>
              </a:solidFill>
              <a:latin typeface="+mj-lt"/>
            </a:endParaRPr>
          </a:p>
          <a:p>
            <a:pPr algn="l">
              <a:spcBef>
                <a:spcPct val="0"/>
              </a:spcBef>
              <a:buFontTx/>
              <a:buNone/>
            </a:pPr>
            <a:endParaRPr lang="es-ES_tradnl" sz="2000" b="1" dirty="0">
              <a:solidFill>
                <a:schemeClr val="tx1"/>
              </a:solidFill>
              <a:latin typeface="+mj-lt"/>
            </a:endParaRPr>
          </a:p>
          <a:p>
            <a:pPr algn="l">
              <a:spcBef>
                <a:spcPct val="0"/>
              </a:spcBef>
              <a:buFontTx/>
              <a:buNone/>
            </a:pPr>
            <a:endParaRPr lang="es-ES" sz="2000" b="1" dirty="0">
              <a:solidFill>
                <a:schemeClr val="tx1"/>
              </a:solidFill>
              <a:latin typeface="+mj-lt"/>
            </a:endParaRPr>
          </a:p>
        </p:txBody>
      </p:sp>
      <p:sp>
        <p:nvSpPr>
          <p:cNvPr id="7" name="Text Box 6"/>
          <p:cNvSpPr txBox="1">
            <a:spLocks noChangeArrowheads="1"/>
          </p:cNvSpPr>
          <p:nvPr/>
        </p:nvSpPr>
        <p:spPr bwMode="auto">
          <a:xfrm>
            <a:off x="7172667" y="1249362"/>
            <a:ext cx="2250964" cy="523454"/>
          </a:xfrm>
          <a:prstGeom prst="roundRect">
            <a:avLst/>
          </a:prstGeom>
          <a:solidFill>
            <a:schemeClr val="tx1"/>
          </a:solidFill>
          <a:ln w="9525">
            <a:noFill/>
            <a:miter lim="800000"/>
            <a:headEnd/>
            <a:tailEnd/>
          </a:ln>
          <a:effectLst/>
        </p:spPr>
        <p:txBody>
          <a:bodyPr wrap="square" lIns="90000" tIns="36000" rIns="90000" bIns="36000" anchor="ctr">
            <a:noAutofit/>
          </a:bodyPr>
          <a:lstStyle/>
          <a:p>
            <a:pPr algn="ctr">
              <a:spcBef>
                <a:spcPct val="50000"/>
              </a:spcBef>
              <a:buFontTx/>
              <a:buNone/>
            </a:pPr>
            <a:r>
              <a:rPr lang="en-GB" sz="1600" b="1" dirty="0" err="1" smtClean="0">
                <a:solidFill>
                  <a:schemeClr val="bg1"/>
                </a:solidFill>
                <a:latin typeface="+mj-lt"/>
              </a:rPr>
              <a:t>Turista</a:t>
            </a:r>
            <a:r>
              <a:rPr lang="en-GB" sz="1600" b="1" dirty="0" smtClean="0">
                <a:solidFill>
                  <a:schemeClr val="bg1"/>
                </a:solidFill>
                <a:latin typeface="+mj-lt"/>
              </a:rPr>
              <a:t>/</a:t>
            </a:r>
            <a:r>
              <a:rPr lang="en-GB" sz="1600" b="1" dirty="0" err="1" smtClean="0">
                <a:solidFill>
                  <a:schemeClr val="bg1"/>
                </a:solidFill>
                <a:latin typeface="+mj-lt"/>
              </a:rPr>
              <a:t>consumidor</a:t>
            </a:r>
            <a:endParaRPr lang="en-GB" sz="1600" b="1" dirty="0">
              <a:solidFill>
                <a:schemeClr val="bg1"/>
              </a:solidFill>
              <a:latin typeface="+mj-lt"/>
            </a:endParaRPr>
          </a:p>
        </p:txBody>
      </p:sp>
      <p:sp>
        <p:nvSpPr>
          <p:cNvPr id="8" name="Text Box 8"/>
          <p:cNvSpPr txBox="1">
            <a:spLocks noChangeArrowheads="1"/>
          </p:cNvSpPr>
          <p:nvPr/>
        </p:nvSpPr>
        <p:spPr bwMode="auto">
          <a:xfrm>
            <a:off x="5445286" y="2374891"/>
            <a:ext cx="1764000" cy="340735"/>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600" b="1" dirty="0" smtClean="0">
                <a:solidFill>
                  <a:schemeClr val="tx1"/>
                </a:solidFill>
                <a:latin typeface="+mj-lt"/>
              </a:rPr>
              <a:t>TTAA</a:t>
            </a:r>
            <a:endParaRPr lang="en-GB" sz="1600" b="1" dirty="0">
              <a:solidFill>
                <a:schemeClr val="tx1"/>
              </a:solidFill>
              <a:latin typeface="+mj-lt"/>
            </a:endParaRPr>
          </a:p>
        </p:txBody>
      </p:sp>
      <p:sp>
        <p:nvSpPr>
          <p:cNvPr id="9" name="Text Box 9"/>
          <p:cNvSpPr txBox="1">
            <a:spLocks noChangeArrowheads="1"/>
          </p:cNvSpPr>
          <p:nvPr/>
        </p:nvSpPr>
        <p:spPr bwMode="auto">
          <a:xfrm>
            <a:off x="5445286" y="3588089"/>
            <a:ext cx="1764000" cy="340735"/>
          </a:xfrm>
          <a:prstGeom prst="rect">
            <a:avLst/>
          </a:prstGeom>
          <a:noFill/>
          <a:ln w="9525">
            <a:noFill/>
            <a:miter lim="800000"/>
            <a:headEnd/>
            <a:tailEnd/>
          </a:ln>
          <a:effectLst/>
        </p:spPr>
        <p:txBody>
          <a:bodyPr lIns="90000" tIns="46800" rIns="90000" bIns="46800">
            <a:spAutoFit/>
          </a:bodyPr>
          <a:lstStyle/>
          <a:p>
            <a:pPr algn="ctr">
              <a:spcBef>
                <a:spcPct val="50000"/>
              </a:spcBef>
              <a:buFontTx/>
              <a:buNone/>
            </a:pPr>
            <a:r>
              <a:rPr lang="en-GB" sz="1600" b="1" dirty="0" err="1" smtClean="0">
                <a:solidFill>
                  <a:schemeClr val="tx1"/>
                </a:solidFill>
                <a:latin typeface="+mj-lt"/>
              </a:rPr>
              <a:t>Otros</a:t>
            </a:r>
            <a:endParaRPr lang="en-GB" sz="1600" b="1" dirty="0">
              <a:solidFill>
                <a:schemeClr val="tx1"/>
              </a:solidFill>
              <a:latin typeface="+mj-lt"/>
            </a:endParaRPr>
          </a:p>
        </p:txBody>
      </p:sp>
      <p:sp>
        <p:nvSpPr>
          <p:cNvPr id="10" name="Text Box 10"/>
          <p:cNvSpPr txBox="1">
            <a:spLocks noChangeArrowheads="1"/>
          </p:cNvSpPr>
          <p:nvPr/>
        </p:nvSpPr>
        <p:spPr bwMode="auto">
          <a:xfrm>
            <a:off x="5445286" y="2981490"/>
            <a:ext cx="1764000" cy="340735"/>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600" b="1" dirty="0">
                <a:solidFill>
                  <a:schemeClr val="tx1"/>
                </a:solidFill>
                <a:latin typeface="+mj-lt"/>
              </a:rPr>
              <a:t>Internet</a:t>
            </a:r>
          </a:p>
        </p:txBody>
      </p:sp>
      <p:sp>
        <p:nvSpPr>
          <p:cNvPr id="11" name="Text Box 11"/>
          <p:cNvSpPr txBox="1">
            <a:spLocks noChangeArrowheads="1"/>
          </p:cNvSpPr>
          <p:nvPr/>
        </p:nvSpPr>
        <p:spPr bwMode="auto">
          <a:xfrm>
            <a:off x="5331551" y="5445224"/>
            <a:ext cx="2651919" cy="586957"/>
          </a:xfrm>
          <a:prstGeom prst="rect">
            <a:avLst/>
          </a:prstGeom>
          <a:solidFill>
            <a:schemeClr val="accent5"/>
          </a:solidFill>
          <a:ln w="28575">
            <a:noFill/>
            <a:miter lim="800000"/>
            <a:headEnd/>
            <a:tailEnd/>
          </a:ln>
          <a:effectLst/>
        </p:spPr>
        <p:txBody>
          <a:bodyPr lIns="90000" tIns="46800" rIns="90000" bIns="46800">
            <a:spAutoFit/>
          </a:bodyPr>
          <a:lstStyle/>
          <a:p>
            <a:pPr algn="ctr">
              <a:spcBef>
                <a:spcPct val="50000"/>
              </a:spcBef>
              <a:buFontTx/>
              <a:buNone/>
            </a:pPr>
            <a:r>
              <a:rPr lang="en-GB" sz="1600" b="1" dirty="0" err="1" smtClean="0">
                <a:solidFill>
                  <a:schemeClr val="tx1"/>
                </a:solidFill>
                <a:latin typeface="+mj-lt"/>
              </a:rPr>
              <a:t>Organización</a:t>
            </a:r>
            <a:r>
              <a:rPr lang="en-GB" sz="1600" b="1" dirty="0" smtClean="0">
                <a:solidFill>
                  <a:schemeClr val="tx1"/>
                </a:solidFill>
                <a:latin typeface="+mj-lt"/>
              </a:rPr>
              <a:t> de </a:t>
            </a:r>
            <a:r>
              <a:rPr lang="en-GB" sz="1600" b="1" dirty="0" err="1" smtClean="0">
                <a:solidFill>
                  <a:schemeClr val="tx1"/>
                </a:solidFill>
                <a:latin typeface="+mj-lt"/>
              </a:rPr>
              <a:t>gestión</a:t>
            </a:r>
            <a:r>
              <a:rPr lang="en-GB" sz="1600" b="1" dirty="0" smtClean="0">
                <a:solidFill>
                  <a:schemeClr val="tx1"/>
                </a:solidFill>
                <a:latin typeface="+mj-lt"/>
              </a:rPr>
              <a:t> de </a:t>
            </a:r>
            <a:r>
              <a:rPr lang="en-GB" sz="1600" b="1" dirty="0" err="1" smtClean="0">
                <a:solidFill>
                  <a:schemeClr val="tx1"/>
                </a:solidFill>
                <a:latin typeface="+mj-lt"/>
              </a:rPr>
              <a:t>Destino</a:t>
            </a:r>
            <a:r>
              <a:rPr lang="en-GB" sz="1600" b="1" dirty="0" smtClean="0">
                <a:solidFill>
                  <a:schemeClr val="tx1"/>
                </a:solidFill>
                <a:latin typeface="+mj-lt"/>
              </a:rPr>
              <a:t> </a:t>
            </a:r>
            <a:r>
              <a:rPr lang="en-GB" sz="1600" b="1" dirty="0" smtClean="0">
                <a:latin typeface="+mj-lt"/>
              </a:rPr>
              <a:t>(DMO</a:t>
            </a:r>
            <a:r>
              <a:rPr lang="en-GB" sz="1600" b="1" dirty="0" smtClean="0">
                <a:solidFill>
                  <a:schemeClr val="tx1"/>
                </a:solidFill>
                <a:latin typeface="+mj-lt"/>
              </a:rPr>
              <a:t>)</a:t>
            </a:r>
            <a:endParaRPr lang="en-GB" sz="1600" b="1" dirty="0">
              <a:solidFill>
                <a:schemeClr val="tx1"/>
              </a:solidFill>
              <a:latin typeface="+mj-lt"/>
            </a:endParaRPr>
          </a:p>
        </p:txBody>
      </p:sp>
      <p:sp>
        <p:nvSpPr>
          <p:cNvPr id="12" name="Text Box 12"/>
          <p:cNvSpPr txBox="1">
            <a:spLocks noChangeArrowheads="1"/>
          </p:cNvSpPr>
          <p:nvPr/>
        </p:nvSpPr>
        <p:spPr bwMode="auto">
          <a:xfrm>
            <a:off x="1400302" y="2374891"/>
            <a:ext cx="2360940" cy="340735"/>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600" b="1" dirty="0" smtClean="0">
                <a:solidFill>
                  <a:schemeClr val="tx1"/>
                </a:solidFill>
                <a:latin typeface="+mj-lt"/>
              </a:rPr>
              <a:t>TTOO</a:t>
            </a:r>
            <a:endParaRPr lang="en-GB" sz="1600" b="1" dirty="0">
              <a:solidFill>
                <a:schemeClr val="tx1"/>
              </a:solidFill>
              <a:latin typeface="+mj-lt"/>
            </a:endParaRPr>
          </a:p>
        </p:txBody>
      </p:sp>
      <p:sp>
        <p:nvSpPr>
          <p:cNvPr id="13" name="Text Box 13"/>
          <p:cNvSpPr txBox="1">
            <a:spLocks noChangeArrowheads="1"/>
          </p:cNvSpPr>
          <p:nvPr/>
        </p:nvSpPr>
        <p:spPr bwMode="auto">
          <a:xfrm>
            <a:off x="749388" y="4355406"/>
            <a:ext cx="3666596" cy="1377850"/>
          </a:xfrm>
          <a:prstGeom prst="rect">
            <a:avLst/>
          </a:prstGeom>
          <a:solidFill>
            <a:schemeClr val="accent2"/>
          </a:solidFill>
          <a:ln w="38100">
            <a:noFill/>
            <a:miter lim="800000"/>
            <a:headEnd/>
            <a:tailEnd/>
          </a:ln>
          <a:effectLst/>
        </p:spPr>
        <p:txBody>
          <a:bodyPr wrap="square" lIns="90000" tIns="46800" rIns="90000" bIns="46800" anchor="ctr" anchorCtr="0">
            <a:noAutofit/>
          </a:bodyPr>
          <a:lstStyle/>
          <a:p>
            <a:pPr algn="l">
              <a:spcBef>
                <a:spcPct val="50000"/>
              </a:spcBef>
              <a:buFontTx/>
              <a:buNone/>
            </a:pPr>
            <a:r>
              <a:rPr lang="en-GB" sz="1600" b="1" dirty="0" err="1" smtClean="0">
                <a:solidFill>
                  <a:schemeClr val="bg1"/>
                </a:solidFill>
                <a:latin typeface="+mj-lt"/>
              </a:rPr>
              <a:t>Oferta</a:t>
            </a:r>
            <a:r>
              <a:rPr lang="en-GB" sz="1600" b="1" dirty="0" smtClean="0">
                <a:solidFill>
                  <a:schemeClr val="bg1"/>
                </a:solidFill>
                <a:latin typeface="+mj-lt"/>
              </a:rPr>
              <a:t> </a:t>
            </a:r>
            <a:r>
              <a:rPr lang="en-GB" sz="1600" b="1" dirty="0" err="1" smtClean="0">
                <a:solidFill>
                  <a:schemeClr val="bg1"/>
                </a:solidFill>
                <a:latin typeface="+mj-lt"/>
              </a:rPr>
              <a:t>turística</a:t>
            </a:r>
            <a:r>
              <a:rPr lang="en-GB" sz="1600" b="1" dirty="0" smtClean="0">
                <a:solidFill>
                  <a:schemeClr val="bg1"/>
                </a:solidFill>
                <a:latin typeface="+mj-lt"/>
              </a:rPr>
              <a:t> y </a:t>
            </a:r>
            <a:r>
              <a:rPr lang="en-GB" sz="1600" b="1" dirty="0" err="1" smtClean="0">
                <a:solidFill>
                  <a:schemeClr val="bg1"/>
                </a:solidFill>
                <a:latin typeface="+mj-lt"/>
              </a:rPr>
              <a:t>destino</a:t>
            </a:r>
            <a:r>
              <a:rPr lang="en-GB" sz="1600" b="1" dirty="0" smtClean="0">
                <a:solidFill>
                  <a:schemeClr val="bg1"/>
                </a:solidFill>
                <a:latin typeface="+mj-lt"/>
              </a:rPr>
              <a:t>:</a:t>
            </a:r>
            <a:endParaRPr lang="en-GB" sz="1600" b="1" dirty="0">
              <a:solidFill>
                <a:schemeClr val="bg1"/>
              </a:solidFill>
              <a:latin typeface="+mj-lt"/>
            </a:endParaRPr>
          </a:p>
          <a:p>
            <a:pPr marL="533400" lvl="1" indent="-355600" algn="l">
              <a:spcBef>
                <a:spcPct val="5000"/>
              </a:spcBef>
              <a:buClr>
                <a:srgbClr val="FF9429"/>
              </a:buClr>
              <a:buFont typeface="Webdings" pitchFamily="18" charset="2"/>
              <a:buChar char="4"/>
            </a:pPr>
            <a:r>
              <a:rPr lang="en-GB" sz="1400" dirty="0" err="1" smtClean="0">
                <a:solidFill>
                  <a:schemeClr val="bg1"/>
                </a:solidFill>
                <a:latin typeface="+mj-lt"/>
              </a:rPr>
              <a:t>Alojamiento</a:t>
            </a:r>
            <a:endParaRPr lang="en-GB" sz="1400" dirty="0">
              <a:solidFill>
                <a:schemeClr val="bg1"/>
              </a:solidFill>
              <a:latin typeface="+mj-lt"/>
            </a:endParaRPr>
          </a:p>
          <a:p>
            <a:pPr marL="533400" lvl="1" indent="-355600" algn="l">
              <a:spcBef>
                <a:spcPct val="5000"/>
              </a:spcBef>
              <a:buClr>
                <a:srgbClr val="FF9429"/>
              </a:buClr>
              <a:buFont typeface="Webdings" pitchFamily="18" charset="2"/>
              <a:buChar char="4"/>
            </a:pPr>
            <a:r>
              <a:rPr lang="en-GB" sz="1400" dirty="0" err="1" smtClean="0">
                <a:solidFill>
                  <a:schemeClr val="bg1"/>
                </a:solidFill>
                <a:latin typeface="+mj-lt"/>
              </a:rPr>
              <a:t>Transportes</a:t>
            </a:r>
            <a:r>
              <a:rPr lang="en-GB" sz="1400" dirty="0" smtClean="0">
                <a:solidFill>
                  <a:schemeClr val="bg1"/>
                </a:solidFill>
                <a:latin typeface="+mj-lt"/>
              </a:rPr>
              <a:t> </a:t>
            </a:r>
            <a:r>
              <a:rPr lang="en-GB" sz="1400" dirty="0" err="1" smtClean="0">
                <a:solidFill>
                  <a:schemeClr val="bg1"/>
                </a:solidFill>
                <a:latin typeface="+mj-lt"/>
              </a:rPr>
              <a:t>hacia</a:t>
            </a:r>
            <a:r>
              <a:rPr lang="en-GB" sz="1400" dirty="0" smtClean="0">
                <a:solidFill>
                  <a:schemeClr val="bg1"/>
                </a:solidFill>
                <a:latin typeface="+mj-lt"/>
              </a:rPr>
              <a:t> y </a:t>
            </a:r>
            <a:r>
              <a:rPr lang="en-GB" sz="1400" dirty="0" err="1" smtClean="0">
                <a:solidFill>
                  <a:schemeClr val="bg1"/>
                </a:solidFill>
                <a:latin typeface="+mj-lt"/>
              </a:rPr>
              <a:t>dentro</a:t>
            </a:r>
            <a:r>
              <a:rPr lang="en-GB" sz="1400" dirty="0" smtClean="0">
                <a:solidFill>
                  <a:schemeClr val="bg1"/>
                </a:solidFill>
                <a:latin typeface="+mj-lt"/>
              </a:rPr>
              <a:t> del </a:t>
            </a:r>
            <a:r>
              <a:rPr lang="en-GB" sz="1400" dirty="0" err="1" smtClean="0">
                <a:solidFill>
                  <a:schemeClr val="bg1"/>
                </a:solidFill>
                <a:latin typeface="+mj-lt"/>
              </a:rPr>
              <a:t>destino</a:t>
            </a:r>
            <a:endParaRPr lang="en-GB" sz="1400" dirty="0">
              <a:solidFill>
                <a:schemeClr val="bg1"/>
              </a:solidFill>
              <a:latin typeface="+mj-lt"/>
            </a:endParaRPr>
          </a:p>
          <a:p>
            <a:pPr marL="533400" lvl="1" indent="-355600" algn="l">
              <a:spcBef>
                <a:spcPct val="5000"/>
              </a:spcBef>
              <a:buClr>
                <a:srgbClr val="FF9429"/>
              </a:buClr>
              <a:buFont typeface="Webdings" pitchFamily="18" charset="2"/>
              <a:buChar char="4"/>
            </a:pPr>
            <a:r>
              <a:rPr lang="en-GB" sz="1400" dirty="0" err="1" smtClean="0">
                <a:solidFill>
                  <a:schemeClr val="bg1"/>
                </a:solidFill>
                <a:latin typeface="+mj-lt"/>
              </a:rPr>
              <a:t>Restaurantes</a:t>
            </a:r>
            <a:endParaRPr lang="en-GB" sz="1400" dirty="0">
              <a:solidFill>
                <a:schemeClr val="bg1"/>
              </a:solidFill>
              <a:latin typeface="+mj-lt"/>
            </a:endParaRPr>
          </a:p>
          <a:p>
            <a:pPr marL="533400" lvl="1" indent="-355600" algn="l">
              <a:spcBef>
                <a:spcPct val="5000"/>
              </a:spcBef>
              <a:buClr>
                <a:srgbClr val="FF9429"/>
              </a:buClr>
              <a:buFont typeface="Webdings" pitchFamily="18" charset="2"/>
              <a:buChar char="4"/>
            </a:pPr>
            <a:r>
              <a:rPr lang="en-GB" sz="1400" dirty="0" err="1" smtClean="0">
                <a:solidFill>
                  <a:schemeClr val="bg1"/>
                </a:solidFill>
                <a:latin typeface="+mj-lt"/>
              </a:rPr>
              <a:t>Actividades</a:t>
            </a:r>
            <a:endParaRPr lang="en-GB" sz="1400" dirty="0">
              <a:solidFill>
                <a:schemeClr val="bg1"/>
              </a:solidFill>
              <a:latin typeface="+mj-lt"/>
            </a:endParaRPr>
          </a:p>
        </p:txBody>
      </p:sp>
      <p:sp>
        <p:nvSpPr>
          <p:cNvPr id="14" name="Text Box 14"/>
          <p:cNvSpPr txBox="1">
            <a:spLocks noChangeArrowheads="1"/>
          </p:cNvSpPr>
          <p:nvPr/>
        </p:nvSpPr>
        <p:spPr bwMode="auto">
          <a:xfrm>
            <a:off x="1400302" y="2981490"/>
            <a:ext cx="2360940" cy="586957"/>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600" b="1" dirty="0" err="1" smtClean="0">
                <a:solidFill>
                  <a:schemeClr val="tx1"/>
                </a:solidFill>
                <a:latin typeface="+mj-lt"/>
              </a:rPr>
              <a:t>Sistemas</a:t>
            </a:r>
            <a:r>
              <a:rPr lang="en-GB" sz="1600" b="1" dirty="0" smtClean="0">
                <a:solidFill>
                  <a:schemeClr val="tx1"/>
                </a:solidFill>
                <a:latin typeface="+mj-lt"/>
              </a:rPr>
              <a:t> </a:t>
            </a:r>
            <a:r>
              <a:rPr lang="en-GB" sz="1600" b="1" dirty="0" err="1" smtClean="0">
                <a:solidFill>
                  <a:schemeClr val="tx1"/>
                </a:solidFill>
                <a:latin typeface="+mj-lt"/>
              </a:rPr>
              <a:t>globales</a:t>
            </a:r>
            <a:r>
              <a:rPr lang="en-GB" sz="1600" b="1" dirty="0" smtClean="0">
                <a:solidFill>
                  <a:schemeClr val="tx1"/>
                </a:solidFill>
                <a:latin typeface="+mj-lt"/>
              </a:rPr>
              <a:t> de </a:t>
            </a:r>
            <a:r>
              <a:rPr lang="en-GB" sz="1600" b="1" dirty="0" err="1" smtClean="0">
                <a:solidFill>
                  <a:schemeClr val="tx1"/>
                </a:solidFill>
                <a:latin typeface="+mj-lt"/>
              </a:rPr>
              <a:t>distibución</a:t>
            </a:r>
            <a:r>
              <a:rPr lang="en-GB" sz="1600" b="1" dirty="0" smtClean="0">
                <a:solidFill>
                  <a:schemeClr val="tx1"/>
                </a:solidFill>
                <a:latin typeface="+mj-lt"/>
              </a:rPr>
              <a:t> (GDS)</a:t>
            </a:r>
            <a:endParaRPr lang="en-GB" sz="1600" b="1" dirty="0">
              <a:solidFill>
                <a:schemeClr val="tx1"/>
              </a:solidFill>
              <a:latin typeface="+mj-lt"/>
            </a:endParaRPr>
          </a:p>
        </p:txBody>
      </p:sp>
      <p:sp>
        <p:nvSpPr>
          <p:cNvPr id="15" name="Text Box 15"/>
          <p:cNvSpPr txBox="1">
            <a:spLocks noChangeArrowheads="1"/>
          </p:cNvSpPr>
          <p:nvPr/>
        </p:nvSpPr>
        <p:spPr bwMode="auto">
          <a:xfrm>
            <a:off x="1400302" y="3588089"/>
            <a:ext cx="2360940" cy="340735"/>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600" b="1" dirty="0" err="1" smtClean="0">
                <a:solidFill>
                  <a:schemeClr val="tx1"/>
                </a:solidFill>
                <a:latin typeface="+mj-lt"/>
              </a:rPr>
              <a:t>Centrales</a:t>
            </a:r>
            <a:r>
              <a:rPr lang="en-GB" sz="1600" b="1" dirty="0" smtClean="0">
                <a:solidFill>
                  <a:schemeClr val="tx1"/>
                </a:solidFill>
                <a:latin typeface="+mj-lt"/>
              </a:rPr>
              <a:t> de </a:t>
            </a:r>
            <a:r>
              <a:rPr lang="en-GB" sz="1600" b="1" dirty="0" err="1" smtClean="0">
                <a:solidFill>
                  <a:schemeClr val="tx1"/>
                </a:solidFill>
                <a:latin typeface="+mj-lt"/>
              </a:rPr>
              <a:t>Reservas</a:t>
            </a:r>
            <a:endParaRPr lang="en-GB" sz="1600" b="1" dirty="0">
              <a:solidFill>
                <a:schemeClr val="tx1"/>
              </a:solidFill>
              <a:latin typeface="+mj-lt"/>
            </a:endParaRPr>
          </a:p>
        </p:txBody>
      </p:sp>
      <p:cxnSp>
        <p:nvCxnSpPr>
          <p:cNvPr id="16" name="AutoShape 16"/>
          <p:cNvCxnSpPr>
            <a:cxnSpLocks noChangeShapeType="1"/>
            <a:endCxn id="8" idx="3"/>
          </p:cNvCxnSpPr>
          <p:nvPr/>
        </p:nvCxnSpPr>
        <p:spPr bwMode="auto">
          <a:xfrm rot="5400000">
            <a:off x="7349617" y="1596727"/>
            <a:ext cx="808202" cy="1088863"/>
          </a:xfrm>
          <a:prstGeom prst="bentConnector2">
            <a:avLst/>
          </a:prstGeom>
          <a:noFill/>
          <a:ln w="38100">
            <a:solidFill>
              <a:srgbClr val="FF9900"/>
            </a:solidFill>
            <a:miter lim="800000"/>
            <a:headEnd/>
            <a:tailEnd type="triangle" w="med" len="med"/>
          </a:ln>
          <a:effectLst/>
        </p:spPr>
      </p:cxnSp>
      <p:cxnSp>
        <p:nvCxnSpPr>
          <p:cNvPr id="17" name="AutoShape 17"/>
          <p:cNvCxnSpPr>
            <a:cxnSpLocks noChangeShapeType="1"/>
            <a:endCxn id="10" idx="3"/>
          </p:cNvCxnSpPr>
          <p:nvPr/>
        </p:nvCxnSpPr>
        <p:spPr bwMode="auto">
          <a:xfrm rot="5400000">
            <a:off x="7046318" y="1900026"/>
            <a:ext cx="1414801" cy="1088863"/>
          </a:xfrm>
          <a:prstGeom prst="bentConnector2">
            <a:avLst/>
          </a:prstGeom>
          <a:noFill/>
          <a:ln w="38100">
            <a:solidFill>
              <a:srgbClr val="FF9900"/>
            </a:solidFill>
            <a:miter lim="800000"/>
            <a:headEnd/>
            <a:tailEnd type="triangle" w="med" len="med"/>
          </a:ln>
          <a:effectLst/>
        </p:spPr>
      </p:cxnSp>
      <p:cxnSp>
        <p:nvCxnSpPr>
          <p:cNvPr id="18" name="AutoShape 18"/>
          <p:cNvCxnSpPr>
            <a:cxnSpLocks noChangeShapeType="1"/>
            <a:endCxn id="9" idx="3"/>
          </p:cNvCxnSpPr>
          <p:nvPr/>
        </p:nvCxnSpPr>
        <p:spPr bwMode="auto">
          <a:xfrm rot="5400000">
            <a:off x="6743018" y="2203326"/>
            <a:ext cx="2021400" cy="1088863"/>
          </a:xfrm>
          <a:prstGeom prst="bentConnector2">
            <a:avLst/>
          </a:prstGeom>
          <a:noFill/>
          <a:ln w="38100">
            <a:solidFill>
              <a:srgbClr val="FF9900"/>
            </a:solidFill>
            <a:miter lim="800000"/>
            <a:headEnd/>
            <a:tailEnd type="triangle" w="med" len="med"/>
          </a:ln>
          <a:effectLst/>
        </p:spPr>
      </p:cxnSp>
      <p:cxnSp>
        <p:nvCxnSpPr>
          <p:cNvPr id="19" name="AutoShape 19"/>
          <p:cNvCxnSpPr>
            <a:cxnSpLocks noChangeShapeType="1"/>
            <a:endCxn id="11" idx="3"/>
          </p:cNvCxnSpPr>
          <p:nvPr/>
        </p:nvCxnSpPr>
        <p:spPr bwMode="auto">
          <a:xfrm rot="5400000">
            <a:off x="6139988" y="3580540"/>
            <a:ext cx="4001645" cy="314680"/>
          </a:xfrm>
          <a:prstGeom prst="bentConnector2">
            <a:avLst/>
          </a:prstGeom>
          <a:noFill/>
          <a:ln w="38100">
            <a:solidFill>
              <a:srgbClr val="FF9900"/>
            </a:solidFill>
            <a:miter lim="800000"/>
            <a:headEnd/>
            <a:tailEnd type="triangle" w="med" len="med"/>
          </a:ln>
          <a:effectLst/>
        </p:spPr>
      </p:cxnSp>
      <p:cxnSp>
        <p:nvCxnSpPr>
          <p:cNvPr id="20" name="AutoShape 20"/>
          <p:cNvCxnSpPr>
            <a:cxnSpLocks noChangeShapeType="1"/>
            <a:endCxn id="13" idx="3"/>
          </p:cNvCxnSpPr>
          <p:nvPr/>
        </p:nvCxnSpPr>
        <p:spPr bwMode="auto">
          <a:xfrm rot="5400000">
            <a:off x="4703430" y="1449612"/>
            <a:ext cx="3307274" cy="3882165"/>
          </a:xfrm>
          <a:prstGeom prst="bentConnector2">
            <a:avLst/>
          </a:prstGeom>
          <a:noFill/>
          <a:ln w="38100">
            <a:solidFill>
              <a:srgbClr val="FF9900"/>
            </a:solidFill>
            <a:miter lim="800000"/>
            <a:headEnd/>
            <a:tailEnd type="triangle" w="med" len="med"/>
          </a:ln>
          <a:effectLst/>
        </p:spPr>
      </p:cxnSp>
      <p:cxnSp>
        <p:nvCxnSpPr>
          <p:cNvPr id="21" name="AutoShape 21"/>
          <p:cNvCxnSpPr>
            <a:cxnSpLocks noChangeShapeType="1"/>
            <a:stCxn id="8" idx="1"/>
            <a:endCxn id="12" idx="3"/>
          </p:cNvCxnSpPr>
          <p:nvPr/>
        </p:nvCxnSpPr>
        <p:spPr bwMode="auto">
          <a:xfrm flipH="1">
            <a:off x="3761242" y="2545259"/>
            <a:ext cx="1684044" cy="0"/>
          </a:xfrm>
          <a:prstGeom prst="straightConnector1">
            <a:avLst/>
          </a:prstGeom>
          <a:noFill/>
          <a:ln w="38100">
            <a:solidFill>
              <a:srgbClr val="FF9900"/>
            </a:solidFill>
            <a:round/>
            <a:headEnd/>
            <a:tailEnd type="triangle" w="med" len="med"/>
          </a:ln>
          <a:effectLst/>
        </p:spPr>
      </p:cxnSp>
      <p:cxnSp>
        <p:nvCxnSpPr>
          <p:cNvPr id="22" name="AutoShape 22"/>
          <p:cNvCxnSpPr>
            <a:cxnSpLocks noChangeShapeType="1"/>
            <a:stCxn id="8" idx="1"/>
            <a:endCxn id="14" idx="3"/>
          </p:cNvCxnSpPr>
          <p:nvPr/>
        </p:nvCxnSpPr>
        <p:spPr bwMode="auto">
          <a:xfrm rot="10800000" flipV="1">
            <a:off x="3761242" y="2545259"/>
            <a:ext cx="1684044" cy="729710"/>
          </a:xfrm>
          <a:prstGeom prst="bentConnector3">
            <a:avLst>
              <a:gd name="adj1" fmla="val 50000"/>
            </a:avLst>
          </a:prstGeom>
          <a:noFill/>
          <a:ln w="9525">
            <a:solidFill>
              <a:srgbClr val="FF9900"/>
            </a:solidFill>
            <a:miter lim="800000"/>
            <a:headEnd/>
            <a:tailEnd type="triangle" w="med" len="med"/>
          </a:ln>
          <a:effectLst/>
        </p:spPr>
      </p:cxnSp>
      <p:cxnSp>
        <p:nvCxnSpPr>
          <p:cNvPr id="23" name="AutoShape 23"/>
          <p:cNvCxnSpPr>
            <a:cxnSpLocks noChangeShapeType="1"/>
            <a:stCxn id="8" idx="1"/>
            <a:endCxn id="15" idx="3"/>
          </p:cNvCxnSpPr>
          <p:nvPr/>
        </p:nvCxnSpPr>
        <p:spPr bwMode="auto">
          <a:xfrm rot="10800000" flipV="1">
            <a:off x="3761242" y="2545259"/>
            <a:ext cx="1684044" cy="1213198"/>
          </a:xfrm>
          <a:prstGeom prst="bentConnector3">
            <a:avLst>
              <a:gd name="adj1" fmla="val 50000"/>
            </a:avLst>
          </a:prstGeom>
          <a:noFill/>
          <a:ln w="38100">
            <a:solidFill>
              <a:srgbClr val="FF9900"/>
            </a:solidFill>
            <a:miter lim="800000"/>
            <a:headEnd/>
            <a:tailEnd type="triangle" w="med" len="med"/>
          </a:ln>
          <a:effectLst/>
        </p:spPr>
      </p:cxnSp>
      <p:cxnSp>
        <p:nvCxnSpPr>
          <p:cNvPr id="24" name="AutoShape 24"/>
          <p:cNvCxnSpPr>
            <a:cxnSpLocks noChangeShapeType="1"/>
            <a:stCxn id="8" idx="1"/>
            <a:endCxn id="13" idx="3"/>
          </p:cNvCxnSpPr>
          <p:nvPr/>
        </p:nvCxnSpPr>
        <p:spPr bwMode="auto">
          <a:xfrm rot="10800000" flipV="1">
            <a:off x="4415984" y="2545259"/>
            <a:ext cx="1029302" cy="2499072"/>
          </a:xfrm>
          <a:prstGeom prst="bentConnector3">
            <a:avLst>
              <a:gd name="adj1" fmla="val 50000"/>
            </a:avLst>
          </a:prstGeom>
          <a:noFill/>
          <a:ln w="38100">
            <a:solidFill>
              <a:srgbClr val="FF9900"/>
            </a:solidFill>
            <a:miter lim="800000"/>
            <a:headEnd/>
            <a:tailEnd type="triangle" w="med" len="med"/>
          </a:ln>
          <a:effectLst/>
        </p:spPr>
      </p:cxnSp>
      <p:cxnSp>
        <p:nvCxnSpPr>
          <p:cNvPr id="25" name="AutoShape 25"/>
          <p:cNvCxnSpPr>
            <a:cxnSpLocks noChangeShapeType="1"/>
            <a:stCxn id="10" idx="1"/>
            <a:endCxn id="14" idx="3"/>
          </p:cNvCxnSpPr>
          <p:nvPr/>
        </p:nvCxnSpPr>
        <p:spPr bwMode="auto">
          <a:xfrm rot="10800000" flipV="1">
            <a:off x="3761242" y="3151857"/>
            <a:ext cx="1684044" cy="123111"/>
          </a:xfrm>
          <a:prstGeom prst="straightConnector1">
            <a:avLst/>
          </a:prstGeom>
          <a:noFill/>
          <a:ln w="38100">
            <a:solidFill>
              <a:srgbClr val="FF9900"/>
            </a:solidFill>
            <a:round/>
            <a:headEnd/>
            <a:tailEnd type="triangle" w="med" len="med"/>
          </a:ln>
          <a:effectLst/>
        </p:spPr>
      </p:cxnSp>
      <p:cxnSp>
        <p:nvCxnSpPr>
          <p:cNvPr id="26" name="AutoShape 26"/>
          <p:cNvCxnSpPr>
            <a:cxnSpLocks noChangeShapeType="1"/>
            <a:stCxn id="10" idx="1"/>
            <a:endCxn id="15" idx="3"/>
          </p:cNvCxnSpPr>
          <p:nvPr/>
        </p:nvCxnSpPr>
        <p:spPr bwMode="auto">
          <a:xfrm rot="10800000" flipV="1">
            <a:off x="3761242" y="3151857"/>
            <a:ext cx="1684044" cy="606599"/>
          </a:xfrm>
          <a:prstGeom prst="bentConnector3">
            <a:avLst>
              <a:gd name="adj1" fmla="val 50000"/>
            </a:avLst>
          </a:prstGeom>
          <a:noFill/>
          <a:ln w="38100">
            <a:solidFill>
              <a:srgbClr val="FF9900"/>
            </a:solidFill>
            <a:miter lim="800000"/>
            <a:headEnd/>
            <a:tailEnd type="triangle" w="med" len="med"/>
          </a:ln>
          <a:effectLst/>
        </p:spPr>
      </p:cxnSp>
      <p:cxnSp>
        <p:nvCxnSpPr>
          <p:cNvPr id="27" name="AutoShape 27"/>
          <p:cNvCxnSpPr>
            <a:cxnSpLocks noChangeShapeType="1"/>
            <a:stCxn id="10" idx="1"/>
            <a:endCxn id="13" idx="3"/>
          </p:cNvCxnSpPr>
          <p:nvPr/>
        </p:nvCxnSpPr>
        <p:spPr bwMode="auto">
          <a:xfrm rot="10800000" flipV="1">
            <a:off x="4415984" y="3151857"/>
            <a:ext cx="1029302" cy="1892473"/>
          </a:xfrm>
          <a:prstGeom prst="bentConnector3">
            <a:avLst>
              <a:gd name="adj1" fmla="val 50000"/>
            </a:avLst>
          </a:prstGeom>
          <a:noFill/>
          <a:ln w="38100">
            <a:solidFill>
              <a:srgbClr val="FF9900"/>
            </a:solidFill>
            <a:miter lim="800000"/>
            <a:headEnd/>
            <a:tailEnd type="triangle" w="med" len="med"/>
          </a:ln>
          <a:effectLst/>
        </p:spPr>
      </p:cxnSp>
      <p:cxnSp>
        <p:nvCxnSpPr>
          <p:cNvPr id="28" name="AutoShape 30"/>
          <p:cNvCxnSpPr>
            <a:cxnSpLocks noChangeShapeType="1"/>
            <a:stCxn id="6" idx="2"/>
            <a:endCxn id="13" idx="0"/>
          </p:cNvCxnSpPr>
          <p:nvPr/>
        </p:nvCxnSpPr>
        <p:spPr bwMode="auto">
          <a:xfrm rot="16200000" flipH="1">
            <a:off x="2394866" y="4167586"/>
            <a:ext cx="373724" cy="1915"/>
          </a:xfrm>
          <a:prstGeom prst="bentConnector3">
            <a:avLst>
              <a:gd name="adj1" fmla="val 50000"/>
            </a:avLst>
          </a:prstGeom>
          <a:noFill/>
          <a:ln w="38100">
            <a:solidFill>
              <a:srgbClr val="FF9900"/>
            </a:solidFill>
            <a:miter lim="800000"/>
            <a:headEnd/>
            <a:tailEnd type="triangle" w="med" len="med"/>
          </a:ln>
          <a:effectLst/>
        </p:spPr>
      </p:cxnSp>
      <p:cxnSp>
        <p:nvCxnSpPr>
          <p:cNvPr id="29" name="AutoShape 31"/>
          <p:cNvCxnSpPr>
            <a:cxnSpLocks noChangeShapeType="1"/>
            <a:stCxn id="11" idx="1"/>
            <a:endCxn id="13" idx="3"/>
          </p:cNvCxnSpPr>
          <p:nvPr/>
        </p:nvCxnSpPr>
        <p:spPr bwMode="auto">
          <a:xfrm rot="10800000">
            <a:off x="4415985" y="5044331"/>
            <a:ext cx="915567" cy="694372"/>
          </a:xfrm>
          <a:prstGeom prst="bentConnector3">
            <a:avLst>
              <a:gd name="adj1" fmla="val 50000"/>
            </a:avLst>
          </a:prstGeom>
          <a:noFill/>
          <a:ln w="38100">
            <a:solidFill>
              <a:srgbClr val="FF9900"/>
            </a:solidFill>
            <a:miter lim="800000"/>
            <a:headEnd/>
            <a:tailEnd type="triangle" w="med" len="med"/>
          </a:ln>
          <a:effectLst/>
        </p:spPr>
      </p:cxnSp>
      <p:sp>
        <p:nvSpPr>
          <p:cNvPr id="30" name="Text Box 33"/>
          <p:cNvSpPr txBox="1">
            <a:spLocks noChangeArrowheads="1"/>
          </p:cNvSpPr>
          <p:nvPr/>
        </p:nvSpPr>
        <p:spPr bwMode="auto">
          <a:xfrm>
            <a:off x="8816699" y="2410715"/>
            <a:ext cx="735756" cy="2674469"/>
          </a:xfrm>
          <a:prstGeom prst="rect">
            <a:avLst/>
          </a:prstGeom>
          <a:solidFill>
            <a:schemeClr val="tx1">
              <a:lumMod val="20000"/>
              <a:lumOff val="80000"/>
            </a:schemeClr>
          </a:solidFill>
          <a:ln w="9525">
            <a:noFill/>
            <a:miter lim="800000"/>
            <a:headEnd/>
            <a:tailEnd/>
          </a:ln>
          <a:effectLst/>
        </p:spPr>
        <p:txBody>
          <a:bodyPr vert="eaVert" wrap="square" lIns="90000" tIns="46800" rIns="90000" bIns="46800" anchor="ctr">
            <a:spAutoFit/>
          </a:bodyPr>
          <a:lstStyle/>
          <a:p>
            <a:pPr algn="ctr">
              <a:spcBef>
                <a:spcPct val="50000"/>
              </a:spcBef>
              <a:buFontTx/>
              <a:buNone/>
            </a:pPr>
            <a:r>
              <a:rPr lang="en-GB" sz="1800" b="1" dirty="0" err="1" smtClean="0">
                <a:solidFill>
                  <a:schemeClr val="tx1"/>
                </a:solidFill>
                <a:latin typeface="+mj-lt"/>
              </a:rPr>
              <a:t>Influencias</a:t>
            </a:r>
            <a:r>
              <a:rPr lang="en-GB" sz="1800" b="1" dirty="0" smtClean="0">
                <a:solidFill>
                  <a:schemeClr val="tx1"/>
                </a:solidFill>
                <a:latin typeface="+mj-lt"/>
              </a:rPr>
              <a:t> </a:t>
            </a:r>
            <a:r>
              <a:rPr lang="en-GB" sz="1800" b="1" dirty="0" err="1" smtClean="0">
                <a:solidFill>
                  <a:schemeClr val="tx1"/>
                </a:solidFill>
                <a:latin typeface="+mj-lt"/>
              </a:rPr>
              <a:t>internacionales</a:t>
            </a:r>
            <a:endParaRPr lang="en-GB" sz="1800" b="1" dirty="0">
              <a:solidFill>
                <a:schemeClr val="tx1"/>
              </a:solidFill>
              <a:latin typeface="+mj-lt"/>
            </a:endParaRPr>
          </a:p>
        </p:txBody>
      </p:sp>
      <p:sp>
        <p:nvSpPr>
          <p:cNvPr id="31" name="Line 34"/>
          <p:cNvSpPr>
            <a:spLocks noChangeShapeType="1"/>
          </p:cNvSpPr>
          <p:nvPr/>
        </p:nvSpPr>
        <p:spPr bwMode="auto">
          <a:xfrm flipH="1">
            <a:off x="8415518" y="2771076"/>
            <a:ext cx="467783" cy="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400" b="1">
              <a:solidFill>
                <a:schemeClr val="tx1"/>
              </a:solidFill>
              <a:latin typeface="+mj-lt"/>
            </a:endParaRPr>
          </a:p>
        </p:txBody>
      </p:sp>
      <p:sp>
        <p:nvSpPr>
          <p:cNvPr id="32" name="Line 35"/>
          <p:cNvSpPr>
            <a:spLocks noChangeShapeType="1"/>
          </p:cNvSpPr>
          <p:nvPr/>
        </p:nvSpPr>
        <p:spPr bwMode="auto">
          <a:xfrm flipH="1">
            <a:off x="8415518" y="3748110"/>
            <a:ext cx="467783" cy="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400" b="1">
              <a:solidFill>
                <a:schemeClr val="tx1"/>
              </a:solidFill>
              <a:latin typeface="+mj-lt"/>
            </a:endParaRPr>
          </a:p>
        </p:txBody>
      </p:sp>
      <p:sp>
        <p:nvSpPr>
          <p:cNvPr id="33" name="Line 36"/>
          <p:cNvSpPr>
            <a:spLocks noChangeShapeType="1"/>
          </p:cNvSpPr>
          <p:nvPr/>
        </p:nvSpPr>
        <p:spPr bwMode="auto">
          <a:xfrm flipH="1">
            <a:off x="8415518" y="4725144"/>
            <a:ext cx="467783" cy="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400" b="1">
              <a:solidFill>
                <a:schemeClr val="tx1"/>
              </a:solidFill>
              <a:latin typeface="+mj-lt"/>
            </a:endParaRPr>
          </a:p>
        </p:txBody>
      </p:sp>
      <p:sp>
        <p:nvSpPr>
          <p:cNvPr id="34" name="Text Box 38"/>
          <p:cNvSpPr txBox="1">
            <a:spLocks noChangeArrowheads="1"/>
          </p:cNvSpPr>
          <p:nvPr/>
        </p:nvSpPr>
        <p:spPr bwMode="auto">
          <a:xfrm>
            <a:off x="5507970" y="4509120"/>
            <a:ext cx="2253341" cy="371513"/>
          </a:xfrm>
          <a:prstGeom prst="rect">
            <a:avLst/>
          </a:prstGeom>
          <a:noFill/>
          <a:ln w="9525">
            <a:noFill/>
            <a:miter lim="800000"/>
            <a:headEnd/>
            <a:tailEnd/>
          </a:ln>
          <a:effectLst/>
        </p:spPr>
        <p:txBody>
          <a:bodyPr wrap="square" lIns="90000" tIns="46800" rIns="90000" bIns="46800">
            <a:spAutoFit/>
          </a:bodyPr>
          <a:lstStyle/>
          <a:p>
            <a:pPr algn="ctr">
              <a:spcBef>
                <a:spcPct val="50000"/>
              </a:spcBef>
              <a:buFontTx/>
              <a:buNone/>
            </a:pPr>
            <a:r>
              <a:rPr lang="en-GB" sz="1800" b="1" dirty="0" err="1" smtClean="0">
                <a:solidFill>
                  <a:schemeClr val="tx1"/>
                </a:solidFill>
                <a:latin typeface="+mj-lt"/>
              </a:rPr>
              <a:t>Influencias</a:t>
            </a:r>
            <a:r>
              <a:rPr lang="en-GB" sz="1800" b="1" dirty="0" smtClean="0">
                <a:solidFill>
                  <a:schemeClr val="tx1"/>
                </a:solidFill>
                <a:latin typeface="+mj-lt"/>
              </a:rPr>
              <a:t> </a:t>
            </a:r>
            <a:r>
              <a:rPr lang="en-GB" sz="1800" b="1" dirty="0" err="1" smtClean="0">
                <a:solidFill>
                  <a:schemeClr val="tx1"/>
                </a:solidFill>
                <a:latin typeface="+mj-lt"/>
              </a:rPr>
              <a:t>interiores</a:t>
            </a:r>
            <a:endParaRPr lang="en-GB" sz="1800" b="1" dirty="0">
              <a:solidFill>
                <a:schemeClr val="tx1"/>
              </a:solidFill>
              <a:latin typeface="+mj-lt"/>
            </a:endParaRPr>
          </a:p>
        </p:txBody>
      </p:sp>
      <p:sp>
        <p:nvSpPr>
          <p:cNvPr id="35" name="Line 39"/>
          <p:cNvSpPr>
            <a:spLocks noChangeShapeType="1"/>
          </p:cNvSpPr>
          <p:nvPr/>
        </p:nvSpPr>
        <p:spPr bwMode="auto">
          <a:xfrm flipH="1">
            <a:off x="4779385" y="4787201"/>
            <a:ext cx="467783" cy="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000" b="1">
              <a:solidFill>
                <a:schemeClr val="tx1"/>
              </a:solidFill>
              <a:latin typeface="+mj-lt"/>
            </a:endParaRPr>
          </a:p>
        </p:txBody>
      </p:sp>
      <p:sp>
        <p:nvSpPr>
          <p:cNvPr id="36" name="Line 40"/>
          <p:cNvSpPr>
            <a:spLocks noChangeShapeType="1"/>
          </p:cNvSpPr>
          <p:nvPr/>
        </p:nvSpPr>
        <p:spPr bwMode="auto">
          <a:xfrm flipH="1" flipV="1">
            <a:off x="5504844" y="4184798"/>
            <a:ext cx="313002" cy="21590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000" b="1">
              <a:solidFill>
                <a:schemeClr val="tx1"/>
              </a:solidFill>
              <a:latin typeface="+mj-lt"/>
            </a:endParaRPr>
          </a:p>
        </p:txBody>
      </p:sp>
      <p:sp>
        <p:nvSpPr>
          <p:cNvPr id="37" name="Line 41"/>
          <p:cNvSpPr>
            <a:spLocks noChangeShapeType="1"/>
          </p:cNvSpPr>
          <p:nvPr/>
        </p:nvSpPr>
        <p:spPr bwMode="auto">
          <a:xfrm flipH="1">
            <a:off x="5504844" y="5135736"/>
            <a:ext cx="313002" cy="217488"/>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000" b="1">
              <a:solidFill>
                <a:schemeClr val="tx1"/>
              </a:solidFill>
              <a:latin typeface="+mj-lt"/>
            </a:endParaRPr>
          </a:p>
        </p:txBody>
      </p:sp>
      <p:sp>
        <p:nvSpPr>
          <p:cNvPr id="38" name="Line 42"/>
          <p:cNvSpPr>
            <a:spLocks noChangeShapeType="1"/>
          </p:cNvSpPr>
          <p:nvPr/>
        </p:nvSpPr>
        <p:spPr bwMode="auto">
          <a:xfrm flipV="1">
            <a:off x="7140846" y="4149080"/>
            <a:ext cx="235611" cy="287337"/>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000" b="1">
              <a:solidFill>
                <a:schemeClr val="tx1"/>
              </a:solidFill>
              <a:latin typeface="+mj-lt"/>
            </a:endParaRPr>
          </a:p>
        </p:txBody>
      </p:sp>
      <p:sp>
        <p:nvSpPr>
          <p:cNvPr id="39" name="Line 43"/>
          <p:cNvSpPr>
            <a:spLocks noChangeShapeType="1"/>
          </p:cNvSpPr>
          <p:nvPr/>
        </p:nvSpPr>
        <p:spPr bwMode="auto">
          <a:xfrm>
            <a:off x="7102150" y="5136530"/>
            <a:ext cx="313002" cy="215900"/>
          </a:xfrm>
          <a:prstGeom prst="line">
            <a:avLst/>
          </a:prstGeom>
          <a:noFill/>
          <a:ln w="57150">
            <a:solidFill>
              <a:schemeClr val="tx1"/>
            </a:solidFill>
            <a:round/>
            <a:headEnd/>
            <a:tailEnd type="triangle" w="med" len="med"/>
          </a:ln>
          <a:effectLst/>
        </p:spPr>
        <p:txBody>
          <a:bodyPr lIns="90000" tIns="46800" rIns="90000" bIns="46800">
            <a:spAutoFit/>
          </a:bodyPr>
          <a:lstStyle/>
          <a:p>
            <a:pPr algn="l">
              <a:spcBef>
                <a:spcPct val="0"/>
              </a:spcBef>
              <a:buFontTx/>
              <a:buNone/>
            </a:pPr>
            <a:endParaRPr lang="es-ES" sz="2000" b="1">
              <a:solidFill>
                <a:schemeClr val="tx1"/>
              </a:solidFill>
              <a:latin typeface="+mj-lt"/>
            </a:endParaRPr>
          </a:p>
        </p:txBody>
      </p:sp>
      <p:sp>
        <p:nvSpPr>
          <p:cNvPr id="40" name="Line 44"/>
          <p:cNvSpPr>
            <a:spLocks noChangeShapeType="1"/>
          </p:cNvSpPr>
          <p:nvPr/>
        </p:nvSpPr>
        <p:spPr bwMode="auto">
          <a:xfrm flipH="1" flipV="1">
            <a:off x="9152924" y="1844823"/>
            <a:ext cx="0" cy="492865"/>
          </a:xfrm>
          <a:prstGeom prst="line">
            <a:avLst/>
          </a:prstGeom>
          <a:noFill/>
          <a:ln w="57150">
            <a:solidFill>
              <a:schemeClr val="tx1"/>
            </a:solidFill>
            <a:round/>
            <a:headEnd/>
            <a:tailEnd type="triangle" w="med" len="med"/>
          </a:ln>
          <a:effectLst/>
        </p:spPr>
        <p:txBody>
          <a:bodyPr wrap="square" lIns="90000" tIns="46800" rIns="90000" bIns="46800">
            <a:spAutoFit/>
          </a:bodyPr>
          <a:lstStyle/>
          <a:p>
            <a:pPr algn="l">
              <a:spcBef>
                <a:spcPct val="0"/>
              </a:spcBef>
              <a:buFontTx/>
              <a:buNone/>
            </a:pPr>
            <a:endParaRPr lang="es-ES" sz="2400" b="1">
              <a:solidFill>
                <a:schemeClr val="tx1"/>
              </a:solidFill>
              <a:latin typeface="+mj-lt"/>
            </a:endParaRPr>
          </a:p>
        </p:txBody>
      </p:sp>
    </p:spTree>
    <p:extLst>
      <p:ext uri="{BB962C8B-B14F-4D97-AF65-F5344CB8AC3E}">
        <p14:creationId xmlns:p14="http://schemas.microsoft.com/office/powerpoint/2010/main" val="303998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16" name="AutoShape 12"/>
          <p:cNvSpPr>
            <a:spLocks noChangeArrowheads="1"/>
          </p:cNvSpPr>
          <p:nvPr/>
        </p:nvSpPr>
        <p:spPr bwMode="auto">
          <a:xfrm>
            <a:off x="6239405" y="3152776"/>
            <a:ext cx="395552" cy="1108075"/>
          </a:xfrm>
          <a:prstGeom prst="rightArrow">
            <a:avLst>
              <a:gd name="adj1" fmla="val 57065"/>
              <a:gd name="adj2" fmla="val 69486"/>
            </a:avLst>
          </a:prstGeom>
          <a:solidFill>
            <a:srgbClr val="B2B2B2"/>
          </a:solidFill>
          <a:ln w="9525">
            <a:noFill/>
            <a:miter lim="800000"/>
            <a:headEnd/>
            <a:tailEnd/>
          </a:ln>
          <a:effectLst/>
        </p:spPr>
        <p:txBody>
          <a:bodyPr wrap="none" lIns="45720" rIns="45720" anchor="ctr"/>
          <a:lstStyle/>
          <a:p>
            <a:endParaRPr lang="it-IT" dirty="0"/>
          </a:p>
        </p:txBody>
      </p:sp>
      <p:sp>
        <p:nvSpPr>
          <p:cNvPr id="584717" name="Text Box 13"/>
          <p:cNvSpPr txBox="1">
            <a:spLocks noChangeArrowheads="1"/>
          </p:cNvSpPr>
          <p:nvPr/>
        </p:nvSpPr>
        <p:spPr bwMode="auto">
          <a:xfrm>
            <a:off x="6681192" y="1663954"/>
            <a:ext cx="2952328" cy="4093428"/>
          </a:xfrm>
          <a:prstGeom prst="rect">
            <a:avLst/>
          </a:prstGeom>
          <a:noFill/>
          <a:ln w="9525" algn="ctr">
            <a:noFill/>
            <a:miter lim="800000"/>
            <a:headEnd/>
            <a:tailEnd/>
          </a:ln>
          <a:effectLst/>
        </p:spPr>
        <p:txBody>
          <a:bodyPr wrap="square" lIns="45720" rIns="45720" anchor="ctr">
            <a:spAutoFit/>
          </a:bodyPr>
          <a:lstStyle/>
          <a:p>
            <a:pPr marL="228600" lvl="1" indent="-227013" algn="l">
              <a:spcBef>
                <a:spcPct val="100000"/>
              </a:spcBef>
              <a:buClr>
                <a:schemeClr val="tx2"/>
              </a:buClr>
              <a:buSzPct val="65000"/>
              <a:buFont typeface="Wingdings" pitchFamily="2" charset="2"/>
              <a:buChar char="l"/>
            </a:pPr>
            <a:r>
              <a:rPr lang="it-IT" sz="2000" dirty="0" smtClean="0"/>
              <a:t>Aplicación de técnicas de otras áreas a la naturaleza para generar experiencias</a:t>
            </a:r>
          </a:p>
          <a:p>
            <a:pPr marL="228600" lvl="1" indent="-227013" algn="l">
              <a:spcBef>
                <a:spcPct val="100000"/>
              </a:spcBef>
              <a:buClr>
                <a:schemeClr val="tx2"/>
              </a:buClr>
              <a:buSzPct val="65000"/>
              <a:buFont typeface="Wingdings" pitchFamily="2" charset="2"/>
              <a:buChar char="l"/>
            </a:pPr>
            <a:r>
              <a:rPr lang="it-IT" sz="2000" dirty="0" smtClean="0"/>
              <a:t>Transformación de actividades en nuevas modalidades</a:t>
            </a:r>
          </a:p>
          <a:p>
            <a:pPr marL="228600" lvl="1" indent="-227013" algn="l">
              <a:spcBef>
                <a:spcPct val="100000"/>
              </a:spcBef>
              <a:buClr>
                <a:schemeClr val="tx2"/>
              </a:buClr>
              <a:buSzPct val="65000"/>
              <a:buFont typeface="Wingdings" pitchFamily="2" charset="2"/>
              <a:buChar char="l"/>
            </a:pPr>
            <a:r>
              <a:rPr lang="it-IT" sz="2000" dirty="0" smtClean="0"/>
              <a:t>Generación de formatos distintos para turismo aventura «hard» más masivos</a:t>
            </a:r>
          </a:p>
        </p:txBody>
      </p:sp>
      <p:sp>
        <p:nvSpPr>
          <p:cNvPr id="7" name="4 Título"/>
          <p:cNvSpPr txBox="1">
            <a:spLocks/>
          </p:cNvSpPr>
          <p:nvPr/>
        </p:nvSpPr>
        <p:spPr>
          <a:xfrm>
            <a:off x="272480" y="275308"/>
            <a:ext cx="9361040" cy="633412"/>
          </a:xfrm>
          <a:prstGeom prst="rect">
            <a:avLst/>
          </a:prstGeom>
        </p:spPr>
        <p:txBody>
          <a:bodyPr vert="horz" lIns="91440" tIns="45720" rIns="91440" bIns="45720" rtlCol="0" anchor="t">
            <a:noAutofit/>
          </a:bodyPr>
          <a:lstStyle>
            <a:lvl1pPr algn="l" defTabSz="914400" rtl="0" eaLnBrk="1" latinLnBrk="0" hangingPunct="1">
              <a:spcBef>
                <a:spcPct val="0"/>
              </a:spcBef>
              <a:buNone/>
              <a:defRPr sz="2000" kern="1200">
                <a:solidFill>
                  <a:schemeClr val="tx1"/>
                </a:solidFill>
                <a:latin typeface="+mj-lt"/>
                <a:ea typeface="+mj-ea"/>
                <a:cs typeface="+mj-cs"/>
              </a:defRPr>
            </a:lvl1pPr>
          </a:lstStyle>
          <a:p>
            <a:r>
              <a:rPr lang="it-IT" dirty="0" smtClean="0"/>
              <a:t>Esto es innovación? Por qué?</a:t>
            </a:r>
            <a:endParaRPr lang="es-ES" dirty="0"/>
          </a:p>
        </p:txBody>
      </p:sp>
      <p:sp>
        <p:nvSpPr>
          <p:cNvPr id="8" name="5 Marcador de texto"/>
          <p:cNvSpPr txBox="1">
            <a:spLocks/>
          </p:cNvSpPr>
          <p:nvPr/>
        </p:nvSpPr>
        <p:spPr>
          <a:xfrm>
            <a:off x="272481" y="116632"/>
            <a:ext cx="9367832" cy="188640"/>
          </a:xfrm>
          <a:prstGeom prst="rect">
            <a:avLst/>
          </a:prstGeom>
        </p:spPr>
        <p:txBody>
          <a:bodyPr/>
          <a:lstStyle>
            <a:lvl1pPr marL="179388" indent="-179388" algn="just" defTabSz="914400" rtl="0" eaLnBrk="1" latinLnBrk="0" hangingPunct="1">
              <a:spcBef>
                <a:spcPct val="20000"/>
              </a:spcBef>
              <a:buFont typeface="Arial" pitchFamily="34" charset="0"/>
              <a:buChar char="•"/>
              <a:defRPr lang="es-ES" sz="1200" kern="1200" smtClean="0">
                <a:solidFill>
                  <a:schemeClr val="tx1"/>
                </a:solidFill>
                <a:latin typeface="+mn-lt"/>
                <a:ea typeface="+mn-ea"/>
                <a:cs typeface="+mn-cs"/>
              </a:defRPr>
            </a:lvl1pPr>
            <a:lvl2pPr marL="536575" indent="-168275" algn="just" defTabSz="914400" rtl="0" eaLnBrk="1" latinLnBrk="0" hangingPunct="1">
              <a:spcBef>
                <a:spcPct val="20000"/>
              </a:spcBef>
              <a:buFont typeface="Arial" pitchFamily="34" charset="0"/>
              <a:buChar char="•"/>
              <a:tabLst/>
              <a:defRPr lang="es-ES" sz="1100" kern="1200" smtClean="0">
                <a:solidFill>
                  <a:schemeClr val="tx1"/>
                </a:solidFill>
                <a:latin typeface="+mn-lt"/>
                <a:ea typeface="+mn-ea"/>
                <a:cs typeface="+mn-cs"/>
              </a:defRPr>
            </a:lvl2pPr>
            <a:lvl3pPr marL="893763" indent="-158750" algn="just" defTabSz="914400" rtl="0" eaLnBrk="1" latinLnBrk="0" hangingPunct="1">
              <a:spcBef>
                <a:spcPct val="20000"/>
              </a:spcBef>
              <a:buFont typeface="Arial" pitchFamily="34" charset="0"/>
              <a:buChar char="•"/>
              <a:defRPr lang="es-ES" sz="1050" kern="1200" smtClean="0">
                <a:solidFill>
                  <a:schemeClr val="tx1"/>
                </a:solidFill>
                <a:latin typeface="+mn-lt"/>
                <a:ea typeface="+mn-ea"/>
                <a:cs typeface="+mn-cs"/>
              </a:defRPr>
            </a:lvl3pPr>
            <a:lvl4pPr marL="1252538" indent="-149225" algn="just" defTabSz="914400" rtl="0" eaLnBrk="1" latinLnBrk="0" hangingPunct="1">
              <a:spcBef>
                <a:spcPct val="20000"/>
              </a:spcBef>
              <a:buFont typeface="Arial" pitchFamily="34" charset="0"/>
              <a:buChar char="•"/>
              <a:defRPr lang="es-ES" sz="1000" kern="1200" smtClean="0">
                <a:solidFill>
                  <a:schemeClr val="tx1"/>
                </a:solidFill>
                <a:latin typeface="+mn-lt"/>
                <a:ea typeface="+mn-ea"/>
                <a:cs typeface="+mn-cs"/>
              </a:defRPr>
            </a:lvl4pPr>
            <a:lvl5pPr marL="1609725" indent="-149225" algn="just" defTabSz="914400" rtl="0" eaLnBrk="1" latinLnBrk="0" hangingPunct="1">
              <a:spcBef>
                <a:spcPct val="20000"/>
              </a:spcBef>
              <a:buFont typeface="Arial" pitchFamily="34" charset="0"/>
              <a:buChar char="•"/>
              <a:defRPr lang="es-ES" sz="900" kern="1200" dirty="0" smtClean="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 dirty="0" smtClean="0"/>
              <a:t>Innovación de productos turísticos</a:t>
            </a:r>
            <a:endParaRPr lang="es-ES" dirty="0"/>
          </a:p>
        </p:txBody>
      </p:sp>
      <p:cxnSp>
        <p:nvCxnSpPr>
          <p:cNvPr id="9" name="Straight Connector 8"/>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2050" name="Picture 2" descr="C:\Users\gbassotti\Desktop\00. ANEGOCIOS GB\07. Conferencias y cursos\01. Innovación en Turismo\Fotos\imagesCAUZPSJC.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8007" y="1158508"/>
            <a:ext cx="4547154" cy="1537066"/>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051" name="Picture 3" descr="C:\Users\gbassotti\Desktop\00. ANEGOCIOS GB\07. Conferencias y cursos\01. Innovación en Turismo\Fotos\imagesCAVL4QWK.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53891" y="2564904"/>
            <a:ext cx="2143125" cy="2143125"/>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053" name="Picture 5" descr="C:\Users\gbassotti\Desktop\00. ANEGOCIOS GB\07. Conferencias y cursos\01. Innovación en Turismo\Fotos\imagesCA2FXNCX.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837681" y="4653136"/>
            <a:ext cx="2619375" cy="1743075"/>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054" name="Picture 6" descr="C:\Users\gbassotti\Desktop\00. ANEGOCIOS GB\07. Conferencias y cursos\01. Innovación en Turismo\Fotos\imagesCAKOXSK6.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41809" y="2695574"/>
            <a:ext cx="2466975" cy="1847850"/>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055" name="Picture 7" descr="C:\Users\gbassotti\Desktop\00. ANEGOCIOS GB\07. Conferencias y cursos\01. Innovación en Turismo\Fotos\imagesCARXNQAX.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39965" y="2171690"/>
            <a:ext cx="2224806" cy="1047768"/>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052" name="Picture 4" descr="C:\Users\gbassotti\Desktop\00. ANEGOCIOS GB\07. Conferencias y cursos\01. Innovación en Turismo\Fotos\imagesCA0J685S.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72480" y="4472086"/>
            <a:ext cx="2628900" cy="1743075"/>
          </a:xfrm>
          <a:prstGeom prst="rect">
            <a:avLst/>
          </a:prstGeom>
          <a:noFill/>
          <a:ln w="762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545440"/>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Resumen de los pasos a seguir para ejecutar el desarrollo de un producto turístico</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80</a:t>
            </a:fld>
            <a:endParaRPr lang="es-ES">
              <a:solidFill>
                <a:srgbClr val="002776"/>
              </a:solidFill>
            </a:endParaRPr>
          </a:p>
        </p:txBody>
      </p:sp>
      <p:sp>
        <p:nvSpPr>
          <p:cNvPr id="4" name="Rectangle 15"/>
          <p:cNvSpPr>
            <a:spLocks noChangeArrowheads="1"/>
          </p:cNvSpPr>
          <p:nvPr/>
        </p:nvSpPr>
        <p:spPr bwMode="auto">
          <a:xfrm>
            <a:off x="4376936" y="3573016"/>
            <a:ext cx="4608160" cy="1209225"/>
          </a:xfrm>
          <a:prstGeom prst="rect">
            <a:avLst/>
          </a:prstGeom>
          <a:solidFill>
            <a:schemeClr val="tx2">
              <a:lumMod val="20000"/>
              <a:lumOff val="80000"/>
            </a:schemeClr>
          </a:solidFill>
          <a:ln w="9525">
            <a:noFill/>
            <a:miter lim="800000"/>
            <a:headEnd/>
            <a:tailEnd/>
          </a:ln>
          <a:effectLst/>
        </p:spPr>
        <p:txBody>
          <a:bodyPr wrap="square" anchor="ctr">
            <a:noAutofit/>
          </a:bodyPr>
          <a:lstStyle/>
          <a:p>
            <a:pPr algn="ctr" fontAlgn="auto">
              <a:spcBef>
                <a:spcPts val="0"/>
              </a:spcBef>
              <a:spcAft>
                <a:spcPts val="0"/>
              </a:spcAft>
              <a:buFontTx/>
              <a:buNone/>
              <a:defRPr/>
            </a:pPr>
            <a:r>
              <a:rPr lang="es-ES_tradnl" sz="2400" b="1" kern="0" dirty="0" smtClean="0">
                <a:solidFill>
                  <a:srgbClr val="3C5482"/>
                </a:solidFill>
                <a:latin typeface="Arial "/>
                <a:cs typeface="Arial" charset="0"/>
              </a:rPr>
              <a:t>Modelos de gestión y asociación</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Variables de rentabilidad</a:t>
            </a:r>
            <a:endParaRPr lang="es-ES_tradnl" sz="2400" b="1" kern="0" dirty="0">
              <a:solidFill>
                <a:srgbClr val="3C5482"/>
              </a:solidFill>
              <a:latin typeface="Arial "/>
              <a:cs typeface="Arial" charset="0"/>
            </a:endParaRPr>
          </a:p>
        </p:txBody>
      </p:sp>
      <p:sp>
        <p:nvSpPr>
          <p:cNvPr id="5" name="Rectangle 16"/>
          <p:cNvSpPr>
            <a:spLocks noChangeArrowheads="1"/>
          </p:cNvSpPr>
          <p:nvPr/>
        </p:nvSpPr>
        <p:spPr bwMode="auto">
          <a:xfrm>
            <a:off x="992560" y="3573016"/>
            <a:ext cx="3168000" cy="1224136"/>
          </a:xfrm>
          <a:prstGeom prst="rect">
            <a:avLst/>
          </a:prstGeom>
          <a:solidFill>
            <a:schemeClr val="tx2"/>
          </a:solidFill>
          <a:ln w="9525">
            <a:solidFill>
              <a:srgbClr val="3C5482"/>
            </a:solidFill>
            <a:miter lim="800000"/>
            <a:headEnd/>
            <a:tailEnd/>
          </a:ln>
          <a:effectLst/>
        </p:spPr>
        <p:txBody>
          <a:bodyPr wrap="square" anchor="ctr">
            <a:noAutofit/>
          </a:bodyPr>
          <a:lstStyle/>
          <a:p>
            <a:pPr algn="ctr" fontAlgn="auto">
              <a:spcBef>
                <a:spcPts val="0"/>
              </a:spcBef>
              <a:spcAft>
                <a:spcPts val="0"/>
              </a:spcAft>
              <a:buFontTx/>
              <a:buNone/>
              <a:defRPr/>
            </a:pPr>
            <a:r>
              <a:rPr lang="es-ES_tradnl" sz="2400" kern="0" dirty="0" smtClean="0">
                <a:solidFill>
                  <a:srgbClr val="FFFFFF"/>
                </a:solidFill>
                <a:latin typeface="Arial "/>
                <a:cs typeface="Arial" charset="0"/>
              </a:rPr>
              <a:t>Plan de negocio</a:t>
            </a:r>
            <a:endParaRPr lang="es-ES_tradnl" sz="2400" kern="0" dirty="0">
              <a:solidFill>
                <a:srgbClr val="FFFFFF"/>
              </a:solidFill>
              <a:latin typeface="Arial "/>
              <a:cs typeface="Arial" charset="0"/>
            </a:endParaRPr>
          </a:p>
        </p:txBody>
      </p:sp>
      <p:sp>
        <p:nvSpPr>
          <p:cNvPr id="6" name="Rectangle 19"/>
          <p:cNvSpPr>
            <a:spLocks noChangeArrowheads="1"/>
          </p:cNvSpPr>
          <p:nvPr/>
        </p:nvSpPr>
        <p:spPr bwMode="auto">
          <a:xfrm>
            <a:off x="4376936" y="2464747"/>
            <a:ext cx="4608160" cy="985778"/>
          </a:xfrm>
          <a:prstGeom prst="rect">
            <a:avLst/>
          </a:prstGeom>
          <a:solidFill>
            <a:schemeClr val="tx2">
              <a:lumMod val="20000"/>
              <a:lumOff val="80000"/>
            </a:schemeClr>
          </a:solidFill>
          <a:ln w="9525">
            <a:noFill/>
            <a:miter lim="800000"/>
            <a:headEnd/>
            <a:tailEnd/>
          </a:ln>
          <a:effectLst/>
        </p:spPr>
        <p:txBody>
          <a:bodyPr wrap="square" anchor="ctr">
            <a:noAutofit/>
          </a:bodyPr>
          <a:lstStyle/>
          <a:p>
            <a:pPr algn="ctr" fontAlgn="auto">
              <a:spcBef>
                <a:spcPts val="0"/>
              </a:spcBef>
              <a:spcAft>
                <a:spcPts val="0"/>
              </a:spcAft>
              <a:buFontTx/>
              <a:buNone/>
              <a:defRPr/>
            </a:pPr>
            <a:r>
              <a:rPr lang="es-ES_tradnl" sz="2400" b="1" kern="0" dirty="0" smtClean="0">
                <a:solidFill>
                  <a:srgbClr val="3C5482"/>
                </a:solidFill>
                <a:latin typeface="Arial "/>
                <a:cs typeface="Arial" charset="0"/>
              </a:rPr>
              <a:t>Posicionamiento</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Formatos y componentes</a:t>
            </a:r>
            <a:endParaRPr lang="es-ES_tradnl" sz="2400" b="1" kern="0" dirty="0">
              <a:solidFill>
                <a:srgbClr val="3C5482"/>
              </a:solidFill>
              <a:latin typeface="Arial "/>
              <a:cs typeface="Arial" charset="0"/>
            </a:endParaRPr>
          </a:p>
        </p:txBody>
      </p:sp>
      <p:sp>
        <p:nvSpPr>
          <p:cNvPr id="7" name="Rectangle 20"/>
          <p:cNvSpPr>
            <a:spLocks noChangeArrowheads="1"/>
          </p:cNvSpPr>
          <p:nvPr/>
        </p:nvSpPr>
        <p:spPr bwMode="auto">
          <a:xfrm>
            <a:off x="992560" y="4941168"/>
            <a:ext cx="3168000" cy="1475346"/>
          </a:xfrm>
          <a:prstGeom prst="rect">
            <a:avLst/>
          </a:prstGeom>
          <a:solidFill>
            <a:schemeClr val="tx2"/>
          </a:solidFill>
          <a:ln w="9525">
            <a:solidFill>
              <a:srgbClr val="3C5482"/>
            </a:solidFill>
            <a:miter lim="800000"/>
            <a:headEnd/>
            <a:tailEnd/>
          </a:ln>
          <a:effectLst/>
        </p:spPr>
        <p:txBody>
          <a:bodyPr wrap="square" anchor="ctr">
            <a:noAutofit/>
          </a:bodyPr>
          <a:lstStyle/>
          <a:p>
            <a:pPr algn="ctr" fontAlgn="auto">
              <a:spcBef>
                <a:spcPts val="0"/>
              </a:spcBef>
              <a:spcAft>
                <a:spcPts val="0"/>
              </a:spcAft>
              <a:buFontTx/>
              <a:buNone/>
              <a:defRPr/>
            </a:pPr>
            <a:r>
              <a:rPr lang="es-ES_tradnl" sz="2400" kern="0" dirty="0" smtClean="0">
                <a:solidFill>
                  <a:srgbClr val="FFFFFF"/>
                </a:solidFill>
                <a:latin typeface="Arial "/>
                <a:cs typeface="Arial" charset="0"/>
              </a:rPr>
              <a:t>Construcción y puesta en marcha</a:t>
            </a:r>
            <a:endParaRPr lang="es-ES_tradnl" sz="2400" kern="0" dirty="0">
              <a:solidFill>
                <a:srgbClr val="FFFFFF"/>
              </a:solidFill>
              <a:latin typeface="Arial "/>
              <a:cs typeface="Arial" charset="0"/>
            </a:endParaRPr>
          </a:p>
        </p:txBody>
      </p:sp>
      <p:sp>
        <p:nvSpPr>
          <p:cNvPr id="8" name="Rectangle 21"/>
          <p:cNvSpPr>
            <a:spLocks noChangeArrowheads="1"/>
          </p:cNvSpPr>
          <p:nvPr/>
        </p:nvSpPr>
        <p:spPr bwMode="auto">
          <a:xfrm>
            <a:off x="4376936" y="4941168"/>
            <a:ext cx="4608160" cy="1512168"/>
          </a:xfrm>
          <a:prstGeom prst="rect">
            <a:avLst/>
          </a:prstGeom>
          <a:solidFill>
            <a:schemeClr val="tx2">
              <a:lumMod val="20000"/>
              <a:lumOff val="80000"/>
            </a:schemeClr>
          </a:solidFill>
          <a:ln w="9525">
            <a:noFill/>
            <a:miter lim="800000"/>
            <a:headEnd/>
            <a:tailEnd/>
          </a:ln>
          <a:effectLst/>
        </p:spPr>
        <p:txBody>
          <a:bodyPr wrap="square" anchor="ctr">
            <a:noAutofit/>
          </a:bodyPr>
          <a:lstStyle/>
          <a:p>
            <a:pPr algn="ctr" fontAlgn="auto">
              <a:spcBef>
                <a:spcPts val="0"/>
              </a:spcBef>
              <a:spcAft>
                <a:spcPts val="0"/>
              </a:spcAft>
              <a:buFontTx/>
              <a:buNone/>
              <a:defRPr/>
            </a:pPr>
            <a:r>
              <a:rPr lang="es-ES_tradnl" sz="2400" b="1" kern="0" dirty="0" smtClean="0">
                <a:solidFill>
                  <a:srgbClr val="3C5482"/>
                </a:solidFill>
                <a:latin typeface="Arial "/>
                <a:cs typeface="Arial" charset="0"/>
              </a:rPr>
              <a:t>Inversores / operadores</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Plan de construcción</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Comercialización</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Calidad</a:t>
            </a:r>
            <a:endParaRPr lang="es-ES_tradnl" sz="2400" b="1" kern="0" dirty="0">
              <a:solidFill>
                <a:srgbClr val="3C5482"/>
              </a:solidFill>
              <a:latin typeface="Arial "/>
              <a:cs typeface="Arial" charset="0"/>
            </a:endParaRPr>
          </a:p>
        </p:txBody>
      </p:sp>
      <p:sp>
        <p:nvSpPr>
          <p:cNvPr id="9" name="Rectangle 22"/>
          <p:cNvSpPr>
            <a:spLocks noChangeArrowheads="1"/>
          </p:cNvSpPr>
          <p:nvPr/>
        </p:nvSpPr>
        <p:spPr bwMode="auto">
          <a:xfrm>
            <a:off x="4377656" y="1186662"/>
            <a:ext cx="4608160" cy="1167443"/>
          </a:xfrm>
          <a:prstGeom prst="rect">
            <a:avLst/>
          </a:prstGeom>
          <a:solidFill>
            <a:schemeClr val="tx2">
              <a:lumMod val="20000"/>
              <a:lumOff val="80000"/>
            </a:schemeClr>
          </a:solidFill>
          <a:ln w="9525">
            <a:noFill/>
            <a:miter lim="800000"/>
            <a:headEnd/>
            <a:tailEnd/>
          </a:ln>
          <a:effectLst/>
        </p:spPr>
        <p:txBody>
          <a:bodyPr wrap="square" anchor="ctr">
            <a:noAutofit/>
          </a:bodyPr>
          <a:lstStyle/>
          <a:p>
            <a:pPr algn="ctr" fontAlgn="auto">
              <a:spcBef>
                <a:spcPts val="0"/>
              </a:spcBef>
              <a:spcAft>
                <a:spcPts val="0"/>
              </a:spcAft>
              <a:buFontTx/>
              <a:buNone/>
              <a:defRPr/>
            </a:pPr>
            <a:r>
              <a:rPr lang="es-ES_tradnl" sz="2400" b="1" kern="0" dirty="0">
                <a:solidFill>
                  <a:srgbClr val="3C5482"/>
                </a:solidFill>
                <a:latin typeface="Arial "/>
                <a:cs typeface="Arial" charset="0"/>
              </a:rPr>
              <a:t> </a:t>
            </a:r>
            <a:r>
              <a:rPr lang="es-ES_tradnl" sz="2400" b="1" kern="0" dirty="0" smtClean="0">
                <a:solidFill>
                  <a:srgbClr val="3C5482"/>
                </a:solidFill>
                <a:latin typeface="Arial "/>
                <a:cs typeface="Arial" charset="0"/>
              </a:rPr>
              <a:t>Destino y oferta</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Demanda</a:t>
            </a:r>
          </a:p>
          <a:p>
            <a:pPr algn="ctr" fontAlgn="auto">
              <a:spcBef>
                <a:spcPts val="0"/>
              </a:spcBef>
              <a:spcAft>
                <a:spcPts val="0"/>
              </a:spcAft>
              <a:buFontTx/>
              <a:buNone/>
              <a:defRPr/>
            </a:pPr>
            <a:r>
              <a:rPr lang="es-ES_tradnl" sz="2400" b="1" kern="0" dirty="0" smtClean="0">
                <a:solidFill>
                  <a:srgbClr val="3C5482"/>
                </a:solidFill>
                <a:latin typeface="Arial "/>
                <a:cs typeface="Arial" charset="0"/>
              </a:rPr>
              <a:t>Competencia</a:t>
            </a:r>
            <a:endParaRPr lang="es-ES_tradnl" sz="2400" b="1" kern="0" dirty="0">
              <a:solidFill>
                <a:srgbClr val="3C5482"/>
              </a:solidFill>
              <a:latin typeface="Arial "/>
              <a:cs typeface="Arial" charset="0"/>
            </a:endParaRPr>
          </a:p>
        </p:txBody>
      </p:sp>
      <p:sp>
        <p:nvSpPr>
          <p:cNvPr id="10" name="Rectangle 23"/>
          <p:cNvSpPr>
            <a:spLocks noChangeArrowheads="1"/>
          </p:cNvSpPr>
          <p:nvPr/>
        </p:nvSpPr>
        <p:spPr bwMode="auto">
          <a:xfrm>
            <a:off x="992560" y="2475324"/>
            <a:ext cx="3168000" cy="953675"/>
          </a:xfrm>
          <a:prstGeom prst="rect">
            <a:avLst/>
          </a:prstGeom>
          <a:solidFill>
            <a:schemeClr val="tx2"/>
          </a:solidFill>
          <a:ln w="9525">
            <a:solidFill>
              <a:srgbClr val="3C5482"/>
            </a:solidFill>
            <a:miter lim="800000"/>
            <a:headEnd/>
            <a:tailEnd/>
          </a:ln>
          <a:effectLst/>
        </p:spPr>
        <p:txBody>
          <a:bodyPr wrap="square" anchor="ctr">
            <a:noAutofit/>
          </a:bodyPr>
          <a:lstStyle/>
          <a:p>
            <a:pPr algn="ctr" fontAlgn="auto">
              <a:spcBef>
                <a:spcPts val="0"/>
              </a:spcBef>
              <a:spcAft>
                <a:spcPts val="0"/>
              </a:spcAft>
              <a:buFontTx/>
              <a:buNone/>
              <a:defRPr/>
            </a:pPr>
            <a:r>
              <a:rPr lang="es-ES_tradnl" sz="2400" kern="0" dirty="0" smtClean="0">
                <a:solidFill>
                  <a:srgbClr val="FFFFFF"/>
                </a:solidFill>
                <a:latin typeface="Arial "/>
                <a:cs typeface="Arial" charset="0"/>
              </a:rPr>
              <a:t>Definir un concepto</a:t>
            </a:r>
            <a:endParaRPr lang="es-ES_tradnl" sz="2400" kern="0" dirty="0">
              <a:solidFill>
                <a:srgbClr val="FFFFFF"/>
              </a:solidFill>
              <a:latin typeface="Arial "/>
              <a:cs typeface="Arial" charset="0"/>
            </a:endParaRPr>
          </a:p>
        </p:txBody>
      </p:sp>
      <p:sp>
        <p:nvSpPr>
          <p:cNvPr id="11" name="Rectangle 24"/>
          <p:cNvSpPr>
            <a:spLocks noChangeArrowheads="1"/>
          </p:cNvSpPr>
          <p:nvPr/>
        </p:nvSpPr>
        <p:spPr bwMode="auto">
          <a:xfrm>
            <a:off x="1001341" y="1196752"/>
            <a:ext cx="3168000" cy="1177528"/>
          </a:xfrm>
          <a:prstGeom prst="rect">
            <a:avLst/>
          </a:prstGeom>
          <a:solidFill>
            <a:schemeClr val="tx2"/>
          </a:solidFill>
          <a:ln w="9525">
            <a:solidFill>
              <a:srgbClr val="3C5482"/>
            </a:solidFill>
            <a:miter lim="800000"/>
            <a:headEnd/>
            <a:tailEnd/>
          </a:ln>
          <a:effectLst/>
        </p:spPr>
        <p:txBody>
          <a:bodyPr wrap="square" anchor="ctr">
            <a:noAutofit/>
          </a:bodyPr>
          <a:lstStyle/>
          <a:p>
            <a:pPr algn="ctr" fontAlgn="auto">
              <a:spcBef>
                <a:spcPts val="0"/>
              </a:spcBef>
              <a:spcAft>
                <a:spcPts val="0"/>
              </a:spcAft>
              <a:buFontTx/>
              <a:buNone/>
              <a:defRPr/>
            </a:pPr>
            <a:r>
              <a:rPr lang="es-ES_tradnl" sz="2400" kern="0" dirty="0" smtClean="0">
                <a:solidFill>
                  <a:srgbClr val="FFFFFF"/>
                </a:solidFill>
                <a:latin typeface="Arial "/>
                <a:cs typeface="Arial" charset="0"/>
              </a:rPr>
              <a:t> Estudiar el mercado</a:t>
            </a:r>
            <a:endParaRPr lang="es-ES_tradnl" sz="2400" kern="0" dirty="0">
              <a:solidFill>
                <a:srgbClr val="FFFFFF"/>
              </a:solidFill>
              <a:latin typeface="Arial "/>
              <a:cs typeface="Arial" charset="0"/>
            </a:endParaRPr>
          </a:p>
        </p:txBody>
      </p:sp>
      <p:sp>
        <p:nvSpPr>
          <p:cNvPr id="12" name="25 Flecha derecha"/>
          <p:cNvSpPr/>
          <p:nvPr/>
        </p:nvSpPr>
        <p:spPr bwMode="auto">
          <a:xfrm>
            <a:off x="4088904" y="1628800"/>
            <a:ext cx="432048" cy="288032"/>
          </a:xfrm>
          <a:prstGeom prst="rightArrow">
            <a:avLst/>
          </a:prstGeom>
          <a:solidFill>
            <a:schemeClr val="accent2"/>
          </a:solidFill>
          <a:ln w="12700" cap="flat" cmpd="sng" algn="ctr">
            <a:noFill/>
            <a:prstDash val="solid"/>
            <a:round/>
            <a:headEnd type="none" w="med" len="med"/>
            <a:tailEnd type="none" w="med" len="med"/>
          </a:ln>
          <a:effectLst/>
        </p:spPr>
        <p:txBody>
          <a:bodyPr vert="horz" wrap="square" lIns="81204" tIns="39889" rIns="81204" bIns="39889" numCol="1" rtlCol="0" anchor="t" anchorCtr="0" compatLnSpc="1">
            <a:prstTxWarp prst="textNoShape">
              <a:avLst/>
            </a:prstTxWarp>
          </a:bodyPr>
          <a:lstStyle/>
          <a:p>
            <a:pPr marL="0" marR="0" indent="0" algn="dist" defTabSz="684213" rtl="0" eaLnBrk="1" fontAlgn="base" latinLnBrk="0" hangingPunct="1">
              <a:lnSpc>
                <a:spcPct val="100000"/>
              </a:lnSpc>
              <a:spcBef>
                <a:spcPct val="30000"/>
              </a:spcBef>
              <a:spcAft>
                <a:spcPct val="0"/>
              </a:spcAft>
              <a:buClrTx/>
              <a:buSzTx/>
              <a:buFont typeface="Wingdings" pitchFamily="2" charset="2"/>
              <a:buNone/>
              <a:tabLst/>
            </a:pPr>
            <a:endParaRPr kumimoji="0" lang="es-ES" sz="1200" b="0" i="0" u="none" strike="noStrike" cap="none" normalizeH="0" baseline="0" smtClean="0">
              <a:ln>
                <a:noFill/>
              </a:ln>
              <a:solidFill>
                <a:srgbClr val="000099"/>
              </a:solidFill>
              <a:effectLst/>
              <a:latin typeface="Arial "/>
            </a:endParaRPr>
          </a:p>
        </p:txBody>
      </p:sp>
      <p:sp>
        <p:nvSpPr>
          <p:cNvPr id="13" name="26 Flecha derecha"/>
          <p:cNvSpPr/>
          <p:nvPr/>
        </p:nvSpPr>
        <p:spPr bwMode="auto">
          <a:xfrm>
            <a:off x="4088904" y="4077072"/>
            <a:ext cx="432048" cy="288032"/>
          </a:xfrm>
          <a:prstGeom prst="rightArrow">
            <a:avLst/>
          </a:prstGeom>
          <a:solidFill>
            <a:schemeClr val="accent2"/>
          </a:solidFill>
          <a:ln w="12700" cap="flat" cmpd="sng" algn="ctr">
            <a:noFill/>
            <a:prstDash val="solid"/>
            <a:round/>
            <a:headEnd type="none" w="med" len="med"/>
            <a:tailEnd type="none" w="med" len="med"/>
          </a:ln>
          <a:effectLst/>
        </p:spPr>
        <p:txBody>
          <a:bodyPr vert="horz" wrap="square" lIns="81204" tIns="39889" rIns="81204" bIns="39889" numCol="1" rtlCol="0" anchor="t" anchorCtr="0" compatLnSpc="1">
            <a:prstTxWarp prst="textNoShape">
              <a:avLst/>
            </a:prstTxWarp>
          </a:bodyPr>
          <a:lstStyle/>
          <a:p>
            <a:pPr marL="0" marR="0" indent="0" algn="dist" defTabSz="684213" rtl="0" eaLnBrk="1" fontAlgn="base" latinLnBrk="0" hangingPunct="1">
              <a:lnSpc>
                <a:spcPct val="100000"/>
              </a:lnSpc>
              <a:spcBef>
                <a:spcPct val="30000"/>
              </a:spcBef>
              <a:spcAft>
                <a:spcPct val="0"/>
              </a:spcAft>
              <a:buClrTx/>
              <a:buSzTx/>
              <a:buFont typeface="Wingdings" pitchFamily="2" charset="2"/>
              <a:buNone/>
              <a:tabLst/>
            </a:pPr>
            <a:endParaRPr kumimoji="0" lang="es-ES" sz="1200" b="0" i="0" u="none" strike="noStrike" cap="none" normalizeH="0" baseline="0" smtClean="0">
              <a:ln>
                <a:noFill/>
              </a:ln>
              <a:solidFill>
                <a:srgbClr val="000099"/>
              </a:solidFill>
              <a:effectLst/>
              <a:latin typeface="Arial "/>
            </a:endParaRPr>
          </a:p>
        </p:txBody>
      </p:sp>
      <p:sp>
        <p:nvSpPr>
          <p:cNvPr id="14" name="27 Flecha derecha"/>
          <p:cNvSpPr/>
          <p:nvPr/>
        </p:nvSpPr>
        <p:spPr bwMode="auto">
          <a:xfrm>
            <a:off x="4088904" y="2780928"/>
            <a:ext cx="432048" cy="288032"/>
          </a:xfrm>
          <a:prstGeom prst="rightArrow">
            <a:avLst/>
          </a:prstGeom>
          <a:solidFill>
            <a:schemeClr val="accent2"/>
          </a:solidFill>
          <a:ln w="12700" cap="flat" cmpd="sng" algn="ctr">
            <a:noFill/>
            <a:prstDash val="solid"/>
            <a:round/>
            <a:headEnd type="none" w="med" len="med"/>
            <a:tailEnd type="none" w="med" len="med"/>
          </a:ln>
          <a:effectLst/>
        </p:spPr>
        <p:txBody>
          <a:bodyPr vert="horz" wrap="square" lIns="81204" tIns="39889" rIns="81204" bIns="39889" numCol="1" rtlCol="0" anchor="t" anchorCtr="0" compatLnSpc="1">
            <a:prstTxWarp prst="textNoShape">
              <a:avLst/>
            </a:prstTxWarp>
          </a:bodyPr>
          <a:lstStyle/>
          <a:p>
            <a:pPr marL="0" marR="0" indent="0" algn="dist" defTabSz="684213" rtl="0" eaLnBrk="1" fontAlgn="base" latinLnBrk="0" hangingPunct="1">
              <a:lnSpc>
                <a:spcPct val="100000"/>
              </a:lnSpc>
              <a:spcBef>
                <a:spcPct val="30000"/>
              </a:spcBef>
              <a:spcAft>
                <a:spcPct val="0"/>
              </a:spcAft>
              <a:buClrTx/>
              <a:buSzTx/>
              <a:buFont typeface="Wingdings" pitchFamily="2" charset="2"/>
              <a:buNone/>
              <a:tabLst/>
            </a:pPr>
            <a:endParaRPr kumimoji="0" lang="es-ES" sz="1200" b="0" i="0" u="none" strike="noStrike" cap="none" normalizeH="0" baseline="0" smtClean="0">
              <a:ln>
                <a:noFill/>
              </a:ln>
              <a:solidFill>
                <a:srgbClr val="000099"/>
              </a:solidFill>
              <a:effectLst/>
              <a:latin typeface="Arial "/>
            </a:endParaRPr>
          </a:p>
        </p:txBody>
      </p:sp>
      <p:sp>
        <p:nvSpPr>
          <p:cNvPr id="15" name="28 Flecha derecha"/>
          <p:cNvSpPr/>
          <p:nvPr/>
        </p:nvSpPr>
        <p:spPr bwMode="auto">
          <a:xfrm>
            <a:off x="4088904" y="5517232"/>
            <a:ext cx="432048" cy="288032"/>
          </a:xfrm>
          <a:prstGeom prst="rightArrow">
            <a:avLst/>
          </a:prstGeom>
          <a:solidFill>
            <a:schemeClr val="accent2"/>
          </a:solidFill>
          <a:ln w="12700" cap="flat" cmpd="sng" algn="ctr">
            <a:noFill/>
            <a:prstDash val="solid"/>
            <a:round/>
            <a:headEnd type="none" w="med" len="med"/>
            <a:tailEnd type="none" w="med" len="med"/>
          </a:ln>
          <a:effectLst/>
        </p:spPr>
        <p:txBody>
          <a:bodyPr vert="horz" wrap="square" lIns="81204" tIns="39889" rIns="81204" bIns="39889" numCol="1" rtlCol="0" anchor="t" anchorCtr="0" compatLnSpc="1">
            <a:prstTxWarp prst="textNoShape">
              <a:avLst/>
            </a:prstTxWarp>
          </a:bodyPr>
          <a:lstStyle/>
          <a:p>
            <a:pPr marL="0" marR="0" indent="0" algn="dist" defTabSz="684213" rtl="0" eaLnBrk="1" fontAlgn="base" latinLnBrk="0" hangingPunct="1">
              <a:lnSpc>
                <a:spcPct val="100000"/>
              </a:lnSpc>
              <a:spcBef>
                <a:spcPct val="30000"/>
              </a:spcBef>
              <a:spcAft>
                <a:spcPct val="0"/>
              </a:spcAft>
              <a:buClrTx/>
              <a:buSzTx/>
              <a:buFont typeface="Wingdings" pitchFamily="2" charset="2"/>
              <a:buNone/>
              <a:tabLst/>
            </a:pPr>
            <a:endParaRPr kumimoji="0" lang="es-ES" sz="1200" b="0" i="0" u="none" strike="noStrike" cap="none" normalizeH="0" baseline="0" smtClean="0">
              <a:ln>
                <a:noFill/>
              </a:ln>
              <a:solidFill>
                <a:srgbClr val="000099"/>
              </a:solidFill>
              <a:effectLst/>
              <a:latin typeface="Arial "/>
            </a:endParaRPr>
          </a:p>
        </p:txBody>
      </p:sp>
    </p:spTree>
    <p:extLst>
      <p:ext uri="{BB962C8B-B14F-4D97-AF65-F5344CB8AC3E}">
        <p14:creationId xmlns:p14="http://schemas.microsoft.com/office/powerpoint/2010/main" val="18613037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ChangeArrowheads="1"/>
          </p:cNvSpPr>
          <p:nvPr/>
        </p:nvSpPr>
        <p:spPr bwMode="auto">
          <a:xfrm>
            <a:off x="849313" y="3500438"/>
            <a:ext cx="2736850" cy="2736850"/>
          </a:xfrm>
          <a:prstGeom prst="rect">
            <a:avLst/>
          </a:prstGeom>
          <a:noFill/>
          <a:ln w="12700" algn="ctr">
            <a:noFill/>
            <a:miter lim="800000"/>
            <a:headEnd/>
            <a:tailEnd/>
          </a:ln>
        </p:spPr>
        <p:txBody>
          <a:bodyPr lIns="46800" tIns="39600" rIns="46800" bIns="39600"/>
          <a:lstStyle/>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RUNA TUPARI, Ecuador</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Descripción del proyecto:  12 alojamientos con capacidad para 36 personas </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Ventures</a:t>
            </a:r>
            <a:r>
              <a:rPr lang="es-ES_tradnl" sz="1100" b="1" dirty="0">
                <a:solidFill>
                  <a:srgbClr val="3C5482"/>
                </a:solidFill>
                <a:cs typeface="Arial" charset="0"/>
              </a:rPr>
              <a:t> (capital compartido)</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Roles </a:t>
            </a:r>
            <a:r>
              <a:rPr lang="es-ES_tradnl" sz="1100" b="1" dirty="0" smtClean="0">
                <a:solidFill>
                  <a:srgbClr val="3C5482"/>
                </a:solidFill>
                <a:cs typeface="Arial" charset="0"/>
              </a:rPr>
              <a:t>e </a:t>
            </a:r>
            <a:r>
              <a:rPr lang="es-ES_tradnl" sz="1100" b="1" dirty="0">
                <a:solidFill>
                  <a:srgbClr val="3C5482"/>
                </a:solidFill>
                <a:cs typeface="Arial" charset="0"/>
              </a:rPr>
              <a:t>inputs del actor: comunidad como propietarios y operadores; apoyo técnico y financiero de la ONG </a:t>
            </a:r>
            <a:r>
              <a:rPr lang="es-ES_tradnl" sz="1100" b="1" dirty="0" err="1">
                <a:solidFill>
                  <a:srgbClr val="3C5482"/>
                </a:solidFill>
                <a:cs typeface="Arial" charset="0"/>
              </a:rPr>
              <a:t>Agriterra</a:t>
            </a:r>
            <a:r>
              <a:rPr lang="es-ES_tradnl" sz="1100" b="1" dirty="0">
                <a:solidFill>
                  <a:srgbClr val="3C5482"/>
                </a:solidFill>
                <a:cs typeface="Arial" charset="0"/>
              </a:rPr>
              <a:t> y UNORCAC </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Experiencia adquirida: </a:t>
            </a:r>
            <a:r>
              <a:rPr lang="es-ES_tradnl" sz="1100" b="1" dirty="0" smtClean="0">
                <a:solidFill>
                  <a:srgbClr val="3C5482"/>
                </a:solidFill>
                <a:cs typeface="Arial" charset="0"/>
              </a:rPr>
              <a:t>transacción </a:t>
            </a:r>
            <a:r>
              <a:rPr lang="es-ES_tradnl" sz="1100" b="1" dirty="0">
                <a:solidFill>
                  <a:srgbClr val="3C5482"/>
                </a:solidFill>
                <a:cs typeface="Arial" charset="0"/>
              </a:rPr>
              <a:t>difícil a la autosuficiencia por la sobreestimación de la iniciativa; </a:t>
            </a:r>
            <a:r>
              <a:rPr lang="es-ES_tradnl" sz="1100" b="1" dirty="0" smtClean="0">
                <a:solidFill>
                  <a:srgbClr val="3C5482"/>
                </a:solidFill>
                <a:cs typeface="Arial" charset="0"/>
              </a:rPr>
              <a:t>se necesita </a:t>
            </a:r>
            <a:r>
              <a:rPr lang="es-ES_tradnl" sz="1100" b="1" dirty="0">
                <a:solidFill>
                  <a:srgbClr val="3C5482"/>
                </a:solidFill>
                <a:cs typeface="Arial" charset="0"/>
              </a:rPr>
              <a:t>infraestructura de marketing y comercialización</a:t>
            </a:r>
          </a:p>
        </p:txBody>
      </p:sp>
      <p:sp>
        <p:nvSpPr>
          <p:cNvPr id="6149" name="Rectangle 6"/>
          <p:cNvSpPr>
            <a:spLocks noChangeArrowheads="1"/>
          </p:cNvSpPr>
          <p:nvPr/>
        </p:nvSpPr>
        <p:spPr bwMode="auto">
          <a:xfrm>
            <a:off x="415925" y="150813"/>
            <a:ext cx="9001571"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asociaciones de actores turísticos</a:t>
            </a:r>
            <a:r>
              <a:rPr lang="es-ES_tradnl" sz="1600" b="1" dirty="0">
                <a:solidFill>
                  <a:srgbClr val="3C5482"/>
                </a:solidFill>
              </a:rPr>
              <a:t> </a:t>
            </a:r>
            <a:endParaRPr lang="es-ES_tradnl" sz="1600" b="1" dirty="0" smtClean="0">
              <a:solidFill>
                <a:srgbClr val="3C5482"/>
              </a:solidFill>
            </a:endParaRPr>
          </a:p>
          <a:p>
            <a:pPr algn="l" defTabSz="684213">
              <a:lnSpc>
                <a:spcPct val="95000"/>
              </a:lnSpc>
              <a:spcBef>
                <a:spcPct val="0"/>
              </a:spcBef>
              <a:buFontTx/>
              <a:buNone/>
            </a:pPr>
            <a:r>
              <a:rPr lang="es-ES_tradnl" sz="2000" b="1" dirty="0" smtClean="0">
                <a:solidFill>
                  <a:srgbClr val="3C5482"/>
                </a:solidFill>
              </a:rPr>
              <a:t>Para </a:t>
            </a:r>
            <a:r>
              <a:rPr lang="es-ES_tradnl" sz="2000" b="1" dirty="0">
                <a:solidFill>
                  <a:srgbClr val="3C5482"/>
                </a:solidFill>
              </a:rPr>
              <a:t>la viabilidad de la asociación es </a:t>
            </a:r>
            <a:r>
              <a:rPr lang="es-ES_tradnl" sz="2000" b="1" u="sng" dirty="0">
                <a:solidFill>
                  <a:srgbClr val="3C5482"/>
                </a:solidFill>
              </a:rPr>
              <a:t>estar dedicada a productos o destinos turísticos reales,</a:t>
            </a:r>
            <a:r>
              <a:rPr lang="es-ES_tradnl" sz="2000" b="1" dirty="0">
                <a:solidFill>
                  <a:srgbClr val="3C5482"/>
                </a:solidFill>
              </a:rPr>
              <a:t> y </a:t>
            </a:r>
            <a:r>
              <a:rPr lang="es-ES_tradnl" sz="2000" b="1" dirty="0" smtClean="0">
                <a:solidFill>
                  <a:srgbClr val="3C5482"/>
                </a:solidFill>
              </a:rPr>
              <a:t>un </a:t>
            </a:r>
            <a:r>
              <a:rPr lang="es-ES_tradnl" sz="2000" b="1" u="sng" dirty="0">
                <a:solidFill>
                  <a:srgbClr val="3C5482"/>
                </a:solidFill>
              </a:rPr>
              <a:t>plan de negocio </a:t>
            </a:r>
            <a:r>
              <a:rPr lang="es-ES_tradnl" sz="2000" b="1" dirty="0" smtClean="0">
                <a:solidFill>
                  <a:srgbClr val="3C5482"/>
                </a:solidFill>
              </a:rPr>
              <a:t>para </a:t>
            </a:r>
            <a:r>
              <a:rPr lang="es-ES_tradnl" sz="2000" b="1" dirty="0">
                <a:solidFill>
                  <a:srgbClr val="3C5482"/>
                </a:solidFill>
              </a:rPr>
              <a:t>enfocar expectativas y </a:t>
            </a:r>
            <a:r>
              <a:rPr lang="es-ES_tradnl" sz="2000" b="1" dirty="0" smtClean="0">
                <a:solidFill>
                  <a:srgbClr val="3C5482"/>
                </a:solidFill>
              </a:rPr>
              <a:t>facilitar autosuficiencia</a:t>
            </a:r>
            <a:endParaRPr lang="es-ES_tradnl" sz="2000" b="1" dirty="0">
              <a:solidFill>
                <a:srgbClr val="3C5482"/>
              </a:solidFill>
            </a:endParaRPr>
          </a:p>
        </p:txBody>
      </p:sp>
      <p:sp>
        <p:nvSpPr>
          <p:cNvPr id="6150" name="Rectangle 8"/>
          <p:cNvSpPr>
            <a:spLocks noChangeArrowheads="1"/>
          </p:cNvSpPr>
          <p:nvPr/>
        </p:nvSpPr>
        <p:spPr bwMode="auto">
          <a:xfrm>
            <a:off x="3676650" y="3500438"/>
            <a:ext cx="2841625" cy="2736850"/>
          </a:xfrm>
          <a:prstGeom prst="rect">
            <a:avLst/>
          </a:prstGeom>
          <a:noFill/>
          <a:ln w="12700" algn="ctr">
            <a:noFill/>
            <a:miter lim="800000"/>
            <a:headEnd/>
            <a:tailEnd/>
          </a:ln>
        </p:spPr>
        <p:txBody>
          <a:bodyPr lIns="46800" tIns="39600" rIns="46800" bIns="39600"/>
          <a:lstStyle/>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ALBERGUE TOMARAPI, Bolivia	</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Descripción del proyecto: </a:t>
            </a:r>
            <a:r>
              <a:rPr lang="es-ES_tradnl" sz="1100" b="1" dirty="0" smtClean="0">
                <a:solidFill>
                  <a:srgbClr val="3C5482"/>
                </a:solidFill>
                <a:cs typeface="Arial" charset="0"/>
              </a:rPr>
              <a:t>servicios </a:t>
            </a:r>
            <a:r>
              <a:rPr lang="es-ES_tradnl" sz="1100" b="1" dirty="0">
                <a:solidFill>
                  <a:srgbClr val="3C5482"/>
                </a:solidFill>
                <a:cs typeface="Arial" charset="0"/>
              </a:rPr>
              <a:t>de alojamiento &amp; restauración, venta de artesanía </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smtClean="0">
                <a:solidFill>
                  <a:srgbClr val="3C5482"/>
                </a:solidFill>
                <a:cs typeface="Arial" charset="0"/>
              </a:rPr>
              <a:t>acuerdos operativos </a:t>
            </a:r>
            <a:endParaRPr lang="es-ES_tradnl" sz="1100" b="1" dirty="0">
              <a:solidFill>
                <a:srgbClr val="3C5482"/>
              </a:solidFill>
              <a:cs typeface="Arial" charset="0"/>
            </a:endParaRP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Roles e inputs del actor: 5 años de soporte técnico de GTZ; inversión de KFW y PNUD; comunidad como propietario final y operador</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Experiencia adquirida:  vacíos entre las reservas naturales y las normativas comerciales referidas a las comunidades en cuanto al turismo; los procesos sociales y organizativos necesitan la implicación de los actores; las expectativas y la participación local son </a:t>
            </a:r>
            <a:r>
              <a:rPr lang="es-ES_tradnl" sz="1100" b="1" dirty="0" smtClean="0">
                <a:solidFill>
                  <a:srgbClr val="3C5482"/>
                </a:solidFill>
                <a:cs typeface="Arial" charset="0"/>
              </a:rPr>
              <a:t>críticas </a:t>
            </a:r>
            <a:r>
              <a:rPr lang="es-ES_tradnl" sz="1100" b="1" dirty="0">
                <a:solidFill>
                  <a:srgbClr val="3C5482"/>
                </a:solidFill>
                <a:cs typeface="Arial" charset="0"/>
              </a:rPr>
              <a:t>para el éxito. </a:t>
            </a:r>
          </a:p>
        </p:txBody>
      </p:sp>
      <p:sp>
        <p:nvSpPr>
          <p:cNvPr id="6151" name="Rectangle 9"/>
          <p:cNvSpPr>
            <a:spLocks noChangeArrowheads="1"/>
          </p:cNvSpPr>
          <p:nvPr/>
        </p:nvSpPr>
        <p:spPr bwMode="auto">
          <a:xfrm>
            <a:off x="6608763" y="3500438"/>
            <a:ext cx="2736850" cy="2736850"/>
          </a:xfrm>
          <a:prstGeom prst="rect">
            <a:avLst/>
          </a:prstGeom>
          <a:noFill/>
          <a:ln w="12700" algn="ctr">
            <a:noFill/>
            <a:miter lim="800000"/>
            <a:headEnd/>
            <a:tailEnd/>
          </a:ln>
        </p:spPr>
        <p:txBody>
          <a:bodyPr lIns="46800" tIns="39600" rIns="46800" bIns="39600"/>
          <a:lstStyle/>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REGIÓN DE MAULE, Chile</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Descripción del proyecto: </a:t>
            </a:r>
            <a:r>
              <a:rPr lang="es-ES_tradnl" sz="1100" b="1" dirty="0" smtClean="0">
                <a:solidFill>
                  <a:srgbClr val="3C5482"/>
                </a:solidFill>
                <a:cs typeface="Arial" charset="0"/>
              </a:rPr>
              <a:t>creación </a:t>
            </a:r>
            <a:r>
              <a:rPr lang="es-ES_tradnl" sz="1100" b="1" dirty="0">
                <a:solidFill>
                  <a:srgbClr val="3C5482"/>
                </a:solidFill>
                <a:cs typeface="Arial" charset="0"/>
              </a:rPr>
              <a:t>de 70 microempresas con personas desempleadas</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Tipo de asociación: acuerdos operativos</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Roles e inputs del actor: </a:t>
            </a:r>
            <a:r>
              <a:rPr lang="es-ES_tradnl" sz="1100" b="1" dirty="0" smtClean="0">
                <a:solidFill>
                  <a:srgbClr val="3C5482"/>
                </a:solidFill>
                <a:cs typeface="Arial" charset="0"/>
              </a:rPr>
              <a:t>apoyo </a:t>
            </a:r>
            <a:r>
              <a:rPr lang="es-ES_tradnl" sz="1100" b="1" dirty="0">
                <a:solidFill>
                  <a:srgbClr val="3C5482"/>
                </a:solidFill>
                <a:cs typeface="Arial" charset="0"/>
              </a:rPr>
              <a:t>financiero del Gobierno Vasco y entidades de la región Maule. Las comunidades proporcionan mano de obra para los lanzamientos y son los operadores. </a:t>
            </a:r>
          </a:p>
          <a:p>
            <a:pPr marL="177800" indent="-177800" algn="l" defTabSz="684213">
              <a:buClr>
                <a:schemeClr val="tx1"/>
              </a:buClr>
              <a:buFont typeface="Arial" panose="020B0604020202020204" pitchFamily="34" charset="0"/>
              <a:buChar char="•"/>
            </a:pPr>
            <a:r>
              <a:rPr lang="es-ES_tradnl" sz="1100" b="1" dirty="0">
                <a:solidFill>
                  <a:srgbClr val="3C5482"/>
                </a:solidFill>
                <a:cs typeface="Arial" charset="0"/>
              </a:rPr>
              <a:t>Experiencia adquirida: Las características comunes de los diferentes territorios políticos que conforman un destino turístico tienen en cuenta la creación de asociaciones y el potenciamiento de los municipios locales</a:t>
            </a:r>
          </a:p>
        </p:txBody>
      </p:sp>
      <p:pic>
        <p:nvPicPr>
          <p:cNvPr id="6152"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9313" y="1341438"/>
            <a:ext cx="2735262" cy="1079500"/>
          </a:xfrm>
          <a:prstGeom prst="rect">
            <a:avLst/>
          </a:prstGeom>
          <a:noFill/>
          <a:ln w="38100">
            <a:solidFill>
              <a:schemeClr val="bg2"/>
            </a:solidFill>
            <a:miter lim="800000"/>
            <a:headEnd/>
            <a:tailEnd/>
          </a:ln>
        </p:spPr>
      </p:pic>
      <p:pic>
        <p:nvPicPr>
          <p:cNvPr id="6153" name="Picture 11"/>
          <p:cNvPicPr>
            <a:picLocks noChangeAspect="1" noChangeArrowheads="1"/>
          </p:cNvPicPr>
          <p:nvPr/>
        </p:nvPicPr>
        <p:blipFill>
          <a:blip r:embed="rId4" cstate="email">
            <a:extLst>
              <a:ext uri="{28A0092B-C50C-407E-A947-70E740481C1C}">
                <a14:useLocalDpi xmlns:a14="http://schemas.microsoft.com/office/drawing/2010/main"/>
              </a:ext>
            </a:extLst>
          </a:blip>
          <a:srcRect l="8952" t="11516" r="11143" b="25273"/>
          <a:stretch>
            <a:fillRect/>
          </a:stretch>
        </p:blipFill>
        <p:spPr bwMode="auto">
          <a:xfrm>
            <a:off x="4953000" y="1341438"/>
            <a:ext cx="1436688" cy="1079500"/>
          </a:xfrm>
          <a:prstGeom prst="rect">
            <a:avLst/>
          </a:prstGeom>
          <a:noFill/>
          <a:ln w="38100">
            <a:solidFill>
              <a:schemeClr val="bg2"/>
            </a:solidFill>
            <a:miter lim="800000"/>
            <a:headEnd/>
            <a:tailEnd/>
          </a:ln>
        </p:spPr>
      </p:pic>
      <p:pic>
        <p:nvPicPr>
          <p:cNvPr id="6154" name="Picture 13"/>
          <p:cNvPicPr>
            <a:picLocks noChangeAspect="1" noChangeArrowheads="1"/>
          </p:cNvPicPr>
          <p:nvPr/>
        </p:nvPicPr>
        <p:blipFill>
          <a:blip r:embed="rId5" cstate="email">
            <a:extLst>
              <a:ext uri="{28A0092B-C50C-407E-A947-70E740481C1C}">
                <a14:useLocalDpi xmlns:a14="http://schemas.microsoft.com/office/drawing/2010/main"/>
              </a:ext>
            </a:extLst>
          </a:blip>
          <a:srcRect l="11198" t="22081" r="13683" b="10915"/>
          <a:stretch>
            <a:fillRect/>
          </a:stretch>
        </p:blipFill>
        <p:spPr bwMode="auto">
          <a:xfrm>
            <a:off x="849313" y="2416175"/>
            <a:ext cx="5954712" cy="941388"/>
          </a:xfrm>
          <a:prstGeom prst="rect">
            <a:avLst/>
          </a:prstGeom>
          <a:noFill/>
          <a:ln w="38100">
            <a:solidFill>
              <a:schemeClr val="bg2"/>
            </a:solidFill>
            <a:miter lim="800000"/>
            <a:headEnd/>
            <a:tailEnd/>
          </a:ln>
        </p:spPr>
      </p:pic>
      <p:pic>
        <p:nvPicPr>
          <p:cNvPr id="6155" name="Picture 15"/>
          <p:cNvPicPr>
            <a:picLocks noChangeAspect="1" noChangeArrowheads="1"/>
          </p:cNvPicPr>
          <p:nvPr/>
        </p:nvPicPr>
        <p:blipFill>
          <a:blip r:embed="rId6" cstate="print"/>
          <a:srcRect t="6465" b="3300"/>
          <a:stretch>
            <a:fillRect/>
          </a:stretch>
        </p:blipFill>
        <p:spPr bwMode="auto">
          <a:xfrm>
            <a:off x="3613150" y="1341438"/>
            <a:ext cx="1308100" cy="1035050"/>
          </a:xfrm>
          <a:prstGeom prst="rect">
            <a:avLst/>
          </a:prstGeom>
          <a:noFill/>
          <a:ln w="38100">
            <a:solidFill>
              <a:schemeClr val="bg2"/>
            </a:solidFill>
            <a:miter lim="800000"/>
            <a:headEnd/>
            <a:tailEnd/>
          </a:ln>
        </p:spPr>
      </p:pic>
      <p:pic>
        <p:nvPicPr>
          <p:cNvPr id="6156" name="Picture 16"/>
          <p:cNvPicPr>
            <a:picLocks noChangeAspect="1" noChangeArrowheads="1"/>
          </p:cNvPicPr>
          <p:nvPr/>
        </p:nvPicPr>
        <p:blipFill>
          <a:blip r:embed="rId7" cstate="email">
            <a:extLst>
              <a:ext uri="{28A0092B-C50C-407E-A947-70E740481C1C}">
                <a14:useLocalDpi xmlns:a14="http://schemas.microsoft.com/office/drawing/2010/main"/>
              </a:ext>
            </a:extLst>
          </a:blip>
          <a:srcRect t="16956"/>
          <a:stretch>
            <a:fillRect/>
          </a:stretch>
        </p:blipFill>
        <p:spPr bwMode="auto">
          <a:xfrm>
            <a:off x="6392863" y="1341438"/>
            <a:ext cx="2952750" cy="2016125"/>
          </a:xfrm>
          <a:prstGeom prst="rect">
            <a:avLst/>
          </a:prstGeom>
          <a:noFill/>
          <a:ln w="38100">
            <a:solidFill>
              <a:schemeClr val="bg2"/>
            </a:solidFill>
            <a:miter lim="800000"/>
            <a:headEnd/>
            <a:tailEnd/>
          </a:ln>
        </p:spPr>
      </p:pic>
      <p:sp>
        <p:nvSpPr>
          <p:cNvPr id="13" name="Text Box 5"/>
          <p:cNvSpPr txBox="1">
            <a:spLocks noChangeArrowheads="1"/>
          </p:cNvSpPr>
          <p:nvPr/>
        </p:nvSpPr>
        <p:spPr bwMode="auto">
          <a:xfrm rot="-5400000">
            <a:off x="-2264221" y="3961260"/>
            <a:ext cx="5516564" cy="276920"/>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rPr>
              <a:t>Comunidad-Comunidad</a:t>
            </a:r>
          </a:p>
        </p:txBody>
      </p:sp>
    </p:spTree>
    <p:extLst>
      <p:ext uri="{BB962C8B-B14F-4D97-AF65-F5344CB8AC3E}">
        <p14:creationId xmlns:p14="http://schemas.microsoft.com/office/powerpoint/2010/main" val="154835858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4"/>
          <p:cNvSpPr txBox="1">
            <a:spLocks noChangeArrowheads="1"/>
          </p:cNvSpPr>
          <p:nvPr/>
        </p:nvSpPr>
        <p:spPr bwMode="auto">
          <a:xfrm rot="-5400000">
            <a:off x="-2263427" y="3962054"/>
            <a:ext cx="5516564" cy="275332"/>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rPr>
              <a:t>Comunidad- Gobierno</a:t>
            </a:r>
          </a:p>
        </p:txBody>
      </p:sp>
      <p:sp>
        <p:nvSpPr>
          <p:cNvPr id="7172" name="Rectangle 7"/>
          <p:cNvSpPr>
            <a:spLocks noChangeArrowheads="1"/>
          </p:cNvSpPr>
          <p:nvPr/>
        </p:nvSpPr>
        <p:spPr bwMode="auto">
          <a:xfrm>
            <a:off x="849313" y="3429000"/>
            <a:ext cx="2735262" cy="2736850"/>
          </a:xfrm>
          <a:prstGeom prst="rect">
            <a:avLst/>
          </a:prstGeom>
          <a:noFill/>
          <a:ln w="12700" algn="ctr">
            <a:noFill/>
            <a:miter lim="800000"/>
            <a:headEnd/>
            <a:tailEnd/>
          </a:ln>
        </p:spPr>
        <p:txBody>
          <a:bodyPr lIns="46800" tIns="39600" rIns="46800" bIns="39600"/>
          <a:lstStyle/>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DESARROLLO INTEGRADO DE CHAMAREL </a:t>
            </a:r>
          </a:p>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PROYECTO - Mauricio</a:t>
            </a:r>
          </a:p>
          <a:p>
            <a:pPr marL="171450" indent="-17145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Descripción del proyecto: </a:t>
            </a:r>
            <a:r>
              <a:rPr lang="es-ES_tradnl" sz="1100" b="1" dirty="0" smtClean="0">
                <a:solidFill>
                  <a:srgbClr val="3C5482"/>
                </a:solidFill>
                <a:cs typeface="Arial" charset="0"/>
              </a:rPr>
              <a:t>proyecto </a:t>
            </a:r>
            <a:r>
              <a:rPr lang="es-ES_tradnl" sz="1100" b="1" dirty="0">
                <a:solidFill>
                  <a:srgbClr val="3C5482"/>
                </a:solidFill>
                <a:cs typeface="Arial" charset="0"/>
              </a:rPr>
              <a:t>de desarrollo integrado de la cadena de valor turístico</a:t>
            </a:r>
          </a:p>
          <a:p>
            <a:pPr marL="171450" indent="-17145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Tipo de asociación: acuerdos operativos</a:t>
            </a:r>
          </a:p>
          <a:p>
            <a:pPr marL="171450" indent="-17145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Roles e inputs del actor: </a:t>
            </a:r>
            <a:r>
              <a:rPr lang="es-ES_tradnl" sz="1100" b="1" dirty="0" smtClean="0">
                <a:solidFill>
                  <a:srgbClr val="3C5482"/>
                </a:solidFill>
                <a:cs typeface="Arial" charset="0"/>
              </a:rPr>
              <a:t>apoyo </a:t>
            </a:r>
            <a:r>
              <a:rPr lang="es-ES_tradnl" sz="1100" b="1" dirty="0">
                <a:solidFill>
                  <a:srgbClr val="3C5482"/>
                </a:solidFill>
                <a:cs typeface="Arial" charset="0"/>
              </a:rPr>
              <a:t>financiero de entidades internacionales, reunión pública sobre objetivos y esfuerzos; soporte técnico de </a:t>
            </a:r>
            <a:r>
              <a:rPr lang="es-ES_tradnl" sz="1100" b="1" dirty="0" err="1">
                <a:solidFill>
                  <a:srgbClr val="3C5482"/>
                </a:solidFill>
                <a:cs typeface="Arial" charset="0"/>
              </a:rPr>
              <a:t>ONGs</a:t>
            </a:r>
            <a:r>
              <a:rPr lang="es-ES_tradnl" sz="1100" b="1" dirty="0">
                <a:solidFill>
                  <a:srgbClr val="3C5482"/>
                </a:solidFill>
                <a:cs typeface="Arial" charset="0"/>
              </a:rPr>
              <a:t>, participación del sector privado</a:t>
            </a:r>
          </a:p>
          <a:p>
            <a:pPr marL="171450" indent="-17145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Experiencia adquirida:  falta de viabilidad social debido al enfoque descendiente (no hay líderes en la comunidad, ni motivación, ni sindicato)</a:t>
            </a:r>
          </a:p>
        </p:txBody>
      </p:sp>
      <p:sp>
        <p:nvSpPr>
          <p:cNvPr id="7173" name="Rectangle 8"/>
          <p:cNvSpPr>
            <a:spLocks noChangeArrowheads="1"/>
          </p:cNvSpPr>
          <p:nvPr/>
        </p:nvSpPr>
        <p:spPr bwMode="auto">
          <a:xfrm>
            <a:off x="3657600" y="3429000"/>
            <a:ext cx="2735263" cy="2736850"/>
          </a:xfrm>
          <a:prstGeom prst="rect">
            <a:avLst/>
          </a:prstGeom>
          <a:noFill/>
          <a:ln w="12700" algn="ctr">
            <a:noFill/>
            <a:miter lim="800000"/>
            <a:headEnd/>
            <a:tailEnd/>
          </a:ln>
        </p:spPr>
        <p:txBody>
          <a:bodyPr lIns="46800" tIns="39600" rIns="46800" bIns="39600"/>
          <a:lstStyle/>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PROYECTO CANDIREJO - Indonesia</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Descripción del proyecto: </a:t>
            </a:r>
            <a:r>
              <a:rPr lang="es-ES_tradnl" sz="1100" b="1" dirty="0" smtClean="0">
                <a:solidFill>
                  <a:srgbClr val="3C5482"/>
                </a:solidFill>
                <a:cs typeface="Arial" charset="0"/>
              </a:rPr>
              <a:t>enfoque </a:t>
            </a:r>
            <a:r>
              <a:rPr lang="es-ES_tradnl" sz="1100" b="1" dirty="0">
                <a:solidFill>
                  <a:srgbClr val="3C5482"/>
                </a:solidFill>
                <a:cs typeface="Arial" charset="0"/>
              </a:rPr>
              <a:t>de desarrollo turístico a pequeña escala</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Tipo de asociación: nombramiento oficial como pueblo turístico; </a:t>
            </a:r>
            <a:r>
              <a:rPr lang="es-ES_tradnl" sz="1100" b="1" dirty="0" smtClean="0">
                <a:solidFill>
                  <a:srgbClr val="3C5482"/>
                </a:solidFill>
                <a:cs typeface="Arial" charset="0"/>
              </a:rPr>
              <a:t>acuerdos </a:t>
            </a:r>
            <a:r>
              <a:rPr lang="es-ES_tradnl" sz="1100" b="1" dirty="0">
                <a:solidFill>
                  <a:srgbClr val="3C5482"/>
                </a:solidFill>
                <a:cs typeface="Arial" charset="0"/>
              </a:rPr>
              <a:t>operativos</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Roles e inputs del actor: </a:t>
            </a:r>
            <a:r>
              <a:rPr lang="es-ES_tradnl" sz="1100" b="1" dirty="0" smtClean="0">
                <a:solidFill>
                  <a:srgbClr val="3C5482"/>
                </a:solidFill>
                <a:cs typeface="Arial" charset="0"/>
              </a:rPr>
              <a:t>el </a:t>
            </a:r>
            <a:r>
              <a:rPr lang="es-ES_tradnl" sz="1100" b="1" dirty="0">
                <a:solidFill>
                  <a:srgbClr val="3C5482"/>
                </a:solidFill>
                <a:cs typeface="Arial" charset="0"/>
              </a:rPr>
              <a:t>gobierno como urbanista general y director del proyecto </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Experiencia adquirida:  el cambio de metodología proporciona buenos resultados; La imposición del gobierno se resolvió con la comunicación intensiva con líderes de opinión que jugaron un papel clave</a:t>
            </a:r>
          </a:p>
        </p:txBody>
      </p:sp>
      <p:sp>
        <p:nvSpPr>
          <p:cNvPr id="7174" name="Rectangle 9"/>
          <p:cNvSpPr>
            <a:spLocks noChangeArrowheads="1"/>
          </p:cNvSpPr>
          <p:nvPr/>
        </p:nvSpPr>
        <p:spPr bwMode="auto">
          <a:xfrm>
            <a:off x="6465888" y="3429000"/>
            <a:ext cx="2879725" cy="2736850"/>
          </a:xfrm>
          <a:prstGeom prst="rect">
            <a:avLst/>
          </a:prstGeom>
          <a:noFill/>
          <a:ln w="12700" algn="ctr">
            <a:noFill/>
            <a:miter lim="800000"/>
            <a:headEnd/>
            <a:tailEnd/>
          </a:ln>
        </p:spPr>
        <p:txBody>
          <a:bodyPr lIns="46800" tIns="39600" rIns="46800" bIns="39600"/>
          <a:lstStyle/>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RUTA TURÍSTICA DE LENCA (Honduras) y</a:t>
            </a:r>
          </a:p>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TURISMO EN LA REGION MAULE (Chile)</a:t>
            </a:r>
          </a:p>
          <a:p>
            <a:pPr marL="177800" indent="-177800" algn="l" defTabSz="684213">
              <a:spcBef>
                <a:spcPct val="20000"/>
              </a:spcBef>
              <a:buClr>
                <a:schemeClr val="tx2"/>
              </a:buClr>
              <a:buFont typeface="Arial" panose="020B0604020202020204" pitchFamily="34" charset="0"/>
              <a:buChar char="•"/>
            </a:pPr>
            <a:r>
              <a:rPr lang="es-ES_tradnl" sz="1100" b="1" dirty="0">
                <a:solidFill>
                  <a:srgbClr val="3C5482"/>
                </a:solidFill>
                <a:cs typeface="Arial" charset="0"/>
              </a:rPr>
              <a:t>Descripción del proyecto: ruta turística, apoyo para </a:t>
            </a:r>
            <a:r>
              <a:rPr lang="es-ES_tradnl" sz="1100" b="1" dirty="0" err="1">
                <a:solidFill>
                  <a:srgbClr val="3C5482"/>
                </a:solidFill>
                <a:cs typeface="Arial" charset="0"/>
              </a:rPr>
              <a:t>PYMEs</a:t>
            </a:r>
            <a:r>
              <a:rPr lang="es-ES_tradnl" sz="1100" b="1" dirty="0">
                <a:solidFill>
                  <a:srgbClr val="3C5482"/>
                </a:solidFill>
                <a:cs typeface="Arial" charset="0"/>
              </a:rPr>
              <a:t>, apoyo a la cadena de valor de obtención de servicios </a:t>
            </a:r>
            <a:r>
              <a:rPr lang="es-ES_tradnl" sz="1100" b="1" dirty="0" smtClean="0">
                <a:solidFill>
                  <a:srgbClr val="3C5482"/>
                </a:solidFill>
                <a:cs typeface="Arial" charset="0"/>
              </a:rPr>
              <a:t>turísticos</a:t>
            </a:r>
            <a:endParaRPr lang="es-ES_tradnl" sz="1100" b="1" dirty="0">
              <a:solidFill>
                <a:srgbClr val="3C5482"/>
              </a:solidFill>
              <a:cs typeface="Arial" charset="0"/>
            </a:endParaRPr>
          </a:p>
          <a:p>
            <a:pPr marL="177800" indent="-177800" algn="l" defTabSz="684213">
              <a:spcBef>
                <a:spcPct val="20000"/>
              </a:spcBef>
              <a:buClr>
                <a:schemeClr val="tx2"/>
              </a:buClr>
              <a:buFont typeface="Arial" panose="020B0604020202020204" pitchFamily="34" charset="0"/>
              <a:buChar char="•"/>
            </a:pPr>
            <a:r>
              <a:rPr lang="es-ES_tradnl" sz="1100" b="1" dirty="0">
                <a:solidFill>
                  <a:srgbClr val="3C5482"/>
                </a:solidFill>
                <a:cs typeface="Arial" charset="0"/>
              </a:rPr>
              <a:t>Tipo de asociación: acuerdos entre comarcas – Asociación de Mancomunidad de Lenca - Asociación de Municipios de la Región de Maule </a:t>
            </a:r>
          </a:p>
          <a:p>
            <a:pPr marL="177800" indent="-177800" algn="l" defTabSz="684213">
              <a:spcBef>
                <a:spcPct val="20000"/>
              </a:spcBef>
              <a:buClr>
                <a:schemeClr val="tx2"/>
              </a:buClr>
              <a:buFont typeface="Arial" panose="020B0604020202020204" pitchFamily="34" charset="0"/>
              <a:buChar char="•"/>
            </a:pPr>
            <a:r>
              <a:rPr lang="es-ES_tradnl" sz="1100" b="1" dirty="0">
                <a:solidFill>
                  <a:srgbClr val="3C5482"/>
                </a:solidFill>
                <a:cs typeface="Arial" charset="0"/>
              </a:rPr>
              <a:t>Roles e inputs del actor: coordinación y impulso del desarrollo</a:t>
            </a:r>
          </a:p>
          <a:p>
            <a:pPr marL="177800" indent="-177800" algn="l" defTabSz="684213">
              <a:spcBef>
                <a:spcPct val="20000"/>
              </a:spcBef>
              <a:buClr>
                <a:schemeClr val="tx2"/>
              </a:buClr>
              <a:buFont typeface="Arial" panose="020B0604020202020204" pitchFamily="34" charset="0"/>
              <a:buChar char="•"/>
            </a:pPr>
            <a:r>
              <a:rPr lang="es-ES_tradnl" sz="1100" b="1" dirty="0">
                <a:solidFill>
                  <a:srgbClr val="3C5482"/>
                </a:solidFill>
                <a:cs typeface="Arial" charset="0"/>
              </a:rPr>
              <a:t>Experiencia adquirida:  </a:t>
            </a:r>
            <a:r>
              <a:rPr lang="es-ES_tradnl" sz="1100" b="1" dirty="0" smtClean="0">
                <a:solidFill>
                  <a:srgbClr val="3C5482"/>
                </a:solidFill>
                <a:cs typeface="Arial" charset="0"/>
              </a:rPr>
              <a:t>es necesaria </a:t>
            </a:r>
            <a:r>
              <a:rPr lang="es-ES_tradnl" sz="1100" b="1" dirty="0">
                <a:solidFill>
                  <a:srgbClr val="3C5482"/>
                </a:solidFill>
                <a:cs typeface="Arial" charset="0"/>
              </a:rPr>
              <a:t>una buena coordinación pública para alcanzar los objetivos comunes de un destino turístico; </a:t>
            </a:r>
            <a:r>
              <a:rPr lang="es-ES_tradnl" sz="1100" b="1" dirty="0" smtClean="0">
                <a:solidFill>
                  <a:srgbClr val="3C5482"/>
                </a:solidFill>
                <a:cs typeface="Arial" charset="0"/>
              </a:rPr>
              <a:t>la carencia de una </a:t>
            </a:r>
            <a:r>
              <a:rPr lang="es-ES_tradnl" sz="1100" b="1" dirty="0">
                <a:solidFill>
                  <a:srgbClr val="3C5482"/>
                </a:solidFill>
                <a:cs typeface="Arial" charset="0"/>
              </a:rPr>
              <a:t>visión económica sostenible merma la continuidad del proyecto. </a:t>
            </a:r>
          </a:p>
        </p:txBody>
      </p:sp>
      <p:pic>
        <p:nvPicPr>
          <p:cNvPr id="7175" name="Picture 14"/>
          <p:cNvPicPr>
            <a:picLocks noChangeAspect="1" noChangeArrowheads="1"/>
          </p:cNvPicPr>
          <p:nvPr/>
        </p:nvPicPr>
        <p:blipFill>
          <a:blip r:embed="rId3" cstate="print"/>
          <a:srcRect l="17319" t="28732" r="32887" b="7632"/>
          <a:stretch>
            <a:fillRect/>
          </a:stretch>
        </p:blipFill>
        <p:spPr bwMode="auto">
          <a:xfrm>
            <a:off x="6681788" y="1341438"/>
            <a:ext cx="2663825" cy="2016125"/>
          </a:xfrm>
          <a:prstGeom prst="rect">
            <a:avLst/>
          </a:prstGeom>
          <a:noFill/>
          <a:ln w="38100">
            <a:solidFill>
              <a:schemeClr val="bg1"/>
            </a:solidFill>
            <a:miter lim="800000"/>
            <a:headEnd/>
            <a:tailEnd/>
          </a:ln>
        </p:spPr>
      </p:pic>
      <p:pic>
        <p:nvPicPr>
          <p:cNvPr id="7176" name="Picture 11"/>
          <p:cNvPicPr>
            <a:picLocks noChangeAspect="1" noChangeArrowheads="1"/>
          </p:cNvPicPr>
          <p:nvPr/>
        </p:nvPicPr>
        <p:blipFill>
          <a:blip r:embed="rId4" cstate="email">
            <a:extLst>
              <a:ext uri="{28A0092B-C50C-407E-A947-70E740481C1C}">
                <a14:useLocalDpi xmlns:a14="http://schemas.microsoft.com/office/drawing/2010/main"/>
              </a:ext>
            </a:extLst>
          </a:blip>
          <a:srcRect l="4799" t="15216" r="11497" b="22803"/>
          <a:stretch>
            <a:fillRect/>
          </a:stretch>
        </p:blipFill>
        <p:spPr bwMode="auto">
          <a:xfrm>
            <a:off x="4170363" y="1341438"/>
            <a:ext cx="2511425" cy="2016125"/>
          </a:xfrm>
          <a:prstGeom prst="rect">
            <a:avLst/>
          </a:prstGeom>
          <a:noFill/>
          <a:ln w="38100">
            <a:solidFill>
              <a:schemeClr val="bg1"/>
            </a:solidFill>
            <a:miter lim="800000"/>
            <a:headEnd/>
            <a:tailEnd/>
          </a:ln>
        </p:spPr>
      </p:pic>
      <p:pic>
        <p:nvPicPr>
          <p:cNvPr id="7177"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337550" y="2528888"/>
            <a:ext cx="1008063" cy="828675"/>
          </a:xfrm>
          <a:prstGeom prst="rect">
            <a:avLst/>
          </a:prstGeom>
          <a:noFill/>
          <a:ln w="38100">
            <a:solidFill>
              <a:schemeClr val="bg1"/>
            </a:solidFill>
            <a:miter lim="800000"/>
            <a:headEnd/>
            <a:tailEnd/>
          </a:ln>
        </p:spPr>
      </p:pic>
      <p:pic>
        <p:nvPicPr>
          <p:cNvPr id="7178" name="Picture 1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60838" y="1341438"/>
            <a:ext cx="1296987" cy="639762"/>
          </a:xfrm>
          <a:prstGeom prst="rect">
            <a:avLst/>
          </a:prstGeom>
          <a:noFill/>
          <a:ln w="38100">
            <a:solidFill>
              <a:schemeClr val="bg1"/>
            </a:solidFill>
            <a:miter lim="800000"/>
            <a:headEnd/>
            <a:tailEnd/>
          </a:ln>
        </p:spPr>
      </p:pic>
      <p:pic>
        <p:nvPicPr>
          <p:cNvPr id="7179" name="Picture 16" descr="chamarel"/>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46138" y="1350963"/>
            <a:ext cx="3306762" cy="1997075"/>
          </a:xfrm>
          <a:prstGeom prst="rect">
            <a:avLst/>
          </a:prstGeom>
          <a:noFill/>
          <a:ln w="38100" algn="ctr">
            <a:solidFill>
              <a:schemeClr val="bg1"/>
            </a:solidFill>
            <a:miter lim="800000"/>
            <a:headEnd/>
            <a:tailEnd/>
          </a:ln>
        </p:spPr>
      </p:pic>
      <p:sp>
        <p:nvSpPr>
          <p:cNvPr id="7180" name="Rectangle 17"/>
          <p:cNvSpPr>
            <a:spLocks noChangeArrowheads="1"/>
          </p:cNvSpPr>
          <p:nvPr/>
        </p:nvSpPr>
        <p:spPr bwMode="auto">
          <a:xfrm>
            <a:off x="415925" y="260648"/>
            <a:ext cx="8569325"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asociaciones de actores turísticos</a:t>
            </a:r>
            <a:r>
              <a:rPr lang="es-ES_tradnl" sz="1600" b="1" dirty="0">
                <a:solidFill>
                  <a:srgbClr val="3C5482"/>
                </a:solidFill>
              </a:rPr>
              <a:t> </a:t>
            </a:r>
            <a:endParaRPr lang="es-ES_tradnl" sz="1600" b="1" dirty="0" smtClean="0">
              <a:solidFill>
                <a:srgbClr val="3C5482"/>
              </a:solidFill>
            </a:endParaRPr>
          </a:p>
          <a:p>
            <a:pPr algn="l" defTabSz="684213">
              <a:lnSpc>
                <a:spcPct val="95000"/>
              </a:lnSpc>
              <a:spcBef>
                <a:spcPct val="0"/>
              </a:spcBef>
              <a:buFontTx/>
              <a:buNone/>
            </a:pPr>
            <a:r>
              <a:rPr lang="es-ES_tradnl" sz="2400" b="1" dirty="0" smtClean="0">
                <a:solidFill>
                  <a:srgbClr val="3C5482"/>
                </a:solidFill>
              </a:rPr>
              <a:t>Si </a:t>
            </a:r>
            <a:r>
              <a:rPr lang="es-ES_tradnl" sz="2400" b="1" dirty="0">
                <a:solidFill>
                  <a:srgbClr val="3C5482"/>
                </a:solidFill>
              </a:rPr>
              <a:t>la comunidad entiende </a:t>
            </a:r>
            <a:r>
              <a:rPr lang="es-ES_tradnl" sz="2400" b="1" u="sng" dirty="0">
                <a:solidFill>
                  <a:srgbClr val="3C5482"/>
                </a:solidFill>
              </a:rPr>
              <a:t>el proyecto como una iniciativa propia, </a:t>
            </a:r>
            <a:r>
              <a:rPr lang="es-ES_tradnl" sz="2400" b="1" dirty="0">
                <a:solidFill>
                  <a:srgbClr val="3C5482"/>
                </a:solidFill>
              </a:rPr>
              <a:t>existirá la base para sostenibilidad social </a:t>
            </a:r>
            <a:r>
              <a:rPr lang="es-ES_tradnl" sz="2400" b="1" dirty="0" smtClean="0">
                <a:solidFill>
                  <a:srgbClr val="3C5482"/>
                </a:solidFill>
              </a:rPr>
              <a:t>y el </a:t>
            </a:r>
            <a:r>
              <a:rPr lang="es-ES_tradnl" sz="2400" b="1" dirty="0">
                <a:solidFill>
                  <a:srgbClr val="3C5482"/>
                </a:solidFill>
              </a:rPr>
              <a:t>éxito </a:t>
            </a:r>
          </a:p>
        </p:txBody>
      </p:sp>
    </p:spTree>
    <p:extLst>
      <p:ext uri="{BB962C8B-B14F-4D97-AF65-F5344CB8AC3E}">
        <p14:creationId xmlns:p14="http://schemas.microsoft.com/office/powerpoint/2010/main" val="357559820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2"/>
          <p:cNvPicPr>
            <a:picLocks noChangeAspect="1" noChangeArrowheads="1"/>
          </p:cNvPicPr>
          <p:nvPr/>
        </p:nvPicPr>
        <p:blipFill>
          <a:blip r:embed="rId3" cstate="email">
            <a:extLst>
              <a:ext uri="{28A0092B-C50C-407E-A947-70E740481C1C}">
                <a14:useLocalDpi xmlns:a14="http://schemas.microsoft.com/office/drawing/2010/main"/>
              </a:ext>
            </a:extLst>
          </a:blip>
          <a:srcRect l="7521" t="5072" r="28424" b="6686"/>
          <a:stretch>
            <a:fillRect/>
          </a:stretch>
        </p:blipFill>
        <p:spPr bwMode="auto">
          <a:xfrm>
            <a:off x="7102475" y="1350963"/>
            <a:ext cx="2243138" cy="2016125"/>
          </a:xfrm>
          <a:prstGeom prst="rect">
            <a:avLst/>
          </a:prstGeom>
          <a:noFill/>
          <a:ln w="38100">
            <a:solidFill>
              <a:schemeClr val="bg1"/>
            </a:solidFill>
            <a:miter lim="800000"/>
            <a:headEnd/>
            <a:tailEnd/>
          </a:ln>
        </p:spPr>
      </p:pic>
      <p:sp>
        <p:nvSpPr>
          <p:cNvPr id="8195" name="Rectangle 3"/>
          <p:cNvSpPr>
            <a:spLocks noChangeArrowheads="1"/>
          </p:cNvSpPr>
          <p:nvPr/>
        </p:nvSpPr>
        <p:spPr bwMode="auto">
          <a:xfrm>
            <a:off x="820738" y="3500438"/>
            <a:ext cx="4203700" cy="3357562"/>
          </a:xfrm>
          <a:prstGeom prst="rect">
            <a:avLst/>
          </a:prstGeom>
          <a:solidFill>
            <a:schemeClr val="bg1"/>
          </a:solidFill>
          <a:ln w="12700" algn="ctr">
            <a:no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PROYECTO ZONA DE RESTAURACIÓN -Medan- Indonesia</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Descripción del proyecto: zona de restauración con espacios compartidos por horarios</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a:t>
            </a:r>
            <a:r>
              <a:rPr lang="es-ES_tradnl" sz="1100" b="1" dirty="0">
                <a:solidFill>
                  <a:srgbClr val="3C5482"/>
                </a:solidFill>
                <a:cs typeface="Arial" charset="0"/>
              </a:rPr>
              <a:t>, escisión / asociación contractual (pública-privada) y Operaciones </a:t>
            </a:r>
            <a:r>
              <a:rPr lang="es-ES_tradnl" sz="1100" b="1" dirty="0" err="1">
                <a:solidFill>
                  <a:srgbClr val="3C5482"/>
                </a:solidFill>
                <a:cs typeface="Arial" charset="0"/>
              </a:rPr>
              <a:t>Core</a:t>
            </a:r>
            <a:r>
              <a:rPr lang="es-ES_tradnl" sz="1100" b="1" dirty="0">
                <a:solidFill>
                  <a:srgbClr val="3C5482"/>
                </a:solidFill>
                <a:cs typeface="Arial" charset="0"/>
              </a:rPr>
              <a:t> (privado-privado)</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Roles e inputs del actor: </a:t>
            </a:r>
            <a:r>
              <a:rPr lang="es-ES_tradnl" sz="1100" b="1" dirty="0" err="1">
                <a:solidFill>
                  <a:srgbClr val="3C5482"/>
                </a:solidFill>
                <a:cs typeface="Arial" charset="0"/>
              </a:rPr>
              <a:t>Indofood</a:t>
            </a:r>
            <a:r>
              <a:rPr lang="es-ES_tradnl" sz="1100" b="1" dirty="0">
                <a:solidFill>
                  <a:srgbClr val="3C5482"/>
                </a:solidFill>
                <a:cs typeface="Arial" charset="0"/>
              </a:rPr>
              <a:t> alquila equipos y materiales a pequeñas empresas privadas; el gobierno como propietario del espacio público </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Experiencia adquirida:  la presencia de una empresa de alimentación mediana y fuerte que proporcione y recoja los intereses individuales garantiza el éxito económico de la zona de restauración </a:t>
            </a:r>
          </a:p>
        </p:txBody>
      </p:sp>
      <p:sp>
        <p:nvSpPr>
          <p:cNvPr id="8197" name="Text Box 5"/>
          <p:cNvSpPr txBox="1">
            <a:spLocks noChangeArrowheads="1"/>
          </p:cNvSpPr>
          <p:nvPr/>
        </p:nvSpPr>
        <p:spPr bwMode="auto">
          <a:xfrm rot="-5400000">
            <a:off x="-2261839" y="3963641"/>
            <a:ext cx="5516564" cy="272157"/>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rPr>
              <a:t>Sector privado - Gobierno</a:t>
            </a:r>
          </a:p>
        </p:txBody>
      </p:sp>
      <p:sp>
        <p:nvSpPr>
          <p:cNvPr id="8198" name="Rectangle 8"/>
          <p:cNvSpPr>
            <a:spLocks noChangeArrowheads="1"/>
          </p:cNvSpPr>
          <p:nvPr/>
        </p:nvSpPr>
        <p:spPr bwMode="auto">
          <a:xfrm>
            <a:off x="5097463" y="3500438"/>
            <a:ext cx="4248150" cy="3357562"/>
          </a:xfrm>
          <a:prstGeom prst="rect">
            <a:avLst/>
          </a:prstGeom>
          <a:solidFill>
            <a:schemeClr val="bg1"/>
          </a:solidFill>
          <a:ln w="12700" algn="ctr">
            <a:no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CERRO SANTA ANA – Guayaquil - Ecuador</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Descripción del proyecto: restauración y rehabilitación de un barrio pobre para dedicarlo al turismo</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smtClean="0">
                <a:solidFill>
                  <a:srgbClr val="3C5482"/>
                </a:solidFill>
                <a:cs typeface="Arial" charset="0"/>
              </a:rPr>
              <a:t>acuerdos </a:t>
            </a:r>
            <a:r>
              <a:rPr lang="es-ES_tradnl" sz="1100" b="1" dirty="0">
                <a:solidFill>
                  <a:srgbClr val="3C5482"/>
                </a:solidFill>
                <a:cs typeface="Arial" charset="0"/>
              </a:rPr>
              <a:t>operativos con fondos de la comunidad</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Roles e inputs del actor: el gobierno como urbanista y responsable de la creación del marco operativo y la asistencia técnica; comunidad como propietaria y operadora</a:t>
            </a:r>
          </a:p>
          <a:p>
            <a:pPr marL="171450" indent="-17145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Experiencia adquirida:  </a:t>
            </a:r>
            <a:r>
              <a:rPr lang="es-ES_tradnl" sz="1100" b="1" dirty="0" smtClean="0">
                <a:solidFill>
                  <a:srgbClr val="3C5482"/>
                </a:solidFill>
                <a:cs typeface="Arial" charset="0"/>
              </a:rPr>
              <a:t>la viabilidad </a:t>
            </a:r>
            <a:r>
              <a:rPr lang="es-ES_tradnl" sz="1100" b="1" dirty="0">
                <a:solidFill>
                  <a:srgbClr val="3C5482"/>
                </a:solidFill>
                <a:cs typeface="Arial" charset="0"/>
              </a:rPr>
              <a:t>turística </a:t>
            </a:r>
            <a:r>
              <a:rPr lang="es-ES_tradnl" sz="1100" b="1" dirty="0" smtClean="0">
                <a:solidFill>
                  <a:srgbClr val="3C5482"/>
                </a:solidFill>
                <a:cs typeface="Arial" charset="0"/>
              </a:rPr>
              <a:t>es la </a:t>
            </a:r>
            <a:r>
              <a:rPr lang="es-ES_tradnl" sz="1100" b="1" dirty="0">
                <a:solidFill>
                  <a:srgbClr val="3C5482"/>
                </a:solidFill>
                <a:cs typeface="Arial" charset="0"/>
              </a:rPr>
              <a:t>base; la participación social y el refuerzo de la identidad como claves de la sostenibilidad; los ciudadanos apoyan el proyecto a través de impuestos destinados al mismo; más acceso a micro-créditos (85% de las empresas pertenecen a los residentes)</a:t>
            </a:r>
          </a:p>
        </p:txBody>
      </p:sp>
      <p:pic>
        <p:nvPicPr>
          <p:cNvPr id="8199" name="Picture 11"/>
          <p:cNvPicPr>
            <a:picLocks noChangeAspect="1" noChangeArrowheads="1"/>
          </p:cNvPicPr>
          <p:nvPr/>
        </p:nvPicPr>
        <p:blipFill>
          <a:blip r:embed="rId4" cstate="print"/>
          <a:srcRect/>
          <a:stretch>
            <a:fillRect/>
          </a:stretch>
        </p:blipFill>
        <p:spPr bwMode="auto">
          <a:xfrm>
            <a:off x="6400800" y="2465388"/>
            <a:ext cx="766763" cy="892175"/>
          </a:xfrm>
          <a:prstGeom prst="rect">
            <a:avLst/>
          </a:prstGeom>
          <a:noFill/>
          <a:ln w="38100">
            <a:solidFill>
              <a:schemeClr val="bg1"/>
            </a:solidFill>
            <a:miter lim="800000"/>
            <a:headEnd/>
            <a:tailEnd/>
          </a:ln>
        </p:spPr>
      </p:pic>
      <p:pic>
        <p:nvPicPr>
          <p:cNvPr id="8200" name="Picture 18" descr="medan-sumatera-danau-toba"/>
          <p:cNvPicPr>
            <a:picLocks noChangeAspect="1" noChangeArrowheads="1"/>
          </p:cNvPicPr>
          <p:nvPr/>
        </p:nvPicPr>
        <p:blipFill>
          <a:blip r:embed="rId5" cstate="print"/>
          <a:srcRect l="-4721" t="10889" b="39783"/>
          <a:stretch>
            <a:fillRect/>
          </a:stretch>
        </p:blipFill>
        <p:spPr bwMode="auto">
          <a:xfrm>
            <a:off x="3390900" y="2422525"/>
            <a:ext cx="2992438" cy="935038"/>
          </a:xfrm>
          <a:prstGeom prst="rect">
            <a:avLst/>
          </a:prstGeom>
          <a:noFill/>
          <a:ln w="38100" algn="ctr">
            <a:solidFill>
              <a:schemeClr val="bg1"/>
            </a:solidFill>
            <a:miter lim="800000"/>
            <a:headEnd/>
            <a:tailEnd/>
          </a:ln>
        </p:spPr>
      </p:pic>
      <p:pic>
        <p:nvPicPr>
          <p:cNvPr id="8201" name="Picture 13"/>
          <p:cNvPicPr>
            <a:picLocks noChangeAspect="1" noChangeArrowheads="1"/>
          </p:cNvPicPr>
          <p:nvPr/>
        </p:nvPicPr>
        <p:blipFill>
          <a:blip r:embed="rId6" cstate="email">
            <a:extLst>
              <a:ext uri="{28A0092B-C50C-407E-A947-70E740481C1C}">
                <a14:useLocalDpi xmlns:a14="http://schemas.microsoft.com/office/drawing/2010/main"/>
              </a:ext>
            </a:extLst>
          </a:blip>
          <a:srcRect l="18233" t="20271" b="3278"/>
          <a:stretch>
            <a:fillRect/>
          </a:stretch>
        </p:blipFill>
        <p:spPr bwMode="auto">
          <a:xfrm>
            <a:off x="5126038" y="1338263"/>
            <a:ext cx="2041525" cy="1122362"/>
          </a:xfrm>
          <a:prstGeom prst="rect">
            <a:avLst/>
          </a:prstGeom>
          <a:noFill/>
          <a:ln w="38100">
            <a:solidFill>
              <a:schemeClr val="bg1"/>
            </a:solidFill>
            <a:miter lim="800000"/>
            <a:headEnd/>
            <a:tailEnd/>
          </a:ln>
        </p:spPr>
      </p:pic>
      <p:pic>
        <p:nvPicPr>
          <p:cNvPr id="8202" name="Picture 16" descr="SuperStock_1566-04517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03613" y="1352550"/>
            <a:ext cx="1685925" cy="1108075"/>
          </a:xfrm>
          <a:prstGeom prst="rect">
            <a:avLst/>
          </a:prstGeom>
          <a:noFill/>
          <a:ln w="38100">
            <a:solidFill>
              <a:schemeClr val="bg1"/>
            </a:solidFill>
            <a:miter lim="800000"/>
            <a:headEnd/>
            <a:tailEnd/>
          </a:ln>
        </p:spPr>
      </p:pic>
      <p:pic>
        <p:nvPicPr>
          <p:cNvPr id="8203" name="Picture 17" descr="medan"/>
          <p:cNvPicPr>
            <a:picLocks noChangeAspect="1" noChangeArrowheads="1"/>
          </p:cNvPicPr>
          <p:nvPr/>
        </p:nvPicPr>
        <p:blipFill>
          <a:blip r:embed="rId8" cstate="email">
            <a:extLst>
              <a:ext uri="{28A0092B-C50C-407E-A947-70E740481C1C}">
                <a14:useLocalDpi xmlns:a14="http://schemas.microsoft.com/office/drawing/2010/main"/>
              </a:ext>
            </a:extLst>
          </a:blip>
          <a:srcRect b="4253"/>
          <a:stretch>
            <a:fillRect/>
          </a:stretch>
        </p:blipFill>
        <p:spPr bwMode="auto">
          <a:xfrm>
            <a:off x="855663" y="1350963"/>
            <a:ext cx="2711450" cy="2001837"/>
          </a:xfrm>
          <a:prstGeom prst="rect">
            <a:avLst/>
          </a:prstGeom>
          <a:noFill/>
          <a:ln w="38100">
            <a:solidFill>
              <a:schemeClr val="bg1"/>
            </a:solidFill>
            <a:miter lim="800000"/>
            <a:headEnd/>
            <a:tailEnd/>
          </a:ln>
        </p:spPr>
      </p:pic>
      <p:pic>
        <p:nvPicPr>
          <p:cNvPr id="8204" name="Picture 19" descr="santa ana hill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266113" y="1350963"/>
            <a:ext cx="1082675" cy="720725"/>
          </a:xfrm>
          <a:prstGeom prst="rect">
            <a:avLst/>
          </a:prstGeom>
          <a:noFill/>
          <a:ln w="38100" algn="ctr">
            <a:solidFill>
              <a:schemeClr val="bg1"/>
            </a:solidFill>
            <a:miter lim="800000"/>
            <a:headEnd/>
            <a:tailEnd/>
          </a:ln>
        </p:spPr>
      </p:pic>
      <p:sp>
        <p:nvSpPr>
          <p:cNvPr id="8205" name="Rectangle 20"/>
          <p:cNvSpPr>
            <a:spLocks noChangeArrowheads="1"/>
          </p:cNvSpPr>
          <p:nvPr/>
        </p:nvSpPr>
        <p:spPr bwMode="auto">
          <a:xfrm>
            <a:off x="200473" y="150813"/>
            <a:ext cx="8712968"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asociaciones de actores </a:t>
            </a:r>
            <a:r>
              <a:rPr lang="es-ES_tradnl" sz="1000" i="1" dirty="0" smtClean="0">
                <a:solidFill>
                  <a:srgbClr val="3C5482"/>
                </a:solidFill>
              </a:rPr>
              <a:t>turísticos</a:t>
            </a:r>
          </a:p>
          <a:p>
            <a:pPr algn="l" defTabSz="684213">
              <a:lnSpc>
                <a:spcPct val="95000"/>
              </a:lnSpc>
              <a:spcBef>
                <a:spcPct val="0"/>
              </a:spcBef>
              <a:buFontTx/>
              <a:buNone/>
            </a:pPr>
            <a:r>
              <a:rPr lang="es-ES_tradnl" sz="2400" b="1" dirty="0" smtClean="0">
                <a:solidFill>
                  <a:srgbClr val="3C5482"/>
                </a:solidFill>
              </a:rPr>
              <a:t>El Gobierno debe </a:t>
            </a:r>
            <a:r>
              <a:rPr lang="es-ES_tradnl" sz="2400" b="1" u="sng" dirty="0">
                <a:solidFill>
                  <a:srgbClr val="3C5482"/>
                </a:solidFill>
              </a:rPr>
              <a:t>facilitar iniciativas y liderar el concepto </a:t>
            </a:r>
            <a:r>
              <a:rPr lang="es-ES_tradnl" sz="2400" b="1" dirty="0" smtClean="0">
                <a:solidFill>
                  <a:srgbClr val="3C5482"/>
                </a:solidFill>
              </a:rPr>
              <a:t>del </a:t>
            </a:r>
            <a:r>
              <a:rPr lang="es-ES_tradnl" sz="2400" b="1" dirty="0">
                <a:solidFill>
                  <a:srgbClr val="3C5482"/>
                </a:solidFill>
              </a:rPr>
              <a:t>proyecto; </a:t>
            </a:r>
            <a:r>
              <a:rPr lang="es-ES_tradnl" sz="2400" b="1" dirty="0" smtClean="0">
                <a:solidFill>
                  <a:srgbClr val="3C5482"/>
                </a:solidFill>
              </a:rPr>
              <a:t>el </a:t>
            </a:r>
            <a:r>
              <a:rPr lang="es-ES_tradnl" sz="2400" b="1" dirty="0">
                <a:solidFill>
                  <a:srgbClr val="3C5482"/>
                </a:solidFill>
              </a:rPr>
              <a:t>papel </a:t>
            </a:r>
            <a:r>
              <a:rPr lang="es-ES_tradnl" sz="2400" b="1" u="sng" dirty="0">
                <a:solidFill>
                  <a:srgbClr val="3C5482"/>
                </a:solidFill>
              </a:rPr>
              <a:t>privado es impulsar la actividad </a:t>
            </a:r>
            <a:r>
              <a:rPr lang="es-ES_tradnl" sz="2400" b="1" u="sng" dirty="0" smtClean="0">
                <a:solidFill>
                  <a:srgbClr val="3C5482"/>
                </a:solidFill>
              </a:rPr>
              <a:t>e </a:t>
            </a:r>
            <a:r>
              <a:rPr lang="es-ES_tradnl" sz="2400" b="1" u="sng" dirty="0">
                <a:solidFill>
                  <a:srgbClr val="3C5482"/>
                </a:solidFill>
              </a:rPr>
              <a:t>invertir en operaciones </a:t>
            </a:r>
            <a:r>
              <a:rPr lang="es-ES_tradnl" sz="2400" b="1" u="sng" dirty="0" err="1">
                <a:solidFill>
                  <a:srgbClr val="3C5482"/>
                </a:solidFill>
              </a:rPr>
              <a:t>core</a:t>
            </a:r>
            <a:r>
              <a:rPr lang="es-ES_tradnl" sz="2400" b="1" u="sng" dirty="0">
                <a:solidFill>
                  <a:srgbClr val="3C5482"/>
                </a:solidFill>
              </a:rPr>
              <a:t> </a:t>
            </a:r>
          </a:p>
        </p:txBody>
      </p:sp>
    </p:spTree>
    <p:extLst>
      <p:ext uri="{BB962C8B-B14F-4D97-AF65-F5344CB8AC3E}">
        <p14:creationId xmlns:p14="http://schemas.microsoft.com/office/powerpoint/2010/main" val="108685728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5" descr="TSAKANE KA MADJADJANE "/>
          <p:cNvPicPr>
            <a:picLocks noChangeAspect="1" noChangeArrowheads="1"/>
          </p:cNvPicPr>
          <p:nvPr/>
        </p:nvPicPr>
        <p:blipFill>
          <a:blip r:embed="rId3" cstate="print"/>
          <a:srcRect l="5208" t="21523" r="6171" b="4594"/>
          <a:stretch>
            <a:fillRect/>
          </a:stretch>
        </p:blipFill>
        <p:spPr bwMode="auto">
          <a:xfrm>
            <a:off x="4808538" y="1341438"/>
            <a:ext cx="3168650" cy="2006600"/>
          </a:xfrm>
          <a:prstGeom prst="rect">
            <a:avLst/>
          </a:prstGeom>
          <a:noFill/>
          <a:ln w="9525">
            <a:noFill/>
            <a:miter lim="800000"/>
            <a:headEnd/>
            <a:tailEnd/>
          </a:ln>
        </p:spPr>
      </p:pic>
      <p:pic>
        <p:nvPicPr>
          <p:cNvPr id="9219" name="Picture 36" descr="TSAKANE KA MADJADJANE "/>
          <p:cNvPicPr>
            <a:picLocks noChangeAspect="1" noChangeArrowheads="1"/>
          </p:cNvPicPr>
          <p:nvPr/>
        </p:nvPicPr>
        <p:blipFill>
          <a:blip r:embed="rId4" cstate="email">
            <a:extLst>
              <a:ext uri="{28A0092B-C50C-407E-A947-70E740481C1C}">
                <a14:useLocalDpi xmlns:a14="http://schemas.microsoft.com/office/drawing/2010/main"/>
              </a:ext>
            </a:extLst>
          </a:blip>
          <a:srcRect l="13113" t="7906" r="18852" b="26340"/>
          <a:stretch>
            <a:fillRect/>
          </a:stretch>
        </p:blipFill>
        <p:spPr bwMode="auto">
          <a:xfrm>
            <a:off x="7905750" y="2303463"/>
            <a:ext cx="1443038" cy="1044575"/>
          </a:xfrm>
          <a:prstGeom prst="rect">
            <a:avLst/>
          </a:prstGeom>
          <a:noFill/>
          <a:ln w="38100">
            <a:solidFill>
              <a:schemeClr val="bg1"/>
            </a:solidFill>
            <a:miter lim="800000"/>
            <a:headEnd/>
            <a:tailEnd/>
          </a:ln>
        </p:spPr>
      </p:pic>
      <p:pic>
        <p:nvPicPr>
          <p:cNvPr id="9220" name="Picture 37" descr="TSAKANE KA MADJADJANE "/>
          <p:cNvPicPr>
            <a:picLocks noChangeAspect="1" noChangeArrowheads="1"/>
          </p:cNvPicPr>
          <p:nvPr/>
        </p:nvPicPr>
        <p:blipFill>
          <a:blip r:embed="rId5" cstate="email">
            <a:extLst>
              <a:ext uri="{28A0092B-C50C-407E-A947-70E740481C1C}">
                <a14:useLocalDpi xmlns:a14="http://schemas.microsoft.com/office/drawing/2010/main"/>
              </a:ext>
            </a:extLst>
          </a:blip>
          <a:srcRect l="5368" t="13141" r="21153" b="14850"/>
          <a:stretch>
            <a:fillRect/>
          </a:stretch>
        </p:blipFill>
        <p:spPr bwMode="auto">
          <a:xfrm>
            <a:off x="7893050" y="1341438"/>
            <a:ext cx="1455738" cy="1069975"/>
          </a:xfrm>
          <a:prstGeom prst="rect">
            <a:avLst/>
          </a:prstGeom>
          <a:noFill/>
          <a:ln w="38100">
            <a:solidFill>
              <a:schemeClr val="bg1"/>
            </a:solidFill>
            <a:miter lim="800000"/>
            <a:headEnd/>
            <a:tailEnd/>
          </a:ln>
        </p:spPr>
      </p:pic>
      <p:pic>
        <p:nvPicPr>
          <p:cNvPr id="9221" name="Picture 38" descr="TSAKANE KA MADJADJANE "/>
          <p:cNvPicPr>
            <a:picLocks noChangeAspect="1" noChangeArrowheads="1"/>
          </p:cNvPicPr>
          <p:nvPr/>
        </p:nvPicPr>
        <p:blipFill>
          <a:blip r:embed="rId6" cstate="email">
            <a:extLst>
              <a:ext uri="{28A0092B-C50C-407E-A947-70E740481C1C}">
                <a14:useLocalDpi xmlns:a14="http://schemas.microsoft.com/office/drawing/2010/main"/>
              </a:ext>
            </a:extLst>
          </a:blip>
          <a:srcRect l="43590" t="2991" r="1843" b="9723"/>
          <a:stretch>
            <a:fillRect/>
          </a:stretch>
        </p:blipFill>
        <p:spPr bwMode="auto">
          <a:xfrm>
            <a:off x="6969125" y="1690688"/>
            <a:ext cx="1081088" cy="1296987"/>
          </a:xfrm>
          <a:prstGeom prst="rect">
            <a:avLst/>
          </a:prstGeom>
          <a:noFill/>
          <a:ln w="38100">
            <a:solidFill>
              <a:schemeClr val="bg1"/>
            </a:solidFill>
            <a:miter lim="800000"/>
            <a:headEnd/>
            <a:tailEnd/>
          </a:ln>
        </p:spPr>
      </p:pic>
      <p:sp>
        <p:nvSpPr>
          <p:cNvPr id="9223" name="Text Box 7"/>
          <p:cNvSpPr txBox="1">
            <a:spLocks noChangeArrowheads="1"/>
          </p:cNvSpPr>
          <p:nvPr/>
        </p:nvSpPr>
        <p:spPr bwMode="auto">
          <a:xfrm rot="-5400000">
            <a:off x="-2312329" y="4012542"/>
            <a:ext cx="5615954" cy="273745"/>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cs typeface="Arial" charset="0"/>
              </a:rPr>
              <a:t>Sector privado - Comunidad</a:t>
            </a:r>
          </a:p>
        </p:txBody>
      </p:sp>
      <p:sp>
        <p:nvSpPr>
          <p:cNvPr id="9224" name="Rectangle 9"/>
          <p:cNvSpPr>
            <a:spLocks noChangeArrowheads="1"/>
          </p:cNvSpPr>
          <p:nvPr/>
        </p:nvSpPr>
        <p:spPr bwMode="auto">
          <a:xfrm>
            <a:off x="827088" y="3500438"/>
            <a:ext cx="4197350" cy="2736850"/>
          </a:xfrm>
          <a:prstGeom prst="rect">
            <a:avLst/>
          </a:prstGeom>
          <a:noFill/>
          <a:ln w="12700" algn="ctr">
            <a:solidFill>
              <a:srgbClr val="C0C0C0"/>
            </a:solid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POSADA AMAZONAS - Perú</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Descripción del proyecto: resort </a:t>
            </a:r>
            <a:r>
              <a:rPr lang="es-ES_tradnl" sz="1100" b="1" dirty="0" err="1">
                <a:solidFill>
                  <a:srgbClr val="3C5482"/>
                </a:solidFill>
                <a:cs typeface="Arial" charset="0"/>
              </a:rPr>
              <a:t>ecoturístico</a:t>
            </a:r>
            <a:endParaRPr lang="es-ES_tradnl" sz="1100" b="1" dirty="0">
              <a:solidFill>
                <a:srgbClr val="3C5482"/>
              </a:solidFill>
              <a:cs typeface="Arial" charset="0"/>
            </a:endParaRP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a:t>
            </a:r>
            <a:r>
              <a:rPr lang="es-ES_tradnl" sz="1100" b="1" dirty="0">
                <a:solidFill>
                  <a:srgbClr val="3C5482"/>
                </a:solidFill>
                <a:cs typeface="Arial" charset="0"/>
              </a:rPr>
              <a:t> – Asociación contractual y Operación de </a:t>
            </a:r>
            <a:r>
              <a:rPr lang="es-ES_tradnl" sz="1100" b="1" dirty="0" smtClean="0">
                <a:solidFill>
                  <a:srgbClr val="3C5482"/>
                </a:solidFill>
                <a:cs typeface="Arial" charset="0"/>
              </a:rPr>
              <a:t>escisión</a:t>
            </a:r>
            <a:endParaRPr lang="es-ES_tradnl" sz="1100" b="1" dirty="0">
              <a:solidFill>
                <a:srgbClr val="3C5482"/>
              </a:solidFill>
              <a:cs typeface="Arial" charset="0"/>
            </a:endParaRP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Roles e inputs del actor: Comunidad como propietario y participación activa en la gestión – </a:t>
            </a:r>
            <a:r>
              <a:rPr lang="es-ES_tradnl" sz="1100" b="1" dirty="0" err="1">
                <a:solidFill>
                  <a:srgbClr val="3C5482"/>
                </a:solidFill>
                <a:cs typeface="Arial" charset="0"/>
              </a:rPr>
              <a:t>Rainforest</a:t>
            </a:r>
            <a:r>
              <a:rPr lang="es-ES_tradnl" sz="1100" b="1" dirty="0">
                <a:solidFill>
                  <a:srgbClr val="3C5482"/>
                </a:solidFill>
                <a:cs typeface="Arial" charset="0"/>
              </a:rPr>
              <a:t> </a:t>
            </a:r>
            <a:r>
              <a:rPr lang="es-ES_tradnl" sz="1100" b="1" dirty="0" err="1">
                <a:solidFill>
                  <a:srgbClr val="3C5482"/>
                </a:solidFill>
                <a:cs typeface="Arial" charset="0"/>
              </a:rPr>
              <a:t>Expeditions</a:t>
            </a:r>
            <a:r>
              <a:rPr lang="es-ES_tradnl" sz="1100" b="1" dirty="0">
                <a:solidFill>
                  <a:srgbClr val="3C5482"/>
                </a:solidFill>
                <a:cs typeface="Arial" charset="0"/>
              </a:rPr>
              <a:t> como operadores y gestores durante 20 años</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Experiencia adquirida:  falta de confianza hacia el socio privado; costes incrementales; procesos lentos en la toma de decisiones; es necesario un </a:t>
            </a:r>
            <a:r>
              <a:rPr lang="es-ES_tradnl" sz="1100" b="1" dirty="0" smtClean="0">
                <a:solidFill>
                  <a:srgbClr val="3C5482"/>
                </a:solidFill>
                <a:cs typeface="Arial" charset="0"/>
              </a:rPr>
              <a:t>cambio </a:t>
            </a:r>
            <a:r>
              <a:rPr lang="es-ES_tradnl" sz="1100" b="1" dirty="0">
                <a:solidFill>
                  <a:srgbClr val="3C5482"/>
                </a:solidFill>
                <a:cs typeface="Arial" charset="0"/>
              </a:rPr>
              <a:t>en la </a:t>
            </a:r>
            <a:r>
              <a:rPr lang="es-ES_tradnl" sz="1100" b="1" dirty="0" smtClean="0">
                <a:solidFill>
                  <a:srgbClr val="3C5482"/>
                </a:solidFill>
                <a:cs typeface="Arial" charset="0"/>
              </a:rPr>
              <a:t>idiosincrasia </a:t>
            </a:r>
            <a:r>
              <a:rPr lang="es-ES_tradnl" sz="1100" b="1" dirty="0">
                <a:solidFill>
                  <a:srgbClr val="3C5482"/>
                </a:solidFill>
                <a:cs typeface="Arial" charset="0"/>
              </a:rPr>
              <a:t>de la comunidad; expectativas erróneas de la comunidad</a:t>
            </a:r>
          </a:p>
        </p:txBody>
      </p:sp>
      <p:pic>
        <p:nvPicPr>
          <p:cNvPr id="9225" name="Picture 19" descr="Pictures of the Amazon Rain Forest Ecosystem, Wildlife and Plants"/>
          <p:cNvPicPr>
            <a:picLocks noChangeAspect="1" noChangeArrowheads="1"/>
          </p:cNvPicPr>
          <p:nvPr/>
        </p:nvPicPr>
        <p:blipFill>
          <a:blip r:embed="rId7" cstate="email">
            <a:extLst>
              <a:ext uri="{28A0092B-C50C-407E-A947-70E740481C1C}">
                <a14:useLocalDpi xmlns:a14="http://schemas.microsoft.com/office/drawing/2010/main"/>
              </a:ext>
            </a:extLst>
          </a:blip>
          <a:srcRect l="36079" t="2112" r="15190" b="4666"/>
          <a:stretch>
            <a:fillRect/>
          </a:stretch>
        </p:blipFill>
        <p:spPr bwMode="auto">
          <a:xfrm>
            <a:off x="827088" y="1350963"/>
            <a:ext cx="1581150" cy="2006600"/>
          </a:xfrm>
          <a:prstGeom prst="rect">
            <a:avLst/>
          </a:prstGeom>
          <a:noFill/>
          <a:ln w="38100">
            <a:solidFill>
              <a:schemeClr val="bg1"/>
            </a:solidFill>
            <a:miter lim="800000"/>
            <a:headEnd/>
            <a:tailEnd/>
          </a:ln>
        </p:spPr>
      </p:pic>
      <p:pic>
        <p:nvPicPr>
          <p:cNvPr id="9226" name="Picture 21" descr="APA Activities"/>
          <p:cNvPicPr>
            <a:picLocks noChangeAspect="1" noChangeArrowheads="1"/>
          </p:cNvPicPr>
          <p:nvPr/>
        </p:nvPicPr>
        <p:blipFill>
          <a:blip r:embed="rId8" cstate="email">
            <a:extLst>
              <a:ext uri="{28A0092B-C50C-407E-A947-70E740481C1C}">
                <a14:useLocalDpi xmlns:a14="http://schemas.microsoft.com/office/drawing/2010/main"/>
              </a:ext>
            </a:extLst>
          </a:blip>
          <a:srcRect l="13933" t="2112" r="31111" b="4666"/>
          <a:stretch>
            <a:fillRect/>
          </a:stretch>
        </p:blipFill>
        <p:spPr bwMode="auto">
          <a:xfrm>
            <a:off x="2408238" y="1350963"/>
            <a:ext cx="1751012" cy="2006600"/>
          </a:xfrm>
          <a:prstGeom prst="rect">
            <a:avLst/>
          </a:prstGeom>
          <a:noFill/>
          <a:ln w="38100">
            <a:solidFill>
              <a:schemeClr val="bg1"/>
            </a:solidFill>
            <a:miter lim="800000"/>
            <a:headEnd/>
            <a:tailEnd/>
          </a:ln>
        </p:spPr>
      </p:pic>
      <p:pic>
        <p:nvPicPr>
          <p:cNvPr id="9227" name="Picture 23" descr="APA Activities"/>
          <p:cNvPicPr>
            <a:picLocks noChangeAspect="1" noChangeArrowheads="1"/>
          </p:cNvPicPr>
          <p:nvPr/>
        </p:nvPicPr>
        <p:blipFill>
          <a:blip r:embed="rId9" cstate="email">
            <a:extLst>
              <a:ext uri="{28A0092B-C50C-407E-A947-70E740481C1C}">
                <a14:useLocalDpi xmlns:a14="http://schemas.microsoft.com/office/drawing/2010/main"/>
              </a:ext>
            </a:extLst>
          </a:blip>
          <a:srcRect l="2963" t="18889" r="5972" b="7481"/>
          <a:stretch>
            <a:fillRect/>
          </a:stretch>
        </p:blipFill>
        <p:spPr bwMode="auto">
          <a:xfrm>
            <a:off x="4016375" y="1350963"/>
            <a:ext cx="1323975" cy="2006600"/>
          </a:xfrm>
          <a:prstGeom prst="rect">
            <a:avLst/>
          </a:prstGeom>
          <a:noFill/>
          <a:ln w="38100">
            <a:solidFill>
              <a:schemeClr val="bg1"/>
            </a:solidFill>
            <a:miter lim="800000"/>
            <a:headEnd/>
            <a:tailEnd/>
          </a:ln>
        </p:spPr>
      </p:pic>
      <p:pic>
        <p:nvPicPr>
          <p:cNvPr id="9228" name="Picture 32" descr="perou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408238" y="1350963"/>
            <a:ext cx="749300" cy="854075"/>
          </a:xfrm>
          <a:prstGeom prst="rect">
            <a:avLst/>
          </a:prstGeom>
          <a:noFill/>
          <a:ln w="38100">
            <a:solidFill>
              <a:schemeClr val="bg1"/>
            </a:solidFill>
            <a:miter lim="800000"/>
            <a:headEnd/>
            <a:tailEnd/>
          </a:ln>
        </p:spPr>
      </p:pic>
      <p:pic>
        <p:nvPicPr>
          <p:cNvPr id="9229" name="Picture 33" descr="loros"/>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27088" y="1350963"/>
            <a:ext cx="741362" cy="854075"/>
          </a:xfrm>
          <a:prstGeom prst="rect">
            <a:avLst/>
          </a:prstGeom>
          <a:noFill/>
          <a:ln w="38100" algn="ctr">
            <a:solidFill>
              <a:schemeClr val="bg1"/>
            </a:solidFill>
            <a:miter lim="800000"/>
            <a:headEnd/>
            <a:tailEnd/>
          </a:ln>
        </p:spPr>
      </p:pic>
      <p:sp>
        <p:nvSpPr>
          <p:cNvPr id="9230" name="Rectangle 34"/>
          <p:cNvSpPr>
            <a:spLocks noChangeArrowheads="1"/>
          </p:cNvSpPr>
          <p:nvPr/>
        </p:nvSpPr>
        <p:spPr bwMode="auto">
          <a:xfrm>
            <a:off x="200472" y="150813"/>
            <a:ext cx="9705528"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t>
            </a:r>
            <a:r>
              <a:rPr lang="es-ES_tradnl" sz="1000" i="1" dirty="0" smtClean="0">
                <a:solidFill>
                  <a:srgbClr val="3C5482"/>
                </a:solidFill>
              </a:rPr>
              <a:t>asociación de </a:t>
            </a:r>
            <a:r>
              <a:rPr lang="es-ES_tradnl" sz="1000" i="1" dirty="0">
                <a:solidFill>
                  <a:srgbClr val="3C5482"/>
                </a:solidFill>
              </a:rPr>
              <a:t>actores turísticos</a:t>
            </a:r>
            <a:r>
              <a:rPr lang="es-ES_tradnl" sz="1600" b="1" dirty="0">
                <a:solidFill>
                  <a:srgbClr val="3C5482"/>
                </a:solidFill>
              </a:rPr>
              <a:t> </a:t>
            </a:r>
            <a:endParaRPr lang="es-ES_tradnl" sz="1600" b="1" dirty="0" smtClean="0">
              <a:solidFill>
                <a:srgbClr val="3C5482"/>
              </a:solidFill>
            </a:endParaRPr>
          </a:p>
          <a:p>
            <a:pPr algn="l" defTabSz="684213">
              <a:lnSpc>
                <a:spcPct val="95000"/>
              </a:lnSpc>
              <a:spcBef>
                <a:spcPct val="0"/>
              </a:spcBef>
              <a:buFontTx/>
              <a:buNone/>
            </a:pPr>
            <a:r>
              <a:rPr lang="es-ES_tradnl" sz="2400" b="1" dirty="0" smtClean="0">
                <a:solidFill>
                  <a:srgbClr val="3C5482"/>
                </a:solidFill>
              </a:rPr>
              <a:t>Privado-comunidad: </a:t>
            </a:r>
            <a:r>
              <a:rPr lang="es-ES_tradnl" sz="2400" b="1" u="sng" dirty="0" smtClean="0">
                <a:solidFill>
                  <a:srgbClr val="3C5482"/>
                </a:solidFill>
              </a:rPr>
              <a:t>proceso </a:t>
            </a:r>
            <a:r>
              <a:rPr lang="es-ES_tradnl" sz="2400" b="1" u="sng" dirty="0">
                <a:solidFill>
                  <a:srgbClr val="3C5482"/>
                </a:solidFill>
              </a:rPr>
              <a:t>lento </a:t>
            </a:r>
            <a:r>
              <a:rPr lang="es-ES_tradnl" sz="2400" b="1" dirty="0">
                <a:solidFill>
                  <a:srgbClr val="3C5482"/>
                </a:solidFill>
              </a:rPr>
              <a:t>pero necesario para </a:t>
            </a:r>
            <a:r>
              <a:rPr lang="es-ES_tradnl" sz="2400" b="1" u="sng" dirty="0" smtClean="0">
                <a:solidFill>
                  <a:srgbClr val="3C5482"/>
                </a:solidFill>
              </a:rPr>
              <a:t>consensuar </a:t>
            </a:r>
            <a:r>
              <a:rPr lang="es-ES_tradnl" sz="2400" b="1" u="sng" dirty="0">
                <a:solidFill>
                  <a:srgbClr val="3C5482"/>
                </a:solidFill>
              </a:rPr>
              <a:t>una perspectiva común </a:t>
            </a:r>
            <a:r>
              <a:rPr lang="es-ES_tradnl" sz="2400" b="1" dirty="0">
                <a:solidFill>
                  <a:srgbClr val="3C5482"/>
                </a:solidFill>
              </a:rPr>
              <a:t>para el proyecto, con </a:t>
            </a:r>
            <a:r>
              <a:rPr lang="es-ES_tradnl" sz="2400" b="1" u="sng" dirty="0" smtClean="0">
                <a:solidFill>
                  <a:srgbClr val="3C5482"/>
                </a:solidFill>
              </a:rPr>
              <a:t>expectativas </a:t>
            </a:r>
            <a:r>
              <a:rPr lang="es-ES_tradnl" sz="2400" b="1" u="sng" dirty="0">
                <a:solidFill>
                  <a:srgbClr val="3C5482"/>
                </a:solidFill>
              </a:rPr>
              <a:t>realistas </a:t>
            </a:r>
            <a:r>
              <a:rPr lang="es-ES_tradnl" sz="2400" b="1" u="sng" dirty="0" smtClean="0">
                <a:solidFill>
                  <a:srgbClr val="3C5482"/>
                </a:solidFill>
              </a:rPr>
              <a:t>para los socios</a:t>
            </a:r>
            <a:endParaRPr lang="es-ES_tradnl" sz="2400" b="1" dirty="0">
              <a:solidFill>
                <a:srgbClr val="3C5482"/>
              </a:solidFill>
            </a:endParaRPr>
          </a:p>
        </p:txBody>
      </p:sp>
      <p:sp>
        <p:nvSpPr>
          <p:cNvPr id="9231" name="Rectangle 41"/>
          <p:cNvSpPr>
            <a:spLocks noChangeArrowheads="1"/>
          </p:cNvSpPr>
          <p:nvPr/>
        </p:nvSpPr>
        <p:spPr bwMode="auto">
          <a:xfrm>
            <a:off x="5097463" y="3500438"/>
            <a:ext cx="4248150" cy="2736850"/>
          </a:xfrm>
          <a:prstGeom prst="rect">
            <a:avLst/>
          </a:prstGeom>
          <a:noFill/>
          <a:ln w="12700" algn="ctr">
            <a:solidFill>
              <a:srgbClr val="C0C0C0"/>
            </a:solid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MADJADJANE LODGE - Mozambique</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Descripción del proyecto: Alojamientos basados en la comunidad y en las actividades de ecoturismo</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Ventures</a:t>
            </a:r>
            <a:r>
              <a:rPr lang="es-ES_tradnl" sz="1100" b="1" dirty="0">
                <a:solidFill>
                  <a:srgbClr val="3C5482"/>
                </a:solidFill>
                <a:cs typeface="Arial" charset="0"/>
              </a:rPr>
              <a:t> – Operativa </a:t>
            </a:r>
            <a:r>
              <a:rPr lang="es-ES_tradnl" sz="1100" b="1" dirty="0" err="1">
                <a:solidFill>
                  <a:srgbClr val="3C5482"/>
                </a:solidFill>
                <a:cs typeface="Arial" charset="0"/>
              </a:rPr>
              <a:t>Core</a:t>
            </a:r>
            <a:endParaRPr lang="es-ES_tradnl" sz="1100" b="1" dirty="0">
              <a:solidFill>
                <a:srgbClr val="3C5482"/>
              </a:solidFill>
              <a:cs typeface="Arial" charset="0"/>
            </a:endParaRP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Roles e inputs del actor: la comunidad de </a:t>
            </a:r>
            <a:r>
              <a:rPr lang="es-ES_tradnl" sz="1100" b="1" dirty="0" err="1">
                <a:solidFill>
                  <a:srgbClr val="3C5482"/>
                </a:solidFill>
                <a:cs typeface="Arial" charset="0"/>
              </a:rPr>
              <a:t>Madjadjane</a:t>
            </a:r>
            <a:r>
              <a:rPr lang="es-ES_tradnl" sz="1100" b="1" dirty="0">
                <a:solidFill>
                  <a:srgbClr val="3C5482"/>
                </a:solidFill>
                <a:cs typeface="Arial" charset="0"/>
              </a:rPr>
              <a:t> posee y opera el alojamiento y el UICN y la Ford </a:t>
            </a:r>
            <a:r>
              <a:rPr lang="es-ES_tradnl" sz="1100" b="1" dirty="0" err="1">
                <a:solidFill>
                  <a:srgbClr val="3C5482"/>
                </a:solidFill>
                <a:cs typeface="Arial" charset="0"/>
              </a:rPr>
              <a:t>Foundation</a:t>
            </a:r>
            <a:r>
              <a:rPr lang="es-ES_tradnl" sz="1100" b="1" dirty="0">
                <a:solidFill>
                  <a:srgbClr val="3C5482"/>
                </a:solidFill>
                <a:cs typeface="Arial" charset="0"/>
              </a:rPr>
              <a:t> proporcionaron asistencia financiera y técnica.</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Experiencia adquirida:  el objetivo principal fue implantar la Gestión de Recursos Naturales Basados en la Comunidad, sin un enfoque empresarial, que limitase la autosuficiencia de la Comunidad; se debe buscar un enfoque integrado al turismo como actividad económica, no sólo tratarlo como una herramienta para otras finalidades    </a:t>
            </a:r>
          </a:p>
        </p:txBody>
      </p:sp>
    </p:spTree>
    <p:extLst>
      <p:ext uri="{BB962C8B-B14F-4D97-AF65-F5344CB8AC3E}">
        <p14:creationId xmlns:p14="http://schemas.microsoft.com/office/powerpoint/2010/main" val="164995677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5"/>
          <p:cNvPicPr>
            <a:picLocks noChangeAspect="1" noChangeArrowheads="1"/>
          </p:cNvPicPr>
          <p:nvPr/>
        </p:nvPicPr>
        <p:blipFill>
          <a:blip r:embed="rId3" cstate="email">
            <a:extLst>
              <a:ext uri="{28A0092B-C50C-407E-A947-70E740481C1C}">
                <a14:useLocalDpi xmlns:a14="http://schemas.microsoft.com/office/drawing/2010/main"/>
              </a:ext>
            </a:extLst>
          </a:blip>
          <a:srcRect l="27168" t="6795" b="13690"/>
          <a:stretch>
            <a:fillRect/>
          </a:stretch>
        </p:blipFill>
        <p:spPr bwMode="auto">
          <a:xfrm>
            <a:off x="2754313" y="1341438"/>
            <a:ext cx="2951162" cy="2016125"/>
          </a:xfrm>
          <a:prstGeom prst="rect">
            <a:avLst/>
          </a:prstGeom>
          <a:noFill/>
          <a:ln w="38100">
            <a:solidFill>
              <a:schemeClr val="bg2"/>
            </a:solidFill>
            <a:miter lim="800000"/>
            <a:headEnd/>
            <a:tailEnd/>
          </a:ln>
        </p:spPr>
      </p:pic>
      <p:pic>
        <p:nvPicPr>
          <p:cNvPr id="10243" name="Picture 24" descr="Entrada a EV"/>
          <p:cNvPicPr>
            <a:picLocks noChangeAspect="1" noChangeArrowheads="1"/>
          </p:cNvPicPr>
          <p:nvPr/>
        </p:nvPicPr>
        <p:blipFill>
          <a:blip r:embed="rId4" cstate="email">
            <a:extLst>
              <a:ext uri="{28A0092B-C50C-407E-A947-70E740481C1C}">
                <a14:useLocalDpi xmlns:a14="http://schemas.microsoft.com/office/drawing/2010/main"/>
              </a:ext>
            </a:extLst>
          </a:blip>
          <a:srcRect t="1984" r="7561" b="12979"/>
          <a:stretch>
            <a:fillRect/>
          </a:stretch>
        </p:blipFill>
        <p:spPr bwMode="auto">
          <a:xfrm>
            <a:off x="2682875" y="2444750"/>
            <a:ext cx="1281113" cy="884238"/>
          </a:xfrm>
          <a:prstGeom prst="rect">
            <a:avLst/>
          </a:prstGeom>
          <a:noFill/>
          <a:ln w="38100" algn="ctr">
            <a:solidFill>
              <a:schemeClr val="bg1"/>
            </a:solidFill>
            <a:miter lim="800000"/>
            <a:headEnd/>
            <a:tailEnd/>
          </a:ln>
        </p:spPr>
      </p:pic>
      <p:sp>
        <p:nvSpPr>
          <p:cNvPr id="10244" name="Rectangle 3"/>
          <p:cNvSpPr>
            <a:spLocks noChangeArrowheads="1"/>
          </p:cNvSpPr>
          <p:nvPr/>
        </p:nvSpPr>
        <p:spPr bwMode="auto">
          <a:xfrm>
            <a:off x="849313" y="3356992"/>
            <a:ext cx="4175125" cy="2736850"/>
          </a:xfrm>
          <a:prstGeom prst="rect">
            <a:avLst/>
          </a:prstGeom>
          <a:noFill/>
          <a:ln w="12700" algn="ctr">
            <a:noFill/>
            <a:miter lim="800000"/>
            <a:headEnd/>
            <a:tailEnd/>
          </a:ln>
        </p:spPr>
        <p:txBody>
          <a:bodyPr lIns="46800" tIns="39600" rIns="46800" bIns="39600"/>
          <a:lstStyle/>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ALBERGUE YACHANA, Ecuador</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Descripción del proyecto: resort </a:t>
            </a:r>
            <a:r>
              <a:rPr lang="es-ES_tradnl" sz="1100" b="1" dirty="0" err="1">
                <a:solidFill>
                  <a:srgbClr val="3C5482"/>
                </a:solidFill>
                <a:cs typeface="Arial" charset="0"/>
              </a:rPr>
              <a:t>ecoturístico</a:t>
            </a:r>
            <a:r>
              <a:rPr lang="es-ES_tradnl" sz="1100" b="1" dirty="0">
                <a:solidFill>
                  <a:srgbClr val="3C5482"/>
                </a:solidFill>
                <a:cs typeface="Arial" charset="0"/>
              </a:rPr>
              <a:t> en Amazonía</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a:t>
            </a:r>
            <a:r>
              <a:rPr lang="es-ES_tradnl" sz="1100" b="1" dirty="0">
                <a:solidFill>
                  <a:srgbClr val="3C5482"/>
                </a:solidFill>
                <a:cs typeface="Arial" charset="0"/>
              </a:rPr>
              <a:t> – Operación </a:t>
            </a:r>
            <a:r>
              <a:rPr lang="es-ES_tradnl" sz="1100" b="1" dirty="0" err="1">
                <a:solidFill>
                  <a:srgbClr val="3C5482"/>
                </a:solidFill>
                <a:cs typeface="Arial" charset="0"/>
              </a:rPr>
              <a:t>core</a:t>
            </a:r>
            <a:endParaRPr lang="es-ES_tradnl" sz="1100" b="1" dirty="0">
              <a:solidFill>
                <a:srgbClr val="3C5482"/>
              </a:solidFill>
              <a:cs typeface="Arial" charset="0"/>
            </a:endParaRP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Roles e inputs del actor: FUNDESIN financia el proyecto y crea dos empresas </a:t>
            </a:r>
            <a:r>
              <a:rPr lang="es-ES_tradnl" sz="1100" b="1" dirty="0" err="1">
                <a:solidFill>
                  <a:srgbClr val="3C5482"/>
                </a:solidFill>
                <a:cs typeface="Arial" charset="0"/>
              </a:rPr>
              <a:t>Yachana</a:t>
            </a:r>
            <a:r>
              <a:rPr lang="es-ES_tradnl" sz="1100" b="1" dirty="0">
                <a:solidFill>
                  <a:srgbClr val="3C5482"/>
                </a:solidFill>
                <a:cs typeface="Arial" charset="0"/>
              </a:rPr>
              <a:t> </a:t>
            </a:r>
            <a:r>
              <a:rPr lang="es-ES_tradnl" sz="1100" b="1" dirty="0" err="1">
                <a:solidFill>
                  <a:srgbClr val="3C5482"/>
                </a:solidFill>
                <a:cs typeface="Arial" charset="0"/>
              </a:rPr>
              <a:t>Lodge</a:t>
            </a:r>
            <a:r>
              <a:rPr lang="es-ES_tradnl" sz="1100" b="1" dirty="0">
                <a:solidFill>
                  <a:srgbClr val="3C5482"/>
                </a:solidFill>
                <a:cs typeface="Arial" charset="0"/>
              </a:rPr>
              <a:t> y </a:t>
            </a:r>
            <a:r>
              <a:rPr lang="es-ES_tradnl" sz="1100" b="1" dirty="0" err="1">
                <a:solidFill>
                  <a:srgbClr val="3C5482"/>
                </a:solidFill>
                <a:cs typeface="Arial" charset="0"/>
              </a:rPr>
              <a:t>Yachana</a:t>
            </a:r>
            <a:r>
              <a:rPr lang="es-ES_tradnl" sz="1100" b="1" dirty="0">
                <a:solidFill>
                  <a:srgbClr val="3C5482"/>
                </a:solidFill>
                <a:cs typeface="Arial" charset="0"/>
              </a:rPr>
              <a:t> Gourmet;  la comunidad participa en la explotación y recibe los ingresos de la empresa y otros beneficios; donativos de visitantes y cooperación inter-institucional (UNICEF, iglesias, escuelas)</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Experiencia adquirida:  </a:t>
            </a:r>
            <a:r>
              <a:rPr lang="es-ES_tradnl" sz="1100" b="1" dirty="0" smtClean="0">
                <a:solidFill>
                  <a:srgbClr val="3C5482"/>
                </a:solidFill>
                <a:cs typeface="Arial" charset="0"/>
              </a:rPr>
              <a:t>buena </a:t>
            </a:r>
            <a:r>
              <a:rPr lang="es-ES_tradnl" sz="1100" b="1" dirty="0">
                <a:solidFill>
                  <a:srgbClr val="3C5482"/>
                </a:solidFill>
                <a:cs typeface="Arial" charset="0"/>
              </a:rPr>
              <a:t>conceptualización del proyecto, pero baja participación de comunidades en la explotación, </a:t>
            </a:r>
            <a:r>
              <a:rPr lang="es-ES_tradnl" sz="1100" b="1" dirty="0" smtClean="0">
                <a:solidFill>
                  <a:srgbClr val="3C5482"/>
                </a:solidFill>
                <a:cs typeface="Arial" charset="0"/>
              </a:rPr>
              <a:t>comercialización </a:t>
            </a:r>
            <a:r>
              <a:rPr lang="es-ES_tradnl" sz="1100" b="1" dirty="0">
                <a:solidFill>
                  <a:srgbClr val="3C5482"/>
                </a:solidFill>
                <a:cs typeface="Arial" charset="0"/>
              </a:rPr>
              <a:t>y gestión de fondos económicos para la conservación. </a:t>
            </a:r>
          </a:p>
        </p:txBody>
      </p:sp>
      <p:sp>
        <p:nvSpPr>
          <p:cNvPr id="10246" name="Text Box 5"/>
          <p:cNvSpPr txBox="1">
            <a:spLocks noChangeArrowheads="1"/>
          </p:cNvSpPr>
          <p:nvPr/>
        </p:nvSpPr>
        <p:spPr bwMode="auto">
          <a:xfrm rot="-5400000">
            <a:off x="-2258218" y="3960020"/>
            <a:ext cx="5516564" cy="279399"/>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rPr>
              <a:t>Privado- Privado</a:t>
            </a:r>
          </a:p>
        </p:txBody>
      </p:sp>
      <p:sp>
        <p:nvSpPr>
          <p:cNvPr id="10247" name="Rectangle 8"/>
          <p:cNvSpPr>
            <a:spLocks noChangeArrowheads="1"/>
          </p:cNvSpPr>
          <p:nvPr/>
        </p:nvSpPr>
        <p:spPr bwMode="auto">
          <a:xfrm>
            <a:off x="5097463" y="3356992"/>
            <a:ext cx="4248150" cy="2736850"/>
          </a:xfrm>
          <a:prstGeom prst="rect">
            <a:avLst/>
          </a:prstGeom>
          <a:noFill/>
          <a:ln w="12700" algn="ctr">
            <a:noFill/>
            <a:miter lim="800000"/>
            <a:headEnd/>
            <a:tailEnd/>
          </a:ln>
        </p:spPr>
        <p:txBody>
          <a:bodyPr lIns="46800" tIns="39600" rIns="46800" bIns="39600"/>
          <a:lstStyle/>
          <a:p>
            <a:pPr marL="177800" indent="-177800" algn="l" defTabSz="684213">
              <a:spcBef>
                <a:spcPct val="20000"/>
              </a:spcBef>
              <a:buClr>
                <a:srgbClr val="FF9429"/>
              </a:buClr>
              <a:buFont typeface="Webdings" pitchFamily="18" charset="2"/>
              <a:buNone/>
            </a:pPr>
            <a:r>
              <a:rPr lang="es-ES_tradnl" sz="1100" b="1" dirty="0">
                <a:solidFill>
                  <a:srgbClr val="3C5482"/>
                </a:solidFill>
                <a:cs typeface="Arial" charset="0"/>
              </a:rPr>
              <a:t>FINCA ESPERANZA VERDE, Nicaragua</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Descripción del proyecto: </a:t>
            </a:r>
            <a:r>
              <a:rPr lang="es-ES_tradnl" sz="1100" b="1" dirty="0" smtClean="0">
                <a:solidFill>
                  <a:srgbClr val="3C5482"/>
                </a:solidFill>
                <a:cs typeface="Arial" charset="0"/>
              </a:rPr>
              <a:t>reserva </a:t>
            </a:r>
            <a:r>
              <a:rPr lang="es-ES_tradnl" sz="1100" b="1" dirty="0">
                <a:solidFill>
                  <a:srgbClr val="3C5482"/>
                </a:solidFill>
                <a:cs typeface="Arial" charset="0"/>
              </a:rPr>
              <a:t>privada de fauna y flora de 87 ha., con resort ecoturístico (4 </a:t>
            </a:r>
            <a:r>
              <a:rPr lang="es-ES_tradnl" sz="1100" b="1" dirty="0" smtClean="0">
                <a:solidFill>
                  <a:srgbClr val="3C5482"/>
                </a:solidFill>
                <a:cs typeface="Arial" charset="0"/>
              </a:rPr>
              <a:t>cabañas, </a:t>
            </a:r>
            <a:r>
              <a:rPr lang="es-ES_tradnl" sz="1100" b="1" dirty="0">
                <a:solidFill>
                  <a:srgbClr val="3C5482"/>
                </a:solidFill>
                <a:cs typeface="Arial" charset="0"/>
              </a:rPr>
              <a:t>26 </a:t>
            </a:r>
            <a:r>
              <a:rPr lang="es-ES_tradnl" sz="1100" b="1" dirty="0" err="1">
                <a:solidFill>
                  <a:srgbClr val="3C5482"/>
                </a:solidFill>
                <a:cs typeface="Arial" charset="0"/>
              </a:rPr>
              <a:t>pax</a:t>
            </a:r>
            <a:r>
              <a:rPr lang="es-ES_tradnl" sz="1100" b="1" dirty="0">
                <a:solidFill>
                  <a:srgbClr val="3C5482"/>
                </a:solidFill>
                <a:cs typeface="Arial" charset="0"/>
              </a:rPr>
              <a:t>, zona de camping, caminos, mariposas, café orgánico, observación de aves); red de 7 </a:t>
            </a:r>
            <a:r>
              <a:rPr lang="es-ES_tradnl" sz="1100" b="1" dirty="0" smtClean="0">
                <a:solidFill>
                  <a:srgbClr val="3C5482"/>
                </a:solidFill>
                <a:cs typeface="Arial" charset="0"/>
              </a:rPr>
              <a:t>alojamientos </a:t>
            </a:r>
            <a:r>
              <a:rPr lang="es-ES_tradnl" sz="1100" b="1" dirty="0">
                <a:solidFill>
                  <a:srgbClr val="3C5482"/>
                </a:solidFill>
                <a:cs typeface="Arial" charset="0"/>
              </a:rPr>
              <a:t>en el pueblo de San Ramón; 10 guías turísticos; aeronaves, músicos y otros actores relacionados </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Tipo de asociación: acuerdos operativos, suministro y empleo local </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Roles e inputs del actor: Durham San Ramón </a:t>
            </a:r>
            <a:r>
              <a:rPr lang="es-ES_tradnl" sz="1100" b="1" dirty="0" err="1">
                <a:solidFill>
                  <a:srgbClr val="3C5482"/>
                </a:solidFill>
                <a:cs typeface="Arial" charset="0"/>
              </a:rPr>
              <a:t>Sister</a:t>
            </a:r>
            <a:r>
              <a:rPr lang="es-ES_tradnl" sz="1100" b="1" dirty="0">
                <a:solidFill>
                  <a:srgbClr val="3C5482"/>
                </a:solidFill>
                <a:cs typeface="Arial" charset="0"/>
              </a:rPr>
              <a:t> </a:t>
            </a:r>
            <a:r>
              <a:rPr lang="es-ES_tradnl" sz="1100" b="1" dirty="0" err="1">
                <a:solidFill>
                  <a:srgbClr val="3C5482"/>
                </a:solidFill>
                <a:cs typeface="Arial" charset="0"/>
              </a:rPr>
              <a:t>Community</a:t>
            </a:r>
            <a:r>
              <a:rPr lang="es-ES_tradnl" sz="1100" b="1" dirty="0">
                <a:solidFill>
                  <a:srgbClr val="3C5482"/>
                </a:solidFill>
                <a:cs typeface="Arial" charset="0"/>
              </a:rPr>
              <a:t> es el propietario y operador general de FEV; la comunidad de San Ramón define proyectos y recibe apoyo de FEV; otras ONG’S, y agencias públicas y privadas proporcionan asistencia técnica.</a:t>
            </a:r>
          </a:p>
          <a:p>
            <a:pPr marL="177800" indent="-177800" algn="l" defTabSz="684213">
              <a:spcBef>
                <a:spcPct val="20000"/>
              </a:spcBef>
              <a:buClr>
                <a:schemeClr val="tx1"/>
              </a:buClr>
              <a:buFont typeface="Arial" panose="020B0604020202020204" pitchFamily="34" charset="0"/>
              <a:buChar char="•"/>
            </a:pPr>
            <a:r>
              <a:rPr lang="es-ES_tradnl" sz="1100" b="1" dirty="0">
                <a:solidFill>
                  <a:srgbClr val="3C5482"/>
                </a:solidFill>
                <a:cs typeface="Arial" charset="0"/>
              </a:rPr>
              <a:t>Experiencia adquirida:   se garantizó la financiación mediante un plan de negocio para el proyecto; un marco comercial muy fuerte; diversificación de ingresos (alojamiento, exportaciones de café, donativos); líderes de proyecto muy emprendedores en la comunidad</a:t>
            </a:r>
          </a:p>
        </p:txBody>
      </p:sp>
      <p:pic>
        <p:nvPicPr>
          <p:cNvPr id="10248" name="Picture 25" descr="yochana"/>
          <p:cNvPicPr>
            <a:picLocks noChangeAspect="1" noChangeArrowheads="1"/>
          </p:cNvPicPr>
          <p:nvPr/>
        </p:nvPicPr>
        <p:blipFill>
          <a:blip r:embed="rId5" cstate="email">
            <a:extLst>
              <a:ext uri="{28A0092B-C50C-407E-A947-70E740481C1C}">
                <a14:useLocalDpi xmlns:a14="http://schemas.microsoft.com/office/drawing/2010/main"/>
              </a:ext>
            </a:extLst>
          </a:blip>
          <a:srcRect l="25044" r="11111"/>
          <a:stretch>
            <a:fillRect/>
          </a:stretch>
        </p:blipFill>
        <p:spPr bwMode="auto">
          <a:xfrm>
            <a:off x="8185150" y="1350963"/>
            <a:ext cx="1160463" cy="1214437"/>
          </a:xfrm>
          <a:prstGeom prst="rect">
            <a:avLst/>
          </a:prstGeom>
          <a:noFill/>
          <a:ln w="38100" algn="ctr">
            <a:solidFill>
              <a:schemeClr val="bg2"/>
            </a:solidFill>
            <a:miter lim="800000"/>
            <a:headEnd/>
            <a:tailEnd/>
          </a:ln>
        </p:spPr>
      </p:pic>
      <p:pic>
        <p:nvPicPr>
          <p:cNvPr id="10249" name="Picture 26" descr="yochana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21650" y="2543175"/>
            <a:ext cx="1223963" cy="814388"/>
          </a:xfrm>
          <a:prstGeom prst="rect">
            <a:avLst/>
          </a:prstGeom>
          <a:noFill/>
          <a:ln w="38100" algn="ctr">
            <a:solidFill>
              <a:schemeClr val="bg2"/>
            </a:solidFill>
            <a:miter lim="800000"/>
            <a:headEnd/>
            <a:tailEnd/>
          </a:ln>
        </p:spPr>
      </p:pic>
      <p:pic>
        <p:nvPicPr>
          <p:cNvPr id="10250" name="Picture 20"/>
          <p:cNvPicPr>
            <a:picLocks noChangeAspect="1" noChangeArrowheads="1"/>
          </p:cNvPicPr>
          <p:nvPr/>
        </p:nvPicPr>
        <p:blipFill>
          <a:blip r:embed="rId7" cstate="email">
            <a:extLst>
              <a:ext uri="{28A0092B-C50C-407E-A947-70E740481C1C}">
                <a14:useLocalDpi xmlns:a14="http://schemas.microsoft.com/office/drawing/2010/main"/>
              </a:ext>
            </a:extLst>
          </a:blip>
          <a:srcRect l="6857" t="12199" r="5922" b="19766"/>
          <a:stretch>
            <a:fillRect/>
          </a:stretch>
        </p:blipFill>
        <p:spPr bwMode="auto">
          <a:xfrm>
            <a:off x="2782888" y="1350963"/>
            <a:ext cx="1179512" cy="1049337"/>
          </a:xfrm>
          <a:prstGeom prst="rect">
            <a:avLst/>
          </a:prstGeom>
          <a:noFill/>
          <a:ln w="38100">
            <a:solidFill>
              <a:schemeClr val="bg2"/>
            </a:solidFill>
            <a:miter lim="800000"/>
            <a:headEnd/>
            <a:tailEnd/>
          </a:ln>
        </p:spPr>
      </p:pic>
      <p:pic>
        <p:nvPicPr>
          <p:cNvPr id="10251" name="Picture 18"/>
          <p:cNvPicPr>
            <a:picLocks noChangeAspect="1" noChangeArrowheads="1"/>
          </p:cNvPicPr>
          <p:nvPr/>
        </p:nvPicPr>
        <p:blipFill>
          <a:blip r:embed="rId8" cstate="email">
            <a:extLst>
              <a:ext uri="{28A0092B-C50C-407E-A947-70E740481C1C}">
                <a14:useLocalDpi xmlns:a14="http://schemas.microsoft.com/office/drawing/2010/main"/>
              </a:ext>
            </a:extLst>
          </a:blip>
          <a:srcRect l="34866" t="3961" r="6166" b="6183"/>
          <a:stretch>
            <a:fillRect/>
          </a:stretch>
        </p:blipFill>
        <p:spPr bwMode="auto">
          <a:xfrm>
            <a:off x="849313" y="1341438"/>
            <a:ext cx="1893887" cy="2016125"/>
          </a:xfrm>
          <a:prstGeom prst="rect">
            <a:avLst/>
          </a:prstGeom>
          <a:noFill/>
          <a:ln w="38100">
            <a:solidFill>
              <a:schemeClr val="bg2"/>
            </a:solidFill>
            <a:miter lim="800000"/>
            <a:headEnd/>
            <a:tailEnd/>
          </a:ln>
        </p:spPr>
      </p:pic>
      <p:pic>
        <p:nvPicPr>
          <p:cNvPr id="10252" name="Picture 27" descr="finca esperanza verde"/>
          <p:cNvPicPr>
            <a:picLocks noChangeAspect="1" noChangeArrowheads="1"/>
          </p:cNvPicPr>
          <p:nvPr/>
        </p:nvPicPr>
        <p:blipFill>
          <a:blip r:embed="rId9" cstate="email">
            <a:extLst>
              <a:ext uri="{28A0092B-C50C-407E-A947-70E740481C1C}">
                <a14:useLocalDpi xmlns:a14="http://schemas.microsoft.com/office/drawing/2010/main"/>
              </a:ext>
            </a:extLst>
          </a:blip>
          <a:srcRect l="40462" r="9747"/>
          <a:stretch>
            <a:fillRect/>
          </a:stretch>
        </p:blipFill>
        <p:spPr bwMode="auto">
          <a:xfrm>
            <a:off x="5654675" y="1338263"/>
            <a:ext cx="1508125" cy="2019300"/>
          </a:xfrm>
          <a:prstGeom prst="rect">
            <a:avLst/>
          </a:prstGeom>
          <a:noFill/>
          <a:ln w="38100" algn="ctr">
            <a:solidFill>
              <a:schemeClr val="bg2"/>
            </a:solidFill>
            <a:miter lim="800000"/>
            <a:headEnd/>
            <a:tailEnd/>
          </a:ln>
        </p:spPr>
      </p:pic>
      <p:pic>
        <p:nvPicPr>
          <p:cNvPr id="10253" name="Picture 23" descr="046 Música campesina"/>
          <p:cNvPicPr>
            <a:picLocks noChangeAspect="1" noChangeArrowheads="1"/>
          </p:cNvPicPr>
          <p:nvPr/>
        </p:nvPicPr>
        <p:blipFill>
          <a:blip r:embed="rId10" cstate="email">
            <a:extLst>
              <a:ext uri="{28A0092B-C50C-407E-A947-70E740481C1C}">
                <a14:useLocalDpi xmlns:a14="http://schemas.microsoft.com/office/drawing/2010/main"/>
              </a:ext>
            </a:extLst>
          </a:blip>
          <a:srcRect l="5475" t="784" r="51958"/>
          <a:stretch>
            <a:fillRect/>
          </a:stretch>
        </p:blipFill>
        <p:spPr bwMode="auto">
          <a:xfrm>
            <a:off x="7100888" y="1338263"/>
            <a:ext cx="1147762" cy="2006600"/>
          </a:xfrm>
          <a:prstGeom prst="rect">
            <a:avLst/>
          </a:prstGeom>
          <a:noFill/>
          <a:ln w="38100" algn="ctr">
            <a:solidFill>
              <a:schemeClr val="bg2"/>
            </a:solidFill>
            <a:miter lim="800000"/>
            <a:headEnd/>
            <a:tailEnd/>
          </a:ln>
        </p:spPr>
      </p:pic>
      <p:pic>
        <p:nvPicPr>
          <p:cNvPr id="10254" name="Picture 29" descr="101_885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43638" y="1347788"/>
            <a:ext cx="801687" cy="585787"/>
          </a:xfrm>
          <a:prstGeom prst="rect">
            <a:avLst/>
          </a:prstGeom>
          <a:noFill/>
          <a:ln w="38100" algn="ctr">
            <a:solidFill>
              <a:schemeClr val="bg2"/>
            </a:solidFill>
            <a:miter lim="800000"/>
            <a:headEnd/>
            <a:tailEnd/>
          </a:ln>
        </p:spPr>
      </p:pic>
      <p:sp>
        <p:nvSpPr>
          <p:cNvPr id="10255" name="Rectangle 32"/>
          <p:cNvSpPr>
            <a:spLocks noChangeArrowheads="1"/>
          </p:cNvSpPr>
          <p:nvPr/>
        </p:nvSpPr>
        <p:spPr bwMode="auto">
          <a:xfrm>
            <a:off x="415925" y="150813"/>
            <a:ext cx="9145587"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asociación de actores turísticos</a:t>
            </a:r>
            <a:r>
              <a:rPr lang="es-ES_tradnl" sz="1600" b="1" dirty="0">
                <a:solidFill>
                  <a:srgbClr val="3C5482"/>
                </a:solidFill>
              </a:rPr>
              <a:t> </a:t>
            </a:r>
            <a:endParaRPr lang="es-ES_tradnl" sz="1600" b="1" dirty="0" smtClean="0">
              <a:solidFill>
                <a:srgbClr val="3C5482"/>
              </a:solidFill>
            </a:endParaRPr>
          </a:p>
          <a:p>
            <a:pPr algn="l" defTabSz="684213">
              <a:lnSpc>
                <a:spcPct val="95000"/>
              </a:lnSpc>
              <a:spcBef>
                <a:spcPct val="0"/>
              </a:spcBef>
              <a:buFontTx/>
              <a:buNone/>
            </a:pPr>
            <a:r>
              <a:rPr lang="es-ES_tradnl" sz="2400" b="1" dirty="0" smtClean="0">
                <a:solidFill>
                  <a:srgbClr val="3C5482"/>
                </a:solidFill>
              </a:rPr>
              <a:t>Socios con “</a:t>
            </a:r>
            <a:r>
              <a:rPr lang="es-ES_tradnl" sz="2400" b="1" dirty="0">
                <a:solidFill>
                  <a:srgbClr val="3C5482"/>
                </a:solidFill>
              </a:rPr>
              <a:t>madurez” en </a:t>
            </a:r>
            <a:r>
              <a:rPr lang="es-ES_tradnl" sz="2400" b="1" dirty="0" smtClean="0">
                <a:solidFill>
                  <a:srgbClr val="3C5482"/>
                </a:solidFill>
              </a:rPr>
              <a:t>negocios</a:t>
            </a:r>
            <a:r>
              <a:rPr lang="es-ES_tradnl" sz="2400" b="1" dirty="0">
                <a:solidFill>
                  <a:srgbClr val="3C5482"/>
                </a:solidFill>
              </a:rPr>
              <a:t>, </a:t>
            </a:r>
            <a:r>
              <a:rPr lang="es-ES_tradnl" sz="2400" b="1" u="sng" dirty="0" smtClean="0">
                <a:solidFill>
                  <a:srgbClr val="3C5482"/>
                </a:solidFill>
              </a:rPr>
              <a:t>mantener formato </a:t>
            </a:r>
            <a:r>
              <a:rPr lang="es-ES_tradnl" sz="2400" b="1" u="sng" dirty="0">
                <a:solidFill>
                  <a:srgbClr val="3C5482"/>
                </a:solidFill>
              </a:rPr>
              <a:t>clásico </a:t>
            </a:r>
            <a:r>
              <a:rPr lang="es-ES_tradnl" sz="2400" b="1" dirty="0">
                <a:solidFill>
                  <a:srgbClr val="3C5482"/>
                </a:solidFill>
              </a:rPr>
              <a:t>de asociación </a:t>
            </a:r>
            <a:r>
              <a:rPr lang="es-ES_tradnl" sz="2400" b="1" u="sng" dirty="0" smtClean="0">
                <a:solidFill>
                  <a:srgbClr val="3C5482"/>
                </a:solidFill>
              </a:rPr>
              <a:t>privada-privada</a:t>
            </a:r>
            <a:r>
              <a:rPr lang="es-ES_tradnl" sz="2400" b="1" dirty="0" smtClean="0">
                <a:solidFill>
                  <a:srgbClr val="3C5482"/>
                </a:solidFill>
              </a:rPr>
              <a:t>, para garantizar dinámicas empresariales</a:t>
            </a:r>
            <a:endParaRPr lang="es-ES_tradnl" sz="2400" b="1" dirty="0">
              <a:solidFill>
                <a:srgbClr val="3C5482"/>
              </a:solidFill>
            </a:endParaRPr>
          </a:p>
        </p:txBody>
      </p:sp>
    </p:spTree>
    <p:extLst>
      <p:ext uri="{BB962C8B-B14F-4D97-AF65-F5344CB8AC3E}">
        <p14:creationId xmlns:p14="http://schemas.microsoft.com/office/powerpoint/2010/main" val="156563504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3"/>
          <p:cNvSpPr txBox="1">
            <a:spLocks noChangeArrowheads="1"/>
          </p:cNvSpPr>
          <p:nvPr/>
        </p:nvSpPr>
        <p:spPr bwMode="auto">
          <a:xfrm rot="-5400000">
            <a:off x="-2261839" y="3963641"/>
            <a:ext cx="5516564" cy="272157"/>
          </a:xfrm>
          <a:prstGeom prst="rect">
            <a:avLst/>
          </a:prstGeom>
          <a:solidFill>
            <a:schemeClr val="accent1"/>
          </a:solidFill>
          <a:ln w="9525" algn="ctr">
            <a:noFill/>
            <a:miter lim="800000"/>
            <a:headEnd/>
            <a:tailEnd/>
          </a:ln>
        </p:spPr>
        <p:txBody>
          <a:bodyPr lIns="54000" tIns="46800" rIns="54000" anchor="ctr" anchorCtr="1"/>
          <a:lstStyle/>
          <a:p>
            <a:pPr algn="l">
              <a:buClr>
                <a:srgbClr val="FF9429"/>
              </a:buClr>
              <a:buFont typeface="Webdings" pitchFamily="18" charset="2"/>
              <a:buNone/>
            </a:pPr>
            <a:r>
              <a:rPr lang="es-ES_tradnl" sz="1400" b="1">
                <a:solidFill>
                  <a:schemeClr val="bg1"/>
                </a:solidFill>
              </a:rPr>
              <a:t>Sector privado – Comunidad - Gobierno</a:t>
            </a:r>
          </a:p>
        </p:txBody>
      </p:sp>
      <p:sp>
        <p:nvSpPr>
          <p:cNvPr id="11268" name="Rectangle 5"/>
          <p:cNvSpPr>
            <a:spLocks noChangeArrowheads="1"/>
          </p:cNvSpPr>
          <p:nvPr/>
        </p:nvSpPr>
        <p:spPr bwMode="auto">
          <a:xfrm>
            <a:off x="5100638" y="3500438"/>
            <a:ext cx="4244975" cy="2736850"/>
          </a:xfrm>
          <a:prstGeom prst="rect">
            <a:avLst/>
          </a:prstGeom>
          <a:noFill/>
          <a:ln w="12700" algn="ctr">
            <a:no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TURISMO CULTURAL DEL HAN ANTERIOR – </a:t>
            </a:r>
            <a:r>
              <a:rPr lang="es-ES_tradnl" sz="1100" b="1" dirty="0" err="1">
                <a:solidFill>
                  <a:srgbClr val="3C5482"/>
                </a:solidFill>
                <a:cs typeface="Arial" charset="0"/>
              </a:rPr>
              <a:t>Tianlong</a:t>
            </a:r>
            <a:r>
              <a:rPr lang="es-ES_tradnl" sz="1100" b="1" dirty="0">
                <a:solidFill>
                  <a:srgbClr val="3C5482"/>
                </a:solidFill>
                <a:cs typeface="Arial" charset="0"/>
              </a:rPr>
              <a:t> - China</a:t>
            </a:r>
          </a:p>
          <a:p>
            <a:pPr marL="177800" indent="-177800" algn="l" defTabSz="684213">
              <a:spcBef>
                <a:spcPct val="50000"/>
              </a:spcBef>
              <a:buClr>
                <a:schemeClr val="tx1"/>
              </a:buClr>
              <a:buFont typeface="Arial" panose="020B0604020202020204" pitchFamily="34" charset="0"/>
              <a:buChar char="•"/>
            </a:pPr>
            <a:r>
              <a:rPr lang="es-ES_tradnl" sz="1100" b="1" dirty="0">
                <a:cs typeface="Arial" charset="0"/>
              </a:rPr>
              <a:t>Descripción del proyecto: turismo rural dentro del Programa de Turismo Cultural del Han Anterior.</a:t>
            </a:r>
          </a:p>
          <a:p>
            <a:pPr marL="177800" indent="-177800" algn="l" defTabSz="684213">
              <a:spcBef>
                <a:spcPct val="50000"/>
              </a:spcBef>
              <a:buClr>
                <a:schemeClr val="tx1"/>
              </a:buClr>
              <a:buFont typeface="Arial" panose="020B0604020202020204" pitchFamily="34" charset="0"/>
              <a:buChar char="•"/>
            </a:pPr>
            <a:r>
              <a:rPr lang="es-ES_tradnl" sz="1100" b="1" dirty="0">
                <a:cs typeface="Arial" charset="0"/>
              </a:rPr>
              <a:t>Tipo de asociación: </a:t>
            </a:r>
            <a:r>
              <a:rPr lang="es-ES_tradnl" sz="1100" b="1" dirty="0" err="1">
                <a:cs typeface="Arial" charset="0"/>
              </a:rPr>
              <a:t>Joint</a:t>
            </a:r>
            <a:r>
              <a:rPr lang="es-ES_tradnl" sz="1100" b="1" dirty="0">
                <a:cs typeface="Arial" charset="0"/>
              </a:rPr>
              <a:t> Venture - CPPP</a:t>
            </a:r>
          </a:p>
          <a:p>
            <a:pPr marL="177800" indent="-177800" algn="l" defTabSz="684213">
              <a:spcBef>
                <a:spcPct val="50000"/>
              </a:spcBef>
              <a:buClr>
                <a:schemeClr val="tx1"/>
              </a:buClr>
              <a:buFont typeface="Arial" panose="020B0604020202020204" pitchFamily="34" charset="0"/>
              <a:buChar char="•"/>
            </a:pPr>
            <a:r>
              <a:rPr lang="es-ES_tradnl" sz="1100" b="1" dirty="0">
                <a:cs typeface="Arial" charset="0"/>
              </a:rPr>
              <a:t>Roles e inputs del actor: modelo "gobierno + empresa + agencia de viajes + comité de turismo de agrícola". La tarea del gobierno es garantizar el medio ambiente y la organización de la inversión; la empresa es </a:t>
            </a:r>
            <a:r>
              <a:rPr lang="es-ES_tradnl" sz="1100" b="1" dirty="0" err="1">
                <a:cs typeface="Arial" charset="0"/>
              </a:rPr>
              <a:t>responable</a:t>
            </a:r>
            <a:r>
              <a:rPr lang="es-ES_tradnl" sz="1100" b="1" dirty="0">
                <a:cs typeface="Arial" charset="0"/>
              </a:rPr>
              <a:t> de la explotación y el marketing; la agencia de viajes atrae turistas; El comité de agricultores organiza la participación de los lugareños en el desarrollo turístico y la protección de los recursos turísticos.</a:t>
            </a:r>
          </a:p>
          <a:p>
            <a:pPr marL="177800" indent="-177800" algn="l" defTabSz="684213">
              <a:spcBef>
                <a:spcPct val="50000"/>
              </a:spcBef>
              <a:buClr>
                <a:schemeClr val="tx1"/>
              </a:buClr>
              <a:buFont typeface="Arial" panose="020B0604020202020204" pitchFamily="34" charset="0"/>
              <a:buChar char="•"/>
            </a:pPr>
            <a:r>
              <a:rPr lang="es-ES_tradnl" sz="1100" b="1" dirty="0">
                <a:cs typeface="Arial" charset="0"/>
              </a:rPr>
              <a:t>Experiencia adquirida:  la división de intereses entre los actores, y entre las actividades turísticas y otras industrias fue el problema principal, que se solucionó mediante negociaciones</a:t>
            </a:r>
          </a:p>
        </p:txBody>
      </p:sp>
      <p:sp>
        <p:nvSpPr>
          <p:cNvPr id="11269" name="Rectangle 6"/>
          <p:cNvSpPr>
            <a:spLocks noChangeArrowheads="1"/>
          </p:cNvSpPr>
          <p:nvPr/>
        </p:nvSpPr>
        <p:spPr bwMode="auto">
          <a:xfrm>
            <a:off x="842963" y="3500438"/>
            <a:ext cx="4181475" cy="2736850"/>
          </a:xfrm>
          <a:prstGeom prst="rect">
            <a:avLst/>
          </a:prstGeom>
          <a:noFill/>
          <a:ln w="12700" algn="ctr">
            <a:noFill/>
            <a:miter lim="800000"/>
            <a:headEnd/>
            <a:tailEnd/>
          </a:ln>
        </p:spPr>
        <p:txBody>
          <a:bodyPr lIns="46800" tIns="39600" rIns="46800" bIns="39600"/>
          <a:lstStyle/>
          <a:p>
            <a:pPr marL="177800" indent="-177800" algn="l" defTabSz="684213">
              <a:spcBef>
                <a:spcPct val="50000"/>
              </a:spcBef>
              <a:buClr>
                <a:srgbClr val="FF9429"/>
              </a:buClr>
              <a:buFont typeface="Webdings" pitchFamily="18" charset="2"/>
              <a:buNone/>
            </a:pPr>
            <a:r>
              <a:rPr lang="es-ES_tradnl" sz="1100" b="1" dirty="0">
                <a:solidFill>
                  <a:srgbClr val="3C5482"/>
                </a:solidFill>
                <a:cs typeface="Arial" charset="0"/>
              </a:rPr>
              <a:t>TERIYA BUGU, Mali</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Descripción del proyecto: resort turístico de 20 habitaciones y diversos servicios; granja; bosque de eucalipto</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Tipo de asociación: </a:t>
            </a:r>
            <a:r>
              <a:rPr lang="es-ES_tradnl" sz="1100" b="1" dirty="0" err="1">
                <a:solidFill>
                  <a:srgbClr val="3C5482"/>
                </a:solidFill>
                <a:cs typeface="Arial" charset="0"/>
              </a:rPr>
              <a:t>Joint</a:t>
            </a:r>
            <a:r>
              <a:rPr lang="es-ES_tradnl" sz="1100" b="1" dirty="0">
                <a:solidFill>
                  <a:srgbClr val="3C5482"/>
                </a:solidFill>
                <a:cs typeface="Arial" charset="0"/>
              </a:rPr>
              <a:t> </a:t>
            </a:r>
            <a:r>
              <a:rPr lang="es-ES_tradnl" sz="1100" b="1" dirty="0" err="1">
                <a:solidFill>
                  <a:srgbClr val="3C5482"/>
                </a:solidFill>
                <a:cs typeface="Arial" charset="0"/>
              </a:rPr>
              <a:t>Venture</a:t>
            </a:r>
            <a:r>
              <a:rPr lang="es-ES_tradnl" sz="1100" b="1" dirty="0">
                <a:solidFill>
                  <a:srgbClr val="3C5482"/>
                </a:solidFill>
                <a:cs typeface="Arial" charset="0"/>
              </a:rPr>
              <a:t> - CPPP</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Roles e inputs del actor: </a:t>
            </a:r>
            <a:r>
              <a:rPr lang="es-ES_tradnl" sz="1100" b="1" dirty="0" smtClean="0">
                <a:solidFill>
                  <a:srgbClr val="3C5482"/>
                </a:solidFill>
                <a:cs typeface="Arial" charset="0"/>
              </a:rPr>
              <a:t>apoyo </a:t>
            </a:r>
            <a:r>
              <a:rPr lang="es-ES_tradnl" sz="1100" b="1" dirty="0">
                <a:solidFill>
                  <a:srgbClr val="3C5482"/>
                </a:solidFill>
                <a:cs typeface="Arial" charset="0"/>
              </a:rPr>
              <a:t>financiero de los consejos regionales y de fondos privados y franceses. Asistencia técnica de CIRAD y voluntarios</a:t>
            </a:r>
          </a:p>
          <a:p>
            <a:pPr marL="177800" indent="-177800" algn="l" defTabSz="684213">
              <a:spcBef>
                <a:spcPct val="50000"/>
              </a:spcBef>
              <a:buClr>
                <a:schemeClr val="tx1"/>
              </a:buClr>
              <a:buFont typeface="Arial" panose="020B0604020202020204" pitchFamily="34" charset="0"/>
              <a:buChar char="•"/>
            </a:pPr>
            <a:r>
              <a:rPr lang="es-ES_tradnl" sz="1100" b="1" dirty="0">
                <a:solidFill>
                  <a:srgbClr val="3C5482"/>
                </a:solidFill>
                <a:cs typeface="Arial" charset="0"/>
              </a:rPr>
              <a:t>Experiencia adquirida:  </a:t>
            </a:r>
            <a:r>
              <a:rPr lang="es-ES_tradnl" sz="1100" b="1" dirty="0" smtClean="0">
                <a:solidFill>
                  <a:srgbClr val="3C5482"/>
                </a:solidFill>
                <a:cs typeface="Arial" charset="0"/>
              </a:rPr>
              <a:t>gestión </a:t>
            </a:r>
            <a:r>
              <a:rPr lang="es-ES_tradnl" sz="1100" b="1" dirty="0">
                <a:solidFill>
                  <a:srgbClr val="3C5482"/>
                </a:solidFill>
                <a:cs typeface="Arial" charset="0"/>
              </a:rPr>
              <a:t>mediante un comité; para el éxito de la comunidad es importante la presencia de líderes de opinión, que la comunidad participe en la repartición de beneficios, incluir la oferta en el circuito de los operadores turísticos es importante para la sostenibilidad, las conexiones con el sector turístico facilitan la formación gratuita</a:t>
            </a:r>
          </a:p>
        </p:txBody>
      </p:sp>
      <p:pic>
        <p:nvPicPr>
          <p:cNvPr id="11270" name="Picture 7" descr="ex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2963" y="2322513"/>
            <a:ext cx="1655762" cy="1035050"/>
          </a:xfrm>
          <a:prstGeom prst="rect">
            <a:avLst/>
          </a:prstGeom>
          <a:noFill/>
          <a:ln w="38100">
            <a:solidFill>
              <a:schemeClr val="bg1"/>
            </a:solidFill>
            <a:miter lim="800000"/>
            <a:headEnd/>
            <a:tailEnd/>
          </a:ln>
        </p:spPr>
      </p:pic>
      <p:pic>
        <p:nvPicPr>
          <p:cNvPr id="11271" name="Picture 8" descr="Photo%2003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2963" y="1341438"/>
            <a:ext cx="1655762" cy="1241425"/>
          </a:xfrm>
          <a:prstGeom prst="rect">
            <a:avLst/>
          </a:prstGeom>
          <a:noFill/>
          <a:ln w="38100">
            <a:solidFill>
              <a:schemeClr val="bg1"/>
            </a:solidFill>
            <a:miter lim="800000"/>
            <a:headEnd/>
            <a:tailEnd/>
          </a:ln>
        </p:spPr>
      </p:pic>
      <p:pic>
        <p:nvPicPr>
          <p:cNvPr id="11272" name="Picture 9" descr="gambette7"/>
          <p:cNvPicPr>
            <a:picLocks noChangeAspect="1" noChangeArrowheads="1"/>
          </p:cNvPicPr>
          <p:nvPr/>
        </p:nvPicPr>
        <p:blipFill>
          <a:blip r:embed="rId5" cstate="email">
            <a:extLst>
              <a:ext uri="{28A0092B-C50C-407E-A947-70E740481C1C}">
                <a14:useLocalDpi xmlns:a14="http://schemas.microsoft.com/office/drawing/2010/main"/>
              </a:ext>
            </a:extLst>
          </a:blip>
          <a:srcRect r="1619"/>
          <a:stretch>
            <a:fillRect/>
          </a:stretch>
        </p:blipFill>
        <p:spPr bwMode="auto">
          <a:xfrm>
            <a:off x="3949700" y="2679700"/>
            <a:ext cx="1062038" cy="677863"/>
          </a:xfrm>
          <a:prstGeom prst="rect">
            <a:avLst/>
          </a:prstGeom>
          <a:noFill/>
          <a:ln w="38100">
            <a:solidFill>
              <a:schemeClr val="bg1"/>
            </a:solidFill>
            <a:miter lim="800000"/>
            <a:headEnd/>
            <a:tailEnd/>
          </a:ln>
        </p:spPr>
      </p:pic>
      <p:pic>
        <p:nvPicPr>
          <p:cNvPr id="11273" name="Picture 10" descr="pedalo"/>
          <p:cNvPicPr>
            <a:picLocks noChangeAspect="1" noChangeArrowheads="1"/>
          </p:cNvPicPr>
          <p:nvPr/>
        </p:nvPicPr>
        <p:blipFill>
          <a:blip r:embed="rId6" cstate="print"/>
          <a:srcRect r="-2802"/>
          <a:stretch>
            <a:fillRect/>
          </a:stretch>
        </p:blipFill>
        <p:spPr bwMode="auto">
          <a:xfrm>
            <a:off x="3546475" y="1341438"/>
            <a:ext cx="1514475" cy="1428750"/>
          </a:xfrm>
          <a:prstGeom prst="rect">
            <a:avLst/>
          </a:prstGeom>
          <a:noFill/>
          <a:ln w="38100">
            <a:solidFill>
              <a:schemeClr val="bg1"/>
            </a:solidFill>
            <a:miter lim="800000"/>
            <a:headEnd/>
            <a:tailEnd/>
          </a:ln>
        </p:spPr>
      </p:pic>
      <p:pic>
        <p:nvPicPr>
          <p:cNvPr id="11274" name="Picture 11" descr="stagiaire"/>
          <p:cNvPicPr>
            <a:picLocks noChangeAspect="1" noChangeArrowheads="1"/>
          </p:cNvPicPr>
          <p:nvPr/>
        </p:nvPicPr>
        <p:blipFill>
          <a:blip r:embed="rId7" cstate="print"/>
          <a:srcRect/>
          <a:stretch>
            <a:fillRect/>
          </a:stretch>
        </p:blipFill>
        <p:spPr bwMode="auto">
          <a:xfrm>
            <a:off x="2498725" y="1341438"/>
            <a:ext cx="1519238" cy="2016125"/>
          </a:xfrm>
          <a:prstGeom prst="rect">
            <a:avLst/>
          </a:prstGeom>
          <a:noFill/>
          <a:ln w="38100">
            <a:solidFill>
              <a:schemeClr val="bg1"/>
            </a:solidFill>
            <a:miter lim="800000"/>
            <a:headEnd/>
            <a:tailEnd/>
          </a:ln>
        </p:spPr>
      </p:pic>
      <p:pic>
        <p:nvPicPr>
          <p:cNvPr id="11275" name="Picture 12" descr="untitled"/>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16663" y="1343025"/>
            <a:ext cx="1643062" cy="1233488"/>
          </a:xfrm>
          <a:prstGeom prst="rect">
            <a:avLst/>
          </a:prstGeom>
          <a:noFill/>
          <a:ln w="38100" algn="ctr">
            <a:solidFill>
              <a:schemeClr val="bg1"/>
            </a:solidFill>
            <a:miter lim="800000"/>
            <a:headEnd/>
            <a:tailEnd/>
          </a:ln>
        </p:spPr>
      </p:pic>
      <p:pic>
        <p:nvPicPr>
          <p:cNvPr id="11276" name="Picture 13" descr="china_increible"/>
          <p:cNvPicPr>
            <a:picLocks noChangeAspect="1" noChangeArrowheads="1"/>
          </p:cNvPicPr>
          <p:nvPr/>
        </p:nvPicPr>
        <p:blipFill>
          <a:blip r:embed="rId9" cstate="email">
            <a:extLst>
              <a:ext uri="{28A0092B-C50C-407E-A947-70E740481C1C}">
                <a14:useLocalDpi xmlns:a14="http://schemas.microsoft.com/office/drawing/2010/main"/>
              </a:ext>
            </a:extLst>
          </a:blip>
          <a:srcRect l="125"/>
          <a:stretch>
            <a:fillRect/>
          </a:stretch>
        </p:blipFill>
        <p:spPr bwMode="auto">
          <a:xfrm>
            <a:off x="5059363" y="2144713"/>
            <a:ext cx="1263650" cy="1212850"/>
          </a:xfrm>
          <a:prstGeom prst="rect">
            <a:avLst/>
          </a:prstGeom>
          <a:noFill/>
          <a:ln w="38100" algn="ctr">
            <a:solidFill>
              <a:schemeClr val="bg1"/>
            </a:solidFill>
            <a:miter lim="800000"/>
            <a:headEnd/>
            <a:tailEnd/>
          </a:ln>
        </p:spPr>
      </p:pic>
      <p:pic>
        <p:nvPicPr>
          <p:cNvPr id="11277" name="Picture 14" descr="china"/>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24600" y="2120900"/>
            <a:ext cx="1881188" cy="1236663"/>
          </a:xfrm>
          <a:prstGeom prst="rect">
            <a:avLst/>
          </a:prstGeom>
          <a:noFill/>
          <a:ln w="38100">
            <a:solidFill>
              <a:schemeClr val="bg1"/>
            </a:solidFill>
            <a:miter lim="800000"/>
            <a:headEnd/>
            <a:tailEnd/>
          </a:ln>
        </p:spPr>
      </p:pic>
      <p:pic>
        <p:nvPicPr>
          <p:cNvPr id="11278" name="Picture 15" descr="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974013" y="1343025"/>
            <a:ext cx="1371600" cy="1063625"/>
          </a:xfrm>
          <a:prstGeom prst="rect">
            <a:avLst/>
          </a:prstGeom>
          <a:noFill/>
          <a:ln w="38100" algn="ctr">
            <a:solidFill>
              <a:schemeClr val="bg1"/>
            </a:solidFill>
            <a:miter lim="800000"/>
            <a:headEnd/>
            <a:tailEnd/>
          </a:ln>
        </p:spPr>
      </p:pic>
      <p:pic>
        <p:nvPicPr>
          <p:cNvPr id="11279" name="Picture 16" descr="3"/>
          <p:cNvPicPr>
            <a:picLocks noChangeAspect="1" noChangeArrowheads="1"/>
          </p:cNvPicPr>
          <p:nvPr/>
        </p:nvPicPr>
        <p:blipFill>
          <a:blip r:embed="rId12" cstate="email">
            <a:extLst>
              <a:ext uri="{28A0092B-C50C-407E-A947-70E740481C1C}">
                <a14:useLocalDpi xmlns:a14="http://schemas.microsoft.com/office/drawing/2010/main"/>
              </a:ext>
            </a:extLst>
          </a:blip>
          <a:srcRect r="8879"/>
          <a:stretch>
            <a:fillRect/>
          </a:stretch>
        </p:blipFill>
        <p:spPr bwMode="auto">
          <a:xfrm>
            <a:off x="7977188" y="2357438"/>
            <a:ext cx="1368425" cy="1000125"/>
          </a:xfrm>
          <a:prstGeom prst="rect">
            <a:avLst/>
          </a:prstGeom>
          <a:noFill/>
          <a:ln w="38100" algn="ctr">
            <a:solidFill>
              <a:schemeClr val="bg1"/>
            </a:solidFill>
            <a:miter lim="800000"/>
            <a:headEnd/>
            <a:tailEnd/>
          </a:ln>
        </p:spPr>
      </p:pic>
      <p:pic>
        <p:nvPicPr>
          <p:cNvPr id="11280" name="Picture 17" descr="han_wall"/>
          <p:cNvPicPr>
            <a:picLocks noChangeAspect="1" noChangeArrowheads="1"/>
          </p:cNvPicPr>
          <p:nvPr/>
        </p:nvPicPr>
        <p:blipFill>
          <a:blip r:embed="rId13" cstate="email">
            <a:extLst>
              <a:ext uri="{28A0092B-C50C-407E-A947-70E740481C1C}">
                <a14:useLocalDpi xmlns:a14="http://schemas.microsoft.com/office/drawing/2010/main"/>
              </a:ext>
            </a:extLst>
          </a:blip>
          <a:srcRect l="131"/>
          <a:stretch>
            <a:fillRect/>
          </a:stretch>
        </p:blipFill>
        <p:spPr bwMode="auto">
          <a:xfrm>
            <a:off x="5059363" y="1341438"/>
            <a:ext cx="1217612" cy="804862"/>
          </a:xfrm>
          <a:prstGeom prst="rect">
            <a:avLst/>
          </a:prstGeom>
          <a:noFill/>
          <a:ln w="38100" algn="ctr">
            <a:solidFill>
              <a:schemeClr val="bg1"/>
            </a:solidFill>
            <a:miter lim="800000"/>
            <a:headEnd/>
            <a:tailEnd/>
          </a:ln>
        </p:spPr>
      </p:pic>
      <p:sp>
        <p:nvSpPr>
          <p:cNvPr id="11281" name="Rectangle 18"/>
          <p:cNvSpPr>
            <a:spLocks noChangeArrowheads="1"/>
          </p:cNvSpPr>
          <p:nvPr/>
        </p:nvSpPr>
        <p:spPr bwMode="auto">
          <a:xfrm>
            <a:off x="72007" y="150813"/>
            <a:ext cx="9833993" cy="914400"/>
          </a:xfrm>
          <a:prstGeom prst="rect">
            <a:avLst/>
          </a:prstGeom>
          <a:noFill/>
          <a:ln w="12700">
            <a:noFill/>
            <a:miter lim="800000"/>
            <a:headEnd/>
            <a:tailEnd/>
          </a:ln>
        </p:spPr>
        <p:txBody>
          <a:bodyPr lIns="81204" tIns="39889" rIns="81204" bIns="39889" anchor="ctr"/>
          <a:lstStyle/>
          <a:p>
            <a:pPr algn="l" defTabSz="684213">
              <a:lnSpc>
                <a:spcPct val="95000"/>
              </a:lnSpc>
              <a:spcBef>
                <a:spcPct val="0"/>
              </a:spcBef>
              <a:buFontTx/>
              <a:buNone/>
            </a:pPr>
            <a:r>
              <a:rPr lang="es-ES_tradnl" sz="1000" i="1" dirty="0">
                <a:solidFill>
                  <a:srgbClr val="3C5482"/>
                </a:solidFill>
              </a:rPr>
              <a:t>Casos prácticos de asociación de actores turísticos</a:t>
            </a:r>
            <a:r>
              <a:rPr lang="es-ES_tradnl" sz="1600" b="1" dirty="0">
                <a:solidFill>
                  <a:srgbClr val="3C5482"/>
                </a:solidFill>
              </a:rPr>
              <a:t> </a:t>
            </a:r>
            <a:endParaRPr lang="es-ES_tradnl" sz="1600" b="1" dirty="0" smtClean="0">
              <a:solidFill>
                <a:srgbClr val="3C5482"/>
              </a:solidFill>
            </a:endParaRPr>
          </a:p>
          <a:p>
            <a:pPr algn="l" defTabSz="684213">
              <a:lnSpc>
                <a:spcPct val="95000"/>
              </a:lnSpc>
              <a:spcBef>
                <a:spcPct val="0"/>
              </a:spcBef>
              <a:buFontTx/>
              <a:buNone/>
            </a:pPr>
            <a:r>
              <a:rPr lang="es-ES_tradnl" sz="2000" b="1" dirty="0" smtClean="0">
                <a:solidFill>
                  <a:srgbClr val="3C5482"/>
                </a:solidFill>
              </a:rPr>
              <a:t>Productos </a:t>
            </a:r>
            <a:r>
              <a:rPr lang="es-ES_tradnl" sz="2000" b="1" dirty="0">
                <a:solidFill>
                  <a:srgbClr val="3C5482"/>
                </a:solidFill>
              </a:rPr>
              <a:t>y destinos turísticos </a:t>
            </a:r>
            <a:r>
              <a:rPr lang="es-ES_tradnl" sz="2000" b="1" dirty="0" smtClean="0">
                <a:solidFill>
                  <a:srgbClr val="3C5482"/>
                </a:solidFill>
              </a:rPr>
              <a:t>con </a:t>
            </a:r>
            <a:r>
              <a:rPr lang="es-ES_tradnl" sz="2000" b="1" u="sng" dirty="0" smtClean="0">
                <a:solidFill>
                  <a:srgbClr val="3C5482"/>
                </a:solidFill>
              </a:rPr>
              <a:t>habilidades </a:t>
            </a:r>
            <a:r>
              <a:rPr lang="es-ES_tradnl" sz="2000" b="1" u="sng" dirty="0">
                <a:solidFill>
                  <a:srgbClr val="3C5482"/>
                </a:solidFill>
              </a:rPr>
              <a:t>y funciones </a:t>
            </a:r>
            <a:r>
              <a:rPr lang="es-ES_tradnl" sz="2000" b="1" u="sng" dirty="0" smtClean="0">
                <a:solidFill>
                  <a:srgbClr val="3C5482"/>
                </a:solidFill>
              </a:rPr>
              <a:t>claras </a:t>
            </a:r>
            <a:r>
              <a:rPr lang="es-ES_tradnl" sz="2000" b="1" dirty="0">
                <a:solidFill>
                  <a:srgbClr val="3C5482"/>
                </a:solidFill>
              </a:rPr>
              <a:t>y cada actor asume su </a:t>
            </a:r>
            <a:r>
              <a:rPr lang="es-ES_tradnl" sz="2000" b="1" u="sng" dirty="0">
                <a:solidFill>
                  <a:srgbClr val="3C5482"/>
                </a:solidFill>
              </a:rPr>
              <a:t>responsabilidad </a:t>
            </a:r>
            <a:r>
              <a:rPr lang="es-ES_tradnl" sz="2000" b="1" u="sng" dirty="0" smtClean="0">
                <a:solidFill>
                  <a:srgbClr val="3C5482"/>
                </a:solidFill>
              </a:rPr>
              <a:t>en el desarrollo </a:t>
            </a:r>
            <a:r>
              <a:rPr lang="es-ES_tradnl" sz="2000" b="1" dirty="0" smtClean="0">
                <a:solidFill>
                  <a:srgbClr val="3C5482"/>
                </a:solidFill>
              </a:rPr>
              <a:t>turístico: </a:t>
            </a:r>
            <a:r>
              <a:rPr lang="es-ES_tradnl" sz="2000" b="1" u="sng" dirty="0" smtClean="0">
                <a:solidFill>
                  <a:srgbClr val="3C5482"/>
                </a:solidFill>
              </a:rPr>
              <a:t>asociación </a:t>
            </a:r>
            <a:r>
              <a:rPr lang="es-ES_tradnl" sz="2000" b="1" u="sng" dirty="0">
                <a:solidFill>
                  <a:srgbClr val="3C5482"/>
                </a:solidFill>
              </a:rPr>
              <a:t>tripartita </a:t>
            </a:r>
            <a:r>
              <a:rPr lang="es-ES_tradnl" sz="2000" b="1" dirty="0" smtClean="0">
                <a:solidFill>
                  <a:srgbClr val="3C5482"/>
                </a:solidFill>
              </a:rPr>
              <a:t>sobre puntos </a:t>
            </a:r>
            <a:r>
              <a:rPr lang="es-ES_tradnl" sz="2000" b="1" dirty="0">
                <a:solidFill>
                  <a:srgbClr val="3C5482"/>
                </a:solidFill>
              </a:rPr>
              <a:t>fuertes de </a:t>
            </a:r>
            <a:r>
              <a:rPr lang="es-ES_tradnl" sz="2000" b="1" dirty="0" smtClean="0">
                <a:solidFill>
                  <a:srgbClr val="3C5482"/>
                </a:solidFill>
              </a:rPr>
              <a:t>los socios</a:t>
            </a:r>
            <a:endParaRPr lang="es-ES_tradnl" sz="2000" b="1" dirty="0">
              <a:solidFill>
                <a:srgbClr val="3C5482"/>
              </a:solidFill>
            </a:endParaRPr>
          </a:p>
        </p:txBody>
      </p:sp>
    </p:spTree>
    <p:extLst>
      <p:ext uri="{BB962C8B-B14F-4D97-AF65-F5344CB8AC3E}">
        <p14:creationId xmlns:p14="http://schemas.microsoft.com/office/powerpoint/2010/main" val="272075537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3"/>
          <p:cNvSpPr txBox="1">
            <a:spLocks/>
          </p:cNvSpPr>
          <p:nvPr/>
        </p:nvSpPr>
        <p:spPr bwMode="auto">
          <a:xfrm>
            <a:off x="450585" y="3861055"/>
            <a:ext cx="6640116"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fontAlgn="base">
              <a:spcBef>
                <a:spcPct val="0"/>
              </a:spcBef>
              <a:spcAft>
                <a:spcPct val="0"/>
              </a:spcAft>
            </a:pPr>
            <a:r>
              <a:rPr lang="es-ES" sz="800" dirty="0">
                <a:solidFill>
                  <a:srgbClr val="002776"/>
                </a:solidFill>
                <a:cs typeface="Arial" pitchFamily="34" charset="0"/>
              </a:rPr>
              <a:t>Deloitte se refiere a Deloitte </a:t>
            </a:r>
            <a:r>
              <a:rPr lang="es-ES" sz="800" dirty="0" err="1">
                <a:solidFill>
                  <a:srgbClr val="002776"/>
                </a:solidFill>
                <a:cs typeface="Arial" pitchFamily="34" charset="0"/>
              </a:rPr>
              <a:t>Touche</a:t>
            </a:r>
            <a:r>
              <a:rPr lang="es-ES" sz="800" dirty="0">
                <a:solidFill>
                  <a:srgbClr val="002776"/>
                </a:solidFill>
                <a:cs typeface="Arial" pitchFamily="34" charset="0"/>
              </a:rPr>
              <a:t> </a:t>
            </a:r>
            <a:r>
              <a:rPr lang="es-ES" sz="800" dirty="0" err="1">
                <a:solidFill>
                  <a:srgbClr val="002776"/>
                </a:solidFill>
                <a:cs typeface="Arial" pitchFamily="34" charset="0"/>
              </a:rPr>
              <a:t>Tohmatsu</a:t>
            </a:r>
            <a:r>
              <a:rPr lang="es-ES" sz="800" dirty="0">
                <a:solidFill>
                  <a:srgbClr val="002776"/>
                </a:solidFill>
                <a:cs typeface="Arial" pitchFamily="34" charset="0"/>
              </a:rPr>
              <a:t> </a:t>
            </a:r>
            <a:r>
              <a:rPr lang="es-ES" sz="800" dirty="0" err="1">
                <a:solidFill>
                  <a:srgbClr val="002776"/>
                </a:solidFill>
                <a:cs typeface="Arial" pitchFamily="34" charset="0"/>
              </a:rPr>
              <a:t>Limited</a:t>
            </a:r>
            <a:r>
              <a:rPr lang="es-ES" sz="800" dirty="0">
                <a:solidFill>
                  <a:srgbClr val="002776"/>
                </a:solidFill>
                <a:cs typeface="Arial" pitchFamily="34" charset="0"/>
              </a:rPr>
              <a:t>, (</a:t>
            </a:r>
            <a:r>
              <a:rPr lang="es-ES" sz="800" i="1" dirty="0" err="1">
                <a:solidFill>
                  <a:srgbClr val="002776"/>
                </a:solidFill>
                <a:cs typeface="Arial" pitchFamily="34" charset="0"/>
              </a:rPr>
              <a:t>private</a:t>
            </a:r>
            <a:r>
              <a:rPr lang="es-ES" sz="800" i="1" dirty="0">
                <a:solidFill>
                  <a:srgbClr val="002776"/>
                </a:solidFill>
                <a:cs typeface="Arial" pitchFamily="34" charset="0"/>
              </a:rPr>
              <a:t> </a:t>
            </a:r>
            <a:r>
              <a:rPr lang="es-ES" sz="800" i="1" dirty="0" err="1">
                <a:solidFill>
                  <a:srgbClr val="002776"/>
                </a:solidFill>
                <a:cs typeface="Arial" pitchFamily="34" charset="0"/>
              </a:rPr>
              <a:t>company</a:t>
            </a:r>
            <a:r>
              <a:rPr lang="es-ES" sz="800" i="1" dirty="0">
                <a:solidFill>
                  <a:srgbClr val="002776"/>
                </a:solidFill>
                <a:cs typeface="Arial" pitchFamily="34" charset="0"/>
              </a:rPr>
              <a:t> </a:t>
            </a:r>
            <a:r>
              <a:rPr lang="es-ES" sz="800" i="1" dirty="0" err="1">
                <a:solidFill>
                  <a:srgbClr val="002776"/>
                </a:solidFill>
                <a:cs typeface="Arial" pitchFamily="34" charset="0"/>
              </a:rPr>
              <a:t>limited</a:t>
            </a:r>
            <a:r>
              <a:rPr lang="es-ES" sz="800" i="1" dirty="0">
                <a:solidFill>
                  <a:srgbClr val="002776"/>
                </a:solidFill>
                <a:cs typeface="Arial" pitchFamily="34" charset="0"/>
              </a:rPr>
              <a:t> </a:t>
            </a:r>
            <a:r>
              <a:rPr lang="es-ES" sz="800" i="1" dirty="0" err="1">
                <a:solidFill>
                  <a:srgbClr val="002776"/>
                </a:solidFill>
                <a:cs typeface="Arial" pitchFamily="34" charset="0"/>
              </a:rPr>
              <a:t>by</a:t>
            </a:r>
            <a:r>
              <a:rPr lang="es-ES" sz="800" i="1" dirty="0">
                <a:solidFill>
                  <a:srgbClr val="002776"/>
                </a:solidFill>
                <a:cs typeface="Arial" pitchFamily="34" charset="0"/>
              </a:rPr>
              <a:t> </a:t>
            </a:r>
            <a:r>
              <a:rPr lang="es-ES" sz="800" i="1" dirty="0" err="1">
                <a:solidFill>
                  <a:srgbClr val="002776"/>
                </a:solidFill>
                <a:cs typeface="Arial" pitchFamily="34" charset="0"/>
              </a:rPr>
              <a:t>guarantee</a:t>
            </a:r>
            <a:r>
              <a:rPr lang="es-ES" sz="800" dirty="0">
                <a:solidFill>
                  <a:srgbClr val="002776"/>
                </a:solidFill>
                <a:cs typeface="Arial" pitchFamily="34" charset="0"/>
              </a:rPr>
              <a:t>, de acuerdo con la legislación del Reino Unido) y a su red de firmas miembro, cada una de las cuales es una entidad independiente. En www.deloitte.com/about se ofrece una descripción detallada de la estructura legal de Deloitte </a:t>
            </a:r>
            <a:r>
              <a:rPr lang="es-ES" sz="800" dirty="0" err="1">
                <a:solidFill>
                  <a:srgbClr val="002776"/>
                </a:solidFill>
                <a:cs typeface="Arial" pitchFamily="34" charset="0"/>
              </a:rPr>
              <a:t>Touche</a:t>
            </a:r>
            <a:r>
              <a:rPr lang="es-ES" sz="800" dirty="0">
                <a:solidFill>
                  <a:srgbClr val="002776"/>
                </a:solidFill>
                <a:cs typeface="Arial" pitchFamily="34" charset="0"/>
              </a:rPr>
              <a:t> </a:t>
            </a:r>
            <a:r>
              <a:rPr lang="es-ES" sz="800" dirty="0" err="1">
                <a:solidFill>
                  <a:srgbClr val="002776"/>
                </a:solidFill>
                <a:cs typeface="Arial" pitchFamily="34" charset="0"/>
              </a:rPr>
              <a:t>Tohmatsu</a:t>
            </a:r>
            <a:r>
              <a:rPr lang="es-ES" sz="800" dirty="0">
                <a:solidFill>
                  <a:srgbClr val="002776"/>
                </a:solidFill>
                <a:cs typeface="Arial" pitchFamily="34" charset="0"/>
              </a:rPr>
              <a:t> </a:t>
            </a:r>
            <a:r>
              <a:rPr lang="es-ES" sz="800" dirty="0" err="1">
                <a:solidFill>
                  <a:srgbClr val="002776"/>
                </a:solidFill>
                <a:cs typeface="Arial" pitchFamily="34" charset="0"/>
              </a:rPr>
              <a:t>Limited</a:t>
            </a:r>
            <a:r>
              <a:rPr lang="es-ES" sz="800" dirty="0">
                <a:solidFill>
                  <a:srgbClr val="002776"/>
                </a:solidFill>
                <a:cs typeface="Arial" pitchFamily="34" charset="0"/>
              </a:rPr>
              <a:t> y sus firmas miembro.</a:t>
            </a:r>
          </a:p>
          <a:p>
            <a:pPr fontAlgn="base">
              <a:spcBef>
                <a:spcPct val="0"/>
              </a:spcBef>
              <a:spcAft>
                <a:spcPct val="0"/>
              </a:spcAft>
            </a:pPr>
            <a:r>
              <a:rPr lang="es-ES" sz="800" dirty="0">
                <a:solidFill>
                  <a:srgbClr val="002776"/>
                </a:solidFill>
                <a:cs typeface="Arial" pitchFamily="34" charset="0"/>
              </a:rPr>
              <a:t> </a:t>
            </a:r>
          </a:p>
          <a:p>
            <a:pPr fontAlgn="base">
              <a:spcBef>
                <a:spcPct val="0"/>
              </a:spcBef>
              <a:spcAft>
                <a:spcPct val="0"/>
              </a:spcAft>
            </a:pPr>
            <a:r>
              <a:rPr lang="es-ES" sz="800" dirty="0">
                <a:solidFill>
                  <a:srgbClr val="002776"/>
                </a:solidFill>
                <a:cs typeface="Arial" pitchFamily="34" charset="0"/>
              </a:rPr>
              <a:t>Deloitte presta servicios de auditoría, asesoramiento fiscal y legal, consultoría y asesoramiento en transacciones corporativas a entidades que operan en un elevado número de sectores de actividad. La firma aporta su experiencia y alto nivel profesional ayudando a sus clientes a alcanzar sus objetivos empresariales en cualquier lugar del mundo. Para ello cuenta con el apoyo de una red global de firmas miembro presentes en más de 150 países y con aproximadamente 170.000 profesionales que han asumido el compromiso de ser modelo de excelencia.</a:t>
            </a:r>
          </a:p>
          <a:p>
            <a:pPr fontAlgn="base">
              <a:spcBef>
                <a:spcPct val="0"/>
              </a:spcBef>
              <a:spcAft>
                <a:spcPct val="0"/>
              </a:spcAft>
            </a:pPr>
            <a:endParaRPr lang="es-ES" sz="800" dirty="0">
              <a:solidFill>
                <a:srgbClr val="002776"/>
              </a:solidFill>
              <a:cs typeface="Arial" pitchFamily="34" charset="0"/>
            </a:endParaRPr>
          </a:p>
          <a:p>
            <a:pPr fontAlgn="base">
              <a:spcBef>
                <a:spcPct val="0"/>
              </a:spcBef>
              <a:spcAft>
                <a:spcPct val="0"/>
              </a:spcAft>
            </a:pPr>
            <a:r>
              <a:rPr lang="es-ES" sz="800" dirty="0">
                <a:solidFill>
                  <a:srgbClr val="002776"/>
                </a:solidFill>
                <a:cs typeface="Arial" pitchFamily="34" charset="0"/>
              </a:rPr>
              <a:t>Esta publicación contiene exclusivamente información de carácter general, y Deloitte </a:t>
            </a:r>
            <a:r>
              <a:rPr lang="es-ES" sz="800" dirty="0" err="1">
                <a:solidFill>
                  <a:srgbClr val="002776"/>
                </a:solidFill>
                <a:cs typeface="Arial" pitchFamily="34" charset="0"/>
              </a:rPr>
              <a:t>Touche</a:t>
            </a:r>
            <a:r>
              <a:rPr lang="es-ES" sz="800" dirty="0">
                <a:solidFill>
                  <a:srgbClr val="002776"/>
                </a:solidFill>
                <a:cs typeface="Arial" pitchFamily="34" charset="0"/>
              </a:rPr>
              <a:t> </a:t>
            </a:r>
            <a:r>
              <a:rPr lang="es-ES" sz="800" dirty="0" err="1">
                <a:solidFill>
                  <a:srgbClr val="002776"/>
                </a:solidFill>
                <a:cs typeface="Arial" pitchFamily="34" charset="0"/>
              </a:rPr>
              <a:t>Tohmatsu</a:t>
            </a:r>
            <a:r>
              <a:rPr lang="es-ES" sz="800" dirty="0">
                <a:solidFill>
                  <a:srgbClr val="002776"/>
                </a:solidFill>
                <a:cs typeface="Arial" pitchFamily="34" charset="0"/>
              </a:rPr>
              <a:t> </a:t>
            </a:r>
            <a:r>
              <a:rPr lang="es-ES" sz="800" dirty="0" err="1">
                <a:solidFill>
                  <a:srgbClr val="002776"/>
                </a:solidFill>
                <a:cs typeface="Arial" pitchFamily="34" charset="0"/>
              </a:rPr>
              <a:t>Limited</a:t>
            </a:r>
            <a:r>
              <a:rPr lang="es-ES" sz="800" dirty="0">
                <a:solidFill>
                  <a:srgbClr val="002776"/>
                </a:solidFill>
                <a:cs typeface="Arial" pitchFamily="34" charset="0"/>
              </a:rPr>
              <a:t>, Deloitte Global Services </a:t>
            </a:r>
            <a:r>
              <a:rPr lang="es-ES" sz="800" dirty="0" err="1">
                <a:solidFill>
                  <a:srgbClr val="002776"/>
                </a:solidFill>
                <a:cs typeface="Arial" pitchFamily="34" charset="0"/>
              </a:rPr>
              <a:t>Limited</a:t>
            </a:r>
            <a:r>
              <a:rPr lang="es-ES" sz="800" dirty="0">
                <a:solidFill>
                  <a:srgbClr val="002776"/>
                </a:solidFill>
                <a:cs typeface="Arial" pitchFamily="34" charset="0"/>
              </a:rPr>
              <a:t>, Deloitte Global Services Holdings </a:t>
            </a:r>
            <a:r>
              <a:rPr lang="es-ES" sz="800" dirty="0" err="1">
                <a:solidFill>
                  <a:srgbClr val="002776"/>
                </a:solidFill>
                <a:cs typeface="Arial" pitchFamily="34" charset="0"/>
              </a:rPr>
              <a:t>Limited</a:t>
            </a:r>
            <a:r>
              <a:rPr lang="es-ES" sz="800" dirty="0">
                <a:solidFill>
                  <a:srgbClr val="002776"/>
                </a:solidFill>
                <a:cs typeface="Arial" pitchFamily="34" charset="0"/>
              </a:rPr>
              <a:t>, la </a:t>
            </a:r>
            <a:r>
              <a:rPr lang="es-ES" sz="800" dirty="0" err="1">
                <a:solidFill>
                  <a:srgbClr val="002776"/>
                </a:solidFill>
                <a:cs typeface="Arial" pitchFamily="34" charset="0"/>
              </a:rPr>
              <a:t>Verein</a:t>
            </a:r>
            <a:r>
              <a:rPr lang="es-ES" sz="800" dirty="0">
                <a:solidFill>
                  <a:srgbClr val="002776"/>
                </a:solidFill>
                <a:cs typeface="Arial" pitchFamily="34" charset="0"/>
              </a:rPr>
              <a:t> Deloitte </a:t>
            </a:r>
            <a:r>
              <a:rPr lang="es-ES" sz="800" dirty="0" err="1">
                <a:solidFill>
                  <a:srgbClr val="002776"/>
                </a:solidFill>
                <a:cs typeface="Arial" pitchFamily="34" charset="0"/>
              </a:rPr>
              <a:t>Touche</a:t>
            </a:r>
            <a:r>
              <a:rPr lang="es-ES" sz="800" dirty="0">
                <a:solidFill>
                  <a:srgbClr val="002776"/>
                </a:solidFill>
                <a:cs typeface="Arial" pitchFamily="34" charset="0"/>
              </a:rPr>
              <a:t> </a:t>
            </a:r>
            <a:r>
              <a:rPr lang="es-ES" sz="800" dirty="0" err="1">
                <a:solidFill>
                  <a:srgbClr val="002776"/>
                </a:solidFill>
                <a:cs typeface="Arial" pitchFamily="34" charset="0"/>
              </a:rPr>
              <a:t>Tohmatsu</a:t>
            </a:r>
            <a:r>
              <a:rPr lang="es-ES" sz="800" dirty="0">
                <a:solidFill>
                  <a:srgbClr val="002776"/>
                </a:solidFill>
                <a:cs typeface="Arial" pitchFamily="34" charset="0"/>
              </a:rPr>
              <a:t>, así como sus firmas miembro y las empresas asociadas de las firmas mencionadas (conjuntamente, la </a:t>
            </a:r>
            <a:r>
              <a:rPr lang="es-ES" altLang="es-ES" sz="800" dirty="0">
                <a:solidFill>
                  <a:srgbClr val="002776"/>
                </a:solidFill>
                <a:cs typeface="Arial" pitchFamily="34" charset="0"/>
              </a:rPr>
              <a:t>“</a:t>
            </a:r>
            <a:r>
              <a:rPr lang="es-ES" sz="800" dirty="0">
                <a:solidFill>
                  <a:srgbClr val="002776"/>
                </a:solidFill>
                <a:cs typeface="Arial" pitchFamily="34" charset="0"/>
              </a:rPr>
              <a:t>Red Deloitte</a:t>
            </a:r>
            <a:r>
              <a:rPr lang="es-ES" altLang="es-ES" sz="800" dirty="0">
                <a:solidFill>
                  <a:srgbClr val="002776"/>
                </a:solidFill>
                <a:cs typeface="Arial" pitchFamily="34" charset="0"/>
              </a:rPr>
              <a:t>”</a:t>
            </a:r>
            <a:r>
              <a:rPr lang="es-ES" sz="800" dirty="0">
                <a:solidFill>
                  <a:srgbClr val="002776"/>
                </a:solidFill>
                <a:cs typeface="Arial" pitchFamily="34" charset="0"/>
              </a:rPr>
              <a:t>), no pretenden, por medio de esta publicación, prestar servicios o asesoramiento en materia contable, de negocios, financiera, de inversiones, legal, fiscal u otro tipo de servicio o asesoramiento profesional. Esta publicación no podrá sustituir a dicho asesoramiento o servicios profesionales, ni será utilizada como base para tomar decisiones o adoptar medidas que puedan afectar a su situación financiera o a su negocio. Antes de tomar cualquier decisión o adoptar cualquier medida que pueda afectar a su situación financiera o a su negocio, debe consultar con un asesor profesional cualificado. Ninguna entidad de la Red Deloitte se hace responsable de las pérdidas sufridas por cualquier persona que actúe basándose en esta publicación.</a:t>
            </a:r>
          </a:p>
        </p:txBody>
      </p:sp>
      <p:pic>
        <p:nvPicPr>
          <p:cNvPr id="34819" name="Picture 19" descr="DEL_PRI_R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208" y="2989266"/>
            <a:ext cx="373882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fld id="{20A7A354-C5FB-4D1E-BE75-5A939ED93F75}" type="slidenum">
              <a:rPr lang="es-ES" smtClean="0">
                <a:solidFill>
                  <a:srgbClr val="FFFFFF"/>
                </a:solidFill>
              </a:rPr>
              <a:pPr/>
              <a:t>87</a:t>
            </a:fld>
            <a:endParaRPr lang="es-ES">
              <a:solidFill>
                <a:srgbClr val="FFFFFF"/>
              </a:solidFill>
            </a:endParaRPr>
          </a:p>
        </p:txBody>
      </p:sp>
    </p:spTree>
    <p:extLst>
      <p:ext uri="{BB962C8B-B14F-4D97-AF65-F5344CB8AC3E}">
        <p14:creationId xmlns:p14="http://schemas.microsoft.com/office/powerpoint/2010/main" val="4087646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4 CuadroTexto"/>
          <p:cNvSpPr txBox="1">
            <a:spLocks noChangeArrowheads="1"/>
          </p:cNvSpPr>
          <p:nvPr/>
        </p:nvSpPr>
        <p:spPr bwMode="auto">
          <a:xfrm>
            <a:off x="416496" y="1197424"/>
            <a:ext cx="6314166" cy="5327920"/>
          </a:xfrm>
          <a:prstGeom prst="rect">
            <a:avLst/>
          </a:prstGeom>
          <a:solidFill>
            <a:schemeClr val="accent2"/>
          </a:solidFill>
          <a:ln w="9525">
            <a:solidFill>
              <a:schemeClr val="accent6"/>
            </a:solidFill>
            <a:miter lim="800000"/>
            <a:headEnd/>
            <a:tailEnd/>
          </a:ln>
        </p:spPr>
        <p:txBody>
          <a:bodyPr wrap="square">
            <a:noAutofit/>
          </a:bodyPr>
          <a:lstStyle/>
          <a:p>
            <a:pPr algn="ctr"/>
            <a:r>
              <a:rPr lang="es-ES" sz="3200" b="1" dirty="0" smtClean="0">
                <a:solidFill>
                  <a:schemeClr val="bg1"/>
                </a:solidFill>
              </a:rPr>
              <a:t>Innovar es:</a:t>
            </a:r>
            <a:endParaRPr lang="es-ES" sz="3200" b="1" dirty="0">
              <a:solidFill>
                <a:schemeClr val="bg1"/>
              </a:solidFill>
            </a:endParaRPr>
          </a:p>
          <a:p>
            <a:pPr algn="ctr"/>
            <a:endParaRPr lang="es-ES" sz="3200" b="1" dirty="0" smtClean="0">
              <a:solidFill>
                <a:schemeClr val="bg1"/>
              </a:solidFill>
              <a:latin typeface="Calibri" pitchFamily="34" charset="0"/>
            </a:endParaRPr>
          </a:p>
          <a:p>
            <a:pPr marL="266700" indent="-266700">
              <a:spcBef>
                <a:spcPts val="600"/>
              </a:spcBef>
              <a:buFont typeface="Arial" pitchFamily="34" charset="0"/>
              <a:buChar char="•"/>
            </a:pPr>
            <a:r>
              <a:rPr lang="es-ES" sz="2000" dirty="0" smtClean="0">
                <a:solidFill>
                  <a:schemeClr val="bg1"/>
                </a:solidFill>
              </a:rPr>
              <a:t>La </a:t>
            </a:r>
            <a:r>
              <a:rPr lang="es-ES" sz="2000" b="1" u="sng" dirty="0" smtClean="0">
                <a:solidFill>
                  <a:schemeClr val="bg1"/>
                </a:solidFill>
              </a:rPr>
              <a:t>captura de nuevo valor </a:t>
            </a:r>
            <a:r>
              <a:rPr lang="es-ES" sz="2000" dirty="0" smtClean="0">
                <a:solidFill>
                  <a:schemeClr val="bg1"/>
                </a:solidFill>
              </a:rPr>
              <a:t>para el mercado en forma de nuevos: </a:t>
            </a:r>
          </a:p>
          <a:p>
            <a:pPr marL="800100" lvl="1" indent="-342900">
              <a:spcBef>
                <a:spcPts val="600"/>
              </a:spcBef>
              <a:buFont typeface="Wingdings" panose="05000000000000000000" pitchFamily="2" charset="2"/>
              <a:buChar char="ü"/>
            </a:pPr>
            <a:r>
              <a:rPr lang="es-ES" sz="2000" dirty="0" smtClean="0">
                <a:solidFill>
                  <a:schemeClr val="bg1"/>
                </a:solidFill>
              </a:rPr>
              <a:t>Productos (ecoturismo, turismo aventura, etc.)</a:t>
            </a:r>
          </a:p>
          <a:p>
            <a:pPr marL="800100" lvl="1" indent="-342900">
              <a:spcBef>
                <a:spcPts val="600"/>
              </a:spcBef>
              <a:buFont typeface="Wingdings" panose="05000000000000000000" pitchFamily="2" charset="2"/>
              <a:buChar char="ü"/>
            </a:pPr>
            <a:r>
              <a:rPr lang="es-ES" sz="2000" dirty="0" smtClean="0">
                <a:solidFill>
                  <a:schemeClr val="bg1"/>
                </a:solidFill>
              </a:rPr>
              <a:t>Servicios (</a:t>
            </a:r>
            <a:r>
              <a:rPr lang="es-ES" sz="2000" dirty="0" err="1" smtClean="0">
                <a:solidFill>
                  <a:schemeClr val="bg1"/>
                </a:solidFill>
              </a:rPr>
              <a:t>tripadvisor</a:t>
            </a:r>
            <a:r>
              <a:rPr lang="es-ES" sz="2000" dirty="0" smtClean="0">
                <a:solidFill>
                  <a:schemeClr val="bg1"/>
                </a:solidFill>
              </a:rPr>
              <a:t>, </a:t>
            </a:r>
            <a:r>
              <a:rPr lang="es-ES" sz="2000" dirty="0" err="1" smtClean="0">
                <a:solidFill>
                  <a:schemeClr val="bg1"/>
                </a:solidFill>
              </a:rPr>
              <a:t>audioguías</a:t>
            </a:r>
            <a:r>
              <a:rPr lang="es-ES" sz="2000" dirty="0" smtClean="0">
                <a:solidFill>
                  <a:schemeClr val="bg1"/>
                </a:solidFill>
              </a:rPr>
              <a:t>, etc.)</a:t>
            </a:r>
          </a:p>
          <a:p>
            <a:pPr marL="800100" lvl="1" indent="-342900">
              <a:spcBef>
                <a:spcPts val="600"/>
              </a:spcBef>
              <a:buFont typeface="Wingdings" panose="05000000000000000000" pitchFamily="2" charset="2"/>
              <a:buChar char="ü"/>
            </a:pPr>
            <a:r>
              <a:rPr lang="es-ES" sz="2000" dirty="0" smtClean="0">
                <a:solidFill>
                  <a:schemeClr val="bg1"/>
                </a:solidFill>
              </a:rPr>
              <a:t>Métodos, plataformas y procesos (Hoteles F1, </a:t>
            </a:r>
            <a:r>
              <a:rPr lang="es-ES" sz="2000" dirty="0" err="1" smtClean="0">
                <a:solidFill>
                  <a:schemeClr val="bg1"/>
                </a:solidFill>
              </a:rPr>
              <a:t>crowdsourcing</a:t>
            </a:r>
            <a:r>
              <a:rPr lang="es-ES" sz="2000" dirty="0" smtClean="0">
                <a:solidFill>
                  <a:schemeClr val="bg1"/>
                </a:solidFill>
              </a:rPr>
              <a:t>, </a:t>
            </a:r>
            <a:r>
              <a:rPr lang="es-ES" sz="2000" dirty="0" err="1" smtClean="0">
                <a:solidFill>
                  <a:schemeClr val="bg1"/>
                </a:solidFill>
              </a:rPr>
              <a:t>App’s</a:t>
            </a:r>
            <a:r>
              <a:rPr lang="es-ES" sz="2000" dirty="0" smtClean="0">
                <a:solidFill>
                  <a:schemeClr val="bg1"/>
                </a:solidFill>
              </a:rPr>
              <a:t>, etc.)</a:t>
            </a:r>
          </a:p>
          <a:p>
            <a:pPr marL="800100" lvl="1" indent="-342900">
              <a:spcBef>
                <a:spcPts val="600"/>
              </a:spcBef>
              <a:buFont typeface="Wingdings" panose="05000000000000000000" pitchFamily="2" charset="2"/>
              <a:buChar char="ü"/>
            </a:pPr>
            <a:r>
              <a:rPr lang="es-ES" sz="2000" dirty="0" smtClean="0">
                <a:solidFill>
                  <a:schemeClr val="bg1"/>
                </a:solidFill>
              </a:rPr>
              <a:t>Negocios (online AAVV, </a:t>
            </a:r>
            <a:r>
              <a:rPr lang="es-ES" sz="2000" dirty="0" err="1" smtClean="0">
                <a:solidFill>
                  <a:schemeClr val="bg1"/>
                </a:solidFill>
              </a:rPr>
              <a:t>smartglasses</a:t>
            </a:r>
            <a:r>
              <a:rPr lang="es-ES" sz="2000" dirty="0" smtClean="0">
                <a:solidFill>
                  <a:schemeClr val="bg1"/>
                </a:solidFill>
              </a:rPr>
              <a:t>, eventos, etc.)</a:t>
            </a:r>
          </a:p>
          <a:p>
            <a:pPr marL="266700" indent="-266700">
              <a:spcBef>
                <a:spcPts val="600"/>
              </a:spcBef>
              <a:buFont typeface="Arial" pitchFamily="34" charset="0"/>
              <a:buChar char="•"/>
            </a:pPr>
            <a:r>
              <a:rPr lang="es-ES" sz="2000" dirty="0" smtClean="0">
                <a:solidFill>
                  <a:schemeClr val="bg1"/>
                </a:solidFill>
              </a:rPr>
              <a:t>A menudo creando </a:t>
            </a:r>
            <a:r>
              <a:rPr lang="es-ES" sz="2000" b="1" u="sng" dirty="0" smtClean="0">
                <a:solidFill>
                  <a:schemeClr val="bg1"/>
                </a:solidFill>
              </a:rPr>
              <a:t>nuevas reglas de juego </a:t>
            </a:r>
            <a:r>
              <a:rPr lang="es-ES" sz="2000" dirty="0" smtClean="0">
                <a:solidFill>
                  <a:schemeClr val="bg1"/>
                </a:solidFill>
              </a:rPr>
              <a:t>y nuevas oportunidades para mejorar competitividad</a:t>
            </a:r>
          </a:p>
          <a:p>
            <a:pPr marL="266700" indent="-266700">
              <a:spcBef>
                <a:spcPts val="600"/>
              </a:spcBef>
              <a:buFont typeface="Arial" pitchFamily="34" charset="0"/>
              <a:buChar char="•"/>
            </a:pPr>
            <a:r>
              <a:rPr lang="es-ES" sz="2000" dirty="0" smtClean="0">
                <a:solidFill>
                  <a:schemeClr val="bg1"/>
                </a:solidFill>
              </a:rPr>
              <a:t>En ocasiones lideradas o facilitadas por nuevas tecnologías</a:t>
            </a:r>
          </a:p>
          <a:p>
            <a:pPr marL="266700" indent="-266700">
              <a:buFont typeface="Arial" pitchFamily="34" charset="0"/>
              <a:buChar char="•"/>
            </a:pPr>
            <a:endParaRPr lang="es-ES" sz="2000" dirty="0">
              <a:solidFill>
                <a:schemeClr val="bg1"/>
              </a:solidFill>
            </a:endParaRPr>
          </a:p>
          <a:p>
            <a:pPr marL="266700" indent="-266700">
              <a:buFont typeface="Arial" pitchFamily="34" charset="0"/>
              <a:buChar char="•"/>
            </a:pPr>
            <a:endParaRPr lang="es-ES" sz="3200" dirty="0" smtClean="0">
              <a:solidFill>
                <a:schemeClr val="bg1"/>
              </a:solidFill>
            </a:endParaRPr>
          </a:p>
          <a:p>
            <a:pPr algn="ctr"/>
            <a:endParaRPr lang="es-ES" sz="3200" b="1" dirty="0" smtClean="0">
              <a:solidFill>
                <a:schemeClr val="bg1"/>
              </a:solidFill>
              <a:latin typeface="Calibri" pitchFamily="34" charset="0"/>
            </a:endParaRPr>
          </a:p>
        </p:txBody>
      </p:sp>
      <p:pic>
        <p:nvPicPr>
          <p:cNvPr id="7" name="6 Imagen" descr="http://blog.guiasenior.com/images/Turismo2.0.jpg"/>
          <p:cNvPicPr/>
          <p:nvPr/>
        </p:nvPicPr>
        <p:blipFill>
          <a:blip r:embed="rId2" cstate="print"/>
          <a:srcRect/>
          <a:stretch>
            <a:fillRect/>
          </a:stretch>
        </p:blipFill>
        <p:spPr bwMode="auto">
          <a:xfrm>
            <a:off x="6730662" y="1197424"/>
            <a:ext cx="3046874" cy="5327920"/>
          </a:xfrm>
          <a:prstGeom prst="rect">
            <a:avLst/>
          </a:prstGeom>
          <a:noFill/>
          <a:ln w="9525">
            <a:solidFill>
              <a:schemeClr val="accent6"/>
            </a:solidFill>
            <a:miter lim="800000"/>
            <a:headEnd/>
            <a:tailEnd/>
          </a:ln>
        </p:spPr>
      </p:pic>
      <p:sp>
        <p:nvSpPr>
          <p:cNvPr id="8" name="7 Título"/>
          <p:cNvSpPr>
            <a:spLocks noGrp="1"/>
          </p:cNvSpPr>
          <p:nvPr>
            <p:ph type="title"/>
          </p:nvPr>
        </p:nvSpPr>
        <p:spPr/>
        <p:txBody>
          <a:bodyPr/>
          <a:lstStyle/>
          <a:p>
            <a:r>
              <a:rPr lang="es-ES" dirty="0" smtClean="0">
                <a:cs typeface="Arial" pitchFamily="34" charset="0"/>
              </a:rPr>
              <a:t>Qué es innovar?</a:t>
            </a:r>
            <a:endParaRPr lang="es-ES" dirty="0"/>
          </a:p>
        </p:txBody>
      </p:sp>
      <p:sp>
        <p:nvSpPr>
          <p:cNvPr id="9" name="8 Marcador de texto"/>
          <p:cNvSpPr>
            <a:spLocks noGrp="1"/>
          </p:cNvSpPr>
          <p:nvPr>
            <p:ph type="body" sz="quarter" idx="13"/>
          </p:nvPr>
        </p:nvSpPr>
        <p:spPr/>
        <p:txBody>
          <a:bodyPr/>
          <a:lstStyle/>
          <a:p>
            <a:r>
              <a:rPr lang="es-ES" dirty="0" smtClean="0"/>
              <a:t>Innovación de productos turísticos</a:t>
            </a:r>
            <a:endParaRPr lang="es-ES" dirty="0"/>
          </a:p>
        </p:txBody>
      </p:sp>
      <p:cxnSp>
        <p:nvCxnSpPr>
          <p:cNvPr id="6" name="Straight Connector 5"/>
          <p:cNvCxnSpPr/>
          <p:nvPr/>
        </p:nvCxnSpPr>
        <p:spPr>
          <a:xfrm>
            <a:off x="416496" y="1052736"/>
            <a:ext cx="9047519"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81044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83140</TotalTime>
  <Words>6175</Words>
  <Application>Microsoft Office PowerPoint</Application>
  <PresentationFormat>A4 Paper (210x297 mm)</PresentationFormat>
  <Paragraphs>1217</Paragraphs>
  <Slides>87</Slides>
  <Notes>26</Notes>
  <HiddenSlides>0</HiddenSlides>
  <MMClips>0</MMClips>
  <ScaleCrop>false</ScaleCrop>
  <HeadingPairs>
    <vt:vector size="8" baseType="variant">
      <vt:variant>
        <vt:lpstr>Fonts Used</vt:lpstr>
      </vt:variant>
      <vt:variant>
        <vt:i4>26</vt:i4>
      </vt:variant>
      <vt:variant>
        <vt:lpstr>Theme</vt:lpstr>
      </vt:variant>
      <vt:variant>
        <vt:i4>4</vt:i4>
      </vt:variant>
      <vt:variant>
        <vt:lpstr>Embedded OLE Servers</vt:lpstr>
      </vt:variant>
      <vt:variant>
        <vt:i4>2</vt:i4>
      </vt:variant>
      <vt:variant>
        <vt:lpstr>Slide Titles</vt:lpstr>
      </vt:variant>
      <vt:variant>
        <vt:i4>87</vt:i4>
      </vt:variant>
    </vt:vector>
  </HeadingPairs>
  <TitlesOfParts>
    <vt:vector size="119" baseType="lpstr">
      <vt:lpstr>Batang</vt:lpstr>
      <vt:lpstr>Dotum</vt:lpstr>
      <vt:lpstr>Gulim</vt:lpstr>
      <vt:lpstr>MS PGothic</vt:lpstr>
      <vt:lpstr>SimHei</vt:lpstr>
      <vt:lpstr>SimSun</vt:lpstr>
      <vt:lpstr>Aharoni</vt:lpstr>
      <vt:lpstr>Arial</vt:lpstr>
      <vt:lpstr>Arial </vt:lpstr>
      <vt:lpstr>Arial Narrow</vt:lpstr>
      <vt:lpstr>Arial Rounded MT Bold</vt:lpstr>
      <vt:lpstr>Baskerville Old Face</vt:lpstr>
      <vt:lpstr>Berlin Sans FB Demi</vt:lpstr>
      <vt:lpstr>Broadway</vt:lpstr>
      <vt:lpstr>Calibri</vt:lpstr>
      <vt:lpstr>Consolas</vt:lpstr>
      <vt:lpstr>Estrangelo Edessa</vt:lpstr>
      <vt:lpstr>Gill Sans</vt:lpstr>
      <vt:lpstr>Gill Sans MT</vt:lpstr>
      <vt:lpstr>Gotham-Book</vt:lpstr>
      <vt:lpstr>Impact</vt:lpstr>
      <vt:lpstr>Marker Felt</vt:lpstr>
      <vt:lpstr>Times New Roman</vt:lpstr>
      <vt:lpstr>Viner Hand ITC</vt:lpstr>
      <vt:lpstr>Webdings</vt:lpstr>
      <vt:lpstr>Wingdings</vt:lpstr>
      <vt:lpstr>Blank</vt:lpstr>
      <vt:lpstr>1_Blank</vt:lpstr>
      <vt:lpstr>2_Blank</vt:lpstr>
      <vt:lpstr>3_Blank</vt:lpstr>
      <vt:lpstr>think-cell Slide</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Qué es innovar?</vt:lpstr>
      <vt:lpstr>Qué es innovar? Tipos de innovación</vt:lpstr>
      <vt:lpstr>PowerPoint Presentation</vt:lpstr>
      <vt:lpstr>Por qué es importante innovar? Una visión de empresa </vt:lpstr>
      <vt:lpstr>PowerPoint Presentation</vt:lpstr>
      <vt:lpstr>Por qué es importante innovar? </vt:lpstr>
      <vt:lpstr>PowerPoint Presentation</vt:lpstr>
      <vt:lpstr>La innovación se puede aplicar en cada eslabón de la Cadena de Valor del Turismo</vt:lpstr>
      <vt:lpstr>Dónde innovar? Cadena de innovación</vt:lpstr>
      <vt:lpstr>PowerPoint Presentation</vt:lpstr>
      <vt:lpstr>Comportamiento del viajero – UN NUEVO PARADIGMA DE CONSUMO DEL TURISMO</vt:lpstr>
      <vt:lpstr>Expansión clase media y segmentos viajeros (países BRIC, demográficos) – CUÁL SE ADECUA A MI DESTINO?</vt:lpstr>
      <vt:lpstr>Estudio de mercado</vt:lpstr>
      <vt:lpstr>Tendencias en los estilos de vida: segmentos clave</vt:lpstr>
      <vt:lpstr>Tendencias en los estilos de vida: segmentos clave</vt:lpstr>
      <vt:lpstr>Cambio de rol de la información y redes sociales incrementa poder del consumidor – RECOMENDACIÓN “GLOCAL” e IRRUPCIÓN DE DATOS</vt:lpstr>
      <vt:lpstr>Explosión de tecnología en la palma de la mano – TECNOLOGÍA DE REEMPLAZO</vt:lpstr>
      <vt:lpstr>La “Clase Creativa” es un colectivo  que busca experiencias auténticas en sus viajes – UN NUEVO TIEMPO COMPARTIDO</vt:lpstr>
      <vt:lpstr>De la “ECO-Conciencia” a la “SOCIO-Conciencia”, búsqueda del bienestar en viaje – EMPAQUETANDO PRODUCTOS “SOCIALES” y VALOR DE LO ANCESTRAL</vt:lpstr>
      <vt:lpstr>Del producto funcional al producto extendido – EXPANSIÓN DEL PRODUCTO PARA EL TURISMO</vt:lpstr>
      <vt:lpstr>Turismo gastronómico experimental – SOFISTICACIÓN GASTRONÓMICA CON EXPRESIÓN DE IDENTIDAD, ESTILO DE VIDA, AUTENTICIDAD Y CALIDAD</vt:lpstr>
      <vt:lpstr>Cada vez más viajeros dispuestos a retar sus limites y llegar mas lejos – INNOVANDO EN AVENTURAS Y DEPORTES</vt:lpstr>
      <vt:lpstr>Turismo de lujo es una tendencia en aumento – MERCADO PARA PRODUCTOS DE VALOR AGREGADO – SIGNATURE PRODUCTS</vt:lpstr>
      <vt:lpstr>Viajes cortos y nuevos destino para escaparse y relajarse aumentan la competencia – DESESTACIONALIZACIÓN EXIGENTE / COMPETENCIA CRECIENTE</vt:lpstr>
      <vt:lpstr>Disfrutar vacaciones en casa y redescubrir su destino como un turista – OPORTUNIDAD EN MERCADOS PRÓXIMOS</vt:lpstr>
      <vt:lpstr>Reuniones más cortas y uso de nuevas tecnologías – GRANDES OPORTUNIDADES PARA LA “I”</vt:lpstr>
      <vt:lpstr>PowerPoint Presentation</vt:lpstr>
      <vt:lpstr>La innovación en turismo es sobre la experiencia en toda la cadena de valor</vt:lpstr>
      <vt:lpstr>Innovación en conceptualización y posicionamiento del producto</vt:lpstr>
      <vt:lpstr>La introducción del agregado ‘emocional’ a los productos turísticos es la clave para incrementar beneficios económicos sobre valor agregado</vt:lpstr>
      <vt:lpstr>Desarrollo de marca - Ejemplos</vt:lpstr>
      <vt:lpstr>Desarrollo de marca - Ejemplo Belice</vt:lpstr>
      <vt:lpstr>Desarrollo de marca - Ejemplo Belice</vt:lpstr>
      <vt:lpstr>PowerPoint Presentation</vt:lpstr>
      <vt:lpstr>PowerPoint Presentation</vt:lpstr>
      <vt:lpstr>PowerPoint Presentation</vt:lpstr>
      <vt:lpstr>Innovación de concepto – parque temático XCARET</vt:lpstr>
      <vt:lpstr>Innovación de concepto – El tren del fin del mundo </vt:lpstr>
      <vt:lpstr>Innovación en tecnología: aplicaciones de venta directa, promoción o mixta</vt:lpstr>
      <vt:lpstr>Innovación en tecnología– Audioguías GPS </vt:lpstr>
      <vt:lpstr>Innovación en procesos – Pulsayvoy</vt:lpstr>
      <vt:lpstr>Innovación en procesos – Etxanobe</vt:lpstr>
      <vt:lpstr>Innovación en procesos de intermediación: acceso de micro-empresarios y remotos a ventas directas online </vt:lpstr>
      <vt:lpstr>Innovación en materiales – Palacio de Sal </vt:lpstr>
      <vt:lpstr>Innovación de materiales – Ice Bar </vt:lpstr>
      <vt:lpstr>Innovación en Activos – Ecolodges de Colombia </vt:lpstr>
      <vt:lpstr>Innovación en Productos – Iguazú Forest / Iguazú Jungle </vt:lpstr>
      <vt:lpstr>Innovación en Productos – Dead Fish / Hotel de la Paix - Camboya </vt:lpstr>
      <vt:lpstr>Innovación de experiencia - experiencia mix en Andrés Carne de Res y Restaurante Perico’s</vt:lpstr>
      <vt:lpstr>Innovación en Experiencias – Blind Restaurants</vt:lpstr>
      <vt:lpstr>Innovación Servicios – BICIBAR</vt:lpstr>
      <vt:lpstr>Innovación Marcas – Cirque du Soleil</vt:lpstr>
      <vt:lpstr>Innovación Ubicaciones – arrecifes, carreras</vt:lpstr>
      <vt:lpstr>Innovación en estructuración comercial y compra: Ruta de Buda</vt:lpstr>
      <vt:lpstr>Innovación en canales: Cajas de Experiencias</vt:lpstr>
      <vt:lpstr>Innovación en canales: agencias online y travel advisors</vt:lpstr>
      <vt:lpstr>Innovación en logística: aplicaciones de realidad aumentada </vt:lpstr>
      <vt:lpstr>Innovación en logística: renta pública de bicicletas y tren crucero de Ecuador </vt:lpstr>
      <vt:lpstr>Innovación en modelo de negocios: Tip Tours, guías anfitriones </vt:lpstr>
      <vt:lpstr>Innovación en modelo de negocio: Dynamic Pricing</vt:lpstr>
      <vt:lpstr>Innovación en socios: Clubes de Producto Turístico de Ecuador </vt:lpstr>
      <vt:lpstr>Innovación en mercados: Kidzania, operadores especialistas, exclusividad, HTL  </vt:lpstr>
      <vt:lpstr>Innovación en mercados: </vt:lpstr>
      <vt:lpstr>PowerPoint Presentation</vt:lpstr>
      <vt:lpstr>Aspectos clave para la innovación de desarrollo de producto</vt:lpstr>
      <vt:lpstr>Innovación: ¿Cómo hacerlo? </vt:lpstr>
      <vt:lpstr>Diez pasos para la innovación en turismo</vt:lpstr>
      <vt:lpstr> Por qué no empezar el viaje hoy?</vt:lpstr>
      <vt:lpstr>PowerPoint Presentation</vt:lpstr>
      <vt:lpstr>Proceso completo para la creación de un producto turístico</vt:lpstr>
      <vt:lpstr>Esquema general de comercialización de ‘Productos’ turísticos</vt:lpstr>
      <vt:lpstr>Resumen de los pasos a seguir para ejecutar el desarrollo de un producto turístico</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Deloitte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Desenvolupament Estratègic 2012 – 2014  Document Workshop</dc:title>
  <dc:creator>Labat, Isabel (ES - Barcelona);Panizo, Cristina (ES - Barcelona)</dc:creator>
  <cp:lastModifiedBy>Reyes, Diego (LATCO - Quito)</cp:lastModifiedBy>
  <cp:revision>3942</cp:revision>
  <cp:lastPrinted>2015-05-29T21:54:53Z</cp:lastPrinted>
  <dcterms:created xsi:type="dcterms:W3CDTF">2011-12-15T11:46:31Z</dcterms:created>
  <dcterms:modified xsi:type="dcterms:W3CDTF">2016-10-18T17:06:06Z</dcterms:modified>
</cp:coreProperties>
</file>