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 id="2147484951" r:id="rId2"/>
    <p:sldMasterId id="2147484970" r:id="rId3"/>
  </p:sldMasterIdLst>
  <p:notesMasterIdLst>
    <p:notesMasterId r:id="rId39"/>
  </p:notesMasterIdLst>
  <p:handoutMasterIdLst>
    <p:handoutMasterId r:id="rId40"/>
  </p:handoutMasterIdLst>
  <p:sldIdLst>
    <p:sldId id="1532" r:id="rId4"/>
    <p:sldId id="1536" r:id="rId5"/>
    <p:sldId id="1534" r:id="rId6"/>
    <p:sldId id="1537" r:id="rId7"/>
    <p:sldId id="1601" r:id="rId8"/>
    <p:sldId id="1587" r:id="rId9"/>
    <p:sldId id="1605" r:id="rId10"/>
    <p:sldId id="1602" r:id="rId11"/>
    <p:sldId id="1606" r:id="rId12"/>
    <p:sldId id="1593" r:id="rId13"/>
    <p:sldId id="1603" r:id="rId14"/>
    <p:sldId id="1594" r:id="rId15"/>
    <p:sldId id="1604" r:id="rId16"/>
    <p:sldId id="1598" r:id="rId17"/>
    <p:sldId id="1595" r:id="rId18"/>
    <p:sldId id="1596" r:id="rId19"/>
    <p:sldId id="1599" r:id="rId20"/>
    <p:sldId id="1600" r:id="rId21"/>
    <p:sldId id="1538" r:id="rId22"/>
    <p:sldId id="1548" r:id="rId23"/>
    <p:sldId id="1570" r:id="rId24"/>
    <p:sldId id="1571" r:id="rId25"/>
    <p:sldId id="1572" r:id="rId26"/>
    <p:sldId id="1573" r:id="rId27"/>
    <p:sldId id="1574" r:id="rId28"/>
    <p:sldId id="1607" r:id="rId29"/>
    <p:sldId id="1608" r:id="rId30"/>
    <p:sldId id="1609" r:id="rId31"/>
    <p:sldId id="1610" r:id="rId32"/>
    <p:sldId id="1611" r:id="rId33"/>
    <p:sldId id="1612" r:id="rId34"/>
    <p:sldId id="1613" r:id="rId35"/>
    <p:sldId id="1614" r:id="rId36"/>
    <p:sldId id="1615" r:id="rId37"/>
    <p:sldId id="1546" r:id="rId38"/>
  </p:sldIdLst>
  <p:sldSz cx="10059988" cy="7773988"/>
  <p:notesSz cx="7010400" cy="9236075"/>
  <p:custDataLst>
    <p:tags r:id="rId41"/>
  </p:custDataLst>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764" userDrawn="1">
          <p15:clr>
            <a:srgbClr val="A4A3A4"/>
          </p15:clr>
        </p15:guide>
        <p15:guide id="2" orient="horz" pos="4671">
          <p15:clr>
            <a:srgbClr val="A4A3A4"/>
          </p15:clr>
        </p15:guide>
        <p15:guide id="3" orient="horz" pos="2993" userDrawn="1">
          <p15:clr>
            <a:srgbClr val="A4A3A4"/>
          </p15:clr>
        </p15:guide>
        <p15:guide id="4" orient="horz" pos="4625">
          <p15:clr>
            <a:srgbClr val="A4A3A4"/>
          </p15:clr>
        </p15:guide>
        <p15:guide id="5" orient="horz" pos="4263" userDrawn="1">
          <p15:clr>
            <a:srgbClr val="A4A3A4"/>
          </p15:clr>
        </p15:guide>
        <p15:guide id="6" pos="129">
          <p15:clr>
            <a:srgbClr val="A4A3A4"/>
          </p15:clr>
        </p15:guide>
        <p15:guide id="7" pos="6117" userDrawn="1">
          <p15:clr>
            <a:srgbClr val="A4A3A4"/>
          </p15:clr>
        </p15:guide>
        <p15:guide id="8" pos="6207">
          <p15:clr>
            <a:srgbClr val="A4A3A4"/>
          </p15:clr>
        </p15:guide>
        <p15:guide id="9" pos="2851" userDrawn="1">
          <p15:clr>
            <a:srgbClr val="A4A3A4"/>
          </p15:clr>
        </p15:guide>
        <p15:guide id="10" orient="horz" pos="1224" userDrawn="1">
          <p15:clr>
            <a:srgbClr val="A4A3A4"/>
          </p15:clr>
        </p15:guide>
        <p15:guide id="11" orient="horz" pos="679" userDrawn="1">
          <p15:clr>
            <a:srgbClr val="A4A3A4"/>
          </p15:clr>
        </p15:guide>
        <p15:guide id="12" orient="horz" pos="317" userDrawn="1">
          <p15:clr>
            <a:srgbClr val="A4A3A4"/>
          </p15:clr>
        </p15:guide>
        <p15:guide id="13" pos="174">
          <p15:clr>
            <a:srgbClr val="A4A3A4"/>
          </p15:clr>
        </p15:guide>
        <p15:guide id="14" pos="6162">
          <p15:clr>
            <a:srgbClr val="A4A3A4"/>
          </p15:clr>
        </p15:guide>
        <p15:guide id="15" orient="horz" pos="4036">
          <p15:clr>
            <a:srgbClr val="A4A3A4"/>
          </p15:clr>
        </p15:guide>
        <p15:guide id="16" orient="horz" pos="4580">
          <p15:clr>
            <a:srgbClr val="A4A3A4"/>
          </p15:clr>
        </p15:guide>
        <p15:guide id="17" orient="horz" pos="2267">
          <p15:clr>
            <a:srgbClr val="A4A3A4"/>
          </p15:clr>
        </p15:guide>
        <p15:guide id="18" orient="horz" pos="4353">
          <p15:clr>
            <a:srgbClr val="A4A3A4"/>
          </p15:clr>
        </p15:guide>
        <p15:guide id="19" orient="horz">
          <p15:clr>
            <a:srgbClr val="A4A3A4"/>
          </p15:clr>
        </p15:guide>
        <p15:guide id="20" pos="5799">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calona, Gaston (CL - Santiago)" initials="EG(-S" lastIdx="6" clrIdx="0"/>
  <p:cmAuthor id="1" name="Calderon, Francisco (CL - Santiago)" initials="CF(-S" lastIdx="9" clrIdx="1"/>
  <p:cmAuthor id="2" name="Rollin, Arthur (CA - Montreal)" initials="RA(-M" lastIdx="1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66FFFF"/>
    <a:srgbClr val="EDFD56"/>
    <a:srgbClr val="002776"/>
    <a:srgbClr val="00A1DE"/>
    <a:srgbClr val="92D400"/>
    <a:srgbClr val="7F7F7F"/>
    <a:srgbClr val="BFBFBF"/>
    <a:srgbClr val="94C83D"/>
    <a:srgbClr val="3C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91" autoAdjust="0"/>
    <p:restoredTop sz="94444" autoAdjust="0"/>
  </p:normalViewPr>
  <p:slideViewPr>
    <p:cSldViewPr>
      <p:cViewPr varScale="1">
        <p:scale>
          <a:sx n="63" d="100"/>
          <a:sy n="63" d="100"/>
        </p:scale>
        <p:origin x="1698" y="60"/>
      </p:cViewPr>
      <p:guideLst>
        <p:guide orient="horz" pos="3764"/>
        <p:guide orient="horz" pos="4671"/>
        <p:guide orient="horz" pos="2993"/>
        <p:guide orient="horz" pos="4625"/>
        <p:guide orient="horz" pos="4263"/>
        <p:guide pos="129"/>
        <p:guide pos="6117"/>
        <p:guide pos="6207"/>
        <p:guide pos="2851"/>
        <p:guide orient="horz" pos="1224"/>
        <p:guide orient="horz" pos="679"/>
        <p:guide orient="horz" pos="317"/>
        <p:guide pos="174"/>
        <p:guide pos="6162"/>
        <p:guide orient="horz" pos="4036"/>
        <p:guide orient="horz" pos="4580"/>
        <p:guide orient="horz" pos="2267"/>
        <p:guide orient="horz" pos="4353"/>
        <p:guide orient="horz"/>
        <p:guide pos="5799"/>
      </p:guideLst>
    </p:cSldViewPr>
  </p:slideViewPr>
  <p:outlineViewPr>
    <p:cViewPr>
      <p:scale>
        <a:sx n="33" d="100"/>
        <a:sy n="33" d="100"/>
      </p:scale>
      <p:origin x="0" y="1764"/>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758" y="-7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38475" cy="461963"/>
          </a:xfrm>
          <a:prstGeom prst="rect">
            <a:avLst/>
          </a:prstGeom>
          <a:noFill/>
          <a:ln w="9525">
            <a:noFill/>
            <a:miter lim="800000"/>
            <a:headEnd/>
            <a:tailEnd/>
          </a:ln>
        </p:spPr>
        <p:txBody>
          <a:bodyPr vert="horz" wrap="square" lIns="60536" tIns="30268" rIns="60536" bIns="30268" numCol="1" anchor="t" anchorCtr="0" compatLnSpc="1">
            <a:prstTxWarp prst="textNoShape">
              <a:avLst/>
            </a:prstTxWarp>
          </a:bodyPr>
          <a:lstStyle>
            <a:lvl1pPr defTabSz="605917">
              <a:defRPr sz="800"/>
            </a:lvl1pPr>
          </a:lstStyle>
          <a:p>
            <a:pPr>
              <a:defRPr/>
            </a:pPr>
            <a:endParaRPr lang="en-GB" dirty="0"/>
          </a:p>
        </p:txBody>
      </p:sp>
      <p:sp>
        <p:nvSpPr>
          <p:cNvPr id="3" name="Date Placeholder 2"/>
          <p:cNvSpPr>
            <a:spLocks noGrp="1"/>
          </p:cNvSpPr>
          <p:nvPr>
            <p:ph type="dt" sz="quarter" idx="1"/>
          </p:nvPr>
        </p:nvSpPr>
        <p:spPr bwMode="auto">
          <a:xfrm>
            <a:off x="3971926" y="1"/>
            <a:ext cx="3036888" cy="461963"/>
          </a:xfrm>
          <a:prstGeom prst="rect">
            <a:avLst/>
          </a:prstGeom>
          <a:noFill/>
          <a:ln w="9525">
            <a:noFill/>
            <a:miter lim="800000"/>
            <a:headEnd/>
            <a:tailEnd/>
          </a:ln>
        </p:spPr>
        <p:txBody>
          <a:bodyPr vert="horz" wrap="square" lIns="60536" tIns="30268" rIns="60536" bIns="30268" numCol="1" anchor="t" anchorCtr="0" compatLnSpc="1">
            <a:prstTxWarp prst="textNoShape">
              <a:avLst/>
            </a:prstTxWarp>
          </a:bodyPr>
          <a:lstStyle>
            <a:lvl1pPr algn="r" defTabSz="605917">
              <a:defRPr sz="800"/>
            </a:lvl1pPr>
          </a:lstStyle>
          <a:p>
            <a:pPr>
              <a:defRPr/>
            </a:pPr>
            <a:fld id="{69089224-B863-4E1D-9E6E-210644880222}" type="datetimeFigureOut">
              <a:rPr lang="en-US"/>
              <a:pPr>
                <a:defRPr/>
              </a:pPr>
              <a:t>8/16/2016</a:t>
            </a:fld>
            <a:endParaRPr lang="en-GB" dirty="0"/>
          </a:p>
        </p:txBody>
      </p:sp>
      <p:sp>
        <p:nvSpPr>
          <p:cNvPr id="4" name="Footer Placeholder 3"/>
          <p:cNvSpPr>
            <a:spLocks noGrp="1"/>
          </p:cNvSpPr>
          <p:nvPr>
            <p:ph type="ftr" sz="quarter" idx="2"/>
          </p:nvPr>
        </p:nvSpPr>
        <p:spPr bwMode="auto">
          <a:xfrm>
            <a:off x="1" y="8772526"/>
            <a:ext cx="3038475" cy="461963"/>
          </a:xfrm>
          <a:prstGeom prst="rect">
            <a:avLst/>
          </a:prstGeom>
          <a:noFill/>
          <a:ln w="9525">
            <a:noFill/>
            <a:miter lim="800000"/>
            <a:headEnd/>
            <a:tailEnd/>
          </a:ln>
        </p:spPr>
        <p:txBody>
          <a:bodyPr vert="horz" wrap="square" lIns="60536" tIns="30268" rIns="60536" bIns="30268" numCol="1" anchor="b" anchorCtr="0" compatLnSpc="1">
            <a:prstTxWarp prst="textNoShape">
              <a:avLst/>
            </a:prstTxWarp>
          </a:bodyPr>
          <a:lstStyle>
            <a:lvl1pPr defTabSz="605917">
              <a:defRPr sz="800"/>
            </a:lvl1pPr>
          </a:lstStyle>
          <a:p>
            <a:pPr>
              <a:defRPr/>
            </a:pPr>
            <a:endParaRPr lang="en-GB" dirty="0"/>
          </a:p>
        </p:txBody>
      </p:sp>
      <p:sp>
        <p:nvSpPr>
          <p:cNvPr id="5" name="Slide Number Placeholder 4"/>
          <p:cNvSpPr>
            <a:spLocks noGrp="1"/>
          </p:cNvSpPr>
          <p:nvPr>
            <p:ph type="sldNum" sz="quarter" idx="3"/>
          </p:nvPr>
        </p:nvSpPr>
        <p:spPr bwMode="auto">
          <a:xfrm>
            <a:off x="3971926" y="8772526"/>
            <a:ext cx="3036888" cy="461963"/>
          </a:xfrm>
          <a:prstGeom prst="rect">
            <a:avLst/>
          </a:prstGeom>
          <a:noFill/>
          <a:ln w="9525">
            <a:noFill/>
            <a:miter lim="800000"/>
            <a:headEnd/>
            <a:tailEnd/>
          </a:ln>
        </p:spPr>
        <p:txBody>
          <a:bodyPr vert="horz" wrap="square" lIns="60536" tIns="30268" rIns="60536" bIns="30268" numCol="1" anchor="b" anchorCtr="0" compatLnSpc="1">
            <a:prstTxWarp prst="textNoShape">
              <a:avLst/>
            </a:prstTxWarp>
          </a:bodyPr>
          <a:lstStyle>
            <a:lvl1pPr algn="r" defTabSz="605917">
              <a:defRPr sz="800"/>
            </a:lvl1pPr>
          </a:lstStyle>
          <a:p>
            <a:pPr>
              <a:defRPr/>
            </a:pPr>
            <a:fld id="{3F517015-A6C0-4C6D-ACEE-8BED73EB9C8A}" type="slidenum">
              <a:rPr lang="en-GB"/>
              <a:pPr>
                <a:defRPr/>
              </a:pPr>
              <a:t>‹#›</a:t>
            </a:fld>
            <a:endParaRPr lang="en-GB" dirty="0"/>
          </a:p>
        </p:txBody>
      </p:sp>
    </p:spTree>
    <p:extLst>
      <p:ext uri="{BB962C8B-B14F-4D97-AF65-F5344CB8AC3E}">
        <p14:creationId xmlns:p14="http://schemas.microsoft.com/office/powerpoint/2010/main" val="892847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38475" cy="461963"/>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defTabSz="605917">
              <a:defRPr sz="1100">
                <a:latin typeface="Calibri" pitchFamily="34" charset="0"/>
              </a:defRPr>
            </a:lvl1pPr>
          </a:lstStyle>
          <a:p>
            <a:pPr>
              <a:defRPr/>
            </a:pPr>
            <a:endParaRPr lang="en-GB" dirty="0"/>
          </a:p>
        </p:txBody>
      </p:sp>
      <p:sp>
        <p:nvSpPr>
          <p:cNvPr id="3" name="Date Placeholder 2"/>
          <p:cNvSpPr>
            <a:spLocks noGrp="1"/>
          </p:cNvSpPr>
          <p:nvPr>
            <p:ph type="dt" idx="1"/>
          </p:nvPr>
        </p:nvSpPr>
        <p:spPr bwMode="auto">
          <a:xfrm>
            <a:off x="3971926" y="1"/>
            <a:ext cx="3036888" cy="461963"/>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algn="r" defTabSz="605917">
              <a:defRPr sz="1100">
                <a:latin typeface="Calibri" pitchFamily="34" charset="0"/>
              </a:defRPr>
            </a:lvl1pPr>
          </a:lstStyle>
          <a:p>
            <a:pPr>
              <a:defRPr/>
            </a:pPr>
            <a:fld id="{0DCA58BA-2EDF-43C6-952C-22E6E1335AE4}" type="datetimeFigureOut">
              <a:rPr lang="en-US"/>
              <a:pPr>
                <a:defRPr/>
              </a:pPr>
              <a:t>8/16/2016</a:t>
            </a:fld>
            <a:endParaRPr lang="en-GB" dirty="0"/>
          </a:p>
        </p:txBody>
      </p:sp>
      <p:sp>
        <p:nvSpPr>
          <p:cNvPr id="4" name="Slide Image Placeholder 3"/>
          <p:cNvSpPr>
            <a:spLocks noGrp="1" noRot="1" noChangeAspect="1"/>
          </p:cNvSpPr>
          <p:nvPr>
            <p:ph type="sldImg" idx="2"/>
          </p:nvPr>
        </p:nvSpPr>
        <p:spPr>
          <a:xfrm>
            <a:off x="1265238" y="692150"/>
            <a:ext cx="4481512" cy="3463925"/>
          </a:xfrm>
          <a:prstGeom prst="rect">
            <a:avLst/>
          </a:prstGeom>
          <a:noFill/>
          <a:ln w="12700">
            <a:solidFill>
              <a:prstClr val="black"/>
            </a:solidFill>
          </a:ln>
        </p:spPr>
        <p:txBody>
          <a:bodyPr vert="horz" lIns="133007" tIns="66504" rIns="133007" bIns="66504" rtlCol="0" anchor="ctr"/>
          <a:lstStyle/>
          <a:p>
            <a:pPr lvl="0"/>
            <a:endParaRPr lang="en-GB" noProof="0" dirty="0"/>
          </a:p>
        </p:txBody>
      </p:sp>
      <p:sp>
        <p:nvSpPr>
          <p:cNvPr id="5" name="Notes Placeholder 4"/>
          <p:cNvSpPr>
            <a:spLocks noGrp="1"/>
          </p:cNvSpPr>
          <p:nvPr>
            <p:ph type="body" sz="quarter" idx="3"/>
          </p:nvPr>
        </p:nvSpPr>
        <p:spPr bwMode="auto">
          <a:xfrm>
            <a:off x="700089" y="4387851"/>
            <a:ext cx="5610225" cy="4156075"/>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endParaRPr lang="en-GB" noProof="0" smtClean="0"/>
          </a:p>
        </p:txBody>
      </p:sp>
      <p:sp>
        <p:nvSpPr>
          <p:cNvPr id="6" name="Footer Placeholder 5"/>
          <p:cNvSpPr>
            <a:spLocks noGrp="1"/>
          </p:cNvSpPr>
          <p:nvPr>
            <p:ph type="ftr" sz="quarter" idx="4"/>
          </p:nvPr>
        </p:nvSpPr>
        <p:spPr bwMode="auto">
          <a:xfrm>
            <a:off x="1" y="8772526"/>
            <a:ext cx="3038475" cy="461963"/>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defTabSz="605917">
              <a:defRPr sz="1100">
                <a:latin typeface="Calibri" pitchFamily="34" charset="0"/>
              </a:defRPr>
            </a:lvl1pPr>
          </a:lstStyle>
          <a:p>
            <a:pPr>
              <a:defRPr/>
            </a:pPr>
            <a:endParaRPr lang="en-GB" dirty="0"/>
          </a:p>
        </p:txBody>
      </p:sp>
      <p:sp>
        <p:nvSpPr>
          <p:cNvPr id="7" name="Slide Number Placeholder 6"/>
          <p:cNvSpPr>
            <a:spLocks noGrp="1"/>
          </p:cNvSpPr>
          <p:nvPr>
            <p:ph type="sldNum" sz="quarter" idx="5"/>
          </p:nvPr>
        </p:nvSpPr>
        <p:spPr bwMode="auto">
          <a:xfrm>
            <a:off x="3971926" y="8772526"/>
            <a:ext cx="3036888" cy="461963"/>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algn="r" defTabSz="605917">
              <a:defRPr sz="1100">
                <a:latin typeface="Calibri" pitchFamily="34" charset="0"/>
              </a:defRPr>
            </a:lvl1pPr>
          </a:lstStyle>
          <a:p>
            <a:pPr>
              <a:defRPr/>
            </a:pPr>
            <a:fld id="{EDEDF171-9BB8-492B-AE77-09B097101C70}" type="slidenum">
              <a:rPr lang="en-GB"/>
              <a:pPr>
                <a:defRPr/>
              </a:pPr>
              <a:t>‹#›</a:t>
            </a:fld>
            <a:endParaRPr lang="en-GB" dirty="0"/>
          </a:p>
        </p:txBody>
      </p:sp>
    </p:spTree>
    <p:extLst>
      <p:ext uri="{BB962C8B-B14F-4D97-AF65-F5344CB8AC3E}">
        <p14:creationId xmlns:p14="http://schemas.microsoft.com/office/powerpoint/2010/main" val="1265618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254" indent="-285484" algn="l" rtl="0" eaLnBrk="0" fontAlgn="base" hangingPunct="0">
      <a:spcBef>
        <a:spcPct val="30000"/>
      </a:spcBef>
      <a:spcAft>
        <a:spcPct val="0"/>
      </a:spcAft>
      <a:defRPr sz="1200" kern="1200">
        <a:solidFill>
          <a:schemeClr val="tx1"/>
        </a:solidFill>
        <a:latin typeface="+mn-lt"/>
        <a:ea typeface="+mn-ea"/>
        <a:cs typeface="+mn-cs"/>
      </a:defRPr>
    </a:lvl2pPr>
    <a:lvl3pPr marL="1141929" indent="-228385" algn="l" rtl="0" eaLnBrk="0" fontAlgn="base" hangingPunct="0">
      <a:spcBef>
        <a:spcPct val="30000"/>
      </a:spcBef>
      <a:spcAft>
        <a:spcPct val="0"/>
      </a:spcAft>
      <a:defRPr sz="1200" kern="1200">
        <a:solidFill>
          <a:schemeClr val="tx1"/>
        </a:solidFill>
        <a:latin typeface="+mn-lt"/>
        <a:ea typeface="+mn-ea"/>
        <a:cs typeface="+mn-cs"/>
      </a:defRPr>
    </a:lvl3pPr>
    <a:lvl4pPr marL="1598703" indent="-228385" algn="l" rtl="0" eaLnBrk="0" fontAlgn="base" hangingPunct="0">
      <a:spcBef>
        <a:spcPct val="30000"/>
      </a:spcBef>
      <a:spcAft>
        <a:spcPct val="0"/>
      </a:spcAft>
      <a:defRPr sz="1200" kern="1200">
        <a:solidFill>
          <a:schemeClr val="tx1"/>
        </a:solidFill>
        <a:latin typeface="+mn-lt"/>
        <a:ea typeface="+mn-ea"/>
        <a:cs typeface="+mn-cs"/>
      </a:defRPr>
    </a:lvl4pPr>
    <a:lvl5pPr marL="2055472" indent="-228385" algn="l" rtl="0" eaLnBrk="0" fontAlgn="base" hangingPunct="0">
      <a:spcBef>
        <a:spcPct val="30000"/>
      </a:spcBef>
      <a:spcAft>
        <a:spcPct val="0"/>
      </a:spcAft>
      <a:defRPr sz="1200" kern="1200">
        <a:solidFill>
          <a:schemeClr val="tx1"/>
        </a:solidFill>
        <a:latin typeface="+mn-lt"/>
        <a:ea typeface="+mn-ea"/>
        <a:cs typeface="+mn-cs"/>
      </a:defRPr>
    </a:lvl5pPr>
    <a:lvl6pPr marL="2283491" algn="l" defTabSz="913399" rtl="0" eaLnBrk="1" latinLnBrk="0" hangingPunct="1">
      <a:defRPr sz="1200" kern="1200">
        <a:solidFill>
          <a:schemeClr val="tx1"/>
        </a:solidFill>
        <a:latin typeface="+mn-lt"/>
        <a:ea typeface="+mn-ea"/>
        <a:cs typeface="+mn-cs"/>
      </a:defRPr>
    </a:lvl6pPr>
    <a:lvl7pPr marL="2740191" algn="l" defTabSz="913399" rtl="0" eaLnBrk="1" latinLnBrk="0" hangingPunct="1">
      <a:defRPr sz="1200" kern="1200">
        <a:solidFill>
          <a:schemeClr val="tx1"/>
        </a:solidFill>
        <a:latin typeface="+mn-lt"/>
        <a:ea typeface="+mn-ea"/>
        <a:cs typeface="+mn-cs"/>
      </a:defRPr>
    </a:lvl7pPr>
    <a:lvl8pPr marL="3196890" algn="l" defTabSz="913399" rtl="0" eaLnBrk="1" latinLnBrk="0" hangingPunct="1">
      <a:defRPr sz="1200" kern="1200">
        <a:solidFill>
          <a:schemeClr val="tx1"/>
        </a:solidFill>
        <a:latin typeface="+mn-lt"/>
        <a:ea typeface="+mn-ea"/>
        <a:cs typeface="+mn-cs"/>
      </a:defRPr>
    </a:lvl8pPr>
    <a:lvl9pPr marL="3653587" algn="l" defTabSz="91339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xfrm>
            <a:off x="996950" y="739775"/>
            <a:ext cx="4799013" cy="3708400"/>
          </a:xfrm>
          <a:noFill/>
          <a:ln>
            <a:solidFill>
              <a:srgbClr val="000000"/>
            </a:solidFill>
            <a:miter lim="800000"/>
            <a:headEnd/>
            <a:tailEnd/>
          </a:ln>
        </p:spPr>
      </p:sp>
      <p:sp>
        <p:nvSpPr>
          <p:cNvPr id="237571" name="Rectangle 3"/>
          <p:cNvSpPr>
            <a:spLocks noGrp="1"/>
          </p:cNvSpPr>
          <p:nvPr>
            <p:ph type="body" idx="1"/>
          </p:nvPr>
        </p:nvSpPr>
        <p:spPr/>
        <p:txBody>
          <a:bodyPr/>
          <a:lstStyle/>
          <a:p>
            <a:endParaRPr lang="es-ES_tradnl" dirty="0" smtClean="0"/>
          </a:p>
        </p:txBody>
      </p:sp>
    </p:spTree>
    <p:extLst>
      <p:ext uri="{BB962C8B-B14F-4D97-AF65-F5344CB8AC3E}">
        <p14:creationId xmlns:p14="http://schemas.microsoft.com/office/powerpoint/2010/main" val="636942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s-ES" sz="1100" dirty="0" smtClean="0"/>
          </a:p>
        </p:txBody>
      </p:sp>
      <p:sp>
        <p:nvSpPr>
          <p:cNvPr id="4" name="Slide Number Placeholder 3"/>
          <p:cNvSpPr>
            <a:spLocks noGrp="1"/>
          </p:cNvSpPr>
          <p:nvPr>
            <p:ph type="sldNum" sz="quarter" idx="10"/>
          </p:nvPr>
        </p:nvSpPr>
        <p:spPr/>
        <p:txBody>
          <a:bodyPr/>
          <a:lstStyle/>
          <a:p>
            <a:pPr>
              <a:defRPr/>
            </a:pPr>
            <a:fld id="{EDEDF171-9BB8-492B-AE77-09B097101C70}" type="slidenum">
              <a:rPr lang="en-GB" smtClean="0"/>
              <a:pPr>
                <a:defRPr/>
              </a:pPr>
              <a:t>12</a:t>
            </a:fld>
            <a:endParaRPr lang="en-GB" dirty="0"/>
          </a:p>
        </p:txBody>
      </p:sp>
    </p:spTree>
    <p:extLst>
      <p:ext uri="{BB962C8B-B14F-4D97-AF65-F5344CB8AC3E}">
        <p14:creationId xmlns:p14="http://schemas.microsoft.com/office/powerpoint/2010/main" val="3104873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33400"/>
            <a:ext cx="34051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marL="0" marR="0" lvl="0" indent="0" algn="r" defTabSz="605917" rtl="0" eaLnBrk="1" fontAlgn="base" latinLnBrk="0" hangingPunct="1">
              <a:lnSpc>
                <a:spcPct val="100000"/>
              </a:lnSpc>
              <a:spcBef>
                <a:spcPct val="0"/>
              </a:spcBef>
              <a:spcAft>
                <a:spcPct val="0"/>
              </a:spcAft>
              <a:buClrTx/>
              <a:buSzTx/>
              <a:buFontTx/>
              <a:buNone/>
              <a:tabLst/>
              <a:defRPr/>
            </a:pPr>
            <a:fld id="{23D7FB35-43D5-4728-BE59-ECEE586D3EFE}" type="slidenum">
              <a:rPr kumimoji="0" lang="es-ES_tradnl" sz="11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605917" rtl="0" eaLnBrk="1" fontAlgn="base" latinLnBrk="0" hangingPunct="1">
                <a:lnSpc>
                  <a:spcPct val="100000"/>
                </a:lnSpc>
                <a:spcBef>
                  <a:spcPct val="0"/>
                </a:spcBef>
                <a:spcAft>
                  <a:spcPct val="0"/>
                </a:spcAft>
                <a:buClrTx/>
                <a:buSzTx/>
                <a:buFontTx/>
                <a:buNone/>
                <a:tabLst/>
                <a:defRPr/>
              </a:pPr>
              <a:t>13</a:t>
            </a:fld>
            <a:endParaRPr kumimoji="0" lang="es-ES_tradnl"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342206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33400"/>
            <a:ext cx="34051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20</a:t>
            </a:fld>
            <a:endParaRPr lang="es-ES_tradnl" dirty="0">
              <a:solidFill>
                <a:prstClr val="black"/>
              </a:solidFill>
            </a:endParaRPr>
          </a:p>
        </p:txBody>
      </p:sp>
    </p:spTree>
    <p:extLst>
      <p:ext uri="{BB962C8B-B14F-4D97-AF65-F5344CB8AC3E}">
        <p14:creationId xmlns:p14="http://schemas.microsoft.com/office/powerpoint/2010/main" val="883646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s-ES" sz="1200" dirty="0" smtClean="0">
                <a:solidFill>
                  <a:schemeClr val="tx2"/>
                </a:solidFill>
              </a:rPr>
              <a:t>Hay indicadores que por su naturaleza es preciso conocer cuándo se realizan independientemente de que sea distinto del previsto. Éstos tienen un marco negro doble en el omento en que se espera se logre la meta.</a:t>
            </a:r>
          </a:p>
          <a:p>
            <a:pPr marL="342900" indent="-342900">
              <a:buFont typeface="Arial" panose="020B0604020202020204" pitchFamily="34" charset="0"/>
              <a:buChar char="•"/>
            </a:pPr>
            <a:r>
              <a:rPr lang="es-ES" sz="1200" dirty="0" smtClean="0">
                <a:solidFill>
                  <a:schemeClr val="tx2"/>
                </a:solidFill>
              </a:rPr>
              <a:t>En cambio, otros indicadores, sólo se consideran logrados si la meta se logra en tiempo y cuantía, por ello sólo hay algunas celdas coloreadas y preparadas para su activación.</a:t>
            </a:r>
          </a:p>
          <a:p>
            <a:endParaRPr lang="es-ES" dirty="0"/>
          </a:p>
        </p:txBody>
      </p:sp>
      <p:sp>
        <p:nvSpPr>
          <p:cNvPr id="4" name="Slide Number Placeholder 3"/>
          <p:cNvSpPr>
            <a:spLocks noGrp="1"/>
          </p:cNvSpPr>
          <p:nvPr>
            <p:ph type="sldNum" sz="quarter" idx="10"/>
          </p:nvPr>
        </p:nvSpPr>
        <p:spPr/>
        <p:txBody>
          <a:bodyPr/>
          <a:lstStyle/>
          <a:p>
            <a:pPr>
              <a:defRPr/>
            </a:pPr>
            <a:fld id="{EDEDF171-9BB8-492B-AE77-09B097101C70}" type="slidenum">
              <a:rPr lang="en-GB" smtClean="0"/>
              <a:pPr>
                <a:defRPr/>
              </a:pPr>
              <a:t>23</a:t>
            </a:fld>
            <a:endParaRPr lang="en-GB" dirty="0"/>
          </a:p>
        </p:txBody>
      </p:sp>
    </p:spTree>
    <p:extLst>
      <p:ext uri="{BB962C8B-B14F-4D97-AF65-F5344CB8AC3E}">
        <p14:creationId xmlns:p14="http://schemas.microsoft.com/office/powerpoint/2010/main" val="184405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33400"/>
            <a:ext cx="34051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25</a:t>
            </a:fld>
            <a:endParaRPr lang="es-ES_tradnl" dirty="0">
              <a:solidFill>
                <a:prstClr val="black"/>
              </a:solidFill>
            </a:endParaRPr>
          </a:p>
        </p:txBody>
      </p:sp>
    </p:spTree>
    <p:extLst>
      <p:ext uri="{BB962C8B-B14F-4D97-AF65-F5344CB8AC3E}">
        <p14:creationId xmlns:p14="http://schemas.microsoft.com/office/powerpoint/2010/main" val="3583242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33400"/>
            <a:ext cx="34051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27</a:t>
            </a:fld>
            <a:endParaRPr lang="es-ES_tradnl" dirty="0">
              <a:solidFill>
                <a:prstClr val="black"/>
              </a:solidFill>
            </a:endParaRPr>
          </a:p>
        </p:txBody>
      </p:sp>
    </p:spTree>
    <p:extLst>
      <p:ext uri="{BB962C8B-B14F-4D97-AF65-F5344CB8AC3E}">
        <p14:creationId xmlns:p14="http://schemas.microsoft.com/office/powerpoint/2010/main" val="910493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96925"/>
            <a:ext cx="5165725" cy="3994150"/>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731866" y="10114094"/>
            <a:ext cx="2854941" cy="532417"/>
          </a:xfrm>
          <a:prstGeom prst="rect">
            <a:avLst/>
          </a:prstGeom>
        </p:spPr>
        <p:txBody>
          <a:bodyPr lIns="91294" tIns="45647" rIns="91294" bIns="45647"/>
          <a:lstStyle/>
          <a:p>
            <a:fld id="{4D1CD627-4B2A-415D-87CF-666A57EF4918}" type="slidenum">
              <a:rPr lang="es-ES" smtClean="0">
                <a:solidFill>
                  <a:prstClr val="black"/>
                </a:solidFill>
              </a:rPr>
              <a:pPr/>
              <a:t>28</a:t>
            </a:fld>
            <a:endParaRPr lang="es-ES" dirty="0">
              <a:solidFill>
                <a:prstClr val="black"/>
              </a:solidFill>
            </a:endParaRPr>
          </a:p>
        </p:txBody>
      </p:sp>
    </p:spTree>
    <p:extLst>
      <p:ext uri="{BB962C8B-B14F-4D97-AF65-F5344CB8AC3E}">
        <p14:creationId xmlns:p14="http://schemas.microsoft.com/office/powerpoint/2010/main" val="2643052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33400"/>
            <a:ext cx="34051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29</a:t>
            </a:fld>
            <a:endParaRPr lang="es-ES_tradnl" dirty="0">
              <a:solidFill>
                <a:prstClr val="black"/>
              </a:solidFill>
            </a:endParaRPr>
          </a:p>
        </p:txBody>
      </p:sp>
    </p:spTree>
    <p:extLst>
      <p:ext uri="{BB962C8B-B14F-4D97-AF65-F5344CB8AC3E}">
        <p14:creationId xmlns:p14="http://schemas.microsoft.com/office/powerpoint/2010/main" val="3129760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96925"/>
            <a:ext cx="5165725" cy="3994150"/>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731866" y="10114094"/>
            <a:ext cx="2854941" cy="532417"/>
          </a:xfrm>
          <a:prstGeom prst="rect">
            <a:avLst/>
          </a:prstGeom>
        </p:spPr>
        <p:txBody>
          <a:bodyPr lIns="91294" tIns="45647" rIns="91294" bIns="45647"/>
          <a:lstStyle/>
          <a:p>
            <a:fld id="{4D1CD627-4B2A-415D-87CF-666A57EF4918}" type="slidenum">
              <a:rPr lang="es-ES" smtClean="0">
                <a:solidFill>
                  <a:prstClr val="black"/>
                </a:solidFill>
              </a:rPr>
              <a:pPr/>
              <a:t>30</a:t>
            </a:fld>
            <a:endParaRPr lang="es-ES" dirty="0">
              <a:solidFill>
                <a:prstClr val="black"/>
              </a:solidFill>
            </a:endParaRPr>
          </a:p>
        </p:txBody>
      </p:sp>
    </p:spTree>
    <p:extLst>
      <p:ext uri="{BB962C8B-B14F-4D97-AF65-F5344CB8AC3E}">
        <p14:creationId xmlns:p14="http://schemas.microsoft.com/office/powerpoint/2010/main" val="652632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33400"/>
            <a:ext cx="34051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31</a:t>
            </a:fld>
            <a:endParaRPr lang="es-ES_tradnl" dirty="0">
              <a:solidFill>
                <a:prstClr val="black"/>
              </a:solidFill>
            </a:endParaRPr>
          </a:p>
        </p:txBody>
      </p:sp>
    </p:spTree>
    <p:extLst>
      <p:ext uri="{BB962C8B-B14F-4D97-AF65-F5344CB8AC3E}">
        <p14:creationId xmlns:p14="http://schemas.microsoft.com/office/powerpoint/2010/main" val="1775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794203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96925"/>
            <a:ext cx="5165725" cy="3994150"/>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731866" y="10114094"/>
            <a:ext cx="2854941" cy="532417"/>
          </a:xfrm>
          <a:prstGeom prst="rect">
            <a:avLst/>
          </a:prstGeom>
        </p:spPr>
        <p:txBody>
          <a:bodyPr lIns="91294" tIns="45647" rIns="91294" bIns="45647"/>
          <a:lstStyle/>
          <a:p>
            <a:fld id="{4D1CD627-4B2A-415D-87CF-666A57EF4918}" type="slidenum">
              <a:rPr lang="es-ES" smtClean="0">
                <a:solidFill>
                  <a:prstClr val="black"/>
                </a:solidFill>
              </a:rPr>
              <a:pPr/>
              <a:t>32</a:t>
            </a:fld>
            <a:endParaRPr lang="es-ES" dirty="0">
              <a:solidFill>
                <a:prstClr val="black"/>
              </a:solidFill>
            </a:endParaRPr>
          </a:p>
        </p:txBody>
      </p:sp>
    </p:spTree>
    <p:extLst>
      <p:ext uri="{BB962C8B-B14F-4D97-AF65-F5344CB8AC3E}">
        <p14:creationId xmlns:p14="http://schemas.microsoft.com/office/powerpoint/2010/main" val="2388749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33400"/>
            <a:ext cx="34051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a:defRPr/>
            </a:pPr>
            <a:fld id="{23D7FB35-43D5-4728-BE59-ECEE586D3EFE}" type="slidenum">
              <a:rPr lang="es-ES_tradnl" smtClean="0">
                <a:solidFill>
                  <a:prstClr val="black"/>
                </a:solidFill>
              </a:rPr>
              <a:pPr>
                <a:defRPr/>
              </a:pPr>
              <a:t>33</a:t>
            </a:fld>
            <a:endParaRPr lang="es-ES_tradnl" dirty="0">
              <a:solidFill>
                <a:prstClr val="black"/>
              </a:solidFill>
            </a:endParaRPr>
          </a:p>
        </p:txBody>
      </p:sp>
    </p:spTree>
    <p:extLst>
      <p:ext uri="{BB962C8B-B14F-4D97-AF65-F5344CB8AC3E}">
        <p14:creationId xmlns:p14="http://schemas.microsoft.com/office/powerpoint/2010/main" val="85913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96925"/>
            <a:ext cx="5165725" cy="3994150"/>
          </a:xfrm>
        </p:spPr>
      </p:sp>
      <p:sp>
        <p:nvSpPr>
          <p:cNvPr id="3" name="Notes Placeholder 2"/>
          <p:cNvSpPr>
            <a:spLocks noGrp="1"/>
          </p:cNvSpPr>
          <p:nvPr>
            <p:ph type="body" idx="1"/>
          </p:nvPr>
        </p:nvSpPr>
        <p:spPr/>
        <p:txBody>
          <a:bodyPr/>
          <a:lstStyle/>
          <a:p>
            <a:pPr marL="0" marR="0" indent="0" algn="l" defTabSz="913965" rtl="0" eaLnBrk="1" fontAlgn="auto" latinLnBrk="0" hangingPunct="1">
              <a:lnSpc>
                <a:spcPct val="100000"/>
              </a:lnSpc>
              <a:spcBef>
                <a:spcPts val="0"/>
              </a:spcBef>
              <a:spcAft>
                <a:spcPts val="0"/>
              </a:spcAft>
              <a:buClrTx/>
              <a:buSzTx/>
              <a:buFontTx/>
              <a:buNone/>
              <a:tabLst/>
              <a:defRPr/>
            </a:pPr>
            <a:r>
              <a:rPr lang="es-ES" dirty="0" smtClean="0"/>
              <a:t>Error más común: no confundir con crecimiento % absoluto</a:t>
            </a:r>
          </a:p>
        </p:txBody>
      </p:sp>
      <p:sp>
        <p:nvSpPr>
          <p:cNvPr id="4" name="Slide Number Placeholder 3"/>
          <p:cNvSpPr>
            <a:spLocks noGrp="1"/>
          </p:cNvSpPr>
          <p:nvPr>
            <p:ph type="sldNum" sz="quarter" idx="10"/>
          </p:nvPr>
        </p:nvSpPr>
        <p:spPr>
          <a:xfrm>
            <a:off x="3731866" y="10114094"/>
            <a:ext cx="2854941" cy="532417"/>
          </a:xfrm>
          <a:prstGeom prst="rect">
            <a:avLst/>
          </a:prstGeom>
        </p:spPr>
        <p:txBody>
          <a:bodyPr lIns="91294" tIns="45647" rIns="91294" bIns="45647"/>
          <a:lstStyle/>
          <a:p>
            <a:fld id="{4D1CD627-4B2A-415D-87CF-666A57EF4918}" type="slidenum">
              <a:rPr lang="es-ES" smtClean="0">
                <a:solidFill>
                  <a:prstClr val="black"/>
                </a:solidFill>
              </a:rPr>
              <a:pPr/>
              <a:t>34</a:t>
            </a:fld>
            <a:endParaRPr lang="es-ES" dirty="0">
              <a:solidFill>
                <a:prstClr val="black"/>
              </a:solidFill>
            </a:endParaRPr>
          </a:p>
        </p:txBody>
      </p:sp>
    </p:spTree>
    <p:extLst>
      <p:ext uri="{BB962C8B-B14F-4D97-AF65-F5344CB8AC3E}">
        <p14:creationId xmlns:p14="http://schemas.microsoft.com/office/powerpoint/2010/main" val="2287336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17550"/>
            <a:ext cx="4651375" cy="3594100"/>
          </a:xfrm>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a:xfrm>
            <a:off x="4141657" y="9099063"/>
            <a:ext cx="3168439" cy="478984"/>
          </a:xfrm>
          <a:prstGeom prst="rect">
            <a:avLst/>
          </a:prstGeom>
        </p:spPr>
        <p:txBody>
          <a:bodyPr lIns="91294" tIns="45647" rIns="91294" bIns="45647"/>
          <a:lstStyle/>
          <a:p>
            <a:fld id="{4D1CD627-4B2A-415D-87CF-666A57EF4918}" type="slidenum">
              <a:rPr lang="es-ES" smtClean="0"/>
              <a:pPr/>
              <a:t>35</a:t>
            </a:fld>
            <a:endParaRPr lang="es-ES"/>
          </a:p>
        </p:txBody>
      </p:sp>
    </p:spTree>
    <p:extLst>
      <p:ext uri="{BB962C8B-B14F-4D97-AF65-F5344CB8AC3E}">
        <p14:creationId xmlns:p14="http://schemas.microsoft.com/office/powerpoint/2010/main" val="243494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41363"/>
            <a:ext cx="4810125"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3</a:t>
            </a:fld>
            <a:endParaRPr lang="es-ES" dirty="0">
              <a:solidFill>
                <a:prstClr val="black"/>
              </a:solidFill>
            </a:endParaRPr>
          </a:p>
        </p:txBody>
      </p:sp>
    </p:spTree>
    <p:extLst>
      <p:ext uri="{BB962C8B-B14F-4D97-AF65-F5344CB8AC3E}">
        <p14:creationId xmlns:p14="http://schemas.microsoft.com/office/powerpoint/2010/main" val="257789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33400"/>
            <a:ext cx="34051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marL="0" marR="0" lvl="0" indent="0" algn="r" defTabSz="605917" rtl="0" eaLnBrk="1" fontAlgn="base" latinLnBrk="0" hangingPunct="1">
              <a:lnSpc>
                <a:spcPct val="100000"/>
              </a:lnSpc>
              <a:spcBef>
                <a:spcPct val="0"/>
              </a:spcBef>
              <a:spcAft>
                <a:spcPct val="0"/>
              </a:spcAft>
              <a:buClrTx/>
              <a:buSzTx/>
              <a:buFontTx/>
              <a:buNone/>
              <a:tabLst/>
              <a:defRPr/>
            </a:pPr>
            <a:fld id="{23D7FB35-43D5-4728-BE59-ECEE586D3EFE}" type="slidenum">
              <a:rPr kumimoji="0" lang="es-ES_tradnl" sz="11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605917" rtl="0" eaLnBrk="1" fontAlgn="base" latinLnBrk="0" hangingPunct="1">
                <a:lnSpc>
                  <a:spcPct val="100000"/>
                </a:lnSpc>
                <a:spcBef>
                  <a:spcPct val="0"/>
                </a:spcBef>
                <a:spcAft>
                  <a:spcPct val="0"/>
                </a:spcAft>
                <a:buClrTx/>
                <a:buSzTx/>
                <a:buFontTx/>
                <a:buNone/>
                <a:tabLst/>
                <a:defRPr/>
              </a:pPr>
              <a:t>5</a:t>
            </a:fld>
            <a:endParaRPr kumimoji="0" lang="es-ES_tradnl"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09154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41363"/>
            <a:ext cx="4810125"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6</a:t>
            </a:fld>
            <a:endParaRPr lang="es-ES" dirty="0">
              <a:solidFill>
                <a:prstClr val="black"/>
              </a:solidFill>
            </a:endParaRPr>
          </a:p>
        </p:txBody>
      </p:sp>
    </p:spTree>
    <p:extLst>
      <p:ext uri="{BB962C8B-B14F-4D97-AF65-F5344CB8AC3E}">
        <p14:creationId xmlns:p14="http://schemas.microsoft.com/office/powerpoint/2010/main" val="8118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33400"/>
            <a:ext cx="34051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marL="0" marR="0" lvl="0" indent="0" algn="r" defTabSz="605917" rtl="0" eaLnBrk="1" fontAlgn="base" latinLnBrk="0" hangingPunct="1">
              <a:lnSpc>
                <a:spcPct val="100000"/>
              </a:lnSpc>
              <a:spcBef>
                <a:spcPct val="0"/>
              </a:spcBef>
              <a:spcAft>
                <a:spcPct val="0"/>
              </a:spcAft>
              <a:buClrTx/>
              <a:buSzTx/>
              <a:buFontTx/>
              <a:buNone/>
              <a:tabLst/>
              <a:defRPr/>
            </a:pPr>
            <a:fld id="{23D7FB35-43D5-4728-BE59-ECEE586D3EFE}" type="slidenum">
              <a:rPr kumimoji="0" lang="es-ES_tradnl" sz="11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605917" rtl="0" eaLnBrk="1" fontAlgn="base" latinLnBrk="0" hangingPunct="1">
                <a:lnSpc>
                  <a:spcPct val="100000"/>
                </a:lnSpc>
                <a:spcBef>
                  <a:spcPct val="0"/>
                </a:spcBef>
                <a:spcAft>
                  <a:spcPct val="0"/>
                </a:spcAft>
                <a:buClrTx/>
                <a:buSzTx/>
                <a:buFontTx/>
                <a:buNone/>
                <a:tabLst/>
                <a:defRPr/>
              </a:pPr>
              <a:t>8</a:t>
            </a:fld>
            <a:endParaRPr kumimoji="0" lang="es-ES_tradnl"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912100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41363"/>
            <a:ext cx="4810125" cy="371633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a:xfrm>
            <a:off x="3848650" y="9408986"/>
            <a:ext cx="2944283" cy="495299"/>
          </a:xfrm>
          <a:prstGeom prst="rect">
            <a:avLst/>
          </a:prstGeom>
        </p:spPr>
        <p:txBody>
          <a:bodyPr lIns="91294" tIns="45647" rIns="91294" bIns="45647"/>
          <a:lstStyle/>
          <a:p>
            <a:fld id="{4D1CD627-4B2A-415D-87CF-666A57EF4918}" type="slidenum">
              <a:rPr lang="es-ES" smtClean="0">
                <a:solidFill>
                  <a:prstClr val="black"/>
                </a:solidFill>
              </a:rPr>
              <a:pPr/>
              <a:t>9</a:t>
            </a:fld>
            <a:endParaRPr lang="es-ES" dirty="0">
              <a:solidFill>
                <a:prstClr val="black"/>
              </a:solidFill>
            </a:endParaRPr>
          </a:p>
        </p:txBody>
      </p:sp>
    </p:spTree>
    <p:extLst>
      <p:ext uri="{BB962C8B-B14F-4D97-AF65-F5344CB8AC3E}">
        <p14:creationId xmlns:p14="http://schemas.microsoft.com/office/powerpoint/2010/main" val="4225652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DEDF171-9BB8-492B-AE77-09B097101C70}" type="slidenum">
              <a:rPr lang="en-GB" smtClean="0"/>
              <a:pPr>
                <a:defRPr/>
              </a:pPr>
              <a:t>10</a:t>
            </a:fld>
            <a:endParaRPr lang="en-GB" dirty="0"/>
          </a:p>
        </p:txBody>
      </p:sp>
    </p:spTree>
    <p:extLst>
      <p:ext uri="{BB962C8B-B14F-4D97-AF65-F5344CB8AC3E}">
        <p14:creationId xmlns:p14="http://schemas.microsoft.com/office/powerpoint/2010/main" val="1418335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2588" y="533400"/>
            <a:ext cx="3405187" cy="2630488"/>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a:xfrm>
            <a:off x="5230569" y="6667613"/>
            <a:ext cx="4005506" cy="342788"/>
          </a:xfrm>
          <a:prstGeom prst="rect">
            <a:avLst/>
          </a:prstGeom>
        </p:spPr>
        <p:txBody>
          <a:bodyPr/>
          <a:lstStyle/>
          <a:p>
            <a:pPr marL="0" marR="0" lvl="0" indent="0" algn="r" defTabSz="605917" rtl="0" eaLnBrk="1" fontAlgn="base" latinLnBrk="0" hangingPunct="1">
              <a:lnSpc>
                <a:spcPct val="100000"/>
              </a:lnSpc>
              <a:spcBef>
                <a:spcPct val="0"/>
              </a:spcBef>
              <a:spcAft>
                <a:spcPct val="0"/>
              </a:spcAft>
              <a:buClrTx/>
              <a:buSzTx/>
              <a:buFontTx/>
              <a:buNone/>
              <a:tabLst/>
              <a:defRPr/>
            </a:pPr>
            <a:fld id="{23D7FB35-43D5-4728-BE59-ECEE586D3EFE}" type="slidenum">
              <a:rPr kumimoji="0" lang="es-ES_tradnl" sz="11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605917" rtl="0" eaLnBrk="1" fontAlgn="base" latinLnBrk="0" hangingPunct="1">
                <a:lnSpc>
                  <a:spcPct val="100000"/>
                </a:lnSpc>
                <a:spcBef>
                  <a:spcPct val="0"/>
                </a:spcBef>
                <a:spcAft>
                  <a:spcPct val="0"/>
                </a:spcAft>
                <a:buClrTx/>
                <a:buSzTx/>
                <a:buFontTx/>
                <a:buNone/>
                <a:tabLst/>
                <a:defRPr/>
              </a:pPr>
              <a:t>11</a:t>
            </a:fld>
            <a:endParaRPr kumimoji="0" lang="es-ES_tradnl" sz="11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218693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57302" y="3027363"/>
            <a:ext cx="6724650" cy="1651000"/>
          </a:xfrm>
        </p:spPr>
        <p:txBody>
          <a:bodyPr/>
          <a:lstStyle>
            <a:lvl1pPr>
              <a:lnSpc>
                <a:spcPts val="5193"/>
              </a:lnSpc>
              <a:defRPr sz="5600" b="0">
                <a:solidFill>
                  <a:schemeClr val="bg2"/>
                </a:solidFill>
                <a:latin typeface="Times New Roman" pitchFamily="18" charset="0"/>
              </a:defRPr>
            </a:lvl1pPr>
          </a:lstStyle>
          <a:p>
            <a:r>
              <a:rPr lang="en-US"/>
              <a:t>Click to edit </a:t>
            </a:r>
            <a:br>
              <a:rPr lang="en-US"/>
            </a:br>
            <a:r>
              <a:rPr lang="en-US"/>
              <a:t>Master title style</a:t>
            </a:r>
          </a:p>
        </p:txBody>
      </p:sp>
      <p:sp>
        <p:nvSpPr>
          <p:cNvPr id="3" name="Slide Number Placeholder 9"/>
          <p:cNvSpPr>
            <a:spLocks noGrp="1"/>
          </p:cNvSpPr>
          <p:nvPr>
            <p:ph type="sldNum" sz="quarter" idx="10"/>
          </p:nvPr>
        </p:nvSpPr>
        <p:spPr>
          <a:xfrm>
            <a:off x="457203" y="7405690"/>
            <a:ext cx="311150" cy="179387"/>
          </a:xfrm>
        </p:spPr>
        <p:txBody>
          <a:bodyPr/>
          <a:lstStyle>
            <a:lvl1pPr>
              <a:lnSpc>
                <a:spcPts val="1337"/>
              </a:lnSpc>
              <a:defRPr>
                <a:solidFill>
                  <a:schemeClr val="bg2"/>
                </a:solidFill>
              </a:defRPr>
            </a:lvl1pPr>
          </a:lstStyle>
          <a:p>
            <a:pPr>
              <a:defRPr/>
            </a:pPr>
            <a:fld id="{763A6BE3-59AE-40B2-A0E5-5DA4B35828E3}" type="slidenum">
              <a:rPr lang="en-US"/>
              <a:pPr>
                <a:defRPr/>
              </a:pPr>
              <a:t>‹#›</a:t>
            </a:fld>
            <a:endParaRPr lang="en-US" dirty="0"/>
          </a:p>
        </p:txBody>
      </p:sp>
      <p:sp>
        <p:nvSpPr>
          <p:cNvPr id="4" name="Footer Placeholder 10"/>
          <p:cNvSpPr>
            <a:spLocks noGrp="1"/>
          </p:cNvSpPr>
          <p:nvPr>
            <p:ph type="ftr" sz="quarter" idx="11"/>
          </p:nvPr>
        </p:nvSpPr>
        <p:spPr>
          <a:xfrm>
            <a:off x="847725" y="7405690"/>
            <a:ext cx="4749800" cy="179387"/>
          </a:xfrm>
        </p:spPr>
        <p:txBody>
          <a:bodyPr/>
          <a:lstStyle>
            <a:lvl1pPr>
              <a:lnSpc>
                <a:spcPts val="1337"/>
              </a:lnSpc>
              <a:defRPr>
                <a:solidFill>
                  <a:schemeClr val="bg2"/>
                </a:solidFill>
              </a:defRPr>
            </a:lvl1pPr>
          </a:lstStyle>
          <a:p>
            <a:pPr>
              <a:defRPr/>
            </a:pPr>
            <a:r>
              <a:rPr lang="en-US" dirty="0"/>
              <a:t>Footer</a:t>
            </a:r>
          </a:p>
        </p:txBody>
      </p:sp>
    </p:spTree>
    <p:extLst>
      <p:ext uri="{BB962C8B-B14F-4D97-AF65-F5344CB8AC3E}">
        <p14:creationId xmlns:p14="http://schemas.microsoft.com/office/powerpoint/2010/main" val="416596886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7745" y="357194"/>
            <a:ext cx="2268537" cy="7058025"/>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92130" y="357194"/>
            <a:ext cx="6653213" cy="705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E90CDFE6-65E2-45D3-8D1D-DBF0EB5205D0}"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16293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08904" y="2073063"/>
            <a:ext cx="5878598" cy="938592"/>
          </a:xfrm>
        </p:spPr>
        <p:txBody>
          <a:bodyPr>
            <a:noAutofit/>
          </a:bodyPr>
          <a:lstStyle>
            <a:lvl1pPr>
              <a:defRPr sz="31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08905" y="4858750"/>
            <a:ext cx="5878096" cy="1700572"/>
          </a:xfrm>
        </p:spPr>
        <p:txBody>
          <a:bodyPr>
            <a:normAutofit/>
          </a:bodyPr>
          <a:lstStyle>
            <a:lvl1pPr marL="0" indent="0" algn="l">
              <a:lnSpc>
                <a:spcPct val="120000"/>
              </a:lnSpc>
              <a:spcBef>
                <a:spcPts val="0"/>
              </a:spcBef>
              <a:spcAft>
                <a:spcPts val="0"/>
              </a:spcAft>
              <a:buNone/>
              <a:defRPr sz="1800" b="0">
                <a:solidFill>
                  <a:schemeClr val="accent5"/>
                </a:solidFill>
              </a:defRPr>
            </a:lvl1pPr>
            <a:lvl2pPr marL="521177" indent="0" algn="ctr">
              <a:buNone/>
              <a:defRPr>
                <a:solidFill>
                  <a:schemeClr val="tx1">
                    <a:tint val="75000"/>
                  </a:schemeClr>
                </a:solidFill>
              </a:defRPr>
            </a:lvl2pPr>
            <a:lvl3pPr marL="1042354" indent="0" algn="ctr">
              <a:buNone/>
              <a:defRPr>
                <a:solidFill>
                  <a:schemeClr val="tx1">
                    <a:tint val="75000"/>
                  </a:schemeClr>
                </a:solidFill>
              </a:defRPr>
            </a:lvl3pPr>
            <a:lvl4pPr marL="1563531" indent="0" algn="ctr">
              <a:buNone/>
              <a:defRPr>
                <a:solidFill>
                  <a:schemeClr val="tx1">
                    <a:tint val="75000"/>
                  </a:schemeClr>
                </a:solidFill>
              </a:defRPr>
            </a:lvl4pPr>
            <a:lvl5pPr marL="2084709" indent="0" algn="ctr">
              <a:buNone/>
              <a:defRPr>
                <a:solidFill>
                  <a:schemeClr val="tx1">
                    <a:tint val="75000"/>
                  </a:schemeClr>
                </a:solidFill>
              </a:defRPr>
            </a:lvl5pPr>
            <a:lvl6pPr marL="2605886" indent="0" algn="ctr">
              <a:buNone/>
              <a:defRPr>
                <a:solidFill>
                  <a:schemeClr val="tx1">
                    <a:tint val="75000"/>
                  </a:schemeClr>
                </a:solidFill>
              </a:defRPr>
            </a:lvl6pPr>
            <a:lvl7pPr marL="3127062" indent="0" algn="ctr">
              <a:buNone/>
              <a:defRPr>
                <a:solidFill>
                  <a:schemeClr val="tx1">
                    <a:tint val="75000"/>
                  </a:schemeClr>
                </a:solidFill>
              </a:defRPr>
            </a:lvl7pPr>
            <a:lvl8pPr marL="3648239" indent="0" algn="ctr">
              <a:buNone/>
              <a:defRPr>
                <a:solidFill>
                  <a:schemeClr val="tx1">
                    <a:tint val="75000"/>
                  </a:schemeClr>
                </a:solidFill>
              </a:defRPr>
            </a:lvl8pPr>
            <a:lvl9pPr marL="4169416"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810" y="490923"/>
            <a:ext cx="2095200" cy="392705"/>
          </a:xfrm>
          <a:prstGeom prst="rect">
            <a:avLst/>
          </a:prstGeom>
        </p:spPr>
      </p:pic>
      <p:sp>
        <p:nvSpPr>
          <p:cNvPr id="8" name="Text Placeholder 5"/>
          <p:cNvSpPr>
            <a:spLocks noGrp="1"/>
          </p:cNvSpPr>
          <p:nvPr>
            <p:ph type="body" sz="quarter" idx="10"/>
          </p:nvPr>
        </p:nvSpPr>
        <p:spPr>
          <a:xfrm>
            <a:off x="412621" y="3018896"/>
            <a:ext cx="5874881" cy="1839855"/>
          </a:xfrm>
        </p:spPr>
        <p:txBody>
          <a:bodyPr>
            <a:noAutofit/>
          </a:bodyPr>
          <a:lstStyle>
            <a:lvl1pPr marL="0" indent="0">
              <a:buNone/>
              <a:defRPr sz="310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1927342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Slide with Image 1">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0" y="2413176"/>
            <a:ext cx="2422432" cy="5360812"/>
          </a:xfrm>
        </p:spPr>
        <p:txBody>
          <a:bodyPr/>
          <a:lstStyle>
            <a:lvl1pPr marL="0" indent="0">
              <a:buNone/>
              <a:defRPr sz="33400" b="0" i="0">
                <a:solidFill>
                  <a:srgbClr val="F2F2F2"/>
                </a:solidFill>
                <a:latin typeface="Arial Narrow Bold"/>
                <a:cs typeface="Arial Narrow Bold"/>
              </a:defRPr>
            </a:lvl1pPr>
          </a:lstStyle>
          <a:p>
            <a:pPr lvl="0"/>
            <a:r>
              <a:rPr lang="en-US" dirty="0" smtClean="0"/>
              <a:t>Click to edit Master text styles</a:t>
            </a:r>
          </a:p>
        </p:txBody>
      </p:sp>
      <p:sp>
        <p:nvSpPr>
          <p:cNvPr id="3" name="Rectangle 2"/>
          <p:cNvSpPr/>
          <p:nvPr userDrawn="1"/>
        </p:nvSpPr>
        <p:spPr>
          <a:xfrm>
            <a:off x="5123145" y="0"/>
            <a:ext cx="4936846" cy="7773988"/>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101868" tIns="50933" rIns="101868" bIns="50933" rtlCol="0" anchor="ctr"/>
          <a:lstStyle/>
          <a:p>
            <a:pPr algn="ctr" defTabSz="1042354" fontAlgn="auto">
              <a:spcBef>
                <a:spcPts val="0"/>
              </a:spcBef>
              <a:spcAft>
                <a:spcPts val="0"/>
              </a:spcAft>
            </a:pPr>
            <a:endParaRPr lang="en-US" sz="2100" dirty="0">
              <a:solidFill>
                <a:prstClr val="white"/>
              </a:solidFill>
            </a:endParaRPr>
          </a:p>
        </p:txBody>
      </p:sp>
      <p:sp>
        <p:nvSpPr>
          <p:cNvPr id="6" name="Text Placeholder 5"/>
          <p:cNvSpPr>
            <a:spLocks noGrp="1"/>
          </p:cNvSpPr>
          <p:nvPr>
            <p:ph type="body" sz="quarter" idx="10"/>
          </p:nvPr>
        </p:nvSpPr>
        <p:spPr>
          <a:xfrm>
            <a:off x="403477" y="2915239"/>
            <a:ext cx="4520065" cy="1979494"/>
          </a:xfrm>
        </p:spPr>
        <p:txBody>
          <a:bodyPr>
            <a:noAutofit/>
          </a:bodyPr>
          <a:lstStyle>
            <a:lvl1pPr marL="0" indent="0">
              <a:buNone/>
              <a:defRPr sz="5300">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1404836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ítulo de presentació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93934"/>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Click</a:t>
            </a:r>
            <a:r>
              <a:rPr lang="es-ES_tradnl" dirty="0" smtClean="0"/>
              <a:t> to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Content Placeholder 2"/>
          <p:cNvSpPr>
            <a:spLocks noGrp="1"/>
          </p:cNvSpPr>
          <p:nvPr>
            <p:ph idx="1"/>
          </p:nvPr>
        </p:nvSpPr>
        <p:spPr/>
        <p:txBody>
          <a:body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Slide Number Placeholder 3"/>
          <p:cNvSpPr>
            <a:spLocks noGrp="1"/>
          </p:cNvSpPr>
          <p:nvPr>
            <p:ph type="sldNum" sz="quarter" idx="10"/>
          </p:nvPr>
        </p:nvSpPr>
        <p:spPr/>
        <p:txBody>
          <a:bodyPr/>
          <a:lstStyle>
            <a:lvl1pPr>
              <a:defRPr/>
            </a:lvl1pPr>
          </a:lstStyle>
          <a:p>
            <a:fld id="{20A7A354-C5FB-4D1E-BE75-5A939ED93F75}" type="slidenum">
              <a:rPr lang="es-ES_tradnl" smtClean="0">
                <a:solidFill>
                  <a:srgbClr val="002776"/>
                </a:solidFill>
              </a:rPr>
              <a:pPr/>
              <a:t>‹#›</a:t>
            </a:fld>
            <a:endParaRPr lang="es-ES_tradnl" dirty="0">
              <a:solidFill>
                <a:srgbClr val="002776"/>
              </a:solidFill>
            </a:endParaRPr>
          </a:p>
        </p:txBody>
      </p:sp>
      <p:sp>
        <p:nvSpPr>
          <p:cNvPr id="5" name="Footer Placeholder 4"/>
          <p:cNvSpPr>
            <a:spLocks noGrp="1"/>
          </p:cNvSpPr>
          <p:nvPr>
            <p:ph type="ftr" sz="quarter" idx="11"/>
          </p:nvPr>
        </p:nvSpPr>
        <p:spPr/>
        <p:txBody>
          <a:bodyPr/>
          <a:lstStyle>
            <a:lvl1pPr>
              <a:defRPr/>
            </a:lvl1pPr>
          </a:lstStyle>
          <a:p>
            <a:endParaRPr lang="es-ES_tradnl" dirty="0">
              <a:solidFill>
                <a:srgbClr val="002776"/>
              </a:solidFill>
            </a:endParaRPr>
          </a:p>
        </p:txBody>
      </p:sp>
    </p:spTree>
    <p:extLst>
      <p:ext uri="{BB962C8B-B14F-4D97-AF65-F5344CB8AC3E}">
        <p14:creationId xmlns:p14="http://schemas.microsoft.com/office/powerpoint/2010/main" val="3970163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ierre">
    <p:spTree>
      <p:nvGrpSpPr>
        <p:cNvPr id="1" name=""/>
        <p:cNvGrpSpPr/>
        <p:nvPr/>
      </p:nvGrpSpPr>
      <p:grpSpPr>
        <a:xfrm>
          <a:off x="0" y="0"/>
          <a:ext cx="0" cy="0"/>
          <a:chOff x="0" y="0"/>
          <a:chExt cx="0" cy="0"/>
        </a:xfrm>
      </p:grpSpPr>
      <p:sp>
        <p:nvSpPr>
          <p:cNvPr id="4" name="Rectangle 3"/>
          <p:cNvSpPr/>
          <p:nvPr userDrawn="1"/>
        </p:nvSpPr>
        <p:spPr>
          <a:xfrm>
            <a:off x="0" y="0"/>
            <a:ext cx="10059988" cy="77739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3278" tIns="41639" rIns="83278" bIns="41639" rtlCol="0" anchor="ctr"/>
          <a:lstStyle/>
          <a:p>
            <a:pPr algn="ctr" fontAlgn="base">
              <a:spcBef>
                <a:spcPct val="0"/>
              </a:spcBef>
              <a:spcAft>
                <a:spcPct val="0"/>
              </a:spcAft>
            </a:pPr>
            <a:endParaRPr lang="nb-NO" sz="2031">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9430" y="3389551"/>
            <a:ext cx="3795713" cy="896937"/>
          </a:xfrm>
          <a:prstGeom prst="rect">
            <a:avLst/>
          </a:prstGeom>
          <a:noFill/>
          <a:ln w="9525">
            <a:noFill/>
            <a:miter lim="800000"/>
            <a:headEnd/>
            <a:tailEnd/>
          </a:ln>
        </p:spPr>
      </p:pic>
      <p:sp>
        <p:nvSpPr>
          <p:cNvPr id="8" name="Text Placeholder 7"/>
          <p:cNvSpPr>
            <a:spLocks noGrp="1"/>
          </p:cNvSpPr>
          <p:nvPr>
            <p:ph type="body" sz="quarter" idx="13"/>
          </p:nvPr>
        </p:nvSpPr>
        <p:spPr>
          <a:xfrm>
            <a:off x="457280" y="4700591"/>
            <a:ext cx="6743701" cy="2593975"/>
          </a:xfrm>
        </p:spPr>
        <p:txBody>
          <a:bodyPr/>
          <a:lstStyle>
            <a:lvl1pPr>
              <a:defRPr sz="609">
                <a:solidFill>
                  <a:srgbClr val="000000"/>
                </a:solidFill>
              </a:defRPr>
            </a:lvl1pPr>
            <a:lvl2pPr>
              <a:defRPr sz="711"/>
            </a:lvl2pPr>
            <a:lvl3pPr>
              <a:defRPr sz="711"/>
            </a:lvl3pPr>
            <a:lvl4pPr>
              <a:defRPr sz="711"/>
            </a:lvl4pPr>
            <a:lvl5pPr>
              <a:defRPr sz="711"/>
            </a:lvl5pPr>
          </a:lstStyle>
          <a:p>
            <a:pPr lvl="0"/>
            <a:r>
              <a:rPr lang="en-US" smtClean="0"/>
              <a:t>Click to edit Master text styles</a:t>
            </a:r>
          </a:p>
        </p:txBody>
      </p:sp>
      <p:sp>
        <p:nvSpPr>
          <p:cNvPr id="7" name="Slide Number Placeholder 3"/>
          <p:cNvSpPr>
            <a:spLocks noGrp="1"/>
          </p:cNvSpPr>
          <p:nvPr>
            <p:ph type="sldNum" sz="quarter" idx="10"/>
          </p:nvPr>
        </p:nvSpPr>
        <p:spPr>
          <a:xfrm>
            <a:off x="457307" y="7429738"/>
            <a:ext cx="311150" cy="163513"/>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49320" y="7429738"/>
            <a:ext cx="4749800" cy="163513"/>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3258983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257501" y="2891923"/>
            <a:ext cx="7544991" cy="1523702"/>
          </a:xfrm>
        </p:spPr>
        <p:txBody>
          <a:bodyPr anchor="ctr"/>
          <a:lstStyle>
            <a:lvl1pPr>
              <a:spcBef>
                <a:spcPts val="203"/>
              </a:spcBef>
              <a:defRPr sz="2437"/>
            </a:lvl1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p:txBody>
      </p:sp>
    </p:spTree>
    <p:extLst>
      <p:ext uri="{BB962C8B-B14F-4D97-AF65-F5344CB8AC3E}">
        <p14:creationId xmlns:p14="http://schemas.microsoft.com/office/powerpoint/2010/main" val="27404969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57302" y="3027363"/>
            <a:ext cx="6724650" cy="1651000"/>
          </a:xfrm>
        </p:spPr>
        <p:txBody>
          <a:bodyPr/>
          <a:lstStyle>
            <a:lvl1pPr>
              <a:lnSpc>
                <a:spcPts val="5193"/>
              </a:lnSpc>
              <a:defRPr sz="5600" b="0">
                <a:solidFill>
                  <a:schemeClr val="bg2"/>
                </a:solidFill>
                <a:latin typeface="Times New Roman" pitchFamily="18" charset="0"/>
              </a:defRPr>
            </a:lvl1pPr>
          </a:lstStyle>
          <a:p>
            <a:r>
              <a:rPr lang="en-US"/>
              <a:t>Click to edit </a:t>
            </a:r>
            <a:br>
              <a:rPr lang="en-US"/>
            </a:br>
            <a:r>
              <a:rPr lang="en-US"/>
              <a:t>Master title style</a:t>
            </a:r>
          </a:p>
        </p:txBody>
      </p:sp>
      <p:sp>
        <p:nvSpPr>
          <p:cNvPr id="3" name="Slide Number Placeholder 9"/>
          <p:cNvSpPr>
            <a:spLocks noGrp="1"/>
          </p:cNvSpPr>
          <p:nvPr>
            <p:ph type="sldNum" sz="quarter" idx="10"/>
          </p:nvPr>
        </p:nvSpPr>
        <p:spPr>
          <a:xfrm>
            <a:off x="457203" y="7405690"/>
            <a:ext cx="311150" cy="179387"/>
          </a:xfrm>
        </p:spPr>
        <p:txBody>
          <a:bodyPr/>
          <a:lstStyle>
            <a:lvl1pPr>
              <a:lnSpc>
                <a:spcPts val="1337"/>
              </a:lnSpc>
              <a:defRPr>
                <a:solidFill>
                  <a:schemeClr val="bg2"/>
                </a:solidFill>
              </a:defRPr>
            </a:lvl1pPr>
          </a:lstStyle>
          <a:p>
            <a:pPr>
              <a:defRPr/>
            </a:pPr>
            <a:fld id="{763A6BE3-59AE-40B2-A0E5-5DA4B35828E3}" type="slidenum">
              <a:rPr lang="en-US">
                <a:solidFill>
                  <a:srgbClr val="FFFFFF"/>
                </a:solidFill>
              </a:rPr>
              <a:pPr>
                <a:defRPr/>
              </a:pPr>
              <a:t>‹#›</a:t>
            </a:fld>
            <a:endParaRPr lang="en-US" dirty="0">
              <a:solidFill>
                <a:srgbClr val="FFFFFF"/>
              </a:solidFill>
            </a:endParaRPr>
          </a:p>
        </p:txBody>
      </p:sp>
      <p:sp>
        <p:nvSpPr>
          <p:cNvPr id="4" name="Footer Placeholder 10"/>
          <p:cNvSpPr>
            <a:spLocks noGrp="1"/>
          </p:cNvSpPr>
          <p:nvPr>
            <p:ph type="ftr" sz="quarter" idx="11"/>
          </p:nvPr>
        </p:nvSpPr>
        <p:spPr>
          <a:xfrm>
            <a:off x="847725" y="7405690"/>
            <a:ext cx="4749800" cy="179387"/>
          </a:xfrm>
        </p:spPr>
        <p:txBody>
          <a:bodyPr/>
          <a:lstStyle>
            <a:lvl1pPr>
              <a:lnSpc>
                <a:spcPts val="1337"/>
              </a:lnSpc>
              <a:defRPr>
                <a:solidFill>
                  <a:schemeClr val="bg2"/>
                </a:solidFill>
              </a:defRPr>
            </a:lvl1pPr>
          </a:lstStyle>
          <a:p>
            <a:pPr>
              <a:defRPr/>
            </a:pPr>
            <a:r>
              <a:rPr lang="en-US" dirty="0">
                <a:solidFill>
                  <a:srgbClr val="FFFFFF"/>
                </a:solidFill>
              </a:rPr>
              <a:t>Footer</a:t>
            </a:r>
          </a:p>
        </p:txBody>
      </p:sp>
    </p:spTree>
    <p:extLst>
      <p:ext uri="{BB962C8B-B14F-4D97-AF65-F5344CB8AC3E}">
        <p14:creationId xmlns:p14="http://schemas.microsoft.com/office/powerpoint/2010/main" val="27419157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504000" cy="957262"/>
          </a:xfrm>
        </p:spPr>
        <p:txBody>
          <a:bodyPr/>
          <a:lstStyle>
            <a:lvl1pPr>
              <a:lnSpc>
                <a:spcPct val="100000"/>
              </a:lnSpc>
              <a:defRPr sz="2200"/>
            </a:lvl1pPr>
          </a:lstStyle>
          <a:p>
            <a:r>
              <a:rPr lang="en-US" dirty="0" smtClean="0"/>
              <a:t>Click to edit Master title style</a:t>
            </a:r>
            <a:endParaRPr lang="es-C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183D6856-CF4E-42C4-B228-5F9DD1DB1801}"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1126888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3" y="4995866"/>
            <a:ext cx="8550275" cy="1543050"/>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95343" y="3295657"/>
            <a:ext cx="8550275" cy="1700212"/>
          </a:xfrm>
        </p:spPr>
        <p:txBody>
          <a:bodyPr anchor="b"/>
          <a:lstStyle>
            <a:lvl1pPr marL="0" indent="0">
              <a:buNone/>
              <a:defRPr sz="2000"/>
            </a:lvl1pPr>
            <a:lvl2pPr marL="456697" indent="0">
              <a:buNone/>
              <a:defRPr sz="1800"/>
            </a:lvl2pPr>
            <a:lvl3pPr marL="913399" indent="0">
              <a:buNone/>
              <a:defRPr sz="1600"/>
            </a:lvl3pPr>
            <a:lvl4pPr marL="1370096" indent="0">
              <a:buNone/>
              <a:defRPr sz="1400"/>
            </a:lvl4pPr>
            <a:lvl5pPr marL="1826794" indent="0">
              <a:buNone/>
              <a:defRPr sz="1400"/>
            </a:lvl5pPr>
            <a:lvl6pPr marL="2283491" indent="0">
              <a:buNone/>
              <a:defRPr sz="1400"/>
            </a:lvl6pPr>
            <a:lvl7pPr marL="2740191" indent="0">
              <a:buNone/>
              <a:defRPr sz="1400"/>
            </a:lvl7pPr>
            <a:lvl8pPr marL="3196890" indent="0">
              <a:buNone/>
              <a:defRPr sz="1400"/>
            </a:lvl8pPr>
            <a:lvl9pPr marL="3653587" indent="0">
              <a:buNone/>
              <a:defRPr sz="1400"/>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B7DAC1CF-7529-4767-A444-A1C24573EC07}"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206468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468000" cy="957262"/>
          </a:xfrm>
        </p:spPr>
        <p:txBody>
          <a:bodyPr/>
          <a:lstStyle>
            <a:lvl1pPr>
              <a:lnSpc>
                <a:spcPct val="100000"/>
              </a:lnSpc>
              <a:defRPr sz="2200"/>
            </a:lvl1pPr>
          </a:lstStyle>
          <a:p>
            <a:r>
              <a:rPr lang="en-US" dirty="0" smtClean="0"/>
              <a:t>Click to edit Master title style</a:t>
            </a:r>
            <a:endParaRPr lang="es-C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183D6856-CF4E-42C4-B228-5F9DD1DB1801}"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4261884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Content Placeholder 2"/>
          <p:cNvSpPr>
            <a:spLocks noGrp="1"/>
          </p:cNvSpPr>
          <p:nvPr>
            <p:ph sz="half" idx="1"/>
          </p:nvPr>
        </p:nvSpPr>
        <p:spPr>
          <a:xfrm>
            <a:off x="492133"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5105407"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Slide Number Placeholder 9"/>
          <p:cNvSpPr>
            <a:spLocks noGrp="1"/>
          </p:cNvSpPr>
          <p:nvPr>
            <p:ph type="sldNum" sz="quarter" idx="10"/>
          </p:nvPr>
        </p:nvSpPr>
        <p:spPr/>
        <p:txBody>
          <a:bodyPr/>
          <a:lstStyle>
            <a:lvl1pPr>
              <a:defRPr/>
            </a:lvl1pPr>
          </a:lstStyle>
          <a:p>
            <a:pPr>
              <a:defRPr/>
            </a:pPr>
            <a:fld id="{31880911-99AE-4CB7-A071-1760C35551F7}"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121465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466" y="214586"/>
            <a:ext cx="9468000" cy="1295401"/>
          </a:xfrm>
        </p:spPr>
        <p:txBody>
          <a:bodyPr/>
          <a:lstStyle>
            <a:lvl1pPr>
              <a:defRPr/>
            </a:lvl1pPr>
          </a:lstStyle>
          <a:p>
            <a:r>
              <a:rPr lang="en-US" dirty="0" smtClean="0"/>
              <a:t>Click to edit Master title style</a:t>
            </a:r>
            <a:endParaRPr lang="es-CL" dirty="0"/>
          </a:p>
        </p:txBody>
      </p:sp>
      <p:sp>
        <p:nvSpPr>
          <p:cNvPr id="3" name="Text Placeholder 2"/>
          <p:cNvSpPr>
            <a:spLocks noGrp="1"/>
          </p:cNvSpPr>
          <p:nvPr>
            <p:ph type="body" idx="1"/>
          </p:nvPr>
        </p:nvSpPr>
        <p:spPr>
          <a:xfrm>
            <a:off x="503243" y="1739900"/>
            <a:ext cx="4445000" cy="725488"/>
          </a:xfrm>
        </p:spPr>
        <p:txBody>
          <a:bodyPr anchor="b"/>
          <a:lstStyle>
            <a:lvl1pPr marL="0" indent="0">
              <a:buNone/>
              <a:defRPr sz="2500" b="1"/>
            </a:lvl1pPr>
            <a:lvl2pPr marL="456697" indent="0">
              <a:buNone/>
              <a:defRPr sz="2000" b="1"/>
            </a:lvl2pPr>
            <a:lvl3pPr marL="913399" indent="0">
              <a:buNone/>
              <a:defRPr sz="1800" b="1"/>
            </a:lvl3pPr>
            <a:lvl4pPr marL="1370096" indent="0">
              <a:buNone/>
              <a:defRPr sz="1600" b="1"/>
            </a:lvl4pPr>
            <a:lvl5pPr marL="1826794" indent="0">
              <a:buNone/>
              <a:defRPr sz="1600" b="1"/>
            </a:lvl5pPr>
            <a:lvl6pPr marL="2283491" indent="0">
              <a:buNone/>
              <a:defRPr sz="1600" b="1"/>
            </a:lvl6pPr>
            <a:lvl7pPr marL="2740191" indent="0">
              <a:buNone/>
              <a:defRPr sz="1600" b="1"/>
            </a:lvl7pPr>
            <a:lvl8pPr marL="3196890" indent="0">
              <a:buNone/>
              <a:defRPr sz="1600" b="1"/>
            </a:lvl8pPr>
            <a:lvl9pPr marL="36535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43" y="2465396"/>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5110166" y="1739900"/>
            <a:ext cx="4446587" cy="725488"/>
          </a:xfrm>
        </p:spPr>
        <p:txBody>
          <a:bodyPr anchor="b"/>
          <a:lstStyle>
            <a:lvl1pPr marL="0" indent="0">
              <a:buNone/>
              <a:defRPr sz="2500" b="1"/>
            </a:lvl1pPr>
            <a:lvl2pPr marL="456697" indent="0">
              <a:buNone/>
              <a:defRPr sz="2000" b="1"/>
            </a:lvl2pPr>
            <a:lvl3pPr marL="913399" indent="0">
              <a:buNone/>
              <a:defRPr sz="1800" b="1"/>
            </a:lvl3pPr>
            <a:lvl4pPr marL="1370096" indent="0">
              <a:buNone/>
              <a:defRPr sz="1600" b="1"/>
            </a:lvl4pPr>
            <a:lvl5pPr marL="1826794" indent="0">
              <a:buNone/>
              <a:defRPr sz="1600" b="1"/>
            </a:lvl5pPr>
            <a:lvl6pPr marL="2283491" indent="0">
              <a:buNone/>
              <a:defRPr sz="1600" b="1"/>
            </a:lvl6pPr>
            <a:lvl7pPr marL="2740191" indent="0">
              <a:buNone/>
              <a:defRPr sz="1600" b="1"/>
            </a:lvl7pPr>
            <a:lvl8pPr marL="3196890" indent="0">
              <a:buNone/>
              <a:defRPr sz="1600" b="1"/>
            </a:lvl8pPr>
            <a:lvl9pPr marL="36535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6" y="2465396"/>
            <a:ext cx="4446587"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Slide Number Placeholder 9"/>
          <p:cNvSpPr>
            <a:spLocks noGrp="1"/>
          </p:cNvSpPr>
          <p:nvPr>
            <p:ph type="sldNum" sz="quarter" idx="10"/>
          </p:nvPr>
        </p:nvSpPr>
        <p:spPr/>
        <p:txBody>
          <a:bodyPr/>
          <a:lstStyle>
            <a:lvl1pPr>
              <a:defRPr/>
            </a:lvl1pPr>
          </a:lstStyle>
          <a:p>
            <a:pPr>
              <a:defRPr/>
            </a:pPr>
            <a:fld id="{25280786-EB74-40C5-82A4-C6868B1A696E}" type="slidenum">
              <a:rPr lang="en-US">
                <a:solidFill>
                  <a:srgbClr val="002776"/>
                </a:solidFill>
              </a:rPr>
              <a:pPr>
                <a:defRPr/>
              </a:pPr>
              <a:t>‹#›</a:t>
            </a:fld>
            <a:endParaRPr lang="en-US" dirty="0">
              <a:solidFill>
                <a:srgbClr val="002776"/>
              </a:solidFill>
            </a:endParaRPr>
          </a:p>
        </p:txBody>
      </p:sp>
      <p:sp>
        <p:nvSpPr>
          <p:cNvPr id="8"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036061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Slide Number Placeholder 9"/>
          <p:cNvSpPr>
            <a:spLocks noGrp="1"/>
          </p:cNvSpPr>
          <p:nvPr>
            <p:ph type="sldNum" sz="quarter" idx="10"/>
          </p:nvPr>
        </p:nvSpPr>
        <p:spPr/>
        <p:txBody>
          <a:bodyPr/>
          <a:lstStyle>
            <a:lvl1pPr>
              <a:defRPr/>
            </a:lvl1pPr>
          </a:lstStyle>
          <a:p>
            <a:pPr>
              <a:defRPr/>
            </a:pPr>
            <a:fld id="{86812F57-7A5F-4E8D-A60F-218CCB32CE6C}"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2309727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0445FC04-BCE8-4F81-A310-FA9F81E23A8D}"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5919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loitte Contenido">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468000" cy="935211"/>
          </a:xfrm>
        </p:spPr>
        <p:txBody>
          <a:bodyPr/>
          <a:lstStyle>
            <a:lvl1pPr>
              <a:lnSpc>
                <a:spcPct val="100000"/>
              </a:lnSpc>
              <a:defRPr sz="2200"/>
            </a:lvl1pPr>
          </a:lstStyle>
          <a:p>
            <a:r>
              <a:rPr lang="en-US" dirty="0" smtClean="0"/>
              <a:t>Click to edit Master title style</a:t>
            </a:r>
            <a:endParaRPr lang="es-CL" dirty="0"/>
          </a:p>
        </p:txBody>
      </p:sp>
      <p:sp>
        <p:nvSpPr>
          <p:cNvPr id="3" name="Slide Number Placeholder 9"/>
          <p:cNvSpPr>
            <a:spLocks noGrp="1"/>
          </p:cNvSpPr>
          <p:nvPr>
            <p:ph type="sldNum" sz="quarter" idx="10"/>
          </p:nvPr>
        </p:nvSpPr>
        <p:spPr>
          <a:xfrm>
            <a:off x="457203" y="7429506"/>
            <a:ext cx="311150" cy="163513"/>
          </a:xfrm>
        </p:spPr>
        <p:txBody>
          <a:bodyPr/>
          <a:lstStyle>
            <a:lvl1pPr>
              <a:defRPr/>
            </a:lvl1pPr>
          </a:lstStyle>
          <a:p>
            <a:pPr>
              <a:defRPr/>
            </a:pPr>
            <a:fld id="{10B2FFDA-8459-4AAB-8339-1E05B01561E7}"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a:xfrm>
            <a:off x="849313" y="7429506"/>
            <a:ext cx="4749800" cy="163513"/>
          </a:xfrm>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1198543835"/>
      </p:ext>
    </p:extLst>
  </p:cSld>
  <p:clrMapOvr>
    <a:masterClrMapping/>
  </p:clrMapOvr>
  <p:transition spd="slow"/>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Deloitte Portada">
    <p:spTree>
      <p:nvGrpSpPr>
        <p:cNvPr id="1" name=""/>
        <p:cNvGrpSpPr/>
        <p:nvPr/>
      </p:nvGrpSpPr>
      <p:grpSpPr>
        <a:xfrm>
          <a:off x="0" y="0"/>
          <a:ext cx="0" cy="0"/>
          <a:chOff x="0" y="0"/>
          <a:chExt cx="0" cy="0"/>
        </a:xfrm>
      </p:grpSpPr>
      <p:sp>
        <p:nvSpPr>
          <p:cNvPr id="5" name="Rectangle 2"/>
          <p:cNvSpPr>
            <a:spLocks noGrp="1"/>
          </p:cNvSpPr>
          <p:nvPr>
            <p:ph type="ctrTitle"/>
          </p:nvPr>
        </p:nvSpPr>
        <p:spPr>
          <a:xfrm>
            <a:off x="564134" y="2806702"/>
            <a:ext cx="5473130" cy="2160588"/>
          </a:xfrm>
        </p:spPr>
        <p:txBody>
          <a:bodyPr/>
          <a:lstStyle>
            <a:lvl1pPr>
              <a:lnSpc>
                <a:spcPts val="4341"/>
              </a:lnSpc>
              <a:defRPr b="0">
                <a:latin typeface="+mj-lt"/>
              </a:defRPr>
            </a:lvl1pPr>
          </a:lstStyle>
          <a:p>
            <a:pPr>
              <a:lnSpc>
                <a:spcPts val="3895"/>
              </a:lnSpc>
            </a:pPr>
            <a:endParaRPr lang="es-CL" sz="4000" dirty="0">
              <a:solidFill>
                <a:schemeClr val="accent2"/>
              </a:solidFill>
            </a:endParaRPr>
          </a:p>
        </p:txBody>
      </p:sp>
      <p:sp>
        <p:nvSpPr>
          <p:cNvPr id="6" name="Text Box 3"/>
          <p:cNvSpPr txBox="1">
            <a:spLocks noChangeArrowheads="1"/>
          </p:cNvSpPr>
          <p:nvPr userDrawn="1"/>
        </p:nvSpPr>
        <p:spPr bwMode="auto">
          <a:xfrm>
            <a:off x="515232" y="7123170"/>
            <a:ext cx="2640747" cy="4362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017074">
              <a:spcAft>
                <a:spcPts val="0"/>
              </a:spcAft>
            </a:pPr>
            <a:endParaRPr lang="es-CL" sz="1300" dirty="0">
              <a:solidFill>
                <a:srgbClr val="000000"/>
              </a:solidFill>
              <a:latin typeface="Arial"/>
            </a:endParaRPr>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5152" y="501653"/>
            <a:ext cx="2312586"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4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3" name="Group 158"/>
          <p:cNvGrpSpPr>
            <a:grpSpLocks/>
          </p:cNvGrpSpPr>
          <p:nvPr userDrawn="1"/>
        </p:nvGrpSpPr>
        <p:grpSpPr bwMode="auto">
          <a:xfrm>
            <a:off x="382828" y="6286055"/>
            <a:ext cx="3009900" cy="354012"/>
            <a:chOff x="457200" y="5959475"/>
            <a:chExt cx="3311525" cy="400050"/>
          </a:xfrm>
        </p:grpSpPr>
        <p:sp>
          <p:nvSpPr>
            <p:cNvPr id="4" name="Freeform 170"/>
            <p:cNvSpPr>
              <a:spLocks/>
            </p:cNvSpPr>
            <p:nvPr/>
          </p:nvSpPr>
          <p:spPr bwMode="auto">
            <a:xfrm>
              <a:off x="457200" y="6181925"/>
              <a:ext cx="94316" cy="130958"/>
            </a:xfrm>
            <a:custGeom>
              <a:avLst/>
              <a:gdLst>
                <a:gd name="T0" fmla="*/ 2147483647 w 59"/>
                <a:gd name="T1" fmla="*/ 0 h 83"/>
                <a:gd name="T2" fmla="*/ 2147483647 w 59"/>
                <a:gd name="T3" fmla="*/ 0 h 83"/>
                <a:gd name="T4" fmla="*/ 2147483647 w 59"/>
                <a:gd name="T5" fmla="*/ 0 h 83"/>
                <a:gd name="T6" fmla="*/ 2147483647 w 59"/>
                <a:gd name="T7" fmla="*/ 2147483647 h 83"/>
                <a:gd name="T8" fmla="*/ 2147483647 w 59"/>
                <a:gd name="T9" fmla="*/ 2147483647 h 83"/>
                <a:gd name="T10" fmla="*/ 2147483647 w 59"/>
                <a:gd name="T11" fmla="*/ 2147483647 h 83"/>
                <a:gd name="T12" fmla="*/ 2147483647 w 59"/>
                <a:gd name="T13" fmla="*/ 2147483647 h 83"/>
                <a:gd name="T14" fmla="*/ 2147483647 w 59"/>
                <a:gd name="T15" fmla="*/ 2147483647 h 83"/>
                <a:gd name="T16" fmla="*/ 2147483647 w 59"/>
                <a:gd name="T17" fmla="*/ 2147483647 h 83"/>
                <a:gd name="T18" fmla="*/ 2147483647 w 59"/>
                <a:gd name="T19" fmla="*/ 2147483647 h 83"/>
                <a:gd name="T20" fmla="*/ 2147483647 w 59"/>
                <a:gd name="T21" fmla="*/ 2147483647 h 83"/>
                <a:gd name="T22" fmla="*/ 0 w 59"/>
                <a:gd name="T23" fmla="*/ 2147483647 h 83"/>
                <a:gd name="T24" fmla="*/ 2147483647 w 59"/>
                <a:gd name="T25" fmla="*/ 2147483647 h 83"/>
                <a:gd name="T26" fmla="*/ 2147483647 w 59"/>
                <a:gd name="T27" fmla="*/ 2147483647 h 83"/>
                <a:gd name="T28" fmla="*/ 2147483647 w 59"/>
                <a:gd name="T29" fmla="*/ 2147483647 h 83"/>
                <a:gd name="T30" fmla="*/ 2147483647 w 59"/>
                <a:gd name="T31" fmla="*/ 2147483647 h 83"/>
                <a:gd name="T32" fmla="*/ 2147483647 w 59"/>
                <a:gd name="T33" fmla="*/ 2147483647 h 83"/>
                <a:gd name="T34" fmla="*/ 2147483647 w 59"/>
                <a:gd name="T35" fmla="*/ 2147483647 h 83"/>
                <a:gd name="T36" fmla="*/ 2147483647 w 59"/>
                <a:gd name="T37" fmla="*/ 2147483647 h 83"/>
                <a:gd name="T38" fmla="*/ 2147483647 w 59"/>
                <a:gd name="T39" fmla="*/ 2147483647 h 83"/>
                <a:gd name="T40" fmla="*/ 2147483647 w 59"/>
                <a:gd name="T41" fmla="*/ 2147483647 h 83"/>
                <a:gd name="T42" fmla="*/ 2147483647 w 59"/>
                <a:gd name="T43" fmla="*/ 2147483647 h 83"/>
                <a:gd name="T44" fmla="*/ 2147483647 w 59"/>
                <a:gd name="T45" fmla="*/ 2147483647 h 83"/>
                <a:gd name="T46" fmla="*/ 2147483647 w 59"/>
                <a:gd name="T47" fmla="*/ 2147483647 h 83"/>
                <a:gd name="T48" fmla="*/ 2147483647 w 59"/>
                <a:gd name="T49" fmla="*/ 2147483647 h 83"/>
                <a:gd name="T50" fmla="*/ 2147483647 w 59"/>
                <a:gd name="T51" fmla="*/ 2147483647 h 83"/>
                <a:gd name="T52" fmla="*/ 2147483647 w 59"/>
                <a:gd name="T53" fmla="*/ 2147483647 h 83"/>
                <a:gd name="T54" fmla="*/ 2147483647 w 59"/>
                <a:gd name="T55" fmla="*/ 2147483647 h 83"/>
                <a:gd name="T56" fmla="*/ 2147483647 w 59"/>
                <a:gd name="T57" fmla="*/ 2147483647 h 83"/>
                <a:gd name="T58" fmla="*/ 2147483647 w 59"/>
                <a:gd name="T59" fmla="*/ 2147483647 h 83"/>
                <a:gd name="T60" fmla="*/ 2147483647 w 59"/>
                <a:gd name="T61" fmla="*/ 2147483647 h 83"/>
                <a:gd name="T62" fmla="*/ 2147483647 w 59"/>
                <a:gd name="T63" fmla="*/ 2147483647 h 83"/>
                <a:gd name="T64" fmla="*/ 2147483647 w 59"/>
                <a:gd name="T65" fmla="*/ 2147483647 h 83"/>
                <a:gd name="T66" fmla="*/ 2147483647 w 59"/>
                <a:gd name="T67" fmla="*/ 2147483647 h 83"/>
                <a:gd name="T68" fmla="*/ 2147483647 w 59"/>
                <a:gd name="T69" fmla="*/ 2147483647 h 83"/>
                <a:gd name="T70" fmla="*/ 2147483647 w 59"/>
                <a:gd name="T71" fmla="*/ 2147483647 h 83"/>
                <a:gd name="T72" fmla="*/ 2147483647 w 59"/>
                <a:gd name="T73" fmla="*/ 2147483647 h 83"/>
                <a:gd name="T74" fmla="*/ 2147483647 w 59"/>
                <a:gd name="T75" fmla="*/ 2147483647 h 83"/>
                <a:gd name="T76" fmla="*/ 2147483647 w 59"/>
                <a:gd name="T77" fmla="*/ 2147483647 h 83"/>
                <a:gd name="T78" fmla="*/ 2147483647 w 59"/>
                <a:gd name="T79" fmla="*/ 2147483647 h 83"/>
                <a:gd name="T80" fmla="*/ 2147483647 w 59"/>
                <a:gd name="T81" fmla="*/ 2147483647 h 83"/>
                <a:gd name="T82" fmla="*/ 2147483647 w 59"/>
                <a:gd name="T83" fmla="*/ 2147483647 h 83"/>
                <a:gd name="T84" fmla="*/ 2147483647 w 59"/>
                <a:gd name="T85" fmla="*/ 2147483647 h 83"/>
                <a:gd name="T86" fmla="*/ 2147483647 w 59"/>
                <a:gd name="T87" fmla="*/ 2147483647 h 83"/>
                <a:gd name="T88" fmla="*/ 2147483647 w 59"/>
                <a:gd name="T89" fmla="*/ 2147483647 h 83"/>
                <a:gd name="T90" fmla="*/ 2147483647 w 59"/>
                <a:gd name="T91" fmla="*/ 2147483647 h 83"/>
                <a:gd name="T92" fmla="*/ 2147483647 w 59"/>
                <a:gd name="T93" fmla="*/ 2147483647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83"/>
                <a:gd name="T143" fmla="*/ 59 w 59"/>
                <a:gd name="T144" fmla="*/ 83 h 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83">
                  <a:moveTo>
                    <a:pt x="59" y="1"/>
                  </a:moveTo>
                  <a:lnTo>
                    <a:pt x="58" y="0"/>
                  </a:lnTo>
                  <a:lnTo>
                    <a:pt x="56" y="0"/>
                  </a:lnTo>
                  <a:lnTo>
                    <a:pt x="28" y="0"/>
                  </a:lnTo>
                  <a:lnTo>
                    <a:pt x="7" y="0"/>
                  </a:lnTo>
                  <a:lnTo>
                    <a:pt x="2" y="0"/>
                  </a:lnTo>
                  <a:lnTo>
                    <a:pt x="1" y="1"/>
                  </a:lnTo>
                  <a:lnTo>
                    <a:pt x="1" y="2"/>
                  </a:lnTo>
                  <a:lnTo>
                    <a:pt x="1" y="3"/>
                  </a:lnTo>
                  <a:lnTo>
                    <a:pt x="3" y="3"/>
                  </a:lnTo>
                  <a:lnTo>
                    <a:pt x="5" y="4"/>
                  </a:lnTo>
                  <a:lnTo>
                    <a:pt x="8" y="4"/>
                  </a:lnTo>
                  <a:lnTo>
                    <a:pt x="11" y="5"/>
                  </a:lnTo>
                  <a:lnTo>
                    <a:pt x="12" y="6"/>
                  </a:lnTo>
                  <a:lnTo>
                    <a:pt x="12" y="8"/>
                  </a:lnTo>
                  <a:lnTo>
                    <a:pt x="12" y="11"/>
                  </a:lnTo>
                  <a:lnTo>
                    <a:pt x="12" y="68"/>
                  </a:lnTo>
                  <a:lnTo>
                    <a:pt x="12" y="73"/>
                  </a:lnTo>
                  <a:lnTo>
                    <a:pt x="11" y="76"/>
                  </a:lnTo>
                  <a:lnTo>
                    <a:pt x="10" y="78"/>
                  </a:lnTo>
                  <a:lnTo>
                    <a:pt x="8" y="79"/>
                  </a:lnTo>
                  <a:lnTo>
                    <a:pt x="1" y="80"/>
                  </a:lnTo>
                  <a:lnTo>
                    <a:pt x="0" y="80"/>
                  </a:lnTo>
                  <a:lnTo>
                    <a:pt x="0" y="81"/>
                  </a:lnTo>
                  <a:lnTo>
                    <a:pt x="0" y="82"/>
                  </a:lnTo>
                  <a:lnTo>
                    <a:pt x="1" y="83"/>
                  </a:lnTo>
                  <a:lnTo>
                    <a:pt x="4" y="83"/>
                  </a:lnTo>
                  <a:lnTo>
                    <a:pt x="19" y="82"/>
                  </a:lnTo>
                  <a:lnTo>
                    <a:pt x="36" y="83"/>
                  </a:lnTo>
                  <a:lnTo>
                    <a:pt x="37" y="83"/>
                  </a:lnTo>
                  <a:lnTo>
                    <a:pt x="38" y="82"/>
                  </a:lnTo>
                  <a:lnTo>
                    <a:pt x="39" y="82"/>
                  </a:lnTo>
                  <a:lnTo>
                    <a:pt x="39" y="81"/>
                  </a:lnTo>
                  <a:lnTo>
                    <a:pt x="38" y="80"/>
                  </a:lnTo>
                  <a:lnTo>
                    <a:pt x="37" y="79"/>
                  </a:lnTo>
                  <a:lnTo>
                    <a:pt x="34" y="79"/>
                  </a:lnTo>
                  <a:lnTo>
                    <a:pt x="29" y="78"/>
                  </a:lnTo>
                  <a:lnTo>
                    <a:pt x="26" y="76"/>
                  </a:lnTo>
                  <a:lnTo>
                    <a:pt x="25" y="75"/>
                  </a:lnTo>
                  <a:lnTo>
                    <a:pt x="24" y="74"/>
                  </a:lnTo>
                  <a:lnTo>
                    <a:pt x="24" y="71"/>
                  </a:lnTo>
                  <a:lnTo>
                    <a:pt x="24" y="45"/>
                  </a:lnTo>
                  <a:lnTo>
                    <a:pt x="25" y="43"/>
                  </a:lnTo>
                  <a:lnTo>
                    <a:pt x="25" y="42"/>
                  </a:lnTo>
                  <a:lnTo>
                    <a:pt x="26" y="42"/>
                  </a:lnTo>
                  <a:lnTo>
                    <a:pt x="28" y="41"/>
                  </a:lnTo>
                  <a:lnTo>
                    <a:pt x="32" y="41"/>
                  </a:lnTo>
                  <a:lnTo>
                    <a:pt x="40" y="41"/>
                  </a:lnTo>
                  <a:lnTo>
                    <a:pt x="45" y="42"/>
                  </a:lnTo>
                  <a:lnTo>
                    <a:pt x="46" y="43"/>
                  </a:lnTo>
                  <a:lnTo>
                    <a:pt x="47" y="44"/>
                  </a:lnTo>
                  <a:lnTo>
                    <a:pt x="48" y="47"/>
                  </a:lnTo>
                  <a:lnTo>
                    <a:pt x="49" y="52"/>
                  </a:lnTo>
                  <a:lnTo>
                    <a:pt x="50" y="54"/>
                  </a:lnTo>
                  <a:lnTo>
                    <a:pt x="51" y="54"/>
                  </a:lnTo>
                  <a:lnTo>
                    <a:pt x="52" y="54"/>
                  </a:lnTo>
                  <a:lnTo>
                    <a:pt x="52" y="52"/>
                  </a:lnTo>
                  <a:lnTo>
                    <a:pt x="52" y="38"/>
                  </a:lnTo>
                  <a:lnTo>
                    <a:pt x="52" y="27"/>
                  </a:lnTo>
                  <a:lnTo>
                    <a:pt x="52" y="25"/>
                  </a:lnTo>
                  <a:lnTo>
                    <a:pt x="51" y="24"/>
                  </a:lnTo>
                  <a:lnTo>
                    <a:pt x="50" y="25"/>
                  </a:lnTo>
                  <a:lnTo>
                    <a:pt x="49" y="26"/>
                  </a:lnTo>
                  <a:lnTo>
                    <a:pt x="48" y="30"/>
                  </a:lnTo>
                  <a:lnTo>
                    <a:pt x="47" y="32"/>
                  </a:lnTo>
                  <a:lnTo>
                    <a:pt x="46" y="34"/>
                  </a:lnTo>
                  <a:lnTo>
                    <a:pt x="45" y="35"/>
                  </a:lnTo>
                  <a:lnTo>
                    <a:pt x="44" y="36"/>
                  </a:lnTo>
                  <a:lnTo>
                    <a:pt x="41" y="37"/>
                  </a:lnTo>
                  <a:lnTo>
                    <a:pt x="33" y="38"/>
                  </a:lnTo>
                  <a:lnTo>
                    <a:pt x="28" y="37"/>
                  </a:lnTo>
                  <a:lnTo>
                    <a:pt x="26" y="37"/>
                  </a:lnTo>
                  <a:lnTo>
                    <a:pt x="25" y="36"/>
                  </a:lnTo>
                  <a:lnTo>
                    <a:pt x="24" y="35"/>
                  </a:lnTo>
                  <a:lnTo>
                    <a:pt x="24" y="33"/>
                  </a:lnTo>
                  <a:lnTo>
                    <a:pt x="24" y="10"/>
                  </a:lnTo>
                  <a:lnTo>
                    <a:pt x="24" y="7"/>
                  </a:lnTo>
                  <a:lnTo>
                    <a:pt x="25" y="6"/>
                  </a:lnTo>
                  <a:lnTo>
                    <a:pt x="26" y="5"/>
                  </a:lnTo>
                  <a:lnTo>
                    <a:pt x="27" y="5"/>
                  </a:lnTo>
                  <a:lnTo>
                    <a:pt x="28" y="4"/>
                  </a:lnTo>
                  <a:lnTo>
                    <a:pt x="33" y="4"/>
                  </a:lnTo>
                  <a:lnTo>
                    <a:pt x="40" y="4"/>
                  </a:lnTo>
                  <a:lnTo>
                    <a:pt x="45" y="5"/>
                  </a:lnTo>
                  <a:lnTo>
                    <a:pt x="49" y="6"/>
                  </a:lnTo>
                  <a:lnTo>
                    <a:pt x="50" y="7"/>
                  </a:lnTo>
                  <a:lnTo>
                    <a:pt x="51" y="7"/>
                  </a:lnTo>
                  <a:lnTo>
                    <a:pt x="53" y="9"/>
                  </a:lnTo>
                  <a:lnTo>
                    <a:pt x="54" y="12"/>
                  </a:lnTo>
                  <a:lnTo>
                    <a:pt x="56" y="18"/>
                  </a:lnTo>
                  <a:lnTo>
                    <a:pt x="56" y="19"/>
                  </a:lnTo>
                  <a:lnTo>
                    <a:pt x="57" y="19"/>
                  </a:lnTo>
                  <a:lnTo>
                    <a:pt x="58" y="19"/>
                  </a:lnTo>
                  <a:lnTo>
                    <a:pt x="59" y="18"/>
                  </a:lnTo>
                  <a:lnTo>
                    <a:pt x="59" y="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 name="Freeform 171"/>
            <p:cNvSpPr>
              <a:spLocks noEditPoints="1"/>
            </p:cNvSpPr>
            <p:nvPr/>
          </p:nvSpPr>
          <p:spPr bwMode="auto">
            <a:xfrm>
              <a:off x="563741"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6" y="41"/>
                  </a:lnTo>
                  <a:lnTo>
                    <a:pt x="8" y="41"/>
                  </a:lnTo>
                  <a:lnTo>
                    <a:pt x="9" y="42"/>
                  </a:lnTo>
                  <a:lnTo>
                    <a:pt x="9" y="43"/>
                  </a:lnTo>
                  <a:lnTo>
                    <a:pt x="10" y="44"/>
                  </a:lnTo>
                  <a:lnTo>
                    <a:pt x="10" y="73"/>
                  </a:lnTo>
                  <a:lnTo>
                    <a:pt x="9" y="76"/>
                  </a:lnTo>
                  <a:lnTo>
                    <a:pt x="9" y="78"/>
                  </a:lnTo>
                  <a:lnTo>
                    <a:pt x="8" y="78"/>
                  </a:lnTo>
                  <a:lnTo>
                    <a:pt x="6" y="80"/>
                  </a:lnTo>
                  <a:lnTo>
                    <a:pt x="2" y="81"/>
                  </a:lnTo>
                  <a:lnTo>
                    <a:pt x="1" y="82"/>
                  </a:lnTo>
                  <a:lnTo>
                    <a:pt x="0" y="82"/>
                  </a:lnTo>
                  <a:lnTo>
                    <a:pt x="0" y="83"/>
                  </a:lnTo>
                  <a:lnTo>
                    <a:pt x="1" y="84"/>
                  </a:lnTo>
                  <a:lnTo>
                    <a:pt x="2" y="84"/>
                  </a:lnTo>
                  <a:lnTo>
                    <a:pt x="13" y="83"/>
                  </a:lnTo>
                  <a:lnTo>
                    <a:pt x="23" y="84"/>
                  </a:lnTo>
                  <a:lnTo>
                    <a:pt x="25"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8" y="4"/>
                  </a:lnTo>
                  <a:lnTo>
                    <a:pt x="8" y="6"/>
                  </a:lnTo>
                  <a:lnTo>
                    <a:pt x="8"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 name="Freeform 172"/>
            <p:cNvSpPr>
              <a:spLocks/>
            </p:cNvSpPr>
            <p:nvPr/>
          </p:nvSpPr>
          <p:spPr bwMode="auto">
            <a:xfrm>
              <a:off x="619632" y="6224979"/>
              <a:ext cx="92570" cy="87903"/>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0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3"/>
                  </a:lnTo>
                  <a:lnTo>
                    <a:pt x="0" y="54"/>
                  </a:lnTo>
                  <a:lnTo>
                    <a:pt x="0" y="55"/>
                  </a:lnTo>
                  <a:lnTo>
                    <a:pt x="1" y="55"/>
                  </a:lnTo>
                  <a:lnTo>
                    <a:pt x="2" y="56"/>
                  </a:lnTo>
                  <a:lnTo>
                    <a:pt x="4" y="56"/>
                  </a:lnTo>
                  <a:lnTo>
                    <a:pt x="14" y="55"/>
                  </a:lnTo>
                  <a:lnTo>
                    <a:pt x="23" y="56"/>
                  </a:lnTo>
                  <a:lnTo>
                    <a:pt x="25" y="56"/>
                  </a:lnTo>
                  <a:lnTo>
                    <a:pt x="26" y="55"/>
                  </a:lnTo>
                  <a:lnTo>
                    <a:pt x="26" y="54"/>
                  </a:lnTo>
                  <a:lnTo>
                    <a:pt x="25" y="53"/>
                  </a:lnTo>
                  <a:lnTo>
                    <a:pt x="22" y="53"/>
                  </a:lnTo>
                  <a:lnTo>
                    <a:pt x="19" y="52"/>
                  </a:lnTo>
                  <a:lnTo>
                    <a:pt x="17" y="51"/>
                  </a:lnTo>
                  <a:lnTo>
                    <a:pt x="17" y="50"/>
                  </a:lnTo>
                  <a:lnTo>
                    <a:pt x="16" y="49"/>
                  </a:lnTo>
                  <a:lnTo>
                    <a:pt x="16" y="48"/>
                  </a:lnTo>
                  <a:lnTo>
                    <a:pt x="16" y="45"/>
                  </a:lnTo>
                  <a:lnTo>
                    <a:pt x="16" y="24"/>
                  </a:lnTo>
                  <a:lnTo>
                    <a:pt x="16" y="14"/>
                  </a:lnTo>
                  <a:lnTo>
                    <a:pt x="17" y="13"/>
                  </a:lnTo>
                  <a:lnTo>
                    <a:pt x="17" y="12"/>
                  </a:lnTo>
                  <a:lnTo>
                    <a:pt x="21" y="10"/>
                  </a:lnTo>
                  <a:lnTo>
                    <a:pt x="23" y="9"/>
                  </a:lnTo>
                  <a:lnTo>
                    <a:pt x="25" y="8"/>
                  </a:lnTo>
                  <a:lnTo>
                    <a:pt x="28" y="8"/>
                  </a:lnTo>
                  <a:lnTo>
                    <a:pt x="31" y="7"/>
                  </a:lnTo>
                  <a:lnTo>
                    <a:pt x="34" y="8"/>
                  </a:lnTo>
                  <a:lnTo>
                    <a:pt x="37" y="9"/>
                  </a:lnTo>
                  <a:lnTo>
                    <a:pt x="39" y="11"/>
                  </a:lnTo>
                  <a:lnTo>
                    <a:pt x="40" y="13"/>
                  </a:lnTo>
                  <a:lnTo>
                    <a:pt x="42" y="18"/>
                  </a:lnTo>
                  <a:lnTo>
                    <a:pt x="42" y="22"/>
                  </a:lnTo>
                  <a:lnTo>
                    <a:pt x="42" y="45"/>
                  </a:lnTo>
                  <a:lnTo>
                    <a:pt x="41" y="49"/>
                  </a:lnTo>
                  <a:lnTo>
                    <a:pt x="40" y="51"/>
                  </a:lnTo>
                  <a:lnTo>
                    <a:pt x="38" y="52"/>
                  </a:lnTo>
                  <a:lnTo>
                    <a:pt x="35" y="53"/>
                  </a:lnTo>
                  <a:lnTo>
                    <a:pt x="34" y="53"/>
                  </a:lnTo>
                  <a:lnTo>
                    <a:pt x="34" y="55"/>
                  </a:lnTo>
                  <a:lnTo>
                    <a:pt x="34" y="56"/>
                  </a:lnTo>
                  <a:lnTo>
                    <a:pt x="36" y="56"/>
                  </a:lnTo>
                  <a:lnTo>
                    <a:pt x="46" y="55"/>
                  </a:lnTo>
                  <a:lnTo>
                    <a:pt x="56" y="56"/>
                  </a:lnTo>
                  <a:lnTo>
                    <a:pt x="58" y="56"/>
                  </a:lnTo>
                  <a:lnTo>
                    <a:pt x="59" y="55"/>
                  </a:lnTo>
                  <a:lnTo>
                    <a:pt x="58" y="54"/>
                  </a:lnTo>
                  <a:lnTo>
                    <a:pt x="57" y="53"/>
                  </a:lnTo>
                  <a:lnTo>
                    <a:pt x="54" y="53"/>
                  </a:lnTo>
                  <a:lnTo>
                    <a:pt x="52" y="52"/>
                  </a:lnTo>
                  <a:lnTo>
                    <a:pt x="51" y="51"/>
                  </a:lnTo>
                  <a:lnTo>
                    <a:pt x="51" y="49"/>
                  </a:lnTo>
                  <a:lnTo>
                    <a:pt x="51" y="47"/>
                  </a:lnTo>
                  <a:lnTo>
                    <a:pt x="51" y="21"/>
                  </a:lnTo>
                  <a:lnTo>
                    <a:pt x="51" y="19"/>
                  </a:lnTo>
                  <a:lnTo>
                    <a:pt x="50" y="16"/>
                  </a:lnTo>
                  <a:lnTo>
                    <a:pt x="50" y="12"/>
                  </a:lnTo>
                  <a:lnTo>
                    <a:pt x="48" y="9"/>
                  </a:lnTo>
                  <a:lnTo>
                    <a:pt x="46" y="6"/>
                  </a:lnTo>
                  <a:lnTo>
                    <a:pt x="43" y="4"/>
                  </a:lnTo>
                  <a:lnTo>
                    <a:pt x="39" y="2"/>
                  </a:lnTo>
                  <a:lnTo>
                    <a:pt x="33" y="2"/>
                  </a:lnTo>
                  <a:lnTo>
                    <a:pt x="28" y="2"/>
                  </a:lnTo>
                  <a:lnTo>
                    <a:pt x="26" y="3"/>
                  </a:lnTo>
                  <a:lnTo>
                    <a:pt x="24" y="4"/>
                  </a:lnTo>
                  <a:lnTo>
                    <a:pt x="20" y="6"/>
                  </a:lnTo>
                  <a:lnTo>
                    <a:pt x="16" y="9"/>
                  </a:lnTo>
                  <a:lnTo>
                    <a:pt x="16" y="2"/>
                  </a:lnTo>
                  <a:lnTo>
                    <a:pt x="16" y="0"/>
                  </a:lnTo>
                  <a:lnTo>
                    <a:pt x="15" y="0"/>
                  </a:lnTo>
                  <a:lnTo>
                    <a:pt x="13" y="1"/>
                  </a:lnTo>
                  <a:lnTo>
                    <a:pt x="11" y="2"/>
                  </a:lnTo>
                  <a:lnTo>
                    <a:pt x="7" y="7"/>
                  </a:lnTo>
                  <a:lnTo>
                    <a:pt x="3" y="10"/>
                  </a:lnTo>
                  <a:lnTo>
                    <a:pt x="2" y="11"/>
                  </a:lnTo>
                  <a:lnTo>
                    <a:pt x="1" y="12"/>
                  </a:lnTo>
                  <a:lnTo>
                    <a:pt x="2" y="12"/>
                  </a:lnTo>
                  <a:lnTo>
                    <a:pt x="2" y="13"/>
                  </a:lnTo>
                  <a:lnTo>
                    <a:pt x="4" y="14"/>
                  </a:lnTo>
                  <a:lnTo>
                    <a:pt x="5" y="14"/>
                  </a:lnTo>
                  <a:lnTo>
                    <a:pt x="6" y="15"/>
                  </a:lnTo>
                  <a:lnTo>
                    <a:pt x="7"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7" name="Freeform 173"/>
            <p:cNvSpPr>
              <a:spLocks noEditPoints="1"/>
            </p:cNvSpPr>
            <p:nvPr/>
          </p:nvSpPr>
          <p:spPr bwMode="auto">
            <a:xfrm>
              <a:off x="720934" y="6228567"/>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7" y="12"/>
                  </a:moveTo>
                  <a:lnTo>
                    <a:pt x="36" y="8"/>
                  </a:lnTo>
                  <a:lnTo>
                    <a:pt x="36" y="6"/>
                  </a:lnTo>
                  <a:lnTo>
                    <a:pt x="35" y="4"/>
                  </a:lnTo>
                  <a:lnTo>
                    <a:pt x="34" y="2"/>
                  </a:lnTo>
                  <a:lnTo>
                    <a:pt x="32" y="1"/>
                  </a:lnTo>
                  <a:lnTo>
                    <a:pt x="28" y="0"/>
                  </a:lnTo>
                  <a:lnTo>
                    <a:pt x="24" y="0"/>
                  </a:lnTo>
                  <a:lnTo>
                    <a:pt x="19" y="0"/>
                  </a:lnTo>
                  <a:lnTo>
                    <a:pt x="16" y="1"/>
                  </a:lnTo>
                  <a:lnTo>
                    <a:pt x="14" y="2"/>
                  </a:lnTo>
                  <a:lnTo>
                    <a:pt x="10" y="4"/>
                  </a:lnTo>
                  <a:lnTo>
                    <a:pt x="6" y="7"/>
                  </a:lnTo>
                  <a:lnTo>
                    <a:pt x="4" y="10"/>
                  </a:lnTo>
                  <a:lnTo>
                    <a:pt x="2" y="12"/>
                  </a:lnTo>
                  <a:lnTo>
                    <a:pt x="0" y="15"/>
                  </a:lnTo>
                  <a:lnTo>
                    <a:pt x="0" y="16"/>
                  </a:lnTo>
                  <a:lnTo>
                    <a:pt x="0" y="18"/>
                  </a:lnTo>
                  <a:lnTo>
                    <a:pt x="1" y="19"/>
                  </a:lnTo>
                  <a:lnTo>
                    <a:pt x="3" y="19"/>
                  </a:lnTo>
                  <a:lnTo>
                    <a:pt x="6" y="19"/>
                  </a:lnTo>
                  <a:lnTo>
                    <a:pt x="7" y="18"/>
                  </a:lnTo>
                  <a:lnTo>
                    <a:pt x="8" y="17"/>
                  </a:lnTo>
                  <a:lnTo>
                    <a:pt x="10" y="12"/>
                  </a:lnTo>
                  <a:lnTo>
                    <a:pt x="11" y="8"/>
                  </a:lnTo>
                  <a:lnTo>
                    <a:pt x="13" y="6"/>
                  </a:lnTo>
                  <a:lnTo>
                    <a:pt x="16" y="4"/>
                  </a:lnTo>
                  <a:lnTo>
                    <a:pt x="20" y="4"/>
                  </a:lnTo>
                  <a:lnTo>
                    <a:pt x="23" y="4"/>
                  </a:lnTo>
                  <a:lnTo>
                    <a:pt x="25" y="4"/>
                  </a:lnTo>
                  <a:lnTo>
                    <a:pt x="26" y="6"/>
                  </a:lnTo>
                  <a:lnTo>
                    <a:pt x="27" y="7"/>
                  </a:lnTo>
                  <a:lnTo>
                    <a:pt x="28" y="9"/>
                  </a:lnTo>
                  <a:lnTo>
                    <a:pt x="28" y="11"/>
                  </a:lnTo>
                  <a:lnTo>
                    <a:pt x="28" y="17"/>
                  </a:lnTo>
                  <a:lnTo>
                    <a:pt x="28" y="19"/>
                  </a:lnTo>
                  <a:lnTo>
                    <a:pt x="28" y="21"/>
                  </a:lnTo>
                  <a:lnTo>
                    <a:pt x="24" y="23"/>
                  </a:lnTo>
                  <a:lnTo>
                    <a:pt x="18" y="24"/>
                  </a:lnTo>
                  <a:lnTo>
                    <a:pt x="15" y="26"/>
                  </a:lnTo>
                  <a:lnTo>
                    <a:pt x="9" y="29"/>
                  </a:lnTo>
                  <a:lnTo>
                    <a:pt x="6" y="32"/>
                  </a:lnTo>
                  <a:lnTo>
                    <a:pt x="3" y="35"/>
                  </a:lnTo>
                  <a:lnTo>
                    <a:pt x="2" y="37"/>
                  </a:lnTo>
                  <a:lnTo>
                    <a:pt x="1" y="39"/>
                  </a:lnTo>
                  <a:lnTo>
                    <a:pt x="1" y="41"/>
                  </a:lnTo>
                  <a:lnTo>
                    <a:pt x="0" y="44"/>
                  </a:lnTo>
                  <a:lnTo>
                    <a:pt x="1" y="46"/>
                  </a:lnTo>
                  <a:lnTo>
                    <a:pt x="1" y="48"/>
                  </a:lnTo>
                  <a:lnTo>
                    <a:pt x="2" y="50"/>
                  </a:lnTo>
                  <a:lnTo>
                    <a:pt x="3" y="51"/>
                  </a:lnTo>
                  <a:lnTo>
                    <a:pt x="7" y="53"/>
                  </a:lnTo>
                  <a:lnTo>
                    <a:pt x="10" y="54"/>
                  </a:lnTo>
                  <a:lnTo>
                    <a:pt x="13" y="54"/>
                  </a:lnTo>
                  <a:lnTo>
                    <a:pt x="16" y="53"/>
                  </a:lnTo>
                  <a:lnTo>
                    <a:pt x="20" y="51"/>
                  </a:lnTo>
                  <a:lnTo>
                    <a:pt x="24" y="49"/>
                  </a:lnTo>
                  <a:lnTo>
                    <a:pt x="27" y="46"/>
                  </a:lnTo>
                  <a:lnTo>
                    <a:pt x="30" y="50"/>
                  </a:lnTo>
                  <a:lnTo>
                    <a:pt x="33" y="52"/>
                  </a:lnTo>
                  <a:lnTo>
                    <a:pt x="35" y="52"/>
                  </a:lnTo>
                  <a:lnTo>
                    <a:pt x="37" y="52"/>
                  </a:lnTo>
                  <a:lnTo>
                    <a:pt x="40" y="52"/>
                  </a:lnTo>
                  <a:lnTo>
                    <a:pt x="42" y="51"/>
                  </a:lnTo>
                  <a:lnTo>
                    <a:pt x="44" y="50"/>
                  </a:lnTo>
                  <a:lnTo>
                    <a:pt x="45" y="49"/>
                  </a:lnTo>
                  <a:lnTo>
                    <a:pt x="47" y="46"/>
                  </a:lnTo>
                  <a:lnTo>
                    <a:pt x="48" y="44"/>
                  </a:lnTo>
                  <a:lnTo>
                    <a:pt x="47" y="43"/>
                  </a:lnTo>
                  <a:lnTo>
                    <a:pt x="46" y="43"/>
                  </a:lnTo>
                  <a:lnTo>
                    <a:pt x="45" y="43"/>
                  </a:lnTo>
                  <a:lnTo>
                    <a:pt x="44" y="44"/>
                  </a:lnTo>
                  <a:lnTo>
                    <a:pt x="43" y="45"/>
                  </a:lnTo>
                  <a:lnTo>
                    <a:pt x="42" y="45"/>
                  </a:lnTo>
                  <a:lnTo>
                    <a:pt x="41" y="46"/>
                  </a:lnTo>
                  <a:lnTo>
                    <a:pt x="39" y="45"/>
                  </a:lnTo>
                  <a:lnTo>
                    <a:pt x="38" y="44"/>
                  </a:lnTo>
                  <a:lnTo>
                    <a:pt x="37" y="43"/>
                  </a:lnTo>
                  <a:lnTo>
                    <a:pt x="37" y="41"/>
                  </a:lnTo>
                  <a:lnTo>
                    <a:pt x="37" y="12"/>
                  </a:lnTo>
                  <a:close/>
                  <a:moveTo>
                    <a:pt x="28" y="36"/>
                  </a:moveTo>
                  <a:lnTo>
                    <a:pt x="28" y="39"/>
                  </a:lnTo>
                  <a:lnTo>
                    <a:pt x="26" y="43"/>
                  </a:lnTo>
                  <a:lnTo>
                    <a:pt x="24" y="45"/>
                  </a:lnTo>
                  <a:lnTo>
                    <a:pt x="22" y="46"/>
                  </a:lnTo>
                  <a:lnTo>
                    <a:pt x="20" y="47"/>
                  </a:lnTo>
                  <a:lnTo>
                    <a:pt x="17" y="48"/>
                  </a:lnTo>
                  <a:lnTo>
                    <a:pt x="15" y="47"/>
                  </a:lnTo>
                  <a:lnTo>
                    <a:pt x="14" y="47"/>
                  </a:lnTo>
                  <a:lnTo>
                    <a:pt x="12" y="45"/>
                  </a:lnTo>
                  <a:lnTo>
                    <a:pt x="10" y="43"/>
                  </a:lnTo>
                  <a:lnTo>
                    <a:pt x="10" y="40"/>
                  </a:lnTo>
                  <a:lnTo>
                    <a:pt x="10" y="38"/>
                  </a:lnTo>
                  <a:lnTo>
                    <a:pt x="11" y="36"/>
                  </a:lnTo>
                  <a:lnTo>
                    <a:pt x="11" y="34"/>
                  </a:lnTo>
                  <a:lnTo>
                    <a:pt x="13" y="33"/>
                  </a:lnTo>
                  <a:lnTo>
                    <a:pt x="15" y="30"/>
                  </a:lnTo>
                  <a:lnTo>
                    <a:pt x="18" y="28"/>
                  </a:lnTo>
                  <a:lnTo>
                    <a:pt x="24" y="25"/>
                  </a:lnTo>
                  <a:lnTo>
                    <a:pt x="26" y="25"/>
                  </a:lnTo>
                  <a:lnTo>
                    <a:pt x="28" y="25"/>
                  </a:lnTo>
                  <a:lnTo>
                    <a:pt x="28" y="29"/>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8" name="Freeform 174"/>
            <p:cNvSpPr>
              <a:spLocks/>
            </p:cNvSpPr>
            <p:nvPr/>
          </p:nvSpPr>
          <p:spPr bwMode="auto">
            <a:xfrm>
              <a:off x="803024" y="6224979"/>
              <a:ext cx="92568" cy="87903"/>
            </a:xfrm>
            <a:custGeom>
              <a:avLst/>
              <a:gdLst>
                <a:gd name="T0" fmla="*/ 2147483647 w 58"/>
                <a:gd name="T1" fmla="*/ 2147483647 h 56"/>
                <a:gd name="T2" fmla="*/ 2147483647 w 58"/>
                <a:gd name="T3" fmla="*/ 2147483647 h 56"/>
                <a:gd name="T4" fmla="*/ 0 w 58"/>
                <a:gd name="T5" fmla="*/ 2147483647 h 56"/>
                <a:gd name="T6" fmla="*/ 0 w 58"/>
                <a:gd name="T7" fmla="*/ 2147483647 h 56"/>
                <a:gd name="T8" fmla="*/ 2147483647 w 58"/>
                <a:gd name="T9" fmla="*/ 2147483647 h 56"/>
                <a:gd name="T10" fmla="*/ 2147483647 w 58"/>
                <a:gd name="T11" fmla="*/ 2147483647 h 56"/>
                <a:gd name="T12" fmla="*/ 2147483647 w 58"/>
                <a:gd name="T13" fmla="*/ 2147483647 h 56"/>
                <a:gd name="T14" fmla="*/ 2147483647 w 58"/>
                <a:gd name="T15" fmla="*/ 2147483647 h 56"/>
                <a:gd name="T16" fmla="*/ 2147483647 w 58"/>
                <a:gd name="T17" fmla="*/ 2147483647 h 56"/>
                <a:gd name="T18" fmla="*/ 2147483647 w 58"/>
                <a:gd name="T19" fmla="*/ 2147483647 h 56"/>
                <a:gd name="T20" fmla="*/ 2147483647 w 58"/>
                <a:gd name="T21" fmla="*/ 2147483647 h 56"/>
                <a:gd name="T22" fmla="*/ 2147483647 w 58"/>
                <a:gd name="T23" fmla="*/ 2147483647 h 56"/>
                <a:gd name="T24" fmla="*/ 2147483647 w 58"/>
                <a:gd name="T25" fmla="*/ 2147483647 h 56"/>
                <a:gd name="T26" fmla="*/ 2147483647 w 58"/>
                <a:gd name="T27" fmla="*/ 2147483647 h 56"/>
                <a:gd name="T28" fmla="*/ 2147483647 w 58"/>
                <a:gd name="T29" fmla="*/ 2147483647 h 56"/>
                <a:gd name="T30" fmla="*/ 2147483647 w 58"/>
                <a:gd name="T31" fmla="*/ 2147483647 h 56"/>
                <a:gd name="T32" fmla="*/ 2147483647 w 58"/>
                <a:gd name="T33" fmla="*/ 2147483647 h 56"/>
                <a:gd name="T34" fmla="*/ 2147483647 w 58"/>
                <a:gd name="T35" fmla="*/ 2147483647 h 56"/>
                <a:gd name="T36" fmla="*/ 2147483647 w 58"/>
                <a:gd name="T37" fmla="*/ 2147483647 h 56"/>
                <a:gd name="T38" fmla="*/ 2147483647 w 58"/>
                <a:gd name="T39" fmla="*/ 2147483647 h 56"/>
                <a:gd name="T40" fmla="*/ 2147483647 w 58"/>
                <a:gd name="T41" fmla="*/ 2147483647 h 56"/>
                <a:gd name="T42" fmla="*/ 2147483647 w 58"/>
                <a:gd name="T43" fmla="*/ 2147483647 h 56"/>
                <a:gd name="T44" fmla="*/ 2147483647 w 58"/>
                <a:gd name="T45" fmla="*/ 2147483647 h 56"/>
                <a:gd name="T46" fmla="*/ 2147483647 w 58"/>
                <a:gd name="T47" fmla="*/ 2147483647 h 56"/>
                <a:gd name="T48" fmla="*/ 2147483647 w 58"/>
                <a:gd name="T49" fmla="*/ 2147483647 h 56"/>
                <a:gd name="T50" fmla="*/ 2147483647 w 58"/>
                <a:gd name="T51" fmla="*/ 2147483647 h 56"/>
                <a:gd name="T52" fmla="*/ 2147483647 w 58"/>
                <a:gd name="T53" fmla="*/ 2147483647 h 56"/>
                <a:gd name="T54" fmla="*/ 2147483647 w 58"/>
                <a:gd name="T55" fmla="*/ 2147483647 h 56"/>
                <a:gd name="T56" fmla="*/ 2147483647 w 58"/>
                <a:gd name="T57" fmla="*/ 2147483647 h 56"/>
                <a:gd name="T58" fmla="*/ 2147483647 w 58"/>
                <a:gd name="T59" fmla="*/ 2147483647 h 56"/>
                <a:gd name="T60" fmla="*/ 2147483647 w 58"/>
                <a:gd name="T61" fmla="*/ 2147483647 h 56"/>
                <a:gd name="T62" fmla="*/ 2147483647 w 58"/>
                <a:gd name="T63" fmla="*/ 2147483647 h 56"/>
                <a:gd name="T64" fmla="*/ 2147483647 w 58"/>
                <a:gd name="T65" fmla="*/ 2147483647 h 56"/>
                <a:gd name="T66" fmla="*/ 2147483647 w 58"/>
                <a:gd name="T67" fmla="*/ 2147483647 h 56"/>
                <a:gd name="T68" fmla="*/ 2147483647 w 58"/>
                <a:gd name="T69" fmla="*/ 2147483647 h 56"/>
                <a:gd name="T70" fmla="*/ 2147483647 w 58"/>
                <a:gd name="T71" fmla="*/ 2147483647 h 56"/>
                <a:gd name="T72" fmla="*/ 2147483647 w 58"/>
                <a:gd name="T73" fmla="*/ 0 h 56"/>
                <a:gd name="T74" fmla="*/ 2147483647 w 58"/>
                <a:gd name="T75" fmla="*/ 2147483647 h 56"/>
                <a:gd name="T76" fmla="*/ 2147483647 w 58"/>
                <a:gd name="T77" fmla="*/ 2147483647 h 56"/>
                <a:gd name="T78" fmla="*/ 2147483647 w 58"/>
                <a:gd name="T79" fmla="*/ 2147483647 h 56"/>
                <a:gd name="T80" fmla="*/ 2147483647 w 58"/>
                <a:gd name="T81" fmla="*/ 2147483647 h 56"/>
                <a:gd name="T82" fmla="*/ 2147483647 w 58"/>
                <a:gd name="T83" fmla="*/ 2147483647 h 56"/>
                <a:gd name="T84" fmla="*/ 2147483647 w 58"/>
                <a:gd name="T85" fmla="*/ 2147483647 h 56"/>
                <a:gd name="T86" fmla="*/ 2147483647 w 58"/>
                <a:gd name="T87" fmla="*/ 2147483647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56"/>
                <a:gd name="T134" fmla="*/ 58 w 58"/>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56">
                  <a:moveTo>
                    <a:pt x="7" y="43"/>
                  </a:moveTo>
                  <a:lnTo>
                    <a:pt x="6" y="47"/>
                  </a:lnTo>
                  <a:lnTo>
                    <a:pt x="6" y="50"/>
                  </a:lnTo>
                  <a:lnTo>
                    <a:pt x="4" y="52"/>
                  </a:lnTo>
                  <a:lnTo>
                    <a:pt x="2" y="53"/>
                  </a:lnTo>
                  <a:lnTo>
                    <a:pt x="0" y="53"/>
                  </a:lnTo>
                  <a:lnTo>
                    <a:pt x="0" y="54"/>
                  </a:lnTo>
                  <a:lnTo>
                    <a:pt x="0" y="55"/>
                  </a:lnTo>
                  <a:lnTo>
                    <a:pt x="1" y="56"/>
                  </a:lnTo>
                  <a:lnTo>
                    <a:pt x="4" y="56"/>
                  </a:lnTo>
                  <a:lnTo>
                    <a:pt x="13" y="55"/>
                  </a:lnTo>
                  <a:lnTo>
                    <a:pt x="23" y="56"/>
                  </a:lnTo>
                  <a:lnTo>
                    <a:pt x="25" y="56"/>
                  </a:lnTo>
                  <a:lnTo>
                    <a:pt x="25" y="55"/>
                  </a:lnTo>
                  <a:lnTo>
                    <a:pt x="25" y="54"/>
                  </a:lnTo>
                  <a:lnTo>
                    <a:pt x="24" y="53"/>
                  </a:lnTo>
                  <a:lnTo>
                    <a:pt x="21" y="53"/>
                  </a:lnTo>
                  <a:lnTo>
                    <a:pt x="18" y="52"/>
                  </a:lnTo>
                  <a:lnTo>
                    <a:pt x="17" y="51"/>
                  </a:lnTo>
                  <a:lnTo>
                    <a:pt x="16" y="50"/>
                  </a:lnTo>
                  <a:lnTo>
                    <a:pt x="16" y="49"/>
                  </a:lnTo>
                  <a:lnTo>
                    <a:pt x="16" y="48"/>
                  </a:lnTo>
                  <a:lnTo>
                    <a:pt x="15" y="45"/>
                  </a:lnTo>
                  <a:lnTo>
                    <a:pt x="15" y="24"/>
                  </a:lnTo>
                  <a:lnTo>
                    <a:pt x="16" y="14"/>
                  </a:lnTo>
                  <a:lnTo>
                    <a:pt x="16" y="13"/>
                  </a:lnTo>
                  <a:lnTo>
                    <a:pt x="17" y="12"/>
                  </a:lnTo>
                  <a:lnTo>
                    <a:pt x="20" y="10"/>
                  </a:lnTo>
                  <a:lnTo>
                    <a:pt x="22" y="9"/>
                  </a:lnTo>
                  <a:lnTo>
                    <a:pt x="25" y="8"/>
                  </a:lnTo>
                  <a:lnTo>
                    <a:pt x="27" y="8"/>
                  </a:lnTo>
                  <a:lnTo>
                    <a:pt x="30" y="7"/>
                  </a:lnTo>
                  <a:lnTo>
                    <a:pt x="34" y="8"/>
                  </a:lnTo>
                  <a:lnTo>
                    <a:pt x="37" y="9"/>
                  </a:lnTo>
                  <a:lnTo>
                    <a:pt x="38" y="11"/>
                  </a:lnTo>
                  <a:lnTo>
                    <a:pt x="40" y="13"/>
                  </a:lnTo>
                  <a:lnTo>
                    <a:pt x="41" y="18"/>
                  </a:lnTo>
                  <a:lnTo>
                    <a:pt x="41" y="22"/>
                  </a:lnTo>
                  <a:lnTo>
                    <a:pt x="41" y="45"/>
                  </a:lnTo>
                  <a:lnTo>
                    <a:pt x="41" y="49"/>
                  </a:lnTo>
                  <a:lnTo>
                    <a:pt x="40" y="51"/>
                  </a:lnTo>
                  <a:lnTo>
                    <a:pt x="38" y="52"/>
                  </a:lnTo>
                  <a:lnTo>
                    <a:pt x="35" y="53"/>
                  </a:lnTo>
                  <a:lnTo>
                    <a:pt x="34" y="53"/>
                  </a:lnTo>
                  <a:lnTo>
                    <a:pt x="33" y="55"/>
                  </a:lnTo>
                  <a:lnTo>
                    <a:pt x="34" y="56"/>
                  </a:lnTo>
                  <a:lnTo>
                    <a:pt x="36" y="56"/>
                  </a:lnTo>
                  <a:lnTo>
                    <a:pt x="45" y="55"/>
                  </a:lnTo>
                  <a:lnTo>
                    <a:pt x="56" y="56"/>
                  </a:lnTo>
                  <a:lnTo>
                    <a:pt x="58" y="56"/>
                  </a:lnTo>
                  <a:lnTo>
                    <a:pt x="58" y="55"/>
                  </a:lnTo>
                  <a:lnTo>
                    <a:pt x="58" y="54"/>
                  </a:lnTo>
                  <a:lnTo>
                    <a:pt x="57" y="53"/>
                  </a:lnTo>
                  <a:lnTo>
                    <a:pt x="54" y="53"/>
                  </a:lnTo>
                  <a:lnTo>
                    <a:pt x="52" y="52"/>
                  </a:lnTo>
                  <a:lnTo>
                    <a:pt x="51" y="51"/>
                  </a:lnTo>
                  <a:lnTo>
                    <a:pt x="50" y="49"/>
                  </a:lnTo>
                  <a:lnTo>
                    <a:pt x="50" y="47"/>
                  </a:lnTo>
                  <a:lnTo>
                    <a:pt x="50" y="21"/>
                  </a:lnTo>
                  <a:lnTo>
                    <a:pt x="50" y="19"/>
                  </a:lnTo>
                  <a:lnTo>
                    <a:pt x="50" y="16"/>
                  </a:lnTo>
                  <a:lnTo>
                    <a:pt x="49" y="12"/>
                  </a:lnTo>
                  <a:lnTo>
                    <a:pt x="48" y="9"/>
                  </a:lnTo>
                  <a:lnTo>
                    <a:pt x="46" y="6"/>
                  </a:lnTo>
                  <a:lnTo>
                    <a:pt x="43" y="4"/>
                  </a:lnTo>
                  <a:lnTo>
                    <a:pt x="38" y="2"/>
                  </a:lnTo>
                  <a:lnTo>
                    <a:pt x="32" y="2"/>
                  </a:lnTo>
                  <a:lnTo>
                    <a:pt x="28" y="2"/>
                  </a:lnTo>
                  <a:lnTo>
                    <a:pt x="25" y="3"/>
                  </a:lnTo>
                  <a:lnTo>
                    <a:pt x="23" y="4"/>
                  </a:lnTo>
                  <a:lnTo>
                    <a:pt x="19" y="6"/>
                  </a:lnTo>
                  <a:lnTo>
                    <a:pt x="16" y="9"/>
                  </a:lnTo>
                  <a:lnTo>
                    <a:pt x="16" y="2"/>
                  </a:lnTo>
                  <a:lnTo>
                    <a:pt x="15" y="0"/>
                  </a:lnTo>
                  <a:lnTo>
                    <a:pt x="14" y="0"/>
                  </a:lnTo>
                  <a:lnTo>
                    <a:pt x="13" y="1"/>
                  </a:lnTo>
                  <a:lnTo>
                    <a:pt x="11" y="2"/>
                  </a:lnTo>
                  <a:lnTo>
                    <a:pt x="6" y="7"/>
                  </a:lnTo>
                  <a:lnTo>
                    <a:pt x="2" y="10"/>
                  </a:lnTo>
                  <a:lnTo>
                    <a:pt x="1" y="11"/>
                  </a:lnTo>
                  <a:lnTo>
                    <a:pt x="1" y="12"/>
                  </a:lnTo>
                  <a:lnTo>
                    <a:pt x="2" y="13"/>
                  </a:lnTo>
                  <a:lnTo>
                    <a:pt x="4" y="14"/>
                  </a:lnTo>
                  <a:lnTo>
                    <a:pt x="5" y="14"/>
                  </a:lnTo>
                  <a:lnTo>
                    <a:pt x="6" y="15"/>
                  </a:lnTo>
                  <a:lnTo>
                    <a:pt x="6"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9" name="Freeform 175"/>
            <p:cNvSpPr>
              <a:spLocks/>
            </p:cNvSpPr>
            <p:nvPr/>
          </p:nvSpPr>
          <p:spPr bwMode="auto">
            <a:xfrm>
              <a:off x="904326" y="6228567"/>
              <a:ext cx="68116" cy="87903"/>
            </a:xfrm>
            <a:custGeom>
              <a:avLst/>
              <a:gdLst>
                <a:gd name="T0" fmla="*/ 2147483647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2147483647 h 56"/>
                <a:gd name="T12" fmla="*/ 2147483647 w 43"/>
                <a:gd name="T13" fmla="*/ 2147483647 h 56"/>
                <a:gd name="T14" fmla="*/ 2147483647 w 43"/>
                <a:gd name="T15" fmla="*/ 2147483647 h 56"/>
                <a:gd name="T16" fmla="*/ 2147483647 w 43"/>
                <a:gd name="T17" fmla="*/ 2147483647 h 56"/>
                <a:gd name="T18" fmla="*/ 2147483647 w 43"/>
                <a:gd name="T19" fmla="*/ 2147483647 h 56"/>
                <a:gd name="T20" fmla="*/ 2147483647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0 h 56"/>
                <a:gd name="T54" fmla="*/ 2147483647 w 43"/>
                <a:gd name="T55" fmla="*/ 0 h 56"/>
                <a:gd name="T56" fmla="*/ 2147483647 w 43"/>
                <a:gd name="T57" fmla="*/ 2147483647 h 56"/>
                <a:gd name="T58" fmla="*/ 2147483647 w 43"/>
                <a:gd name="T59" fmla="*/ 2147483647 h 56"/>
                <a:gd name="T60" fmla="*/ 2147483647 w 43"/>
                <a:gd name="T61" fmla="*/ 2147483647 h 56"/>
                <a:gd name="T62" fmla="*/ 0 w 43"/>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56"/>
                <a:gd name="T98" fmla="*/ 43 w 43"/>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56">
                  <a:moveTo>
                    <a:pt x="0" y="29"/>
                  </a:moveTo>
                  <a:lnTo>
                    <a:pt x="1" y="34"/>
                  </a:lnTo>
                  <a:lnTo>
                    <a:pt x="2" y="39"/>
                  </a:lnTo>
                  <a:lnTo>
                    <a:pt x="4" y="43"/>
                  </a:lnTo>
                  <a:lnTo>
                    <a:pt x="6" y="47"/>
                  </a:lnTo>
                  <a:lnTo>
                    <a:pt x="8" y="49"/>
                  </a:lnTo>
                  <a:lnTo>
                    <a:pt x="10" y="51"/>
                  </a:lnTo>
                  <a:lnTo>
                    <a:pt x="14" y="54"/>
                  </a:lnTo>
                  <a:lnTo>
                    <a:pt x="19" y="55"/>
                  </a:lnTo>
                  <a:lnTo>
                    <a:pt x="25" y="56"/>
                  </a:lnTo>
                  <a:lnTo>
                    <a:pt x="28" y="56"/>
                  </a:lnTo>
                  <a:lnTo>
                    <a:pt x="31" y="55"/>
                  </a:lnTo>
                  <a:lnTo>
                    <a:pt x="34" y="54"/>
                  </a:lnTo>
                  <a:lnTo>
                    <a:pt x="37" y="53"/>
                  </a:lnTo>
                  <a:lnTo>
                    <a:pt x="40" y="50"/>
                  </a:lnTo>
                  <a:lnTo>
                    <a:pt x="41" y="48"/>
                  </a:lnTo>
                  <a:lnTo>
                    <a:pt x="41" y="47"/>
                  </a:lnTo>
                  <a:lnTo>
                    <a:pt x="39" y="47"/>
                  </a:lnTo>
                  <a:lnTo>
                    <a:pt x="37" y="48"/>
                  </a:lnTo>
                  <a:lnTo>
                    <a:pt x="34" y="49"/>
                  </a:lnTo>
                  <a:lnTo>
                    <a:pt x="29" y="50"/>
                  </a:lnTo>
                  <a:lnTo>
                    <a:pt x="25" y="50"/>
                  </a:lnTo>
                  <a:lnTo>
                    <a:pt x="21" y="49"/>
                  </a:lnTo>
                  <a:lnTo>
                    <a:pt x="18" y="47"/>
                  </a:lnTo>
                  <a:lnTo>
                    <a:pt x="15" y="45"/>
                  </a:lnTo>
                  <a:lnTo>
                    <a:pt x="12" y="42"/>
                  </a:lnTo>
                  <a:lnTo>
                    <a:pt x="11" y="39"/>
                  </a:lnTo>
                  <a:lnTo>
                    <a:pt x="9" y="34"/>
                  </a:lnTo>
                  <a:lnTo>
                    <a:pt x="9" y="29"/>
                  </a:lnTo>
                  <a:lnTo>
                    <a:pt x="9" y="22"/>
                  </a:lnTo>
                  <a:lnTo>
                    <a:pt x="10" y="20"/>
                  </a:lnTo>
                  <a:lnTo>
                    <a:pt x="11" y="17"/>
                  </a:lnTo>
                  <a:lnTo>
                    <a:pt x="13" y="12"/>
                  </a:lnTo>
                  <a:lnTo>
                    <a:pt x="16" y="9"/>
                  </a:lnTo>
                  <a:lnTo>
                    <a:pt x="18" y="6"/>
                  </a:lnTo>
                  <a:lnTo>
                    <a:pt x="21" y="4"/>
                  </a:lnTo>
                  <a:lnTo>
                    <a:pt x="24" y="3"/>
                  </a:lnTo>
                  <a:lnTo>
                    <a:pt x="27" y="3"/>
                  </a:lnTo>
                  <a:lnTo>
                    <a:pt x="29" y="3"/>
                  </a:lnTo>
                  <a:lnTo>
                    <a:pt x="31" y="4"/>
                  </a:lnTo>
                  <a:lnTo>
                    <a:pt x="34" y="6"/>
                  </a:lnTo>
                  <a:lnTo>
                    <a:pt x="36" y="9"/>
                  </a:lnTo>
                  <a:lnTo>
                    <a:pt x="38" y="10"/>
                  </a:lnTo>
                  <a:lnTo>
                    <a:pt x="40" y="10"/>
                  </a:lnTo>
                  <a:lnTo>
                    <a:pt x="41" y="10"/>
                  </a:lnTo>
                  <a:lnTo>
                    <a:pt x="42" y="9"/>
                  </a:lnTo>
                  <a:lnTo>
                    <a:pt x="43" y="8"/>
                  </a:lnTo>
                  <a:lnTo>
                    <a:pt x="43" y="6"/>
                  </a:lnTo>
                  <a:lnTo>
                    <a:pt x="43" y="5"/>
                  </a:lnTo>
                  <a:lnTo>
                    <a:pt x="42" y="3"/>
                  </a:lnTo>
                  <a:lnTo>
                    <a:pt x="40" y="2"/>
                  </a:lnTo>
                  <a:lnTo>
                    <a:pt x="39" y="1"/>
                  </a:lnTo>
                  <a:lnTo>
                    <a:pt x="38" y="1"/>
                  </a:lnTo>
                  <a:lnTo>
                    <a:pt x="34" y="0"/>
                  </a:lnTo>
                  <a:lnTo>
                    <a:pt x="30" y="0"/>
                  </a:lnTo>
                  <a:lnTo>
                    <a:pt x="23" y="0"/>
                  </a:lnTo>
                  <a:lnTo>
                    <a:pt x="17" y="2"/>
                  </a:lnTo>
                  <a:lnTo>
                    <a:pt x="12" y="5"/>
                  </a:lnTo>
                  <a:lnTo>
                    <a:pt x="9" y="7"/>
                  </a:lnTo>
                  <a:lnTo>
                    <a:pt x="7" y="9"/>
                  </a:lnTo>
                  <a:lnTo>
                    <a:pt x="4" y="14"/>
                  </a:lnTo>
                  <a:lnTo>
                    <a:pt x="2" y="19"/>
                  </a:lnTo>
                  <a:lnTo>
                    <a:pt x="1"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0" name="Freeform 176"/>
            <p:cNvSpPr>
              <a:spLocks noEditPoints="1"/>
            </p:cNvSpPr>
            <p:nvPr/>
          </p:nvSpPr>
          <p:spPr bwMode="auto">
            <a:xfrm>
              <a:off x="986415"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4"/>
                  </a:lnTo>
                  <a:lnTo>
                    <a:pt x="3" y="84"/>
                  </a:lnTo>
                  <a:lnTo>
                    <a:pt x="13" y="83"/>
                  </a:lnTo>
                  <a:lnTo>
                    <a:pt x="24" y="84"/>
                  </a:lnTo>
                  <a:lnTo>
                    <a:pt x="26"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1" name="Freeform 177"/>
            <p:cNvSpPr>
              <a:spLocks noEditPoints="1"/>
            </p:cNvSpPr>
            <p:nvPr/>
          </p:nvSpPr>
          <p:spPr bwMode="auto">
            <a:xfrm>
              <a:off x="1040559" y="6228567"/>
              <a:ext cx="75103"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0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6" y="12"/>
                  </a:moveTo>
                  <a:lnTo>
                    <a:pt x="36" y="8"/>
                  </a:lnTo>
                  <a:lnTo>
                    <a:pt x="36" y="6"/>
                  </a:lnTo>
                  <a:lnTo>
                    <a:pt x="35" y="4"/>
                  </a:lnTo>
                  <a:lnTo>
                    <a:pt x="34" y="2"/>
                  </a:lnTo>
                  <a:lnTo>
                    <a:pt x="31" y="1"/>
                  </a:lnTo>
                  <a:lnTo>
                    <a:pt x="28" y="0"/>
                  </a:lnTo>
                  <a:lnTo>
                    <a:pt x="24" y="0"/>
                  </a:lnTo>
                  <a:lnTo>
                    <a:pt x="19" y="0"/>
                  </a:lnTo>
                  <a:lnTo>
                    <a:pt x="16" y="1"/>
                  </a:lnTo>
                  <a:lnTo>
                    <a:pt x="14" y="2"/>
                  </a:lnTo>
                  <a:lnTo>
                    <a:pt x="10" y="4"/>
                  </a:lnTo>
                  <a:lnTo>
                    <a:pt x="6" y="7"/>
                  </a:lnTo>
                  <a:lnTo>
                    <a:pt x="4" y="10"/>
                  </a:lnTo>
                  <a:lnTo>
                    <a:pt x="2" y="12"/>
                  </a:lnTo>
                  <a:lnTo>
                    <a:pt x="0" y="15"/>
                  </a:lnTo>
                  <a:lnTo>
                    <a:pt x="0" y="16"/>
                  </a:lnTo>
                  <a:lnTo>
                    <a:pt x="0" y="18"/>
                  </a:lnTo>
                  <a:lnTo>
                    <a:pt x="0" y="19"/>
                  </a:lnTo>
                  <a:lnTo>
                    <a:pt x="3" y="19"/>
                  </a:lnTo>
                  <a:lnTo>
                    <a:pt x="6" y="19"/>
                  </a:lnTo>
                  <a:lnTo>
                    <a:pt x="7" y="18"/>
                  </a:lnTo>
                  <a:lnTo>
                    <a:pt x="7" y="17"/>
                  </a:lnTo>
                  <a:lnTo>
                    <a:pt x="10" y="12"/>
                  </a:lnTo>
                  <a:lnTo>
                    <a:pt x="11" y="8"/>
                  </a:lnTo>
                  <a:lnTo>
                    <a:pt x="13" y="6"/>
                  </a:lnTo>
                  <a:lnTo>
                    <a:pt x="16" y="4"/>
                  </a:lnTo>
                  <a:lnTo>
                    <a:pt x="20" y="4"/>
                  </a:lnTo>
                  <a:lnTo>
                    <a:pt x="23" y="4"/>
                  </a:lnTo>
                  <a:lnTo>
                    <a:pt x="25" y="4"/>
                  </a:lnTo>
                  <a:lnTo>
                    <a:pt x="26" y="6"/>
                  </a:lnTo>
                  <a:lnTo>
                    <a:pt x="27" y="7"/>
                  </a:lnTo>
                  <a:lnTo>
                    <a:pt x="28" y="9"/>
                  </a:lnTo>
                  <a:lnTo>
                    <a:pt x="28" y="11"/>
                  </a:lnTo>
                  <a:lnTo>
                    <a:pt x="28" y="17"/>
                  </a:lnTo>
                  <a:lnTo>
                    <a:pt x="28" y="19"/>
                  </a:lnTo>
                  <a:lnTo>
                    <a:pt x="28" y="21"/>
                  </a:lnTo>
                  <a:lnTo>
                    <a:pt x="24" y="23"/>
                  </a:lnTo>
                  <a:lnTo>
                    <a:pt x="18" y="24"/>
                  </a:lnTo>
                  <a:lnTo>
                    <a:pt x="15" y="26"/>
                  </a:lnTo>
                  <a:lnTo>
                    <a:pt x="9" y="29"/>
                  </a:lnTo>
                  <a:lnTo>
                    <a:pt x="6" y="32"/>
                  </a:lnTo>
                  <a:lnTo>
                    <a:pt x="3" y="35"/>
                  </a:lnTo>
                  <a:lnTo>
                    <a:pt x="2" y="37"/>
                  </a:lnTo>
                  <a:lnTo>
                    <a:pt x="1" y="39"/>
                  </a:lnTo>
                  <a:lnTo>
                    <a:pt x="0" y="41"/>
                  </a:lnTo>
                  <a:lnTo>
                    <a:pt x="0" y="44"/>
                  </a:lnTo>
                  <a:lnTo>
                    <a:pt x="1" y="46"/>
                  </a:lnTo>
                  <a:lnTo>
                    <a:pt x="1" y="48"/>
                  </a:lnTo>
                  <a:lnTo>
                    <a:pt x="2" y="50"/>
                  </a:lnTo>
                  <a:lnTo>
                    <a:pt x="3" y="51"/>
                  </a:lnTo>
                  <a:lnTo>
                    <a:pt x="7" y="53"/>
                  </a:lnTo>
                  <a:lnTo>
                    <a:pt x="10" y="54"/>
                  </a:lnTo>
                  <a:lnTo>
                    <a:pt x="13" y="54"/>
                  </a:lnTo>
                  <a:lnTo>
                    <a:pt x="16" y="53"/>
                  </a:lnTo>
                  <a:lnTo>
                    <a:pt x="20" y="51"/>
                  </a:lnTo>
                  <a:lnTo>
                    <a:pt x="23" y="49"/>
                  </a:lnTo>
                  <a:lnTo>
                    <a:pt x="27" y="46"/>
                  </a:lnTo>
                  <a:lnTo>
                    <a:pt x="30" y="50"/>
                  </a:lnTo>
                  <a:lnTo>
                    <a:pt x="33" y="52"/>
                  </a:lnTo>
                  <a:lnTo>
                    <a:pt x="35" y="52"/>
                  </a:lnTo>
                  <a:lnTo>
                    <a:pt x="37" y="52"/>
                  </a:lnTo>
                  <a:lnTo>
                    <a:pt x="39" y="52"/>
                  </a:lnTo>
                  <a:lnTo>
                    <a:pt x="42" y="51"/>
                  </a:lnTo>
                  <a:lnTo>
                    <a:pt x="44" y="50"/>
                  </a:lnTo>
                  <a:lnTo>
                    <a:pt x="45" y="49"/>
                  </a:lnTo>
                  <a:lnTo>
                    <a:pt x="47" y="46"/>
                  </a:lnTo>
                  <a:lnTo>
                    <a:pt x="48" y="44"/>
                  </a:lnTo>
                  <a:lnTo>
                    <a:pt x="47" y="43"/>
                  </a:lnTo>
                  <a:lnTo>
                    <a:pt x="46" y="43"/>
                  </a:lnTo>
                  <a:lnTo>
                    <a:pt x="45" y="43"/>
                  </a:lnTo>
                  <a:lnTo>
                    <a:pt x="44" y="44"/>
                  </a:lnTo>
                  <a:lnTo>
                    <a:pt x="43" y="45"/>
                  </a:lnTo>
                  <a:lnTo>
                    <a:pt x="42" y="45"/>
                  </a:lnTo>
                  <a:lnTo>
                    <a:pt x="41" y="46"/>
                  </a:lnTo>
                  <a:lnTo>
                    <a:pt x="39" y="45"/>
                  </a:lnTo>
                  <a:lnTo>
                    <a:pt x="37" y="44"/>
                  </a:lnTo>
                  <a:lnTo>
                    <a:pt x="37" y="43"/>
                  </a:lnTo>
                  <a:lnTo>
                    <a:pt x="36" y="41"/>
                  </a:lnTo>
                  <a:lnTo>
                    <a:pt x="36" y="12"/>
                  </a:lnTo>
                  <a:close/>
                  <a:moveTo>
                    <a:pt x="28" y="36"/>
                  </a:moveTo>
                  <a:lnTo>
                    <a:pt x="27" y="39"/>
                  </a:lnTo>
                  <a:lnTo>
                    <a:pt x="26" y="43"/>
                  </a:lnTo>
                  <a:lnTo>
                    <a:pt x="24" y="45"/>
                  </a:lnTo>
                  <a:lnTo>
                    <a:pt x="22" y="46"/>
                  </a:lnTo>
                  <a:lnTo>
                    <a:pt x="20" y="47"/>
                  </a:lnTo>
                  <a:lnTo>
                    <a:pt x="17" y="48"/>
                  </a:lnTo>
                  <a:lnTo>
                    <a:pt x="15" y="47"/>
                  </a:lnTo>
                  <a:lnTo>
                    <a:pt x="14" y="47"/>
                  </a:lnTo>
                  <a:lnTo>
                    <a:pt x="12" y="45"/>
                  </a:lnTo>
                  <a:lnTo>
                    <a:pt x="10" y="43"/>
                  </a:lnTo>
                  <a:lnTo>
                    <a:pt x="10" y="40"/>
                  </a:lnTo>
                  <a:lnTo>
                    <a:pt x="10" y="38"/>
                  </a:lnTo>
                  <a:lnTo>
                    <a:pt x="11" y="36"/>
                  </a:lnTo>
                  <a:lnTo>
                    <a:pt x="11" y="34"/>
                  </a:lnTo>
                  <a:lnTo>
                    <a:pt x="12" y="33"/>
                  </a:lnTo>
                  <a:lnTo>
                    <a:pt x="15" y="30"/>
                  </a:lnTo>
                  <a:lnTo>
                    <a:pt x="18" y="28"/>
                  </a:lnTo>
                  <a:lnTo>
                    <a:pt x="24" y="25"/>
                  </a:lnTo>
                  <a:lnTo>
                    <a:pt x="26" y="25"/>
                  </a:lnTo>
                  <a:lnTo>
                    <a:pt x="28" y="25"/>
                  </a:lnTo>
                  <a:lnTo>
                    <a:pt x="28" y="29"/>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2" name="Freeform 178"/>
            <p:cNvSpPr>
              <a:spLocks/>
            </p:cNvSpPr>
            <p:nvPr/>
          </p:nvSpPr>
          <p:spPr bwMode="auto">
            <a:xfrm>
              <a:off x="1120902" y="6174749"/>
              <a:ext cx="45411" cy="138133"/>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0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2147483647 w 29"/>
                <a:gd name="T41" fmla="*/ 2147483647 h 87"/>
                <a:gd name="T42" fmla="*/ 0 w 29"/>
                <a:gd name="T43" fmla="*/ 2147483647 h 87"/>
                <a:gd name="T44" fmla="*/ 0 w 29"/>
                <a:gd name="T45" fmla="*/ 2147483647 h 87"/>
                <a:gd name="T46" fmla="*/ 0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2147483647 w 29"/>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87"/>
                <a:gd name="T110" fmla="*/ 29 w 29"/>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87">
                  <a:moveTo>
                    <a:pt x="18" y="12"/>
                  </a:moveTo>
                  <a:lnTo>
                    <a:pt x="19" y="2"/>
                  </a:lnTo>
                  <a:lnTo>
                    <a:pt x="18" y="1"/>
                  </a:lnTo>
                  <a:lnTo>
                    <a:pt x="18" y="0"/>
                  </a:lnTo>
                  <a:lnTo>
                    <a:pt x="17" y="0"/>
                  </a:lnTo>
                  <a:lnTo>
                    <a:pt x="15" y="0"/>
                  </a:lnTo>
                  <a:lnTo>
                    <a:pt x="4" y="4"/>
                  </a:lnTo>
                  <a:lnTo>
                    <a:pt x="3" y="5"/>
                  </a:lnTo>
                  <a:lnTo>
                    <a:pt x="4" y="6"/>
                  </a:lnTo>
                  <a:lnTo>
                    <a:pt x="6" y="7"/>
                  </a:lnTo>
                  <a:lnTo>
                    <a:pt x="9" y="8"/>
                  </a:lnTo>
                  <a:lnTo>
                    <a:pt x="9" y="9"/>
                  </a:lnTo>
                  <a:lnTo>
                    <a:pt x="10" y="10"/>
                  </a:lnTo>
                  <a:lnTo>
                    <a:pt x="10" y="74"/>
                  </a:lnTo>
                  <a:lnTo>
                    <a:pt x="9" y="78"/>
                  </a:lnTo>
                  <a:lnTo>
                    <a:pt x="8" y="81"/>
                  </a:lnTo>
                  <a:lnTo>
                    <a:pt x="7" y="82"/>
                  </a:lnTo>
                  <a:lnTo>
                    <a:pt x="6" y="83"/>
                  </a:lnTo>
                  <a:lnTo>
                    <a:pt x="4" y="84"/>
                  </a:lnTo>
                  <a:lnTo>
                    <a:pt x="3" y="84"/>
                  </a:lnTo>
                  <a:lnTo>
                    <a:pt x="1" y="84"/>
                  </a:lnTo>
                  <a:lnTo>
                    <a:pt x="0" y="85"/>
                  </a:lnTo>
                  <a:lnTo>
                    <a:pt x="0" y="86"/>
                  </a:lnTo>
                  <a:lnTo>
                    <a:pt x="0" y="87"/>
                  </a:lnTo>
                  <a:lnTo>
                    <a:pt x="2" y="87"/>
                  </a:lnTo>
                  <a:lnTo>
                    <a:pt x="15" y="86"/>
                  </a:lnTo>
                  <a:lnTo>
                    <a:pt x="27" y="87"/>
                  </a:lnTo>
                  <a:lnTo>
                    <a:pt x="28" y="86"/>
                  </a:lnTo>
                  <a:lnTo>
                    <a:pt x="29" y="85"/>
                  </a:lnTo>
                  <a:lnTo>
                    <a:pt x="28" y="84"/>
                  </a:lnTo>
                  <a:lnTo>
                    <a:pt x="27" y="84"/>
                  </a:lnTo>
                  <a:lnTo>
                    <a:pt x="23" y="83"/>
                  </a:lnTo>
                  <a:lnTo>
                    <a:pt x="20" y="82"/>
                  </a:lnTo>
                  <a:lnTo>
                    <a:pt x="19" y="80"/>
                  </a:lnTo>
                  <a:lnTo>
                    <a:pt x="18" y="78"/>
                  </a:lnTo>
                  <a:lnTo>
                    <a:pt x="18"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3" name="Freeform 179"/>
            <p:cNvSpPr>
              <a:spLocks noEditPoints="1"/>
            </p:cNvSpPr>
            <p:nvPr/>
          </p:nvSpPr>
          <p:spPr bwMode="auto">
            <a:xfrm>
              <a:off x="1222204" y="6174749"/>
              <a:ext cx="132740" cy="138133"/>
            </a:xfrm>
            <a:custGeom>
              <a:avLst/>
              <a:gdLst>
                <a:gd name="T0" fmla="*/ 2147483647 w 84"/>
                <a:gd name="T1" fmla="*/ 2147483647 h 87"/>
                <a:gd name="T2" fmla="*/ 2147483647 w 84"/>
                <a:gd name="T3" fmla="*/ 2147483647 h 87"/>
                <a:gd name="T4" fmla="*/ 2147483647 w 84"/>
                <a:gd name="T5" fmla="*/ 2147483647 h 87"/>
                <a:gd name="T6" fmla="*/ 2147483647 w 84"/>
                <a:gd name="T7" fmla="*/ 2147483647 h 87"/>
                <a:gd name="T8" fmla="*/ 2147483647 w 84"/>
                <a:gd name="T9" fmla="*/ 2147483647 h 87"/>
                <a:gd name="T10" fmla="*/ 2147483647 w 84"/>
                <a:gd name="T11" fmla="*/ 2147483647 h 87"/>
                <a:gd name="T12" fmla="*/ 2147483647 w 84"/>
                <a:gd name="T13" fmla="*/ 2147483647 h 87"/>
                <a:gd name="T14" fmla="*/ 2147483647 w 84"/>
                <a:gd name="T15" fmla="*/ 2147483647 h 87"/>
                <a:gd name="T16" fmla="*/ 2147483647 w 84"/>
                <a:gd name="T17" fmla="*/ 2147483647 h 87"/>
                <a:gd name="T18" fmla="*/ 2147483647 w 84"/>
                <a:gd name="T19" fmla="*/ 2147483647 h 87"/>
                <a:gd name="T20" fmla="*/ 2147483647 w 84"/>
                <a:gd name="T21" fmla="*/ 2147483647 h 87"/>
                <a:gd name="T22" fmla="*/ 2147483647 w 84"/>
                <a:gd name="T23" fmla="*/ 2147483647 h 87"/>
                <a:gd name="T24" fmla="*/ 2147483647 w 84"/>
                <a:gd name="T25" fmla="*/ 0 h 87"/>
                <a:gd name="T26" fmla="*/ 2147483647 w 84"/>
                <a:gd name="T27" fmla="*/ 2147483647 h 87"/>
                <a:gd name="T28" fmla="*/ 2147483647 w 84"/>
                <a:gd name="T29" fmla="*/ 2147483647 h 87"/>
                <a:gd name="T30" fmla="*/ 2147483647 w 84"/>
                <a:gd name="T31" fmla="*/ 2147483647 h 87"/>
                <a:gd name="T32" fmla="*/ 2147483647 w 84"/>
                <a:gd name="T33" fmla="*/ 2147483647 h 87"/>
                <a:gd name="T34" fmla="*/ 2147483647 w 84"/>
                <a:gd name="T35" fmla="*/ 2147483647 h 87"/>
                <a:gd name="T36" fmla="*/ 2147483647 w 84"/>
                <a:gd name="T37" fmla="*/ 2147483647 h 87"/>
                <a:gd name="T38" fmla="*/ 2147483647 w 84"/>
                <a:gd name="T39" fmla="*/ 2147483647 h 87"/>
                <a:gd name="T40" fmla="*/ 2147483647 w 84"/>
                <a:gd name="T41" fmla="*/ 2147483647 h 87"/>
                <a:gd name="T42" fmla="*/ 2147483647 w 84"/>
                <a:gd name="T43" fmla="*/ 2147483647 h 87"/>
                <a:gd name="T44" fmla="*/ 2147483647 w 84"/>
                <a:gd name="T45" fmla="*/ 2147483647 h 87"/>
                <a:gd name="T46" fmla="*/ 2147483647 w 84"/>
                <a:gd name="T47" fmla="*/ 2147483647 h 87"/>
                <a:gd name="T48" fmla="*/ 2147483647 w 84"/>
                <a:gd name="T49" fmla="*/ 2147483647 h 87"/>
                <a:gd name="T50" fmla="*/ 2147483647 w 84"/>
                <a:gd name="T51" fmla="*/ 2147483647 h 87"/>
                <a:gd name="T52" fmla="*/ 2147483647 w 84"/>
                <a:gd name="T53" fmla="*/ 2147483647 h 87"/>
                <a:gd name="T54" fmla="*/ 2147483647 w 84"/>
                <a:gd name="T55" fmla="*/ 2147483647 h 87"/>
                <a:gd name="T56" fmla="*/ 2147483647 w 84"/>
                <a:gd name="T57" fmla="*/ 2147483647 h 87"/>
                <a:gd name="T58" fmla="*/ 2147483647 w 84"/>
                <a:gd name="T59" fmla="*/ 2147483647 h 87"/>
                <a:gd name="T60" fmla="*/ 2147483647 w 84"/>
                <a:gd name="T61" fmla="*/ 2147483647 h 87"/>
                <a:gd name="T62" fmla="*/ 2147483647 w 84"/>
                <a:gd name="T63" fmla="*/ 2147483647 h 87"/>
                <a:gd name="T64" fmla="*/ 2147483647 w 84"/>
                <a:gd name="T65" fmla="*/ 2147483647 h 87"/>
                <a:gd name="T66" fmla="*/ 2147483647 w 84"/>
                <a:gd name="T67" fmla="*/ 2147483647 h 87"/>
                <a:gd name="T68" fmla="*/ 2147483647 w 84"/>
                <a:gd name="T69" fmla="*/ 2147483647 h 87"/>
                <a:gd name="T70" fmla="*/ 2147483647 w 84"/>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87"/>
                <a:gd name="T110" fmla="*/ 84 w 8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87">
                  <a:moveTo>
                    <a:pt x="60" y="76"/>
                  </a:moveTo>
                  <a:lnTo>
                    <a:pt x="61" y="79"/>
                  </a:lnTo>
                  <a:lnTo>
                    <a:pt x="60" y="80"/>
                  </a:lnTo>
                  <a:lnTo>
                    <a:pt x="60" y="81"/>
                  </a:lnTo>
                  <a:lnTo>
                    <a:pt x="58" y="82"/>
                  </a:lnTo>
                  <a:lnTo>
                    <a:pt x="57" y="83"/>
                  </a:lnTo>
                  <a:lnTo>
                    <a:pt x="52" y="84"/>
                  </a:lnTo>
                  <a:lnTo>
                    <a:pt x="51" y="84"/>
                  </a:lnTo>
                  <a:lnTo>
                    <a:pt x="50" y="85"/>
                  </a:lnTo>
                  <a:lnTo>
                    <a:pt x="50" y="86"/>
                  </a:lnTo>
                  <a:lnTo>
                    <a:pt x="52" y="87"/>
                  </a:lnTo>
                  <a:lnTo>
                    <a:pt x="67" y="86"/>
                  </a:lnTo>
                  <a:lnTo>
                    <a:pt x="82" y="87"/>
                  </a:lnTo>
                  <a:lnTo>
                    <a:pt x="84" y="87"/>
                  </a:lnTo>
                  <a:lnTo>
                    <a:pt x="84" y="86"/>
                  </a:lnTo>
                  <a:lnTo>
                    <a:pt x="84" y="85"/>
                  </a:lnTo>
                  <a:lnTo>
                    <a:pt x="84" y="84"/>
                  </a:lnTo>
                  <a:lnTo>
                    <a:pt x="83" y="84"/>
                  </a:lnTo>
                  <a:lnTo>
                    <a:pt x="78" y="83"/>
                  </a:lnTo>
                  <a:lnTo>
                    <a:pt x="77" y="82"/>
                  </a:lnTo>
                  <a:lnTo>
                    <a:pt x="75" y="80"/>
                  </a:lnTo>
                  <a:lnTo>
                    <a:pt x="73" y="77"/>
                  </a:lnTo>
                  <a:lnTo>
                    <a:pt x="71" y="73"/>
                  </a:lnTo>
                  <a:lnTo>
                    <a:pt x="47" y="1"/>
                  </a:lnTo>
                  <a:lnTo>
                    <a:pt x="47" y="0"/>
                  </a:lnTo>
                  <a:lnTo>
                    <a:pt x="46" y="0"/>
                  </a:lnTo>
                  <a:lnTo>
                    <a:pt x="44" y="1"/>
                  </a:lnTo>
                  <a:lnTo>
                    <a:pt x="11" y="79"/>
                  </a:lnTo>
                  <a:lnTo>
                    <a:pt x="10" y="81"/>
                  </a:lnTo>
                  <a:lnTo>
                    <a:pt x="7" y="83"/>
                  </a:lnTo>
                  <a:lnTo>
                    <a:pt x="2" y="84"/>
                  </a:lnTo>
                  <a:lnTo>
                    <a:pt x="1" y="84"/>
                  </a:lnTo>
                  <a:lnTo>
                    <a:pt x="0" y="85"/>
                  </a:lnTo>
                  <a:lnTo>
                    <a:pt x="1" y="87"/>
                  </a:lnTo>
                  <a:lnTo>
                    <a:pt x="2" y="87"/>
                  </a:lnTo>
                  <a:lnTo>
                    <a:pt x="16" y="86"/>
                  </a:lnTo>
                  <a:lnTo>
                    <a:pt x="28" y="87"/>
                  </a:lnTo>
                  <a:lnTo>
                    <a:pt x="30" y="87"/>
                  </a:lnTo>
                  <a:lnTo>
                    <a:pt x="31" y="86"/>
                  </a:lnTo>
                  <a:lnTo>
                    <a:pt x="31" y="85"/>
                  </a:lnTo>
                  <a:lnTo>
                    <a:pt x="30" y="85"/>
                  </a:lnTo>
                  <a:lnTo>
                    <a:pt x="29" y="84"/>
                  </a:lnTo>
                  <a:lnTo>
                    <a:pt x="27" y="83"/>
                  </a:lnTo>
                  <a:lnTo>
                    <a:pt x="24" y="83"/>
                  </a:lnTo>
                  <a:lnTo>
                    <a:pt x="22" y="81"/>
                  </a:lnTo>
                  <a:lnTo>
                    <a:pt x="21" y="80"/>
                  </a:lnTo>
                  <a:lnTo>
                    <a:pt x="20" y="78"/>
                  </a:lnTo>
                  <a:lnTo>
                    <a:pt x="21" y="74"/>
                  </a:lnTo>
                  <a:lnTo>
                    <a:pt x="24" y="67"/>
                  </a:lnTo>
                  <a:lnTo>
                    <a:pt x="27" y="58"/>
                  </a:lnTo>
                  <a:lnTo>
                    <a:pt x="30" y="52"/>
                  </a:lnTo>
                  <a:lnTo>
                    <a:pt x="30" y="51"/>
                  </a:lnTo>
                  <a:lnTo>
                    <a:pt x="32" y="51"/>
                  </a:lnTo>
                  <a:lnTo>
                    <a:pt x="41" y="50"/>
                  </a:lnTo>
                  <a:lnTo>
                    <a:pt x="48" y="50"/>
                  </a:lnTo>
                  <a:lnTo>
                    <a:pt x="51" y="51"/>
                  </a:lnTo>
                  <a:lnTo>
                    <a:pt x="52" y="51"/>
                  </a:lnTo>
                  <a:lnTo>
                    <a:pt x="53" y="52"/>
                  </a:lnTo>
                  <a:lnTo>
                    <a:pt x="53" y="53"/>
                  </a:lnTo>
                  <a:lnTo>
                    <a:pt x="54" y="54"/>
                  </a:lnTo>
                  <a:lnTo>
                    <a:pt x="60" y="76"/>
                  </a:lnTo>
                  <a:close/>
                  <a:moveTo>
                    <a:pt x="41" y="19"/>
                  </a:moveTo>
                  <a:lnTo>
                    <a:pt x="42" y="19"/>
                  </a:lnTo>
                  <a:lnTo>
                    <a:pt x="43" y="20"/>
                  </a:lnTo>
                  <a:lnTo>
                    <a:pt x="50" y="41"/>
                  </a:lnTo>
                  <a:lnTo>
                    <a:pt x="50" y="44"/>
                  </a:lnTo>
                  <a:lnTo>
                    <a:pt x="46" y="44"/>
                  </a:lnTo>
                  <a:lnTo>
                    <a:pt x="41" y="44"/>
                  </a:lnTo>
                  <a:lnTo>
                    <a:pt x="36" y="44"/>
                  </a:lnTo>
                  <a:lnTo>
                    <a:pt x="33" y="44"/>
                  </a:lnTo>
                  <a:lnTo>
                    <a:pt x="32" y="44"/>
                  </a:lnTo>
                  <a:lnTo>
                    <a:pt x="32" y="41"/>
                  </a:lnTo>
                  <a:lnTo>
                    <a:pt x="41"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4" name="Freeform 180"/>
            <p:cNvSpPr>
              <a:spLocks noEditPoints="1"/>
            </p:cNvSpPr>
            <p:nvPr/>
          </p:nvSpPr>
          <p:spPr bwMode="auto">
            <a:xfrm>
              <a:off x="1365424" y="6174749"/>
              <a:ext cx="94316" cy="141721"/>
            </a:xfrm>
            <a:custGeom>
              <a:avLst/>
              <a:gdLst>
                <a:gd name="T0" fmla="*/ 2147483647 w 60"/>
                <a:gd name="T1" fmla="*/ 2147483647 h 89"/>
                <a:gd name="T2" fmla="*/ 2147483647 w 60"/>
                <a:gd name="T3" fmla="*/ 0 h 89"/>
                <a:gd name="T4" fmla="*/ 2147483647 w 60"/>
                <a:gd name="T5" fmla="*/ 0 h 89"/>
                <a:gd name="T6" fmla="*/ 2147483647 w 60"/>
                <a:gd name="T7" fmla="*/ 2147483647 h 89"/>
                <a:gd name="T8" fmla="*/ 2147483647 w 60"/>
                <a:gd name="T9" fmla="*/ 2147483647 h 89"/>
                <a:gd name="T10" fmla="*/ 2147483647 w 60"/>
                <a:gd name="T11" fmla="*/ 2147483647 h 89"/>
                <a:gd name="T12" fmla="*/ 2147483647 w 60"/>
                <a:gd name="T13" fmla="*/ 2147483647 h 89"/>
                <a:gd name="T14" fmla="*/ 2147483647 w 60"/>
                <a:gd name="T15" fmla="*/ 2147483647 h 89"/>
                <a:gd name="T16" fmla="*/ 2147483647 w 60"/>
                <a:gd name="T17" fmla="*/ 2147483647 h 89"/>
                <a:gd name="T18" fmla="*/ 2147483647 w 60"/>
                <a:gd name="T19" fmla="*/ 2147483647 h 89"/>
                <a:gd name="T20" fmla="*/ 2147483647 w 60"/>
                <a:gd name="T21" fmla="*/ 2147483647 h 89"/>
                <a:gd name="T22" fmla="*/ 2147483647 w 60"/>
                <a:gd name="T23" fmla="*/ 2147483647 h 89"/>
                <a:gd name="T24" fmla="*/ 2147483647 w 60"/>
                <a:gd name="T25" fmla="*/ 2147483647 h 89"/>
                <a:gd name="T26" fmla="*/ 2147483647 w 60"/>
                <a:gd name="T27" fmla="*/ 2147483647 h 89"/>
                <a:gd name="T28" fmla="*/ 0 w 60"/>
                <a:gd name="T29" fmla="*/ 2147483647 h 89"/>
                <a:gd name="T30" fmla="*/ 2147483647 w 60"/>
                <a:gd name="T31" fmla="*/ 2147483647 h 89"/>
                <a:gd name="T32" fmla="*/ 2147483647 w 60"/>
                <a:gd name="T33" fmla="*/ 2147483647 h 89"/>
                <a:gd name="T34" fmla="*/ 2147483647 w 60"/>
                <a:gd name="T35" fmla="*/ 2147483647 h 89"/>
                <a:gd name="T36" fmla="*/ 2147483647 w 60"/>
                <a:gd name="T37" fmla="*/ 2147483647 h 89"/>
                <a:gd name="T38" fmla="*/ 2147483647 w 60"/>
                <a:gd name="T39" fmla="*/ 2147483647 h 89"/>
                <a:gd name="T40" fmla="*/ 2147483647 w 60"/>
                <a:gd name="T41" fmla="*/ 2147483647 h 89"/>
                <a:gd name="T42" fmla="*/ 2147483647 w 60"/>
                <a:gd name="T43" fmla="*/ 2147483647 h 89"/>
                <a:gd name="T44" fmla="*/ 2147483647 w 60"/>
                <a:gd name="T45" fmla="*/ 2147483647 h 89"/>
                <a:gd name="T46" fmla="*/ 2147483647 w 60"/>
                <a:gd name="T47" fmla="*/ 2147483647 h 89"/>
                <a:gd name="T48" fmla="*/ 2147483647 w 60"/>
                <a:gd name="T49" fmla="*/ 2147483647 h 89"/>
                <a:gd name="T50" fmla="*/ 2147483647 w 60"/>
                <a:gd name="T51" fmla="*/ 2147483647 h 89"/>
                <a:gd name="T52" fmla="*/ 2147483647 w 60"/>
                <a:gd name="T53" fmla="*/ 2147483647 h 89"/>
                <a:gd name="T54" fmla="*/ 2147483647 w 60"/>
                <a:gd name="T55" fmla="*/ 2147483647 h 89"/>
                <a:gd name="T56" fmla="*/ 2147483647 w 60"/>
                <a:gd name="T57" fmla="*/ 2147483647 h 89"/>
                <a:gd name="T58" fmla="*/ 2147483647 w 60"/>
                <a:gd name="T59" fmla="*/ 2147483647 h 89"/>
                <a:gd name="T60" fmla="*/ 2147483647 w 60"/>
                <a:gd name="T61" fmla="*/ 2147483647 h 89"/>
                <a:gd name="T62" fmla="*/ 2147483647 w 60"/>
                <a:gd name="T63" fmla="*/ 2147483647 h 89"/>
                <a:gd name="T64" fmla="*/ 2147483647 w 60"/>
                <a:gd name="T65" fmla="*/ 2147483647 h 89"/>
                <a:gd name="T66" fmla="*/ 2147483647 w 60"/>
                <a:gd name="T67" fmla="*/ 2147483647 h 89"/>
                <a:gd name="T68" fmla="*/ 2147483647 w 60"/>
                <a:gd name="T69" fmla="*/ 2147483647 h 89"/>
                <a:gd name="T70" fmla="*/ 2147483647 w 60"/>
                <a:gd name="T71" fmla="*/ 2147483647 h 89"/>
                <a:gd name="T72" fmla="*/ 2147483647 w 60"/>
                <a:gd name="T73" fmla="*/ 2147483647 h 89"/>
                <a:gd name="T74" fmla="*/ 2147483647 w 60"/>
                <a:gd name="T75" fmla="*/ 2147483647 h 89"/>
                <a:gd name="T76" fmla="*/ 2147483647 w 60"/>
                <a:gd name="T77" fmla="*/ 2147483647 h 89"/>
                <a:gd name="T78" fmla="*/ 2147483647 w 60"/>
                <a:gd name="T79" fmla="*/ 2147483647 h 89"/>
                <a:gd name="T80" fmla="*/ 2147483647 w 60"/>
                <a:gd name="T81" fmla="*/ 2147483647 h 89"/>
                <a:gd name="T82" fmla="*/ 2147483647 w 60"/>
                <a:gd name="T83" fmla="*/ 2147483647 h 89"/>
                <a:gd name="T84" fmla="*/ 2147483647 w 60"/>
                <a:gd name="T85" fmla="*/ 2147483647 h 89"/>
                <a:gd name="T86" fmla="*/ 2147483647 w 60"/>
                <a:gd name="T87" fmla="*/ 2147483647 h 89"/>
                <a:gd name="T88" fmla="*/ 2147483647 w 60"/>
                <a:gd name="T89" fmla="*/ 2147483647 h 89"/>
                <a:gd name="T90" fmla="*/ 2147483647 w 60"/>
                <a:gd name="T91" fmla="*/ 2147483647 h 89"/>
                <a:gd name="T92" fmla="*/ 2147483647 w 60"/>
                <a:gd name="T93" fmla="*/ 2147483647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
                <a:gd name="T142" fmla="*/ 0 h 89"/>
                <a:gd name="T143" fmla="*/ 60 w 60"/>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 h="89">
                  <a:moveTo>
                    <a:pt x="52" y="19"/>
                  </a:moveTo>
                  <a:lnTo>
                    <a:pt x="52" y="1"/>
                  </a:lnTo>
                  <a:lnTo>
                    <a:pt x="52" y="0"/>
                  </a:lnTo>
                  <a:lnTo>
                    <a:pt x="51" y="0"/>
                  </a:lnTo>
                  <a:lnTo>
                    <a:pt x="38" y="0"/>
                  </a:lnTo>
                  <a:lnTo>
                    <a:pt x="35" y="0"/>
                  </a:lnTo>
                  <a:lnTo>
                    <a:pt x="35" y="1"/>
                  </a:lnTo>
                  <a:lnTo>
                    <a:pt x="34" y="2"/>
                  </a:lnTo>
                  <a:lnTo>
                    <a:pt x="35" y="3"/>
                  </a:lnTo>
                  <a:lnTo>
                    <a:pt x="36" y="3"/>
                  </a:lnTo>
                  <a:lnTo>
                    <a:pt x="38" y="4"/>
                  </a:lnTo>
                  <a:lnTo>
                    <a:pt x="41" y="5"/>
                  </a:lnTo>
                  <a:lnTo>
                    <a:pt x="42" y="7"/>
                  </a:lnTo>
                  <a:lnTo>
                    <a:pt x="42" y="8"/>
                  </a:lnTo>
                  <a:lnTo>
                    <a:pt x="42" y="37"/>
                  </a:lnTo>
                  <a:lnTo>
                    <a:pt x="42" y="39"/>
                  </a:lnTo>
                  <a:lnTo>
                    <a:pt x="40" y="39"/>
                  </a:lnTo>
                  <a:lnTo>
                    <a:pt x="36" y="38"/>
                  </a:lnTo>
                  <a:lnTo>
                    <a:pt x="32" y="37"/>
                  </a:lnTo>
                  <a:lnTo>
                    <a:pt x="27" y="36"/>
                  </a:lnTo>
                  <a:lnTo>
                    <a:pt x="22" y="37"/>
                  </a:lnTo>
                  <a:lnTo>
                    <a:pt x="17" y="38"/>
                  </a:lnTo>
                  <a:lnTo>
                    <a:pt x="12" y="41"/>
                  </a:lnTo>
                  <a:lnTo>
                    <a:pt x="8" y="44"/>
                  </a:lnTo>
                  <a:lnTo>
                    <a:pt x="5" y="48"/>
                  </a:lnTo>
                  <a:lnTo>
                    <a:pt x="3" y="50"/>
                  </a:lnTo>
                  <a:lnTo>
                    <a:pt x="2" y="52"/>
                  </a:lnTo>
                  <a:lnTo>
                    <a:pt x="1" y="55"/>
                  </a:lnTo>
                  <a:lnTo>
                    <a:pt x="1" y="57"/>
                  </a:lnTo>
                  <a:lnTo>
                    <a:pt x="0" y="63"/>
                  </a:lnTo>
                  <a:lnTo>
                    <a:pt x="0" y="69"/>
                  </a:lnTo>
                  <a:lnTo>
                    <a:pt x="1" y="71"/>
                  </a:lnTo>
                  <a:lnTo>
                    <a:pt x="2" y="73"/>
                  </a:lnTo>
                  <a:lnTo>
                    <a:pt x="4" y="78"/>
                  </a:lnTo>
                  <a:lnTo>
                    <a:pt x="6" y="79"/>
                  </a:lnTo>
                  <a:lnTo>
                    <a:pt x="8" y="81"/>
                  </a:lnTo>
                  <a:lnTo>
                    <a:pt x="12" y="84"/>
                  </a:lnTo>
                  <a:lnTo>
                    <a:pt x="16" y="86"/>
                  </a:lnTo>
                  <a:lnTo>
                    <a:pt x="20" y="87"/>
                  </a:lnTo>
                  <a:lnTo>
                    <a:pt x="25" y="87"/>
                  </a:lnTo>
                  <a:lnTo>
                    <a:pt x="29" y="87"/>
                  </a:lnTo>
                  <a:lnTo>
                    <a:pt x="32" y="86"/>
                  </a:lnTo>
                  <a:lnTo>
                    <a:pt x="37" y="85"/>
                  </a:lnTo>
                  <a:lnTo>
                    <a:pt x="41" y="83"/>
                  </a:lnTo>
                  <a:lnTo>
                    <a:pt x="42" y="84"/>
                  </a:lnTo>
                  <a:lnTo>
                    <a:pt x="42" y="87"/>
                  </a:lnTo>
                  <a:lnTo>
                    <a:pt x="42" y="88"/>
                  </a:lnTo>
                  <a:lnTo>
                    <a:pt x="44" y="89"/>
                  </a:lnTo>
                  <a:lnTo>
                    <a:pt x="53" y="88"/>
                  </a:lnTo>
                  <a:lnTo>
                    <a:pt x="58" y="86"/>
                  </a:lnTo>
                  <a:lnTo>
                    <a:pt x="59" y="85"/>
                  </a:lnTo>
                  <a:lnTo>
                    <a:pt x="60" y="84"/>
                  </a:lnTo>
                  <a:lnTo>
                    <a:pt x="60" y="83"/>
                  </a:lnTo>
                  <a:lnTo>
                    <a:pt x="59" y="83"/>
                  </a:lnTo>
                  <a:lnTo>
                    <a:pt x="54" y="84"/>
                  </a:lnTo>
                  <a:lnTo>
                    <a:pt x="53" y="84"/>
                  </a:lnTo>
                  <a:lnTo>
                    <a:pt x="52" y="83"/>
                  </a:lnTo>
                  <a:lnTo>
                    <a:pt x="52" y="81"/>
                  </a:lnTo>
                  <a:lnTo>
                    <a:pt x="52" y="19"/>
                  </a:lnTo>
                  <a:close/>
                  <a:moveTo>
                    <a:pt x="43" y="65"/>
                  </a:moveTo>
                  <a:lnTo>
                    <a:pt x="43" y="74"/>
                  </a:lnTo>
                  <a:lnTo>
                    <a:pt x="42" y="77"/>
                  </a:lnTo>
                  <a:lnTo>
                    <a:pt x="41" y="79"/>
                  </a:lnTo>
                  <a:lnTo>
                    <a:pt x="40" y="80"/>
                  </a:lnTo>
                  <a:lnTo>
                    <a:pt x="38" y="81"/>
                  </a:lnTo>
                  <a:lnTo>
                    <a:pt x="35" y="82"/>
                  </a:lnTo>
                  <a:lnTo>
                    <a:pt x="32" y="82"/>
                  </a:lnTo>
                  <a:lnTo>
                    <a:pt x="26" y="82"/>
                  </a:lnTo>
                  <a:lnTo>
                    <a:pt x="21" y="80"/>
                  </a:lnTo>
                  <a:lnTo>
                    <a:pt x="17" y="78"/>
                  </a:lnTo>
                  <a:lnTo>
                    <a:pt x="15" y="76"/>
                  </a:lnTo>
                  <a:lnTo>
                    <a:pt x="14" y="75"/>
                  </a:lnTo>
                  <a:lnTo>
                    <a:pt x="12" y="71"/>
                  </a:lnTo>
                  <a:lnTo>
                    <a:pt x="10" y="68"/>
                  </a:lnTo>
                  <a:lnTo>
                    <a:pt x="10" y="64"/>
                  </a:lnTo>
                  <a:lnTo>
                    <a:pt x="9" y="61"/>
                  </a:lnTo>
                  <a:lnTo>
                    <a:pt x="10" y="57"/>
                  </a:lnTo>
                  <a:lnTo>
                    <a:pt x="10" y="53"/>
                  </a:lnTo>
                  <a:lnTo>
                    <a:pt x="12" y="49"/>
                  </a:lnTo>
                  <a:lnTo>
                    <a:pt x="13" y="48"/>
                  </a:lnTo>
                  <a:lnTo>
                    <a:pt x="14" y="46"/>
                  </a:lnTo>
                  <a:lnTo>
                    <a:pt x="17" y="43"/>
                  </a:lnTo>
                  <a:lnTo>
                    <a:pt x="20" y="41"/>
                  </a:lnTo>
                  <a:lnTo>
                    <a:pt x="24" y="40"/>
                  </a:lnTo>
                  <a:lnTo>
                    <a:pt x="28" y="40"/>
                  </a:lnTo>
                  <a:lnTo>
                    <a:pt x="33" y="40"/>
                  </a:lnTo>
                  <a:lnTo>
                    <a:pt x="35" y="41"/>
                  </a:lnTo>
                  <a:lnTo>
                    <a:pt x="36" y="41"/>
                  </a:lnTo>
                  <a:lnTo>
                    <a:pt x="39" y="44"/>
                  </a:lnTo>
                  <a:lnTo>
                    <a:pt x="41" y="47"/>
                  </a:lnTo>
                  <a:lnTo>
                    <a:pt x="42" y="51"/>
                  </a:lnTo>
                  <a:lnTo>
                    <a:pt x="42" y="55"/>
                  </a:lnTo>
                  <a:lnTo>
                    <a:pt x="43" y="66"/>
                  </a:lnTo>
                  <a:lnTo>
                    <a:pt x="43" y="6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5" name="Freeform 181"/>
            <p:cNvSpPr>
              <a:spLocks/>
            </p:cNvSpPr>
            <p:nvPr/>
          </p:nvSpPr>
          <p:spPr bwMode="auto">
            <a:xfrm>
              <a:off x="1464979" y="6230361"/>
              <a:ext cx="92570" cy="86110"/>
            </a:xfrm>
            <a:custGeom>
              <a:avLst/>
              <a:gdLst>
                <a:gd name="T0" fmla="*/ 2147483647 w 58"/>
                <a:gd name="T1" fmla="*/ 2147483647 h 54"/>
                <a:gd name="T2" fmla="*/ 2147483647 w 58"/>
                <a:gd name="T3" fmla="*/ 2147483647 h 54"/>
                <a:gd name="T4" fmla="*/ 2147483647 w 58"/>
                <a:gd name="T5" fmla="*/ 2147483647 h 54"/>
                <a:gd name="T6" fmla="*/ 2147483647 w 58"/>
                <a:gd name="T7" fmla="*/ 2147483647 h 54"/>
                <a:gd name="T8" fmla="*/ 2147483647 w 58"/>
                <a:gd name="T9" fmla="*/ 2147483647 h 54"/>
                <a:gd name="T10" fmla="*/ 2147483647 w 58"/>
                <a:gd name="T11" fmla="*/ 2147483647 h 54"/>
                <a:gd name="T12" fmla="*/ 2147483647 w 58"/>
                <a:gd name="T13" fmla="*/ 0 h 54"/>
                <a:gd name="T14" fmla="*/ 2147483647 w 58"/>
                <a:gd name="T15" fmla="*/ 0 h 54"/>
                <a:gd name="T16" fmla="*/ 2147483647 w 58"/>
                <a:gd name="T17" fmla="*/ 0 h 54"/>
                <a:gd name="T18" fmla="*/ 2147483647 w 58"/>
                <a:gd name="T19" fmla="*/ 0 h 54"/>
                <a:gd name="T20" fmla="*/ 2147483647 w 58"/>
                <a:gd name="T21" fmla="*/ 0 h 54"/>
                <a:gd name="T22" fmla="*/ 2147483647 w 58"/>
                <a:gd name="T23" fmla="*/ 2147483647 h 54"/>
                <a:gd name="T24" fmla="*/ 2147483647 w 58"/>
                <a:gd name="T25" fmla="*/ 2147483647 h 54"/>
                <a:gd name="T26" fmla="*/ 2147483647 w 58"/>
                <a:gd name="T27" fmla="*/ 2147483647 h 54"/>
                <a:gd name="T28" fmla="*/ 2147483647 w 58"/>
                <a:gd name="T29" fmla="*/ 2147483647 h 54"/>
                <a:gd name="T30" fmla="*/ 2147483647 w 58"/>
                <a:gd name="T31" fmla="*/ 2147483647 h 54"/>
                <a:gd name="T32" fmla="*/ 2147483647 w 58"/>
                <a:gd name="T33" fmla="*/ 2147483647 h 54"/>
                <a:gd name="T34" fmla="*/ 2147483647 w 58"/>
                <a:gd name="T35" fmla="*/ 2147483647 h 54"/>
                <a:gd name="T36" fmla="*/ 2147483647 w 58"/>
                <a:gd name="T37" fmla="*/ 2147483647 h 54"/>
                <a:gd name="T38" fmla="*/ 2147483647 w 58"/>
                <a:gd name="T39" fmla="*/ 2147483647 h 54"/>
                <a:gd name="T40" fmla="*/ 2147483647 w 58"/>
                <a:gd name="T41" fmla="*/ 2147483647 h 54"/>
                <a:gd name="T42" fmla="*/ 2147483647 w 58"/>
                <a:gd name="T43" fmla="*/ 2147483647 h 54"/>
                <a:gd name="T44" fmla="*/ 2147483647 w 58"/>
                <a:gd name="T45" fmla="*/ 2147483647 h 54"/>
                <a:gd name="T46" fmla="*/ 2147483647 w 58"/>
                <a:gd name="T47" fmla="*/ 2147483647 h 54"/>
                <a:gd name="T48" fmla="*/ 2147483647 w 58"/>
                <a:gd name="T49" fmla="*/ 2147483647 h 54"/>
                <a:gd name="T50" fmla="*/ 2147483647 w 58"/>
                <a:gd name="T51" fmla="*/ 2147483647 h 54"/>
                <a:gd name="T52" fmla="*/ 2147483647 w 58"/>
                <a:gd name="T53" fmla="*/ 2147483647 h 54"/>
                <a:gd name="T54" fmla="*/ 2147483647 w 58"/>
                <a:gd name="T55" fmla="*/ 2147483647 h 54"/>
                <a:gd name="T56" fmla="*/ 2147483647 w 58"/>
                <a:gd name="T57" fmla="*/ 2147483647 h 54"/>
                <a:gd name="T58" fmla="*/ 2147483647 w 58"/>
                <a:gd name="T59" fmla="*/ 2147483647 h 54"/>
                <a:gd name="T60" fmla="*/ 2147483647 w 58"/>
                <a:gd name="T61" fmla="*/ 0 h 54"/>
                <a:gd name="T62" fmla="*/ 2147483647 w 58"/>
                <a:gd name="T63" fmla="*/ 0 h 54"/>
                <a:gd name="T64" fmla="*/ 2147483647 w 58"/>
                <a:gd name="T65" fmla="*/ 0 h 54"/>
                <a:gd name="T66" fmla="*/ 2147483647 w 58"/>
                <a:gd name="T67" fmla="*/ 0 h 54"/>
                <a:gd name="T68" fmla="*/ 2147483647 w 58"/>
                <a:gd name="T69" fmla="*/ 0 h 54"/>
                <a:gd name="T70" fmla="*/ 0 w 58"/>
                <a:gd name="T71" fmla="*/ 2147483647 h 54"/>
                <a:gd name="T72" fmla="*/ 2147483647 w 58"/>
                <a:gd name="T73" fmla="*/ 2147483647 h 54"/>
                <a:gd name="T74" fmla="*/ 2147483647 w 58"/>
                <a:gd name="T75" fmla="*/ 2147483647 h 54"/>
                <a:gd name="T76" fmla="*/ 2147483647 w 58"/>
                <a:gd name="T77" fmla="*/ 2147483647 h 54"/>
                <a:gd name="T78" fmla="*/ 2147483647 w 58"/>
                <a:gd name="T79" fmla="*/ 2147483647 h 54"/>
                <a:gd name="T80" fmla="*/ 2147483647 w 58"/>
                <a:gd name="T81" fmla="*/ 2147483647 h 54"/>
                <a:gd name="T82" fmla="*/ 2147483647 w 58"/>
                <a:gd name="T83" fmla="*/ 2147483647 h 54"/>
                <a:gd name="T84" fmla="*/ 2147483647 w 58"/>
                <a:gd name="T85" fmla="*/ 2147483647 h 54"/>
                <a:gd name="T86" fmla="*/ 2147483647 w 58"/>
                <a:gd name="T87" fmla="*/ 2147483647 h 54"/>
                <a:gd name="T88" fmla="*/ 2147483647 w 58"/>
                <a:gd name="T89" fmla="*/ 2147483647 h 54"/>
                <a:gd name="T90" fmla="*/ 2147483647 w 58"/>
                <a:gd name="T91" fmla="*/ 2147483647 h 54"/>
                <a:gd name="T92" fmla="*/ 2147483647 w 58"/>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4"/>
                <a:gd name="T143" fmla="*/ 58 w 58"/>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4">
                  <a:moveTo>
                    <a:pt x="48" y="9"/>
                  </a:moveTo>
                  <a:lnTo>
                    <a:pt x="50" y="7"/>
                  </a:lnTo>
                  <a:lnTo>
                    <a:pt x="51" y="5"/>
                  </a:lnTo>
                  <a:lnTo>
                    <a:pt x="54" y="3"/>
                  </a:lnTo>
                  <a:lnTo>
                    <a:pt x="57" y="2"/>
                  </a:lnTo>
                  <a:lnTo>
                    <a:pt x="58" y="1"/>
                  </a:lnTo>
                  <a:lnTo>
                    <a:pt x="57" y="0"/>
                  </a:lnTo>
                  <a:lnTo>
                    <a:pt x="55" y="0"/>
                  </a:lnTo>
                  <a:lnTo>
                    <a:pt x="48" y="0"/>
                  </a:lnTo>
                  <a:lnTo>
                    <a:pt x="38" y="0"/>
                  </a:lnTo>
                  <a:lnTo>
                    <a:pt x="37" y="0"/>
                  </a:lnTo>
                  <a:lnTo>
                    <a:pt x="36" y="1"/>
                  </a:lnTo>
                  <a:lnTo>
                    <a:pt x="38" y="2"/>
                  </a:lnTo>
                  <a:lnTo>
                    <a:pt x="40" y="3"/>
                  </a:lnTo>
                  <a:lnTo>
                    <a:pt x="43" y="4"/>
                  </a:lnTo>
                  <a:lnTo>
                    <a:pt x="44" y="5"/>
                  </a:lnTo>
                  <a:lnTo>
                    <a:pt x="44" y="6"/>
                  </a:lnTo>
                  <a:lnTo>
                    <a:pt x="43" y="8"/>
                  </a:lnTo>
                  <a:lnTo>
                    <a:pt x="34" y="35"/>
                  </a:lnTo>
                  <a:lnTo>
                    <a:pt x="33" y="36"/>
                  </a:lnTo>
                  <a:lnTo>
                    <a:pt x="32" y="37"/>
                  </a:lnTo>
                  <a:lnTo>
                    <a:pt x="31" y="36"/>
                  </a:lnTo>
                  <a:lnTo>
                    <a:pt x="21" y="9"/>
                  </a:lnTo>
                  <a:lnTo>
                    <a:pt x="20" y="5"/>
                  </a:lnTo>
                  <a:lnTo>
                    <a:pt x="20" y="4"/>
                  </a:lnTo>
                  <a:lnTo>
                    <a:pt x="21" y="3"/>
                  </a:lnTo>
                  <a:lnTo>
                    <a:pt x="24" y="3"/>
                  </a:lnTo>
                  <a:lnTo>
                    <a:pt x="27" y="2"/>
                  </a:lnTo>
                  <a:lnTo>
                    <a:pt x="28" y="2"/>
                  </a:lnTo>
                  <a:lnTo>
                    <a:pt x="28" y="1"/>
                  </a:lnTo>
                  <a:lnTo>
                    <a:pt x="28" y="0"/>
                  </a:lnTo>
                  <a:lnTo>
                    <a:pt x="26" y="0"/>
                  </a:lnTo>
                  <a:lnTo>
                    <a:pt x="15" y="0"/>
                  </a:lnTo>
                  <a:lnTo>
                    <a:pt x="4" y="0"/>
                  </a:lnTo>
                  <a:lnTo>
                    <a:pt x="1" y="0"/>
                  </a:lnTo>
                  <a:lnTo>
                    <a:pt x="0" y="1"/>
                  </a:lnTo>
                  <a:lnTo>
                    <a:pt x="1" y="2"/>
                  </a:lnTo>
                  <a:lnTo>
                    <a:pt x="1" y="3"/>
                  </a:lnTo>
                  <a:lnTo>
                    <a:pt x="2" y="3"/>
                  </a:lnTo>
                  <a:lnTo>
                    <a:pt x="3" y="3"/>
                  </a:lnTo>
                  <a:lnTo>
                    <a:pt x="6" y="4"/>
                  </a:lnTo>
                  <a:lnTo>
                    <a:pt x="8" y="6"/>
                  </a:lnTo>
                  <a:lnTo>
                    <a:pt x="28" y="52"/>
                  </a:lnTo>
                  <a:lnTo>
                    <a:pt x="29" y="53"/>
                  </a:lnTo>
                  <a:lnTo>
                    <a:pt x="30" y="54"/>
                  </a:lnTo>
                  <a:lnTo>
                    <a:pt x="31" y="53"/>
                  </a:lnTo>
                  <a:lnTo>
                    <a:pt x="48"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6" name="Freeform 182"/>
            <p:cNvSpPr>
              <a:spLocks noEditPoints="1"/>
            </p:cNvSpPr>
            <p:nvPr/>
          </p:nvSpPr>
          <p:spPr bwMode="auto">
            <a:xfrm>
              <a:off x="1564535"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0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0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5"/>
                  </a:lnTo>
                  <a:lnTo>
                    <a:pt x="8" y="36"/>
                  </a:lnTo>
                  <a:lnTo>
                    <a:pt x="6" y="37"/>
                  </a:lnTo>
                  <a:lnTo>
                    <a:pt x="4" y="38"/>
                  </a:lnTo>
                  <a:lnTo>
                    <a:pt x="4" y="39"/>
                  </a:lnTo>
                  <a:lnTo>
                    <a:pt x="4" y="40"/>
                  </a:lnTo>
                  <a:lnTo>
                    <a:pt x="5"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3"/>
                  </a:lnTo>
                  <a:lnTo>
                    <a:pt x="1" y="84"/>
                  </a:lnTo>
                  <a:lnTo>
                    <a:pt x="3" y="84"/>
                  </a:lnTo>
                  <a:lnTo>
                    <a:pt x="14" y="83"/>
                  </a:lnTo>
                  <a:lnTo>
                    <a:pt x="24" y="84"/>
                  </a:lnTo>
                  <a:lnTo>
                    <a:pt x="26" y="84"/>
                  </a:lnTo>
                  <a:lnTo>
                    <a:pt x="27" y="83"/>
                  </a:lnTo>
                  <a:lnTo>
                    <a:pt x="27" y="82"/>
                  </a:lnTo>
                  <a:lnTo>
                    <a:pt x="26" y="81"/>
                  </a:lnTo>
                  <a:lnTo>
                    <a:pt x="24" y="81"/>
                  </a:lnTo>
                  <a:lnTo>
                    <a:pt x="20" y="79"/>
                  </a:lnTo>
                  <a:lnTo>
                    <a:pt x="19" y="78"/>
                  </a:lnTo>
                  <a:lnTo>
                    <a:pt x="19" y="76"/>
                  </a:lnTo>
                  <a:lnTo>
                    <a:pt x="19"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7" name="Freeform 183"/>
            <p:cNvSpPr>
              <a:spLocks/>
            </p:cNvSpPr>
            <p:nvPr/>
          </p:nvSpPr>
          <p:spPr bwMode="auto">
            <a:xfrm>
              <a:off x="1618678" y="6228567"/>
              <a:ext cx="55891" cy="87903"/>
            </a:xfrm>
            <a:custGeom>
              <a:avLst/>
              <a:gdLst>
                <a:gd name="T0" fmla="*/ 2147483647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1" y="52"/>
                  </a:lnTo>
                  <a:lnTo>
                    <a:pt x="2" y="53"/>
                  </a:lnTo>
                  <a:lnTo>
                    <a:pt x="4" y="54"/>
                  </a:lnTo>
                  <a:lnTo>
                    <a:pt x="7" y="55"/>
                  </a:lnTo>
                  <a:lnTo>
                    <a:pt x="16" y="56"/>
                  </a:lnTo>
                  <a:lnTo>
                    <a:pt x="21" y="55"/>
                  </a:lnTo>
                  <a:lnTo>
                    <a:pt x="25" y="54"/>
                  </a:lnTo>
                  <a:lnTo>
                    <a:pt x="28" y="52"/>
                  </a:lnTo>
                  <a:lnTo>
                    <a:pt x="31" y="50"/>
                  </a:lnTo>
                  <a:lnTo>
                    <a:pt x="33" y="48"/>
                  </a:lnTo>
                  <a:lnTo>
                    <a:pt x="34" y="45"/>
                  </a:lnTo>
                  <a:lnTo>
                    <a:pt x="35" y="40"/>
                  </a:lnTo>
                  <a:lnTo>
                    <a:pt x="34" y="37"/>
                  </a:lnTo>
                  <a:lnTo>
                    <a:pt x="34" y="35"/>
                  </a:lnTo>
                  <a:lnTo>
                    <a:pt x="32" y="33"/>
                  </a:lnTo>
                  <a:lnTo>
                    <a:pt x="31" y="31"/>
                  </a:lnTo>
                  <a:lnTo>
                    <a:pt x="27" y="27"/>
                  </a:lnTo>
                  <a:lnTo>
                    <a:pt x="22" y="24"/>
                  </a:lnTo>
                  <a:lnTo>
                    <a:pt x="13" y="18"/>
                  </a:lnTo>
                  <a:lnTo>
                    <a:pt x="10" y="15"/>
                  </a:lnTo>
                  <a:lnTo>
                    <a:pt x="9" y="13"/>
                  </a:lnTo>
                  <a:lnTo>
                    <a:pt x="9" y="12"/>
                  </a:lnTo>
                  <a:lnTo>
                    <a:pt x="9" y="10"/>
                  </a:lnTo>
                  <a:lnTo>
                    <a:pt x="9" y="8"/>
                  </a:lnTo>
                  <a:lnTo>
                    <a:pt x="10" y="7"/>
                  </a:lnTo>
                  <a:lnTo>
                    <a:pt x="11" y="5"/>
                  </a:lnTo>
                  <a:lnTo>
                    <a:pt x="12" y="5"/>
                  </a:lnTo>
                  <a:lnTo>
                    <a:pt x="14" y="4"/>
                  </a:lnTo>
                  <a:lnTo>
                    <a:pt x="17" y="3"/>
                  </a:lnTo>
                  <a:lnTo>
                    <a:pt x="21" y="4"/>
                  </a:lnTo>
                  <a:lnTo>
                    <a:pt x="23" y="5"/>
                  </a:lnTo>
                  <a:lnTo>
                    <a:pt x="25" y="7"/>
                  </a:lnTo>
                  <a:lnTo>
                    <a:pt x="26" y="9"/>
                  </a:lnTo>
                  <a:lnTo>
                    <a:pt x="28" y="12"/>
                  </a:lnTo>
                  <a:lnTo>
                    <a:pt x="29" y="14"/>
                  </a:lnTo>
                  <a:lnTo>
                    <a:pt x="30" y="14"/>
                  </a:lnTo>
                  <a:lnTo>
                    <a:pt x="31" y="14"/>
                  </a:lnTo>
                  <a:lnTo>
                    <a:pt x="31" y="13"/>
                  </a:lnTo>
                  <a:lnTo>
                    <a:pt x="31" y="8"/>
                  </a:lnTo>
                  <a:lnTo>
                    <a:pt x="31" y="4"/>
                  </a:lnTo>
                  <a:lnTo>
                    <a:pt x="30" y="2"/>
                  </a:lnTo>
                  <a:lnTo>
                    <a:pt x="28" y="1"/>
                  </a:lnTo>
                  <a:lnTo>
                    <a:pt x="25" y="0"/>
                  </a:lnTo>
                  <a:lnTo>
                    <a:pt x="17" y="0"/>
                  </a:lnTo>
                  <a:lnTo>
                    <a:pt x="13" y="0"/>
                  </a:lnTo>
                  <a:lnTo>
                    <a:pt x="10" y="1"/>
                  </a:lnTo>
                  <a:lnTo>
                    <a:pt x="7" y="3"/>
                  </a:lnTo>
                  <a:lnTo>
                    <a:pt x="5" y="5"/>
                  </a:lnTo>
                  <a:lnTo>
                    <a:pt x="3" y="7"/>
                  </a:lnTo>
                  <a:lnTo>
                    <a:pt x="2" y="10"/>
                  </a:lnTo>
                  <a:lnTo>
                    <a:pt x="1" y="12"/>
                  </a:lnTo>
                  <a:lnTo>
                    <a:pt x="1" y="15"/>
                  </a:lnTo>
                  <a:lnTo>
                    <a:pt x="1" y="18"/>
                  </a:lnTo>
                  <a:lnTo>
                    <a:pt x="2" y="21"/>
                  </a:lnTo>
                  <a:lnTo>
                    <a:pt x="3" y="23"/>
                  </a:lnTo>
                  <a:lnTo>
                    <a:pt x="5" y="24"/>
                  </a:lnTo>
                  <a:lnTo>
                    <a:pt x="9" y="28"/>
                  </a:lnTo>
                  <a:lnTo>
                    <a:pt x="14" y="31"/>
                  </a:lnTo>
                  <a:lnTo>
                    <a:pt x="18" y="33"/>
                  </a:lnTo>
                  <a:lnTo>
                    <a:pt x="22" y="36"/>
                  </a:lnTo>
                  <a:lnTo>
                    <a:pt x="24" y="37"/>
                  </a:lnTo>
                  <a:lnTo>
                    <a:pt x="25" y="39"/>
                  </a:lnTo>
                  <a:lnTo>
                    <a:pt x="26" y="41"/>
                  </a:lnTo>
                  <a:lnTo>
                    <a:pt x="26" y="43"/>
                  </a:lnTo>
                  <a:lnTo>
                    <a:pt x="26" y="45"/>
                  </a:lnTo>
                  <a:lnTo>
                    <a:pt x="25" y="47"/>
                  </a:lnTo>
                  <a:lnTo>
                    <a:pt x="24" y="49"/>
                  </a:lnTo>
                  <a:lnTo>
                    <a:pt x="23"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8" name="Freeform 184"/>
            <p:cNvSpPr>
              <a:spLocks noEditPoints="1"/>
            </p:cNvSpPr>
            <p:nvPr/>
          </p:nvSpPr>
          <p:spPr bwMode="auto">
            <a:xfrm>
              <a:off x="1686796" y="6228567"/>
              <a:ext cx="82089"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2" y="52"/>
                  </a:lnTo>
                  <a:lnTo>
                    <a:pt x="19" y="50"/>
                  </a:lnTo>
                  <a:lnTo>
                    <a:pt x="17" y="48"/>
                  </a:lnTo>
                  <a:lnTo>
                    <a:pt x="14" y="44"/>
                  </a:lnTo>
                  <a:lnTo>
                    <a:pt x="13" y="41"/>
                  </a:lnTo>
                  <a:lnTo>
                    <a:pt x="11" y="37"/>
                  </a:lnTo>
                  <a:lnTo>
                    <a:pt x="10" y="33"/>
                  </a:lnTo>
                  <a:lnTo>
                    <a:pt x="10" y="29"/>
                  </a:lnTo>
                  <a:lnTo>
                    <a:pt x="10" y="23"/>
                  </a:lnTo>
                  <a:lnTo>
                    <a:pt x="11" y="18"/>
                  </a:lnTo>
                  <a:lnTo>
                    <a:pt x="13" y="14"/>
                  </a:lnTo>
                  <a:lnTo>
                    <a:pt x="14" y="10"/>
                  </a:lnTo>
                  <a:lnTo>
                    <a:pt x="17" y="7"/>
                  </a:lnTo>
                  <a:lnTo>
                    <a:pt x="18" y="6"/>
                  </a:lnTo>
                  <a:lnTo>
                    <a:pt x="19" y="5"/>
                  </a:lnTo>
                  <a:lnTo>
                    <a:pt x="23" y="3"/>
                  </a:lnTo>
                  <a:lnTo>
                    <a:pt x="26" y="3"/>
                  </a:lnTo>
                  <a:lnTo>
                    <a:pt x="30" y="3"/>
                  </a:lnTo>
                  <a:lnTo>
                    <a:pt x="33" y="5"/>
                  </a:lnTo>
                  <a:lnTo>
                    <a:pt x="35" y="8"/>
                  </a:lnTo>
                  <a:lnTo>
                    <a:pt x="38" y="11"/>
                  </a:lnTo>
                  <a:lnTo>
                    <a:pt x="41" y="19"/>
                  </a:lnTo>
                  <a:lnTo>
                    <a:pt x="42" y="23"/>
                  </a:lnTo>
                  <a:lnTo>
                    <a:pt x="42" y="27"/>
                  </a:lnTo>
                  <a:lnTo>
                    <a:pt x="42" y="33"/>
                  </a:lnTo>
                  <a:lnTo>
                    <a:pt x="41" y="37"/>
                  </a:lnTo>
                  <a:lnTo>
                    <a:pt x="39" y="42"/>
                  </a:lnTo>
                  <a:lnTo>
                    <a:pt x="38" y="45"/>
                  </a:lnTo>
                  <a:lnTo>
                    <a:pt x="35" y="49"/>
                  </a:lnTo>
                  <a:lnTo>
                    <a:pt x="34" y="50"/>
                  </a:lnTo>
                  <a:lnTo>
                    <a:pt x="33" y="51"/>
                  </a:lnTo>
                  <a:lnTo>
                    <a:pt x="29" y="52"/>
                  </a:lnTo>
                  <a:lnTo>
                    <a:pt x="26" y="53"/>
                  </a:lnTo>
                  <a:close/>
                  <a:moveTo>
                    <a:pt x="26" y="0"/>
                  </a:moveTo>
                  <a:lnTo>
                    <a:pt x="23" y="0"/>
                  </a:lnTo>
                  <a:lnTo>
                    <a:pt x="20" y="0"/>
                  </a:lnTo>
                  <a:lnTo>
                    <a:pt x="14" y="2"/>
                  </a:lnTo>
                  <a:lnTo>
                    <a:pt x="10" y="5"/>
                  </a:lnTo>
                  <a:lnTo>
                    <a:pt x="8" y="7"/>
                  </a:lnTo>
                  <a:lnTo>
                    <a:pt x="6" y="9"/>
                  </a:lnTo>
                  <a:lnTo>
                    <a:pt x="4" y="13"/>
                  </a:lnTo>
                  <a:lnTo>
                    <a:pt x="2" y="18"/>
                  </a:lnTo>
                  <a:lnTo>
                    <a:pt x="1" y="23"/>
                  </a:lnTo>
                  <a:lnTo>
                    <a:pt x="0" y="28"/>
                  </a:lnTo>
                  <a:lnTo>
                    <a:pt x="1" y="33"/>
                  </a:lnTo>
                  <a:lnTo>
                    <a:pt x="2" y="38"/>
                  </a:lnTo>
                  <a:lnTo>
                    <a:pt x="4" y="43"/>
                  </a:lnTo>
                  <a:lnTo>
                    <a:pt x="6" y="47"/>
                  </a:lnTo>
                  <a:lnTo>
                    <a:pt x="8" y="49"/>
                  </a:lnTo>
                  <a:lnTo>
                    <a:pt x="10" y="51"/>
                  </a:lnTo>
                  <a:lnTo>
                    <a:pt x="14" y="54"/>
                  </a:lnTo>
                  <a:lnTo>
                    <a:pt x="20" y="55"/>
                  </a:lnTo>
                  <a:lnTo>
                    <a:pt x="26" y="56"/>
                  </a:lnTo>
                  <a:lnTo>
                    <a:pt x="32" y="55"/>
                  </a:lnTo>
                  <a:lnTo>
                    <a:pt x="38" y="53"/>
                  </a:lnTo>
                  <a:lnTo>
                    <a:pt x="42" y="51"/>
                  </a:lnTo>
                  <a:lnTo>
                    <a:pt x="46" y="47"/>
                  </a:lnTo>
                  <a:lnTo>
                    <a:pt x="48" y="42"/>
                  </a:lnTo>
                  <a:lnTo>
                    <a:pt x="50" y="38"/>
                  </a:lnTo>
                  <a:lnTo>
                    <a:pt x="51" y="33"/>
                  </a:lnTo>
                  <a:lnTo>
                    <a:pt x="52" y="28"/>
                  </a:lnTo>
                  <a:lnTo>
                    <a:pt x="51" y="22"/>
                  </a:lnTo>
                  <a:lnTo>
                    <a:pt x="50" y="17"/>
                  </a:lnTo>
                  <a:lnTo>
                    <a:pt x="48" y="12"/>
                  </a:lnTo>
                  <a:lnTo>
                    <a:pt x="44" y="8"/>
                  </a:lnTo>
                  <a:lnTo>
                    <a:pt x="41" y="5"/>
                  </a:lnTo>
                  <a:lnTo>
                    <a:pt x="39" y="3"/>
                  </a:lnTo>
                  <a:lnTo>
                    <a:pt x="36" y="2"/>
                  </a:lnTo>
                  <a:lnTo>
                    <a:pt x="32" y="0"/>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9" name="Freeform 185"/>
            <p:cNvSpPr>
              <a:spLocks/>
            </p:cNvSpPr>
            <p:nvPr/>
          </p:nvSpPr>
          <p:spPr bwMode="auto">
            <a:xfrm>
              <a:off x="1779364" y="6224979"/>
              <a:ext cx="61131" cy="87903"/>
            </a:xfrm>
            <a:custGeom>
              <a:avLst/>
              <a:gdLst>
                <a:gd name="T0" fmla="*/ 2147483647 w 38"/>
                <a:gd name="T1" fmla="*/ 2147483647 h 56"/>
                <a:gd name="T2" fmla="*/ 2147483647 w 38"/>
                <a:gd name="T3" fmla="*/ 2147483647 h 56"/>
                <a:gd name="T4" fmla="*/ 2147483647 w 38"/>
                <a:gd name="T5" fmla="*/ 2147483647 h 56"/>
                <a:gd name="T6" fmla="*/ 2147483647 w 38"/>
                <a:gd name="T7" fmla="*/ 2147483647 h 56"/>
                <a:gd name="T8" fmla="*/ 2147483647 w 38"/>
                <a:gd name="T9" fmla="*/ 2147483647 h 56"/>
                <a:gd name="T10" fmla="*/ 2147483647 w 38"/>
                <a:gd name="T11" fmla="*/ 2147483647 h 56"/>
                <a:gd name="T12" fmla="*/ 2147483647 w 38"/>
                <a:gd name="T13" fmla="*/ 2147483647 h 56"/>
                <a:gd name="T14" fmla="*/ 2147483647 w 38"/>
                <a:gd name="T15" fmla="*/ 2147483647 h 56"/>
                <a:gd name="T16" fmla="*/ 2147483647 w 38"/>
                <a:gd name="T17" fmla="*/ 2147483647 h 56"/>
                <a:gd name="T18" fmla="*/ 2147483647 w 38"/>
                <a:gd name="T19" fmla="*/ 2147483647 h 56"/>
                <a:gd name="T20" fmla="*/ 2147483647 w 38"/>
                <a:gd name="T21" fmla="*/ 2147483647 h 56"/>
                <a:gd name="T22" fmla="*/ 2147483647 w 38"/>
                <a:gd name="T23" fmla="*/ 2147483647 h 56"/>
                <a:gd name="T24" fmla="*/ 2147483647 w 38"/>
                <a:gd name="T25" fmla="*/ 2147483647 h 56"/>
                <a:gd name="T26" fmla="*/ 2147483647 w 38"/>
                <a:gd name="T27" fmla="*/ 2147483647 h 56"/>
                <a:gd name="T28" fmla="*/ 2147483647 w 38"/>
                <a:gd name="T29" fmla="*/ 0 h 56"/>
                <a:gd name="T30" fmla="*/ 2147483647 w 38"/>
                <a:gd name="T31" fmla="*/ 0 h 56"/>
                <a:gd name="T32" fmla="*/ 2147483647 w 38"/>
                <a:gd name="T33" fmla="*/ 2147483647 h 56"/>
                <a:gd name="T34" fmla="*/ 2147483647 w 38"/>
                <a:gd name="T35" fmla="*/ 2147483647 h 56"/>
                <a:gd name="T36" fmla="*/ 2147483647 w 38"/>
                <a:gd name="T37" fmla="*/ 2147483647 h 56"/>
                <a:gd name="T38" fmla="*/ 2147483647 w 38"/>
                <a:gd name="T39" fmla="*/ 2147483647 h 56"/>
                <a:gd name="T40" fmla="*/ 2147483647 w 38"/>
                <a:gd name="T41" fmla="*/ 2147483647 h 56"/>
                <a:gd name="T42" fmla="*/ 2147483647 w 38"/>
                <a:gd name="T43" fmla="*/ 2147483647 h 56"/>
                <a:gd name="T44" fmla="*/ 2147483647 w 38"/>
                <a:gd name="T45" fmla="*/ 2147483647 h 56"/>
                <a:gd name="T46" fmla="*/ 2147483647 w 38"/>
                <a:gd name="T47" fmla="*/ 2147483647 h 56"/>
                <a:gd name="T48" fmla="*/ 0 w 38"/>
                <a:gd name="T49" fmla="*/ 2147483647 h 56"/>
                <a:gd name="T50" fmla="*/ 0 w 38"/>
                <a:gd name="T51" fmla="*/ 2147483647 h 56"/>
                <a:gd name="T52" fmla="*/ 2147483647 w 38"/>
                <a:gd name="T53" fmla="*/ 2147483647 h 56"/>
                <a:gd name="T54" fmla="*/ 2147483647 w 38"/>
                <a:gd name="T55" fmla="*/ 2147483647 h 56"/>
                <a:gd name="T56" fmla="*/ 2147483647 w 38"/>
                <a:gd name="T57" fmla="*/ 2147483647 h 56"/>
                <a:gd name="T58" fmla="*/ 2147483647 w 38"/>
                <a:gd name="T59" fmla="*/ 2147483647 h 56"/>
                <a:gd name="T60" fmla="*/ 2147483647 w 38"/>
                <a:gd name="T61" fmla="*/ 2147483647 h 56"/>
                <a:gd name="T62" fmla="*/ 2147483647 w 38"/>
                <a:gd name="T63" fmla="*/ 2147483647 h 56"/>
                <a:gd name="T64" fmla="*/ 2147483647 w 38"/>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6"/>
                <a:gd name="T101" fmla="*/ 38 w 3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6">
                  <a:moveTo>
                    <a:pt x="17" y="19"/>
                  </a:moveTo>
                  <a:lnTo>
                    <a:pt x="17" y="16"/>
                  </a:lnTo>
                  <a:lnTo>
                    <a:pt x="18" y="14"/>
                  </a:lnTo>
                  <a:lnTo>
                    <a:pt x="20" y="12"/>
                  </a:lnTo>
                  <a:lnTo>
                    <a:pt x="23" y="11"/>
                  </a:lnTo>
                  <a:lnTo>
                    <a:pt x="25" y="11"/>
                  </a:lnTo>
                  <a:lnTo>
                    <a:pt x="27" y="12"/>
                  </a:lnTo>
                  <a:lnTo>
                    <a:pt x="29" y="13"/>
                  </a:lnTo>
                  <a:lnTo>
                    <a:pt x="31" y="14"/>
                  </a:lnTo>
                  <a:lnTo>
                    <a:pt x="34" y="14"/>
                  </a:lnTo>
                  <a:lnTo>
                    <a:pt x="36" y="13"/>
                  </a:lnTo>
                  <a:lnTo>
                    <a:pt x="37" y="11"/>
                  </a:lnTo>
                  <a:lnTo>
                    <a:pt x="38" y="10"/>
                  </a:lnTo>
                  <a:lnTo>
                    <a:pt x="38" y="8"/>
                  </a:lnTo>
                  <a:lnTo>
                    <a:pt x="38" y="6"/>
                  </a:lnTo>
                  <a:lnTo>
                    <a:pt x="37" y="5"/>
                  </a:lnTo>
                  <a:lnTo>
                    <a:pt x="37" y="4"/>
                  </a:lnTo>
                  <a:lnTo>
                    <a:pt x="35" y="3"/>
                  </a:lnTo>
                  <a:lnTo>
                    <a:pt x="33" y="2"/>
                  </a:lnTo>
                  <a:lnTo>
                    <a:pt x="30" y="2"/>
                  </a:lnTo>
                  <a:lnTo>
                    <a:pt x="28" y="2"/>
                  </a:lnTo>
                  <a:lnTo>
                    <a:pt x="26" y="3"/>
                  </a:lnTo>
                  <a:lnTo>
                    <a:pt x="24" y="4"/>
                  </a:lnTo>
                  <a:lnTo>
                    <a:pt x="22" y="5"/>
                  </a:lnTo>
                  <a:lnTo>
                    <a:pt x="19" y="8"/>
                  </a:lnTo>
                  <a:lnTo>
                    <a:pt x="17" y="9"/>
                  </a:lnTo>
                  <a:lnTo>
                    <a:pt x="17" y="8"/>
                  </a:lnTo>
                  <a:lnTo>
                    <a:pt x="16" y="5"/>
                  </a:lnTo>
                  <a:lnTo>
                    <a:pt x="16" y="1"/>
                  </a:lnTo>
                  <a:lnTo>
                    <a:pt x="16" y="0"/>
                  </a:lnTo>
                  <a:lnTo>
                    <a:pt x="15" y="0"/>
                  </a:lnTo>
                  <a:lnTo>
                    <a:pt x="14" y="0"/>
                  </a:lnTo>
                  <a:lnTo>
                    <a:pt x="12" y="2"/>
                  </a:lnTo>
                  <a:lnTo>
                    <a:pt x="8" y="7"/>
                  </a:lnTo>
                  <a:lnTo>
                    <a:pt x="4" y="9"/>
                  </a:lnTo>
                  <a:lnTo>
                    <a:pt x="3" y="10"/>
                  </a:lnTo>
                  <a:lnTo>
                    <a:pt x="3" y="11"/>
                  </a:lnTo>
                  <a:lnTo>
                    <a:pt x="4" y="12"/>
                  </a:lnTo>
                  <a:lnTo>
                    <a:pt x="5" y="13"/>
                  </a:lnTo>
                  <a:lnTo>
                    <a:pt x="7" y="16"/>
                  </a:lnTo>
                  <a:lnTo>
                    <a:pt x="8" y="18"/>
                  </a:lnTo>
                  <a:lnTo>
                    <a:pt x="8" y="21"/>
                  </a:lnTo>
                  <a:lnTo>
                    <a:pt x="8" y="42"/>
                  </a:lnTo>
                  <a:lnTo>
                    <a:pt x="7" y="47"/>
                  </a:lnTo>
                  <a:lnTo>
                    <a:pt x="7" y="49"/>
                  </a:lnTo>
                  <a:lnTo>
                    <a:pt x="6" y="50"/>
                  </a:lnTo>
                  <a:lnTo>
                    <a:pt x="5" y="51"/>
                  </a:lnTo>
                  <a:lnTo>
                    <a:pt x="4" y="52"/>
                  </a:lnTo>
                  <a:lnTo>
                    <a:pt x="1" y="53"/>
                  </a:lnTo>
                  <a:lnTo>
                    <a:pt x="0" y="53"/>
                  </a:lnTo>
                  <a:lnTo>
                    <a:pt x="0" y="54"/>
                  </a:lnTo>
                  <a:lnTo>
                    <a:pt x="0" y="55"/>
                  </a:lnTo>
                  <a:lnTo>
                    <a:pt x="1" y="56"/>
                  </a:lnTo>
                  <a:lnTo>
                    <a:pt x="2" y="56"/>
                  </a:lnTo>
                  <a:lnTo>
                    <a:pt x="15" y="55"/>
                  </a:lnTo>
                  <a:lnTo>
                    <a:pt x="27" y="56"/>
                  </a:lnTo>
                  <a:lnTo>
                    <a:pt x="29" y="56"/>
                  </a:lnTo>
                  <a:lnTo>
                    <a:pt x="29" y="55"/>
                  </a:lnTo>
                  <a:lnTo>
                    <a:pt x="30" y="55"/>
                  </a:lnTo>
                  <a:lnTo>
                    <a:pt x="29" y="53"/>
                  </a:lnTo>
                  <a:lnTo>
                    <a:pt x="28" y="53"/>
                  </a:lnTo>
                  <a:lnTo>
                    <a:pt x="22" y="52"/>
                  </a:lnTo>
                  <a:lnTo>
                    <a:pt x="19" y="51"/>
                  </a:lnTo>
                  <a:lnTo>
                    <a:pt x="18" y="50"/>
                  </a:lnTo>
                  <a:lnTo>
                    <a:pt x="17"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0" name="Freeform 186"/>
            <p:cNvSpPr>
              <a:spLocks/>
            </p:cNvSpPr>
            <p:nvPr/>
          </p:nvSpPr>
          <p:spPr bwMode="auto">
            <a:xfrm>
              <a:off x="1842241" y="6230361"/>
              <a:ext cx="87329" cy="129164"/>
            </a:xfrm>
            <a:custGeom>
              <a:avLst/>
              <a:gdLst>
                <a:gd name="T0" fmla="*/ 2147483647 w 54"/>
                <a:gd name="T1" fmla="*/ 2147483647 h 81"/>
                <a:gd name="T2" fmla="*/ 2147483647 w 54"/>
                <a:gd name="T3" fmla="*/ 2147483647 h 81"/>
                <a:gd name="T4" fmla="*/ 2147483647 w 54"/>
                <a:gd name="T5" fmla="*/ 2147483647 h 81"/>
                <a:gd name="T6" fmla="*/ 2147483647 w 54"/>
                <a:gd name="T7" fmla="*/ 2147483647 h 81"/>
                <a:gd name="T8" fmla="*/ 2147483647 w 54"/>
                <a:gd name="T9" fmla="*/ 0 h 81"/>
                <a:gd name="T10" fmla="*/ 2147483647 w 54"/>
                <a:gd name="T11" fmla="*/ 0 h 81"/>
                <a:gd name="T12" fmla="*/ 0 w 54"/>
                <a:gd name="T13" fmla="*/ 2147483647 h 81"/>
                <a:gd name="T14" fmla="*/ 2147483647 w 54"/>
                <a:gd name="T15" fmla="*/ 2147483647 h 81"/>
                <a:gd name="T16" fmla="*/ 2147483647 w 54"/>
                <a:gd name="T17" fmla="*/ 2147483647 h 81"/>
                <a:gd name="T18" fmla="*/ 2147483647 w 54"/>
                <a:gd name="T19" fmla="*/ 2147483647 h 81"/>
                <a:gd name="T20" fmla="*/ 2147483647 w 54"/>
                <a:gd name="T21" fmla="*/ 2147483647 h 81"/>
                <a:gd name="T22" fmla="*/ 2147483647 w 54"/>
                <a:gd name="T23" fmla="*/ 2147483647 h 81"/>
                <a:gd name="T24" fmla="*/ 2147483647 w 54"/>
                <a:gd name="T25" fmla="*/ 2147483647 h 81"/>
                <a:gd name="T26" fmla="*/ 2147483647 w 54"/>
                <a:gd name="T27" fmla="*/ 2147483647 h 81"/>
                <a:gd name="T28" fmla="*/ 2147483647 w 54"/>
                <a:gd name="T29" fmla="*/ 2147483647 h 81"/>
                <a:gd name="T30" fmla="*/ 2147483647 w 54"/>
                <a:gd name="T31" fmla="*/ 2147483647 h 81"/>
                <a:gd name="T32" fmla="*/ 2147483647 w 54"/>
                <a:gd name="T33" fmla="*/ 2147483647 h 81"/>
                <a:gd name="T34" fmla="*/ 2147483647 w 54"/>
                <a:gd name="T35" fmla="*/ 2147483647 h 81"/>
                <a:gd name="T36" fmla="*/ 2147483647 w 54"/>
                <a:gd name="T37" fmla="*/ 2147483647 h 81"/>
                <a:gd name="T38" fmla="*/ 2147483647 w 54"/>
                <a:gd name="T39" fmla="*/ 2147483647 h 81"/>
                <a:gd name="T40" fmla="*/ 2147483647 w 54"/>
                <a:gd name="T41" fmla="*/ 2147483647 h 81"/>
                <a:gd name="T42" fmla="*/ 2147483647 w 54"/>
                <a:gd name="T43" fmla="*/ 2147483647 h 81"/>
                <a:gd name="T44" fmla="*/ 2147483647 w 54"/>
                <a:gd name="T45" fmla="*/ 2147483647 h 81"/>
                <a:gd name="T46" fmla="*/ 2147483647 w 54"/>
                <a:gd name="T47" fmla="*/ 0 h 81"/>
                <a:gd name="T48" fmla="*/ 2147483647 w 54"/>
                <a:gd name="T49" fmla="*/ 0 h 81"/>
                <a:gd name="T50" fmla="*/ 2147483647 w 54"/>
                <a:gd name="T51" fmla="*/ 0 h 81"/>
                <a:gd name="T52" fmla="*/ 2147483647 w 54"/>
                <a:gd name="T53" fmla="*/ 2147483647 h 81"/>
                <a:gd name="T54" fmla="*/ 2147483647 w 54"/>
                <a:gd name="T55" fmla="*/ 2147483647 h 81"/>
                <a:gd name="T56" fmla="*/ 2147483647 w 54"/>
                <a:gd name="T57" fmla="*/ 2147483647 h 81"/>
                <a:gd name="T58" fmla="*/ 2147483647 w 54"/>
                <a:gd name="T59" fmla="*/ 2147483647 h 81"/>
                <a:gd name="T60" fmla="*/ 2147483647 w 54"/>
                <a:gd name="T61" fmla="*/ 2147483647 h 81"/>
                <a:gd name="T62" fmla="*/ 2147483647 w 54"/>
                <a:gd name="T63" fmla="*/ 2147483647 h 81"/>
                <a:gd name="T64" fmla="*/ 2147483647 w 54"/>
                <a:gd name="T65" fmla="*/ 2147483647 h 81"/>
                <a:gd name="T66" fmla="*/ 2147483647 w 54"/>
                <a:gd name="T67" fmla="*/ 2147483647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81"/>
                <a:gd name="T104" fmla="*/ 54 w 54"/>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81">
                  <a:moveTo>
                    <a:pt x="17" y="10"/>
                  </a:moveTo>
                  <a:lnTo>
                    <a:pt x="16" y="7"/>
                  </a:lnTo>
                  <a:lnTo>
                    <a:pt x="17" y="5"/>
                  </a:lnTo>
                  <a:lnTo>
                    <a:pt x="18" y="4"/>
                  </a:lnTo>
                  <a:lnTo>
                    <a:pt x="19" y="4"/>
                  </a:lnTo>
                  <a:lnTo>
                    <a:pt x="21" y="3"/>
                  </a:lnTo>
                  <a:lnTo>
                    <a:pt x="24" y="3"/>
                  </a:lnTo>
                  <a:lnTo>
                    <a:pt x="25" y="2"/>
                  </a:lnTo>
                  <a:lnTo>
                    <a:pt x="24" y="0"/>
                  </a:lnTo>
                  <a:lnTo>
                    <a:pt x="22" y="0"/>
                  </a:lnTo>
                  <a:lnTo>
                    <a:pt x="12" y="0"/>
                  </a:lnTo>
                  <a:lnTo>
                    <a:pt x="3" y="0"/>
                  </a:lnTo>
                  <a:lnTo>
                    <a:pt x="1" y="0"/>
                  </a:lnTo>
                  <a:lnTo>
                    <a:pt x="0" y="1"/>
                  </a:lnTo>
                  <a:lnTo>
                    <a:pt x="0" y="2"/>
                  </a:lnTo>
                  <a:lnTo>
                    <a:pt x="1" y="3"/>
                  </a:lnTo>
                  <a:lnTo>
                    <a:pt x="3" y="4"/>
                  </a:lnTo>
                  <a:lnTo>
                    <a:pt x="5" y="5"/>
                  </a:lnTo>
                  <a:lnTo>
                    <a:pt x="6" y="6"/>
                  </a:lnTo>
                  <a:lnTo>
                    <a:pt x="7" y="7"/>
                  </a:lnTo>
                  <a:lnTo>
                    <a:pt x="21" y="48"/>
                  </a:lnTo>
                  <a:lnTo>
                    <a:pt x="22" y="51"/>
                  </a:lnTo>
                  <a:lnTo>
                    <a:pt x="23" y="54"/>
                  </a:lnTo>
                  <a:lnTo>
                    <a:pt x="22" y="57"/>
                  </a:lnTo>
                  <a:lnTo>
                    <a:pt x="20" y="63"/>
                  </a:lnTo>
                  <a:lnTo>
                    <a:pt x="17" y="69"/>
                  </a:lnTo>
                  <a:lnTo>
                    <a:pt x="16" y="71"/>
                  </a:lnTo>
                  <a:lnTo>
                    <a:pt x="14" y="72"/>
                  </a:lnTo>
                  <a:lnTo>
                    <a:pt x="12" y="71"/>
                  </a:lnTo>
                  <a:lnTo>
                    <a:pt x="9" y="71"/>
                  </a:lnTo>
                  <a:lnTo>
                    <a:pt x="7" y="71"/>
                  </a:lnTo>
                  <a:lnTo>
                    <a:pt x="5" y="72"/>
                  </a:lnTo>
                  <a:lnTo>
                    <a:pt x="4" y="73"/>
                  </a:lnTo>
                  <a:lnTo>
                    <a:pt x="4" y="76"/>
                  </a:lnTo>
                  <a:lnTo>
                    <a:pt x="4" y="77"/>
                  </a:lnTo>
                  <a:lnTo>
                    <a:pt x="5" y="79"/>
                  </a:lnTo>
                  <a:lnTo>
                    <a:pt x="7" y="81"/>
                  </a:lnTo>
                  <a:lnTo>
                    <a:pt x="11" y="81"/>
                  </a:lnTo>
                  <a:lnTo>
                    <a:pt x="14" y="81"/>
                  </a:lnTo>
                  <a:lnTo>
                    <a:pt x="17" y="79"/>
                  </a:lnTo>
                  <a:lnTo>
                    <a:pt x="19" y="76"/>
                  </a:lnTo>
                  <a:lnTo>
                    <a:pt x="21" y="72"/>
                  </a:lnTo>
                  <a:lnTo>
                    <a:pt x="47" y="8"/>
                  </a:lnTo>
                  <a:lnTo>
                    <a:pt x="49" y="5"/>
                  </a:lnTo>
                  <a:lnTo>
                    <a:pt x="52" y="3"/>
                  </a:lnTo>
                  <a:lnTo>
                    <a:pt x="54" y="3"/>
                  </a:lnTo>
                  <a:lnTo>
                    <a:pt x="54" y="1"/>
                  </a:lnTo>
                  <a:lnTo>
                    <a:pt x="53" y="0"/>
                  </a:lnTo>
                  <a:lnTo>
                    <a:pt x="51" y="0"/>
                  </a:lnTo>
                  <a:lnTo>
                    <a:pt x="44" y="0"/>
                  </a:lnTo>
                  <a:lnTo>
                    <a:pt x="36" y="0"/>
                  </a:lnTo>
                  <a:lnTo>
                    <a:pt x="34" y="0"/>
                  </a:lnTo>
                  <a:lnTo>
                    <a:pt x="34" y="1"/>
                  </a:lnTo>
                  <a:lnTo>
                    <a:pt x="34" y="2"/>
                  </a:lnTo>
                  <a:lnTo>
                    <a:pt x="35" y="3"/>
                  </a:lnTo>
                  <a:lnTo>
                    <a:pt x="38" y="4"/>
                  </a:lnTo>
                  <a:lnTo>
                    <a:pt x="40" y="5"/>
                  </a:lnTo>
                  <a:lnTo>
                    <a:pt x="41" y="5"/>
                  </a:lnTo>
                  <a:lnTo>
                    <a:pt x="41" y="6"/>
                  </a:lnTo>
                  <a:lnTo>
                    <a:pt x="42" y="7"/>
                  </a:lnTo>
                  <a:lnTo>
                    <a:pt x="41" y="10"/>
                  </a:lnTo>
                  <a:lnTo>
                    <a:pt x="41" y="13"/>
                  </a:lnTo>
                  <a:lnTo>
                    <a:pt x="38" y="19"/>
                  </a:lnTo>
                  <a:lnTo>
                    <a:pt x="30" y="39"/>
                  </a:lnTo>
                  <a:lnTo>
                    <a:pt x="29" y="40"/>
                  </a:lnTo>
                  <a:lnTo>
                    <a:pt x="28" y="41"/>
                  </a:lnTo>
                  <a:lnTo>
                    <a:pt x="28" y="40"/>
                  </a:lnTo>
                  <a:lnTo>
                    <a:pt x="27" y="39"/>
                  </a:lnTo>
                  <a:lnTo>
                    <a:pt x="17" y="1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1" name="Freeform 187"/>
            <p:cNvSpPr>
              <a:spLocks/>
            </p:cNvSpPr>
            <p:nvPr/>
          </p:nvSpPr>
          <p:spPr bwMode="auto">
            <a:xfrm>
              <a:off x="1987208" y="6178337"/>
              <a:ext cx="80343" cy="138133"/>
            </a:xfrm>
            <a:custGeom>
              <a:avLst/>
              <a:gdLst>
                <a:gd name="T0" fmla="*/ 2147483647 w 50"/>
                <a:gd name="T1" fmla="*/ 2147483647 h 87"/>
                <a:gd name="T2" fmla="*/ 2147483647 w 50"/>
                <a:gd name="T3" fmla="*/ 2147483647 h 87"/>
                <a:gd name="T4" fmla="*/ 2147483647 w 50"/>
                <a:gd name="T5" fmla="*/ 0 h 87"/>
                <a:gd name="T6" fmla="*/ 2147483647 w 50"/>
                <a:gd name="T7" fmla="*/ 2147483647 h 87"/>
                <a:gd name="T8" fmla="*/ 2147483647 w 50"/>
                <a:gd name="T9" fmla="*/ 2147483647 h 87"/>
                <a:gd name="T10" fmla="*/ 2147483647 w 50"/>
                <a:gd name="T11" fmla="*/ 2147483647 h 87"/>
                <a:gd name="T12" fmla="*/ 2147483647 w 50"/>
                <a:gd name="T13" fmla="*/ 2147483647 h 87"/>
                <a:gd name="T14" fmla="*/ 2147483647 w 50"/>
                <a:gd name="T15" fmla="*/ 2147483647 h 87"/>
                <a:gd name="T16" fmla="*/ 2147483647 w 50"/>
                <a:gd name="T17" fmla="*/ 2147483647 h 87"/>
                <a:gd name="T18" fmla="*/ 2147483647 w 50"/>
                <a:gd name="T19" fmla="*/ 2147483647 h 87"/>
                <a:gd name="T20" fmla="*/ 2147483647 w 50"/>
                <a:gd name="T21" fmla="*/ 2147483647 h 87"/>
                <a:gd name="T22" fmla="*/ 2147483647 w 50"/>
                <a:gd name="T23" fmla="*/ 2147483647 h 87"/>
                <a:gd name="T24" fmla="*/ 2147483647 w 50"/>
                <a:gd name="T25" fmla="*/ 2147483647 h 87"/>
                <a:gd name="T26" fmla="*/ 2147483647 w 50"/>
                <a:gd name="T27" fmla="*/ 2147483647 h 87"/>
                <a:gd name="T28" fmla="*/ 2147483647 w 50"/>
                <a:gd name="T29" fmla="*/ 2147483647 h 87"/>
                <a:gd name="T30" fmla="*/ 2147483647 w 50"/>
                <a:gd name="T31" fmla="*/ 2147483647 h 87"/>
                <a:gd name="T32" fmla="*/ 2147483647 w 50"/>
                <a:gd name="T33" fmla="*/ 2147483647 h 87"/>
                <a:gd name="T34" fmla="*/ 2147483647 w 50"/>
                <a:gd name="T35" fmla="*/ 2147483647 h 87"/>
                <a:gd name="T36" fmla="*/ 2147483647 w 50"/>
                <a:gd name="T37" fmla="*/ 2147483647 h 87"/>
                <a:gd name="T38" fmla="*/ 2147483647 w 50"/>
                <a:gd name="T39" fmla="*/ 2147483647 h 87"/>
                <a:gd name="T40" fmla="*/ 2147483647 w 50"/>
                <a:gd name="T41" fmla="*/ 2147483647 h 87"/>
                <a:gd name="T42" fmla="*/ 2147483647 w 50"/>
                <a:gd name="T43" fmla="*/ 2147483647 h 87"/>
                <a:gd name="T44" fmla="*/ 2147483647 w 50"/>
                <a:gd name="T45" fmla="*/ 2147483647 h 87"/>
                <a:gd name="T46" fmla="*/ 2147483647 w 50"/>
                <a:gd name="T47" fmla="*/ 2147483647 h 87"/>
                <a:gd name="T48" fmla="*/ 2147483647 w 50"/>
                <a:gd name="T49" fmla="*/ 2147483647 h 87"/>
                <a:gd name="T50" fmla="*/ 0 w 50"/>
                <a:gd name="T51" fmla="*/ 2147483647 h 87"/>
                <a:gd name="T52" fmla="*/ 2147483647 w 50"/>
                <a:gd name="T53" fmla="*/ 2147483647 h 87"/>
                <a:gd name="T54" fmla="*/ 2147483647 w 50"/>
                <a:gd name="T55" fmla="*/ 2147483647 h 87"/>
                <a:gd name="T56" fmla="*/ 2147483647 w 50"/>
                <a:gd name="T57" fmla="*/ 2147483647 h 87"/>
                <a:gd name="T58" fmla="*/ 2147483647 w 50"/>
                <a:gd name="T59" fmla="*/ 2147483647 h 87"/>
                <a:gd name="T60" fmla="*/ 2147483647 w 50"/>
                <a:gd name="T61" fmla="*/ 2147483647 h 87"/>
                <a:gd name="T62" fmla="*/ 2147483647 w 50"/>
                <a:gd name="T63" fmla="*/ 2147483647 h 87"/>
                <a:gd name="T64" fmla="*/ 2147483647 w 50"/>
                <a:gd name="T65" fmla="*/ 2147483647 h 87"/>
                <a:gd name="T66" fmla="*/ 2147483647 w 50"/>
                <a:gd name="T67" fmla="*/ 2147483647 h 87"/>
                <a:gd name="T68" fmla="*/ 2147483647 w 50"/>
                <a:gd name="T69" fmla="*/ 2147483647 h 87"/>
                <a:gd name="T70" fmla="*/ 2147483647 w 50"/>
                <a:gd name="T71" fmla="*/ 2147483647 h 87"/>
                <a:gd name="T72" fmla="*/ 2147483647 w 50"/>
                <a:gd name="T73" fmla="*/ 2147483647 h 87"/>
                <a:gd name="T74" fmla="*/ 2147483647 w 50"/>
                <a:gd name="T75" fmla="*/ 2147483647 h 87"/>
                <a:gd name="T76" fmla="*/ 2147483647 w 50"/>
                <a:gd name="T77" fmla="*/ 2147483647 h 87"/>
                <a:gd name="T78" fmla="*/ 2147483647 w 50"/>
                <a:gd name="T79" fmla="*/ 2147483647 h 87"/>
                <a:gd name="T80" fmla="*/ 2147483647 w 50"/>
                <a:gd name="T81" fmla="*/ 2147483647 h 87"/>
                <a:gd name="T82" fmla="*/ 2147483647 w 50"/>
                <a:gd name="T83" fmla="*/ 2147483647 h 87"/>
                <a:gd name="T84" fmla="*/ 2147483647 w 50"/>
                <a:gd name="T85" fmla="*/ 2147483647 h 87"/>
                <a:gd name="T86" fmla="*/ 2147483647 w 50"/>
                <a:gd name="T87" fmla="*/ 2147483647 h 87"/>
                <a:gd name="T88" fmla="*/ 2147483647 w 50"/>
                <a:gd name="T89" fmla="*/ 2147483647 h 87"/>
                <a:gd name="T90" fmla="*/ 2147483647 w 50"/>
                <a:gd name="T91" fmla="*/ 2147483647 h 87"/>
                <a:gd name="T92" fmla="*/ 2147483647 w 50"/>
                <a:gd name="T93" fmla="*/ 2147483647 h 87"/>
                <a:gd name="T94" fmla="*/ 2147483647 w 50"/>
                <a:gd name="T95" fmla="*/ 2147483647 h 87"/>
                <a:gd name="T96" fmla="*/ 2147483647 w 50"/>
                <a:gd name="T97" fmla="*/ 2147483647 h 87"/>
                <a:gd name="T98" fmla="*/ 2147483647 w 50"/>
                <a:gd name="T99" fmla="*/ 2147483647 h 87"/>
                <a:gd name="T100" fmla="*/ 2147483647 w 50"/>
                <a:gd name="T101" fmla="*/ 2147483647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
                <a:gd name="T154" fmla="*/ 0 h 87"/>
                <a:gd name="T155" fmla="*/ 50 w 50"/>
                <a:gd name="T156" fmla="*/ 87 h 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 h="87">
                  <a:moveTo>
                    <a:pt x="44" y="9"/>
                  </a:moveTo>
                  <a:lnTo>
                    <a:pt x="44" y="6"/>
                  </a:lnTo>
                  <a:lnTo>
                    <a:pt x="43" y="3"/>
                  </a:lnTo>
                  <a:lnTo>
                    <a:pt x="40" y="2"/>
                  </a:lnTo>
                  <a:lnTo>
                    <a:pt x="34" y="0"/>
                  </a:lnTo>
                  <a:lnTo>
                    <a:pt x="27" y="0"/>
                  </a:lnTo>
                  <a:lnTo>
                    <a:pt x="22" y="0"/>
                  </a:lnTo>
                  <a:lnTo>
                    <a:pt x="17" y="2"/>
                  </a:lnTo>
                  <a:lnTo>
                    <a:pt x="14" y="3"/>
                  </a:lnTo>
                  <a:lnTo>
                    <a:pt x="12" y="4"/>
                  </a:lnTo>
                  <a:lnTo>
                    <a:pt x="11" y="5"/>
                  </a:lnTo>
                  <a:lnTo>
                    <a:pt x="9" y="7"/>
                  </a:lnTo>
                  <a:lnTo>
                    <a:pt x="6" y="10"/>
                  </a:lnTo>
                  <a:lnTo>
                    <a:pt x="4" y="14"/>
                  </a:lnTo>
                  <a:lnTo>
                    <a:pt x="3" y="18"/>
                  </a:lnTo>
                  <a:lnTo>
                    <a:pt x="3" y="22"/>
                  </a:lnTo>
                  <a:lnTo>
                    <a:pt x="3" y="27"/>
                  </a:lnTo>
                  <a:lnTo>
                    <a:pt x="4" y="31"/>
                  </a:lnTo>
                  <a:lnTo>
                    <a:pt x="6" y="34"/>
                  </a:lnTo>
                  <a:lnTo>
                    <a:pt x="9" y="37"/>
                  </a:lnTo>
                  <a:lnTo>
                    <a:pt x="15" y="43"/>
                  </a:lnTo>
                  <a:lnTo>
                    <a:pt x="22" y="47"/>
                  </a:lnTo>
                  <a:lnTo>
                    <a:pt x="30" y="51"/>
                  </a:lnTo>
                  <a:lnTo>
                    <a:pt x="36" y="55"/>
                  </a:lnTo>
                  <a:lnTo>
                    <a:pt x="38" y="58"/>
                  </a:lnTo>
                  <a:lnTo>
                    <a:pt x="40" y="61"/>
                  </a:lnTo>
                  <a:lnTo>
                    <a:pt x="41" y="64"/>
                  </a:lnTo>
                  <a:lnTo>
                    <a:pt x="42" y="68"/>
                  </a:lnTo>
                  <a:lnTo>
                    <a:pt x="42" y="70"/>
                  </a:lnTo>
                  <a:lnTo>
                    <a:pt x="41" y="73"/>
                  </a:lnTo>
                  <a:lnTo>
                    <a:pt x="40" y="75"/>
                  </a:lnTo>
                  <a:lnTo>
                    <a:pt x="38" y="77"/>
                  </a:lnTo>
                  <a:lnTo>
                    <a:pt x="35" y="79"/>
                  </a:lnTo>
                  <a:lnTo>
                    <a:pt x="33" y="81"/>
                  </a:lnTo>
                  <a:lnTo>
                    <a:pt x="29" y="82"/>
                  </a:lnTo>
                  <a:lnTo>
                    <a:pt x="24" y="82"/>
                  </a:lnTo>
                  <a:lnTo>
                    <a:pt x="21" y="82"/>
                  </a:lnTo>
                  <a:lnTo>
                    <a:pt x="17" y="81"/>
                  </a:lnTo>
                  <a:lnTo>
                    <a:pt x="12" y="78"/>
                  </a:lnTo>
                  <a:lnTo>
                    <a:pt x="9" y="75"/>
                  </a:lnTo>
                  <a:lnTo>
                    <a:pt x="8" y="72"/>
                  </a:lnTo>
                  <a:lnTo>
                    <a:pt x="6" y="69"/>
                  </a:lnTo>
                  <a:lnTo>
                    <a:pt x="6" y="67"/>
                  </a:lnTo>
                  <a:lnTo>
                    <a:pt x="5" y="63"/>
                  </a:lnTo>
                  <a:lnTo>
                    <a:pt x="5" y="61"/>
                  </a:lnTo>
                  <a:lnTo>
                    <a:pt x="4" y="61"/>
                  </a:lnTo>
                  <a:lnTo>
                    <a:pt x="3" y="61"/>
                  </a:lnTo>
                  <a:lnTo>
                    <a:pt x="2" y="61"/>
                  </a:lnTo>
                  <a:lnTo>
                    <a:pt x="2" y="62"/>
                  </a:lnTo>
                  <a:lnTo>
                    <a:pt x="1" y="65"/>
                  </a:lnTo>
                  <a:lnTo>
                    <a:pt x="0" y="72"/>
                  </a:lnTo>
                  <a:lnTo>
                    <a:pt x="0" y="75"/>
                  </a:lnTo>
                  <a:lnTo>
                    <a:pt x="0" y="77"/>
                  </a:lnTo>
                  <a:lnTo>
                    <a:pt x="1" y="79"/>
                  </a:lnTo>
                  <a:lnTo>
                    <a:pt x="2" y="81"/>
                  </a:lnTo>
                  <a:lnTo>
                    <a:pt x="3" y="82"/>
                  </a:lnTo>
                  <a:lnTo>
                    <a:pt x="5" y="83"/>
                  </a:lnTo>
                  <a:lnTo>
                    <a:pt x="7" y="84"/>
                  </a:lnTo>
                  <a:lnTo>
                    <a:pt x="10" y="85"/>
                  </a:lnTo>
                  <a:lnTo>
                    <a:pt x="17" y="86"/>
                  </a:lnTo>
                  <a:lnTo>
                    <a:pt x="22" y="87"/>
                  </a:lnTo>
                  <a:lnTo>
                    <a:pt x="28" y="86"/>
                  </a:lnTo>
                  <a:lnTo>
                    <a:pt x="33" y="85"/>
                  </a:lnTo>
                  <a:lnTo>
                    <a:pt x="38" y="83"/>
                  </a:lnTo>
                  <a:lnTo>
                    <a:pt x="42" y="81"/>
                  </a:lnTo>
                  <a:lnTo>
                    <a:pt x="46" y="77"/>
                  </a:lnTo>
                  <a:lnTo>
                    <a:pt x="48" y="73"/>
                  </a:lnTo>
                  <a:lnTo>
                    <a:pt x="49" y="70"/>
                  </a:lnTo>
                  <a:lnTo>
                    <a:pt x="50" y="68"/>
                  </a:lnTo>
                  <a:lnTo>
                    <a:pt x="50" y="62"/>
                  </a:lnTo>
                  <a:lnTo>
                    <a:pt x="50" y="57"/>
                  </a:lnTo>
                  <a:lnTo>
                    <a:pt x="49" y="52"/>
                  </a:lnTo>
                  <a:lnTo>
                    <a:pt x="47" y="49"/>
                  </a:lnTo>
                  <a:lnTo>
                    <a:pt x="44" y="45"/>
                  </a:lnTo>
                  <a:lnTo>
                    <a:pt x="38" y="40"/>
                  </a:lnTo>
                  <a:lnTo>
                    <a:pt x="31" y="36"/>
                  </a:lnTo>
                  <a:lnTo>
                    <a:pt x="24" y="32"/>
                  </a:lnTo>
                  <a:lnTo>
                    <a:pt x="17" y="28"/>
                  </a:lnTo>
                  <a:lnTo>
                    <a:pt x="15" y="26"/>
                  </a:lnTo>
                  <a:lnTo>
                    <a:pt x="13" y="23"/>
                  </a:lnTo>
                  <a:lnTo>
                    <a:pt x="12" y="20"/>
                  </a:lnTo>
                  <a:lnTo>
                    <a:pt x="11" y="17"/>
                  </a:lnTo>
                  <a:lnTo>
                    <a:pt x="11" y="14"/>
                  </a:lnTo>
                  <a:lnTo>
                    <a:pt x="12" y="12"/>
                  </a:lnTo>
                  <a:lnTo>
                    <a:pt x="13" y="10"/>
                  </a:lnTo>
                  <a:lnTo>
                    <a:pt x="15" y="8"/>
                  </a:lnTo>
                  <a:lnTo>
                    <a:pt x="16" y="6"/>
                  </a:lnTo>
                  <a:lnTo>
                    <a:pt x="19" y="5"/>
                  </a:lnTo>
                  <a:lnTo>
                    <a:pt x="22" y="5"/>
                  </a:lnTo>
                  <a:lnTo>
                    <a:pt x="25" y="4"/>
                  </a:lnTo>
                  <a:lnTo>
                    <a:pt x="29" y="4"/>
                  </a:lnTo>
                  <a:lnTo>
                    <a:pt x="31" y="5"/>
                  </a:lnTo>
                  <a:lnTo>
                    <a:pt x="35" y="7"/>
                  </a:lnTo>
                  <a:lnTo>
                    <a:pt x="37" y="8"/>
                  </a:lnTo>
                  <a:lnTo>
                    <a:pt x="38" y="9"/>
                  </a:lnTo>
                  <a:lnTo>
                    <a:pt x="39" y="11"/>
                  </a:lnTo>
                  <a:lnTo>
                    <a:pt x="39" y="13"/>
                  </a:lnTo>
                  <a:lnTo>
                    <a:pt x="41" y="19"/>
                  </a:lnTo>
                  <a:lnTo>
                    <a:pt x="42" y="21"/>
                  </a:lnTo>
                  <a:lnTo>
                    <a:pt x="43" y="21"/>
                  </a:lnTo>
                  <a:lnTo>
                    <a:pt x="44" y="21"/>
                  </a:lnTo>
                  <a:lnTo>
                    <a:pt x="44" y="20"/>
                  </a:lnTo>
                  <a:lnTo>
                    <a:pt x="44"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2" name="Freeform 188"/>
            <p:cNvSpPr>
              <a:spLocks noEditPoints="1"/>
            </p:cNvSpPr>
            <p:nvPr/>
          </p:nvSpPr>
          <p:spPr bwMode="auto">
            <a:xfrm>
              <a:off x="2079777" y="6228567"/>
              <a:ext cx="68117" cy="87903"/>
            </a:xfrm>
            <a:custGeom>
              <a:avLst/>
              <a:gdLst>
                <a:gd name="T0" fmla="*/ 2147483647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0 h 56"/>
                <a:gd name="T12" fmla="*/ 2147483647 w 43"/>
                <a:gd name="T13" fmla="*/ 0 h 56"/>
                <a:gd name="T14" fmla="*/ 2147483647 w 43"/>
                <a:gd name="T15" fmla="*/ 2147483647 h 56"/>
                <a:gd name="T16" fmla="*/ 2147483647 w 43"/>
                <a:gd name="T17" fmla="*/ 2147483647 h 56"/>
                <a:gd name="T18" fmla="*/ 2147483647 w 43"/>
                <a:gd name="T19" fmla="*/ 2147483647 h 56"/>
                <a:gd name="T20" fmla="*/ 0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2147483647 h 56"/>
                <a:gd name="T54" fmla="*/ 2147483647 w 43"/>
                <a:gd name="T55" fmla="*/ 2147483647 h 56"/>
                <a:gd name="T56" fmla="*/ 2147483647 w 43"/>
                <a:gd name="T57" fmla="*/ 2147483647 h 56"/>
                <a:gd name="T58" fmla="*/ 2147483647 w 43"/>
                <a:gd name="T59" fmla="*/ 2147483647 h 56"/>
                <a:gd name="T60" fmla="*/ 2147483647 w 43"/>
                <a:gd name="T61" fmla="*/ 2147483647 h 56"/>
                <a:gd name="T62" fmla="*/ 2147483647 w 43"/>
                <a:gd name="T63" fmla="*/ 2147483647 h 56"/>
                <a:gd name="T64" fmla="*/ 2147483647 w 43"/>
                <a:gd name="T65" fmla="*/ 2147483647 h 56"/>
                <a:gd name="T66" fmla="*/ 2147483647 w 43"/>
                <a:gd name="T67" fmla="*/ 2147483647 h 56"/>
                <a:gd name="T68" fmla="*/ 2147483647 w 43"/>
                <a:gd name="T69" fmla="*/ 2147483647 h 56"/>
                <a:gd name="T70" fmla="*/ 2147483647 w 43"/>
                <a:gd name="T71" fmla="*/ 2147483647 h 56"/>
                <a:gd name="T72" fmla="*/ 2147483647 w 43"/>
                <a:gd name="T73" fmla="*/ 2147483647 h 56"/>
                <a:gd name="T74" fmla="*/ 2147483647 w 43"/>
                <a:gd name="T75" fmla="*/ 2147483647 h 56"/>
                <a:gd name="T76" fmla="*/ 2147483647 w 43"/>
                <a:gd name="T77" fmla="*/ 2147483647 h 56"/>
                <a:gd name="T78" fmla="*/ 2147483647 w 43"/>
                <a:gd name="T79" fmla="*/ 2147483647 h 56"/>
                <a:gd name="T80" fmla="*/ 2147483647 w 43"/>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
                <a:gd name="T124" fmla="*/ 0 h 56"/>
                <a:gd name="T125" fmla="*/ 43 w 43"/>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 h="56">
                  <a:moveTo>
                    <a:pt x="41" y="22"/>
                  </a:moveTo>
                  <a:lnTo>
                    <a:pt x="42" y="22"/>
                  </a:lnTo>
                  <a:lnTo>
                    <a:pt x="43" y="21"/>
                  </a:lnTo>
                  <a:lnTo>
                    <a:pt x="43" y="19"/>
                  </a:lnTo>
                  <a:lnTo>
                    <a:pt x="43" y="16"/>
                  </a:lnTo>
                  <a:lnTo>
                    <a:pt x="42" y="13"/>
                  </a:lnTo>
                  <a:lnTo>
                    <a:pt x="41" y="10"/>
                  </a:lnTo>
                  <a:lnTo>
                    <a:pt x="39" y="7"/>
                  </a:lnTo>
                  <a:lnTo>
                    <a:pt x="37" y="4"/>
                  </a:lnTo>
                  <a:lnTo>
                    <a:pt x="33" y="2"/>
                  </a:lnTo>
                  <a:lnTo>
                    <a:pt x="31" y="1"/>
                  </a:lnTo>
                  <a:lnTo>
                    <a:pt x="29" y="0"/>
                  </a:lnTo>
                  <a:lnTo>
                    <a:pt x="23" y="0"/>
                  </a:lnTo>
                  <a:lnTo>
                    <a:pt x="18" y="0"/>
                  </a:lnTo>
                  <a:lnTo>
                    <a:pt x="13" y="2"/>
                  </a:lnTo>
                  <a:lnTo>
                    <a:pt x="11" y="4"/>
                  </a:lnTo>
                  <a:lnTo>
                    <a:pt x="9" y="5"/>
                  </a:lnTo>
                  <a:lnTo>
                    <a:pt x="6" y="9"/>
                  </a:lnTo>
                  <a:lnTo>
                    <a:pt x="3" y="14"/>
                  </a:lnTo>
                  <a:lnTo>
                    <a:pt x="1" y="19"/>
                  </a:lnTo>
                  <a:lnTo>
                    <a:pt x="0" y="23"/>
                  </a:lnTo>
                  <a:lnTo>
                    <a:pt x="0" y="28"/>
                  </a:lnTo>
                  <a:lnTo>
                    <a:pt x="0" y="35"/>
                  </a:lnTo>
                  <a:lnTo>
                    <a:pt x="1" y="40"/>
                  </a:lnTo>
                  <a:lnTo>
                    <a:pt x="3" y="45"/>
                  </a:lnTo>
                  <a:lnTo>
                    <a:pt x="5" y="49"/>
                  </a:lnTo>
                  <a:lnTo>
                    <a:pt x="7" y="50"/>
                  </a:lnTo>
                  <a:lnTo>
                    <a:pt x="9" y="52"/>
                  </a:lnTo>
                  <a:lnTo>
                    <a:pt x="12" y="54"/>
                  </a:lnTo>
                  <a:lnTo>
                    <a:pt x="17" y="55"/>
                  </a:lnTo>
                  <a:lnTo>
                    <a:pt x="22" y="56"/>
                  </a:lnTo>
                  <a:lnTo>
                    <a:pt x="27" y="55"/>
                  </a:lnTo>
                  <a:lnTo>
                    <a:pt x="31" y="54"/>
                  </a:lnTo>
                  <a:lnTo>
                    <a:pt x="34" y="52"/>
                  </a:lnTo>
                  <a:lnTo>
                    <a:pt x="37" y="51"/>
                  </a:lnTo>
                  <a:lnTo>
                    <a:pt x="40" y="47"/>
                  </a:lnTo>
                  <a:lnTo>
                    <a:pt x="41" y="45"/>
                  </a:lnTo>
                  <a:lnTo>
                    <a:pt x="41" y="44"/>
                  </a:lnTo>
                  <a:lnTo>
                    <a:pt x="40" y="44"/>
                  </a:lnTo>
                  <a:lnTo>
                    <a:pt x="39" y="45"/>
                  </a:lnTo>
                  <a:lnTo>
                    <a:pt x="37" y="47"/>
                  </a:lnTo>
                  <a:lnTo>
                    <a:pt x="36" y="48"/>
                  </a:lnTo>
                  <a:lnTo>
                    <a:pt x="34" y="48"/>
                  </a:lnTo>
                  <a:lnTo>
                    <a:pt x="31" y="49"/>
                  </a:lnTo>
                  <a:lnTo>
                    <a:pt x="28" y="49"/>
                  </a:lnTo>
                  <a:lnTo>
                    <a:pt x="22" y="49"/>
                  </a:lnTo>
                  <a:lnTo>
                    <a:pt x="20" y="48"/>
                  </a:lnTo>
                  <a:lnTo>
                    <a:pt x="18" y="47"/>
                  </a:lnTo>
                  <a:lnTo>
                    <a:pt x="15" y="45"/>
                  </a:lnTo>
                  <a:lnTo>
                    <a:pt x="13" y="44"/>
                  </a:lnTo>
                  <a:lnTo>
                    <a:pt x="12" y="42"/>
                  </a:lnTo>
                  <a:lnTo>
                    <a:pt x="11" y="39"/>
                  </a:lnTo>
                  <a:lnTo>
                    <a:pt x="9" y="35"/>
                  </a:lnTo>
                  <a:lnTo>
                    <a:pt x="9" y="31"/>
                  </a:lnTo>
                  <a:lnTo>
                    <a:pt x="9" y="27"/>
                  </a:lnTo>
                  <a:lnTo>
                    <a:pt x="9" y="24"/>
                  </a:lnTo>
                  <a:lnTo>
                    <a:pt x="9" y="22"/>
                  </a:lnTo>
                  <a:lnTo>
                    <a:pt x="41" y="22"/>
                  </a:lnTo>
                  <a:close/>
                  <a:moveTo>
                    <a:pt x="22" y="18"/>
                  </a:moveTo>
                  <a:lnTo>
                    <a:pt x="15" y="18"/>
                  </a:lnTo>
                  <a:lnTo>
                    <a:pt x="11" y="18"/>
                  </a:lnTo>
                  <a:lnTo>
                    <a:pt x="10" y="17"/>
                  </a:lnTo>
                  <a:lnTo>
                    <a:pt x="10" y="15"/>
                  </a:lnTo>
                  <a:lnTo>
                    <a:pt x="11" y="13"/>
                  </a:lnTo>
                  <a:lnTo>
                    <a:pt x="14" y="8"/>
                  </a:lnTo>
                  <a:lnTo>
                    <a:pt x="16" y="6"/>
                  </a:lnTo>
                  <a:lnTo>
                    <a:pt x="19" y="4"/>
                  </a:lnTo>
                  <a:lnTo>
                    <a:pt x="22" y="3"/>
                  </a:lnTo>
                  <a:lnTo>
                    <a:pt x="25" y="3"/>
                  </a:lnTo>
                  <a:lnTo>
                    <a:pt x="29" y="3"/>
                  </a:lnTo>
                  <a:lnTo>
                    <a:pt x="32" y="5"/>
                  </a:lnTo>
                  <a:lnTo>
                    <a:pt x="33" y="6"/>
                  </a:lnTo>
                  <a:lnTo>
                    <a:pt x="34" y="8"/>
                  </a:lnTo>
                  <a:lnTo>
                    <a:pt x="35" y="10"/>
                  </a:lnTo>
                  <a:lnTo>
                    <a:pt x="35" y="11"/>
                  </a:lnTo>
                  <a:lnTo>
                    <a:pt x="35" y="13"/>
                  </a:lnTo>
                  <a:lnTo>
                    <a:pt x="34" y="14"/>
                  </a:lnTo>
                  <a:lnTo>
                    <a:pt x="34" y="15"/>
                  </a:lnTo>
                  <a:lnTo>
                    <a:pt x="33" y="16"/>
                  </a:lnTo>
                  <a:lnTo>
                    <a:pt x="31"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3" name="Freeform 189"/>
            <p:cNvSpPr>
              <a:spLocks/>
            </p:cNvSpPr>
            <p:nvPr/>
          </p:nvSpPr>
          <p:spPr bwMode="auto">
            <a:xfrm>
              <a:off x="2158374" y="6224979"/>
              <a:ext cx="62877" cy="87903"/>
            </a:xfrm>
            <a:custGeom>
              <a:avLst/>
              <a:gdLst>
                <a:gd name="T0" fmla="*/ 2147483647 w 39"/>
                <a:gd name="T1" fmla="*/ 2147483647 h 56"/>
                <a:gd name="T2" fmla="*/ 2147483647 w 39"/>
                <a:gd name="T3" fmla="*/ 2147483647 h 56"/>
                <a:gd name="T4" fmla="*/ 2147483647 w 39"/>
                <a:gd name="T5" fmla="*/ 2147483647 h 56"/>
                <a:gd name="T6" fmla="*/ 2147483647 w 39"/>
                <a:gd name="T7" fmla="*/ 2147483647 h 56"/>
                <a:gd name="T8" fmla="*/ 2147483647 w 39"/>
                <a:gd name="T9" fmla="*/ 2147483647 h 56"/>
                <a:gd name="T10" fmla="*/ 2147483647 w 39"/>
                <a:gd name="T11" fmla="*/ 2147483647 h 56"/>
                <a:gd name="T12" fmla="*/ 2147483647 w 39"/>
                <a:gd name="T13" fmla="*/ 2147483647 h 56"/>
                <a:gd name="T14" fmla="*/ 2147483647 w 39"/>
                <a:gd name="T15" fmla="*/ 2147483647 h 56"/>
                <a:gd name="T16" fmla="*/ 2147483647 w 39"/>
                <a:gd name="T17" fmla="*/ 2147483647 h 56"/>
                <a:gd name="T18" fmla="*/ 2147483647 w 39"/>
                <a:gd name="T19" fmla="*/ 2147483647 h 56"/>
                <a:gd name="T20" fmla="*/ 2147483647 w 39"/>
                <a:gd name="T21" fmla="*/ 2147483647 h 56"/>
                <a:gd name="T22" fmla="*/ 2147483647 w 39"/>
                <a:gd name="T23" fmla="*/ 2147483647 h 56"/>
                <a:gd name="T24" fmla="*/ 2147483647 w 39"/>
                <a:gd name="T25" fmla="*/ 2147483647 h 56"/>
                <a:gd name="T26" fmla="*/ 2147483647 w 39"/>
                <a:gd name="T27" fmla="*/ 2147483647 h 56"/>
                <a:gd name="T28" fmla="*/ 2147483647 w 39"/>
                <a:gd name="T29" fmla="*/ 0 h 56"/>
                <a:gd name="T30" fmla="*/ 2147483647 w 39"/>
                <a:gd name="T31" fmla="*/ 0 h 56"/>
                <a:gd name="T32" fmla="*/ 2147483647 w 39"/>
                <a:gd name="T33" fmla="*/ 2147483647 h 56"/>
                <a:gd name="T34" fmla="*/ 2147483647 w 39"/>
                <a:gd name="T35" fmla="*/ 2147483647 h 56"/>
                <a:gd name="T36" fmla="*/ 2147483647 w 39"/>
                <a:gd name="T37" fmla="*/ 2147483647 h 56"/>
                <a:gd name="T38" fmla="*/ 2147483647 w 39"/>
                <a:gd name="T39" fmla="*/ 2147483647 h 56"/>
                <a:gd name="T40" fmla="*/ 2147483647 w 39"/>
                <a:gd name="T41" fmla="*/ 2147483647 h 56"/>
                <a:gd name="T42" fmla="*/ 2147483647 w 39"/>
                <a:gd name="T43" fmla="*/ 2147483647 h 56"/>
                <a:gd name="T44" fmla="*/ 2147483647 w 39"/>
                <a:gd name="T45" fmla="*/ 2147483647 h 56"/>
                <a:gd name="T46" fmla="*/ 2147483647 w 39"/>
                <a:gd name="T47" fmla="*/ 2147483647 h 56"/>
                <a:gd name="T48" fmla="*/ 0 w 39"/>
                <a:gd name="T49" fmla="*/ 2147483647 h 56"/>
                <a:gd name="T50" fmla="*/ 2147483647 w 39"/>
                <a:gd name="T51" fmla="*/ 2147483647 h 56"/>
                <a:gd name="T52" fmla="*/ 2147483647 w 39"/>
                <a:gd name="T53" fmla="*/ 2147483647 h 56"/>
                <a:gd name="T54" fmla="*/ 2147483647 w 39"/>
                <a:gd name="T55" fmla="*/ 2147483647 h 56"/>
                <a:gd name="T56" fmla="*/ 2147483647 w 39"/>
                <a:gd name="T57" fmla="*/ 2147483647 h 56"/>
                <a:gd name="T58" fmla="*/ 2147483647 w 39"/>
                <a:gd name="T59" fmla="*/ 2147483647 h 56"/>
                <a:gd name="T60" fmla="*/ 2147483647 w 39"/>
                <a:gd name="T61" fmla="*/ 2147483647 h 56"/>
                <a:gd name="T62" fmla="*/ 2147483647 w 39"/>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6"/>
                <a:gd name="T98" fmla="*/ 39 w 39"/>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6">
                  <a:moveTo>
                    <a:pt x="17" y="19"/>
                  </a:moveTo>
                  <a:lnTo>
                    <a:pt x="18" y="16"/>
                  </a:lnTo>
                  <a:lnTo>
                    <a:pt x="19" y="14"/>
                  </a:lnTo>
                  <a:lnTo>
                    <a:pt x="21" y="12"/>
                  </a:lnTo>
                  <a:lnTo>
                    <a:pt x="23" y="11"/>
                  </a:lnTo>
                  <a:lnTo>
                    <a:pt x="26" y="11"/>
                  </a:lnTo>
                  <a:lnTo>
                    <a:pt x="28" y="12"/>
                  </a:lnTo>
                  <a:lnTo>
                    <a:pt x="30" y="13"/>
                  </a:lnTo>
                  <a:lnTo>
                    <a:pt x="32" y="14"/>
                  </a:lnTo>
                  <a:lnTo>
                    <a:pt x="34" y="14"/>
                  </a:lnTo>
                  <a:lnTo>
                    <a:pt x="37" y="13"/>
                  </a:lnTo>
                  <a:lnTo>
                    <a:pt x="38" y="11"/>
                  </a:lnTo>
                  <a:lnTo>
                    <a:pt x="39" y="10"/>
                  </a:lnTo>
                  <a:lnTo>
                    <a:pt x="39" y="8"/>
                  </a:lnTo>
                  <a:lnTo>
                    <a:pt x="39" y="6"/>
                  </a:lnTo>
                  <a:lnTo>
                    <a:pt x="38" y="5"/>
                  </a:lnTo>
                  <a:lnTo>
                    <a:pt x="37" y="4"/>
                  </a:lnTo>
                  <a:lnTo>
                    <a:pt x="36" y="3"/>
                  </a:lnTo>
                  <a:lnTo>
                    <a:pt x="34" y="2"/>
                  </a:lnTo>
                  <a:lnTo>
                    <a:pt x="31" y="2"/>
                  </a:lnTo>
                  <a:lnTo>
                    <a:pt x="29" y="2"/>
                  </a:lnTo>
                  <a:lnTo>
                    <a:pt x="27" y="3"/>
                  </a:lnTo>
                  <a:lnTo>
                    <a:pt x="25" y="4"/>
                  </a:lnTo>
                  <a:lnTo>
                    <a:pt x="23" y="5"/>
                  </a:lnTo>
                  <a:lnTo>
                    <a:pt x="20" y="8"/>
                  </a:lnTo>
                  <a:lnTo>
                    <a:pt x="18" y="9"/>
                  </a:lnTo>
                  <a:lnTo>
                    <a:pt x="18" y="8"/>
                  </a:lnTo>
                  <a:lnTo>
                    <a:pt x="17" y="5"/>
                  </a:lnTo>
                  <a:lnTo>
                    <a:pt x="17" y="1"/>
                  </a:lnTo>
                  <a:lnTo>
                    <a:pt x="17" y="0"/>
                  </a:lnTo>
                  <a:lnTo>
                    <a:pt x="16" y="0"/>
                  </a:lnTo>
                  <a:lnTo>
                    <a:pt x="15" y="0"/>
                  </a:lnTo>
                  <a:lnTo>
                    <a:pt x="13" y="2"/>
                  </a:lnTo>
                  <a:lnTo>
                    <a:pt x="9" y="7"/>
                  </a:lnTo>
                  <a:lnTo>
                    <a:pt x="5" y="9"/>
                  </a:lnTo>
                  <a:lnTo>
                    <a:pt x="4" y="10"/>
                  </a:lnTo>
                  <a:lnTo>
                    <a:pt x="4" y="11"/>
                  </a:lnTo>
                  <a:lnTo>
                    <a:pt x="4" y="12"/>
                  </a:lnTo>
                  <a:lnTo>
                    <a:pt x="6" y="13"/>
                  </a:lnTo>
                  <a:lnTo>
                    <a:pt x="8" y="16"/>
                  </a:lnTo>
                  <a:lnTo>
                    <a:pt x="9" y="18"/>
                  </a:lnTo>
                  <a:lnTo>
                    <a:pt x="9" y="21"/>
                  </a:lnTo>
                  <a:lnTo>
                    <a:pt x="9" y="42"/>
                  </a:lnTo>
                  <a:lnTo>
                    <a:pt x="8" y="47"/>
                  </a:lnTo>
                  <a:lnTo>
                    <a:pt x="8" y="49"/>
                  </a:lnTo>
                  <a:lnTo>
                    <a:pt x="7" y="50"/>
                  </a:lnTo>
                  <a:lnTo>
                    <a:pt x="6" y="51"/>
                  </a:lnTo>
                  <a:lnTo>
                    <a:pt x="5" y="52"/>
                  </a:lnTo>
                  <a:lnTo>
                    <a:pt x="1" y="53"/>
                  </a:lnTo>
                  <a:lnTo>
                    <a:pt x="0" y="54"/>
                  </a:lnTo>
                  <a:lnTo>
                    <a:pt x="1" y="55"/>
                  </a:lnTo>
                  <a:lnTo>
                    <a:pt x="2" y="56"/>
                  </a:lnTo>
                  <a:lnTo>
                    <a:pt x="3" y="56"/>
                  </a:lnTo>
                  <a:lnTo>
                    <a:pt x="16" y="55"/>
                  </a:lnTo>
                  <a:lnTo>
                    <a:pt x="27" y="56"/>
                  </a:lnTo>
                  <a:lnTo>
                    <a:pt x="30" y="56"/>
                  </a:lnTo>
                  <a:lnTo>
                    <a:pt x="30" y="55"/>
                  </a:lnTo>
                  <a:lnTo>
                    <a:pt x="30" y="53"/>
                  </a:lnTo>
                  <a:lnTo>
                    <a:pt x="29" y="53"/>
                  </a:lnTo>
                  <a:lnTo>
                    <a:pt x="23" y="52"/>
                  </a:lnTo>
                  <a:lnTo>
                    <a:pt x="19" y="51"/>
                  </a:lnTo>
                  <a:lnTo>
                    <a:pt x="19" y="50"/>
                  </a:lnTo>
                  <a:lnTo>
                    <a:pt x="18"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4" name="Freeform 190"/>
            <p:cNvSpPr>
              <a:spLocks/>
            </p:cNvSpPr>
            <p:nvPr/>
          </p:nvSpPr>
          <p:spPr bwMode="auto">
            <a:xfrm>
              <a:off x="2221251" y="6230361"/>
              <a:ext cx="92568" cy="86110"/>
            </a:xfrm>
            <a:custGeom>
              <a:avLst/>
              <a:gdLst>
                <a:gd name="T0" fmla="*/ 2147483647 w 58"/>
                <a:gd name="T1" fmla="*/ 2147483647 h 54"/>
                <a:gd name="T2" fmla="*/ 2147483647 w 58"/>
                <a:gd name="T3" fmla="*/ 2147483647 h 54"/>
                <a:gd name="T4" fmla="*/ 2147483647 w 58"/>
                <a:gd name="T5" fmla="*/ 2147483647 h 54"/>
                <a:gd name="T6" fmla="*/ 2147483647 w 58"/>
                <a:gd name="T7" fmla="*/ 2147483647 h 54"/>
                <a:gd name="T8" fmla="*/ 2147483647 w 58"/>
                <a:gd name="T9" fmla="*/ 2147483647 h 54"/>
                <a:gd name="T10" fmla="*/ 2147483647 w 58"/>
                <a:gd name="T11" fmla="*/ 2147483647 h 54"/>
                <a:gd name="T12" fmla="*/ 2147483647 w 58"/>
                <a:gd name="T13" fmla="*/ 0 h 54"/>
                <a:gd name="T14" fmla="*/ 2147483647 w 58"/>
                <a:gd name="T15" fmla="*/ 0 h 54"/>
                <a:gd name="T16" fmla="*/ 2147483647 w 58"/>
                <a:gd name="T17" fmla="*/ 0 h 54"/>
                <a:gd name="T18" fmla="*/ 2147483647 w 58"/>
                <a:gd name="T19" fmla="*/ 0 h 54"/>
                <a:gd name="T20" fmla="*/ 2147483647 w 58"/>
                <a:gd name="T21" fmla="*/ 0 h 54"/>
                <a:gd name="T22" fmla="*/ 2147483647 w 58"/>
                <a:gd name="T23" fmla="*/ 2147483647 h 54"/>
                <a:gd name="T24" fmla="*/ 2147483647 w 58"/>
                <a:gd name="T25" fmla="*/ 2147483647 h 54"/>
                <a:gd name="T26" fmla="*/ 2147483647 w 58"/>
                <a:gd name="T27" fmla="*/ 2147483647 h 54"/>
                <a:gd name="T28" fmla="*/ 2147483647 w 58"/>
                <a:gd name="T29" fmla="*/ 2147483647 h 54"/>
                <a:gd name="T30" fmla="*/ 2147483647 w 58"/>
                <a:gd name="T31" fmla="*/ 2147483647 h 54"/>
                <a:gd name="T32" fmla="*/ 2147483647 w 58"/>
                <a:gd name="T33" fmla="*/ 2147483647 h 54"/>
                <a:gd name="T34" fmla="*/ 2147483647 w 58"/>
                <a:gd name="T35" fmla="*/ 2147483647 h 54"/>
                <a:gd name="T36" fmla="*/ 2147483647 w 58"/>
                <a:gd name="T37" fmla="*/ 2147483647 h 54"/>
                <a:gd name="T38" fmla="*/ 2147483647 w 58"/>
                <a:gd name="T39" fmla="*/ 2147483647 h 54"/>
                <a:gd name="T40" fmla="*/ 2147483647 w 58"/>
                <a:gd name="T41" fmla="*/ 2147483647 h 54"/>
                <a:gd name="T42" fmla="*/ 2147483647 w 58"/>
                <a:gd name="T43" fmla="*/ 2147483647 h 54"/>
                <a:gd name="T44" fmla="*/ 2147483647 w 58"/>
                <a:gd name="T45" fmla="*/ 2147483647 h 54"/>
                <a:gd name="T46" fmla="*/ 2147483647 w 58"/>
                <a:gd name="T47" fmla="*/ 2147483647 h 54"/>
                <a:gd name="T48" fmla="*/ 2147483647 w 58"/>
                <a:gd name="T49" fmla="*/ 2147483647 h 54"/>
                <a:gd name="T50" fmla="*/ 2147483647 w 58"/>
                <a:gd name="T51" fmla="*/ 2147483647 h 54"/>
                <a:gd name="T52" fmla="*/ 2147483647 w 58"/>
                <a:gd name="T53" fmla="*/ 2147483647 h 54"/>
                <a:gd name="T54" fmla="*/ 2147483647 w 58"/>
                <a:gd name="T55" fmla="*/ 2147483647 h 54"/>
                <a:gd name="T56" fmla="*/ 2147483647 w 58"/>
                <a:gd name="T57" fmla="*/ 2147483647 h 54"/>
                <a:gd name="T58" fmla="*/ 2147483647 w 58"/>
                <a:gd name="T59" fmla="*/ 2147483647 h 54"/>
                <a:gd name="T60" fmla="*/ 2147483647 w 58"/>
                <a:gd name="T61" fmla="*/ 0 h 54"/>
                <a:gd name="T62" fmla="*/ 2147483647 w 58"/>
                <a:gd name="T63" fmla="*/ 0 h 54"/>
                <a:gd name="T64" fmla="*/ 2147483647 w 58"/>
                <a:gd name="T65" fmla="*/ 0 h 54"/>
                <a:gd name="T66" fmla="*/ 2147483647 w 58"/>
                <a:gd name="T67" fmla="*/ 0 h 54"/>
                <a:gd name="T68" fmla="*/ 2147483647 w 58"/>
                <a:gd name="T69" fmla="*/ 0 h 54"/>
                <a:gd name="T70" fmla="*/ 0 w 58"/>
                <a:gd name="T71" fmla="*/ 2147483647 h 54"/>
                <a:gd name="T72" fmla="*/ 2147483647 w 58"/>
                <a:gd name="T73" fmla="*/ 2147483647 h 54"/>
                <a:gd name="T74" fmla="*/ 2147483647 w 58"/>
                <a:gd name="T75" fmla="*/ 2147483647 h 54"/>
                <a:gd name="T76" fmla="*/ 2147483647 w 58"/>
                <a:gd name="T77" fmla="*/ 2147483647 h 54"/>
                <a:gd name="T78" fmla="*/ 2147483647 w 58"/>
                <a:gd name="T79" fmla="*/ 2147483647 h 54"/>
                <a:gd name="T80" fmla="*/ 2147483647 w 58"/>
                <a:gd name="T81" fmla="*/ 2147483647 h 54"/>
                <a:gd name="T82" fmla="*/ 2147483647 w 58"/>
                <a:gd name="T83" fmla="*/ 2147483647 h 54"/>
                <a:gd name="T84" fmla="*/ 2147483647 w 58"/>
                <a:gd name="T85" fmla="*/ 2147483647 h 54"/>
                <a:gd name="T86" fmla="*/ 2147483647 w 58"/>
                <a:gd name="T87" fmla="*/ 2147483647 h 54"/>
                <a:gd name="T88" fmla="*/ 2147483647 w 58"/>
                <a:gd name="T89" fmla="*/ 2147483647 h 54"/>
                <a:gd name="T90" fmla="*/ 2147483647 w 58"/>
                <a:gd name="T91" fmla="*/ 2147483647 h 54"/>
                <a:gd name="T92" fmla="*/ 2147483647 w 58"/>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4"/>
                <a:gd name="T143" fmla="*/ 58 w 58"/>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4">
                  <a:moveTo>
                    <a:pt x="48" y="9"/>
                  </a:moveTo>
                  <a:lnTo>
                    <a:pt x="50" y="7"/>
                  </a:lnTo>
                  <a:lnTo>
                    <a:pt x="51" y="5"/>
                  </a:lnTo>
                  <a:lnTo>
                    <a:pt x="54" y="3"/>
                  </a:lnTo>
                  <a:lnTo>
                    <a:pt x="57" y="2"/>
                  </a:lnTo>
                  <a:lnTo>
                    <a:pt x="58" y="1"/>
                  </a:lnTo>
                  <a:lnTo>
                    <a:pt x="57" y="0"/>
                  </a:lnTo>
                  <a:lnTo>
                    <a:pt x="55" y="0"/>
                  </a:lnTo>
                  <a:lnTo>
                    <a:pt x="48" y="0"/>
                  </a:lnTo>
                  <a:lnTo>
                    <a:pt x="38" y="0"/>
                  </a:lnTo>
                  <a:lnTo>
                    <a:pt x="37" y="0"/>
                  </a:lnTo>
                  <a:lnTo>
                    <a:pt x="36" y="1"/>
                  </a:lnTo>
                  <a:lnTo>
                    <a:pt x="38" y="2"/>
                  </a:lnTo>
                  <a:lnTo>
                    <a:pt x="40" y="3"/>
                  </a:lnTo>
                  <a:lnTo>
                    <a:pt x="43" y="4"/>
                  </a:lnTo>
                  <a:lnTo>
                    <a:pt x="44" y="5"/>
                  </a:lnTo>
                  <a:lnTo>
                    <a:pt x="44" y="6"/>
                  </a:lnTo>
                  <a:lnTo>
                    <a:pt x="43" y="8"/>
                  </a:lnTo>
                  <a:lnTo>
                    <a:pt x="34" y="35"/>
                  </a:lnTo>
                  <a:lnTo>
                    <a:pt x="33" y="36"/>
                  </a:lnTo>
                  <a:lnTo>
                    <a:pt x="32" y="37"/>
                  </a:lnTo>
                  <a:lnTo>
                    <a:pt x="31" y="36"/>
                  </a:lnTo>
                  <a:lnTo>
                    <a:pt x="21" y="9"/>
                  </a:lnTo>
                  <a:lnTo>
                    <a:pt x="20" y="5"/>
                  </a:lnTo>
                  <a:lnTo>
                    <a:pt x="20" y="4"/>
                  </a:lnTo>
                  <a:lnTo>
                    <a:pt x="21" y="3"/>
                  </a:lnTo>
                  <a:lnTo>
                    <a:pt x="24" y="3"/>
                  </a:lnTo>
                  <a:lnTo>
                    <a:pt x="27" y="2"/>
                  </a:lnTo>
                  <a:lnTo>
                    <a:pt x="28" y="2"/>
                  </a:lnTo>
                  <a:lnTo>
                    <a:pt x="28" y="1"/>
                  </a:lnTo>
                  <a:lnTo>
                    <a:pt x="28" y="0"/>
                  </a:lnTo>
                  <a:lnTo>
                    <a:pt x="26" y="0"/>
                  </a:lnTo>
                  <a:lnTo>
                    <a:pt x="15" y="0"/>
                  </a:lnTo>
                  <a:lnTo>
                    <a:pt x="4" y="0"/>
                  </a:lnTo>
                  <a:lnTo>
                    <a:pt x="1" y="0"/>
                  </a:lnTo>
                  <a:lnTo>
                    <a:pt x="0" y="1"/>
                  </a:lnTo>
                  <a:lnTo>
                    <a:pt x="1" y="2"/>
                  </a:lnTo>
                  <a:lnTo>
                    <a:pt x="1" y="3"/>
                  </a:lnTo>
                  <a:lnTo>
                    <a:pt x="2" y="3"/>
                  </a:lnTo>
                  <a:lnTo>
                    <a:pt x="3" y="3"/>
                  </a:lnTo>
                  <a:lnTo>
                    <a:pt x="6" y="4"/>
                  </a:lnTo>
                  <a:lnTo>
                    <a:pt x="8" y="6"/>
                  </a:lnTo>
                  <a:lnTo>
                    <a:pt x="28" y="52"/>
                  </a:lnTo>
                  <a:lnTo>
                    <a:pt x="29" y="53"/>
                  </a:lnTo>
                  <a:lnTo>
                    <a:pt x="30" y="54"/>
                  </a:lnTo>
                  <a:lnTo>
                    <a:pt x="31" y="53"/>
                  </a:lnTo>
                  <a:lnTo>
                    <a:pt x="48"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5" name="Freeform 191"/>
            <p:cNvSpPr>
              <a:spLocks noEditPoints="1"/>
            </p:cNvSpPr>
            <p:nvPr/>
          </p:nvSpPr>
          <p:spPr bwMode="auto">
            <a:xfrm>
              <a:off x="2319060" y="6180130"/>
              <a:ext cx="43664"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0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0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5"/>
                  </a:lnTo>
                  <a:lnTo>
                    <a:pt x="8" y="36"/>
                  </a:lnTo>
                  <a:lnTo>
                    <a:pt x="6" y="37"/>
                  </a:lnTo>
                  <a:lnTo>
                    <a:pt x="4" y="38"/>
                  </a:lnTo>
                  <a:lnTo>
                    <a:pt x="4" y="39"/>
                  </a:lnTo>
                  <a:lnTo>
                    <a:pt x="4" y="40"/>
                  </a:lnTo>
                  <a:lnTo>
                    <a:pt x="5"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3"/>
                  </a:lnTo>
                  <a:lnTo>
                    <a:pt x="1" y="84"/>
                  </a:lnTo>
                  <a:lnTo>
                    <a:pt x="3" y="84"/>
                  </a:lnTo>
                  <a:lnTo>
                    <a:pt x="14" y="83"/>
                  </a:lnTo>
                  <a:lnTo>
                    <a:pt x="24" y="84"/>
                  </a:lnTo>
                  <a:lnTo>
                    <a:pt x="26" y="84"/>
                  </a:lnTo>
                  <a:lnTo>
                    <a:pt x="27" y="83"/>
                  </a:lnTo>
                  <a:lnTo>
                    <a:pt x="27" y="82"/>
                  </a:lnTo>
                  <a:lnTo>
                    <a:pt x="26" y="81"/>
                  </a:lnTo>
                  <a:lnTo>
                    <a:pt x="24" y="81"/>
                  </a:lnTo>
                  <a:lnTo>
                    <a:pt x="20" y="79"/>
                  </a:lnTo>
                  <a:lnTo>
                    <a:pt x="19" y="78"/>
                  </a:lnTo>
                  <a:lnTo>
                    <a:pt x="19" y="76"/>
                  </a:lnTo>
                  <a:lnTo>
                    <a:pt x="19"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6" name="Freeform 192"/>
            <p:cNvSpPr>
              <a:spLocks/>
            </p:cNvSpPr>
            <p:nvPr/>
          </p:nvSpPr>
          <p:spPr bwMode="auto">
            <a:xfrm>
              <a:off x="2374950" y="6228567"/>
              <a:ext cx="68116" cy="87903"/>
            </a:xfrm>
            <a:custGeom>
              <a:avLst/>
              <a:gdLst>
                <a:gd name="T0" fmla="*/ 0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2147483647 h 56"/>
                <a:gd name="T12" fmla="*/ 2147483647 w 43"/>
                <a:gd name="T13" fmla="*/ 2147483647 h 56"/>
                <a:gd name="T14" fmla="*/ 2147483647 w 43"/>
                <a:gd name="T15" fmla="*/ 2147483647 h 56"/>
                <a:gd name="T16" fmla="*/ 2147483647 w 43"/>
                <a:gd name="T17" fmla="*/ 2147483647 h 56"/>
                <a:gd name="T18" fmla="*/ 2147483647 w 43"/>
                <a:gd name="T19" fmla="*/ 2147483647 h 56"/>
                <a:gd name="T20" fmla="*/ 2147483647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2147483647 h 56"/>
                <a:gd name="T54" fmla="*/ 2147483647 w 43"/>
                <a:gd name="T55" fmla="*/ 0 h 56"/>
                <a:gd name="T56" fmla="*/ 2147483647 w 43"/>
                <a:gd name="T57" fmla="*/ 2147483647 h 56"/>
                <a:gd name="T58" fmla="*/ 2147483647 w 43"/>
                <a:gd name="T59" fmla="*/ 2147483647 h 56"/>
                <a:gd name="T60" fmla="*/ 2147483647 w 43"/>
                <a:gd name="T61" fmla="*/ 2147483647 h 56"/>
                <a:gd name="T62" fmla="*/ 0 w 43"/>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56"/>
                <a:gd name="T98" fmla="*/ 43 w 43"/>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56">
                  <a:moveTo>
                    <a:pt x="0" y="29"/>
                  </a:moveTo>
                  <a:lnTo>
                    <a:pt x="0" y="34"/>
                  </a:lnTo>
                  <a:lnTo>
                    <a:pt x="1" y="39"/>
                  </a:lnTo>
                  <a:lnTo>
                    <a:pt x="3" y="43"/>
                  </a:lnTo>
                  <a:lnTo>
                    <a:pt x="6" y="47"/>
                  </a:lnTo>
                  <a:lnTo>
                    <a:pt x="8" y="49"/>
                  </a:lnTo>
                  <a:lnTo>
                    <a:pt x="9" y="51"/>
                  </a:lnTo>
                  <a:lnTo>
                    <a:pt x="14" y="54"/>
                  </a:lnTo>
                  <a:lnTo>
                    <a:pt x="19" y="55"/>
                  </a:lnTo>
                  <a:lnTo>
                    <a:pt x="24" y="56"/>
                  </a:lnTo>
                  <a:lnTo>
                    <a:pt x="28" y="56"/>
                  </a:lnTo>
                  <a:lnTo>
                    <a:pt x="31" y="55"/>
                  </a:lnTo>
                  <a:lnTo>
                    <a:pt x="34" y="54"/>
                  </a:lnTo>
                  <a:lnTo>
                    <a:pt x="36" y="53"/>
                  </a:lnTo>
                  <a:lnTo>
                    <a:pt x="40" y="50"/>
                  </a:lnTo>
                  <a:lnTo>
                    <a:pt x="41" y="48"/>
                  </a:lnTo>
                  <a:lnTo>
                    <a:pt x="41" y="47"/>
                  </a:lnTo>
                  <a:lnTo>
                    <a:pt x="40" y="47"/>
                  </a:lnTo>
                  <a:lnTo>
                    <a:pt x="39" y="47"/>
                  </a:lnTo>
                  <a:lnTo>
                    <a:pt x="37" y="48"/>
                  </a:lnTo>
                  <a:lnTo>
                    <a:pt x="34" y="49"/>
                  </a:lnTo>
                  <a:lnTo>
                    <a:pt x="29" y="50"/>
                  </a:lnTo>
                  <a:lnTo>
                    <a:pt x="25" y="50"/>
                  </a:lnTo>
                  <a:lnTo>
                    <a:pt x="21" y="49"/>
                  </a:lnTo>
                  <a:lnTo>
                    <a:pt x="18" y="47"/>
                  </a:lnTo>
                  <a:lnTo>
                    <a:pt x="15" y="45"/>
                  </a:lnTo>
                  <a:lnTo>
                    <a:pt x="12" y="42"/>
                  </a:lnTo>
                  <a:lnTo>
                    <a:pt x="10" y="39"/>
                  </a:lnTo>
                  <a:lnTo>
                    <a:pt x="9" y="34"/>
                  </a:lnTo>
                  <a:lnTo>
                    <a:pt x="9" y="29"/>
                  </a:lnTo>
                  <a:lnTo>
                    <a:pt x="9" y="22"/>
                  </a:lnTo>
                  <a:lnTo>
                    <a:pt x="10" y="20"/>
                  </a:lnTo>
                  <a:lnTo>
                    <a:pt x="11" y="17"/>
                  </a:lnTo>
                  <a:lnTo>
                    <a:pt x="13" y="12"/>
                  </a:lnTo>
                  <a:lnTo>
                    <a:pt x="15" y="9"/>
                  </a:lnTo>
                  <a:lnTo>
                    <a:pt x="18" y="6"/>
                  </a:lnTo>
                  <a:lnTo>
                    <a:pt x="21" y="4"/>
                  </a:lnTo>
                  <a:lnTo>
                    <a:pt x="24" y="3"/>
                  </a:lnTo>
                  <a:lnTo>
                    <a:pt x="26" y="3"/>
                  </a:lnTo>
                  <a:lnTo>
                    <a:pt x="29" y="3"/>
                  </a:lnTo>
                  <a:lnTo>
                    <a:pt x="31" y="4"/>
                  </a:lnTo>
                  <a:lnTo>
                    <a:pt x="33" y="6"/>
                  </a:lnTo>
                  <a:lnTo>
                    <a:pt x="36" y="9"/>
                  </a:lnTo>
                  <a:lnTo>
                    <a:pt x="37" y="10"/>
                  </a:lnTo>
                  <a:lnTo>
                    <a:pt x="39" y="10"/>
                  </a:lnTo>
                  <a:lnTo>
                    <a:pt x="41" y="10"/>
                  </a:lnTo>
                  <a:lnTo>
                    <a:pt x="42" y="9"/>
                  </a:lnTo>
                  <a:lnTo>
                    <a:pt x="43" y="8"/>
                  </a:lnTo>
                  <a:lnTo>
                    <a:pt x="43" y="6"/>
                  </a:lnTo>
                  <a:lnTo>
                    <a:pt x="42" y="5"/>
                  </a:lnTo>
                  <a:lnTo>
                    <a:pt x="41" y="3"/>
                  </a:lnTo>
                  <a:lnTo>
                    <a:pt x="40" y="2"/>
                  </a:lnTo>
                  <a:lnTo>
                    <a:pt x="39" y="1"/>
                  </a:lnTo>
                  <a:lnTo>
                    <a:pt x="38" y="1"/>
                  </a:lnTo>
                  <a:lnTo>
                    <a:pt x="33" y="0"/>
                  </a:lnTo>
                  <a:lnTo>
                    <a:pt x="29" y="0"/>
                  </a:lnTo>
                  <a:lnTo>
                    <a:pt x="22" y="0"/>
                  </a:lnTo>
                  <a:lnTo>
                    <a:pt x="16" y="2"/>
                  </a:lnTo>
                  <a:lnTo>
                    <a:pt x="11" y="5"/>
                  </a:lnTo>
                  <a:lnTo>
                    <a:pt x="9" y="7"/>
                  </a:lnTo>
                  <a:lnTo>
                    <a:pt x="7" y="9"/>
                  </a:lnTo>
                  <a:lnTo>
                    <a:pt x="4" y="14"/>
                  </a:lnTo>
                  <a:lnTo>
                    <a:pt x="2" y="19"/>
                  </a:lnTo>
                  <a:lnTo>
                    <a:pt x="0"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7" name="Freeform 193"/>
            <p:cNvSpPr>
              <a:spLocks noEditPoints="1"/>
            </p:cNvSpPr>
            <p:nvPr/>
          </p:nvSpPr>
          <p:spPr bwMode="auto">
            <a:xfrm>
              <a:off x="2453546" y="6228567"/>
              <a:ext cx="69863" cy="87903"/>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0 h 56"/>
                <a:gd name="T12" fmla="*/ 2147483647 w 44"/>
                <a:gd name="T13" fmla="*/ 0 h 56"/>
                <a:gd name="T14" fmla="*/ 2147483647 w 44"/>
                <a:gd name="T15" fmla="*/ 2147483647 h 56"/>
                <a:gd name="T16" fmla="*/ 2147483647 w 44"/>
                <a:gd name="T17" fmla="*/ 2147483647 h 56"/>
                <a:gd name="T18" fmla="*/ 2147483647 w 44"/>
                <a:gd name="T19" fmla="*/ 2147483647 h 56"/>
                <a:gd name="T20" fmla="*/ 0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2147483647 w 44"/>
                <a:gd name="T79" fmla="*/ 2147483647 h 56"/>
                <a:gd name="T80" fmla="*/ 2147483647 w 4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6"/>
                <a:gd name="T125" fmla="*/ 44 w 4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6">
                  <a:moveTo>
                    <a:pt x="41" y="22"/>
                  </a:moveTo>
                  <a:lnTo>
                    <a:pt x="42" y="22"/>
                  </a:lnTo>
                  <a:lnTo>
                    <a:pt x="43" y="21"/>
                  </a:lnTo>
                  <a:lnTo>
                    <a:pt x="44" y="19"/>
                  </a:lnTo>
                  <a:lnTo>
                    <a:pt x="43" y="16"/>
                  </a:lnTo>
                  <a:lnTo>
                    <a:pt x="43" y="13"/>
                  </a:lnTo>
                  <a:lnTo>
                    <a:pt x="41" y="10"/>
                  </a:lnTo>
                  <a:lnTo>
                    <a:pt x="39" y="7"/>
                  </a:lnTo>
                  <a:lnTo>
                    <a:pt x="37" y="4"/>
                  </a:lnTo>
                  <a:lnTo>
                    <a:pt x="33" y="2"/>
                  </a:lnTo>
                  <a:lnTo>
                    <a:pt x="31" y="1"/>
                  </a:lnTo>
                  <a:lnTo>
                    <a:pt x="29" y="0"/>
                  </a:lnTo>
                  <a:lnTo>
                    <a:pt x="24" y="0"/>
                  </a:lnTo>
                  <a:lnTo>
                    <a:pt x="18" y="0"/>
                  </a:lnTo>
                  <a:lnTo>
                    <a:pt x="13" y="2"/>
                  </a:lnTo>
                  <a:lnTo>
                    <a:pt x="11" y="4"/>
                  </a:lnTo>
                  <a:lnTo>
                    <a:pt x="9" y="5"/>
                  </a:lnTo>
                  <a:lnTo>
                    <a:pt x="6" y="9"/>
                  </a:lnTo>
                  <a:lnTo>
                    <a:pt x="3" y="14"/>
                  </a:lnTo>
                  <a:lnTo>
                    <a:pt x="1" y="19"/>
                  </a:lnTo>
                  <a:lnTo>
                    <a:pt x="0" y="23"/>
                  </a:lnTo>
                  <a:lnTo>
                    <a:pt x="0" y="28"/>
                  </a:lnTo>
                  <a:lnTo>
                    <a:pt x="0" y="35"/>
                  </a:lnTo>
                  <a:lnTo>
                    <a:pt x="1" y="40"/>
                  </a:lnTo>
                  <a:lnTo>
                    <a:pt x="3" y="45"/>
                  </a:lnTo>
                  <a:lnTo>
                    <a:pt x="6" y="49"/>
                  </a:lnTo>
                  <a:lnTo>
                    <a:pt x="7" y="50"/>
                  </a:lnTo>
                  <a:lnTo>
                    <a:pt x="9" y="52"/>
                  </a:lnTo>
                  <a:lnTo>
                    <a:pt x="13" y="54"/>
                  </a:lnTo>
                  <a:lnTo>
                    <a:pt x="17" y="55"/>
                  </a:lnTo>
                  <a:lnTo>
                    <a:pt x="22" y="56"/>
                  </a:lnTo>
                  <a:lnTo>
                    <a:pt x="27" y="55"/>
                  </a:lnTo>
                  <a:lnTo>
                    <a:pt x="31" y="54"/>
                  </a:lnTo>
                  <a:lnTo>
                    <a:pt x="34" y="52"/>
                  </a:lnTo>
                  <a:lnTo>
                    <a:pt x="37" y="51"/>
                  </a:lnTo>
                  <a:lnTo>
                    <a:pt x="41" y="47"/>
                  </a:lnTo>
                  <a:lnTo>
                    <a:pt x="41" y="45"/>
                  </a:lnTo>
                  <a:lnTo>
                    <a:pt x="41" y="44"/>
                  </a:lnTo>
                  <a:lnTo>
                    <a:pt x="40" y="44"/>
                  </a:lnTo>
                  <a:lnTo>
                    <a:pt x="39" y="45"/>
                  </a:lnTo>
                  <a:lnTo>
                    <a:pt x="37" y="47"/>
                  </a:lnTo>
                  <a:lnTo>
                    <a:pt x="36" y="48"/>
                  </a:lnTo>
                  <a:lnTo>
                    <a:pt x="34" y="48"/>
                  </a:lnTo>
                  <a:lnTo>
                    <a:pt x="31" y="49"/>
                  </a:lnTo>
                  <a:lnTo>
                    <a:pt x="28" y="49"/>
                  </a:lnTo>
                  <a:lnTo>
                    <a:pt x="22" y="49"/>
                  </a:lnTo>
                  <a:lnTo>
                    <a:pt x="20" y="48"/>
                  </a:lnTo>
                  <a:lnTo>
                    <a:pt x="18" y="47"/>
                  </a:lnTo>
                  <a:lnTo>
                    <a:pt x="15" y="45"/>
                  </a:lnTo>
                  <a:lnTo>
                    <a:pt x="14" y="44"/>
                  </a:lnTo>
                  <a:lnTo>
                    <a:pt x="12" y="42"/>
                  </a:lnTo>
                  <a:lnTo>
                    <a:pt x="11" y="39"/>
                  </a:lnTo>
                  <a:lnTo>
                    <a:pt x="10" y="35"/>
                  </a:lnTo>
                  <a:lnTo>
                    <a:pt x="9" y="31"/>
                  </a:lnTo>
                  <a:lnTo>
                    <a:pt x="9" y="27"/>
                  </a:lnTo>
                  <a:lnTo>
                    <a:pt x="9" y="24"/>
                  </a:lnTo>
                  <a:lnTo>
                    <a:pt x="9" y="22"/>
                  </a:lnTo>
                  <a:lnTo>
                    <a:pt x="41" y="22"/>
                  </a:lnTo>
                  <a:close/>
                  <a:moveTo>
                    <a:pt x="22" y="18"/>
                  </a:moveTo>
                  <a:lnTo>
                    <a:pt x="15" y="18"/>
                  </a:lnTo>
                  <a:lnTo>
                    <a:pt x="12" y="18"/>
                  </a:lnTo>
                  <a:lnTo>
                    <a:pt x="10" y="17"/>
                  </a:lnTo>
                  <a:lnTo>
                    <a:pt x="10" y="15"/>
                  </a:lnTo>
                  <a:lnTo>
                    <a:pt x="11" y="13"/>
                  </a:lnTo>
                  <a:lnTo>
                    <a:pt x="14" y="8"/>
                  </a:lnTo>
                  <a:lnTo>
                    <a:pt x="16" y="6"/>
                  </a:lnTo>
                  <a:lnTo>
                    <a:pt x="19" y="4"/>
                  </a:lnTo>
                  <a:lnTo>
                    <a:pt x="22" y="3"/>
                  </a:lnTo>
                  <a:lnTo>
                    <a:pt x="25" y="3"/>
                  </a:lnTo>
                  <a:lnTo>
                    <a:pt x="29" y="3"/>
                  </a:lnTo>
                  <a:lnTo>
                    <a:pt x="32" y="5"/>
                  </a:lnTo>
                  <a:lnTo>
                    <a:pt x="33" y="6"/>
                  </a:lnTo>
                  <a:lnTo>
                    <a:pt x="34" y="8"/>
                  </a:lnTo>
                  <a:lnTo>
                    <a:pt x="35" y="10"/>
                  </a:lnTo>
                  <a:lnTo>
                    <a:pt x="35" y="11"/>
                  </a:lnTo>
                  <a:lnTo>
                    <a:pt x="35" y="13"/>
                  </a:lnTo>
                  <a:lnTo>
                    <a:pt x="35" y="14"/>
                  </a:lnTo>
                  <a:lnTo>
                    <a:pt x="34" y="15"/>
                  </a:lnTo>
                  <a:lnTo>
                    <a:pt x="33" y="16"/>
                  </a:lnTo>
                  <a:lnTo>
                    <a:pt x="31"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8" name="Freeform 194"/>
            <p:cNvSpPr>
              <a:spLocks/>
            </p:cNvSpPr>
            <p:nvPr/>
          </p:nvSpPr>
          <p:spPr bwMode="auto">
            <a:xfrm>
              <a:off x="2535636" y="6228567"/>
              <a:ext cx="54144" cy="87903"/>
            </a:xfrm>
            <a:custGeom>
              <a:avLst/>
              <a:gdLst>
                <a:gd name="T0" fmla="*/ 0 w 34"/>
                <a:gd name="T1" fmla="*/ 2147483647 h 56"/>
                <a:gd name="T2" fmla="*/ 2147483647 w 34"/>
                <a:gd name="T3" fmla="*/ 2147483647 h 56"/>
                <a:gd name="T4" fmla="*/ 2147483647 w 34"/>
                <a:gd name="T5" fmla="*/ 2147483647 h 56"/>
                <a:gd name="T6" fmla="*/ 2147483647 w 34"/>
                <a:gd name="T7" fmla="*/ 2147483647 h 56"/>
                <a:gd name="T8" fmla="*/ 2147483647 w 34"/>
                <a:gd name="T9" fmla="*/ 2147483647 h 56"/>
                <a:gd name="T10" fmla="*/ 2147483647 w 34"/>
                <a:gd name="T11" fmla="*/ 2147483647 h 56"/>
                <a:gd name="T12" fmla="*/ 2147483647 w 34"/>
                <a:gd name="T13" fmla="*/ 2147483647 h 56"/>
                <a:gd name="T14" fmla="*/ 2147483647 w 34"/>
                <a:gd name="T15" fmla="*/ 2147483647 h 56"/>
                <a:gd name="T16" fmla="*/ 2147483647 w 34"/>
                <a:gd name="T17" fmla="*/ 2147483647 h 56"/>
                <a:gd name="T18" fmla="*/ 2147483647 w 34"/>
                <a:gd name="T19" fmla="*/ 2147483647 h 56"/>
                <a:gd name="T20" fmla="*/ 2147483647 w 34"/>
                <a:gd name="T21" fmla="*/ 2147483647 h 56"/>
                <a:gd name="T22" fmla="*/ 2147483647 w 34"/>
                <a:gd name="T23" fmla="*/ 2147483647 h 56"/>
                <a:gd name="T24" fmla="*/ 2147483647 w 34"/>
                <a:gd name="T25" fmla="*/ 2147483647 h 56"/>
                <a:gd name="T26" fmla="*/ 2147483647 w 34"/>
                <a:gd name="T27" fmla="*/ 2147483647 h 56"/>
                <a:gd name="T28" fmla="*/ 2147483647 w 34"/>
                <a:gd name="T29" fmla="*/ 2147483647 h 56"/>
                <a:gd name="T30" fmla="*/ 2147483647 w 34"/>
                <a:gd name="T31" fmla="*/ 2147483647 h 56"/>
                <a:gd name="T32" fmla="*/ 2147483647 w 34"/>
                <a:gd name="T33" fmla="*/ 2147483647 h 56"/>
                <a:gd name="T34" fmla="*/ 2147483647 w 34"/>
                <a:gd name="T35" fmla="*/ 2147483647 h 56"/>
                <a:gd name="T36" fmla="*/ 2147483647 w 34"/>
                <a:gd name="T37" fmla="*/ 2147483647 h 56"/>
                <a:gd name="T38" fmla="*/ 2147483647 w 34"/>
                <a:gd name="T39" fmla="*/ 2147483647 h 56"/>
                <a:gd name="T40" fmla="*/ 2147483647 w 34"/>
                <a:gd name="T41" fmla="*/ 2147483647 h 56"/>
                <a:gd name="T42" fmla="*/ 2147483647 w 34"/>
                <a:gd name="T43" fmla="*/ 0 h 56"/>
                <a:gd name="T44" fmla="*/ 2147483647 w 34"/>
                <a:gd name="T45" fmla="*/ 2147483647 h 56"/>
                <a:gd name="T46" fmla="*/ 2147483647 w 34"/>
                <a:gd name="T47" fmla="*/ 2147483647 h 56"/>
                <a:gd name="T48" fmla="*/ 2147483647 w 34"/>
                <a:gd name="T49" fmla="*/ 2147483647 h 56"/>
                <a:gd name="T50" fmla="*/ 2147483647 w 34"/>
                <a:gd name="T51" fmla="*/ 2147483647 h 56"/>
                <a:gd name="T52" fmla="*/ 2147483647 w 34"/>
                <a:gd name="T53" fmla="*/ 2147483647 h 56"/>
                <a:gd name="T54" fmla="*/ 2147483647 w 34"/>
                <a:gd name="T55" fmla="*/ 2147483647 h 56"/>
                <a:gd name="T56" fmla="*/ 2147483647 w 34"/>
                <a:gd name="T57" fmla="*/ 2147483647 h 56"/>
                <a:gd name="T58" fmla="*/ 2147483647 w 34"/>
                <a:gd name="T59" fmla="*/ 2147483647 h 56"/>
                <a:gd name="T60" fmla="*/ 2147483647 w 34"/>
                <a:gd name="T61" fmla="*/ 2147483647 h 56"/>
                <a:gd name="T62" fmla="*/ 2147483647 w 34"/>
                <a:gd name="T63" fmla="*/ 2147483647 h 56"/>
                <a:gd name="T64" fmla="*/ 2147483647 w 34"/>
                <a:gd name="T65" fmla="*/ 2147483647 h 56"/>
                <a:gd name="T66" fmla="*/ 2147483647 w 34"/>
                <a:gd name="T67" fmla="*/ 2147483647 h 56"/>
                <a:gd name="T68" fmla="*/ 2147483647 w 34"/>
                <a:gd name="T69" fmla="*/ 2147483647 h 56"/>
                <a:gd name="T70" fmla="*/ 2147483647 w 34"/>
                <a:gd name="T71" fmla="*/ 2147483647 h 56"/>
                <a:gd name="T72" fmla="*/ 2147483647 w 34"/>
                <a:gd name="T73" fmla="*/ 2147483647 h 56"/>
                <a:gd name="T74" fmla="*/ 2147483647 w 34"/>
                <a:gd name="T75" fmla="*/ 2147483647 h 56"/>
                <a:gd name="T76" fmla="*/ 2147483647 w 34"/>
                <a:gd name="T77" fmla="*/ 2147483647 h 56"/>
                <a:gd name="T78" fmla="*/ 0 w 34"/>
                <a:gd name="T79" fmla="*/ 2147483647 h 56"/>
                <a:gd name="T80" fmla="*/ 0 w 3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56"/>
                <a:gd name="T125" fmla="*/ 34 w 3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56">
                  <a:moveTo>
                    <a:pt x="0" y="51"/>
                  </a:moveTo>
                  <a:lnTo>
                    <a:pt x="0" y="52"/>
                  </a:lnTo>
                  <a:lnTo>
                    <a:pt x="2" y="53"/>
                  </a:lnTo>
                  <a:lnTo>
                    <a:pt x="4" y="54"/>
                  </a:lnTo>
                  <a:lnTo>
                    <a:pt x="6" y="55"/>
                  </a:lnTo>
                  <a:lnTo>
                    <a:pt x="16" y="56"/>
                  </a:lnTo>
                  <a:lnTo>
                    <a:pt x="21" y="55"/>
                  </a:lnTo>
                  <a:lnTo>
                    <a:pt x="25" y="54"/>
                  </a:lnTo>
                  <a:lnTo>
                    <a:pt x="28" y="52"/>
                  </a:lnTo>
                  <a:lnTo>
                    <a:pt x="30" y="50"/>
                  </a:lnTo>
                  <a:lnTo>
                    <a:pt x="32" y="48"/>
                  </a:lnTo>
                  <a:lnTo>
                    <a:pt x="33" y="45"/>
                  </a:lnTo>
                  <a:lnTo>
                    <a:pt x="34" y="40"/>
                  </a:lnTo>
                  <a:lnTo>
                    <a:pt x="34" y="37"/>
                  </a:lnTo>
                  <a:lnTo>
                    <a:pt x="33" y="35"/>
                  </a:lnTo>
                  <a:lnTo>
                    <a:pt x="32" y="33"/>
                  </a:lnTo>
                  <a:lnTo>
                    <a:pt x="30" y="31"/>
                  </a:lnTo>
                  <a:lnTo>
                    <a:pt x="26" y="27"/>
                  </a:lnTo>
                  <a:lnTo>
                    <a:pt x="21" y="24"/>
                  </a:lnTo>
                  <a:lnTo>
                    <a:pt x="12" y="18"/>
                  </a:lnTo>
                  <a:lnTo>
                    <a:pt x="9" y="15"/>
                  </a:lnTo>
                  <a:lnTo>
                    <a:pt x="8" y="13"/>
                  </a:lnTo>
                  <a:lnTo>
                    <a:pt x="8" y="12"/>
                  </a:lnTo>
                  <a:lnTo>
                    <a:pt x="8" y="10"/>
                  </a:lnTo>
                  <a:lnTo>
                    <a:pt x="9" y="8"/>
                  </a:lnTo>
                  <a:lnTo>
                    <a:pt x="9" y="7"/>
                  </a:lnTo>
                  <a:lnTo>
                    <a:pt x="11" y="5"/>
                  </a:lnTo>
                  <a:lnTo>
                    <a:pt x="12" y="5"/>
                  </a:lnTo>
                  <a:lnTo>
                    <a:pt x="13" y="4"/>
                  </a:lnTo>
                  <a:lnTo>
                    <a:pt x="17" y="3"/>
                  </a:lnTo>
                  <a:lnTo>
                    <a:pt x="20" y="4"/>
                  </a:lnTo>
                  <a:lnTo>
                    <a:pt x="23" y="5"/>
                  </a:lnTo>
                  <a:lnTo>
                    <a:pt x="24" y="7"/>
                  </a:lnTo>
                  <a:lnTo>
                    <a:pt x="26" y="9"/>
                  </a:lnTo>
                  <a:lnTo>
                    <a:pt x="28" y="12"/>
                  </a:lnTo>
                  <a:lnTo>
                    <a:pt x="28" y="14"/>
                  </a:lnTo>
                  <a:lnTo>
                    <a:pt x="30" y="14"/>
                  </a:lnTo>
                  <a:lnTo>
                    <a:pt x="31" y="13"/>
                  </a:lnTo>
                  <a:lnTo>
                    <a:pt x="31" y="8"/>
                  </a:lnTo>
                  <a:lnTo>
                    <a:pt x="30" y="4"/>
                  </a:lnTo>
                  <a:lnTo>
                    <a:pt x="29" y="2"/>
                  </a:lnTo>
                  <a:lnTo>
                    <a:pt x="27" y="1"/>
                  </a:lnTo>
                  <a:lnTo>
                    <a:pt x="25" y="0"/>
                  </a:lnTo>
                  <a:lnTo>
                    <a:pt x="17" y="0"/>
                  </a:lnTo>
                  <a:lnTo>
                    <a:pt x="13" y="0"/>
                  </a:lnTo>
                  <a:lnTo>
                    <a:pt x="9" y="1"/>
                  </a:lnTo>
                  <a:lnTo>
                    <a:pt x="6" y="3"/>
                  </a:lnTo>
                  <a:lnTo>
                    <a:pt x="4" y="5"/>
                  </a:lnTo>
                  <a:lnTo>
                    <a:pt x="3" y="7"/>
                  </a:lnTo>
                  <a:lnTo>
                    <a:pt x="1" y="10"/>
                  </a:lnTo>
                  <a:lnTo>
                    <a:pt x="1" y="12"/>
                  </a:lnTo>
                  <a:lnTo>
                    <a:pt x="1" y="15"/>
                  </a:lnTo>
                  <a:lnTo>
                    <a:pt x="1" y="18"/>
                  </a:lnTo>
                  <a:lnTo>
                    <a:pt x="2" y="21"/>
                  </a:lnTo>
                  <a:lnTo>
                    <a:pt x="3" y="23"/>
                  </a:lnTo>
                  <a:lnTo>
                    <a:pt x="4" y="24"/>
                  </a:lnTo>
                  <a:lnTo>
                    <a:pt x="9" y="28"/>
                  </a:lnTo>
                  <a:lnTo>
                    <a:pt x="13" y="31"/>
                  </a:lnTo>
                  <a:lnTo>
                    <a:pt x="18" y="33"/>
                  </a:lnTo>
                  <a:lnTo>
                    <a:pt x="22" y="36"/>
                  </a:lnTo>
                  <a:lnTo>
                    <a:pt x="23" y="37"/>
                  </a:lnTo>
                  <a:lnTo>
                    <a:pt x="24" y="39"/>
                  </a:lnTo>
                  <a:lnTo>
                    <a:pt x="25" y="41"/>
                  </a:lnTo>
                  <a:lnTo>
                    <a:pt x="25" y="43"/>
                  </a:lnTo>
                  <a:lnTo>
                    <a:pt x="25" y="45"/>
                  </a:lnTo>
                  <a:lnTo>
                    <a:pt x="25" y="47"/>
                  </a:lnTo>
                  <a:lnTo>
                    <a:pt x="23" y="49"/>
                  </a:lnTo>
                  <a:lnTo>
                    <a:pt x="22" y="50"/>
                  </a:lnTo>
                  <a:lnTo>
                    <a:pt x="19" y="52"/>
                  </a:lnTo>
                  <a:lnTo>
                    <a:pt x="15" y="52"/>
                  </a:lnTo>
                  <a:lnTo>
                    <a:pt x="12" y="52"/>
                  </a:lnTo>
                  <a:lnTo>
                    <a:pt x="10" y="51"/>
                  </a:lnTo>
                  <a:lnTo>
                    <a:pt x="8" y="50"/>
                  </a:lnTo>
                  <a:lnTo>
                    <a:pt x="6" y="48"/>
                  </a:lnTo>
                  <a:lnTo>
                    <a:pt x="3" y="43"/>
                  </a:lnTo>
                  <a:lnTo>
                    <a:pt x="2" y="41"/>
                  </a:lnTo>
                  <a:lnTo>
                    <a:pt x="2" y="40"/>
                  </a:lnTo>
                  <a:lnTo>
                    <a:pt x="1" y="40"/>
                  </a:lnTo>
                  <a:lnTo>
                    <a:pt x="0"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9" name="Freeform 195"/>
            <p:cNvSpPr>
              <a:spLocks noEditPoints="1"/>
            </p:cNvSpPr>
            <p:nvPr/>
          </p:nvSpPr>
          <p:spPr bwMode="auto">
            <a:xfrm>
              <a:off x="462439" y="5964856"/>
              <a:ext cx="132740" cy="138135"/>
            </a:xfrm>
            <a:custGeom>
              <a:avLst/>
              <a:gdLst>
                <a:gd name="T0" fmla="*/ 2147483647 w 84"/>
                <a:gd name="T1" fmla="*/ 2147483647 h 87"/>
                <a:gd name="T2" fmla="*/ 2147483647 w 84"/>
                <a:gd name="T3" fmla="*/ 2147483647 h 87"/>
                <a:gd name="T4" fmla="*/ 2147483647 w 84"/>
                <a:gd name="T5" fmla="*/ 2147483647 h 87"/>
                <a:gd name="T6" fmla="*/ 2147483647 w 84"/>
                <a:gd name="T7" fmla="*/ 2147483647 h 87"/>
                <a:gd name="T8" fmla="*/ 2147483647 w 84"/>
                <a:gd name="T9" fmla="*/ 2147483647 h 87"/>
                <a:gd name="T10" fmla="*/ 2147483647 w 84"/>
                <a:gd name="T11" fmla="*/ 2147483647 h 87"/>
                <a:gd name="T12" fmla="*/ 2147483647 w 84"/>
                <a:gd name="T13" fmla="*/ 2147483647 h 87"/>
                <a:gd name="T14" fmla="*/ 2147483647 w 84"/>
                <a:gd name="T15" fmla="*/ 2147483647 h 87"/>
                <a:gd name="T16" fmla="*/ 2147483647 w 84"/>
                <a:gd name="T17" fmla="*/ 2147483647 h 87"/>
                <a:gd name="T18" fmla="*/ 2147483647 w 84"/>
                <a:gd name="T19" fmla="*/ 2147483647 h 87"/>
                <a:gd name="T20" fmla="*/ 2147483647 w 84"/>
                <a:gd name="T21" fmla="*/ 2147483647 h 87"/>
                <a:gd name="T22" fmla="*/ 2147483647 w 84"/>
                <a:gd name="T23" fmla="*/ 2147483647 h 87"/>
                <a:gd name="T24" fmla="*/ 2147483647 w 84"/>
                <a:gd name="T25" fmla="*/ 2147483647 h 87"/>
                <a:gd name="T26" fmla="*/ 2147483647 w 84"/>
                <a:gd name="T27" fmla="*/ 2147483647 h 87"/>
                <a:gd name="T28" fmla="*/ 2147483647 w 84"/>
                <a:gd name="T29" fmla="*/ 2147483647 h 87"/>
                <a:gd name="T30" fmla="*/ 0 w 84"/>
                <a:gd name="T31" fmla="*/ 2147483647 h 87"/>
                <a:gd name="T32" fmla="*/ 0 w 84"/>
                <a:gd name="T33" fmla="*/ 2147483647 h 87"/>
                <a:gd name="T34" fmla="*/ 2147483647 w 84"/>
                <a:gd name="T35" fmla="*/ 2147483647 h 87"/>
                <a:gd name="T36" fmla="*/ 2147483647 w 84"/>
                <a:gd name="T37" fmla="*/ 2147483647 h 87"/>
                <a:gd name="T38" fmla="*/ 2147483647 w 84"/>
                <a:gd name="T39" fmla="*/ 2147483647 h 87"/>
                <a:gd name="T40" fmla="*/ 2147483647 w 84"/>
                <a:gd name="T41" fmla="*/ 2147483647 h 87"/>
                <a:gd name="T42" fmla="*/ 2147483647 w 84"/>
                <a:gd name="T43" fmla="*/ 2147483647 h 87"/>
                <a:gd name="T44" fmla="*/ 2147483647 w 84"/>
                <a:gd name="T45" fmla="*/ 2147483647 h 87"/>
                <a:gd name="T46" fmla="*/ 2147483647 w 84"/>
                <a:gd name="T47" fmla="*/ 2147483647 h 87"/>
                <a:gd name="T48" fmla="*/ 2147483647 w 84"/>
                <a:gd name="T49" fmla="*/ 2147483647 h 87"/>
                <a:gd name="T50" fmla="*/ 2147483647 w 84"/>
                <a:gd name="T51" fmla="*/ 2147483647 h 87"/>
                <a:gd name="T52" fmla="*/ 2147483647 w 84"/>
                <a:gd name="T53" fmla="*/ 2147483647 h 87"/>
                <a:gd name="T54" fmla="*/ 2147483647 w 84"/>
                <a:gd name="T55" fmla="*/ 2147483647 h 87"/>
                <a:gd name="T56" fmla="*/ 2147483647 w 84"/>
                <a:gd name="T57" fmla="*/ 2147483647 h 87"/>
                <a:gd name="T58" fmla="*/ 2147483647 w 84"/>
                <a:gd name="T59" fmla="*/ 2147483647 h 87"/>
                <a:gd name="T60" fmla="*/ 2147483647 w 84"/>
                <a:gd name="T61" fmla="*/ 2147483647 h 87"/>
                <a:gd name="T62" fmla="*/ 2147483647 w 84"/>
                <a:gd name="T63" fmla="*/ 2147483647 h 87"/>
                <a:gd name="T64" fmla="*/ 2147483647 w 84"/>
                <a:gd name="T65" fmla="*/ 2147483647 h 87"/>
                <a:gd name="T66" fmla="*/ 2147483647 w 84"/>
                <a:gd name="T67" fmla="*/ 2147483647 h 87"/>
                <a:gd name="T68" fmla="*/ 2147483647 w 84"/>
                <a:gd name="T69" fmla="*/ 2147483647 h 87"/>
                <a:gd name="T70" fmla="*/ 2147483647 w 84"/>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87"/>
                <a:gd name="T110" fmla="*/ 84 w 8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87">
                  <a:moveTo>
                    <a:pt x="60" y="76"/>
                  </a:moveTo>
                  <a:lnTo>
                    <a:pt x="60" y="79"/>
                  </a:lnTo>
                  <a:lnTo>
                    <a:pt x="60" y="81"/>
                  </a:lnTo>
                  <a:lnTo>
                    <a:pt x="59" y="82"/>
                  </a:lnTo>
                  <a:lnTo>
                    <a:pt x="58" y="83"/>
                  </a:lnTo>
                  <a:lnTo>
                    <a:pt x="57" y="83"/>
                  </a:lnTo>
                  <a:lnTo>
                    <a:pt x="52" y="84"/>
                  </a:lnTo>
                  <a:lnTo>
                    <a:pt x="50" y="85"/>
                  </a:lnTo>
                  <a:lnTo>
                    <a:pt x="50" y="86"/>
                  </a:lnTo>
                  <a:lnTo>
                    <a:pt x="50" y="87"/>
                  </a:lnTo>
                  <a:lnTo>
                    <a:pt x="52" y="87"/>
                  </a:lnTo>
                  <a:lnTo>
                    <a:pt x="66" y="87"/>
                  </a:lnTo>
                  <a:lnTo>
                    <a:pt x="81" y="87"/>
                  </a:lnTo>
                  <a:lnTo>
                    <a:pt x="83" y="87"/>
                  </a:lnTo>
                  <a:lnTo>
                    <a:pt x="84" y="86"/>
                  </a:lnTo>
                  <a:lnTo>
                    <a:pt x="84" y="84"/>
                  </a:lnTo>
                  <a:lnTo>
                    <a:pt x="82" y="84"/>
                  </a:lnTo>
                  <a:lnTo>
                    <a:pt x="78" y="83"/>
                  </a:lnTo>
                  <a:lnTo>
                    <a:pt x="77" y="82"/>
                  </a:lnTo>
                  <a:lnTo>
                    <a:pt x="75" y="80"/>
                  </a:lnTo>
                  <a:lnTo>
                    <a:pt x="73" y="78"/>
                  </a:lnTo>
                  <a:lnTo>
                    <a:pt x="71" y="73"/>
                  </a:lnTo>
                  <a:lnTo>
                    <a:pt x="47" y="1"/>
                  </a:lnTo>
                  <a:lnTo>
                    <a:pt x="46" y="1"/>
                  </a:lnTo>
                  <a:lnTo>
                    <a:pt x="45" y="0"/>
                  </a:lnTo>
                  <a:lnTo>
                    <a:pt x="44" y="1"/>
                  </a:lnTo>
                  <a:lnTo>
                    <a:pt x="10" y="79"/>
                  </a:lnTo>
                  <a:lnTo>
                    <a:pt x="9" y="81"/>
                  </a:lnTo>
                  <a:lnTo>
                    <a:pt x="7" y="83"/>
                  </a:lnTo>
                  <a:lnTo>
                    <a:pt x="2" y="84"/>
                  </a:lnTo>
                  <a:lnTo>
                    <a:pt x="1" y="84"/>
                  </a:lnTo>
                  <a:lnTo>
                    <a:pt x="0" y="85"/>
                  </a:lnTo>
                  <a:lnTo>
                    <a:pt x="0" y="86"/>
                  </a:lnTo>
                  <a:lnTo>
                    <a:pt x="0" y="87"/>
                  </a:lnTo>
                  <a:lnTo>
                    <a:pt x="1" y="87"/>
                  </a:lnTo>
                  <a:lnTo>
                    <a:pt x="16" y="87"/>
                  </a:lnTo>
                  <a:lnTo>
                    <a:pt x="28" y="87"/>
                  </a:lnTo>
                  <a:lnTo>
                    <a:pt x="29" y="87"/>
                  </a:lnTo>
                  <a:lnTo>
                    <a:pt x="30" y="87"/>
                  </a:lnTo>
                  <a:lnTo>
                    <a:pt x="31" y="86"/>
                  </a:lnTo>
                  <a:lnTo>
                    <a:pt x="30" y="85"/>
                  </a:lnTo>
                  <a:lnTo>
                    <a:pt x="29" y="84"/>
                  </a:lnTo>
                  <a:lnTo>
                    <a:pt x="27" y="84"/>
                  </a:lnTo>
                  <a:lnTo>
                    <a:pt x="24" y="83"/>
                  </a:lnTo>
                  <a:lnTo>
                    <a:pt x="22" y="82"/>
                  </a:lnTo>
                  <a:lnTo>
                    <a:pt x="21" y="81"/>
                  </a:lnTo>
                  <a:lnTo>
                    <a:pt x="20" y="79"/>
                  </a:lnTo>
                  <a:lnTo>
                    <a:pt x="21" y="75"/>
                  </a:lnTo>
                  <a:lnTo>
                    <a:pt x="24" y="67"/>
                  </a:lnTo>
                  <a:lnTo>
                    <a:pt x="27" y="59"/>
                  </a:lnTo>
                  <a:lnTo>
                    <a:pt x="29" y="52"/>
                  </a:lnTo>
                  <a:lnTo>
                    <a:pt x="30" y="51"/>
                  </a:lnTo>
                  <a:lnTo>
                    <a:pt x="32" y="51"/>
                  </a:lnTo>
                  <a:lnTo>
                    <a:pt x="41" y="51"/>
                  </a:lnTo>
                  <a:lnTo>
                    <a:pt x="47" y="51"/>
                  </a:lnTo>
                  <a:lnTo>
                    <a:pt x="51" y="51"/>
                  </a:lnTo>
                  <a:lnTo>
                    <a:pt x="52" y="51"/>
                  </a:lnTo>
                  <a:lnTo>
                    <a:pt x="52" y="52"/>
                  </a:lnTo>
                  <a:lnTo>
                    <a:pt x="53" y="53"/>
                  </a:lnTo>
                  <a:lnTo>
                    <a:pt x="53" y="54"/>
                  </a:lnTo>
                  <a:lnTo>
                    <a:pt x="60" y="76"/>
                  </a:lnTo>
                  <a:close/>
                  <a:moveTo>
                    <a:pt x="41" y="20"/>
                  </a:moveTo>
                  <a:lnTo>
                    <a:pt x="42" y="19"/>
                  </a:lnTo>
                  <a:lnTo>
                    <a:pt x="42" y="20"/>
                  </a:lnTo>
                  <a:lnTo>
                    <a:pt x="49" y="41"/>
                  </a:lnTo>
                  <a:lnTo>
                    <a:pt x="50" y="44"/>
                  </a:lnTo>
                  <a:lnTo>
                    <a:pt x="46" y="45"/>
                  </a:lnTo>
                  <a:lnTo>
                    <a:pt x="41" y="45"/>
                  </a:lnTo>
                  <a:lnTo>
                    <a:pt x="36" y="45"/>
                  </a:lnTo>
                  <a:lnTo>
                    <a:pt x="33" y="44"/>
                  </a:lnTo>
                  <a:lnTo>
                    <a:pt x="31" y="44"/>
                  </a:lnTo>
                  <a:lnTo>
                    <a:pt x="32" y="42"/>
                  </a:lnTo>
                  <a:lnTo>
                    <a:pt x="41"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0" name="Freeform 196"/>
            <p:cNvSpPr>
              <a:spLocks/>
            </p:cNvSpPr>
            <p:nvPr/>
          </p:nvSpPr>
          <p:spPr bwMode="auto">
            <a:xfrm>
              <a:off x="605659" y="6020469"/>
              <a:ext cx="97809" cy="84315"/>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2147483647 h 54"/>
                <a:gd name="T22" fmla="*/ 2147483647 w 62"/>
                <a:gd name="T23" fmla="*/ 0 h 54"/>
                <a:gd name="T24" fmla="*/ 2147483647 w 62"/>
                <a:gd name="T25" fmla="*/ 0 h 54"/>
                <a:gd name="T26" fmla="*/ 2147483647 w 62"/>
                <a:gd name="T27" fmla="*/ 2147483647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2147483647 h 54"/>
                <a:gd name="T56" fmla="*/ 2147483647 w 62"/>
                <a:gd name="T57" fmla="*/ 0 h 54"/>
                <a:gd name="T58" fmla="*/ 2147483647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4"/>
                  </a:lnTo>
                  <a:lnTo>
                    <a:pt x="30" y="53"/>
                  </a:lnTo>
                  <a:lnTo>
                    <a:pt x="36" y="50"/>
                  </a:lnTo>
                  <a:lnTo>
                    <a:pt x="39" y="47"/>
                  </a:lnTo>
                  <a:lnTo>
                    <a:pt x="41" y="46"/>
                  </a:lnTo>
                  <a:lnTo>
                    <a:pt x="42" y="47"/>
                  </a:lnTo>
                  <a:lnTo>
                    <a:pt x="42" y="48"/>
                  </a:lnTo>
                  <a:lnTo>
                    <a:pt x="42" y="51"/>
                  </a:lnTo>
                  <a:lnTo>
                    <a:pt x="43" y="52"/>
                  </a:lnTo>
                  <a:lnTo>
                    <a:pt x="43" y="53"/>
                  </a:lnTo>
                  <a:lnTo>
                    <a:pt x="59" y="50"/>
                  </a:lnTo>
                  <a:lnTo>
                    <a:pt x="61" y="50"/>
                  </a:lnTo>
                  <a:lnTo>
                    <a:pt x="62" y="49"/>
                  </a:lnTo>
                  <a:lnTo>
                    <a:pt x="61" y="48"/>
                  </a:lnTo>
                  <a:lnTo>
                    <a:pt x="60" y="48"/>
                  </a:lnTo>
                  <a:lnTo>
                    <a:pt x="55" y="47"/>
                  </a:lnTo>
                  <a:lnTo>
                    <a:pt x="53" y="47"/>
                  </a:lnTo>
                  <a:lnTo>
                    <a:pt x="52" y="46"/>
                  </a:lnTo>
                  <a:lnTo>
                    <a:pt x="51" y="44"/>
                  </a:lnTo>
                  <a:lnTo>
                    <a:pt x="52" y="3"/>
                  </a:lnTo>
                  <a:lnTo>
                    <a:pt x="52" y="2"/>
                  </a:lnTo>
                  <a:lnTo>
                    <a:pt x="51" y="1"/>
                  </a:lnTo>
                  <a:lnTo>
                    <a:pt x="49" y="0"/>
                  </a:lnTo>
                  <a:lnTo>
                    <a:pt x="41" y="1"/>
                  </a:lnTo>
                  <a:lnTo>
                    <a:pt x="35" y="0"/>
                  </a:lnTo>
                  <a:lnTo>
                    <a:pt x="33" y="0"/>
                  </a:lnTo>
                  <a:lnTo>
                    <a:pt x="32" y="1"/>
                  </a:lnTo>
                  <a:lnTo>
                    <a:pt x="32" y="2"/>
                  </a:lnTo>
                  <a:lnTo>
                    <a:pt x="34" y="3"/>
                  </a:lnTo>
                  <a:lnTo>
                    <a:pt x="36" y="3"/>
                  </a:lnTo>
                  <a:lnTo>
                    <a:pt x="42" y="5"/>
                  </a:lnTo>
                  <a:lnTo>
                    <a:pt x="42" y="6"/>
                  </a:lnTo>
                  <a:lnTo>
                    <a:pt x="43" y="7"/>
                  </a:lnTo>
                  <a:lnTo>
                    <a:pt x="42" y="36"/>
                  </a:lnTo>
                  <a:lnTo>
                    <a:pt x="42" y="38"/>
                  </a:lnTo>
                  <a:lnTo>
                    <a:pt x="42" y="40"/>
                  </a:lnTo>
                  <a:lnTo>
                    <a:pt x="41" y="42"/>
                  </a:lnTo>
                  <a:lnTo>
                    <a:pt x="40" y="44"/>
                  </a:lnTo>
                  <a:lnTo>
                    <a:pt x="38" y="45"/>
                  </a:lnTo>
                  <a:lnTo>
                    <a:pt x="35" y="47"/>
                  </a:lnTo>
                  <a:lnTo>
                    <a:pt x="31" y="47"/>
                  </a:lnTo>
                  <a:lnTo>
                    <a:pt x="27" y="48"/>
                  </a:lnTo>
                  <a:lnTo>
                    <a:pt x="22" y="47"/>
                  </a:lnTo>
                  <a:lnTo>
                    <a:pt x="20" y="46"/>
                  </a:lnTo>
                  <a:lnTo>
                    <a:pt x="19" y="45"/>
                  </a:lnTo>
                  <a:lnTo>
                    <a:pt x="18" y="44"/>
                  </a:lnTo>
                  <a:lnTo>
                    <a:pt x="17" y="43"/>
                  </a:lnTo>
                  <a:lnTo>
                    <a:pt x="16" y="41"/>
                  </a:lnTo>
                  <a:lnTo>
                    <a:pt x="16" y="39"/>
                  </a:lnTo>
                  <a:lnTo>
                    <a:pt x="16" y="3"/>
                  </a:lnTo>
                  <a:lnTo>
                    <a:pt x="16" y="2"/>
                  </a:lnTo>
                  <a:lnTo>
                    <a:pt x="16" y="1"/>
                  </a:lnTo>
                  <a:lnTo>
                    <a:pt x="15" y="0"/>
                  </a:lnTo>
                  <a:lnTo>
                    <a:pt x="14" y="0"/>
                  </a:lnTo>
                  <a:lnTo>
                    <a:pt x="9" y="1"/>
                  </a:lnTo>
                  <a:lnTo>
                    <a:pt x="3" y="0"/>
                  </a:lnTo>
                  <a:lnTo>
                    <a:pt x="1" y="0"/>
                  </a:lnTo>
                  <a:lnTo>
                    <a:pt x="0" y="1"/>
                  </a:lnTo>
                  <a:lnTo>
                    <a:pt x="1" y="2"/>
                  </a:lnTo>
                  <a:lnTo>
                    <a:pt x="4" y="3"/>
                  </a:lnTo>
                  <a:lnTo>
                    <a:pt x="6" y="4"/>
                  </a:lnTo>
                  <a:lnTo>
                    <a:pt x="7" y="5"/>
                  </a:lnTo>
                  <a:lnTo>
                    <a:pt x="8" y="6"/>
                  </a:lnTo>
                  <a:lnTo>
                    <a:pt x="7" y="35"/>
                  </a:lnTo>
                  <a:lnTo>
                    <a:pt x="7" y="39"/>
                  </a:lnTo>
                  <a:lnTo>
                    <a:pt x="8" y="43"/>
                  </a:lnTo>
                  <a:lnTo>
                    <a:pt x="9" y="46"/>
                  </a:lnTo>
                  <a:lnTo>
                    <a:pt x="11" y="49"/>
                  </a:lnTo>
                  <a:lnTo>
                    <a:pt x="12" y="50"/>
                  </a:lnTo>
                  <a:lnTo>
                    <a:pt x="13" y="51"/>
                  </a:lnTo>
                  <a:lnTo>
                    <a:pt x="15" y="53"/>
                  </a:lnTo>
                  <a:lnTo>
                    <a:pt x="19" y="54"/>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1" name="Freeform 197"/>
            <p:cNvSpPr>
              <a:spLocks noEditPoints="1"/>
            </p:cNvSpPr>
            <p:nvPr/>
          </p:nvSpPr>
          <p:spPr bwMode="auto">
            <a:xfrm>
              <a:off x="710454" y="5964856"/>
              <a:ext cx="92570" cy="139928"/>
            </a:xfrm>
            <a:custGeom>
              <a:avLst/>
              <a:gdLst>
                <a:gd name="T0" fmla="*/ 2147483647 w 59"/>
                <a:gd name="T1" fmla="*/ 2147483647 h 89"/>
                <a:gd name="T2" fmla="*/ 2147483647 w 59"/>
                <a:gd name="T3" fmla="*/ 0 h 89"/>
                <a:gd name="T4" fmla="*/ 2147483647 w 59"/>
                <a:gd name="T5" fmla="*/ 0 h 89"/>
                <a:gd name="T6" fmla="*/ 2147483647 w 59"/>
                <a:gd name="T7" fmla="*/ 2147483647 h 89"/>
                <a:gd name="T8" fmla="*/ 2147483647 w 59"/>
                <a:gd name="T9" fmla="*/ 2147483647 h 89"/>
                <a:gd name="T10" fmla="*/ 2147483647 w 59"/>
                <a:gd name="T11" fmla="*/ 2147483647 h 89"/>
                <a:gd name="T12" fmla="*/ 2147483647 w 59"/>
                <a:gd name="T13" fmla="*/ 2147483647 h 89"/>
                <a:gd name="T14" fmla="*/ 2147483647 w 59"/>
                <a:gd name="T15" fmla="*/ 2147483647 h 89"/>
                <a:gd name="T16" fmla="*/ 2147483647 w 59"/>
                <a:gd name="T17" fmla="*/ 2147483647 h 89"/>
                <a:gd name="T18" fmla="*/ 2147483647 w 59"/>
                <a:gd name="T19" fmla="*/ 2147483647 h 89"/>
                <a:gd name="T20" fmla="*/ 2147483647 w 59"/>
                <a:gd name="T21" fmla="*/ 2147483647 h 89"/>
                <a:gd name="T22" fmla="*/ 2147483647 w 59"/>
                <a:gd name="T23" fmla="*/ 2147483647 h 89"/>
                <a:gd name="T24" fmla="*/ 2147483647 w 59"/>
                <a:gd name="T25" fmla="*/ 2147483647 h 89"/>
                <a:gd name="T26" fmla="*/ 2147483647 w 59"/>
                <a:gd name="T27" fmla="*/ 2147483647 h 89"/>
                <a:gd name="T28" fmla="*/ 0 w 59"/>
                <a:gd name="T29" fmla="*/ 2147483647 h 89"/>
                <a:gd name="T30" fmla="*/ 2147483647 w 59"/>
                <a:gd name="T31" fmla="*/ 2147483647 h 89"/>
                <a:gd name="T32" fmla="*/ 2147483647 w 59"/>
                <a:gd name="T33" fmla="*/ 2147483647 h 89"/>
                <a:gd name="T34" fmla="*/ 2147483647 w 59"/>
                <a:gd name="T35" fmla="*/ 2147483647 h 89"/>
                <a:gd name="T36" fmla="*/ 2147483647 w 59"/>
                <a:gd name="T37" fmla="*/ 2147483647 h 89"/>
                <a:gd name="T38" fmla="*/ 2147483647 w 59"/>
                <a:gd name="T39" fmla="*/ 2147483647 h 89"/>
                <a:gd name="T40" fmla="*/ 2147483647 w 59"/>
                <a:gd name="T41" fmla="*/ 2147483647 h 89"/>
                <a:gd name="T42" fmla="*/ 2147483647 w 59"/>
                <a:gd name="T43" fmla="*/ 2147483647 h 89"/>
                <a:gd name="T44" fmla="*/ 2147483647 w 59"/>
                <a:gd name="T45" fmla="*/ 2147483647 h 89"/>
                <a:gd name="T46" fmla="*/ 2147483647 w 59"/>
                <a:gd name="T47" fmla="*/ 2147483647 h 89"/>
                <a:gd name="T48" fmla="*/ 2147483647 w 59"/>
                <a:gd name="T49" fmla="*/ 2147483647 h 89"/>
                <a:gd name="T50" fmla="*/ 2147483647 w 59"/>
                <a:gd name="T51" fmla="*/ 2147483647 h 89"/>
                <a:gd name="T52" fmla="*/ 2147483647 w 59"/>
                <a:gd name="T53" fmla="*/ 2147483647 h 89"/>
                <a:gd name="T54" fmla="*/ 2147483647 w 59"/>
                <a:gd name="T55" fmla="*/ 2147483647 h 89"/>
                <a:gd name="T56" fmla="*/ 2147483647 w 59"/>
                <a:gd name="T57" fmla="*/ 2147483647 h 89"/>
                <a:gd name="T58" fmla="*/ 2147483647 w 59"/>
                <a:gd name="T59" fmla="*/ 2147483647 h 89"/>
                <a:gd name="T60" fmla="*/ 2147483647 w 59"/>
                <a:gd name="T61" fmla="*/ 2147483647 h 89"/>
                <a:gd name="T62" fmla="*/ 2147483647 w 59"/>
                <a:gd name="T63" fmla="*/ 2147483647 h 89"/>
                <a:gd name="T64" fmla="*/ 2147483647 w 59"/>
                <a:gd name="T65" fmla="*/ 2147483647 h 89"/>
                <a:gd name="T66" fmla="*/ 2147483647 w 59"/>
                <a:gd name="T67" fmla="*/ 2147483647 h 89"/>
                <a:gd name="T68" fmla="*/ 2147483647 w 59"/>
                <a:gd name="T69" fmla="*/ 2147483647 h 89"/>
                <a:gd name="T70" fmla="*/ 2147483647 w 59"/>
                <a:gd name="T71" fmla="*/ 2147483647 h 89"/>
                <a:gd name="T72" fmla="*/ 2147483647 w 59"/>
                <a:gd name="T73" fmla="*/ 2147483647 h 89"/>
                <a:gd name="T74" fmla="*/ 2147483647 w 59"/>
                <a:gd name="T75" fmla="*/ 2147483647 h 89"/>
                <a:gd name="T76" fmla="*/ 2147483647 w 59"/>
                <a:gd name="T77" fmla="*/ 2147483647 h 89"/>
                <a:gd name="T78" fmla="*/ 2147483647 w 59"/>
                <a:gd name="T79" fmla="*/ 2147483647 h 89"/>
                <a:gd name="T80" fmla="*/ 2147483647 w 59"/>
                <a:gd name="T81" fmla="*/ 2147483647 h 89"/>
                <a:gd name="T82" fmla="*/ 2147483647 w 59"/>
                <a:gd name="T83" fmla="*/ 2147483647 h 89"/>
                <a:gd name="T84" fmla="*/ 2147483647 w 59"/>
                <a:gd name="T85" fmla="*/ 2147483647 h 89"/>
                <a:gd name="T86" fmla="*/ 2147483647 w 59"/>
                <a:gd name="T87" fmla="*/ 2147483647 h 89"/>
                <a:gd name="T88" fmla="*/ 2147483647 w 59"/>
                <a:gd name="T89" fmla="*/ 2147483647 h 89"/>
                <a:gd name="T90" fmla="*/ 2147483647 w 59"/>
                <a:gd name="T91" fmla="*/ 2147483647 h 89"/>
                <a:gd name="T92" fmla="*/ 2147483647 w 59"/>
                <a:gd name="T93" fmla="*/ 2147483647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89"/>
                <a:gd name="T143" fmla="*/ 59 w 59"/>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89">
                  <a:moveTo>
                    <a:pt x="51" y="20"/>
                  </a:moveTo>
                  <a:lnTo>
                    <a:pt x="51" y="2"/>
                  </a:lnTo>
                  <a:lnTo>
                    <a:pt x="51" y="0"/>
                  </a:lnTo>
                  <a:lnTo>
                    <a:pt x="50" y="0"/>
                  </a:lnTo>
                  <a:lnTo>
                    <a:pt x="38" y="0"/>
                  </a:lnTo>
                  <a:lnTo>
                    <a:pt x="35" y="0"/>
                  </a:lnTo>
                  <a:lnTo>
                    <a:pt x="35" y="1"/>
                  </a:lnTo>
                  <a:lnTo>
                    <a:pt x="34" y="2"/>
                  </a:lnTo>
                  <a:lnTo>
                    <a:pt x="35" y="3"/>
                  </a:lnTo>
                  <a:lnTo>
                    <a:pt x="36" y="4"/>
                  </a:lnTo>
                  <a:lnTo>
                    <a:pt x="38" y="5"/>
                  </a:lnTo>
                  <a:lnTo>
                    <a:pt x="41" y="6"/>
                  </a:lnTo>
                  <a:lnTo>
                    <a:pt x="42" y="7"/>
                  </a:lnTo>
                  <a:lnTo>
                    <a:pt x="42" y="9"/>
                  </a:lnTo>
                  <a:lnTo>
                    <a:pt x="42" y="37"/>
                  </a:lnTo>
                  <a:lnTo>
                    <a:pt x="42" y="39"/>
                  </a:lnTo>
                  <a:lnTo>
                    <a:pt x="40" y="40"/>
                  </a:lnTo>
                  <a:lnTo>
                    <a:pt x="36" y="38"/>
                  </a:lnTo>
                  <a:lnTo>
                    <a:pt x="32" y="37"/>
                  </a:lnTo>
                  <a:lnTo>
                    <a:pt x="27" y="37"/>
                  </a:lnTo>
                  <a:lnTo>
                    <a:pt x="22" y="37"/>
                  </a:lnTo>
                  <a:lnTo>
                    <a:pt x="17" y="39"/>
                  </a:lnTo>
                  <a:lnTo>
                    <a:pt x="12" y="41"/>
                  </a:lnTo>
                  <a:lnTo>
                    <a:pt x="8" y="44"/>
                  </a:lnTo>
                  <a:lnTo>
                    <a:pt x="5" y="48"/>
                  </a:lnTo>
                  <a:lnTo>
                    <a:pt x="3" y="50"/>
                  </a:lnTo>
                  <a:lnTo>
                    <a:pt x="2" y="53"/>
                  </a:lnTo>
                  <a:lnTo>
                    <a:pt x="1" y="55"/>
                  </a:lnTo>
                  <a:lnTo>
                    <a:pt x="1" y="58"/>
                  </a:lnTo>
                  <a:lnTo>
                    <a:pt x="0" y="63"/>
                  </a:lnTo>
                  <a:lnTo>
                    <a:pt x="1" y="69"/>
                  </a:lnTo>
                  <a:lnTo>
                    <a:pt x="1" y="71"/>
                  </a:lnTo>
                  <a:lnTo>
                    <a:pt x="2" y="74"/>
                  </a:lnTo>
                  <a:lnTo>
                    <a:pt x="4" y="78"/>
                  </a:lnTo>
                  <a:lnTo>
                    <a:pt x="6" y="80"/>
                  </a:lnTo>
                  <a:lnTo>
                    <a:pt x="8" y="81"/>
                  </a:lnTo>
                  <a:lnTo>
                    <a:pt x="12" y="84"/>
                  </a:lnTo>
                  <a:lnTo>
                    <a:pt x="16" y="86"/>
                  </a:lnTo>
                  <a:lnTo>
                    <a:pt x="20" y="87"/>
                  </a:lnTo>
                  <a:lnTo>
                    <a:pt x="25" y="88"/>
                  </a:lnTo>
                  <a:lnTo>
                    <a:pt x="29" y="87"/>
                  </a:lnTo>
                  <a:lnTo>
                    <a:pt x="32" y="87"/>
                  </a:lnTo>
                  <a:lnTo>
                    <a:pt x="37" y="85"/>
                  </a:lnTo>
                  <a:lnTo>
                    <a:pt x="41" y="83"/>
                  </a:lnTo>
                  <a:lnTo>
                    <a:pt x="42" y="84"/>
                  </a:lnTo>
                  <a:lnTo>
                    <a:pt x="42" y="87"/>
                  </a:lnTo>
                  <a:lnTo>
                    <a:pt x="42" y="88"/>
                  </a:lnTo>
                  <a:lnTo>
                    <a:pt x="43" y="89"/>
                  </a:lnTo>
                  <a:lnTo>
                    <a:pt x="44" y="89"/>
                  </a:lnTo>
                  <a:lnTo>
                    <a:pt x="52" y="88"/>
                  </a:lnTo>
                  <a:lnTo>
                    <a:pt x="57" y="87"/>
                  </a:lnTo>
                  <a:lnTo>
                    <a:pt x="58" y="86"/>
                  </a:lnTo>
                  <a:lnTo>
                    <a:pt x="59" y="85"/>
                  </a:lnTo>
                  <a:lnTo>
                    <a:pt x="59" y="84"/>
                  </a:lnTo>
                  <a:lnTo>
                    <a:pt x="58" y="83"/>
                  </a:lnTo>
                  <a:lnTo>
                    <a:pt x="53" y="84"/>
                  </a:lnTo>
                  <a:lnTo>
                    <a:pt x="52" y="84"/>
                  </a:lnTo>
                  <a:lnTo>
                    <a:pt x="51" y="83"/>
                  </a:lnTo>
                  <a:lnTo>
                    <a:pt x="51" y="81"/>
                  </a:lnTo>
                  <a:lnTo>
                    <a:pt x="51" y="20"/>
                  </a:lnTo>
                  <a:close/>
                  <a:moveTo>
                    <a:pt x="43" y="66"/>
                  </a:moveTo>
                  <a:lnTo>
                    <a:pt x="43" y="74"/>
                  </a:lnTo>
                  <a:lnTo>
                    <a:pt x="42" y="77"/>
                  </a:lnTo>
                  <a:lnTo>
                    <a:pt x="41" y="79"/>
                  </a:lnTo>
                  <a:lnTo>
                    <a:pt x="40" y="81"/>
                  </a:lnTo>
                  <a:lnTo>
                    <a:pt x="38" y="81"/>
                  </a:lnTo>
                  <a:lnTo>
                    <a:pt x="35" y="82"/>
                  </a:lnTo>
                  <a:lnTo>
                    <a:pt x="32" y="82"/>
                  </a:lnTo>
                  <a:lnTo>
                    <a:pt x="26" y="82"/>
                  </a:lnTo>
                  <a:lnTo>
                    <a:pt x="21" y="80"/>
                  </a:lnTo>
                  <a:lnTo>
                    <a:pt x="17" y="78"/>
                  </a:lnTo>
                  <a:lnTo>
                    <a:pt x="15" y="77"/>
                  </a:lnTo>
                  <a:lnTo>
                    <a:pt x="14" y="75"/>
                  </a:lnTo>
                  <a:lnTo>
                    <a:pt x="12" y="72"/>
                  </a:lnTo>
                  <a:lnTo>
                    <a:pt x="10" y="68"/>
                  </a:lnTo>
                  <a:lnTo>
                    <a:pt x="10" y="65"/>
                  </a:lnTo>
                  <a:lnTo>
                    <a:pt x="9" y="61"/>
                  </a:lnTo>
                  <a:lnTo>
                    <a:pt x="10" y="57"/>
                  </a:lnTo>
                  <a:lnTo>
                    <a:pt x="10" y="53"/>
                  </a:lnTo>
                  <a:lnTo>
                    <a:pt x="12" y="50"/>
                  </a:lnTo>
                  <a:lnTo>
                    <a:pt x="13" y="48"/>
                  </a:lnTo>
                  <a:lnTo>
                    <a:pt x="14" y="46"/>
                  </a:lnTo>
                  <a:lnTo>
                    <a:pt x="17" y="44"/>
                  </a:lnTo>
                  <a:lnTo>
                    <a:pt x="20" y="42"/>
                  </a:lnTo>
                  <a:lnTo>
                    <a:pt x="24" y="40"/>
                  </a:lnTo>
                  <a:lnTo>
                    <a:pt x="28" y="40"/>
                  </a:lnTo>
                  <a:lnTo>
                    <a:pt x="33" y="40"/>
                  </a:lnTo>
                  <a:lnTo>
                    <a:pt x="35" y="41"/>
                  </a:lnTo>
                  <a:lnTo>
                    <a:pt x="36" y="42"/>
                  </a:lnTo>
                  <a:lnTo>
                    <a:pt x="39" y="44"/>
                  </a:lnTo>
                  <a:lnTo>
                    <a:pt x="41" y="47"/>
                  </a:lnTo>
                  <a:lnTo>
                    <a:pt x="42" y="51"/>
                  </a:lnTo>
                  <a:lnTo>
                    <a:pt x="42" y="56"/>
                  </a:lnTo>
                  <a:lnTo>
                    <a:pt x="43" y="6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2" name="Freeform 198"/>
            <p:cNvSpPr>
              <a:spLocks noEditPoints="1"/>
            </p:cNvSpPr>
            <p:nvPr/>
          </p:nvSpPr>
          <p:spPr bwMode="auto">
            <a:xfrm>
              <a:off x="815249" y="5968444"/>
              <a:ext cx="43665" cy="134547"/>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0 h 84"/>
                <a:gd name="T76" fmla="*/ 2147483647 w 27"/>
                <a:gd name="T77" fmla="*/ 2147483647 h 84"/>
                <a:gd name="T78" fmla="*/ 2147483647 w 27"/>
                <a:gd name="T79" fmla="*/ 2147483647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
                <a:gd name="T169" fmla="*/ 0 h 84"/>
                <a:gd name="T170" fmla="*/ 27 w 27"/>
                <a:gd name="T171" fmla="*/ 84 h 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 h="84">
                  <a:moveTo>
                    <a:pt x="18" y="38"/>
                  </a:moveTo>
                  <a:lnTo>
                    <a:pt x="19" y="31"/>
                  </a:lnTo>
                  <a:lnTo>
                    <a:pt x="19" y="30"/>
                  </a:lnTo>
                  <a:lnTo>
                    <a:pt x="18" y="30"/>
                  </a:lnTo>
                  <a:lnTo>
                    <a:pt x="10" y="36"/>
                  </a:lnTo>
                  <a:lnTo>
                    <a:pt x="8" y="37"/>
                  </a:lnTo>
                  <a:lnTo>
                    <a:pt x="6" y="37"/>
                  </a:lnTo>
                  <a:lnTo>
                    <a:pt x="4" y="38"/>
                  </a:lnTo>
                  <a:lnTo>
                    <a:pt x="3" y="39"/>
                  </a:lnTo>
                  <a:lnTo>
                    <a:pt x="4" y="40"/>
                  </a:lnTo>
                  <a:lnTo>
                    <a:pt x="7" y="41"/>
                  </a:lnTo>
                  <a:lnTo>
                    <a:pt x="8" y="41"/>
                  </a:lnTo>
                  <a:lnTo>
                    <a:pt x="9" y="42"/>
                  </a:lnTo>
                  <a:lnTo>
                    <a:pt x="9" y="43"/>
                  </a:lnTo>
                  <a:lnTo>
                    <a:pt x="10" y="45"/>
                  </a:lnTo>
                  <a:lnTo>
                    <a:pt x="10" y="74"/>
                  </a:lnTo>
                  <a:lnTo>
                    <a:pt x="9" y="77"/>
                  </a:lnTo>
                  <a:lnTo>
                    <a:pt x="9" y="78"/>
                  </a:lnTo>
                  <a:lnTo>
                    <a:pt x="8" y="79"/>
                  </a:lnTo>
                  <a:lnTo>
                    <a:pt x="6" y="80"/>
                  </a:lnTo>
                  <a:lnTo>
                    <a:pt x="2" y="81"/>
                  </a:lnTo>
                  <a:lnTo>
                    <a:pt x="1" y="82"/>
                  </a:lnTo>
                  <a:lnTo>
                    <a:pt x="0" y="82"/>
                  </a:lnTo>
                  <a:lnTo>
                    <a:pt x="0" y="83"/>
                  </a:lnTo>
                  <a:lnTo>
                    <a:pt x="0" y="84"/>
                  </a:lnTo>
                  <a:lnTo>
                    <a:pt x="1" y="84"/>
                  </a:lnTo>
                  <a:lnTo>
                    <a:pt x="3" y="84"/>
                  </a:lnTo>
                  <a:lnTo>
                    <a:pt x="13" y="84"/>
                  </a:lnTo>
                  <a:lnTo>
                    <a:pt x="23" y="84"/>
                  </a:lnTo>
                  <a:lnTo>
                    <a:pt x="26" y="84"/>
                  </a:lnTo>
                  <a:lnTo>
                    <a:pt x="27" y="83"/>
                  </a:lnTo>
                  <a:lnTo>
                    <a:pt x="26" y="82"/>
                  </a:lnTo>
                  <a:lnTo>
                    <a:pt x="24" y="81"/>
                  </a:lnTo>
                  <a:lnTo>
                    <a:pt x="20" y="80"/>
                  </a:lnTo>
                  <a:lnTo>
                    <a:pt x="19" y="78"/>
                  </a:lnTo>
                  <a:lnTo>
                    <a:pt x="18" y="76"/>
                  </a:lnTo>
                  <a:lnTo>
                    <a:pt x="18" y="38"/>
                  </a:lnTo>
                  <a:close/>
                  <a:moveTo>
                    <a:pt x="14" y="0"/>
                  </a:moveTo>
                  <a:lnTo>
                    <a:pt x="12" y="1"/>
                  </a:lnTo>
                  <a:lnTo>
                    <a:pt x="10" y="2"/>
                  </a:lnTo>
                  <a:lnTo>
                    <a:pt x="9" y="4"/>
                  </a:lnTo>
                  <a:lnTo>
                    <a:pt x="8" y="6"/>
                  </a:lnTo>
                  <a:lnTo>
                    <a:pt x="9" y="8"/>
                  </a:lnTo>
                  <a:lnTo>
                    <a:pt x="9" y="9"/>
                  </a:lnTo>
                  <a:lnTo>
                    <a:pt x="10" y="10"/>
                  </a:lnTo>
                  <a:lnTo>
                    <a:pt x="12" y="12"/>
                  </a:lnTo>
                  <a:lnTo>
                    <a:pt x="14" y="12"/>
                  </a:lnTo>
                  <a:lnTo>
                    <a:pt x="16" y="12"/>
                  </a:lnTo>
                  <a:lnTo>
                    <a:pt x="17" y="11"/>
                  </a:lnTo>
                  <a:lnTo>
                    <a:pt x="18" y="10"/>
                  </a:lnTo>
                  <a:lnTo>
                    <a:pt x="19" y="8"/>
                  </a:lnTo>
                  <a:lnTo>
                    <a:pt x="20" y="6"/>
                  </a:lnTo>
                  <a:lnTo>
                    <a:pt x="19" y="4"/>
                  </a:lnTo>
                  <a:lnTo>
                    <a:pt x="18" y="2"/>
                  </a:lnTo>
                  <a:lnTo>
                    <a:pt x="16" y="1"/>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3" name="Freeform 199"/>
            <p:cNvSpPr>
              <a:spLocks/>
            </p:cNvSpPr>
            <p:nvPr/>
          </p:nvSpPr>
          <p:spPr bwMode="auto">
            <a:xfrm>
              <a:off x="872887" y="6006118"/>
              <a:ext cx="55891" cy="98667"/>
            </a:xfrm>
            <a:custGeom>
              <a:avLst/>
              <a:gdLst>
                <a:gd name="T0" fmla="*/ 2147483647 w 35"/>
                <a:gd name="T1" fmla="*/ 2147483647 h 62"/>
                <a:gd name="T2" fmla="*/ 2147483647 w 35"/>
                <a:gd name="T3" fmla="*/ 2147483647 h 62"/>
                <a:gd name="T4" fmla="*/ 2147483647 w 35"/>
                <a:gd name="T5" fmla="*/ 2147483647 h 62"/>
                <a:gd name="T6" fmla="*/ 2147483647 w 35"/>
                <a:gd name="T7" fmla="*/ 2147483647 h 62"/>
                <a:gd name="T8" fmla="*/ 2147483647 w 35"/>
                <a:gd name="T9" fmla="*/ 2147483647 h 62"/>
                <a:gd name="T10" fmla="*/ 2147483647 w 35"/>
                <a:gd name="T11" fmla="*/ 2147483647 h 62"/>
                <a:gd name="T12" fmla="*/ 2147483647 w 35"/>
                <a:gd name="T13" fmla="*/ 2147483647 h 62"/>
                <a:gd name="T14" fmla="*/ 2147483647 w 35"/>
                <a:gd name="T15" fmla="*/ 2147483647 h 62"/>
                <a:gd name="T16" fmla="*/ 2147483647 w 35"/>
                <a:gd name="T17" fmla="*/ 2147483647 h 62"/>
                <a:gd name="T18" fmla="*/ 2147483647 w 35"/>
                <a:gd name="T19" fmla="*/ 2147483647 h 62"/>
                <a:gd name="T20" fmla="*/ 2147483647 w 35"/>
                <a:gd name="T21" fmla="*/ 2147483647 h 62"/>
                <a:gd name="T22" fmla="*/ 2147483647 w 35"/>
                <a:gd name="T23" fmla="*/ 2147483647 h 62"/>
                <a:gd name="T24" fmla="*/ 2147483647 w 35"/>
                <a:gd name="T25" fmla="*/ 0 h 62"/>
                <a:gd name="T26" fmla="*/ 2147483647 w 35"/>
                <a:gd name="T27" fmla="*/ 0 h 62"/>
                <a:gd name="T28" fmla="*/ 2147483647 w 35"/>
                <a:gd name="T29" fmla="*/ 2147483647 h 62"/>
                <a:gd name="T30" fmla="*/ 2147483647 w 35"/>
                <a:gd name="T31" fmla="*/ 2147483647 h 62"/>
                <a:gd name="T32" fmla="*/ 2147483647 w 35"/>
                <a:gd name="T33" fmla="*/ 2147483647 h 62"/>
                <a:gd name="T34" fmla="*/ 2147483647 w 35"/>
                <a:gd name="T35" fmla="*/ 2147483647 h 62"/>
                <a:gd name="T36" fmla="*/ 2147483647 w 35"/>
                <a:gd name="T37" fmla="*/ 2147483647 h 62"/>
                <a:gd name="T38" fmla="*/ 0 w 35"/>
                <a:gd name="T39" fmla="*/ 2147483647 h 62"/>
                <a:gd name="T40" fmla="*/ 0 w 35"/>
                <a:gd name="T41" fmla="*/ 2147483647 h 62"/>
                <a:gd name="T42" fmla="*/ 0 w 35"/>
                <a:gd name="T43" fmla="*/ 2147483647 h 62"/>
                <a:gd name="T44" fmla="*/ 2147483647 w 35"/>
                <a:gd name="T45" fmla="*/ 2147483647 h 62"/>
                <a:gd name="T46" fmla="*/ 2147483647 w 35"/>
                <a:gd name="T47" fmla="*/ 2147483647 h 62"/>
                <a:gd name="T48" fmla="*/ 2147483647 w 35"/>
                <a:gd name="T49" fmla="*/ 2147483647 h 62"/>
                <a:gd name="T50" fmla="*/ 2147483647 w 35"/>
                <a:gd name="T51" fmla="*/ 2147483647 h 62"/>
                <a:gd name="T52" fmla="*/ 2147483647 w 35"/>
                <a:gd name="T53" fmla="*/ 2147483647 h 62"/>
                <a:gd name="T54" fmla="*/ 2147483647 w 35"/>
                <a:gd name="T55" fmla="*/ 2147483647 h 62"/>
                <a:gd name="T56" fmla="*/ 2147483647 w 35"/>
                <a:gd name="T57" fmla="*/ 2147483647 h 62"/>
                <a:gd name="T58" fmla="*/ 2147483647 w 35"/>
                <a:gd name="T59" fmla="*/ 2147483647 h 62"/>
                <a:gd name="T60" fmla="*/ 2147483647 w 35"/>
                <a:gd name="T61" fmla="*/ 2147483647 h 62"/>
                <a:gd name="T62" fmla="*/ 2147483647 w 35"/>
                <a:gd name="T63" fmla="*/ 2147483647 h 62"/>
                <a:gd name="T64" fmla="*/ 2147483647 w 35"/>
                <a:gd name="T65" fmla="*/ 2147483647 h 62"/>
                <a:gd name="T66" fmla="*/ 2147483647 w 35"/>
                <a:gd name="T67" fmla="*/ 2147483647 h 62"/>
                <a:gd name="T68" fmla="*/ 2147483647 w 35"/>
                <a:gd name="T69" fmla="*/ 2147483647 h 62"/>
                <a:gd name="T70" fmla="*/ 2147483647 w 35"/>
                <a:gd name="T71" fmla="*/ 2147483647 h 62"/>
                <a:gd name="T72" fmla="*/ 2147483647 w 35"/>
                <a:gd name="T73" fmla="*/ 2147483647 h 62"/>
                <a:gd name="T74" fmla="*/ 2147483647 w 35"/>
                <a:gd name="T75" fmla="*/ 2147483647 h 62"/>
                <a:gd name="T76" fmla="*/ 2147483647 w 35"/>
                <a:gd name="T77" fmla="*/ 2147483647 h 62"/>
                <a:gd name="T78" fmla="*/ 2147483647 w 35"/>
                <a:gd name="T79" fmla="*/ 2147483647 h 62"/>
                <a:gd name="T80" fmla="*/ 2147483647 w 35"/>
                <a:gd name="T81" fmla="*/ 2147483647 h 62"/>
                <a:gd name="T82" fmla="*/ 2147483647 w 35"/>
                <a:gd name="T83" fmla="*/ 2147483647 h 62"/>
                <a:gd name="T84" fmla="*/ 2147483647 w 35"/>
                <a:gd name="T85" fmla="*/ 2147483647 h 62"/>
                <a:gd name="T86" fmla="*/ 2147483647 w 35"/>
                <a:gd name="T87" fmla="*/ 2147483647 h 62"/>
                <a:gd name="T88" fmla="*/ 2147483647 w 35"/>
                <a:gd name="T89" fmla="*/ 2147483647 h 62"/>
                <a:gd name="T90" fmla="*/ 2147483647 w 35"/>
                <a:gd name="T91" fmla="*/ 2147483647 h 62"/>
                <a:gd name="T92" fmla="*/ 2147483647 w 35"/>
                <a:gd name="T93" fmla="*/ 2147483647 h 62"/>
                <a:gd name="T94" fmla="*/ 2147483647 w 35"/>
                <a:gd name="T95" fmla="*/ 2147483647 h 62"/>
                <a:gd name="T96" fmla="*/ 2147483647 w 35"/>
                <a:gd name="T97" fmla="*/ 2147483647 h 62"/>
                <a:gd name="T98" fmla="*/ 2147483647 w 35"/>
                <a:gd name="T99" fmla="*/ 2147483647 h 62"/>
                <a:gd name="T100" fmla="*/ 2147483647 w 35"/>
                <a:gd name="T101" fmla="*/ 2147483647 h 62"/>
                <a:gd name="T102" fmla="*/ 2147483647 w 35"/>
                <a:gd name="T103" fmla="*/ 2147483647 h 62"/>
                <a:gd name="T104" fmla="*/ 2147483647 w 35"/>
                <a:gd name="T105" fmla="*/ 2147483647 h 62"/>
                <a:gd name="T106" fmla="*/ 2147483647 w 35"/>
                <a:gd name="T107" fmla="*/ 2147483647 h 62"/>
                <a:gd name="T108" fmla="*/ 2147483647 w 35"/>
                <a:gd name="T109" fmla="*/ 2147483647 h 62"/>
                <a:gd name="T110" fmla="*/ 2147483647 w 35"/>
                <a:gd name="T111" fmla="*/ 2147483647 h 62"/>
                <a:gd name="T112" fmla="*/ 2147483647 w 35"/>
                <a:gd name="T113" fmla="*/ 2147483647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
                <a:gd name="T172" fmla="*/ 0 h 62"/>
                <a:gd name="T173" fmla="*/ 35 w 35"/>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 h="62">
                  <a:moveTo>
                    <a:pt x="33" y="16"/>
                  </a:moveTo>
                  <a:lnTo>
                    <a:pt x="34" y="15"/>
                  </a:lnTo>
                  <a:lnTo>
                    <a:pt x="35" y="15"/>
                  </a:lnTo>
                  <a:lnTo>
                    <a:pt x="35" y="13"/>
                  </a:lnTo>
                  <a:lnTo>
                    <a:pt x="35" y="11"/>
                  </a:lnTo>
                  <a:lnTo>
                    <a:pt x="34" y="10"/>
                  </a:lnTo>
                  <a:lnTo>
                    <a:pt x="33" y="10"/>
                  </a:lnTo>
                  <a:lnTo>
                    <a:pt x="19" y="10"/>
                  </a:lnTo>
                  <a:lnTo>
                    <a:pt x="17" y="9"/>
                  </a:lnTo>
                  <a:lnTo>
                    <a:pt x="16" y="8"/>
                  </a:lnTo>
                  <a:lnTo>
                    <a:pt x="16" y="3"/>
                  </a:lnTo>
                  <a:lnTo>
                    <a:pt x="16" y="1"/>
                  </a:lnTo>
                  <a:lnTo>
                    <a:pt x="16" y="0"/>
                  </a:lnTo>
                  <a:lnTo>
                    <a:pt x="15" y="0"/>
                  </a:lnTo>
                  <a:lnTo>
                    <a:pt x="13" y="2"/>
                  </a:lnTo>
                  <a:lnTo>
                    <a:pt x="9" y="8"/>
                  </a:lnTo>
                  <a:lnTo>
                    <a:pt x="6" y="11"/>
                  </a:lnTo>
                  <a:lnTo>
                    <a:pt x="3" y="12"/>
                  </a:lnTo>
                  <a:lnTo>
                    <a:pt x="1" y="14"/>
                  </a:lnTo>
                  <a:lnTo>
                    <a:pt x="0" y="14"/>
                  </a:lnTo>
                  <a:lnTo>
                    <a:pt x="0" y="15"/>
                  </a:lnTo>
                  <a:lnTo>
                    <a:pt x="0" y="16"/>
                  </a:lnTo>
                  <a:lnTo>
                    <a:pt x="1" y="16"/>
                  </a:lnTo>
                  <a:lnTo>
                    <a:pt x="3" y="16"/>
                  </a:lnTo>
                  <a:lnTo>
                    <a:pt x="6" y="17"/>
                  </a:lnTo>
                  <a:lnTo>
                    <a:pt x="6" y="19"/>
                  </a:lnTo>
                  <a:lnTo>
                    <a:pt x="6" y="48"/>
                  </a:lnTo>
                  <a:lnTo>
                    <a:pt x="6" y="51"/>
                  </a:lnTo>
                  <a:lnTo>
                    <a:pt x="7" y="53"/>
                  </a:lnTo>
                  <a:lnTo>
                    <a:pt x="7" y="54"/>
                  </a:lnTo>
                  <a:lnTo>
                    <a:pt x="8" y="56"/>
                  </a:lnTo>
                  <a:lnTo>
                    <a:pt x="10" y="58"/>
                  </a:lnTo>
                  <a:lnTo>
                    <a:pt x="12" y="60"/>
                  </a:lnTo>
                  <a:lnTo>
                    <a:pt x="14" y="61"/>
                  </a:lnTo>
                  <a:lnTo>
                    <a:pt x="17" y="62"/>
                  </a:lnTo>
                  <a:lnTo>
                    <a:pt x="20" y="62"/>
                  </a:lnTo>
                  <a:lnTo>
                    <a:pt x="24" y="61"/>
                  </a:lnTo>
                  <a:lnTo>
                    <a:pt x="27" y="61"/>
                  </a:lnTo>
                  <a:lnTo>
                    <a:pt x="31" y="59"/>
                  </a:lnTo>
                  <a:lnTo>
                    <a:pt x="33" y="57"/>
                  </a:lnTo>
                  <a:lnTo>
                    <a:pt x="34" y="56"/>
                  </a:lnTo>
                  <a:lnTo>
                    <a:pt x="33" y="55"/>
                  </a:lnTo>
                  <a:lnTo>
                    <a:pt x="32" y="54"/>
                  </a:lnTo>
                  <a:lnTo>
                    <a:pt x="29" y="55"/>
                  </a:lnTo>
                  <a:lnTo>
                    <a:pt x="27" y="56"/>
                  </a:lnTo>
                  <a:lnTo>
                    <a:pt x="24" y="56"/>
                  </a:lnTo>
                  <a:lnTo>
                    <a:pt x="20" y="55"/>
                  </a:lnTo>
                  <a:lnTo>
                    <a:pt x="17" y="53"/>
                  </a:lnTo>
                  <a:lnTo>
                    <a:pt x="16" y="52"/>
                  </a:lnTo>
                  <a:lnTo>
                    <a:pt x="16" y="51"/>
                  </a:lnTo>
                  <a:lnTo>
                    <a:pt x="15" y="47"/>
                  </a:lnTo>
                  <a:lnTo>
                    <a:pt x="15" y="21"/>
                  </a:lnTo>
                  <a:lnTo>
                    <a:pt x="16" y="18"/>
                  </a:lnTo>
                  <a:lnTo>
                    <a:pt x="16" y="17"/>
                  </a:lnTo>
                  <a:lnTo>
                    <a:pt x="17" y="16"/>
                  </a:lnTo>
                  <a:lnTo>
                    <a:pt x="20" y="16"/>
                  </a:lnTo>
                  <a:lnTo>
                    <a:pt x="33" y="1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4" name="Freeform 200"/>
            <p:cNvSpPr>
              <a:spLocks/>
            </p:cNvSpPr>
            <p:nvPr/>
          </p:nvSpPr>
          <p:spPr bwMode="auto">
            <a:xfrm>
              <a:off x="2078031" y="5966651"/>
              <a:ext cx="113527" cy="138133"/>
            </a:xfrm>
            <a:custGeom>
              <a:avLst/>
              <a:gdLst>
                <a:gd name="T0" fmla="*/ 0 w 72"/>
                <a:gd name="T1" fmla="*/ 2147483647 h 87"/>
                <a:gd name="T2" fmla="*/ 2147483647 w 72"/>
                <a:gd name="T3" fmla="*/ 2147483647 h 87"/>
                <a:gd name="T4" fmla="*/ 2147483647 w 72"/>
                <a:gd name="T5" fmla="*/ 2147483647 h 87"/>
                <a:gd name="T6" fmla="*/ 2147483647 w 72"/>
                <a:gd name="T7" fmla="*/ 2147483647 h 87"/>
                <a:gd name="T8" fmla="*/ 2147483647 w 72"/>
                <a:gd name="T9" fmla="*/ 2147483647 h 87"/>
                <a:gd name="T10" fmla="*/ 2147483647 w 72"/>
                <a:gd name="T11" fmla="*/ 2147483647 h 87"/>
                <a:gd name="T12" fmla="*/ 2147483647 w 72"/>
                <a:gd name="T13" fmla="*/ 2147483647 h 87"/>
                <a:gd name="T14" fmla="*/ 2147483647 w 72"/>
                <a:gd name="T15" fmla="*/ 2147483647 h 87"/>
                <a:gd name="T16" fmla="*/ 2147483647 w 72"/>
                <a:gd name="T17" fmla="*/ 2147483647 h 87"/>
                <a:gd name="T18" fmla="*/ 2147483647 w 72"/>
                <a:gd name="T19" fmla="*/ 2147483647 h 87"/>
                <a:gd name="T20" fmla="*/ 2147483647 w 72"/>
                <a:gd name="T21" fmla="*/ 2147483647 h 87"/>
                <a:gd name="T22" fmla="*/ 2147483647 w 72"/>
                <a:gd name="T23" fmla="*/ 2147483647 h 87"/>
                <a:gd name="T24" fmla="*/ 2147483647 w 72"/>
                <a:gd name="T25" fmla="*/ 2147483647 h 87"/>
                <a:gd name="T26" fmla="*/ 2147483647 w 72"/>
                <a:gd name="T27" fmla="*/ 2147483647 h 87"/>
                <a:gd name="T28" fmla="*/ 2147483647 w 72"/>
                <a:gd name="T29" fmla="*/ 2147483647 h 87"/>
                <a:gd name="T30" fmla="*/ 2147483647 w 72"/>
                <a:gd name="T31" fmla="*/ 2147483647 h 87"/>
                <a:gd name="T32" fmla="*/ 2147483647 w 72"/>
                <a:gd name="T33" fmla="*/ 2147483647 h 87"/>
                <a:gd name="T34" fmla="*/ 2147483647 w 72"/>
                <a:gd name="T35" fmla="*/ 2147483647 h 87"/>
                <a:gd name="T36" fmla="*/ 2147483647 w 72"/>
                <a:gd name="T37" fmla="*/ 2147483647 h 87"/>
                <a:gd name="T38" fmla="*/ 2147483647 w 72"/>
                <a:gd name="T39" fmla="*/ 2147483647 h 87"/>
                <a:gd name="T40" fmla="*/ 2147483647 w 72"/>
                <a:gd name="T41" fmla="*/ 2147483647 h 87"/>
                <a:gd name="T42" fmla="*/ 2147483647 w 72"/>
                <a:gd name="T43" fmla="*/ 2147483647 h 87"/>
                <a:gd name="T44" fmla="*/ 2147483647 w 72"/>
                <a:gd name="T45" fmla="*/ 2147483647 h 87"/>
                <a:gd name="T46" fmla="*/ 2147483647 w 72"/>
                <a:gd name="T47" fmla="*/ 2147483647 h 87"/>
                <a:gd name="T48" fmla="*/ 2147483647 w 72"/>
                <a:gd name="T49" fmla="*/ 2147483647 h 87"/>
                <a:gd name="T50" fmla="*/ 2147483647 w 72"/>
                <a:gd name="T51" fmla="*/ 2147483647 h 87"/>
                <a:gd name="T52" fmla="*/ 2147483647 w 72"/>
                <a:gd name="T53" fmla="*/ 2147483647 h 87"/>
                <a:gd name="T54" fmla="*/ 2147483647 w 72"/>
                <a:gd name="T55" fmla="*/ 2147483647 h 87"/>
                <a:gd name="T56" fmla="*/ 2147483647 w 72"/>
                <a:gd name="T57" fmla="*/ 2147483647 h 87"/>
                <a:gd name="T58" fmla="*/ 2147483647 w 72"/>
                <a:gd name="T59" fmla="*/ 2147483647 h 87"/>
                <a:gd name="T60" fmla="*/ 2147483647 w 72"/>
                <a:gd name="T61" fmla="*/ 2147483647 h 87"/>
                <a:gd name="T62" fmla="*/ 2147483647 w 72"/>
                <a:gd name="T63" fmla="*/ 2147483647 h 87"/>
                <a:gd name="T64" fmla="*/ 2147483647 w 72"/>
                <a:gd name="T65" fmla="*/ 2147483647 h 87"/>
                <a:gd name="T66" fmla="*/ 2147483647 w 72"/>
                <a:gd name="T67" fmla="*/ 2147483647 h 87"/>
                <a:gd name="T68" fmla="*/ 2147483647 w 72"/>
                <a:gd name="T69" fmla="*/ 2147483647 h 87"/>
                <a:gd name="T70" fmla="*/ 2147483647 w 72"/>
                <a:gd name="T71" fmla="*/ 2147483647 h 87"/>
                <a:gd name="T72" fmla="*/ 2147483647 w 72"/>
                <a:gd name="T73" fmla="*/ 2147483647 h 87"/>
                <a:gd name="T74" fmla="*/ 2147483647 w 72"/>
                <a:gd name="T75" fmla="*/ 2147483647 h 87"/>
                <a:gd name="T76" fmla="*/ 2147483647 w 72"/>
                <a:gd name="T77" fmla="*/ 0 h 87"/>
                <a:gd name="T78" fmla="*/ 2147483647 w 72"/>
                <a:gd name="T79" fmla="*/ 2147483647 h 87"/>
                <a:gd name="T80" fmla="*/ 2147483647 w 72"/>
                <a:gd name="T81" fmla="*/ 2147483647 h 87"/>
                <a:gd name="T82" fmla="*/ 2147483647 w 72"/>
                <a:gd name="T83" fmla="*/ 2147483647 h 87"/>
                <a:gd name="T84" fmla="*/ 2147483647 w 72"/>
                <a:gd name="T85" fmla="*/ 2147483647 h 87"/>
                <a:gd name="T86" fmla="*/ 2147483647 w 72"/>
                <a:gd name="T87" fmla="*/ 2147483647 h 87"/>
                <a:gd name="T88" fmla="*/ 2147483647 w 72"/>
                <a:gd name="T89" fmla="*/ 2147483647 h 87"/>
                <a:gd name="T90" fmla="*/ 2147483647 w 72"/>
                <a:gd name="T91" fmla="*/ 2147483647 h 87"/>
                <a:gd name="T92" fmla="*/ 0 w 72"/>
                <a:gd name="T93" fmla="*/ 2147483647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87"/>
                <a:gd name="T143" fmla="*/ 72 w 72"/>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87">
                  <a:moveTo>
                    <a:pt x="0" y="45"/>
                  </a:moveTo>
                  <a:lnTo>
                    <a:pt x="0" y="49"/>
                  </a:lnTo>
                  <a:lnTo>
                    <a:pt x="1" y="54"/>
                  </a:lnTo>
                  <a:lnTo>
                    <a:pt x="2" y="58"/>
                  </a:lnTo>
                  <a:lnTo>
                    <a:pt x="4" y="63"/>
                  </a:lnTo>
                  <a:lnTo>
                    <a:pt x="5" y="66"/>
                  </a:lnTo>
                  <a:lnTo>
                    <a:pt x="8" y="70"/>
                  </a:lnTo>
                  <a:lnTo>
                    <a:pt x="11" y="73"/>
                  </a:lnTo>
                  <a:lnTo>
                    <a:pt x="14" y="76"/>
                  </a:lnTo>
                  <a:lnTo>
                    <a:pt x="17" y="79"/>
                  </a:lnTo>
                  <a:lnTo>
                    <a:pt x="21" y="81"/>
                  </a:lnTo>
                  <a:lnTo>
                    <a:pt x="25" y="83"/>
                  </a:lnTo>
                  <a:lnTo>
                    <a:pt x="29" y="84"/>
                  </a:lnTo>
                  <a:lnTo>
                    <a:pt x="33" y="85"/>
                  </a:lnTo>
                  <a:lnTo>
                    <a:pt x="37" y="86"/>
                  </a:lnTo>
                  <a:lnTo>
                    <a:pt x="46" y="87"/>
                  </a:lnTo>
                  <a:lnTo>
                    <a:pt x="55" y="86"/>
                  </a:lnTo>
                  <a:lnTo>
                    <a:pt x="62" y="85"/>
                  </a:lnTo>
                  <a:lnTo>
                    <a:pt x="68" y="83"/>
                  </a:lnTo>
                  <a:lnTo>
                    <a:pt x="70" y="81"/>
                  </a:lnTo>
                  <a:lnTo>
                    <a:pt x="71" y="77"/>
                  </a:lnTo>
                  <a:lnTo>
                    <a:pt x="72" y="73"/>
                  </a:lnTo>
                  <a:lnTo>
                    <a:pt x="72" y="68"/>
                  </a:lnTo>
                  <a:lnTo>
                    <a:pt x="71" y="67"/>
                  </a:lnTo>
                  <a:lnTo>
                    <a:pt x="70" y="68"/>
                  </a:lnTo>
                  <a:lnTo>
                    <a:pt x="69" y="69"/>
                  </a:lnTo>
                  <a:lnTo>
                    <a:pt x="65" y="74"/>
                  </a:lnTo>
                  <a:lnTo>
                    <a:pt x="62" y="77"/>
                  </a:lnTo>
                  <a:lnTo>
                    <a:pt x="59" y="80"/>
                  </a:lnTo>
                  <a:lnTo>
                    <a:pt x="56" y="81"/>
                  </a:lnTo>
                  <a:lnTo>
                    <a:pt x="53" y="82"/>
                  </a:lnTo>
                  <a:lnTo>
                    <a:pt x="45" y="83"/>
                  </a:lnTo>
                  <a:lnTo>
                    <a:pt x="38" y="82"/>
                  </a:lnTo>
                  <a:lnTo>
                    <a:pt x="35" y="81"/>
                  </a:lnTo>
                  <a:lnTo>
                    <a:pt x="32" y="80"/>
                  </a:lnTo>
                  <a:lnTo>
                    <a:pt x="29" y="78"/>
                  </a:lnTo>
                  <a:lnTo>
                    <a:pt x="26" y="76"/>
                  </a:lnTo>
                  <a:lnTo>
                    <a:pt x="24" y="74"/>
                  </a:lnTo>
                  <a:lnTo>
                    <a:pt x="22" y="71"/>
                  </a:lnTo>
                  <a:lnTo>
                    <a:pt x="18" y="66"/>
                  </a:lnTo>
                  <a:lnTo>
                    <a:pt x="16" y="59"/>
                  </a:lnTo>
                  <a:lnTo>
                    <a:pt x="15" y="56"/>
                  </a:lnTo>
                  <a:lnTo>
                    <a:pt x="14" y="53"/>
                  </a:lnTo>
                  <a:lnTo>
                    <a:pt x="14" y="46"/>
                  </a:lnTo>
                  <a:lnTo>
                    <a:pt x="14" y="41"/>
                  </a:lnTo>
                  <a:lnTo>
                    <a:pt x="14" y="36"/>
                  </a:lnTo>
                  <a:lnTo>
                    <a:pt x="15" y="32"/>
                  </a:lnTo>
                  <a:lnTo>
                    <a:pt x="16" y="28"/>
                  </a:lnTo>
                  <a:lnTo>
                    <a:pt x="18" y="25"/>
                  </a:lnTo>
                  <a:lnTo>
                    <a:pt x="20" y="21"/>
                  </a:lnTo>
                  <a:lnTo>
                    <a:pt x="22" y="18"/>
                  </a:lnTo>
                  <a:lnTo>
                    <a:pt x="24" y="15"/>
                  </a:lnTo>
                  <a:lnTo>
                    <a:pt x="26" y="13"/>
                  </a:lnTo>
                  <a:lnTo>
                    <a:pt x="29" y="10"/>
                  </a:lnTo>
                  <a:lnTo>
                    <a:pt x="32" y="8"/>
                  </a:lnTo>
                  <a:lnTo>
                    <a:pt x="34" y="7"/>
                  </a:lnTo>
                  <a:lnTo>
                    <a:pt x="37" y="6"/>
                  </a:lnTo>
                  <a:lnTo>
                    <a:pt x="40" y="5"/>
                  </a:lnTo>
                  <a:lnTo>
                    <a:pt x="46" y="4"/>
                  </a:lnTo>
                  <a:lnTo>
                    <a:pt x="52" y="5"/>
                  </a:lnTo>
                  <a:lnTo>
                    <a:pt x="55" y="5"/>
                  </a:lnTo>
                  <a:lnTo>
                    <a:pt x="57" y="6"/>
                  </a:lnTo>
                  <a:lnTo>
                    <a:pt x="61" y="8"/>
                  </a:lnTo>
                  <a:lnTo>
                    <a:pt x="62" y="9"/>
                  </a:lnTo>
                  <a:lnTo>
                    <a:pt x="63" y="10"/>
                  </a:lnTo>
                  <a:lnTo>
                    <a:pt x="67" y="15"/>
                  </a:lnTo>
                  <a:lnTo>
                    <a:pt x="69" y="16"/>
                  </a:lnTo>
                  <a:lnTo>
                    <a:pt x="70" y="17"/>
                  </a:lnTo>
                  <a:lnTo>
                    <a:pt x="71" y="17"/>
                  </a:lnTo>
                  <a:lnTo>
                    <a:pt x="71" y="15"/>
                  </a:lnTo>
                  <a:lnTo>
                    <a:pt x="70" y="9"/>
                  </a:lnTo>
                  <a:lnTo>
                    <a:pt x="70" y="6"/>
                  </a:lnTo>
                  <a:lnTo>
                    <a:pt x="69" y="5"/>
                  </a:lnTo>
                  <a:lnTo>
                    <a:pt x="68" y="4"/>
                  </a:lnTo>
                  <a:lnTo>
                    <a:pt x="66" y="3"/>
                  </a:lnTo>
                  <a:lnTo>
                    <a:pt x="59" y="1"/>
                  </a:lnTo>
                  <a:lnTo>
                    <a:pt x="52" y="0"/>
                  </a:lnTo>
                  <a:lnTo>
                    <a:pt x="46" y="0"/>
                  </a:lnTo>
                  <a:lnTo>
                    <a:pt x="41" y="0"/>
                  </a:lnTo>
                  <a:lnTo>
                    <a:pt x="35" y="1"/>
                  </a:lnTo>
                  <a:lnTo>
                    <a:pt x="30" y="2"/>
                  </a:lnTo>
                  <a:lnTo>
                    <a:pt x="26" y="4"/>
                  </a:lnTo>
                  <a:lnTo>
                    <a:pt x="22" y="6"/>
                  </a:lnTo>
                  <a:lnTo>
                    <a:pt x="18" y="8"/>
                  </a:lnTo>
                  <a:lnTo>
                    <a:pt x="14" y="11"/>
                  </a:lnTo>
                  <a:lnTo>
                    <a:pt x="11" y="14"/>
                  </a:lnTo>
                  <a:lnTo>
                    <a:pt x="9" y="17"/>
                  </a:lnTo>
                  <a:lnTo>
                    <a:pt x="6" y="21"/>
                  </a:lnTo>
                  <a:lnTo>
                    <a:pt x="4" y="25"/>
                  </a:lnTo>
                  <a:lnTo>
                    <a:pt x="3" y="28"/>
                  </a:lnTo>
                  <a:lnTo>
                    <a:pt x="1" y="32"/>
                  </a:lnTo>
                  <a:lnTo>
                    <a:pt x="1" y="36"/>
                  </a:lnTo>
                  <a:lnTo>
                    <a:pt x="0" y="40"/>
                  </a:lnTo>
                  <a:lnTo>
                    <a:pt x="0" y="4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5" name="Freeform 201"/>
            <p:cNvSpPr>
              <a:spLocks noEditPoints="1"/>
            </p:cNvSpPr>
            <p:nvPr/>
          </p:nvSpPr>
          <p:spPr bwMode="auto">
            <a:xfrm>
              <a:off x="2205531" y="6016881"/>
              <a:ext cx="82090"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214748364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3" y="52"/>
                  </a:lnTo>
                  <a:lnTo>
                    <a:pt x="20" y="51"/>
                  </a:lnTo>
                  <a:lnTo>
                    <a:pt x="17" y="48"/>
                  </a:lnTo>
                  <a:lnTo>
                    <a:pt x="15" y="45"/>
                  </a:lnTo>
                  <a:lnTo>
                    <a:pt x="13" y="41"/>
                  </a:lnTo>
                  <a:lnTo>
                    <a:pt x="11" y="37"/>
                  </a:lnTo>
                  <a:lnTo>
                    <a:pt x="11" y="33"/>
                  </a:lnTo>
                  <a:lnTo>
                    <a:pt x="10" y="29"/>
                  </a:lnTo>
                  <a:lnTo>
                    <a:pt x="11" y="23"/>
                  </a:lnTo>
                  <a:lnTo>
                    <a:pt x="11" y="19"/>
                  </a:lnTo>
                  <a:lnTo>
                    <a:pt x="13" y="14"/>
                  </a:lnTo>
                  <a:lnTo>
                    <a:pt x="15" y="10"/>
                  </a:lnTo>
                  <a:lnTo>
                    <a:pt x="17" y="7"/>
                  </a:lnTo>
                  <a:lnTo>
                    <a:pt x="18" y="6"/>
                  </a:lnTo>
                  <a:lnTo>
                    <a:pt x="20" y="5"/>
                  </a:lnTo>
                  <a:lnTo>
                    <a:pt x="23" y="4"/>
                  </a:lnTo>
                  <a:lnTo>
                    <a:pt x="26" y="3"/>
                  </a:lnTo>
                  <a:lnTo>
                    <a:pt x="30" y="4"/>
                  </a:lnTo>
                  <a:lnTo>
                    <a:pt x="33" y="5"/>
                  </a:lnTo>
                  <a:lnTo>
                    <a:pt x="36" y="8"/>
                  </a:lnTo>
                  <a:lnTo>
                    <a:pt x="38" y="11"/>
                  </a:lnTo>
                  <a:lnTo>
                    <a:pt x="41" y="19"/>
                  </a:lnTo>
                  <a:lnTo>
                    <a:pt x="42" y="23"/>
                  </a:lnTo>
                  <a:lnTo>
                    <a:pt x="42" y="28"/>
                  </a:lnTo>
                  <a:lnTo>
                    <a:pt x="42" y="33"/>
                  </a:lnTo>
                  <a:lnTo>
                    <a:pt x="41" y="38"/>
                  </a:lnTo>
                  <a:lnTo>
                    <a:pt x="40" y="42"/>
                  </a:lnTo>
                  <a:lnTo>
                    <a:pt x="38" y="46"/>
                  </a:lnTo>
                  <a:lnTo>
                    <a:pt x="35" y="49"/>
                  </a:lnTo>
                  <a:lnTo>
                    <a:pt x="34" y="50"/>
                  </a:lnTo>
                  <a:lnTo>
                    <a:pt x="33" y="51"/>
                  </a:lnTo>
                  <a:lnTo>
                    <a:pt x="30" y="53"/>
                  </a:lnTo>
                  <a:lnTo>
                    <a:pt x="26" y="53"/>
                  </a:lnTo>
                  <a:close/>
                  <a:moveTo>
                    <a:pt x="26" y="0"/>
                  </a:moveTo>
                  <a:lnTo>
                    <a:pt x="23" y="0"/>
                  </a:lnTo>
                  <a:lnTo>
                    <a:pt x="20" y="1"/>
                  </a:lnTo>
                  <a:lnTo>
                    <a:pt x="15" y="2"/>
                  </a:lnTo>
                  <a:lnTo>
                    <a:pt x="10" y="5"/>
                  </a:lnTo>
                  <a:lnTo>
                    <a:pt x="8" y="7"/>
                  </a:lnTo>
                  <a:lnTo>
                    <a:pt x="7" y="9"/>
                  </a:lnTo>
                  <a:lnTo>
                    <a:pt x="4" y="13"/>
                  </a:lnTo>
                  <a:lnTo>
                    <a:pt x="2" y="18"/>
                  </a:lnTo>
                  <a:lnTo>
                    <a:pt x="1" y="23"/>
                  </a:lnTo>
                  <a:lnTo>
                    <a:pt x="0" y="28"/>
                  </a:lnTo>
                  <a:lnTo>
                    <a:pt x="1" y="34"/>
                  </a:lnTo>
                  <a:lnTo>
                    <a:pt x="2" y="39"/>
                  </a:lnTo>
                  <a:lnTo>
                    <a:pt x="4" y="43"/>
                  </a:lnTo>
                  <a:lnTo>
                    <a:pt x="7" y="48"/>
                  </a:lnTo>
                  <a:lnTo>
                    <a:pt x="8" y="50"/>
                  </a:lnTo>
                  <a:lnTo>
                    <a:pt x="10" y="51"/>
                  </a:lnTo>
                  <a:lnTo>
                    <a:pt x="14" y="54"/>
                  </a:lnTo>
                  <a:lnTo>
                    <a:pt x="20" y="56"/>
                  </a:lnTo>
                  <a:lnTo>
                    <a:pt x="26" y="56"/>
                  </a:lnTo>
                  <a:lnTo>
                    <a:pt x="32" y="55"/>
                  </a:lnTo>
                  <a:lnTo>
                    <a:pt x="38" y="54"/>
                  </a:lnTo>
                  <a:lnTo>
                    <a:pt x="42" y="51"/>
                  </a:lnTo>
                  <a:lnTo>
                    <a:pt x="46" y="47"/>
                  </a:lnTo>
                  <a:lnTo>
                    <a:pt x="48" y="43"/>
                  </a:lnTo>
                  <a:lnTo>
                    <a:pt x="50" y="38"/>
                  </a:lnTo>
                  <a:lnTo>
                    <a:pt x="51" y="33"/>
                  </a:lnTo>
                  <a:lnTo>
                    <a:pt x="52" y="28"/>
                  </a:lnTo>
                  <a:lnTo>
                    <a:pt x="51" y="22"/>
                  </a:lnTo>
                  <a:lnTo>
                    <a:pt x="50" y="17"/>
                  </a:lnTo>
                  <a:lnTo>
                    <a:pt x="48" y="13"/>
                  </a:lnTo>
                  <a:lnTo>
                    <a:pt x="45" y="9"/>
                  </a:lnTo>
                  <a:lnTo>
                    <a:pt x="41" y="5"/>
                  </a:lnTo>
                  <a:lnTo>
                    <a:pt x="39" y="3"/>
                  </a:lnTo>
                  <a:lnTo>
                    <a:pt x="37" y="2"/>
                  </a:lnTo>
                  <a:lnTo>
                    <a:pt x="32" y="1"/>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6" name="Freeform 202"/>
            <p:cNvSpPr>
              <a:spLocks/>
            </p:cNvSpPr>
            <p:nvPr/>
          </p:nvSpPr>
          <p:spPr bwMode="auto">
            <a:xfrm>
              <a:off x="2298101" y="6013293"/>
              <a:ext cx="94316" cy="89697"/>
            </a:xfrm>
            <a:custGeom>
              <a:avLst/>
              <a:gdLst>
                <a:gd name="T0" fmla="*/ 2147483647 w 59"/>
                <a:gd name="T1" fmla="*/ 2147483647 h 56"/>
                <a:gd name="T2" fmla="*/ 2147483647 w 59"/>
                <a:gd name="T3" fmla="*/ 2147483647 h 56"/>
                <a:gd name="T4" fmla="*/ 2147483647 w 59"/>
                <a:gd name="T5" fmla="*/ 2147483647 h 56"/>
                <a:gd name="T6" fmla="*/ 2147483647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2147483647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5" y="52"/>
                  </a:lnTo>
                  <a:lnTo>
                    <a:pt x="2" y="53"/>
                  </a:lnTo>
                  <a:lnTo>
                    <a:pt x="1" y="54"/>
                  </a:lnTo>
                  <a:lnTo>
                    <a:pt x="0" y="55"/>
                  </a:lnTo>
                  <a:lnTo>
                    <a:pt x="1" y="56"/>
                  </a:lnTo>
                  <a:lnTo>
                    <a:pt x="2" y="56"/>
                  </a:lnTo>
                  <a:lnTo>
                    <a:pt x="5" y="56"/>
                  </a:lnTo>
                  <a:lnTo>
                    <a:pt x="14" y="56"/>
                  </a:lnTo>
                  <a:lnTo>
                    <a:pt x="23" y="56"/>
                  </a:lnTo>
                  <a:lnTo>
                    <a:pt x="25" y="56"/>
                  </a:lnTo>
                  <a:lnTo>
                    <a:pt x="26" y="56"/>
                  </a:lnTo>
                  <a:lnTo>
                    <a:pt x="26" y="55"/>
                  </a:lnTo>
                  <a:lnTo>
                    <a:pt x="26" y="54"/>
                  </a:lnTo>
                  <a:lnTo>
                    <a:pt x="25" y="53"/>
                  </a:lnTo>
                  <a:lnTo>
                    <a:pt x="22" y="53"/>
                  </a:lnTo>
                  <a:lnTo>
                    <a:pt x="19" y="52"/>
                  </a:lnTo>
                  <a:lnTo>
                    <a:pt x="18" y="51"/>
                  </a:lnTo>
                  <a:lnTo>
                    <a:pt x="17" y="50"/>
                  </a:lnTo>
                  <a:lnTo>
                    <a:pt x="17" y="49"/>
                  </a:lnTo>
                  <a:lnTo>
                    <a:pt x="16" y="48"/>
                  </a:lnTo>
                  <a:lnTo>
                    <a:pt x="16" y="45"/>
                  </a:lnTo>
                  <a:lnTo>
                    <a:pt x="16" y="24"/>
                  </a:lnTo>
                  <a:lnTo>
                    <a:pt x="17" y="14"/>
                  </a:lnTo>
                  <a:lnTo>
                    <a:pt x="17" y="13"/>
                  </a:lnTo>
                  <a:lnTo>
                    <a:pt x="18" y="12"/>
                  </a:lnTo>
                  <a:lnTo>
                    <a:pt x="21" y="10"/>
                  </a:lnTo>
                  <a:lnTo>
                    <a:pt x="23" y="9"/>
                  </a:lnTo>
                  <a:lnTo>
                    <a:pt x="25" y="9"/>
                  </a:lnTo>
                  <a:lnTo>
                    <a:pt x="28" y="8"/>
                  </a:lnTo>
                  <a:lnTo>
                    <a:pt x="31" y="8"/>
                  </a:lnTo>
                  <a:lnTo>
                    <a:pt x="35" y="8"/>
                  </a:lnTo>
                  <a:lnTo>
                    <a:pt x="37" y="9"/>
                  </a:lnTo>
                  <a:lnTo>
                    <a:pt x="39" y="11"/>
                  </a:lnTo>
                  <a:lnTo>
                    <a:pt x="41" y="13"/>
                  </a:lnTo>
                  <a:lnTo>
                    <a:pt x="42" y="18"/>
                  </a:lnTo>
                  <a:lnTo>
                    <a:pt x="42" y="22"/>
                  </a:lnTo>
                  <a:lnTo>
                    <a:pt x="42" y="45"/>
                  </a:lnTo>
                  <a:lnTo>
                    <a:pt x="42" y="49"/>
                  </a:lnTo>
                  <a:lnTo>
                    <a:pt x="40" y="51"/>
                  </a:lnTo>
                  <a:lnTo>
                    <a:pt x="38" y="52"/>
                  </a:lnTo>
                  <a:lnTo>
                    <a:pt x="36" y="53"/>
                  </a:lnTo>
                  <a:lnTo>
                    <a:pt x="34" y="54"/>
                  </a:lnTo>
                  <a:lnTo>
                    <a:pt x="34" y="55"/>
                  </a:lnTo>
                  <a:lnTo>
                    <a:pt x="34" y="56"/>
                  </a:lnTo>
                  <a:lnTo>
                    <a:pt x="35" y="56"/>
                  </a:lnTo>
                  <a:lnTo>
                    <a:pt x="37" y="56"/>
                  </a:lnTo>
                  <a:lnTo>
                    <a:pt x="46" y="56"/>
                  </a:lnTo>
                  <a:lnTo>
                    <a:pt x="56" y="56"/>
                  </a:lnTo>
                  <a:lnTo>
                    <a:pt x="59" y="56"/>
                  </a:lnTo>
                  <a:lnTo>
                    <a:pt x="59" y="55"/>
                  </a:lnTo>
                  <a:lnTo>
                    <a:pt x="59" y="54"/>
                  </a:lnTo>
                  <a:lnTo>
                    <a:pt x="58" y="54"/>
                  </a:lnTo>
                  <a:lnTo>
                    <a:pt x="55" y="53"/>
                  </a:lnTo>
                  <a:lnTo>
                    <a:pt x="53" y="52"/>
                  </a:lnTo>
                  <a:lnTo>
                    <a:pt x="52" y="51"/>
                  </a:lnTo>
                  <a:lnTo>
                    <a:pt x="51" y="49"/>
                  </a:lnTo>
                  <a:lnTo>
                    <a:pt x="51" y="47"/>
                  </a:lnTo>
                  <a:lnTo>
                    <a:pt x="51" y="22"/>
                  </a:lnTo>
                  <a:lnTo>
                    <a:pt x="51" y="19"/>
                  </a:lnTo>
                  <a:lnTo>
                    <a:pt x="51" y="16"/>
                  </a:lnTo>
                  <a:lnTo>
                    <a:pt x="50" y="13"/>
                  </a:lnTo>
                  <a:lnTo>
                    <a:pt x="49" y="10"/>
                  </a:lnTo>
                  <a:lnTo>
                    <a:pt x="47" y="7"/>
                  </a:lnTo>
                  <a:lnTo>
                    <a:pt x="43" y="4"/>
                  </a:lnTo>
                  <a:lnTo>
                    <a:pt x="39" y="3"/>
                  </a:lnTo>
                  <a:lnTo>
                    <a:pt x="33" y="2"/>
                  </a:lnTo>
                  <a:lnTo>
                    <a:pt x="28" y="3"/>
                  </a:lnTo>
                  <a:lnTo>
                    <a:pt x="26" y="3"/>
                  </a:lnTo>
                  <a:lnTo>
                    <a:pt x="24" y="4"/>
                  </a:lnTo>
                  <a:lnTo>
                    <a:pt x="20" y="6"/>
                  </a:lnTo>
                  <a:lnTo>
                    <a:pt x="16" y="9"/>
                  </a:lnTo>
                  <a:lnTo>
                    <a:pt x="16" y="2"/>
                  </a:lnTo>
                  <a:lnTo>
                    <a:pt x="16" y="1"/>
                  </a:lnTo>
                  <a:lnTo>
                    <a:pt x="15" y="0"/>
                  </a:lnTo>
                  <a:lnTo>
                    <a:pt x="14" y="1"/>
                  </a:lnTo>
                  <a:lnTo>
                    <a:pt x="12" y="3"/>
                  </a:lnTo>
                  <a:lnTo>
                    <a:pt x="7" y="8"/>
                  </a:lnTo>
                  <a:lnTo>
                    <a:pt x="3" y="10"/>
                  </a:lnTo>
                  <a:lnTo>
                    <a:pt x="2" y="11"/>
                  </a:lnTo>
                  <a:lnTo>
                    <a:pt x="2" y="12"/>
                  </a:lnTo>
                  <a:lnTo>
                    <a:pt x="2" y="13"/>
                  </a:lnTo>
                  <a:lnTo>
                    <a:pt x="3" y="13"/>
                  </a:lnTo>
                  <a:lnTo>
                    <a:pt x="5" y="14"/>
                  </a:lnTo>
                  <a:lnTo>
                    <a:pt x="6" y="14"/>
                  </a:lnTo>
                  <a:lnTo>
                    <a:pt x="7" y="15"/>
                  </a:lnTo>
                  <a:lnTo>
                    <a:pt x="7" y="17"/>
                  </a:lnTo>
                  <a:lnTo>
                    <a:pt x="7" y="20"/>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7" name="Freeform 203"/>
            <p:cNvSpPr>
              <a:spLocks/>
            </p:cNvSpPr>
            <p:nvPr/>
          </p:nvSpPr>
          <p:spPr bwMode="auto">
            <a:xfrm>
              <a:off x="2402896" y="6016881"/>
              <a:ext cx="55891" cy="87903"/>
            </a:xfrm>
            <a:custGeom>
              <a:avLst/>
              <a:gdLst>
                <a:gd name="T0" fmla="*/ 0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2147483647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0" y="52"/>
                  </a:lnTo>
                  <a:lnTo>
                    <a:pt x="2" y="54"/>
                  </a:lnTo>
                  <a:lnTo>
                    <a:pt x="4" y="54"/>
                  </a:lnTo>
                  <a:lnTo>
                    <a:pt x="6" y="55"/>
                  </a:lnTo>
                  <a:lnTo>
                    <a:pt x="16" y="56"/>
                  </a:lnTo>
                  <a:lnTo>
                    <a:pt x="21" y="56"/>
                  </a:lnTo>
                  <a:lnTo>
                    <a:pt x="25" y="54"/>
                  </a:lnTo>
                  <a:lnTo>
                    <a:pt x="28" y="53"/>
                  </a:lnTo>
                  <a:lnTo>
                    <a:pt x="32" y="51"/>
                  </a:lnTo>
                  <a:lnTo>
                    <a:pt x="33" y="48"/>
                  </a:lnTo>
                  <a:lnTo>
                    <a:pt x="35" y="45"/>
                  </a:lnTo>
                  <a:lnTo>
                    <a:pt x="35" y="40"/>
                  </a:lnTo>
                  <a:lnTo>
                    <a:pt x="35" y="38"/>
                  </a:lnTo>
                  <a:lnTo>
                    <a:pt x="34" y="35"/>
                  </a:lnTo>
                  <a:lnTo>
                    <a:pt x="33" y="33"/>
                  </a:lnTo>
                  <a:lnTo>
                    <a:pt x="30" y="31"/>
                  </a:lnTo>
                  <a:lnTo>
                    <a:pt x="26" y="28"/>
                  </a:lnTo>
                  <a:lnTo>
                    <a:pt x="21" y="25"/>
                  </a:lnTo>
                  <a:lnTo>
                    <a:pt x="12" y="19"/>
                  </a:lnTo>
                  <a:lnTo>
                    <a:pt x="10" y="15"/>
                  </a:lnTo>
                  <a:lnTo>
                    <a:pt x="9" y="14"/>
                  </a:lnTo>
                  <a:lnTo>
                    <a:pt x="8" y="12"/>
                  </a:lnTo>
                  <a:lnTo>
                    <a:pt x="8" y="10"/>
                  </a:lnTo>
                  <a:lnTo>
                    <a:pt x="9" y="9"/>
                  </a:lnTo>
                  <a:lnTo>
                    <a:pt x="10" y="7"/>
                  </a:lnTo>
                  <a:lnTo>
                    <a:pt x="11" y="6"/>
                  </a:lnTo>
                  <a:lnTo>
                    <a:pt x="12" y="5"/>
                  </a:lnTo>
                  <a:lnTo>
                    <a:pt x="13" y="4"/>
                  </a:lnTo>
                  <a:lnTo>
                    <a:pt x="17" y="4"/>
                  </a:lnTo>
                  <a:lnTo>
                    <a:pt x="20" y="4"/>
                  </a:lnTo>
                  <a:lnTo>
                    <a:pt x="23" y="5"/>
                  </a:lnTo>
                  <a:lnTo>
                    <a:pt x="25" y="7"/>
                  </a:lnTo>
                  <a:lnTo>
                    <a:pt x="26" y="9"/>
                  </a:lnTo>
                  <a:lnTo>
                    <a:pt x="28" y="13"/>
                  </a:lnTo>
                  <a:lnTo>
                    <a:pt x="29" y="14"/>
                  </a:lnTo>
                  <a:lnTo>
                    <a:pt x="30" y="15"/>
                  </a:lnTo>
                  <a:lnTo>
                    <a:pt x="30" y="14"/>
                  </a:lnTo>
                  <a:lnTo>
                    <a:pt x="32" y="13"/>
                  </a:lnTo>
                  <a:lnTo>
                    <a:pt x="32" y="8"/>
                  </a:lnTo>
                  <a:lnTo>
                    <a:pt x="32" y="4"/>
                  </a:lnTo>
                  <a:lnTo>
                    <a:pt x="29" y="2"/>
                  </a:lnTo>
                  <a:lnTo>
                    <a:pt x="28" y="1"/>
                  </a:lnTo>
                  <a:lnTo>
                    <a:pt x="25" y="1"/>
                  </a:lnTo>
                  <a:lnTo>
                    <a:pt x="17" y="0"/>
                  </a:lnTo>
                  <a:lnTo>
                    <a:pt x="13" y="0"/>
                  </a:lnTo>
                  <a:lnTo>
                    <a:pt x="9" y="1"/>
                  </a:lnTo>
                  <a:lnTo>
                    <a:pt x="7" y="3"/>
                  </a:lnTo>
                  <a:lnTo>
                    <a:pt x="4" y="5"/>
                  </a:lnTo>
                  <a:lnTo>
                    <a:pt x="3" y="7"/>
                  </a:lnTo>
                  <a:lnTo>
                    <a:pt x="2" y="10"/>
                  </a:lnTo>
                  <a:lnTo>
                    <a:pt x="1" y="13"/>
                  </a:lnTo>
                  <a:lnTo>
                    <a:pt x="1" y="16"/>
                  </a:lnTo>
                  <a:lnTo>
                    <a:pt x="1" y="18"/>
                  </a:lnTo>
                  <a:lnTo>
                    <a:pt x="2" y="21"/>
                  </a:lnTo>
                  <a:lnTo>
                    <a:pt x="3" y="23"/>
                  </a:lnTo>
                  <a:lnTo>
                    <a:pt x="5" y="25"/>
                  </a:lnTo>
                  <a:lnTo>
                    <a:pt x="9" y="28"/>
                  </a:lnTo>
                  <a:lnTo>
                    <a:pt x="13" y="31"/>
                  </a:lnTo>
                  <a:lnTo>
                    <a:pt x="18" y="33"/>
                  </a:lnTo>
                  <a:lnTo>
                    <a:pt x="22" y="36"/>
                  </a:lnTo>
                  <a:lnTo>
                    <a:pt x="23" y="38"/>
                  </a:lnTo>
                  <a:lnTo>
                    <a:pt x="25" y="39"/>
                  </a:lnTo>
                  <a:lnTo>
                    <a:pt x="25" y="41"/>
                  </a:lnTo>
                  <a:lnTo>
                    <a:pt x="26" y="43"/>
                  </a:lnTo>
                  <a:lnTo>
                    <a:pt x="25" y="46"/>
                  </a:lnTo>
                  <a:lnTo>
                    <a:pt x="25" y="47"/>
                  </a:lnTo>
                  <a:lnTo>
                    <a:pt x="24" y="49"/>
                  </a:lnTo>
                  <a:lnTo>
                    <a:pt x="22" y="50"/>
                  </a:lnTo>
                  <a:lnTo>
                    <a:pt x="19" y="52"/>
                  </a:lnTo>
                  <a:lnTo>
                    <a:pt x="15" y="52"/>
                  </a:lnTo>
                  <a:lnTo>
                    <a:pt x="12" y="52"/>
                  </a:lnTo>
                  <a:lnTo>
                    <a:pt x="10" y="51"/>
                  </a:lnTo>
                  <a:lnTo>
                    <a:pt x="8" y="50"/>
                  </a:lnTo>
                  <a:lnTo>
                    <a:pt x="7" y="48"/>
                  </a:lnTo>
                  <a:lnTo>
                    <a:pt x="3" y="43"/>
                  </a:lnTo>
                  <a:lnTo>
                    <a:pt x="3" y="41"/>
                  </a:lnTo>
                  <a:lnTo>
                    <a:pt x="2" y="40"/>
                  </a:lnTo>
                  <a:lnTo>
                    <a:pt x="1" y="40"/>
                  </a:lnTo>
                  <a:lnTo>
                    <a:pt x="0"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8" name="Freeform 204"/>
            <p:cNvSpPr>
              <a:spLocks/>
            </p:cNvSpPr>
            <p:nvPr/>
          </p:nvSpPr>
          <p:spPr bwMode="auto">
            <a:xfrm>
              <a:off x="2471012" y="6020469"/>
              <a:ext cx="97809" cy="84315"/>
            </a:xfrm>
            <a:custGeom>
              <a:avLst/>
              <a:gdLst>
                <a:gd name="T0" fmla="*/ 2147483647 w 61"/>
                <a:gd name="T1" fmla="*/ 2147483647 h 54"/>
                <a:gd name="T2" fmla="*/ 2147483647 w 61"/>
                <a:gd name="T3" fmla="*/ 2147483647 h 54"/>
                <a:gd name="T4" fmla="*/ 2147483647 w 61"/>
                <a:gd name="T5" fmla="*/ 2147483647 h 54"/>
                <a:gd name="T6" fmla="*/ 2147483647 w 61"/>
                <a:gd name="T7" fmla="*/ 2147483647 h 54"/>
                <a:gd name="T8" fmla="*/ 2147483647 w 61"/>
                <a:gd name="T9" fmla="*/ 2147483647 h 54"/>
                <a:gd name="T10" fmla="*/ 2147483647 w 61"/>
                <a:gd name="T11" fmla="*/ 2147483647 h 54"/>
                <a:gd name="T12" fmla="*/ 2147483647 w 61"/>
                <a:gd name="T13" fmla="*/ 2147483647 h 54"/>
                <a:gd name="T14" fmla="*/ 2147483647 w 61"/>
                <a:gd name="T15" fmla="*/ 2147483647 h 54"/>
                <a:gd name="T16" fmla="*/ 2147483647 w 61"/>
                <a:gd name="T17" fmla="*/ 2147483647 h 54"/>
                <a:gd name="T18" fmla="*/ 2147483647 w 61"/>
                <a:gd name="T19" fmla="*/ 2147483647 h 54"/>
                <a:gd name="T20" fmla="*/ 2147483647 w 61"/>
                <a:gd name="T21" fmla="*/ 2147483647 h 54"/>
                <a:gd name="T22" fmla="*/ 2147483647 w 61"/>
                <a:gd name="T23" fmla="*/ 2147483647 h 54"/>
                <a:gd name="T24" fmla="*/ 2147483647 w 61"/>
                <a:gd name="T25" fmla="*/ 2147483647 h 54"/>
                <a:gd name="T26" fmla="*/ 2147483647 w 61"/>
                <a:gd name="T27" fmla="*/ 0 h 54"/>
                <a:gd name="T28" fmla="*/ 2147483647 w 61"/>
                <a:gd name="T29" fmla="*/ 2147483647 h 54"/>
                <a:gd name="T30" fmla="*/ 2147483647 w 61"/>
                <a:gd name="T31" fmla="*/ 2147483647 h 54"/>
                <a:gd name="T32" fmla="*/ 2147483647 w 61"/>
                <a:gd name="T33" fmla="*/ 2147483647 h 54"/>
                <a:gd name="T34" fmla="*/ 2147483647 w 61"/>
                <a:gd name="T35" fmla="*/ 2147483647 h 54"/>
                <a:gd name="T36" fmla="*/ 2147483647 w 61"/>
                <a:gd name="T37" fmla="*/ 2147483647 h 54"/>
                <a:gd name="T38" fmla="*/ 2147483647 w 61"/>
                <a:gd name="T39" fmla="*/ 2147483647 h 54"/>
                <a:gd name="T40" fmla="*/ 2147483647 w 61"/>
                <a:gd name="T41" fmla="*/ 2147483647 h 54"/>
                <a:gd name="T42" fmla="*/ 2147483647 w 61"/>
                <a:gd name="T43" fmla="*/ 2147483647 h 54"/>
                <a:gd name="T44" fmla="*/ 2147483647 w 61"/>
                <a:gd name="T45" fmla="*/ 2147483647 h 54"/>
                <a:gd name="T46" fmla="*/ 2147483647 w 61"/>
                <a:gd name="T47" fmla="*/ 2147483647 h 54"/>
                <a:gd name="T48" fmla="*/ 2147483647 w 61"/>
                <a:gd name="T49" fmla="*/ 2147483647 h 54"/>
                <a:gd name="T50" fmla="*/ 2147483647 w 61"/>
                <a:gd name="T51" fmla="*/ 2147483647 h 54"/>
                <a:gd name="T52" fmla="*/ 2147483647 w 61"/>
                <a:gd name="T53" fmla="*/ 2147483647 h 54"/>
                <a:gd name="T54" fmla="*/ 2147483647 w 61"/>
                <a:gd name="T55" fmla="*/ 0 h 54"/>
                <a:gd name="T56" fmla="*/ 2147483647 w 61"/>
                <a:gd name="T57" fmla="*/ 0 h 54"/>
                <a:gd name="T58" fmla="*/ 0 w 61"/>
                <a:gd name="T59" fmla="*/ 2147483647 h 54"/>
                <a:gd name="T60" fmla="*/ 2147483647 w 61"/>
                <a:gd name="T61" fmla="*/ 2147483647 h 54"/>
                <a:gd name="T62" fmla="*/ 2147483647 w 61"/>
                <a:gd name="T63" fmla="*/ 2147483647 h 54"/>
                <a:gd name="T64" fmla="*/ 2147483647 w 61"/>
                <a:gd name="T65" fmla="*/ 2147483647 h 54"/>
                <a:gd name="T66" fmla="*/ 2147483647 w 61"/>
                <a:gd name="T67" fmla="*/ 2147483647 h 54"/>
                <a:gd name="T68" fmla="*/ 2147483647 w 61"/>
                <a:gd name="T69" fmla="*/ 2147483647 h 54"/>
                <a:gd name="T70" fmla="*/ 2147483647 w 61"/>
                <a:gd name="T71" fmla="*/ 2147483647 h 54"/>
                <a:gd name="T72" fmla="*/ 2147483647 w 61"/>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54"/>
                <a:gd name="T113" fmla="*/ 61 w 61"/>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54">
                  <a:moveTo>
                    <a:pt x="23" y="54"/>
                  </a:moveTo>
                  <a:lnTo>
                    <a:pt x="27" y="54"/>
                  </a:lnTo>
                  <a:lnTo>
                    <a:pt x="30" y="53"/>
                  </a:lnTo>
                  <a:lnTo>
                    <a:pt x="35" y="50"/>
                  </a:lnTo>
                  <a:lnTo>
                    <a:pt x="39" y="47"/>
                  </a:lnTo>
                  <a:lnTo>
                    <a:pt x="40" y="46"/>
                  </a:lnTo>
                  <a:lnTo>
                    <a:pt x="41" y="46"/>
                  </a:lnTo>
                  <a:lnTo>
                    <a:pt x="42" y="47"/>
                  </a:lnTo>
                  <a:lnTo>
                    <a:pt x="42" y="48"/>
                  </a:lnTo>
                  <a:lnTo>
                    <a:pt x="42" y="51"/>
                  </a:lnTo>
                  <a:lnTo>
                    <a:pt x="42" y="52"/>
                  </a:lnTo>
                  <a:lnTo>
                    <a:pt x="43" y="53"/>
                  </a:lnTo>
                  <a:lnTo>
                    <a:pt x="59" y="50"/>
                  </a:lnTo>
                  <a:lnTo>
                    <a:pt x="61" y="50"/>
                  </a:lnTo>
                  <a:lnTo>
                    <a:pt x="61" y="49"/>
                  </a:lnTo>
                  <a:lnTo>
                    <a:pt x="61" y="48"/>
                  </a:lnTo>
                  <a:lnTo>
                    <a:pt x="60" y="48"/>
                  </a:lnTo>
                  <a:lnTo>
                    <a:pt x="55" y="47"/>
                  </a:lnTo>
                  <a:lnTo>
                    <a:pt x="53" y="47"/>
                  </a:lnTo>
                  <a:lnTo>
                    <a:pt x="51" y="46"/>
                  </a:lnTo>
                  <a:lnTo>
                    <a:pt x="51" y="44"/>
                  </a:lnTo>
                  <a:lnTo>
                    <a:pt x="52" y="3"/>
                  </a:lnTo>
                  <a:lnTo>
                    <a:pt x="51" y="2"/>
                  </a:lnTo>
                  <a:lnTo>
                    <a:pt x="51" y="1"/>
                  </a:lnTo>
                  <a:lnTo>
                    <a:pt x="49" y="0"/>
                  </a:lnTo>
                  <a:lnTo>
                    <a:pt x="41" y="1"/>
                  </a:lnTo>
                  <a:lnTo>
                    <a:pt x="35" y="0"/>
                  </a:lnTo>
                  <a:lnTo>
                    <a:pt x="33" y="0"/>
                  </a:lnTo>
                  <a:lnTo>
                    <a:pt x="32" y="1"/>
                  </a:lnTo>
                  <a:lnTo>
                    <a:pt x="32" y="2"/>
                  </a:lnTo>
                  <a:lnTo>
                    <a:pt x="33" y="3"/>
                  </a:lnTo>
                  <a:lnTo>
                    <a:pt x="35" y="3"/>
                  </a:lnTo>
                  <a:lnTo>
                    <a:pt x="41" y="5"/>
                  </a:lnTo>
                  <a:lnTo>
                    <a:pt x="42" y="6"/>
                  </a:lnTo>
                  <a:lnTo>
                    <a:pt x="42" y="7"/>
                  </a:lnTo>
                  <a:lnTo>
                    <a:pt x="42" y="36"/>
                  </a:lnTo>
                  <a:lnTo>
                    <a:pt x="42" y="38"/>
                  </a:lnTo>
                  <a:lnTo>
                    <a:pt x="42" y="40"/>
                  </a:lnTo>
                  <a:lnTo>
                    <a:pt x="41" y="42"/>
                  </a:lnTo>
                  <a:lnTo>
                    <a:pt x="40" y="44"/>
                  </a:lnTo>
                  <a:lnTo>
                    <a:pt x="38" y="45"/>
                  </a:lnTo>
                  <a:lnTo>
                    <a:pt x="35" y="47"/>
                  </a:lnTo>
                  <a:lnTo>
                    <a:pt x="31" y="47"/>
                  </a:lnTo>
                  <a:lnTo>
                    <a:pt x="26" y="48"/>
                  </a:lnTo>
                  <a:lnTo>
                    <a:pt x="22" y="47"/>
                  </a:lnTo>
                  <a:lnTo>
                    <a:pt x="20" y="46"/>
                  </a:lnTo>
                  <a:lnTo>
                    <a:pt x="19" y="45"/>
                  </a:lnTo>
                  <a:lnTo>
                    <a:pt x="17" y="44"/>
                  </a:lnTo>
                  <a:lnTo>
                    <a:pt x="17" y="43"/>
                  </a:lnTo>
                  <a:lnTo>
                    <a:pt x="16" y="41"/>
                  </a:lnTo>
                  <a:lnTo>
                    <a:pt x="16" y="39"/>
                  </a:lnTo>
                  <a:lnTo>
                    <a:pt x="16" y="3"/>
                  </a:lnTo>
                  <a:lnTo>
                    <a:pt x="16" y="2"/>
                  </a:lnTo>
                  <a:lnTo>
                    <a:pt x="16" y="1"/>
                  </a:lnTo>
                  <a:lnTo>
                    <a:pt x="15" y="0"/>
                  </a:lnTo>
                  <a:lnTo>
                    <a:pt x="14" y="0"/>
                  </a:lnTo>
                  <a:lnTo>
                    <a:pt x="8" y="1"/>
                  </a:lnTo>
                  <a:lnTo>
                    <a:pt x="3" y="0"/>
                  </a:lnTo>
                  <a:lnTo>
                    <a:pt x="1" y="0"/>
                  </a:lnTo>
                  <a:lnTo>
                    <a:pt x="0" y="1"/>
                  </a:lnTo>
                  <a:lnTo>
                    <a:pt x="0" y="2"/>
                  </a:lnTo>
                  <a:lnTo>
                    <a:pt x="3" y="3"/>
                  </a:lnTo>
                  <a:lnTo>
                    <a:pt x="6" y="4"/>
                  </a:lnTo>
                  <a:lnTo>
                    <a:pt x="7" y="5"/>
                  </a:lnTo>
                  <a:lnTo>
                    <a:pt x="7" y="6"/>
                  </a:lnTo>
                  <a:lnTo>
                    <a:pt x="7" y="35"/>
                  </a:lnTo>
                  <a:lnTo>
                    <a:pt x="7" y="39"/>
                  </a:lnTo>
                  <a:lnTo>
                    <a:pt x="8" y="43"/>
                  </a:lnTo>
                  <a:lnTo>
                    <a:pt x="9" y="46"/>
                  </a:lnTo>
                  <a:lnTo>
                    <a:pt x="10" y="49"/>
                  </a:lnTo>
                  <a:lnTo>
                    <a:pt x="11" y="50"/>
                  </a:lnTo>
                  <a:lnTo>
                    <a:pt x="12" y="51"/>
                  </a:lnTo>
                  <a:lnTo>
                    <a:pt x="15" y="53"/>
                  </a:lnTo>
                  <a:lnTo>
                    <a:pt x="19" y="54"/>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9" name="Freeform 205"/>
            <p:cNvSpPr>
              <a:spLocks/>
            </p:cNvSpPr>
            <p:nvPr/>
          </p:nvSpPr>
          <p:spPr bwMode="auto">
            <a:xfrm>
              <a:off x="2575807" y="5964856"/>
              <a:ext cx="47158" cy="138135"/>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2147483647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0 w 29"/>
                <a:gd name="T41" fmla="*/ 2147483647 h 87"/>
                <a:gd name="T42" fmla="*/ 0 w 29"/>
                <a:gd name="T43" fmla="*/ 2147483647 h 87"/>
                <a:gd name="T44" fmla="*/ 2147483647 w 29"/>
                <a:gd name="T45" fmla="*/ 2147483647 h 87"/>
                <a:gd name="T46" fmla="*/ 2147483647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87"/>
                <a:gd name="T107" fmla="*/ 29 w 29"/>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87">
                  <a:moveTo>
                    <a:pt x="19" y="12"/>
                  </a:moveTo>
                  <a:lnTo>
                    <a:pt x="19" y="3"/>
                  </a:lnTo>
                  <a:lnTo>
                    <a:pt x="19" y="1"/>
                  </a:lnTo>
                  <a:lnTo>
                    <a:pt x="18" y="0"/>
                  </a:lnTo>
                  <a:lnTo>
                    <a:pt x="15" y="0"/>
                  </a:lnTo>
                  <a:lnTo>
                    <a:pt x="5" y="4"/>
                  </a:lnTo>
                  <a:lnTo>
                    <a:pt x="4" y="5"/>
                  </a:lnTo>
                  <a:lnTo>
                    <a:pt x="4" y="6"/>
                  </a:lnTo>
                  <a:lnTo>
                    <a:pt x="7" y="7"/>
                  </a:lnTo>
                  <a:lnTo>
                    <a:pt x="9" y="9"/>
                  </a:lnTo>
                  <a:lnTo>
                    <a:pt x="10" y="10"/>
                  </a:lnTo>
                  <a:lnTo>
                    <a:pt x="10" y="11"/>
                  </a:lnTo>
                  <a:lnTo>
                    <a:pt x="10" y="74"/>
                  </a:lnTo>
                  <a:lnTo>
                    <a:pt x="9" y="79"/>
                  </a:lnTo>
                  <a:lnTo>
                    <a:pt x="8" y="82"/>
                  </a:lnTo>
                  <a:lnTo>
                    <a:pt x="7" y="83"/>
                  </a:lnTo>
                  <a:lnTo>
                    <a:pt x="6" y="84"/>
                  </a:lnTo>
                  <a:lnTo>
                    <a:pt x="4" y="84"/>
                  </a:lnTo>
                  <a:lnTo>
                    <a:pt x="3" y="84"/>
                  </a:lnTo>
                  <a:lnTo>
                    <a:pt x="1" y="84"/>
                  </a:lnTo>
                  <a:lnTo>
                    <a:pt x="0" y="85"/>
                  </a:lnTo>
                  <a:lnTo>
                    <a:pt x="0" y="86"/>
                  </a:lnTo>
                  <a:lnTo>
                    <a:pt x="1" y="87"/>
                  </a:lnTo>
                  <a:lnTo>
                    <a:pt x="2" y="87"/>
                  </a:lnTo>
                  <a:lnTo>
                    <a:pt x="15" y="87"/>
                  </a:lnTo>
                  <a:lnTo>
                    <a:pt x="27" y="87"/>
                  </a:lnTo>
                  <a:lnTo>
                    <a:pt x="28" y="87"/>
                  </a:lnTo>
                  <a:lnTo>
                    <a:pt x="29" y="86"/>
                  </a:lnTo>
                  <a:lnTo>
                    <a:pt x="28" y="85"/>
                  </a:lnTo>
                  <a:lnTo>
                    <a:pt x="27" y="84"/>
                  </a:lnTo>
                  <a:lnTo>
                    <a:pt x="23" y="83"/>
                  </a:lnTo>
                  <a:lnTo>
                    <a:pt x="21" y="82"/>
                  </a:lnTo>
                  <a:lnTo>
                    <a:pt x="19" y="81"/>
                  </a:lnTo>
                  <a:lnTo>
                    <a:pt x="19" y="79"/>
                  </a:lnTo>
                  <a:lnTo>
                    <a:pt x="19"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0" name="Freeform 206"/>
            <p:cNvSpPr>
              <a:spLocks/>
            </p:cNvSpPr>
            <p:nvPr/>
          </p:nvSpPr>
          <p:spPr bwMode="auto">
            <a:xfrm>
              <a:off x="2633445" y="6006118"/>
              <a:ext cx="57637" cy="98667"/>
            </a:xfrm>
            <a:custGeom>
              <a:avLst/>
              <a:gdLst>
                <a:gd name="T0" fmla="*/ 2147483647 w 36"/>
                <a:gd name="T1" fmla="*/ 2147483647 h 62"/>
                <a:gd name="T2" fmla="*/ 2147483647 w 36"/>
                <a:gd name="T3" fmla="*/ 2147483647 h 62"/>
                <a:gd name="T4" fmla="*/ 2147483647 w 36"/>
                <a:gd name="T5" fmla="*/ 2147483647 h 62"/>
                <a:gd name="T6" fmla="*/ 2147483647 w 36"/>
                <a:gd name="T7" fmla="*/ 2147483647 h 62"/>
                <a:gd name="T8" fmla="*/ 2147483647 w 36"/>
                <a:gd name="T9" fmla="*/ 2147483647 h 62"/>
                <a:gd name="T10" fmla="*/ 2147483647 w 36"/>
                <a:gd name="T11" fmla="*/ 2147483647 h 62"/>
                <a:gd name="T12" fmla="*/ 2147483647 w 36"/>
                <a:gd name="T13" fmla="*/ 2147483647 h 62"/>
                <a:gd name="T14" fmla="*/ 2147483647 w 36"/>
                <a:gd name="T15" fmla="*/ 2147483647 h 62"/>
                <a:gd name="T16" fmla="*/ 2147483647 w 36"/>
                <a:gd name="T17" fmla="*/ 2147483647 h 62"/>
                <a:gd name="T18" fmla="*/ 2147483647 w 36"/>
                <a:gd name="T19" fmla="*/ 2147483647 h 62"/>
                <a:gd name="T20" fmla="*/ 2147483647 w 36"/>
                <a:gd name="T21" fmla="*/ 2147483647 h 62"/>
                <a:gd name="T22" fmla="*/ 2147483647 w 36"/>
                <a:gd name="T23" fmla="*/ 0 h 62"/>
                <a:gd name="T24" fmla="*/ 2147483647 w 36"/>
                <a:gd name="T25" fmla="*/ 0 h 62"/>
                <a:gd name="T26" fmla="*/ 2147483647 w 36"/>
                <a:gd name="T27" fmla="*/ 2147483647 h 62"/>
                <a:gd name="T28" fmla="*/ 2147483647 w 36"/>
                <a:gd name="T29" fmla="*/ 2147483647 h 62"/>
                <a:gd name="T30" fmla="*/ 2147483647 w 36"/>
                <a:gd name="T31" fmla="*/ 2147483647 h 62"/>
                <a:gd name="T32" fmla="*/ 2147483647 w 36"/>
                <a:gd name="T33" fmla="*/ 2147483647 h 62"/>
                <a:gd name="T34" fmla="*/ 2147483647 w 36"/>
                <a:gd name="T35" fmla="*/ 2147483647 h 62"/>
                <a:gd name="T36" fmla="*/ 0 w 36"/>
                <a:gd name="T37" fmla="*/ 2147483647 h 62"/>
                <a:gd name="T38" fmla="*/ 0 w 36"/>
                <a:gd name="T39" fmla="*/ 2147483647 h 62"/>
                <a:gd name="T40" fmla="*/ 0 w 36"/>
                <a:gd name="T41" fmla="*/ 2147483647 h 62"/>
                <a:gd name="T42" fmla="*/ 2147483647 w 36"/>
                <a:gd name="T43" fmla="*/ 2147483647 h 62"/>
                <a:gd name="T44" fmla="*/ 2147483647 w 36"/>
                <a:gd name="T45" fmla="*/ 2147483647 h 62"/>
                <a:gd name="T46" fmla="*/ 2147483647 w 36"/>
                <a:gd name="T47" fmla="*/ 2147483647 h 62"/>
                <a:gd name="T48" fmla="*/ 2147483647 w 36"/>
                <a:gd name="T49" fmla="*/ 2147483647 h 62"/>
                <a:gd name="T50" fmla="*/ 2147483647 w 36"/>
                <a:gd name="T51" fmla="*/ 2147483647 h 62"/>
                <a:gd name="T52" fmla="*/ 2147483647 w 36"/>
                <a:gd name="T53" fmla="*/ 2147483647 h 62"/>
                <a:gd name="T54" fmla="*/ 2147483647 w 36"/>
                <a:gd name="T55" fmla="*/ 2147483647 h 62"/>
                <a:gd name="T56" fmla="*/ 2147483647 w 36"/>
                <a:gd name="T57" fmla="*/ 2147483647 h 62"/>
                <a:gd name="T58" fmla="*/ 2147483647 w 36"/>
                <a:gd name="T59" fmla="*/ 2147483647 h 62"/>
                <a:gd name="T60" fmla="*/ 2147483647 w 36"/>
                <a:gd name="T61" fmla="*/ 2147483647 h 62"/>
                <a:gd name="T62" fmla="*/ 2147483647 w 36"/>
                <a:gd name="T63" fmla="*/ 2147483647 h 62"/>
                <a:gd name="T64" fmla="*/ 2147483647 w 36"/>
                <a:gd name="T65" fmla="*/ 2147483647 h 62"/>
                <a:gd name="T66" fmla="*/ 2147483647 w 36"/>
                <a:gd name="T67" fmla="*/ 2147483647 h 62"/>
                <a:gd name="T68" fmla="*/ 2147483647 w 36"/>
                <a:gd name="T69" fmla="*/ 2147483647 h 62"/>
                <a:gd name="T70" fmla="*/ 2147483647 w 36"/>
                <a:gd name="T71" fmla="*/ 2147483647 h 62"/>
                <a:gd name="T72" fmla="*/ 2147483647 w 36"/>
                <a:gd name="T73" fmla="*/ 2147483647 h 62"/>
                <a:gd name="T74" fmla="*/ 2147483647 w 36"/>
                <a:gd name="T75" fmla="*/ 2147483647 h 62"/>
                <a:gd name="T76" fmla="*/ 2147483647 w 36"/>
                <a:gd name="T77" fmla="*/ 2147483647 h 62"/>
                <a:gd name="T78" fmla="*/ 2147483647 w 36"/>
                <a:gd name="T79" fmla="*/ 2147483647 h 62"/>
                <a:gd name="T80" fmla="*/ 2147483647 w 36"/>
                <a:gd name="T81" fmla="*/ 2147483647 h 62"/>
                <a:gd name="T82" fmla="*/ 2147483647 w 36"/>
                <a:gd name="T83" fmla="*/ 2147483647 h 62"/>
                <a:gd name="T84" fmla="*/ 2147483647 w 36"/>
                <a:gd name="T85" fmla="*/ 2147483647 h 62"/>
                <a:gd name="T86" fmla="*/ 2147483647 w 36"/>
                <a:gd name="T87" fmla="*/ 2147483647 h 62"/>
                <a:gd name="T88" fmla="*/ 2147483647 w 36"/>
                <a:gd name="T89" fmla="*/ 2147483647 h 62"/>
                <a:gd name="T90" fmla="*/ 2147483647 w 36"/>
                <a:gd name="T91" fmla="*/ 2147483647 h 62"/>
                <a:gd name="T92" fmla="*/ 2147483647 w 36"/>
                <a:gd name="T93" fmla="*/ 2147483647 h 62"/>
                <a:gd name="T94" fmla="*/ 2147483647 w 36"/>
                <a:gd name="T95" fmla="*/ 2147483647 h 62"/>
                <a:gd name="T96" fmla="*/ 2147483647 w 36"/>
                <a:gd name="T97" fmla="*/ 2147483647 h 62"/>
                <a:gd name="T98" fmla="*/ 2147483647 w 36"/>
                <a:gd name="T99" fmla="*/ 2147483647 h 62"/>
                <a:gd name="T100" fmla="*/ 2147483647 w 36"/>
                <a:gd name="T101" fmla="*/ 2147483647 h 62"/>
                <a:gd name="T102" fmla="*/ 2147483647 w 36"/>
                <a:gd name="T103" fmla="*/ 2147483647 h 62"/>
                <a:gd name="T104" fmla="*/ 2147483647 w 36"/>
                <a:gd name="T105" fmla="*/ 2147483647 h 62"/>
                <a:gd name="T106" fmla="*/ 2147483647 w 36"/>
                <a:gd name="T107" fmla="*/ 2147483647 h 62"/>
                <a:gd name="T108" fmla="*/ 2147483647 w 36"/>
                <a:gd name="T109" fmla="*/ 2147483647 h 62"/>
                <a:gd name="T110" fmla="*/ 2147483647 w 36"/>
                <a:gd name="T111" fmla="*/ 2147483647 h 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2"/>
                <a:gd name="T170" fmla="*/ 36 w 36"/>
                <a:gd name="T171" fmla="*/ 62 h 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2">
                  <a:moveTo>
                    <a:pt x="33" y="16"/>
                  </a:moveTo>
                  <a:lnTo>
                    <a:pt x="35" y="15"/>
                  </a:lnTo>
                  <a:lnTo>
                    <a:pt x="36" y="13"/>
                  </a:lnTo>
                  <a:lnTo>
                    <a:pt x="35" y="11"/>
                  </a:lnTo>
                  <a:lnTo>
                    <a:pt x="35" y="10"/>
                  </a:lnTo>
                  <a:lnTo>
                    <a:pt x="33" y="10"/>
                  </a:lnTo>
                  <a:lnTo>
                    <a:pt x="19" y="10"/>
                  </a:lnTo>
                  <a:lnTo>
                    <a:pt x="17" y="9"/>
                  </a:lnTo>
                  <a:lnTo>
                    <a:pt x="17" y="8"/>
                  </a:lnTo>
                  <a:lnTo>
                    <a:pt x="17" y="3"/>
                  </a:lnTo>
                  <a:lnTo>
                    <a:pt x="17" y="1"/>
                  </a:lnTo>
                  <a:lnTo>
                    <a:pt x="16" y="0"/>
                  </a:lnTo>
                  <a:lnTo>
                    <a:pt x="15" y="0"/>
                  </a:lnTo>
                  <a:lnTo>
                    <a:pt x="14" y="2"/>
                  </a:lnTo>
                  <a:lnTo>
                    <a:pt x="10" y="8"/>
                  </a:lnTo>
                  <a:lnTo>
                    <a:pt x="7" y="11"/>
                  </a:lnTo>
                  <a:lnTo>
                    <a:pt x="4" y="12"/>
                  </a:lnTo>
                  <a:lnTo>
                    <a:pt x="1" y="14"/>
                  </a:lnTo>
                  <a:lnTo>
                    <a:pt x="0" y="14"/>
                  </a:lnTo>
                  <a:lnTo>
                    <a:pt x="0" y="15"/>
                  </a:lnTo>
                  <a:lnTo>
                    <a:pt x="0" y="16"/>
                  </a:lnTo>
                  <a:lnTo>
                    <a:pt x="1" y="16"/>
                  </a:lnTo>
                  <a:lnTo>
                    <a:pt x="4" y="16"/>
                  </a:lnTo>
                  <a:lnTo>
                    <a:pt x="6" y="17"/>
                  </a:lnTo>
                  <a:lnTo>
                    <a:pt x="7" y="19"/>
                  </a:lnTo>
                  <a:lnTo>
                    <a:pt x="7" y="48"/>
                  </a:lnTo>
                  <a:lnTo>
                    <a:pt x="7" y="51"/>
                  </a:lnTo>
                  <a:lnTo>
                    <a:pt x="7" y="53"/>
                  </a:lnTo>
                  <a:lnTo>
                    <a:pt x="8" y="54"/>
                  </a:lnTo>
                  <a:lnTo>
                    <a:pt x="9" y="56"/>
                  </a:lnTo>
                  <a:lnTo>
                    <a:pt x="10" y="58"/>
                  </a:lnTo>
                  <a:lnTo>
                    <a:pt x="12" y="60"/>
                  </a:lnTo>
                  <a:lnTo>
                    <a:pt x="15" y="61"/>
                  </a:lnTo>
                  <a:lnTo>
                    <a:pt x="18" y="62"/>
                  </a:lnTo>
                  <a:lnTo>
                    <a:pt x="21" y="62"/>
                  </a:lnTo>
                  <a:lnTo>
                    <a:pt x="24" y="61"/>
                  </a:lnTo>
                  <a:lnTo>
                    <a:pt x="27" y="61"/>
                  </a:lnTo>
                  <a:lnTo>
                    <a:pt x="31" y="59"/>
                  </a:lnTo>
                  <a:lnTo>
                    <a:pt x="34" y="57"/>
                  </a:lnTo>
                  <a:lnTo>
                    <a:pt x="34" y="56"/>
                  </a:lnTo>
                  <a:lnTo>
                    <a:pt x="34" y="55"/>
                  </a:lnTo>
                  <a:lnTo>
                    <a:pt x="33" y="54"/>
                  </a:lnTo>
                  <a:lnTo>
                    <a:pt x="30" y="55"/>
                  </a:lnTo>
                  <a:lnTo>
                    <a:pt x="28" y="56"/>
                  </a:lnTo>
                  <a:lnTo>
                    <a:pt x="25" y="56"/>
                  </a:lnTo>
                  <a:lnTo>
                    <a:pt x="21" y="55"/>
                  </a:lnTo>
                  <a:lnTo>
                    <a:pt x="18" y="53"/>
                  </a:lnTo>
                  <a:lnTo>
                    <a:pt x="17" y="52"/>
                  </a:lnTo>
                  <a:lnTo>
                    <a:pt x="16" y="51"/>
                  </a:lnTo>
                  <a:lnTo>
                    <a:pt x="16" y="47"/>
                  </a:lnTo>
                  <a:lnTo>
                    <a:pt x="16" y="21"/>
                  </a:lnTo>
                  <a:lnTo>
                    <a:pt x="16" y="18"/>
                  </a:lnTo>
                  <a:lnTo>
                    <a:pt x="17" y="17"/>
                  </a:lnTo>
                  <a:lnTo>
                    <a:pt x="18" y="16"/>
                  </a:lnTo>
                  <a:lnTo>
                    <a:pt x="20" y="16"/>
                  </a:lnTo>
                  <a:lnTo>
                    <a:pt x="33" y="1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1" name="Freeform 207"/>
            <p:cNvSpPr>
              <a:spLocks noEditPoints="1"/>
            </p:cNvSpPr>
            <p:nvPr/>
          </p:nvSpPr>
          <p:spPr bwMode="auto">
            <a:xfrm>
              <a:off x="2703308" y="5968444"/>
              <a:ext cx="41918" cy="134547"/>
            </a:xfrm>
            <a:custGeom>
              <a:avLst/>
              <a:gdLst>
                <a:gd name="T0" fmla="*/ 2147483647 w 26"/>
                <a:gd name="T1" fmla="*/ 2147483647 h 84"/>
                <a:gd name="T2" fmla="*/ 2147483647 w 26"/>
                <a:gd name="T3" fmla="*/ 2147483647 h 84"/>
                <a:gd name="T4" fmla="*/ 2147483647 w 26"/>
                <a:gd name="T5" fmla="*/ 2147483647 h 84"/>
                <a:gd name="T6" fmla="*/ 2147483647 w 26"/>
                <a:gd name="T7" fmla="*/ 2147483647 h 84"/>
                <a:gd name="T8" fmla="*/ 2147483647 w 26"/>
                <a:gd name="T9" fmla="*/ 2147483647 h 84"/>
                <a:gd name="T10" fmla="*/ 2147483647 w 26"/>
                <a:gd name="T11" fmla="*/ 2147483647 h 84"/>
                <a:gd name="T12" fmla="*/ 2147483647 w 26"/>
                <a:gd name="T13" fmla="*/ 2147483647 h 84"/>
                <a:gd name="T14" fmla="*/ 2147483647 w 26"/>
                <a:gd name="T15" fmla="*/ 2147483647 h 84"/>
                <a:gd name="T16" fmla="*/ 2147483647 w 26"/>
                <a:gd name="T17" fmla="*/ 2147483647 h 84"/>
                <a:gd name="T18" fmla="*/ 2147483647 w 26"/>
                <a:gd name="T19" fmla="*/ 2147483647 h 84"/>
                <a:gd name="T20" fmla="*/ 2147483647 w 26"/>
                <a:gd name="T21" fmla="*/ 2147483647 h 84"/>
                <a:gd name="T22" fmla="*/ 2147483647 w 26"/>
                <a:gd name="T23" fmla="*/ 2147483647 h 84"/>
                <a:gd name="T24" fmla="*/ 2147483647 w 26"/>
                <a:gd name="T25" fmla="*/ 2147483647 h 84"/>
                <a:gd name="T26" fmla="*/ 2147483647 w 26"/>
                <a:gd name="T27" fmla="*/ 2147483647 h 84"/>
                <a:gd name="T28" fmla="*/ 2147483647 w 26"/>
                <a:gd name="T29" fmla="*/ 2147483647 h 84"/>
                <a:gd name="T30" fmla="*/ 2147483647 w 26"/>
                <a:gd name="T31" fmla="*/ 2147483647 h 84"/>
                <a:gd name="T32" fmla="*/ 2147483647 w 26"/>
                <a:gd name="T33" fmla="*/ 2147483647 h 84"/>
                <a:gd name="T34" fmla="*/ 2147483647 w 26"/>
                <a:gd name="T35" fmla="*/ 2147483647 h 84"/>
                <a:gd name="T36" fmla="*/ 2147483647 w 26"/>
                <a:gd name="T37" fmla="*/ 2147483647 h 84"/>
                <a:gd name="T38" fmla="*/ 2147483647 w 26"/>
                <a:gd name="T39" fmla="*/ 2147483647 h 84"/>
                <a:gd name="T40" fmla="*/ 2147483647 w 26"/>
                <a:gd name="T41" fmla="*/ 2147483647 h 84"/>
                <a:gd name="T42" fmla="*/ 0 w 26"/>
                <a:gd name="T43" fmla="*/ 2147483647 h 84"/>
                <a:gd name="T44" fmla="*/ 0 w 26"/>
                <a:gd name="T45" fmla="*/ 2147483647 h 84"/>
                <a:gd name="T46" fmla="*/ 0 w 26"/>
                <a:gd name="T47" fmla="*/ 2147483647 h 84"/>
                <a:gd name="T48" fmla="*/ 2147483647 w 26"/>
                <a:gd name="T49" fmla="*/ 2147483647 h 84"/>
                <a:gd name="T50" fmla="*/ 2147483647 w 26"/>
                <a:gd name="T51" fmla="*/ 2147483647 h 84"/>
                <a:gd name="T52" fmla="*/ 2147483647 w 26"/>
                <a:gd name="T53" fmla="*/ 2147483647 h 84"/>
                <a:gd name="T54" fmla="*/ 2147483647 w 26"/>
                <a:gd name="T55" fmla="*/ 2147483647 h 84"/>
                <a:gd name="T56" fmla="*/ 2147483647 w 26"/>
                <a:gd name="T57" fmla="*/ 2147483647 h 84"/>
                <a:gd name="T58" fmla="*/ 2147483647 w 26"/>
                <a:gd name="T59" fmla="*/ 2147483647 h 84"/>
                <a:gd name="T60" fmla="*/ 2147483647 w 26"/>
                <a:gd name="T61" fmla="*/ 2147483647 h 84"/>
                <a:gd name="T62" fmla="*/ 2147483647 w 26"/>
                <a:gd name="T63" fmla="*/ 2147483647 h 84"/>
                <a:gd name="T64" fmla="*/ 2147483647 w 26"/>
                <a:gd name="T65" fmla="*/ 2147483647 h 84"/>
                <a:gd name="T66" fmla="*/ 2147483647 w 26"/>
                <a:gd name="T67" fmla="*/ 2147483647 h 84"/>
                <a:gd name="T68" fmla="*/ 2147483647 w 26"/>
                <a:gd name="T69" fmla="*/ 2147483647 h 84"/>
                <a:gd name="T70" fmla="*/ 2147483647 w 26"/>
                <a:gd name="T71" fmla="*/ 2147483647 h 84"/>
                <a:gd name="T72" fmla="*/ 2147483647 w 26"/>
                <a:gd name="T73" fmla="*/ 2147483647 h 84"/>
                <a:gd name="T74" fmla="*/ 2147483647 w 26"/>
                <a:gd name="T75" fmla="*/ 2147483647 h 84"/>
                <a:gd name="T76" fmla="*/ 2147483647 w 26"/>
                <a:gd name="T77" fmla="*/ 0 h 84"/>
                <a:gd name="T78" fmla="*/ 2147483647 w 26"/>
                <a:gd name="T79" fmla="*/ 2147483647 h 84"/>
                <a:gd name="T80" fmla="*/ 2147483647 w 26"/>
                <a:gd name="T81" fmla="*/ 2147483647 h 84"/>
                <a:gd name="T82" fmla="*/ 2147483647 w 26"/>
                <a:gd name="T83" fmla="*/ 2147483647 h 84"/>
                <a:gd name="T84" fmla="*/ 2147483647 w 26"/>
                <a:gd name="T85" fmla="*/ 2147483647 h 84"/>
                <a:gd name="T86" fmla="*/ 2147483647 w 26"/>
                <a:gd name="T87" fmla="*/ 2147483647 h 84"/>
                <a:gd name="T88" fmla="*/ 2147483647 w 26"/>
                <a:gd name="T89" fmla="*/ 2147483647 h 84"/>
                <a:gd name="T90" fmla="*/ 2147483647 w 26"/>
                <a:gd name="T91" fmla="*/ 2147483647 h 84"/>
                <a:gd name="T92" fmla="*/ 2147483647 w 26"/>
                <a:gd name="T93" fmla="*/ 2147483647 h 84"/>
                <a:gd name="T94" fmla="*/ 2147483647 w 26"/>
                <a:gd name="T95" fmla="*/ 2147483647 h 84"/>
                <a:gd name="T96" fmla="*/ 2147483647 w 26"/>
                <a:gd name="T97" fmla="*/ 2147483647 h 84"/>
                <a:gd name="T98" fmla="*/ 2147483647 w 26"/>
                <a:gd name="T99" fmla="*/ 2147483647 h 84"/>
                <a:gd name="T100" fmla="*/ 2147483647 w 26"/>
                <a:gd name="T101" fmla="*/ 2147483647 h 84"/>
                <a:gd name="T102" fmla="*/ 2147483647 w 26"/>
                <a:gd name="T103" fmla="*/ 2147483647 h 84"/>
                <a:gd name="T104" fmla="*/ 2147483647 w 26"/>
                <a:gd name="T105" fmla="*/ 2147483647 h 84"/>
                <a:gd name="T106" fmla="*/ 2147483647 w 26"/>
                <a:gd name="T107" fmla="*/ 2147483647 h 84"/>
                <a:gd name="T108" fmla="*/ 2147483647 w 26"/>
                <a:gd name="T109" fmla="*/ 2147483647 h 84"/>
                <a:gd name="T110" fmla="*/ 2147483647 w 26"/>
                <a:gd name="T111" fmla="*/ 2147483647 h 84"/>
                <a:gd name="T112" fmla="*/ 2147483647 w 26"/>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
                <a:gd name="T172" fmla="*/ 0 h 84"/>
                <a:gd name="T173" fmla="*/ 26 w 26"/>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 h="84">
                  <a:moveTo>
                    <a:pt x="18" y="38"/>
                  </a:moveTo>
                  <a:lnTo>
                    <a:pt x="19" y="31"/>
                  </a:lnTo>
                  <a:lnTo>
                    <a:pt x="18" y="30"/>
                  </a:lnTo>
                  <a:lnTo>
                    <a:pt x="10" y="36"/>
                  </a:lnTo>
                  <a:lnTo>
                    <a:pt x="7" y="37"/>
                  </a:lnTo>
                  <a:lnTo>
                    <a:pt x="5" y="37"/>
                  </a:lnTo>
                  <a:lnTo>
                    <a:pt x="4" y="38"/>
                  </a:lnTo>
                  <a:lnTo>
                    <a:pt x="3" y="39"/>
                  </a:lnTo>
                  <a:lnTo>
                    <a:pt x="3" y="40"/>
                  </a:lnTo>
                  <a:lnTo>
                    <a:pt x="4" y="40"/>
                  </a:lnTo>
                  <a:lnTo>
                    <a:pt x="6" y="41"/>
                  </a:lnTo>
                  <a:lnTo>
                    <a:pt x="7" y="41"/>
                  </a:lnTo>
                  <a:lnTo>
                    <a:pt x="8" y="42"/>
                  </a:lnTo>
                  <a:lnTo>
                    <a:pt x="9" y="43"/>
                  </a:lnTo>
                  <a:lnTo>
                    <a:pt x="9" y="45"/>
                  </a:lnTo>
                  <a:lnTo>
                    <a:pt x="9" y="74"/>
                  </a:lnTo>
                  <a:lnTo>
                    <a:pt x="9" y="77"/>
                  </a:lnTo>
                  <a:lnTo>
                    <a:pt x="8" y="78"/>
                  </a:lnTo>
                  <a:lnTo>
                    <a:pt x="8" y="79"/>
                  </a:lnTo>
                  <a:lnTo>
                    <a:pt x="5" y="80"/>
                  </a:lnTo>
                  <a:lnTo>
                    <a:pt x="2" y="81"/>
                  </a:lnTo>
                  <a:lnTo>
                    <a:pt x="0" y="82"/>
                  </a:lnTo>
                  <a:lnTo>
                    <a:pt x="0" y="83"/>
                  </a:lnTo>
                  <a:lnTo>
                    <a:pt x="0" y="84"/>
                  </a:lnTo>
                  <a:lnTo>
                    <a:pt x="1" y="84"/>
                  </a:lnTo>
                  <a:lnTo>
                    <a:pt x="2" y="84"/>
                  </a:lnTo>
                  <a:lnTo>
                    <a:pt x="13" y="84"/>
                  </a:lnTo>
                  <a:lnTo>
                    <a:pt x="23" y="84"/>
                  </a:lnTo>
                  <a:lnTo>
                    <a:pt x="25" y="84"/>
                  </a:lnTo>
                  <a:lnTo>
                    <a:pt x="26" y="84"/>
                  </a:lnTo>
                  <a:lnTo>
                    <a:pt x="26" y="83"/>
                  </a:lnTo>
                  <a:lnTo>
                    <a:pt x="26" y="82"/>
                  </a:lnTo>
                  <a:lnTo>
                    <a:pt x="25" y="82"/>
                  </a:lnTo>
                  <a:lnTo>
                    <a:pt x="23" y="81"/>
                  </a:lnTo>
                  <a:lnTo>
                    <a:pt x="19" y="80"/>
                  </a:lnTo>
                  <a:lnTo>
                    <a:pt x="18" y="78"/>
                  </a:lnTo>
                  <a:lnTo>
                    <a:pt x="18" y="76"/>
                  </a:lnTo>
                  <a:lnTo>
                    <a:pt x="18" y="38"/>
                  </a:lnTo>
                  <a:close/>
                  <a:moveTo>
                    <a:pt x="13" y="0"/>
                  </a:moveTo>
                  <a:lnTo>
                    <a:pt x="11" y="1"/>
                  </a:lnTo>
                  <a:lnTo>
                    <a:pt x="9" y="2"/>
                  </a:lnTo>
                  <a:lnTo>
                    <a:pt x="8" y="4"/>
                  </a:lnTo>
                  <a:lnTo>
                    <a:pt x="8" y="6"/>
                  </a:lnTo>
                  <a:lnTo>
                    <a:pt x="8" y="8"/>
                  </a:lnTo>
                  <a:lnTo>
                    <a:pt x="9" y="9"/>
                  </a:lnTo>
                  <a:lnTo>
                    <a:pt x="9" y="10"/>
                  </a:lnTo>
                  <a:lnTo>
                    <a:pt x="11" y="12"/>
                  </a:lnTo>
                  <a:lnTo>
                    <a:pt x="13" y="12"/>
                  </a:lnTo>
                  <a:lnTo>
                    <a:pt x="16" y="12"/>
                  </a:lnTo>
                  <a:lnTo>
                    <a:pt x="17" y="11"/>
                  </a:lnTo>
                  <a:lnTo>
                    <a:pt x="17" y="10"/>
                  </a:lnTo>
                  <a:lnTo>
                    <a:pt x="19" y="8"/>
                  </a:lnTo>
                  <a:lnTo>
                    <a:pt x="19" y="6"/>
                  </a:lnTo>
                  <a:lnTo>
                    <a:pt x="19" y="4"/>
                  </a:lnTo>
                  <a:lnTo>
                    <a:pt x="17" y="2"/>
                  </a:lnTo>
                  <a:lnTo>
                    <a:pt x="16" y="1"/>
                  </a:lnTo>
                  <a:lnTo>
                    <a:pt x="13"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2" name="Freeform 208"/>
            <p:cNvSpPr>
              <a:spLocks/>
            </p:cNvSpPr>
            <p:nvPr/>
          </p:nvSpPr>
          <p:spPr bwMode="auto">
            <a:xfrm>
              <a:off x="2759199" y="6013293"/>
              <a:ext cx="92568" cy="89697"/>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2147483647 h 56"/>
                <a:gd name="T76" fmla="*/ 2147483647 w 59"/>
                <a:gd name="T77" fmla="*/ 0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4"/>
                  </a:lnTo>
                  <a:lnTo>
                    <a:pt x="0" y="54"/>
                  </a:lnTo>
                  <a:lnTo>
                    <a:pt x="0" y="55"/>
                  </a:lnTo>
                  <a:lnTo>
                    <a:pt x="1" y="56"/>
                  </a:lnTo>
                  <a:lnTo>
                    <a:pt x="2" y="56"/>
                  </a:lnTo>
                  <a:lnTo>
                    <a:pt x="4" y="56"/>
                  </a:lnTo>
                  <a:lnTo>
                    <a:pt x="14" y="56"/>
                  </a:lnTo>
                  <a:lnTo>
                    <a:pt x="23" y="56"/>
                  </a:lnTo>
                  <a:lnTo>
                    <a:pt x="25" y="56"/>
                  </a:lnTo>
                  <a:lnTo>
                    <a:pt x="26" y="56"/>
                  </a:lnTo>
                  <a:lnTo>
                    <a:pt x="26" y="55"/>
                  </a:lnTo>
                  <a:lnTo>
                    <a:pt x="26" y="54"/>
                  </a:lnTo>
                  <a:lnTo>
                    <a:pt x="25" y="53"/>
                  </a:lnTo>
                  <a:lnTo>
                    <a:pt x="22" y="53"/>
                  </a:lnTo>
                  <a:lnTo>
                    <a:pt x="19" y="52"/>
                  </a:lnTo>
                  <a:lnTo>
                    <a:pt x="18" y="51"/>
                  </a:lnTo>
                  <a:lnTo>
                    <a:pt x="17" y="50"/>
                  </a:lnTo>
                  <a:lnTo>
                    <a:pt x="16" y="49"/>
                  </a:lnTo>
                  <a:lnTo>
                    <a:pt x="16" y="48"/>
                  </a:lnTo>
                  <a:lnTo>
                    <a:pt x="16" y="45"/>
                  </a:lnTo>
                  <a:lnTo>
                    <a:pt x="16" y="24"/>
                  </a:lnTo>
                  <a:lnTo>
                    <a:pt x="16" y="14"/>
                  </a:lnTo>
                  <a:lnTo>
                    <a:pt x="17" y="13"/>
                  </a:lnTo>
                  <a:lnTo>
                    <a:pt x="17" y="12"/>
                  </a:lnTo>
                  <a:lnTo>
                    <a:pt x="21" y="10"/>
                  </a:lnTo>
                  <a:lnTo>
                    <a:pt x="23" y="9"/>
                  </a:lnTo>
                  <a:lnTo>
                    <a:pt x="25" y="9"/>
                  </a:lnTo>
                  <a:lnTo>
                    <a:pt x="28" y="8"/>
                  </a:lnTo>
                  <a:lnTo>
                    <a:pt x="31" y="8"/>
                  </a:lnTo>
                  <a:lnTo>
                    <a:pt x="34" y="8"/>
                  </a:lnTo>
                  <a:lnTo>
                    <a:pt x="37" y="9"/>
                  </a:lnTo>
                  <a:lnTo>
                    <a:pt x="39" y="11"/>
                  </a:lnTo>
                  <a:lnTo>
                    <a:pt x="40" y="13"/>
                  </a:lnTo>
                  <a:lnTo>
                    <a:pt x="42" y="18"/>
                  </a:lnTo>
                  <a:lnTo>
                    <a:pt x="42" y="22"/>
                  </a:lnTo>
                  <a:lnTo>
                    <a:pt x="42" y="45"/>
                  </a:lnTo>
                  <a:lnTo>
                    <a:pt x="42" y="49"/>
                  </a:lnTo>
                  <a:lnTo>
                    <a:pt x="40" y="51"/>
                  </a:lnTo>
                  <a:lnTo>
                    <a:pt x="38" y="52"/>
                  </a:lnTo>
                  <a:lnTo>
                    <a:pt x="35" y="53"/>
                  </a:lnTo>
                  <a:lnTo>
                    <a:pt x="34" y="54"/>
                  </a:lnTo>
                  <a:lnTo>
                    <a:pt x="34" y="55"/>
                  </a:lnTo>
                  <a:lnTo>
                    <a:pt x="34" y="56"/>
                  </a:lnTo>
                  <a:lnTo>
                    <a:pt x="36" y="56"/>
                  </a:lnTo>
                  <a:lnTo>
                    <a:pt x="46" y="56"/>
                  </a:lnTo>
                  <a:lnTo>
                    <a:pt x="56" y="56"/>
                  </a:lnTo>
                  <a:lnTo>
                    <a:pt x="58" y="56"/>
                  </a:lnTo>
                  <a:lnTo>
                    <a:pt x="59" y="56"/>
                  </a:lnTo>
                  <a:lnTo>
                    <a:pt x="59" y="55"/>
                  </a:lnTo>
                  <a:lnTo>
                    <a:pt x="58" y="54"/>
                  </a:lnTo>
                  <a:lnTo>
                    <a:pt x="57" y="54"/>
                  </a:lnTo>
                  <a:lnTo>
                    <a:pt x="54" y="53"/>
                  </a:lnTo>
                  <a:lnTo>
                    <a:pt x="52" y="52"/>
                  </a:lnTo>
                  <a:lnTo>
                    <a:pt x="51" y="51"/>
                  </a:lnTo>
                  <a:lnTo>
                    <a:pt x="51" y="49"/>
                  </a:lnTo>
                  <a:lnTo>
                    <a:pt x="51" y="47"/>
                  </a:lnTo>
                  <a:lnTo>
                    <a:pt x="51" y="22"/>
                  </a:lnTo>
                  <a:lnTo>
                    <a:pt x="51" y="19"/>
                  </a:lnTo>
                  <a:lnTo>
                    <a:pt x="50" y="16"/>
                  </a:lnTo>
                  <a:lnTo>
                    <a:pt x="50" y="13"/>
                  </a:lnTo>
                  <a:lnTo>
                    <a:pt x="48" y="10"/>
                  </a:lnTo>
                  <a:lnTo>
                    <a:pt x="46" y="7"/>
                  </a:lnTo>
                  <a:lnTo>
                    <a:pt x="43" y="4"/>
                  </a:lnTo>
                  <a:lnTo>
                    <a:pt x="39" y="3"/>
                  </a:lnTo>
                  <a:lnTo>
                    <a:pt x="33" y="2"/>
                  </a:lnTo>
                  <a:lnTo>
                    <a:pt x="28" y="3"/>
                  </a:lnTo>
                  <a:lnTo>
                    <a:pt x="26" y="3"/>
                  </a:lnTo>
                  <a:lnTo>
                    <a:pt x="24" y="4"/>
                  </a:lnTo>
                  <a:lnTo>
                    <a:pt x="20" y="6"/>
                  </a:lnTo>
                  <a:lnTo>
                    <a:pt x="16" y="9"/>
                  </a:lnTo>
                  <a:lnTo>
                    <a:pt x="16" y="2"/>
                  </a:lnTo>
                  <a:lnTo>
                    <a:pt x="16" y="1"/>
                  </a:lnTo>
                  <a:lnTo>
                    <a:pt x="15" y="0"/>
                  </a:lnTo>
                  <a:lnTo>
                    <a:pt x="13" y="1"/>
                  </a:lnTo>
                  <a:lnTo>
                    <a:pt x="11" y="3"/>
                  </a:lnTo>
                  <a:lnTo>
                    <a:pt x="7" y="8"/>
                  </a:lnTo>
                  <a:lnTo>
                    <a:pt x="3" y="10"/>
                  </a:lnTo>
                  <a:lnTo>
                    <a:pt x="2" y="11"/>
                  </a:lnTo>
                  <a:lnTo>
                    <a:pt x="1" y="12"/>
                  </a:lnTo>
                  <a:lnTo>
                    <a:pt x="2" y="13"/>
                  </a:lnTo>
                  <a:lnTo>
                    <a:pt x="4" y="14"/>
                  </a:lnTo>
                  <a:lnTo>
                    <a:pt x="5" y="14"/>
                  </a:lnTo>
                  <a:lnTo>
                    <a:pt x="6" y="15"/>
                  </a:lnTo>
                  <a:lnTo>
                    <a:pt x="7" y="17"/>
                  </a:lnTo>
                  <a:lnTo>
                    <a:pt x="7" y="20"/>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3" name="Freeform 209"/>
            <p:cNvSpPr>
              <a:spLocks noEditPoints="1"/>
            </p:cNvSpPr>
            <p:nvPr/>
          </p:nvSpPr>
          <p:spPr bwMode="auto">
            <a:xfrm>
              <a:off x="2857008" y="6016881"/>
              <a:ext cx="96062"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2147483647 w 60"/>
                <a:gd name="T27" fmla="*/ 2147483647 h 83"/>
                <a:gd name="T28" fmla="*/ 2147483647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2147483647 w 60"/>
                <a:gd name="T101" fmla="*/ 2147483647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83"/>
                <a:gd name="T155" fmla="*/ 60 w 60"/>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83">
                  <a:moveTo>
                    <a:pt x="58" y="12"/>
                  </a:moveTo>
                  <a:lnTo>
                    <a:pt x="60" y="12"/>
                  </a:lnTo>
                  <a:lnTo>
                    <a:pt x="60" y="10"/>
                  </a:lnTo>
                  <a:lnTo>
                    <a:pt x="60" y="7"/>
                  </a:lnTo>
                  <a:lnTo>
                    <a:pt x="60" y="6"/>
                  </a:lnTo>
                  <a:lnTo>
                    <a:pt x="59" y="6"/>
                  </a:lnTo>
                  <a:lnTo>
                    <a:pt x="54" y="6"/>
                  </a:lnTo>
                  <a:lnTo>
                    <a:pt x="50" y="6"/>
                  </a:lnTo>
                  <a:lnTo>
                    <a:pt x="47" y="5"/>
                  </a:lnTo>
                  <a:lnTo>
                    <a:pt x="42" y="3"/>
                  </a:lnTo>
                  <a:lnTo>
                    <a:pt x="37" y="1"/>
                  </a:lnTo>
                  <a:lnTo>
                    <a:pt x="34" y="0"/>
                  </a:lnTo>
                  <a:lnTo>
                    <a:pt x="30" y="0"/>
                  </a:lnTo>
                  <a:lnTo>
                    <a:pt x="26" y="1"/>
                  </a:lnTo>
                  <a:lnTo>
                    <a:pt x="23" y="1"/>
                  </a:lnTo>
                  <a:lnTo>
                    <a:pt x="19" y="3"/>
                  </a:lnTo>
                  <a:lnTo>
                    <a:pt x="18" y="4"/>
                  </a:lnTo>
                  <a:lnTo>
                    <a:pt x="17" y="5"/>
                  </a:lnTo>
                  <a:lnTo>
                    <a:pt x="15" y="7"/>
                  </a:lnTo>
                  <a:lnTo>
                    <a:pt x="14" y="8"/>
                  </a:lnTo>
                  <a:lnTo>
                    <a:pt x="13" y="11"/>
                  </a:lnTo>
                  <a:lnTo>
                    <a:pt x="12" y="15"/>
                  </a:lnTo>
                  <a:lnTo>
                    <a:pt x="11" y="19"/>
                  </a:lnTo>
                  <a:lnTo>
                    <a:pt x="11" y="22"/>
                  </a:lnTo>
                  <a:lnTo>
                    <a:pt x="12" y="24"/>
                  </a:lnTo>
                  <a:lnTo>
                    <a:pt x="14" y="29"/>
                  </a:lnTo>
                  <a:lnTo>
                    <a:pt x="17" y="33"/>
                  </a:lnTo>
                  <a:lnTo>
                    <a:pt x="21" y="37"/>
                  </a:lnTo>
                  <a:lnTo>
                    <a:pt x="18" y="37"/>
                  </a:lnTo>
                  <a:lnTo>
                    <a:pt x="14" y="39"/>
                  </a:lnTo>
                  <a:lnTo>
                    <a:pt x="11" y="39"/>
                  </a:lnTo>
                  <a:lnTo>
                    <a:pt x="9" y="41"/>
                  </a:lnTo>
                  <a:lnTo>
                    <a:pt x="8" y="42"/>
                  </a:lnTo>
                  <a:lnTo>
                    <a:pt x="8" y="44"/>
                  </a:lnTo>
                  <a:lnTo>
                    <a:pt x="8" y="45"/>
                  </a:lnTo>
                  <a:lnTo>
                    <a:pt x="9" y="46"/>
                  </a:lnTo>
                  <a:lnTo>
                    <a:pt x="12" y="49"/>
                  </a:lnTo>
                  <a:lnTo>
                    <a:pt x="17" y="54"/>
                  </a:lnTo>
                  <a:lnTo>
                    <a:pt x="12" y="57"/>
                  </a:lnTo>
                  <a:lnTo>
                    <a:pt x="6" y="60"/>
                  </a:lnTo>
                  <a:lnTo>
                    <a:pt x="4" y="62"/>
                  </a:lnTo>
                  <a:lnTo>
                    <a:pt x="2" y="64"/>
                  </a:lnTo>
                  <a:lnTo>
                    <a:pt x="1" y="67"/>
                  </a:lnTo>
                  <a:lnTo>
                    <a:pt x="0" y="70"/>
                  </a:lnTo>
                  <a:lnTo>
                    <a:pt x="1" y="73"/>
                  </a:lnTo>
                  <a:lnTo>
                    <a:pt x="1" y="75"/>
                  </a:lnTo>
                  <a:lnTo>
                    <a:pt x="2" y="76"/>
                  </a:lnTo>
                  <a:lnTo>
                    <a:pt x="3" y="77"/>
                  </a:lnTo>
                  <a:lnTo>
                    <a:pt x="5" y="79"/>
                  </a:lnTo>
                  <a:lnTo>
                    <a:pt x="8" y="81"/>
                  </a:lnTo>
                  <a:lnTo>
                    <a:pt x="11" y="82"/>
                  </a:lnTo>
                  <a:lnTo>
                    <a:pt x="16" y="83"/>
                  </a:lnTo>
                  <a:lnTo>
                    <a:pt x="22" y="83"/>
                  </a:lnTo>
                  <a:lnTo>
                    <a:pt x="26" y="83"/>
                  </a:lnTo>
                  <a:lnTo>
                    <a:pt x="31" y="82"/>
                  </a:lnTo>
                  <a:lnTo>
                    <a:pt x="36" y="81"/>
                  </a:lnTo>
                  <a:lnTo>
                    <a:pt x="42" y="79"/>
                  </a:lnTo>
                  <a:lnTo>
                    <a:pt x="48" y="76"/>
                  </a:lnTo>
                  <a:lnTo>
                    <a:pt x="50" y="74"/>
                  </a:lnTo>
                  <a:lnTo>
                    <a:pt x="52" y="73"/>
                  </a:lnTo>
                  <a:lnTo>
                    <a:pt x="54" y="70"/>
                  </a:lnTo>
                  <a:lnTo>
                    <a:pt x="55" y="68"/>
                  </a:lnTo>
                  <a:lnTo>
                    <a:pt x="56" y="65"/>
                  </a:lnTo>
                  <a:lnTo>
                    <a:pt x="57" y="62"/>
                  </a:lnTo>
                  <a:lnTo>
                    <a:pt x="56" y="58"/>
                  </a:lnTo>
                  <a:lnTo>
                    <a:pt x="55" y="54"/>
                  </a:lnTo>
                  <a:lnTo>
                    <a:pt x="54" y="53"/>
                  </a:lnTo>
                  <a:lnTo>
                    <a:pt x="53" y="52"/>
                  </a:lnTo>
                  <a:lnTo>
                    <a:pt x="50" y="50"/>
                  </a:lnTo>
                  <a:lnTo>
                    <a:pt x="46" y="48"/>
                  </a:lnTo>
                  <a:lnTo>
                    <a:pt x="42" y="47"/>
                  </a:lnTo>
                  <a:lnTo>
                    <a:pt x="32" y="47"/>
                  </a:lnTo>
                  <a:lnTo>
                    <a:pt x="24" y="47"/>
                  </a:lnTo>
                  <a:lnTo>
                    <a:pt x="20" y="46"/>
                  </a:lnTo>
                  <a:lnTo>
                    <a:pt x="19" y="46"/>
                  </a:lnTo>
                  <a:lnTo>
                    <a:pt x="18" y="45"/>
                  </a:lnTo>
                  <a:lnTo>
                    <a:pt x="17" y="43"/>
                  </a:lnTo>
                  <a:lnTo>
                    <a:pt x="18" y="41"/>
                  </a:lnTo>
                  <a:lnTo>
                    <a:pt x="19" y="40"/>
                  </a:lnTo>
                  <a:lnTo>
                    <a:pt x="21" y="39"/>
                  </a:lnTo>
                  <a:lnTo>
                    <a:pt x="23" y="38"/>
                  </a:lnTo>
                  <a:lnTo>
                    <a:pt x="30" y="38"/>
                  </a:lnTo>
                  <a:lnTo>
                    <a:pt x="37" y="36"/>
                  </a:lnTo>
                  <a:lnTo>
                    <a:pt x="40" y="35"/>
                  </a:lnTo>
                  <a:lnTo>
                    <a:pt x="42" y="34"/>
                  </a:lnTo>
                  <a:lnTo>
                    <a:pt x="45" y="31"/>
                  </a:lnTo>
                  <a:lnTo>
                    <a:pt x="47" y="30"/>
                  </a:lnTo>
                  <a:lnTo>
                    <a:pt x="48" y="28"/>
                  </a:lnTo>
                  <a:lnTo>
                    <a:pt x="49" y="25"/>
                  </a:lnTo>
                  <a:lnTo>
                    <a:pt x="50" y="22"/>
                  </a:lnTo>
                  <a:lnTo>
                    <a:pt x="50" y="18"/>
                  </a:lnTo>
                  <a:lnTo>
                    <a:pt x="51" y="13"/>
                  </a:lnTo>
                  <a:lnTo>
                    <a:pt x="51" y="12"/>
                  </a:lnTo>
                  <a:lnTo>
                    <a:pt x="52" y="12"/>
                  </a:lnTo>
                  <a:lnTo>
                    <a:pt x="58" y="12"/>
                  </a:lnTo>
                  <a:close/>
                  <a:moveTo>
                    <a:pt x="9" y="68"/>
                  </a:moveTo>
                  <a:lnTo>
                    <a:pt x="10" y="66"/>
                  </a:lnTo>
                  <a:lnTo>
                    <a:pt x="12" y="62"/>
                  </a:lnTo>
                  <a:lnTo>
                    <a:pt x="16" y="58"/>
                  </a:lnTo>
                  <a:lnTo>
                    <a:pt x="19" y="56"/>
                  </a:lnTo>
                  <a:lnTo>
                    <a:pt x="21" y="55"/>
                  </a:lnTo>
                  <a:lnTo>
                    <a:pt x="27" y="55"/>
                  </a:lnTo>
                  <a:lnTo>
                    <a:pt x="37" y="56"/>
                  </a:lnTo>
                  <a:lnTo>
                    <a:pt x="45" y="57"/>
                  </a:lnTo>
                  <a:lnTo>
                    <a:pt x="47" y="58"/>
                  </a:lnTo>
                  <a:lnTo>
                    <a:pt x="49" y="60"/>
                  </a:lnTo>
                  <a:lnTo>
                    <a:pt x="50" y="62"/>
                  </a:lnTo>
                  <a:lnTo>
                    <a:pt x="51" y="65"/>
                  </a:lnTo>
                  <a:lnTo>
                    <a:pt x="51" y="66"/>
                  </a:lnTo>
                  <a:lnTo>
                    <a:pt x="50" y="68"/>
                  </a:lnTo>
                  <a:lnTo>
                    <a:pt x="48" y="71"/>
                  </a:lnTo>
                  <a:lnTo>
                    <a:pt x="46" y="73"/>
                  </a:lnTo>
                  <a:lnTo>
                    <a:pt x="42" y="75"/>
                  </a:lnTo>
                  <a:lnTo>
                    <a:pt x="38" y="77"/>
                  </a:lnTo>
                  <a:lnTo>
                    <a:pt x="31" y="79"/>
                  </a:lnTo>
                  <a:lnTo>
                    <a:pt x="24" y="79"/>
                  </a:lnTo>
                  <a:lnTo>
                    <a:pt x="18" y="78"/>
                  </a:lnTo>
                  <a:lnTo>
                    <a:pt x="15" y="78"/>
                  </a:lnTo>
                  <a:lnTo>
                    <a:pt x="13" y="76"/>
                  </a:lnTo>
                  <a:lnTo>
                    <a:pt x="11" y="75"/>
                  </a:lnTo>
                  <a:lnTo>
                    <a:pt x="10" y="73"/>
                  </a:lnTo>
                  <a:lnTo>
                    <a:pt x="9" y="71"/>
                  </a:lnTo>
                  <a:lnTo>
                    <a:pt x="9" y="68"/>
                  </a:lnTo>
                  <a:close/>
                  <a:moveTo>
                    <a:pt x="42" y="20"/>
                  </a:moveTo>
                  <a:lnTo>
                    <a:pt x="41" y="26"/>
                  </a:lnTo>
                  <a:lnTo>
                    <a:pt x="41" y="28"/>
                  </a:lnTo>
                  <a:lnTo>
                    <a:pt x="40" y="31"/>
                  </a:lnTo>
                  <a:lnTo>
                    <a:pt x="38" y="32"/>
                  </a:lnTo>
                  <a:lnTo>
                    <a:pt x="36" y="34"/>
                  </a:lnTo>
                  <a:lnTo>
                    <a:pt x="34" y="35"/>
                  </a:lnTo>
                  <a:lnTo>
                    <a:pt x="31" y="35"/>
                  </a:lnTo>
                  <a:lnTo>
                    <a:pt x="27" y="35"/>
                  </a:lnTo>
                  <a:lnTo>
                    <a:pt x="26" y="34"/>
                  </a:lnTo>
                  <a:lnTo>
                    <a:pt x="25" y="33"/>
                  </a:lnTo>
                  <a:lnTo>
                    <a:pt x="23" y="31"/>
                  </a:lnTo>
                  <a:lnTo>
                    <a:pt x="22" y="29"/>
                  </a:lnTo>
                  <a:lnTo>
                    <a:pt x="21" y="23"/>
                  </a:lnTo>
                  <a:lnTo>
                    <a:pt x="20" y="18"/>
                  </a:lnTo>
                  <a:lnTo>
                    <a:pt x="20" y="15"/>
                  </a:lnTo>
                  <a:lnTo>
                    <a:pt x="21" y="12"/>
                  </a:lnTo>
                  <a:lnTo>
                    <a:pt x="22" y="8"/>
                  </a:lnTo>
                  <a:lnTo>
                    <a:pt x="23" y="6"/>
                  </a:lnTo>
                  <a:lnTo>
                    <a:pt x="24" y="5"/>
                  </a:lnTo>
                  <a:lnTo>
                    <a:pt x="25" y="4"/>
                  </a:lnTo>
                  <a:lnTo>
                    <a:pt x="28" y="3"/>
                  </a:lnTo>
                  <a:lnTo>
                    <a:pt x="31" y="3"/>
                  </a:lnTo>
                  <a:lnTo>
                    <a:pt x="34" y="3"/>
                  </a:lnTo>
                  <a:lnTo>
                    <a:pt x="37" y="4"/>
                  </a:lnTo>
                  <a:lnTo>
                    <a:pt x="39" y="6"/>
                  </a:lnTo>
                  <a:lnTo>
                    <a:pt x="40" y="8"/>
                  </a:lnTo>
                  <a:lnTo>
                    <a:pt x="41" y="11"/>
                  </a:lnTo>
                  <a:lnTo>
                    <a:pt x="42" y="14"/>
                  </a:lnTo>
                  <a:lnTo>
                    <a:pt x="42"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4" name="Freeform 210"/>
            <p:cNvSpPr>
              <a:spLocks/>
            </p:cNvSpPr>
            <p:nvPr/>
          </p:nvSpPr>
          <p:spPr bwMode="auto">
            <a:xfrm>
              <a:off x="1059771" y="5966651"/>
              <a:ext cx="120515" cy="136340"/>
            </a:xfrm>
            <a:custGeom>
              <a:avLst/>
              <a:gdLst>
                <a:gd name="T0" fmla="*/ 2147483647 w 76"/>
                <a:gd name="T1" fmla="*/ 2147483647 h 86"/>
                <a:gd name="T2" fmla="*/ 2147483647 w 76"/>
                <a:gd name="T3" fmla="*/ 2147483647 h 86"/>
                <a:gd name="T4" fmla="*/ 2147483647 w 76"/>
                <a:gd name="T5" fmla="*/ 2147483647 h 86"/>
                <a:gd name="T6" fmla="*/ 2147483647 w 76"/>
                <a:gd name="T7" fmla="*/ 0 h 86"/>
                <a:gd name="T8" fmla="*/ 2147483647 w 76"/>
                <a:gd name="T9" fmla="*/ 0 h 86"/>
                <a:gd name="T10" fmla="*/ 2147483647 w 76"/>
                <a:gd name="T11" fmla="*/ 2147483647 h 86"/>
                <a:gd name="T12" fmla="*/ 2147483647 w 76"/>
                <a:gd name="T13" fmla="*/ 2147483647 h 86"/>
                <a:gd name="T14" fmla="*/ 2147483647 w 76"/>
                <a:gd name="T15" fmla="*/ 2147483647 h 86"/>
                <a:gd name="T16" fmla="*/ 2147483647 w 76"/>
                <a:gd name="T17" fmla="*/ 2147483647 h 86"/>
                <a:gd name="T18" fmla="*/ 2147483647 w 76"/>
                <a:gd name="T19" fmla="*/ 2147483647 h 86"/>
                <a:gd name="T20" fmla="*/ 2147483647 w 76"/>
                <a:gd name="T21" fmla="*/ 2147483647 h 86"/>
                <a:gd name="T22" fmla="*/ 2147483647 w 76"/>
                <a:gd name="T23" fmla="*/ 2147483647 h 86"/>
                <a:gd name="T24" fmla="*/ 2147483647 w 76"/>
                <a:gd name="T25" fmla="*/ 2147483647 h 86"/>
                <a:gd name="T26" fmla="*/ 2147483647 w 76"/>
                <a:gd name="T27" fmla="*/ 2147483647 h 86"/>
                <a:gd name="T28" fmla="*/ 2147483647 w 76"/>
                <a:gd name="T29" fmla="*/ 2147483647 h 86"/>
                <a:gd name="T30" fmla="*/ 2147483647 w 76"/>
                <a:gd name="T31" fmla="*/ 2147483647 h 86"/>
                <a:gd name="T32" fmla="*/ 2147483647 w 76"/>
                <a:gd name="T33" fmla="*/ 2147483647 h 86"/>
                <a:gd name="T34" fmla="*/ 2147483647 w 76"/>
                <a:gd name="T35" fmla="*/ 2147483647 h 86"/>
                <a:gd name="T36" fmla="*/ 2147483647 w 76"/>
                <a:gd name="T37" fmla="*/ 2147483647 h 86"/>
                <a:gd name="T38" fmla="*/ 2147483647 w 76"/>
                <a:gd name="T39" fmla="*/ 2147483647 h 86"/>
                <a:gd name="T40" fmla="*/ 2147483647 w 76"/>
                <a:gd name="T41" fmla="*/ 2147483647 h 86"/>
                <a:gd name="T42" fmla="*/ 2147483647 w 76"/>
                <a:gd name="T43" fmla="*/ 2147483647 h 86"/>
                <a:gd name="T44" fmla="*/ 2147483647 w 76"/>
                <a:gd name="T45" fmla="*/ 2147483647 h 86"/>
                <a:gd name="T46" fmla="*/ 2147483647 w 76"/>
                <a:gd name="T47" fmla="*/ 2147483647 h 86"/>
                <a:gd name="T48" fmla="*/ 2147483647 w 76"/>
                <a:gd name="T49" fmla="*/ 2147483647 h 86"/>
                <a:gd name="T50" fmla="*/ 2147483647 w 76"/>
                <a:gd name="T51" fmla="*/ 2147483647 h 86"/>
                <a:gd name="T52" fmla="*/ 2147483647 w 76"/>
                <a:gd name="T53" fmla="*/ 2147483647 h 86"/>
                <a:gd name="T54" fmla="*/ 2147483647 w 76"/>
                <a:gd name="T55" fmla="*/ 2147483647 h 86"/>
                <a:gd name="T56" fmla="*/ 2147483647 w 76"/>
                <a:gd name="T57" fmla="*/ 2147483647 h 86"/>
                <a:gd name="T58" fmla="*/ 2147483647 w 76"/>
                <a:gd name="T59" fmla="*/ 2147483647 h 86"/>
                <a:gd name="T60" fmla="*/ 2147483647 w 76"/>
                <a:gd name="T61" fmla="*/ 2147483647 h 86"/>
                <a:gd name="T62" fmla="*/ 2147483647 w 76"/>
                <a:gd name="T63" fmla="*/ 2147483647 h 86"/>
                <a:gd name="T64" fmla="*/ 2147483647 w 76"/>
                <a:gd name="T65" fmla="*/ 2147483647 h 86"/>
                <a:gd name="T66" fmla="*/ 2147483647 w 76"/>
                <a:gd name="T67" fmla="*/ 2147483647 h 86"/>
                <a:gd name="T68" fmla="*/ 2147483647 w 76"/>
                <a:gd name="T69" fmla="*/ 2147483647 h 86"/>
                <a:gd name="T70" fmla="*/ 2147483647 w 76"/>
                <a:gd name="T71" fmla="*/ 2147483647 h 86"/>
                <a:gd name="T72" fmla="*/ 2147483647 w 76"/>
                <a:gd name="T73" fmla="*/ 0 h 86"/>
                <a:gd name="T74" fmla="*/ 2147483647 w 76"/>
                <a:gd name="T75" fmla="*/ 2147483647 h 86"/>
                <a:gd name="T76" fmla="*/ 2147483647 w 76"/>
                <a:gd name="T77" fmla="*/ 2147483647 h 86"/>
                <a:gd name="T78" fmla="*/ 2147483647 w 76"/>
                <a:gd name="T79" fmla="*/ 2147483647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6"/>
                <a:gd name="T122" fmla="*/ 76 w 76"/>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6">
                  <a:moveTo>
                    <a:pt x="34" y="6"/>
                  </a:moveTo>
                  <a:lnTo>
                    <a:pt x="24" y="6"/>
                  </a:lnTo>
                  <a:lnTo>
                    <a:pt x="14" y="5"/>
                  </a:lnTo>
                  <a:lnTo>
                    <a:pt x="13" y="4"/>
                  </a:lnTo>
                  <a:lnTo>
                    <a:pt x="12" y="4"/>
                  </a:lnTo>
                  <a:lnTo>
                    <a:pt x="11" y="2"/>
                  </a:lnTo>
                  <a:lnTo>
                    <a:pt x="11" y="0"/>
                  </a:lnTo>
                  <a:lnTo>
                    <a:pt x="10" y="0"/>
                  </a:lnTo>
                  <a:lnTo>
                    <a:pt x="9" y="0"/>
                  </a:lnTo>
                  <a:lnTo>
                    <a:pt x="8" y="0"/>
                  </a:lnTo>
                  <a:lnTo>
                    <a:pt x="7" y="1"/>
                  </a:lnTo>
                  <a:lnTo>
                    <a:pt x="6" y="6"/>
                  </a:lnTo>
                  <a:lnTo>
                    <a:pt x="3" y="15"/>
                  </a:lnTo>
                  <a:lnTo>
                    <a:pt x="1" y="19"/>
                  </a:lnTo>
                  <a:lnTo>
                    <a:pt x="0" y="22"/>
                  </a:lnTo>
                  <a:lnTo>
                    <a:pt x="1" y="23"/>
                  </a:lnTo>
                  <a:lnTo>
                    <a:pt x="2" y="24"/>
                  </a:lnTo>
                  <a:lnTo>
                    <a:pt x="3" y="23"/>
                  </a:lnTo>
                  <a:lnTo>
                    <a:pt x="5" y="22"/>
                  </a:lnTo>
                  <a:lnTo>
                    <a:pt x="8" y="17"/>
                  </a:lnTo>
                  <a:lnTo>
                    <a:pt x="11" y="15"/>
                  </a:lnTo>
                  <a:lnTo>
                    <a:pt x="14" y="13"/>
                  </a:lnTo>
                  <a:lnTo>
                    <a:pt x="16" y="12"/>
                  </a:lnTo>
                  <a:lnTo>
                    <a:pt x="18" y="11"/>
                  </a:lnTo>
                  <a:lnTo>
                    <a:pt x="22" y="10"/>
                  </a:lnTo>
                  <a:lnTo>
                    <a:pt x="28" y="11"/>
                  </a:lnTo>
                  <a:lnTo>
                    <a:pt x="32" y="11"/>
                  </a:lnTo>
                  <a:lnTo>
                    <a:pt x="33" y="13"/>
                  </a:lnTo>
                  <a:lnTo>
                    <a:pt x="33" y="14"/>
                  </a:lnTo>
                  <a:lnTo>
                    <a:pt x="33" y="16"/>
                  </a:lnTo>
                  <a:lnTo>
                    <a:pt x="33" y="71"/>
                  </a:lnTo>
                  <a:lnTo>
                    <a:pt x="33" y="76"/>
                  </a:lnTo>
                  <a:lnTo>
                    <a:pt x="32" y="79"/>
                  </a:lnTo>
                  <a:lnTo>
                    <a:pt x="31" y="80"/>
                  </a:lnTo>
                  <a:lnTo>
                    <a:pt x="30" y="81"/>
                  </a:lnTo>
                  <a:lnTo>
                    <a:pt x="26" y="82"/>
                  </a:lnTo>
                  <a:lnTo>
                    <a:pt x="21" y="83"/>
                  </a:lnTo>
                  <a:lnTo>
                    <a:pt x="19" y="84"/>
                  </a:lnTo>
                  <a:lnTo>
                    <a:pt x="19" y="85"/>
                  </a:lnTo>
                  <a:lnTo>
                    <a:pt x="19" y="86"/>
                  </a:lnTo>
                  <a:lnTo>
                    <a:pt x="21" y="86"/>
                  </a:lnTo>
                  <a:lnTo>
                    <a:pt x="39" y="86"/>
                  </a:lnTo>
                  <a:lnTo>
                    <a:pt x="57" y="86"/>
                  </a:lnTo>
                  <a:lnTo>
                    <a:pt x="58" y="86"/>
                  </a:lnTo>
                  <a:lnTo>
                    <a:pt x="59" y="85"/>
                  </a:lnTo>
                  <a:lnTo>
                    <a:pt x="59" y="83"/>
                  </a:lnTo>
                  <a:lnTo>
                    <a:pt x="57" y="82"/>
                  </a:lnTo>
                  <a:lnTo>
                    <a:pt x="52" y="82"/>
                  </a:lnTo>
                  <a:lnTo>
                    <a:pt x="49" y="81"/>
                  </a:lnTo>
                  <a:lnTo>
                    <a:pt x="47" y="80"/>
                  </a:lnTo>
                  <a:lnTo>
                    <a:pt x="45" y="77"/>
                  </a:lnTo>
                  <a:lnTo>
                    <a:pt x="45" y="74"/>
                  </a:lnTo>
                  <a:lnTo>
                    <a:pt x="45" y="19"/>
                  </a:lnTo>
                  <a:lnTo>
                    <a:pt x="45" y="14"/>
                  </a:lnTo>
                  <a:lnTo>
                    <a:pt x="46" y="12"/>
                  </a:lnTo>
                  <a:lnTo>
                    <a:pt x="48" y="11"/>
                  </a:lnTo>
                  <a:lnTo>
                    <a:pt x="51" y="10"/>
                  </a:lnTo>
                  <a:lnTo>
                    <a:pt x="59" y="11"/>
                  </a:lnTo>
                  <a:lnTo>
                    <a:pt x="65" y="12"/>
                  </a:lnTo>
                  <a:lnTo>
                    <a:pt x="69" y="13"/>
                  </a:lnTo>
                  <a:lnTo>
                    <a:pt x="70" y="14"/>
                  </a:lnTo>
                  <a:lnTo>
                    <a:pt x="71" y="17"/>
                  </a:lnTo>
                  <a:lnTo>
                    <a:pt x="72" y="20"/>
                  </a:lnTo>
                  <a:lnTo>
                    <a:pt x="73" y="22"/>
                  </a:lnTo>
                  <a:lnTo>
                    <a:pt x="73" y="23"/>
                  </a:lnTo>
                  <a:lnTo>
                    <a:pt x="74" y="23"/>
                  </a:lnTo>
                  <a:lnTo>
                    <a:pt x="75" y="23"/>
                  </a:lnTo>
                  <a:lnTo>
                    <a:pt x="75" y="22"/>
                  </a:lnTo>
                  <a:lnTo>
                    <a:pt x="76" y="20"/>
                  </a:lnTo>
                  <a:lnTo>
                    <a:pt x="76" y="19"/>
                  </a:lnTo>
                  <a:lnTo>
                    <a:pt x="76" y="10"/>
                  </a:lnTo>
                  <a:lnTo>
                    <a:pt x="76" y="3"/>
                  </a:lnTo>
                  <a:lnTo>
                    <a:pt x="76" y="0"/>
                  </a:lnTo>
                  <a:lnTo>
                    <a:pt x="74" y="0"/>
                  </a:lnTo>
                  <a:lnTo>
                    <a:pt x="73" y="0"/>
                  </a:lnTo>
                  <a:lnTo>
                    <a:pt x="72" y="2"/>
                  </a:lnTo>
                  <a:lnTo>
                    <a:pt x="71" y="4"/>
                  </a:lnTo>
                  <a:lnTo>
                    <a:pt x="70" y="5"/>
                  </a:lnTo>
                  <a:lnTo>
                    <a:pt x="68" y="6"/>
                  </a:lnTo>
                  <a:lnTo>
                    <a:pt x="63" y="6"/>
                  </a:lnTo>
                  <a:lnTo>
                    <a:pt x="34" y="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5" name="Freeform 211"/>
            <p:cNvSpPr>
              <a:spLocks noEditPoints="1"/>
            </p:cNvSpPr>
            <p:nvPr/>
          </p:nvSpPr>
          <p:spPr bwMode="auto">
            <a:xfrm>
              <a:off x="1173300" y="6018675"/>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2147483647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7" y="12"/>
                  </a:moveTo>
                  <a:lnTo>
                    <a:pt x="37" y="8"/>
                  </a:lnTo>
                  <a:lnTo>
                    <a:pt x="36" y="6"/>
                  </a:lnTo>
                  <a:lnTo>
                    <a:pt x="35" y="5"/>
                  </a:lnTo>
                  <a:lnTo>
                    <a:pt x="34" y="3"/>
                  </a:lnTo>
                  <a:lnTo>
                    <a:pt x="32" y="1"/>
                  </a:lnTo>
                  <a:lnTo>
                    <a:pt x="29" y="0"/>
                  </a:lnTo>
                  <a:lnTo>
                    <a:pt x="25" y="0"/>
                  </a:lnTo>
                  <a:lnTo>
                    <a:pt x="19" y="1"/>
                  </a:lnTo>
                  <a:lnTo>
                    <a:pt x="16" y="1"/>
                  </a:lnTo>
                  <a:lnTo>
                    <a:pt x="14" y="2"/>
                  </a:lnTo>
                  <a:lnTo>
                    <a:pt x="10" y="4"/>
                  </a:lnTo>
                  <a:lnTo>
                    <a:pt x="7" y="7"/>
                  </a:lnTo>
                  <a:lnTo>
                    <a:pt x="4" y="10"/>
                  </a:lnTo>
                  <a:lnTo>
                    <a:pt x="2" y="13"/>
                  </a:lnTo>
                  <a:lnTo>
                    <a:pt x="1" y="15"/>
                  </a:lnTo>
                  <a:lnTo>
                    <a:pt x="0" y="17"/>
                  </a:lnTo>
                  <a:lnTo>
                    <a:pt x="0" y="18"/>
                  </a:lnTo>
                  <a:lnTo>
                    <a:pt x="1" y="19"/>
                  </a:lnTo>
                  <a:lnTo>
                    <a:pt x="3" y="20"/>
                  </a:lnTo>
                  <a:lnTo>
                    <a:pt x="6" y="19"/>
                  </a:lnTo>
                  <a:lnTo>
                    <a:pt x="7" y="18"/>
                  </a:lnTo>
                  <a:lnTo>
                    <a:pt x="8" y="17"/>
                  </a:lnTo>
                  <a:lnTo>
                    <a:pt x="10" y="12"/>
                  </a:lnTo>
                  <a:lnTo>
                    <a:pt x="11" y="9"/>
                  </a:lnTo>
                  <a:lnTo>
                    <a:pt x="13" y="6"/>
                  </a:lnTo>
                  <a:lnTo>
                    <a:pt x="16" y="5"/>
                  </a:lnTo>
                  <a:lnTo>
                    <a:pt x="20" y="4"/>
                  </a:lnTo>
                  <a:lnTo>
                    <a:pt x="23" y="4"/>
                  </a:lnTo>
                  <a:lnTo>
                    <a:pt x="25" y="5"/>
                  </a:lnTo>
                  <a:lnTo>
                    <a:pt x="27" y="6"/>
                  </a:lnTo>
                  <a:lnTo>
                    <a:pt x="28" y="7"/>
                  </a:lnTo>
                  <a:lnTo>
                    <a:pt x="28" y="9"/>
                  </a:lnTo>
                  <a:lnTo>
                    <a:pt x="29" y="12"/>
                  </a:lnTo>
                  <a:lnTo>
                    <a:pt x="29" y="18"/>
                  </a:lnTo>
                  <a:lnTo>
                    <a:pt x="29" y="20"/>
                  </a:lnTo>
                  <a:lnTo>
                    <a:pt x="28" y="22"/>
                  </a:lnTo>
                  <a:lnTo>
                    <a:pt x="24" y="23"/>
                  </a:lnTo>
                  <a:lnTo>
                    <a:pt x="19" y="25"/>
                  </a:lnTo>
                  <a:lnTo>
                    <a:pt x="15" y="26"/>
                  </a:lnTo>
                  <a:lnTo>
                    <a:pt x="9" y="29"/>
                  </a:lnTo>
                  <a:lnTo>
                    <a:pt x="6" y="32"/>
                  </a:lnTo>
                  <a:lnTo>
                    <a:pt x="4" y="35"/>
                  </a:lnTo>
                  <a:lnTo>
                    <a:pt x="2" y="37"/>
                  </a:lnTo>
                  <a:lnTo>
                    <a:pt x="1" y="39"/>
                  </a:lnTo>
                  <a:lnTo>
                    <a:pt x="1" y="42"/>
                  </a:lnTo>
                  <a:lnTo>
                    <a:pt x="1" y="44"/>
                  </a:lnTo>
                  <a:lnTo>
                    <a:pt x="1" y="46"/>
                  </a:lnTo>
                  <a:lnTo>
                    <a:pt x="1" y="48"/>
                  </a:lnTo>
                  <a:lnTo>
                    <a:pt x="2" y="50"/>
                  </a:lnTo>
                  <a:lnTo>
                    <a:pt x="4" y="52"/>
                  </a:lnTo>
                  <a:lnTo>
                    <a:pt x="7" y="53"/>
                  </a:lnTo>
                  <a:lnTo>
                    <a:pt x="11" y="54"/>
                  </a:lnTo>
                  <a:lnTo>
                    <a:pt x="14" y="54"/>
                  </a:lnTo>
                  <a:lnTo>
                    <a:pt x="16" y="53"/>
                  </a:lnTo>
                  <a:lnTo>
                    <a:pt x="20" y="52"/>
                  </a:lnTo>
                  <a:lnTo>
                    <a:pt x="24" y="49"/>
                  </a:lnTo>
                  <a:lnTo>
                    <a:pt x="27" y="46"/>
                  </a:lnTo>
                  <a:lnTo>
                    <a:pt x="31" y="50"/>
                  </a:lnTo>
                  <a:lnTo>
                    <a:pt x="34" y="52"/>
                  </a:lnTo>
                  <a:lnTo>
                    <a:pt x="35" y="52"/>
                  </a:lnTo>
                  <a:lnTo>
                    <a:pt x="37" y="53"/>
                  </a:lnTo>
                  <a:lnTo>
                    <a:pt x="40" y="52"/>
                  </a:lnTo>
                  <a:lnTo>
                    <a:pt x="42" y="52"/>
                  </a:lnTo>
                  <a:lnTo>
                    <a:pt x="44" y="51"/>
                  </a:lnTo>
                  <a:lnTo>
                    <a:pt x="46" y="49"/>
                  </a:lnTo>
                  <a:lnTo>
                    <a:pt x="48" y="46"/>
                  </a:lnTo>
                  <a:lnTo>
                    <a:pt x="48" y="45"/>
                  </a:lnTo>
                  <a:lnTo>
                    <a:pt x="48" y="44"/>
                  </a:lnTo>
                  <a:lnTo>
                    <a:pt x="47" y="43"/>
                  </a:lnTo>
                  <a:lnTo>
                    <a:pt x="46" y="44"/>
                  </a:lnTo>
                  <a:lnTo>
                    <a:pt x="45" y="45"/>
                  </a:lnTo>
                  <a:lnTo>
                    <a:pt x="43" y="45"/>
                  </a:lnTo>
                  <a:lnTo>
                    <a:pt x="42" y="46"/>
                  </a:lnTo>
                  <a:lnTo>
                    <a:pt x="41" y="46"/>
                  </a:lnTo>
                  <a:lnTo>
                    <a:pt x="39" y="46"/>
                  </a:lnTo>
                  <a:lnTo>
                    <a:pt x="38" y="44"/>
                  </a:lnTo>
                  <a:lnTo>
                    <a:pt x="37" y="43"/>
                  </a:lnTo>
                  <a:lnTo>
                    <a:pt x="37" y="42"/>
                  </a:lnTo>
                  <a:lnTo>
                    <a:pt x="37" y="12"/>
                  </a:lnTo>
                  <a:close/>
                  <a:moveTo>
                    <a:pt x="28" y="36"/>
                  </a:moveTo>
                  <a:lnTo>
                    <a:pt x="28" y="40"/>
                  </a:lnTo>
                  <a:lnTo>
                    <a:pt x="26" y="44"/>
                  </a:lnTo>
                  <a:lnTo>
                    <a:pt x="25" y="45"/>
                  </a:lnTo>
                  <a:lnTo>
                    <a:pt x="23" y="47"/>
                  </a:lnTo>
                  <a:lnTo>
                    <a:pt x="20" y="48"/>
                  </a:lnTo>
                  <a:lnTo>
                    <a:pt x="17" y="48"/>
                  </a:lnTo>
                  <a:lnTo>
                    <a:pt x="16" y="48"/>
                  </a:lnTo>
                  <a:lnTo>
                    <a:pt x="14" y="47"/>
                  </a:lnTo>
                  <a:lnTo>
                    <a:pt x="12" y="45"/>
                  </a:lnTo>
                  <a:lnTo>
                    <a:pt x="11" y="43"/>
                  </a:lnTo>
                  <a:lnTo>
                    <a:pt x="10" y="41"/>
                  </a:lnTo>
                  <a:lnTo>
                    <a:pt x="10" y="38"/>
                  </a:lnTo>
                  <a:lnTo>
                    <a:pt x="11" y="36"/>
                  </a:lnTo>
                  <a:lnTo>
                    <a:pt x="12" y="35"/>
                  </a:lnTo>
                  <a:lnTo>
                    <a:pt x="13" y="33"/>
                  </a:lnTo>
                  <a:lnTo>
                    <a:pt x="15" y="30"/>
                  </a:lnTo>
                  <a:lnTo>
                    <a:pt x="18" y="28"/>
                  </a:lnTo>
                  <a:lnTo>
                    <a:pt x="24" y="26"/>
                  </a:lnTo>
                  <a:lnTo>
                    <a:pt x="27" y="25"/>
                  </a:lnTo>
                  <a:lnTo>
                    <a:pt x="28" y="26"/>
                  </a:lnTo>
                  <a:lnTo>
                    <a:pt x="28" y="30"/>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6" name="Freeform 212"/>
            <p:cNvSpPr>
              <a:spLocks/>
            </p:cNvSpPr>
            <p:nvPr/>
          </p:nvSpPr>
          <p:spPr bwMode="auto">
            <a:xfrm>
              <a:off x="1253643" y="6020469"/>
              <a:ext cx="90822" cy="82522"/>
            </a:xfrm>
            <a:custGeom>
              <a:avLst/>
              <a:gdLst>
                <a:gd name="T0" fmla="*/ 2147483647 w 57"/>
                <a:gd name="T1" fmla="*/ 2147483647 h 52"/>
                <a:gd name="T2" fmla="*/ 2147483647 w 57"/>
                <a:gd name="T3" fmla="*/ 2147483647 h 52"/>
                <a:gd name="T4" fmla="*/ 2147483647 w 57"/>
                <a:gd name="T5" fmla="*/ 2147483647 h 52"/>
                <a:gd name="T6" fmla="*/ 2147483647 w 57"/>
                <a:gd name="T7" fmla="*/ 2147483647 h 52"/>
                <a:gd name="T8" fmla="*/ 2147483647 w 57"/>
                <a:gd name="T9" fmla="*/ 2147483647 h 52"/>
                <a:gd name="T10" fmla="*/ 0 w 57"/>
                <a:gd name="T11" fmla="*/ 2147483647 h 52"/>
                <a:gd name="T12" fmla="*/ 2147483647 w 57"/>
                <a:gd name="T13" fmla="*/ 2147483647 h 52"/>
                <a:gd name="T14" fmla="*/ 2147483647 w 57"/>
                <a:gd name="T15" fmla="*/ 2147483647 h 52"/>
                <a:gd name="T16" fmla="*/ 2147483647 w 57"/>
                <a:gd name="T17" fmla="*/ 2147483647 h 52"/>
                <a:gd name="T18" fmla="*/ 2147483647 w 57"/>
                <a:gd name="T19" fmla="*/ 2147483647 h 52"/>
                <a:gd name="T20" fmla="*/ 2147483647 w 57"/>
                <a:gd name="T21" fmla="*/ 2147483647 h 52"/>
                <a:gd name="T22" fmla="*/ 2147483647 w 57"/>
                <a:gd name="T23" fmla="*/ 2147483647 h 52"/>
                <a:gd name="T24" fmla="*/ 2147483647 w 57"/>
                <a:gd name="T25" fmla="*/ 2147483647 h 52"/>
                <a:gd name="T26" fmla="*/ 2147483647 w 57"/>
                <a:gd name="T27" fmla="*/ 2147483647 h 52"/>
                <a:gd name="T28" fmla="*/ 2147483647 w 57"/>
                <a:gd name="T29" fmla="*/ 2147483647 h 52"/>
                <a:gd name="T30" fmla="*/ 2147483647 w 57"/>
                <a:gd name="T31" fmla="*/ 2147483647 h 52"/>
                <a:gd name="T32" fmla="*/ 2147483647 w 57"/>
                <a:gd name="T33" fmla="*/ 2147483647 h 52"/>
                <a:gd name="T34" fmla="*/ 2147483647 w 57"/>
                <a:gd name="T35" fmla="*/ 2147483647 h 52"/>
                <a:gd name="T36" fmla="*/ 2147483647 w 57"/>
                <a:gd name="T37" fmla="*/ 2147483647 h 52"/>
                <a:gd name="T38" fmla="*/ 2147483647 w 57"/>
                <a:gd name="T39" fmla="*/ 2147483647 h 52"/>
                <a:gd name="T40" fmla="*/ 2147483647 w 57"/>
                <a:gd name="T41" fmla="*/ 2147483647 h 52"/>
                <a:gd name="T42" fmla="*/ 2147483647 w 57"/>
                <a:gd name="T43" fmla="*/ 2147483647 h 52"/>
                <a:gd name="T44" fmla="*/ 2147483647 w 57"/>
                <a:gd name="T45" fmla="*/ 2147483647 h 52"/>
                <a:gd name="T46" fmla="*/ 2147483647 w 57"/>
                <a:gd name="T47" fmla="*/ 2147483647 h 52"/>
                <a:gd name="T48" fmla="*/ 2147483647 w 57"/>
                <a:gd name="T49" fmla="*/ 2147483647 h 52"/>
                <a:gd name="T50" fmla="*/ 2147483647 w 57"/>
                <a:gd name="T51" fmla="*/ 2147483647 h 52"/>
                <a:gd name="T52" fmla="*/ 2147483647 w 57"/>
                <a:gd name="T53" fmla="*/ 2147483647 h 52"/>
                <a:gd name="T54" fmla="*/ 2147483647 w 57"/>
                <a:gd name="T55" fmla="*/ 2147483647 h 52"/>
                <a:gd name="T56" fmla="*/ 2147483647 w 57"/>
                <a:gd name="T57" fmla="*/ 2147483647 h 52"/>
                <a:gd name="T58" fmla="*/ 2147483647 w 57"/>
                <a:gd name="T59" fmla="*/ 2147483647 h 52"/>
                <a:gd name="T60" fmla="*/ 2147483647 w 57"/>
                <a:gd name="T61" fmla="*/ 2147483647 h 52"/>
                <a:gd name="T62" fmla="*/ 2147483647 w 57"/>
                <a:gd name="T63" fmla="*/ 0 h 52"/>
                <a:gd name="T64" fmla="*/ 2147483647 w 57"/>
                <a:gd name="T65" fmla="*/ 2147483647 h 52"/>
                <a:gd name="T66" fmla="*/ 2147483647 w 57"/>
                <a:gd name="T67" fmla="*/ 2147483647 h 52"/>
                <a:gd name="T68" fmla="*/ 2147483647 w 57"/>
                <a:gd name="T69" fmla="*/ 2147483647 h 52"/>
                <a:gd name="T70" fmla="*/ 2147483647 w 57"/>
                <a:gd name="T71" fmla="*/ 2147483647 h 52"/>
                <a:gd name="T72" fmla="*/ 2147483647 w 57"/>
                <a:gd name="T73" fmla="*/ 2147483647 h 52"/>
                <a:gd name="T74" fmla="*/ 2147483647 w 57"/>
                <a:gd name="T75" fmla="*/ 2147483647 h 52"/>
                <a:gd name="T76" fmla="*/ 2147483647 w 57"/>
                <a:gd name="T77" fmla="*/ 2147483647 h 52"/>
                <a:gd name="T78" fmla="*/ 2147483647 w 57"/>
                <a:gd name="T79" fmla="*/ 2147483647 h 52"/>
                <a:gd name="T80" fmla="*/ 2147483647 w 57"/>
                <a:gd name="T81" fmla="*/ 2147483647 h 52"/>
                <a:gd name="T82" fmla="*/ 2147483647 w 57"/>
                <a:gd name="T83" fmla="*/ 2147483647 h 52"/>
                <a:gd name="T84" fmla="*/ 2147483647 w 57"/>
                <a:gd name="T85" fmla="*/ 2147483647 h 52"/>
                <a:gd name="T86" fmla="*/ 2147483647 w 57"/>
                <a:gd name="T87" fmla="*/ 2147483647 h 52"/>
                <a:gd name="T88" fmla="*/ 2147483647 w 57"/>
                <a:gd name="T89" fmla="*/ 2147483647 h 52"/>
                <a:gd name="T90" fmla="*/ 2147483647 w 57"/>
                <a:gd name="T91" fmla="*/ 2147483647 h 52"/>
                <a:gd name="T92" fmla="*/ 2147483647 w 57"/>
                <a:gd name="T93" fmla="*/ 0 h 52"/>
                <a:gd name="T94" fmla="*/ 2147483647 w 57"/>
                <a:gd name="T95" fmla="*/ 0 h 52"/>
                <a:gd name="T96" fmla="*/ 0 w 57"/>
                <a:gd name="T97" fmla="*/ 2147483647 h 52"/>
                <a:gd name="T98" fmla="*/ 0 w 57"/>
                <a:gd name="T99" fmla="*/ 2147483647 h 52"/>
                <a:gd name="T100" fmla="*/ 2147483647 w 57"/>
                <a:gd name="T101" fmla="*/ 2147483647 h 52"/>
                <a:gd name="T102" fmla="*/ 2147483647 w 57"/>
                <a:gd name="T103" fmla="*/ 2147483647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
                <a:gd name="T157" fmla="*/ 0 h 52"/>
                <a:gd name="T158" fmla="*/ 57 w 57"/>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 h="52">
                  <a:moveTo>
                    <a:pt x="23" y="26"/>
                  </a:moveTo>
                  <a:lnTo>
                    <a:pt x="23" y="27"/>
                  </a:lnTo>
                  <a:lnTo>
                    <a:pt x="24" y="28"/>
                  </a:lnTo>
                  <a:lnTo>
                    <a:pt x="22" y="31"/>
                  </a:lnTo>
                  <a:lnTo>
                    <a:pt x="17" y="37"/>
                  </a:lnTo>
                  <a:lnTo>
                    <a:pt x="12" y="42"/>
                  </a:lnTo>
                  <a:lnTo>
                    <a:pt x="9" y="46"/>
                  </a:lnTo>
                  <a:lnTo>
                    <a:pt x="6" y="48"/>
                  </a:lnTo>
                  <a:lnTo>
                    <a:pt x="2" y="49"/>
                  </a:lnTo>
                  <a:lnTo>
                    <a:pt x="1" y="50"/>
                  </a:lnTo>
                  <a:lnTo>
                    <a:pt x="0" y="50"/>
                  </a:lnTo>
                  <a:lnTo>
                    <a:pt x="0" y="51"/>
                  </a:lnTo>
                  <a:lnTo>
                    <a:pt x="0" y="52"/>
                  </a:lnTo>
                  <a:lnTo>
                    <a:pt x="1" y="52"/>
                  </a:lnTo>
                  <a:lnTo>
                    <a:pt x="4" y="52"/>
                  </a:lnTo>
                  <a:lnTo>
                    <a:pt x="13" y="52"/>
                  </a:lnTo>
                  <a:lnTo>
                    <a:pt x="22" y="52"/>
                  </a:lnTo>
                  <a:lnTo>
                    <a:pt x="24" y="52"/>
                  </a:lnTo>
                  <a:lnTo>
                    <a:pt x="24" y="51"/>
                  </a:lnTo>
                  <a:lnTo>
                    <a:pt x="24" y="50"/>
                  </a:lnTo>
                  <a:lnTo>
                    <a:pt x="21" y="49"/>
                  </a:lnTo>
                  <a:lnTo>
                    <a:pt x="20" y="48"/>
                  </a:lnTo>
                  <a:lnTo>
                    <a:pt x="19" y="47"/>
                  </a:lnTo>
                  <a:lnTo>
                    <a:pt x="18" y="45"/>
                  </a:lnTo>
                  <a:lnTo>
                    <a:pt x="19" y="41"/>
                  </a:lnTo>
                  <a:lnTo>
                    <a:pt x="22" y="37"/>
                  </a:lnTo>
                  <a:lnTo>
                    <a:pt x="25" y="33"/>
                  </a:lnTo>
                  <a:lnTo>
                    <a:pt x="27" y="32"/>
                  </a:lnTo>
                  <a:lnTo>
                    <a:pt x="28" y="32"/>
                  </a:lnTo>
                  <a:lnTo>
                    <a:pt x="34" y="41"/>
                  </a:lnTo>
                  <a:lnTo>
                    <a:pt x="36" y="44"/>
                  </a:lnTo>
                  <a:lnTo>
                    <a:pt x="38" y="46"/>
                  </a:lnTo>
                  <a:lnTo>
                    <a:pt x="37" y="47"/>
                  </a:lnTo>
                  <a:lnTo>
                    <a:pt x="37" y="48"/>
                  </a:lnTo>
                  <a:lnTo>
                    <a:pt x="34" y="49"/>
                  </a:lnTo>
                  <a:lnTo>
                    <a:pt x="33" y="50"/>
                  </a:lnTo>
                  <a:lnTo>
                    <a:pt x="32" y="50"/>
                  </a:lnTo>
                  <a:lnTo>
                    <a:pt x="32" y="51"/>
                  </a:lnTo>
                  <a:lnTo>
                    <a:pt x="32" y="52"/>
                  </a:lnTo>
                  <a:lnTo>
                    <a:pt x="33" y="52"/>
                  </a:lnTo>
                  <a:lnTo>
                    <a:pt x="35" y="52"/>
                  </a:lnTo>
                  <a:lnTo>
                    <a:pt x="43" y="52"/>
                  </a:lnTo>
                  <a:lnTo>
                    <a:pt x="50" y="52"/>
                  </a:lnTo>
                  <a:lnTo>
                    <a:pt x="54" y="52"/>
                  </a:lnTo>
                  <a:lnTo>
                    <a:pt x="57" y="52"/>
                  </a:lnTo>
                  <a:lnTo>
                    <a:pt x="57" y="51"/>
                  </a:lnTo>
                  <a:lnTo>
                    <a:pt x="57" y="50"/>
                  </a:lnTo>
                  <a:lnTo>
                    <a:pt x="54" y="49"/>
                  </a:lnTo>
                  <a:lnTo>
                    <a:pt x="52" y="47"/>
                  </a:lnTo>
                  <a:lnTo>
                    <a:pt x="49" y="46"/>
                  </a:lnTo>
                  <a:lnTo>
                    <a:pt x="45" y="41"/>
                  </a:lnTo>
                  <a:lnTo>
                    <a:pt x="39" y="32"/>
                  </a:lnTo>
                  <a:lnTo>
                    <a:pt x="35" y="27"/>
                  </a:lnTo>
                  <a:lnTo>
                    <a:pt x="33" y="24"/>
                  </a:lnTo>
                  <a:lnTo>
                    <a:pt x="33" y="22"/>
                  </a:lnTo>
                  <a:lnTo>
                    <a:pt x="44" y="9"/>
                  </a:lnTo>
                  <a:lnTo>
                    <a:pt x="46" y="6"/>
                  </a:lnTo>
                  <a:lnTo>
                    <a:pt x="49" y="5"/>
                  </a:lnTo>
                  <a:lnTo>
                    <a:pt x="54" y="3"/>
                  </a:lnTo>
                  <a:lnTo>
                    <a:pt x="56" y="3"/>
                  </a:lnTo>
                  <a:lnTo>
                    <a:pt x="57" y="3"/>
                  </a:lnTo>
                  <a:lnTo>
                    <a:pt x="57" y="2"/>
                  </a:lnTo>
                  <a:lnTo>
                    <a:pt x="57" y="1"/>
                  </a:lnTo>
                  <a:lnTo>
                    <a:pt x="56" y="0"/>
                  </a:lnTo>
                  <a:lnTo>
                    <a:pt x="53" y="0"/>
                  </a:lnTo>
                  <a:lnTo>
                    <a:pt x="45" y="1"/>
                  </a:lnTo>
                  <a:lnTo>
                    <a:pt x="36" y="0"/>
                  </a:lnTo>
                  <a:lnTo>
                    <a:pt x="34" y="1"/>
                  </a:lnTo>
                  <a:lnTo>
                    <a:pt x="33" y="1"/>
                  </a:lnTo>
                  <a:lnTo>
                    <a:pt x="33" y="2"/>
                  </a:lnTo>
                  <a:lnTo>
                    <a:pt x="34" y="3"/>
                  </a:lnTo>
                  <a:lnTo>
                    <a:pt x="36" y="3"/>
                  </a:lnTo>
                  <a:lnTo>
                    <a:pt x="38" y="4"/>
                  </a:lnTo>
                  <a:lnTo>
                    <a:pt x="39" y="4"/>
                  </a:lnTo>
                  <a:lnTo>
                    <a:pt x="39" y="5"/>
                  </a:lnTo>
                  <a:lnTo>
                    <a:pt x="38" y="8"/>
                  </a:lnTo>
                  <a:lnTo>
                    <a:pt x="37" y="10"/>
                  </a:lnTo>
                  <a:lnTo>
                    <a:pt x="33" y="17"/>
                  </a:lnTo>
                  <a:lnTo>
                    <a:pt x="31" y="19"/>
                  </a:lnTo>
                  <a:lnTo>
                    <a:pt x="31" y="20"/>
                  </a:lnTo>
                  <a:lnTo>
                    <a:pt x="30" y="20"/>
                  </a:lnTo>
                  <a:lnTo>
                    <a:pt x="29" y="20"/>
                  </a:lnTo>
                  <a:lnTo>
                    <a:pt x="28" y="18"/>
                  </a:lnTo>
                  <a:lnTo>
                    <a:pt x="24" y="14"/>
                  </a:lnTo>
                  <a:lnTo>
                    <a:pt x="21" y="9"/>
                  </a:lnTo>
                  <a:lnTo>
                    <a:pt x="19" y="6"/>
                  </a:lnTo>
                  <a:lnTo>
                    <a:pt x="19" y="5"/>
                  </a:lnTo>
                  <a:lnTo>
                    <a:pt x="20" y="4"/>
                  </a:lnTo>
                  <a:lnTo>
                    <a:pt x="22" y="3"/>
                  </a:lnTo>
                  <a:lnTo>
                    <a:pt x="24" y="3"/>
                  </a:lnTo>
                  <a:lnTo>
                    <a:pt x="25" y="2"/>
                  </a:lnTo>
                  <a:lnTo>
                    <a:pt x="25" y="1"/>
                  </a:lnTo>
                  <a:lnTo>
                    <a:pt x="24" y="0"/>
                  </a:lnTo>
                  <a:lnTo>
                    <a:pt x="22" y="0"/>
                  </a:lnTo>
                  <a:lnTo>
                    <a:pt x="13" y="1"/>
                  </a:lnTo>
                  <a:lnTo>
                    <a:pt x="3" y="0"/>
                  </a:lnTo>
                  <a:lnTo>
                    <a:pt x="1" y="0"/>
                  </a:lnTo>
                  <a:lnTo>
                    <a:pt x="0" y="1"/>
                  </a:lnTo>
                  <a:lnTo>
                    <a:pt x="0" y="2"/>
                  </a:lnTo>
                  <a:lnTo>
                    <a:pt x="0" y="3"/>
                  </a:lnTo>
                  <a:lnTo>
                    <a:pt x="2" y="3"/>
                  </a:lnTo>
                  <a:lnTo>
                    <a:pt x="4" y="4"/>
                  </a:lnTo>
                  <a:lnTo>
                    <a:pt x="6" y="6"/>
                  </a:lnTo>
                  <a:lnTo>
                    <a:pt x="23" y="2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7" name="Freeform 213"/>
            <p:cNvSpPr>
              <a:spLocks noEditPoints="1"/>
            </p:cNvSpPr>
            <p:nvPr/>
          </p:nvSpPr>
          <p:spPr bwMode="auto">
            <a:xfrm>
              <a:off x="1379397" y="5989972"/>
              <a:ext cx="129247" cy="114813"/>
            </a:xfrm>
            <a:custGeom>
              <a:avLst/>
              <a:gdLst>
                <a:gd name="T0" fmla="*/ 2147483647 w 82"/>
                <a:gd name="T1" fmla="*/ 2147483647 h 73"/>
                <a:gd name="T2" fmla="*/ 2147483647 w 82"/>
                <a:gd name="T3" fmla="*/ 2147483647 h 73"/>
                <a:gd name="T4" fmla="*/ 2147483647 w 82"/>
                <a:gd name="T5" fmla="*/ 2147483647 h 73"/>
                <a:gd name="T6" fmla="*/ 2147483647 w 82"/>
                <a:gd name="T7" fmla="*/ 2147483647 h 73"/>
                <a:gd name="T8" fmla="*/ 2147483647 w 82"/>
                <a:gd name="T9" fmla="*/ 2147483647 h 73"/>
                <a:gd name="T10" fmla="*/ 2147483647 w 82"/>
                <a:gd name="T11" fmla="*/ 2147483647 h 73"/>
                <a:gd name="T12" fmla="*/ 2147483647 w 82"/>
                <a:gd name="T13" fmla="*/ 2147483647 h 73"/>
                <a:gd name="T14" fmla="*/ 2147483647 w 82"/>
                <a:gd name="T15" fmla="*/ 2147483647 h 73"/>
                <a:gd name="T16" fmla="*/ 2147483647 w 82"/>
                <a:gd name="T17" fmla="*/ 2147483647 h 73"/>
                <a:gd name="T18" fmla="*/ 2147483647 w 82"/>
                <a:gd name="T19" fmla="*/ 2147483647 h 73"/>
                <a:gd name="T20" fmla="*/ 2147483647 w 82"/>
                <a:gd name="T21" fmla="*/ 2147483647 h 73"/>
                <a:gd name="T22" fmla="*/ 2147483647 w 82"/>
                <a:gd name="T23" fmla="*/ 2147483647 h 73"/>
                <a:gd name="T24" fmla="*/ 2147483647 w 82"/>
                <a:gd name="T25" fmla="*/ 2147483647 h 73"/>
                <a:gd name="T26" fmla="*/ 2147483647 w 82"/>
                <a:gd name="T27" fmla="*/ 2147483647 h 73"/>
                <a:gd name="T28" fmla="*/ 2147483647 w 82"/>
                <a:gd name="T29" fmla="*/ 0 h 73"/>
                <a:gd name="T30" fmla="*/ 2147483647 w 82"/>
                <a:gd name="T31" fmla="*/ 2147483647 h 73"/>
                <a:gd name="T32" fmla="*/ 2147483647 w 82"/>
                <a:gd name="T33" fmla="*/ 2147483647 h 73"/>
                <a:gd name="T34" fmla="*/ 2147483647 w 82"/>
                <a:gd name="T35" fmla="*/ 2147483647 h 73"/>
                <a:gd name="T36" fmla="*/ 2147483647 w 82"/>
                <a:gd name="T37" fmla="*/ 2147483647 h 73"/>
                <a:gd name="T38" fmla="*/ 2147483647 w 82"/>
                <a:gd name="T39" fmla="*/ 2147483647 h 73"/>
                <a:gd name="T40" fmla="*/ 2147483647 w 82"/>
                <a:gd name="T41" fmla="*/ 2147483647 h 73"/>
                <a:gd name="T42" fmla="*/ 2147483647 w 82"/>
                <a:gd name="T43" fmla="*/ 2147483647 h 73"/>
                <a:gd name="T44" fmla="*/ 0 w 82"/>
                <a:gd name="T45" fmla="*/ 2147483647 h 73"/>
                <a:gd name="T46" fmla="*/ 2147483647 w 82"/>
                <a:gd name="T47" fmla="*/ 2147483647 h 73"/>
                <a:gd name="T48" fmla="*/ 2147483647 w 82"/>
                <a:gd name="T49" fmla="*/ 2147483647 h 73"/>
                <a:gd name="T50" fmla="*/ 2147483647 w 82"/>
                <a:gd name="T51" fmla="*/ 2147483647 h 73"/>
                <a:gd name="T52" fmla="*/ 2147483647 w 82"/>
                <a:gd name="T53" fmla="*/ 2147483647 h 73"/>
                <a:gd name="T54" fmla="*/ 2147483647 w 82"/>
                <a:gd name="T55" fmla="*/ 2147483647 h 73"/>
                <a:gd name="T56" fmla="*/ 2147483647 w 82"/>
                <a:gd name="T57" fmla="*/ 2147483647 h 73"/>
                <a:gd name="T58" fmla="*/ 2147483647 w 82"/>
                <a:gd name="T59" fmla="*/ 2147483647 h 73"/>
                <a:gd name="T60" fmla="*/ 2147483647 w 82"/>
                <a:gd name="T61" fmla="*/ 2147483647 h 73"/>
                <a:gd name="T62" fmla="*/ 2147483647 w 82"/>
                <a:gd name="T63" fmla="*/ 2147483647 h 73"/>
                <a:gd name="T64" fmla="*/ 2147483647 w 82"/>
                <a:gd name="T65" fmla="*/ 2147483647 h 73"/>
                <a:gd name="T66" fmla="*/ 2147483647 w 82"/>
                <a:gd name="T67" fmla="*/ 2147483647 h 73"/>
                <a:gd name="T68" fmla="*/ 2147483647 w 82"/>
                <a:gd name="T69" fmla="*/ 2147483647 h 73"/>
                <a:gd name="T70" fmla="*/ 2147483647 w 82"/>
                <a:gd name="T71" fmla="*/ 2147483647 h 73"/>
                <a:gd name="T72" fmla="*/ 2147483647 w 82"/>
                <a:gd name="T73" fmla="*/ 2147483647 h 73"/>
                <a:gd name="T74" fmla="*/ 2147483647 w 82"/>
                <a:gd name="T75" fmla="*/ 2147483647 h 73"/>
                <a:gd name="T76" fmla="*/ 2147483647 w 82"/>
                <a:gd name="T77" fmla="*/ 2147483647 h 73"/>
                <a:gd name="T78" fmla="*/ 2147483647 w 82"/>
                <a:gd name="T79" fmla="*/ 2147483647 h 73"/>
                <a:gd name="T80" fmla="*/ 2147483647 w 82"/>
                <a:gd name="T81" fmla="*/ 2147483647 h 73"/>
                <a:gd name="T82" fmla="*/ 2147483647 w 82"/>
                <a:gd name="T83" fmla="*/ 2147483647 h 73"/>
                <a:gd name="T84" fmla="*/ 2147483647 w 82"/>
                <a:gd name="T85" fmla="*/ 2147483647 h 73"/>
                <a:gd name="T86" fmla="*/ 2147483647 w 82"/>
                <a:gd name="T87" fmla="*/ 2147483647 h 73"/>
                <a:gd name="T88" fmla="*/ 2147483647 w 82"/>
                <a:gd name="T89" fmla="*/ 2147483647 h 73"/>
                <a:gd name="T90" fmla="*/ 2147483647 w 82"/>
                <a:gd name="T91" fmla="*/ 2147483647 h 73"/>
                <a:gd name="T92" fmla="*/ 2147483647 w 82"/>
                <a:gd name="T93" fmla="*/ 2147483647 h 73"/>
                <a:gd name="T94" fmla="*/ 2147483647 w 82"/>
                <a:gd name="T95" fmla="*/ 2147483647 h 73"/>
                <a:gd name="T96" fmla="*/ 2147483647 w 82"/>
                <a:gd name="T97" fmla="*/ 2147483647 h 73"/>
                <a:gd name="T98" fmla="*/ 2147483647 w 82"/>
                <a:gd name="T99" fmla="*/ 2147483647 h 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73"/>
                <a:gd name="T152" fmla="*/ 82 w 82"/>
                <a:gd name="T153" fmla="*/ 73 h 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73">
                  <a:moveTo>
                    <a:pt x="22" y="11"/>
                  </a:moveTo>
                  <a:lnTo>
                    <a:pt x="23" y="9"/>
                  </a:lnTo>
                  <a:lnTo>
                    <a:pt x="23" y="7"/>
                  </a:lnTo>
                  <a:lnTo>
                    <a:pt x="24" y="5"/>
                  </a:lnTo>
                  <a:lnTo>
                    <a:pt x="25" y="4"/>
                  </a:lnTo>
                  <a:lnTo>
                    <a:pt x="28" y="3"/>
                  </a:lnTo>
                  <a:lnTo>
                    <a:pt x="32" y="3"/>
                  </a:lnTo>
                  <a:lnTo>
                    <a:pt x="34" y="3"/>
                  </a:lnTo>
                  <a:lnTo>
                    <a:pt x="36" y="4"/>
                  </a:lnTo>
                  <a:lnTo>
                    <a:pt x="38" y="4"/>
                  </a:lnTo>
                  <a:lnTo>
                    <a:pt x="39" y="6"/>
                  </a:lnTo>
                  <a:lnTo>
                    <a:pt x="40" y="9"/>
                  </a:lnTo>
                  <a:lnTo>
                    <a:pt x="41" y="12"/>
                  </a:lnTo>
                  <a:lnTo>
                    <a:pt x="40" y="15"/>
                  </a:lnTo>
                  <a:lnTo>
                    <a:pt x="40" y="18"/>
                  </a:lnTo>
                  <a:lnTo>
                    <a:pt x="37" y="22"/>
                  </a:lnTo>
                  <a:lnTo>
                    <a:pt x="35" y="24"/>
                  </a:lnTo>
                  <a:lnTo>
                    <a:pt x="34" y="25"/>
                  </a:lnTo>
                  <a:lnTo>
                    <a:pt x="32" y="26"/>
                  </a:lnTo>
                  <a:lnTo>
                    <a:pt x="31" y="26"/>
                  </a:lnTo>
                  <a:lnTo>
                    <a:pt x="30" y="25"/>
                  </a:lnTo>
                  <a:lnTo>
                    <a:pt x="28" y="23"/>
                  </a:lnTo>
                  <a:lnTo>
                    <a:pt x="27" y="21"/>
                  </a:lnTo>
                  <a:lnTo>
                    <a:pt x="24" y="17"/>
                  </a:lnTo>
                  <a:lnTo>
                    <a:pt x="23" y="14"/>
                  </a:lnTo>
                  <a:lnTo>
                    <a:pt x="22" y="11"/>
                  </a:lnTo>
                  <a:close/>
                  <a:moveTo>
                    <a:pt x="54" y="46"/>
                  </a:moveTo>
                  <a:lnTo>
                    <a:pt x="53" y="47"/>
                  </a:lnTo>
                  <a:lnTo>
                    <a:pt x="52" y="47"/>
                  </a:lnTo>
                  <a:lnTo>
                    <a:pt x="51" y="46"/>
                  </a:lnTo>
                  <a:lnTo>
                    <a:pt x="35" y="29"/>
                  </a:lnTo>
                  <a:lnTo>
                    <a:pt x="34" y="28"/>
                  </a:lnTo>
                  <a:lnTo>
                    <a:pt x="36" y="26"/>
                  </a:lnTo>
                  <a:lnTo>
                    <a:pt x="41" y="24"/>
                  </a:lnTo>
                  <a:lnTo>
                    <a:pt x="43" y="22"/>
                  </a:lnTo>
                  <a:lnTo>
                    <a:pt x="46" y="19"/>
                  </a:lnTo>
                  <a:lnTo>
                    <a:pt x="47" y="16"/>
                  </a:lnTo>
                  <a:lnTo>
                    <a:pt x="47" y="13"/>
                  </a:lnTo>
                  <a:lnTo>
                    <a:pt x="47" y="10"/>
                  </a:lnTo>
                  <a:lnTo>
                    <a:pt x="46" y="7"/>
                  </a:lnTo>
                  <a:lnTo>
                    <a:pt x="45" y="5"/>
                  </a:lnTo>
                  <a:lnTo>
                    <a:pt x="43" y="3"/>
                  </a:lnTo>
                  <a:lnTo>
                    <a:pt x="41" y="2"/>
                  </a:lnTo>
                  <a:lnTo>
                    <a:pt x="38" y="1"/>
                  </a:lnTo>
                  <a:lnTo>
                    <a:pt x="35" y="0"/>
                  </a:lnTo>
                  <a:lnTo>
                    <a:pt x="32" y="0"/>
                  </a:lnTo>
                  <a:lnTo>
                    <a:pt x="28" y="0"/>
                  </a:lnTo>
                  <a:lnTo>
                    <a:pt x="24" y="1"/>
                  </a:lnTo>
                  <a:lnTo>
                    <a:pt x="21" y="3"/>
                  </a:lnTo>
                  <a:lnTo>
                    <a:pt x="20" y="4"/>
                  </a:lnTo>
                  <a:lnTo>
                    <a:pt x="19" y="5"/>
                  </a:lnTo>
                  <a:lnTo>
                    <a:pt x="17" y="7"/>
                  </a:lnTo>
                  <a:lnTo>
                    <a:pt x="16" y="10"/>
                  </a:lnTo>
                  <a:lnTo>
                    <a:pt x="15" y="13"/>
                  </a:lnTo>
                  <a:lnTo>
                    <a:pt x="15" y="16"/>
                  </a:lnTo>
                  <a:lnTo>
                    <a:pt x="15" y="19"/>
                  </a:lnTo>
                  <a:lnTo>
                    <a:pt x="16" y="22"/>
                  </a:lnTo>
                  <a:lnTo>
                    <a:pt x="17" y="24"/>
                  </a:lnTo>
                  <a:lnTo>
                    <a:pt x="18" y="26"/>
                  </a:lnTo>
                  <a:lnTo>
                    <a:pt x="21" y="30"/>
                  </a:lnTo>
                  <a:lnTo>
                    <a:pt x="20" y="31"/>
                  </a:lnTo>
                  <a:lnTo>
                    <a:pt x="18" y="32"/>
                  </a:lnTo>
                  <a:lnTo>
                    <a:pt x="10" y="36"/>
                  </a:lnTo>
                  <a:lnTo>
                    <a:pt x="6" y="39"/>
                  </a:lnTo>
                  <a:lnTo>
                    <a:pt x="3" y="43"/>
                  </a:lnTo>
                  <a:lnTo>
                    <a:pt x="1" y="45"/>
                  </a:lnTo>
                  <a:lnTo>
                    <a:pt x="0" y="48"/>
                  </a:lnTo>
                  <a:lnTo>
                    <a:pt x="0" y="51"/>
                  </a:lnTo>
                  <a:lnTo>
                    <a:pt x="0" y="54"/>
                  </a:lnTo>
                  <a:lnTo>
                    <a:pt x="0" y="59"/>
                  </a:lnTo>
                  <a:lnTo>
                    <a:pt x="2" y="64"/>
                  </a:lnTo>
                  <a:lnTo>
                    <a:pt x="4" y="67"/>
                  </a:lnTo>
                  <a:lnTo>
                    <a:pt x="8" y="70"/>
                  </a:lnTo>
                  <a:lnTo>
                    <a:pt x="11" y="71"/>
                  </a:lnTo>
                  <a:lnTo>
                    <a:pt x="15" y="72"/>
                  </a:lnTo>
                  <a:lnTo>
                    <a:pt x="21" y="73"/>
                  </a:lnTo>
                  <a:lnTo>
                    <a:pt x="28" y="73"/>
                  </a:lnTo>
                  <a:lnTo>
                    <a:pt x="31" y="72"/>
                  </a:lnTo>
                  <a:lnTo>
                    <a:pt x="33" y="71"/>
                  </a:lnTo>
                  <a:lnTo>
                    <a:pt x="38" y="69"/>
                  </a:lnTo>
                  <a:lnTo>
                    <a:pt x="41" y="67"/>
                  </a:lnTo>
                  <a:lnTo>
                    <a:pt x="47" y="60"/>
                  </a:lnTo>
                  <a:lnTo>
                    <a:pt x="50" y="63"/>
                  </a:lnTo>
                  <a:lnTo>
                    <a:pt x="56" y="69"/>
                  </a:lnTo>
                  <a:lnTo>
                    <a:pt x="61" y="72"/>
                  </a:lnTo>
                  <a:lnTo>
                    <a:pt x="64" y="73"/>
                  </a:lnTo>
                  <a:lnTo>
                    <a:pt x="67" y="73"/>
                  </a:lnTo>
                  <a:lnTo>
                    <a:pt x="72" y="72"/>
                  </a:lnTo>
                  <a:lnTo>
                    <a:pt x="77" y="71"/>
                  </a:lnTo>
                  <a:lnTo>
                    <a:pt x="80" y="68"/>
                  </a:lnTo>
                  <a:lnTo>
                    <a:pt x="81" y="67"/>
                  </a:lnTo>
                  <a:lnTo>
                    <a:pt x="81" y="65"/>
                  </a:lnTo>
                  <a:lnTo>
                    <a:pt x="81" y="64"/>
                  </a:lnTo>
                  <a:lnTo>
                    <a:pt x="79" y="64"/>
                  </a:lnTo>
                  <a:lnTo>
                    <a:pt x="76" y="65"/>
                  </a:lnTo>
                  <a:lnTo>
                    <a:pt x="71" y="65"/>
                  </a:lnTo>
                  <a:lnTo>
                    <a:pt x="69" y="65"/>
                  </a:lnTo>
                  <a:lnTo>
                    <a:pt x="67" y="63"/>
                  </a:lnTo>
                  <a:lnTo>
                    <a:pt x="61" y="59"/>
                  </a:lnTo>
                  <a:lnTo>
                    <a:pt x="57" y="54"/>
                  </a:lnTo>
                  <a:lnTo>
                    <a:pt x="55" y="52"/>
                  </a:lnTo>
                  <a:lnTo>
                    <a:pt x="55" y="50"/>
                  </a:lnTo>
                  <a:lnTo>
                    <a:pt x="74" y="27"/>
                  </a:lnTo>
                  <a:lnTo>
                    <a:pt x="75" y="25"/>
                  </a:lnTo>
                  <a:lnTo>
                    <a:pt x="77" y="24"/>
                  </a:lnTo>
                  <a:lnTo>
                    <a:pt x="78" y="24"/>
                  </a:lnTo>
                  <a:lnTo>
                    <a:pt x="79" y="24"/>
                  </a:lnTo>
                  <a:lnTo>
                    <a:pt x="82" y="23"/>
                  </a:lnTo>
                  <a:lnTo>
                    <a:pt x="82" y="22"/>
                  </a:lnTo>
                  <a:lnTo>
                    <a:pt x="82" y="21"/>
                  </a:lnTo>
                  <a:lnTo>
                    <a:pt x="80" y="21"/>
                  </a:lnTo>
                  <a:lnTo>
                    <a:pt x="70" y="21"/>
                  </a:lnTo>
                  <a:lnTo>
                    <a:pt x="60" y="21"/>
                  </a:lnTo>
                  <a:lnTo>
                    <a:pt x="58" y="21"/>
                  </a:lnTo>
                  <a:lnTo>
                    <a:pt x="58" y="22"/>
                  </a:lnTo>
                  <a:lnTo>
                    <a:pt x="58" y="23"/>
                  </a:lnTo>
                  <a:lnTo>
                    <a:pt x="59" y="23"/>
                  </a:lnTo>
                  <a:lnTo>
                    <a:pt x="62" y="24"/>
                  </a:lnTo>
                  <a:lnTo>
                    <a:pt x="66" y="24"/>
                  </a:lnTo>
                  <a:lnTo>
                    <a:pt x="67" y="25"/>
                  </a:lnTo>
                  <a:lnTo>
                    <a:pt x="67" y="26"/>
                  </a:lnTo>
                  <a:lnTo>
                    <a:pt x="66" y="29"/>
                  </a:lnTo>
                  <a:lnTo>
                    <a:pt x="65" y="32"/>
                  </a:lnTo>
                  <a:lnTo>
                    <a:pt x="63" y="34"/>
                  </a:lnTo>
                  <a:lnTo>
                    <a:pt x="54" y="46"/>
                  </a:lnTo>
                  <a:close/>
                  <a:moveTo>
                    <a:pt x="24" y="33"/>
                  </a:moveTo>
                  <a:lnTo>
                    <a:pt x="45" y="55"/>
                  </a:lnTo>
                  <a:lnTo>
                    <a:pt x="45" y="56"/>
                  </a:lnTo>
                  <a:lnTo>
                    <a:pt x="46" y="56"/>
                  </a:lnTo>
                  <a:lnTo>
                    <a:pt x="44" y="59"/>
                  </a:lnTo>
                  <a:lnTo>
                    <a:pt x="40" y="62"/>
                  </a:lnTo>
                  <a:lnTo>
                    <a:pt x="38" y="64"/>
                  </a:lnTo>
                  <a:lnTo>
                    <a:pt x="34" y="65"/>
                  </a:lnTo>
                  <a:lnTo>
                    <a:pt x="31" y="66"/>
                  </a:lnTo>
                  <a:lnTo>
                    <a:pt x="26" y="67"/>
                  </a:lnTo>
                  <a:lnTo>
                    <a:pt x="23" y="66"/>
                  </a:lnTo>
                  <a:lnTo>
                    <a:pt x="19" y="65"/>
                  </a:lnTo>
                  <a:lnTo>
                    <a:pt x="17" y="64"/>
                  </a:lnTo>
                  <a:lnTo>
                    <a:pt x="15" y="63"/>
                  </a:lnTo>
                  <a:lnTo>
                    <a:pt x="14" y="62"/>
                  </a:lnTo>
                  <a:lnTo>
                    <a:pt x="12" y="59"/>
                  </a:lnTo>
                  <a:lnTo>
                    <a:pt x="11" y="56"/>
                  </a:lnTo>
                  <a:lnTo>
                    <a:pt x="10" y="53"/>
                  </a:lnTo>
                  <a:lnTo>
                    <a:pt x="10" y="50"/>
                  </a:lnTo>
                  <a:lnTo>
                    <a:pt x="10" y="46"/>
                  </a:lnTo>
                  <a:lnTo>
                    <a:pt x="11" y="43"/>
                  </a:lnTo>
                  <a:lnTo>
                    <a:pt x="13" y="40"/>
                  </a:lnTo>
                  <a:lnTo>
                    <a:pt x="15" y="38"/>
                  </a:lnTo>
                  <a:lnTo>
                    <a:pt x="20" y="35"/>
                  </a:lnTo>
                  <a:lnTo>
                    <a:pt x="24" y="3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8" name="Freeform 214"/>
            <p:cNvSpPr>
              <a:spLocks/>
            </p:cNvSpPr>
            <p:nvPr/>
          </p:nvSpPr>
          <p:spPr bwMode="auto">
            <a:xfrm>
              <a:off x="1538336" y="5970239"/>
              <a:ext cx="99556" cy="132752"/>
            </a:xfrm>
            <a:custGeom>
              <a:avLst/>
              <a:gdLst>
                <a:gd name="T0" fmla="*/ 2147483647 w 62"/>
                <a:gd name="T1" fmla="*/ 2147483647 h 83"/>
                <a:gd name="T2" fmla="*/ 2147483647 w 62"/>
                <a:gd name="T3" fmla="*/ 2147483647 h 83"/>
                <a:gd name="T4" fmla="*/ 2147483647 w 62"/>
                <a:gd name="T5" fmla="*/ 2147483647 h 83"/>
                <a:gd name="T6" fmla="*/ 2147483647 w 62"/>
                <a:gd name="T7" fmla="*/ 2147483647 h 83"/>
                <a:gd name="T8" fmla="*/ 0 w 62"/>
                <a:gd name="T9" fmla="*/ 2147483647 h 83"/>
                <a:gd name="T10" fmla="*/ 2147483647 w 62"/>
                <a:gd name="T11" fmla="*/ 2147483647 h 83"/>
                <a:gd name="T12" fmla="*/ 2147483647 w 62"/>
                <a:gd name="T13" fmla="*/ 2147483647 h 83"/>
                <a:gd name="T14" fmla="*/ 2147483647 w 62"/>
                <a:gd name="T15" fmla="*/ 2147483647 h 83"/>
                <a:gd name="T16" fmla="*/ 2147483647 w 62"/>
                <a:gd name="T17" fmla="*/ 2147483647 h 83"/>
                <a:gd name="T18" fmla="*/ 2147483647 w 62"/>
                <a:gd name="T19" fmla="*/ 2147483647 h 83"/>
                <a:gd name="T20" fmla="*/ 2147483647 w 62"/>
                <a:gd name="T21" fmla="*/ 2147483647 h 83"/>
                <a:gd name="T22" fmla="*/ 2147483647 w 62"/>
                <a:gd name="T23" fmla="*/ 2147483647 h 83"/>
                <a:gd name="T24" fmla="*/ 2147483647 w 62"/>
                <a:gd name="T25" fmla="*/ 2147483647 h 83"/>
                <a:gd name="T26" fmla="*/ 2147483647 w 62"/>
                <a:gd name="T27" fmla="*/ 2147483647 h 83"/>
                <a:gd name="T28" fmla="*/ 2147483647 w 62"/>
                <a:gd name="T29" fmla="*/ 2147483647 h 83"/>
                <a:gd name="T30" fmla="*/ 2147483647 w 62"/>
                <a:gd name="T31" fmla="*/ 2147483647 h 83"/>
                <a:gd name="T32" fmla="*/ 2147483647 w 62"/>
                <a:gd name="T33" fmla="*/ 2147483647 h 83"/>
                <a:gd name="T34" fmla="*/ 2147483647 w 62"/>
                <a:gd name="T35" fmla="*/ 2147483647 h 83"/>
                <a:gd name="T36" fmla="*/ 2147483647 w 62"/>
                <a:gd name="T37" fmla="*/ 2147483647 h 83"/>
                <a:gd name="T38" fmla="*/ 2147483647 w 62"/>
                <a:gd name="T39" fmla="*/ 2147483647 h 83"/>
                <a:gd name="T40" fmla="*/ 2147483647 w 62"/>
                <a:gd name="T41" fmla="*/ 2147483647 h 83"/>
                <a:gd name="T42" fmla="*/ 2147483647 w 62"/>
                <a:gd name="T43" fmla="*/ 2147483647 h 83"/>
                <a:gd name="T44" fmla="*/ 2147483647 w 62"/>
                <a:gd name="T45" fmla="*/ 2147483647 h 83"/>
                <a:gd name="T46" fmla="*/ 2147483647 w 62"/>
                <a:gd name="T47" fmla="*/ 0 h 83"/>
                <a:gd name="T48" fmla="*/ 2147483647 w 62"/>
                <a:gd name="T49" fmla="*/ 0 h 83"/>
                <a:gd name="T50" fmla="*/ 2147483647 w 62"/>
                <a:gd name="T51" fmla="*/ 0 h 83"/>
                <a:gd name="T52" fmla="*/ 0 w 62"/>
                <a:gd name="T53" fmla="*/ 2147483647 h 83"/>
                <a:gd name="T54" fmla="*/ 2147483647 w 62"/>
                <a:gd name="T55" fmla="*/ 2147483647 h 83"/>
                <a:gd name="T56" fmla="*/ 2147483647 w 62"/>
                <a:gd name="T57" fmla="*/ 2147483647 h 83"/>
                <a:gd name="T58" fmla="*/ 2147483647 w 62"/>
                <a:gd name="T59" fmla="*/ 2147483647 h 83"/>
                <a:gd name="T60" fmla="*/ 2147483647 w 62"/>
                <a:gd name="T61" fmla="*/ 2147483647 h 83"/>
                <a:gd name="T62" fmla="*/ 2147483647 w 62"/>
                <a:gd name="T63" fmla="*/ 2147483647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83"/>
                <a:gd name="T98" fmla="*/ 62 w 62"/>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83">
                  <a:moveTo>
                    <a:pt x="14" y="70"/>
                  </a:moveTo>
                  <a:lnTo>
                    <a:pt x="13" y="74"/>
                  </a:lnTo>
                  <a:lnTo>
                    <a:pt x="12" y="76"/>
                  </a:lnTo>
                  <a:lnTo>
                    <a:pt x="12" y="77"/>
                  </a:lnTo>
                  <a:lnTo>
                    <a:pt x="10" y="78"/>
                  </a:lnTo>
                  <a:lnTo>
                    <a:pt x="8" y="78"/>
                  </a:lnTo>
                  <a:lnTo>
                    <a:pt x="3" y="79"/>
                  </a:lnTo>
                  <a:lnTo>
                    <a:pt x="1" y="79"/>
                  </a:lnTo>
                  <a:lnTo>
                    <a:pt x="1" y="80"/>
                  </a:lnTo>
                  <a:lnTo>
                    <a:pt x="0" y="81"/>
                  </a:lnTo>
                  <a:lnTo>
                    <a:pt x="1" y="82"/>
                  </a:lnTo>
                  <a:lnTo>
                    <a:pt x="1" y="83"/>
                  </a:lnTo>
                  <a:lnTo>
                    <a:pt x="2" y="83"/>
                  </a:lnTo>
                  <a:lnTo>
                    <a:pt x="4" y="83"/>
                  </a:lnTo>
                  <a:lnTo>
                    <a:pt x="23" y="83"/>
                  </a:lnTo>
                  <a:lnTo>
                    <a:pt x="58" y="83"/>
                  </a:lnTo>
                  <a:lnTo>
                    <a:pt x="59" y="83"/>
                  </a:lnTo>
                  <a:lnTo>
                    <a:pt x="60" y="82"/>
                  </a:lnTo>
                  <a:lnTo>
                    <a:pt x="60" y="81"/>
                  </a:lnTo>
                  <a:lnTo>
                    <a:pt x="62" y="72"/>
                  </a:lnTo>
                  <a:lnTo>
                    <a:pt x="62" y="67"/>
                  </a:lnTo>
                  <a:lnTo>
                    <a:pt x="62" y="65"/>
                  </a:lnTo>
                  <a:lnTo>
                    <a:pt x="61" y="65"/>
                  </a:lnTo>
                  <a:lnTo>
                    <a:pt x="60" y="65"/>
                  </a:lnTo>
                  <a:lnTo>
                    <a:pt x="59" y="66"/>
                  </a:lnTo>
                  <a:lnTo>
                    <a:pt x="56" y="70"/>
                  </a:lnTo>
                  <a:lnTo>
                    <a:pt x="54" y="72"/>
                  </a:lnTo>
                  <a:lnTo>
                    <a:pt x="51" y="74"/>
                  </a:lnTo>
                  <a:lnTo>
                    <a:pt x="48" y="76"/>
                  </a:lnTo>
                  <a:lnTo>
                    <a:pt x="45" y="77"/>
                  </a:lnTo>
                  <a:lnTo>
                    <a:pt x="37" y="78"/>
                  </a:lnTo>
                  <a:lnTo>
                    <a:pt x="30" y="78"/>
                  </a:lnTo>
                  <a:lnTo>
                    <a:pt x="28" y="78"/>
                  </a:lnTo>
                  <a:lnTo>
                    <a:pt x="27" y="77"/>
                  </a:lnTo>
                  <a:lnTo>
                    <a:pt x="26" y="76"/>
                  </a:lnTo>
                  <a:lnTo>
                    <a:pt x="25" y="73"/>
                  </a:lnTo>
                  <a:lnTo>
                    <a:pt x="25" y="12"/>
                  </a:lnTo>
                  <a:lnTo>
                    <a:pt x="26" y="8"/>
                  </a:lnTo>
                  <a:lnTo>
                    <a:pt x="26" y="7"/>
                  </a:lnTo>
                  <a:lnTo>
                    <a:pt x="27" y="6"/>
                  </a:lnTo>
                  <a:lnTo>
                    <a:pt x="29" y="5"/>
                  </a:lnTo>
                  <a:lnTo>
                    <a:pt x="32" y="4"/>
                  </a:lnTo>
                  <a:lnTo>
                    <a:pt x="36" y="4"/>
                  </a:lnTo>
                  <a:lnTo>
                    <a:pt x="38" y="3"/>
                  </a:lnTo>
                  <a:lnTo>
                    <a:pt x="38" y="2"/>
                  </a:lnTo>
                  <a:lnTo>
                    <a:pt x="38" y="1"/>
                  </a:lnTo>
                  <a:lnTo>
                    <a:pt x="37" y="0"/>
                  </a:lnTo>
                  <a:lnTo>
                    <a:pt x="36" y="0"/>
                  </a:lnTo>
                  <a:lnTo>
                    <a:pt x="34" y="0"/>
                  </a:lnTo>
                  <a:lnTo>
                    <a:pt x="19" y="0"/>
                  </a:lnTo>
                  <a:lnTo>
                    <a:pt x="3" y="0"/>
                  </a:lnTo>
                  <a:lnTo>
                    <a:pt x="1" y="0"/>
                  </a:lnTo>
                  <a:lnTo>
                    <a:pt x="0" y="1"/>
                  </a:lnTo>
                  <a:lnTo>
                    <a:pt x="0" y="2"/>
                  </a:lnTo>
                  <a:lnTo>
                    <a:pt x="0" y="3"/>
                  </a:lnTo>
                  <a:lnTo>
                    <a:pt x="1" y="4"/>
                  </a:lnTo>
                  <a:lnTo>
                    <a:pt x="5" y="4"/>
                  </a:lnTo>
                  <a:lnTo>
                    <a:pt x="8" y="5"/>
                  </a:lnTo>
                  <a:lnTo>
                    <a:pt x="11" y="5"/>
                  </a:lnTo>
                  <a:lnTo>
                    <a:pt x="12" y="6"/>
                  </a:lnTo>
                  <a:lnTo>
                    <a:pt x="13" y="7"/>
                  </a:lnTo>
                  <a:lnTo>
                    <a:pt x="14" y="8"/>
                  </a:lnTo>
                  <a:lnTo>
                    <a:pt x="14" y="10"/>
                  </a:lnTo>
                  <a:lnTo>
                    <a:pt x="14" y="7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9" name="Freeform 215"/>
            <p:cNvSpPr>
              <a:spLocks noEditPoints="1"/>
            </p:cNvSpPr>
            <p:nvPr/>
          </p:nvSpPr>
          <p:spPr bwMode="auto">
            <a:xfrm>
              <a:off x="1639637" y="6016881"/>
              <a:ext cx="69863" cy="87903"/>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0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2147483647 w 44"/>
                <a:gd name="T79" fmla="*/ 2147483647 h 56"/>
                <a:gd name="T80" fmla="*/ 2147483647 w 4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6"/>
                <a:gd name="T125" fmla="*/ 44 w 4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6">
                  <a:moveTo>
                    <a:pt x="42" y="22"/>
                  </a:moveTo>
                  <a:lnTo>
                    <a:pt x="43" y="22"/>
                  </a:lnTo>
                  <a:lnTo>
                    <a:pt x="44" y="21"/>
                  </a:lnTo>
                  <a:lnTo>
                    <a:pt x="44" y="19"/>
                  </a:lnTo>
                  <a:lnTo>
                    <a:pt x="44" y="16"/>
                  </a:lnTo>
                  <a:lnTo>
                    <a:pt x="43" y="14"/>
                  </a:lnTo>
                  <a:lnTo>
                    <a:pt x="42" y="11"/>
                  </a:lnTo>
                  <a:lnTo>
                    <a:pt x="40" y="7"/>
                  </a:lnTo>
                  <a:lnTo>
                    <a:pt x="37" y="5"/>
                  </a:lnTo>
                  <a:lnTo>
                    <a:pt x="34" y="2"/>
                  </a:lnTo>
                  <a:lnTo>
                    <a:pt x="32" y="1"/>
                  </a:lnTo>
                  <a:lnTo>
                    <a:pt x="29" y="1"/>
                  </a:lnTo>
                  <a:lnTo>
                    <a:pt x="24" y="0"/>
                  </a:lnTo>
                  <a:lnTo>
                    <a:pt x="19" y="1"/>
                  </a:lnTo>
                  <a:lnTo>
                    <a:pt x="14" y="3"/>
                  </a:lnTo>
                  <a:lnTo>
                    <a:pt x="12" y="4"/>
                  </a:lnTo>
                  <a:lnTo>
                    <a:pt x="10" y="6"/>
                  </a:lnTo>
                  <a:lnTo>
                    <a:pt x="6" y="10"/>
                  </a:lnTo>
                  <a:lnTo>
                    <a:pt x="4" y="14"/>
                  </a:lnTo>
                  <a:lnTo>
                    <a:pt x="2" y="19"/>
                  </a:lnTo>
                  <a:lnTo>
                    <a:pt x="1" y="24"/>
                  </a:lnTo>
                  <a:lnTo>
                    <a:pt x="0" y="29"/>
                  </a:lnTo>
                  <a:lnTo>
                    <a:pt x="1" y="35"/>
                  </a:lnTo>
                  <a:lnTo>
                    <a:pt x="2" y="40"/>
                  </a:lnTo>
                  <a:lnTo>
                    <a:pt x="4" y="45"/>
                  </a:lnTo>
                  <a:lnTo>
                    <a:pt x="6" y="49"/>
                  </a:lnTo>
                  <a:lnTo>
                    <a:pt x="8" y="51"/>
                  </a:lnTo>
                  <a:lnTo>
                    <a:pt x="9" y="52"/>
                  </a:lnTo>
                  <a:lnTo>
                    <a:pt x="13" y="54"/>
                  </a:lnTo>
                  <a:lnTo>
                    <a:pt x="18" y="56"/>
                  </a:lnTo>
                  <a:lnTo>
                    <a:pt x="23" y="56"/>
                  </a:lnTo>
                  <a:lnTo>
                    <a:pt x="28" y="56"/>
                  </a:lnTo>
                  <a:lnTo>
                    <a:pt x="32" y="54"/>
                  </a:lnTo>
                  <a:lnTo>
                    <a:pt x="35" y="53"/>
                  </a:lnTo>
                  <a:lnTo>
                    <a:pt x="38" y="51"/>
                  </a:lnTo>
                  <a:lnTo>
                    <a:pt x="41" y="47"/>
                  </a:lnTo>
                  <a:lnTo>
                    <a:pt x="42" y="45"/>
                  </a:lnTo>
                  <a:lnTo>
                    <a:pt x="42" y="44"/>
                  </a:lnTo>
                  <a:lnTo>
                    <a:pt x="41" y="44"/>
                  </a:lnTo>
                  <a:lnTo>
                    <a:pt x="39" y="45"/>
                  </a:lnTo>
                  <a:lnTo>
                    <a:pt x="38" y="47"/>
                  </a:lnTo>
                  <a:lnTo>
                    <a:pt x="36" y="48"/>
                  </a:lnTo>
                  <a:lnTo>
                    <a:pt x="34" y="49"/>
                  </a:lnTo>
                  <a:lnTo>
                    <a:pt x="32" y="49"/>
                  </a:lnTo>
                  <a:lnTo>
                    <a:pt x="28" y="50"/>
                  </a:lnTo>
                  <a:lnTo>
                    <a:pt x="23" y="49"/>
                  </a:lnTo>
                  <a:lnTo>
                    <a:pt x="21" y="48"/>
                  </a:lnTo>
                  <a:lnTo>
                    <a:pt x="19" y="48"/>
                  </a:lnTo>
                  <a:lnTo>
                    <a:pt x="15" y="45"/>
                  </a:lnTo>
                  <a:lnTo>
                    <a:pt x="14" y="44"/>
                  </a:lnTo>
                  <a:lnTo>
                    <a:pt x="13" y="42"/>
                  </a:lnTo>
                  <a:lnTo>
                    <a:pt x="11" y="39"/>
                  </a:lnTo>
                  <a:lnTo>
                    <a:pt x="10" y="35"/>
                  </a:lnTo>
                  <a:lnTo>
                    <a:pt x="10" y="31"/>
                  </a:lnTo>
                  <a:lnTo>
                    <a:pt x="9" y="27"/>
                  </a:lnTo>
                  <a:lnTo>
                    <a:pt x="10" y="24"/>
                  </a:lnTo>
                  <a:lnTo>
                    <a:pt x="10" y="22"/>
                  </a:lnTo>
                  <a:lnTo>
                    <a:pt x="42" y="22"/>
                  </a:lnTo>
                  <a:close/>
                  <a:moveTo>
                    <a:pt x="22" y="18"/>
                  </a:moveTo>
                  <a:lnTo>
                    <a:pt x="16" y="18"/>
                  </a:lnTo>
                  <a:lnTo>
                    <a:pt x="12" y="18"/>
                  </a:lnTo>
                  <a:lnTo>
                    <a:pt x="10" y="17"/>
                  </a:lnTo>
                  <a:lnTo>
                    <a:pt x="11" y="15"/>
                  </a:lnTo>
                  <a:lnTo>
                    <a:pt x="12" y="13"/>
                  </a:lnTo>
                  <a:lnTo>
                    <a:pt x="15" y="8"/>
                  </a:lnTo>
                  <a:lnTo>
                    <a:pt x="17" y="6"/>
                  </a:lnTo>
                  <a:lnTo>
                    <a:pt x="20" y="5"/>
                  </a:lnTo>
                  <a:lnTo>
                    <a:pt x="23" y="4"/>
                  </a:lnTo>
                  <a:lnTo>
                    <a:pt x="26" y="3"/>
                  </a:lnTo>
                  <a:lnTo>
                    <a:pt x="30" y="4"/>
                  </a:lnTo>
                  <a:lnTo>
                    <a:pt x="33" y="6"/>
                  </a:lnTo>
                  <a:lnTo>
                    <a:pt x="34" y="7"/>
                  </a:lnTo>
                  <a:lnTo>
                    <a:pt x="35" y="8"/>
                  </a:lnTo>
                  <a:lnTo>
                    <a:pt x="35" y="10"/>
                  </a:lnTo>
                  <a:lnTo>
                    <a:pt x="36" y="12"/>
                  </a:lnTo>
                  <a:lnTo>
                    <a:pt x="36" y="13"/>
                  </a:lnTo>
                  <a:lnTo>
                    <a:pt x="35" y="15"/>
                  </a:lnTo>
                  <a:lnTo>
                    <a:pt x="34" y="16"/>
                  </a:lnTo>
                  <a:lnTo>
                    <a:pt x="33" y="17"/>
                  </a:lnTo>
                  <a:lnTo>
                    <a:pt x="32"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0" name="Freeform 216"/>
            <p:cNvSpPr>
              <a:spLocks noEditPoints="1"/>
            </p:cNvSpPr>
            <p:nvPr/>
          </p:nvSpPr>
          <p:spPr bwMode="auto">
            <a:xfrm>
              <a:off x="1709501" y="6016881"/>
              <a:ext cx="94316"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0 w 60"/>
                <a:gd name="T27" fmla="*/ 2147483647 h 83"/>
                <a:gd name="T28" fmla="*/ 2147483647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83"/>
                <a:gd name="T152" fmla="*/ 60 w 60"/>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83">
                  <a:moveTo>
                    <a:pt x="57" y="12"/>
                  </a:moveTo>
                  <a:lnTo>
                    <a:pt x="59" y="12"/>
                  </a:lnTo>
                  <a:lnTo>
                    <a:pt x="60" y="10"/>
                  </a:lnTo>
                  <a:lnTo>
                    <a:pt x="60" y="7"/>
                  </a:lnTo>
                  <a:lnTo>
                    <a:pt x="59" y="6"/>
                  </a:lnTo>
                  <a:lnTo>
                    <a:pt x="53" y="6"/>
                  </a:lnTo>
                  <a:lnTo>
                    <a:pt x="50" y="6"/>
                  </a:lnTo>
                  <a:lnTo>
                    <a:pt x="47" y="5"/>
                  </a:lnTo>
                  <a:lnTo>
                    <a:pt x="41" y="3"/>
                  </a:lnTo>
                  <a:lnTo>
                    <a:pt x="36" y="1"/>
                  </a:lnTo>
                  <a:lnTo>
                    <a:pt x="33" y="0"/>
                  </a:lnTo>
                  <a:lnTo>
                    <a:pt x="30" y="0"/>
                  </a:lnTo>
                  <a:lnTo>
                    <a:pt x="26" y="1"/>
                  </a:lnTo>
                  <a:lnTo>
                    <a:pt x="22" y="1"/>
                  </a:lnTo>
                  <a:lnTo>
                    <a:pt x="19" y="3"/>
                  </a:lnTo>
                  <a:lnTo>
                    <a:pt x="17" y="4"/>
                  </a:lnTo>
                  <a:lnTo>
                    <a:pt x="16" y="5"/>
                  </a:lnTo>
                  <a:lnTo>
                    <a:pt x="15" y="7"/>
                  </a:lnTo>
                  <a:lnTo>
                    <a:pt x="14" y="8"/>
                  </a:lnTo>
                  <a:lnTo>
                    <a:pt x="12" y="11"/>
                  </a:lnTo>
                  <a:lnTo>
                    <a:pt x="11" y="15"/>
                  </a:lnTo>
                  <a:lnTo>
                    <a:pt x="11" y="19"/>
                  </a:lnTo>
                  <a:lnTo>
                    <a:pt x="11" y="22"/>
                  </a:lnTo>
                  <a:lnTo>
                    <a:pt x="11" y="24"/>
                  </a:lnTo>
                  <a:lnTo>
                    <a:pt x="13" y="29"/>
                  </a:lnTo>
                  <a:lnTo>
                    <a:pt x="16" y="33"/>
                  </a:lnTo>
                  <a:lnTo>
                    <a:pt x="21" y="37"/>
                  </a:lnTo>
                  <a:lnTo>
                    <a:pt x="18" y="37"/>
                  </a:lnTo>
                  <a:lnTo>
                    <a:pt x="13" y="39"/>
                  </a:lnTo>
                  <a:lnTo>
                    <a:pt x="11" y="39"/>
                  </a:lnTo>
                  <a:lnTo>
                    <a:pt x="9" y="41"/>
                  </a:lnTo>
                  <a:lnTo>
                    <a:pt x="7" y="42"/>
                  </a:lnTo>
                  <a:lnTo>
                    <a:pt x="7" y="44"/>
                  </a:lnTo>
                  <a:lnTo>
                    <a:pt x="7" y="45"/>
                  </a:lnTo>
                  <a:lnTo>
                    <a:pt x="8" y="46"/>
                  </a:lnTo>
                  <a:lnTo>
                    <a:pt x="11" y="49"/>
                  </a:lnTo>
                  <a:lnTo>
                    <a:pt x="17" y="54"/>
                  </a:lnTo>
                  <a:lnTo>
                    <a:pt x="11" y="57"/>
                  </a:lnTo>
                  <a:lnTo>
                    <a:pt x="6" y="60"/>
                  </a:lnTo>
                  <a:lnTo>
                    <a:pt x="3" y="62"/>
                  </a:lnTo>
                  <a:lnTo>
                    <a:pt x="1" y="64"/>
                  </a:lnTo>
                  <a:lnTo>
                    <a:pt x="0" y="67"/>
                  </a:lnTo>
                  <a:lnTo>
                    <a:pt x="0" y="70"/>
                  </a:lnTo>
                  <a:lnTo>
                    <a:pt x="0" y="73"/>
                  </a:lnTo>
                  <a:lnTo>
                    <a:pt x="1" y="75"/>
                  </a:lnTo>
                  <a:lnTo>
                    <a:pt x="1" y="76"/>
                  </a:lnTo>
                  <a:lnTo>
                    <a:pt x="2" y="77"/>
                  </a:lnTo>
                  <a:lnTo>
                    <a:pt x="4" y="79"/>
                  </a:lnTo>
                  <a:lnTo>
                    <a:pt x="7" y="81"/>
                  </a:lnTo>
                  <a:lnTo>
                    <a:pt x="11" y="82"/>
                  </a:lnTo>
                  <a:lnTo>
                    <a:pt x="15" y="83"/>
                  </a:lnTo>
                  <a:lnTo>
                    <a:pt x="21" y="83"/>
                  </a:lnTo>
                  <a:lnTo>
                    <a:pt x="25" y="83"/>
                  </a:lnTo>
                  <a:lnTo>
                    <a:pt x="30" y="82"/>
                  </a:lnTo>
                  <a:lnTo>
                    <a:pt x="36" y="81"/>
                  </a:lnTo>
                  <a:lnTo>
                    <a:pt x="42" y="79"/>
                  </a:lnTo>
                  <a:lnTo>
                    <a:pt x="47" y="76"/>
                  </a:lnTo>
                  <a:lnTo>
                    <a:pt x="50" y="74"/>
                  </a:lnTo>
                  <a:lnTo>
                    <a:pt x="52" y="73"/>
                  </a:lnTo>
                  <a:lnTo>
                    <a:pt x="54" y="70"/>
                  </a:lnTo>
                  <a:lnTo>
                    <a:pt x="55" y="68"/>
                  </a:lnTo>
                  <a:lnTo>
                    <a:pt x="56" y="65"/>
                  </a:lnTo>
                  <a:lnTo>
                    <a:pt x="56" y="62"/>
                  </a:lnTo>
                  <a:lnTo>
                    <a:pt x="56" y="58"/>
                  </a:lnTo>
                  <a:lnTo>
                    <a:pt x="54" y="54"/>
                  </a:lnTo>
                  <a:lnTo>
                    <a:pt x="53" y="53"/>
                  </a:lnTo>
                  <a:lnTo>
                    <a:pt x="52" y="52"/>
                  </a:lnTo>
                  <a:lnTo>
                    <a:pt x="49" y="50"/>
                  </a:lnTo>
                  <a:lnTo>
                    <a:pt x="45" y="48"/>
                  </a:lnTo>
                  <a:lnTo>
                    <a:pt x="41" y="47"/>
                  </a:lnTo>
                  <a:lnTo>
                    <a:pt x="31" y="47"/>
                  </a:lnTo>
                  <a:lnTo>
                    <a:pt x="24" y="47"/>
                  </a:lnTo>
                  <a:lnTo>
                    <a:pt x="19" y="46"/>
                  </a:lnTo>
                  <a:lnTo>
                    <a:pt x="18" y="46"/>
                  </a:lnTo>
                  <a:lnTo>
                    <a:pt x="17" y="45"/>
                  </a:lnTo>
                  <a:lnTo>
                    <a:pt x="17" y="43"/>
                  </a:lnTo>
                  <a:lnTo>
                    <a:pt x="17" y="41"/>
                  </a:lnTo>
                  <a:lnTo>
                    <a:pt x="18" y="40"/>
                  </a:lnTo>
                  <a:lnTo>
                    <a:pt x="20" y="39"/>
                  </a:lnTo>
                  <a:lnTo>
                    <a:pt x="22" y="38"/>
                  </a:lnTo>
                  <a:lnTo>
                    <a:pt x="30" y="38"/>
                  </a:lnTo>
                  <a:lnTo>
                    <a:pt x="36" y="36"/>
                  </a:lnTo>
                  <a:lnTo>
                    <a:pt x="39" y="35"/>
                  </a:lnTo>
                  <a:lnTo>
                    <a:pt x="41" y="34"/>
                  </a:lnTo>
                  <a:lnTo>
                    <a:pt x="45" y="31"/>
                  </a:lnTo>
                  <a:lnTo>
                    <a:pt x="46" y="30"/>
                  </a:lnTo>
                  <a:lnTo>
                    <a:pt x="47" y="28"/>
                  </a:lnTo>
                  <a:lnTo>
                    <a:pt x="49" y="25"/>
                  </a:lnTo>
                  <a:lnTo>
                    <a:pt x="49" y="22"/>
                  </a:lnTo>
                  <a:lnTo>
                    <a:pt x="50" y="18"/>
                  </a:lnTo>
                  <a:lnTo>
                    <a:pt x="50" y="13"/>
                  </a:lnTo>
                  <a:lnTo>
                    <a:pt x="51" y="12"/>
                  </a:lnTo>
                  <a:lnTo>
                    <a:pt x="57" y="12"/>
                  </a:lnTo>
                  <a:close/>
                  <a:moveTo>
                    <a:pt x="8" y="68"/>
                  </a:moveTo>
                  <a:lnTo>
                    <a:pt x="9" y="66"/>
                  </a:lnTo>
                  <a:lnTo>
                    <a:pt x="12" y="62"/>
                  </a:lnTo>
                  <a:lnTo>
                    <a:pt x="15" y="58"/>
                  </a:lnTo>
                  <a:lnTo>
                    <a:pt x="18" y="56"/>
                  </a:lnTo>
                  <a:lnTo>
                    <a:pt x="21" y="55"/>
                  </a:lnTo>
                  <a:lnTo>
                    <a:pt x="27" y="55"/>
                  </a:lnTo>
                  <a:lnTo>
                    <a:pt x="36" y="56"/>
                  </a:lnTo>
                  <a:lnTo>
                    <a:pt x="44" y="57"/>
                  </a:lnTo>
                  <a:lnTo>
                    <a:pt x="47" y="58"/>
                  </a:lnTo>
                  <a:lnTo>
                    <a:pt x="49" y="60"/>
                  </a:lnTo>
                  <a:lnTo>
                    <a:pt x="50" y="62"/>
                  </a:lnTo>
                  <a:lnTo>
                    <a:pt x="50" y="65"/>
                  </a:lnTo>
                  <a:lnTo>
                    <a:pt x="50" y="66"/>
                  </a:lnTo>
                  <a:lnTo>
                    <a:pt x="49" y="68"/>
                  </a:lnTo>
                  <a:lnTo>
                    <a:pt x="48" y="71"/>
                  </a:lnTo>
                  <a:lnTo>
                    <a:pt x="45" y="73"/>
                  </a:lnTo>
                  <a:lnTo>
                    <a:pt x="42" y="75"/>
                  </a:lnTo>
                  <a:lnTo>
                    <a:pt x="37" y="77"/>
                  </a:lnTo>
                  <a:lnTo>
                    <a:pt x="31" y="79"/>
                  </a:lnTo>
                  <a:lnTo>
                    <a:pt x="23" y="79"/>
                  </a:lnTo>
                  <a:lnTo>
                    <a:pt x="17" y="78"/>
                  </a:lnTo>
                  <a:lnTo>
                    <a:pt x="15" y="78"/>
                  </a:lnTo>
                  <a:lnTo>
                    <a:pt x="12" y="76"/>
                  </a:lnTo>
                  <a:lnTo>
                    <a:pt x="11" y="75"/>
                  </a:lnTo>
                  <a:lnTo>
                    <a:pt x="9" y="73"/>
                  </a:lnTo>
                  <a:lnTo>
                    <a:pt x="8" y="71"/>
                  </a:lnTo>
                  <a:lnTo>
                    <a:pt x="8" y="68"/>
                  </a:lnTo>
                  <a:close/>
                  <a:moveTo>
                    <a:pt x="41" y="20"/>
                  </a:moveTo>
                  <a:lnTo>
                    <a:pt x="41" y="26"/>
                  </a:lnTo>
                  <a:lnTo>
                    <a:pt x="40" y="28"/>
                  </a:lnTo>
                  <a:lnTo>
                    <a:pt x="39" y="31"/>
                  </a:lnTo>
                  <a:lnTo>
                    <a:pt x="38" y="32"/>
                  </a:lnTo>
                  <a:lnTo>
                    <a:pt x="36" y="34"/>
                  </a:lnTo>
                  <a:lnTo>
                    <a:pt x="33" y="35"/>
                  </a:lnTo>
                  <a:lnTo>
                    <a:pt x="30" y="35"/>
                  </a:lnTo>
                  <a:lnTo>
                    <a:pt x="27" y="35"/>
                  </a:lnTo>
                  <a:lnTo>
                    <a:pt x="26" y="34"/>
                  </a:lnTo>
                  <a:lnTo>
                    <a:pt x="24" y="33"/>
                  </a:lnTo>
                  <a:lnTo>
                    <a:pt x="23" y="31"/>
                  </a:lnTo>
                  <a:lnTo>
                    <a:pt x="21" y="29"/>
                  </a:lnTo>
                  <a:lnTo>
                    <a:pt x="20" y="23"/>
                  </a:lnTo>
                  <a:lnTo>
                    <a:pt x="20" y="18"/>
                  </a:lnTo>
                  <a:lnTo>
                    <a:pt x="20" y="15"/>
                  </a:lnTo>
                  <a:lnTo>
                    <a:pt x="20" y="12"/>
                  </a:lnTo>
                  <a:lnTo>
                    <a:pt x="22" y="8"/>
                  </a:lnTo>
                  <a:lnTo>
                    <a:pt x="22" y="6"/>
                  </a:lnTo>
                  <a:lnTo>
                    <a:pt x="23" y="5"/>
                  </a:lnTo>
                  <a:lnTo>
                    <a:pt x="25" y="4"/>
                  </a:lnTo>
                  <a:lnTo>
                    <a:pt x="27" y="3"/>
                  </a:lnTo>
                  <a:lnTo>
                    <a:pt x="30" y="3"/>
                  </a:lnTo>
                  <a:lnTo>
                    <a:pt x="34" y="3"/>
                  </a:lnTo>
                  <a:lnTo>
                    <a:pt x="36" y="4"/>
                  </a:lnTo>
                  <a:lnTo>
                    <a:pt x="38" y="6"/>
                  </a:lnTo>
                  <a:lnTo>
                    <a:pt x="39" y="8"/>
                  </a:lnTo>
                  <a:lnTo>
                    <a:pt x="40" y="11"/>
                  </a:lnTo>
                  <a:lnTo>
                    <a:pt x="41" y="14"/>
                  </a:lnTo>
                  <a:lnTo>
                    <a:pt x="41"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1" name="Freeform 217"/>
            <p:cNvSpPr>
              <a:spLocks noEditPoints="1"/>
            </p:cNvSpPr>
            <p:nvPr/>
          </p:nvSpPr>
          <p:spPr bwMode="auto">
            <a:xfrm>
              <a:off x="1809057" y="6018675"/>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0 w 48"/>
                <a:gd name="T45" fmla="*/ 2147483647 h 54"/>
                <a:gd name="T46" fmla="*/ 0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6" y="12"/>
                  </a:moveTo>
                  <a:lnTo>
                    <a:pt x="36" y="8"/>
                  </a:lnTo>
                  <a:lnTo>
                    <a:pt x="36" y="6"/>
                  </a:lnTo>
                  <a:lnTo>
                    <a:pt x="35" y="5"/>
                  </a:lnTo>
                  <a:lnTo>
                    <a:pt x="33" y="3"/>
                  </a:lnTo>
                  <a:lnTo>
                    <a:pt x="31" y="1"/>
                  </a:lnTo>
                  <a:lnTo>
                    <a:pt x="28" y="0"/>
                  </a:lnTo>
                  <a:lnTo>
                    <a:pt x="24" y="0"/>
                  </a:lnTo>
                  <a:lnTo>
                    <a:pt x="18" y="1"/>
                  </a:lnTo>
                  <a:lnTo>
                    <a:pt x="16" y="1"/>
                  </a:lnTo>
                  <a:lnTo>
                    <a:pt x="14" y="2"/>
                  </a:lnTo>
                  <a:lnTo>
                    <a:pt x="10" y="4"/>
                  </a:lnTo>
                  <a:lnTo>
                    <a:pt x="6" y="7"/>
                  </a:lnTo>
                  <a:lnTo>
                    <a:pt x="3" y="10"/>
                  </a:lnTo>
                  <a:lnTo>
                    <a:pt x="1" y="13"/>
                  </a:lnTo>
                  <a:lnTo>
                    <a:pt x="0" y="15"/>
                  </a:lnTo>
                  <a:lnTo>
                    <a:pt x="0" y="17"/>
                  </a:lnTo>
                  <a:lnTo>
                    <a:pt x="0" y="18"/>
                  </a:lnTo>
                  <a:lnTo>
                    <a:pt x="0" y="19"/>
                  </a:lnTo>
                  <a:lnTo>
                    <a:pt x="3" y="20"/>
                  </a:lnTo>
                  <a:lnTo>
                    <a:pt x="5" y="19"/>
                  </a:lnTo>
                  <a:lnTo>
                    <a:pt x="6" y="18"/>
                  </a:lnTo>
                  <a:lnTo>
                    <a:pt x="7" y="17"/>
                  </a:lnTo>
                  <a:lnTo>
                    <a:pt x="10" y="12"/>
                  </a:lnTo>
                  <a:lnTo>
                    <a:pt x="11" y="9"/>
                  </a:lnTo>
                  <a:lnTo>
                    <a:pt x="13" y="6"/>
                  </a:lnTo>
                  <a:lnTo>
                    <a:pt x="16" y="5"/>
                  </a:lnTo>
                  <a:lnTo>
                    <a:pt x="20" y="4"/>
                  </a:lnTo>
                  <a:lnTo>
                    <a:pt x="23" y="4"/>
                  </a:lnTo>
                  <a:lnTo>
                    <a:pt x="25" y="5"/>
                  </a:lnTo>
                  <a:lnTo>
                    <a:pt x="26" y="6"/>
                  </a:lnTo>
                  <a:lnTo>
                    <a:pt x="27" y="7"/>
                  </a:lnTo>
                  <a:lnTo>
                    <a:pt x="28" y="9"/>
                  </a:lnTo>
                  <a:lnTo>
                    <a:pt x="28" y="12"/>
                  </a:lnTo>
                  <a:lnTo>
                    <a:pt x="28" y="18"/>
                  </a:lnTo>
                  <a:lnTo>
                    <a:pt x="28" y="20"/>
                  </a:lnTo>
                  <a:lnTo>
                    <a:pt x="28" y="22"/>
                  </a:lnTo>
                  <a:lnTo>
                    <a:pt x="23" y="23"/>
                  </a:lnTo>
                  <a:lnTo>
                    <a:pt x="18" y="25"/>
                  </a:lnTo>
                  <a:lnTo>
                    <a:pt x="15" y="26"/>
                  </a:lnTo>
                  <a:lnTo>
                    <a:pt x="9" y="29"/>
                  </a:lnTo>
                  <a:lnTo>
                    <a:pt x="6" y="32"/>
                  </a:lnTo>
                  <a:lnTo>
                    <a:pt x="3" y="35"/>
                  </a:lnTo>
                  <a:lnTo>
                    <a:pt x="2" y="37"/>
                  </a:lnTo>
                  <a:lnTo>
                    <a:pt x="1" y="39"/>
                  </a:lnTo>
                  <a:lnTo>
                    <a:pt x="0" y="42"/>
                  </a:lnTo>
                  <a:lnTo>
                    <a:pt x="0" y="44"/>
                  </a:lnTo>
                  <a:lnTo>
                    <a:pt x="0" y="46"/>
                  </a:lnTo>
                  <a:lnTo>
                    <a:pt x="1" y="48"/>
                  </a:lnTo>
                  <a:lnTo>
                    <a:pt x="2" y="50"/>
                  </a:lnTo>
                  <a:lnTo>
                    <a:pt x="3" y="52"/>
                  </a:lnTo>
                  <a:lnTo>
                    <a:pt x="6" y="53"/>
                  </a:lnTo>
                  <a:lnTo>
                    <a:pt x="10" y="54"/>
                  </a:lnTo>
                  <a:lnTo>
                    <a:pt x="13" y="54"/>
                  </a:lnTo>
                  <a:lnTo>
                    <a:pt x="16" y="53"/>
                  </a:lnTo>
                  <a:lnTo>
                    <a:pt x="20" y="52"/>
                  </a:lnTo>
                  <a:lnTo>
                    <a:pt x="23" y="49"/>
                  </a:lnTo>
                  <a:lnTo>
                    <a:pt x="27" y="46"/>
                  </a:lnTo>
                  <a:lnTo>
                    <a:pt x="30" y="50"/>
                  </a:lnTo>
                  <a:lnTo>
                    <a:pt x="33" y="52"/>
                  </a:lnTo>
                  <a:lnTo>
                    <a:pt x="35" y="52"/>
                  </a:lnTo>
                  <a:lnTo>
                    <a:pt x="37" y="53"/>
                  </a:lnTo>
                  <a:lnTo>
                    <a:pt x="39" y="52"/>
                  </a:lnTo>
                  <a:lnTo>
                    <a:pt x="42" y="52"/>
                  </a:lnTo>
                  <a:lnTo>
                    <a:pt x="43" y="51"/>
                  </a:lnTo>
                  <a:lnTo>
                    <a:pt x="45" y="49"/>
                  </a:lnTo>
                  <a:lnTo>
                    <a:pt x="47" y="46"/>
                  </a:lnTo>
                  <a:lnTo>
                    <a:pt x="48" y="45"/>
                  </a:lnTo>
                  <a:lnTo>
                    <a:pt x="47" y="44"/>
                  </a:lnTo>
                  <a:lnTo>
                    <a:pt x="46" y="43"/>
                  </a:lnTo>
                  <a:lnTo>
                    <a:pt x="45" y="44"/>
                  </a:lnTo>
                  <a:lnTo>
                    <a:pt x="44" y="45"/>
                  </a:lnTo>
                  <a:lnTo>
                    <a:pt x="43" y="45"/>
                  </a:lnTo>
                  <a:lnTo>
                    <a:pt x="42" y="46"/>
                  </a:lnTo>
                  <a:lnTo>
                    <a:pt x="41" y="46"/>
                  </a:lnTo>
                  <a:lnTo>
                    <a:pt x="39" y="46"/>
                  </a:lnTo>
                  <a:lnTo>
                    <a:pt x="37" y="44"/>
                  </a:lnTo>
                  <a:lnTo>
                    <a:pt x="37" y="43"/>
                  </a:lnTo>
                  <a:lnTo>
                    <a:pt x="36" y="42"/>
                  </a:lnTo>
                  <a:lnTo>
                    <a:pt x="36" y="12"/>
                  </a:lnTo>
                  <a:close/>
                  <a:moveTo>
                    <a:pt x="28" y="36"/>
                  </a:moveTo>
                  <a:lnTo>
                    <a:pt x="27" y="40"/>
                  </a:lnTo>
                  <a:lnTo>
                    <a:pt x="26" y="44"/>
                  </a:lnTo>
                  <a:lnTo>
                    <a:pt x="24" y="45"/>
                  </a:lnTo>
                  <a:lnTo>
                    <a:pt x="22" y="47"/>
                  </a:lnTo>
                  <a:lnTo>
                    <a:pt x="20" y="48"/>
                  </a:lnTo>
                  <a:lnTo>
                    <a:pt x="17" y="48"/>
                  </a:lnTo>
                  <a:lnTo>
                    <a:pt x="15" y="48"/>
                  </a:lnTo>
                  <a:lnTo>
                    <a:pt x="14" y="47"/>
                  </a:lnTo>
                  <a:lnTo>
                    <a:pt x="11" y="45"/>
                  </a:lnTo>
                  <a:lnTo>
                    <a:pt x="10" y="43"/>
                  </a:lnTo>
                  <a:lnTo>
                    <a:pt x="10" y="41"/>
                  </a:lnTo>
                  <a:lnTo>
                    <a:pt x="10" y="38"/>
                  </a:lnTo>
                  <a:lnTo>
                    <a:pt x="10" y="36"/>
                  </a:lnTo>
                  <a:lnTo>
                    <a:pt x="11" y="35"/>
                  </a:lnTo>
                  <a:lnTo>
                    <a:pt x="12" y="33"/>
                  </a:lnTo>
                  <a:lnTo>
                    <a:pt x="15" y="30"/>
                  </a:lnTo>
                  <a:lnTo>
                    <a:pt x="18" y="28"/>
                  </a:lnTo>
                  <a:lnTo>
                    <a:pt x="24" y="26"/>
                  </a:lnTo>
                  <a:lnTo>
                    <a:pt x="26" y="25"/>
                  </a:lnTo>
                  <a:lnTo>
                    <a:pt x="27" y="26"/>
                  </a:lnTo>
                  <a:lnTo>
                    <a:pt x="28" y="30"/>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2" name="Freeform 218"/>
            <p:cNvSpPr>
              <a:spLocks/>
            </p:cNvSpPr>
            <p:nvPr/>
          </p:nvSpPr>
          <p:spPr bwMode="auto">
            <a:xfrm>
              <a:off x="1882413" y="5964856"/>
              <a:ext cx="45411" cy="138135"/>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0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2147483647 w 29"/>
                <a:gd name="T41" fmla="*/ 2147483647 h 87"/>
                <a:gd name="T42" fmla="*/ 2147483647 w 29"/>
                <a:gd name="T43" fmla="*/ 2147483647 h 87"/>
                <a:gd name="T44" fmla="*/ 2147483647 w 29"/>
                <a:gd name="T45" fmla="*/ 2147483647 h 87"/>
                <a:gd name="T46" fmla="*/ 0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2147483647 w 29"/>
                <a:gd name="T71" fmla="*/ 2147483647 h 87"/>
                <a:gd name="T72" fmla="*/ 2147483647 w 29"/>
                <a:gd name="T73" fmla="*/ 214748364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87"/>
                <a:gd name="T113" fmla="*/ 29 w 29"/>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87">
                  <a:moveTo>
                    <a:pt x="19" y="12"/>
                  </a:moveTo>
                  <a:lnTo>
                    <a:pt x="19" y="3"/>
                  </a:lnTo>
                  <a:lnTo>
                    <a:pt x="19" y="1"/>
                  </a:lnTo>
                  <a:lnTo>
                    <a:pt x="19" y="0"/>
                  </a:lnTo>
                  <a:lnTo>
                    <a:pt x="18" y="0"/>
                  </a:lnTo>
                  <a:lnTo>
                    <a:pt x="15" y="0"/>
                  </a:lnTo>
                  <a:lnTo>
                    <a:pt x="5" y="4"/>
                  </a:lnTo>
                  <a:lnTo>
                    <a:pt x="4" y="5"/>
                  </a:lnTo>
                  <a:lnTo>
                    <a:pt x="4" y="6"/>
                  </a:lnTo>
                  <a:lnTo>
                    <a:pt x="5" y="6"/>
                  </a:lnTo>
                  <a:lnTo>
                    <a:pt x="7" y="7"/>
                  </a:lnTo>
                  <a:lnTo>
                    <a:pt x="9" y="9"/>
                  </a:lnTo>
                  <a:lnTo>
                    <a:pt x="10" y="10"/>
                  </a:lnTo>
                  <a:lnTo>
                    <a:pt x="10" y="11"/>
                  </a:lnTo>
                  <a:lnTo>
                    <a:pt x="10" y="74"/>
                  </a:lnTo>
                  <a:lnTo>
                    <a:pt x="10" y="79"/>
                  </a:lnTo>
                  <a:lnTo>
                    <a:pt x="8" y="82"/>
                  </a:lnTo>
                  <a:lnTo>
                    <a:pt x="7" y="83"/>
                  </a:lnTo>
                  <a:lnTo>
                    <a:pt x="6" y="84"/>
                  </a:lnTo>
                  <a:lnTo>
                    <a:pt x="5" y="84"/>
                  </a:lnTo>
                  <a:lnTo>
                    <a:pt x="3" y="84"/>
                  </a:lnTo>
                  <a:lnTo>
                    <a:pt x="2" y="84"/>
                  </a:lnTo>
                  <a:lnTo>
                    <a:pt x="1" y="85"/>
                  </a:lnTo>
                  <a:lnTo>
                    <a:pt x="0" y="86"/>
                  </a:lnTo>
                  <a:lnTo>
                    <a:pt x="1" y="87"/>
                  </a:lnTo>
                  <a:lnTo>
                    <a:pt x="2" y="87"/>
                  </a:lnTo>
                  <a:lnTo>
                    <a:pt x="16" y="87"/>
                  </a:lnTo>
                  <a:lnTo>
                    <a:pt x="28" y="87"/>
                  </a:lnTo>
                  <a:lnTo>
                    <a:pt x="29" y="87"/>
                  </a:lnTo>
                  <a:lnTo>
                    <a:pt x="29" y="86"/>
                  </a:lnTo>
                  <a:lnTo>
                    <a:pt x="29" y="85"/>
                  </a:lnTo>
                  <a:lnTo>
                    <a:pt x="27" y="84"/>
                  </a:lnTo>
                  <a:lnTo>
                    <a:pt x="24" y="83"/>
                  </a:lnTo>
                  <a:lnTo>
                    <a:pt x="21" y="82"/>
                  </a:lnTo>
                  <a:lnTo>
                    <a:pt x="19" y="81"/>
                  </a:lnTo>
                  <a:lnTo>
                    <a:pt x="19" y="79"/>
                  </a:lnTo>
                  <a:lnTo>
                    <a:pt x="19"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3" name="Freeform 219"/>
            <p:cNvSpPr>
              <a:spLocks noEditPoints="1"/>
            </p:cNvSpPr>
            <p:nvPr/>
          </p:nvSpPr>
          <p:spPr bwMode="auto">
            <a:xfrm>
              <a:off x="3089303" y="5970239"/>
              <a:ext cx="127501" cy="132752"/>
            </a:xfrm>
            <a:custGeom>
              <a:avLst/>
              <a:gdLst>
                <a:gd name="T0" fmla="*/ 2147483647 w 81"/>
                <a:gd name="T1" fmla="*/ 2147483647 h 83"/>
                <a:gd name="T2" fmla="*/ 2147483647 w 81"/>
                <a:gd name="T3" fmla="*/ 2147483647 h 83"/>
                <a:gd name="T4" fmla="*/ 2147483647 w 81"/>
                <a:gd name="T5" fmla="*/ 2147483647 h 83"/>
                <a:gd name="T6" fmla="*/ 2147483647 w 81"/>
                <a:gd name="T7" fmla="*/ 2147483647 h 83"/>
                <a:gd name="T8" fmla="*/ 2147483647 w 81"/>
                <a:gd name="T9" fmla="*/ 2147483647 h 83"/>
                <a:gd name="T10" fmla="*/ 2147483647 w 81"/>
                <a:gd name="T11" fmla="*/ 2147483647 h 83"/>
                <a:gd name="T12" fmla="*/ 2147483647 w 81"/>
                <a:gd name="T13" fmla="*/ 2147483647 h 83"/>
                <a:gd name="T14" fmla="*/ 2147483647 w 81"/>
                <a:gd name="T15" fmla="*/ 2147483647 h 83"/>
                <a:gd name="T16" fmla="*/ 2147483647 w 81"/>
                <a:gd name="T17" fmla="*/ 2147483647 h 83"/>
                <a:gd name="T18" fmla="*/ 2147483647 w 81"/>
                <a:gd name="T19" fmla="*/ 2147483647 h 83"/>
                <a:gd name="T20" fmla="*/ 2147483647 w 81"/>
                <a:gd name="T21" fmla="*/ 2147483647 h 83"/>
                <a:gd name="T22" fmla="*/ 2147483647 w 81"/>
                <a:gd name="T23" fmla="*/ 2147483647 h 83"/>
                <a:gd name="T24" fmla="*/ 2147483647 w 81"/>
                <a:gd name="T25" fmla="*/ 2147483647 h 83"/>
                <a:gd name="T26" fmla="*/ 2147483647 w 81"/>
                <a:gd name="T27" fmla="*/ 2147483647 h 83"/>
                <a:gd name="T28" fmla="*/ 2147483647 w 81"/>
                <a:gd name="T29" fmla="*/ 2147483647 h 83"/>
                <a:gd name="T30" fmla="*/ 2147483647 w 81"/>
                <a:gd name="T31" fmla="*/ 2147483647 h 83"/>
                <a:gd name="T32" fmla="*/ 2147483647 w 81"/>
                <a:gd name="T33" fmla="*/ 2147483647 h 83"/>
                <a:gd name="T34" fmla="*/ 2147483647 w 81"/>
                <a:gd name="T35" fmla="*/ 2147483647 h 83"/>
                <a:gd name="T36" fmla="*/ 2147483647 w 81"/>
                <a:gd name="T37" fmla="*/ 2147483647 h 83"/>
                <a:gd name="T38" fmla="*/ 2147483647 w 81"/>
                <a:gd name="T39" fmla="*/ 2147483647 h 83"/>
                <a:gd name="T40" fmla="*/ 2147483647 w 81"/>
                <a:gd name="T41" fmla="*/ 2147483647 h 83"/>
                <a:gd name="T42" fmla="*/ 2147483647 w 81"/>
                <a:gd name="T43" fmla="*/ 2147483647 h 83"/>
                <a:gd name="T44" fmla="*/ 2147483647 w 81"/>
                <a:gd name="T45" fmla="*/ 2147483647 h 83"/>
                <a:gd name="T46" fmla="*/ 2147483647 w 81"/>
                <a:gd name="T47" fmla="*/ 2147483647 h 83"/>
                <a:gd name="T48" fmla="*/ 2147483647 w 81"/>
                <a:gd name="T49" fmla="*/ 2147483647 h 83"/>
                <a:gd name="T50" fmla="*/ 2147483647 w 81"/>
                <a:gd name="T51" fmla="*/ 2147483647 h 83"/>
                <a:gd name="T52" fmla="*/ 2147483647 w 81"/>
                <a:gd name="T53" fmla="*/ 2147483647 h 83"/>
                <a:gd name="T54" fmla="*/ 2147483647 w 81"/>
                <a:gd name="T55" fmla="*/ 2147483647 h 83"/>
                <a:gd name="T56" fmla="*/ 2147483647 w 81"/>
                <a:gd name="T57" fmla="*/ 2147483647 h 83"/>
                <a:gd name="T58" fmla="*/ 2147483647 w 81"/>
                <a:gd name="T59" fmla="*/ 2147483647 h 83"/>
                <a:gd name="T60" fmla="*/ 2147483647 w 81"/>
                <a:gd name="T61" fmla="*/ 2147483647 h 83"/>
                <a:gd name="T62" fmla="*/ 2147483647 w 81"/>
                <a:gd name="T63" fmla="*/ 2147483647 h 83"/>
                <a:gd name="T64" fmla="*/ 2147483647 w 81"/>
                <a:gd name="T65" fmla="*/ 0 h 83"/>
                <a:gd name="T66" fmla="*/ 2147483647 w 81"/>
                <a:gd name="T67" fmla="*/ 0 h 83"/>
                <a:gd name="T68" fmla="*/ 0 w 81"/>
                <a:gd name="T69" fmla="*/ 2147483647 h 83"/>
                <a:gd name="T70" fmla="*/ 2147483647 w 81"/>
                <a:gd name="T71" fmla="*/ 2147483647 h 83"/>
                <a:gd name="T72" fmla="*/ 2147483647 w 81"/>
                <a:gd name="T73" fmla="*/ 2147483647 h 83"/>
                <a:gd name="T74" fmla="*/ 2147483647 w 81"/>
                <a:gd name="T75" fmla="*/ 2147483647 h 83"/>
                <a:gd name="T76" fmla="*/ 2147483647 w 81"/>
                <a:gd name="T77" fmla="*/ 2147483647 h 83"/>
                <a:gd name="T78" fmla="*/ 2147483647 w 81"/>
                <a:gd name="T79" fmla="*/ 2147483647 h 83"/>
                <a:gd name="T80" fmla="*/ 2147483647 w 81"/>
                <a:gd name="T81" fmla="*/ 2147483647 h 83"/>
                <a:gd name="T82" fmla="*/ 2147483647 w 81"/>
                <a:gd name="T83" fmla="*/ 2147483647 h 83"/>
                <a:gd name="T84" fmla="*/ 2147483647 w 81"/>
                <a:gd name="T85" fmla="*/ 2147483647 h 83"/>
                <a:gd name="T86" fmla="*/ 2147483647 w 81"/>
                <a:gd name="T87" fmla="*/ 2147483647 h 83"/>
                <a:gd name="T88" fmla="*/ 2147483647 w 81"/>
                <a:gd name="T89" fmla="*/ 2147483647 h 83"/>
                <a:gd name="T90" fmla="*/ 2147483647 w 81"/>
                <a:gd name="T91" fmla="*/ 2147483647 h 83"/>
                <a:gd name="T92" fmla="*/ 2147483647 w 81"/>
                <a:gd name="T93" fmla="*/ 2147483647 h 83"/>
                <a:gd name="T94" fmla="*/ 2147483647 w 81"/>
                <a:gd name="T95" fmla="*/ 2147483647 h 83"/>
                <a:gd name="T96" fmla="*/ 2147483647 w 81"/>
                <a:gd name="T97" fmla="*/ 2147483647 h 83"/>
                <a:gd name="T98" fmla="*/ 2147483647 w 81"/>
                <a:gd name="T99" fmla="*/ 2147483647 h 83"/>
                <a:gd name="T100" fmla="*/ 2147483647 w 81"/>
                <a:gd name="T101" fmla="*/ 2147483647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
                <a:gd name="T154" fmla="*/ 0 h 83"/>
                <a:gd name="T155" fmla="*/ 81 w 81"/>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 h="83">
                  <a:moveTo>
                    <a:pt x="13" y="73"/>
                  </a:moveTo>
                  <a:lnTo>
                    <a:pt x="12" y="76"/>
                  </a:lnTo>
                  <a:lnTo>
                    <a:pt x="12" y="77"/>
                  </a:lnTo>
                  <a:lnTo>
                    <a:pt x="11" y="77"/>
                  </a:lnTo>
                  <a:lnTo>
                    <a:pt x="9" y="78"/>
                  </a:lnTo>
                  <a:lnTo>
                    <a:pt x="6" y="79"/>
                  </a:lnTo>
                  <a:lnTo>
                    <a:pt x="2" y="79"/>
                  </a:lnTo>
                  <a:lnTo>
                    <a:pt x="1" y="80"/>
                  </a:lnTo>
                  <a:lnTo>
                    <a:pt x="0" y="82"/>
                  </a:lnTo>
                  <a:lnTo>
                    <a:pt x="1" y="83"/>
                  </a:lnTo>
                  <a:lnTo>
                    <a:pt x="2" y="83"/>
                  </a:lnTo>
                  <a:lnTo>
                    <a:pt x="20" y="83"/>
                  </a:lnTo>
                  <a:lnTo>
                    <a:pt x="35" y="83"/>
                  </a:lnTo>
                  <a:lnTo>
                    <a:pt x="37" y="83"/>
                  </a:lnTo>
                  <a:lnTo>
                    <a:pt x="38" y="82"/>
                  </a:lnTo>
                  <a:lnTo>
                    <a:pt x="39" y="82"/>
                  </a:lnTo>
                  <a:lnTo>
                    <a:pt x="38" y="80"/>
                  </a:lnTo>
                  <a:lnTo>
                    <a:pt x="37" y="80"/>
                  </a:lnTo>
                  <a:lnTo>
                    <a:pt x="33" y="79"/>
                  </a:lnTo>
                  <a:lnTo>
                    <a:pt x="28" y="77"/>
                  </a:lnTo>
                  <a:lnTo>
                    <a:pt x="26" y="76"/>
                  </a:lnTo>
                  <a:lnTo>
                    <a:pt x="25" y="73"/>
                  </a:lnTo>
                  <a:lnTo>
                    <a:pt x="24" y="69"/>
                  </a:lnTo>
                  <a:lnTo>
                    <a:pt x="24" y="46"/>
                  </a:lnTo>
                  <a:lnTo>
                    <a:pt x="24" y="44"/>
                  </a:lnTo>
                  <a:lnTo>
                    <a:pt x="25" y="43"/>
                  </a:lnTo>
                  <a:lnTo>
                    <a:pt x="26" y="42"/>
                  </a:lnTo>
                  <a:lnTo>
                    <a:pt x="28" y="42"/>
                  </a:lnTo>
                  <a:lnTo>
                    <a:pt x="31" y="42"/>
                  </a:lnTo>
                  <a:lnTo>
                    <a:pt x="33" y="43"/>
                  </a:lnTo>
                  <a:lnTo>
                    <a:pt x="35" y="44"/>
                  </a:lnTo>
                  <a:lnTo>
                    <a:pt x="37" y="46"/>
                  </a:lnTo>
                  <a:lnTo>
                    <a:pt x="56" y="81"/>
                  </a:lnTo>
                  <a:lnTo>
                    <a:pt x="57" y="82"/>
                  </a:lnTo>
                  <a:lnTo>
                    <a:pt x="58" y="82"/>
                  </a:lnTo>
                  <a:lnTo>
                    <a:pt x="62" y="82"/>
                  </a:lnTo>
                  <a:lnTo>
                    <a:pt x="68" y="82"/>
                  </a:lnTo>
                  <a:lnTo>
                    <a:pt x="80" y="83"/>
                  </a:lnTo>
                  <a:lnTo>
                    <a:pt x="81" y="82"/>
                  </a:lnTo>
                  <a:lnTo>
                    <a:pt x="81" y="81"/>
                  </a:lnTo>
                  <a:lnTo>
                    <a:pt x="81" y="80"/>
                  </a:lnTo>
                  <a:lnTo>
                    <a:pt x="79" y="80"/>
                  </a:lnTo>
                  <a:lnTo>
                    <a:pt x="75" y="79"/>
                  </a:lnTo>
                  <a:lnTo>
                    <a:pt x="71" y="77"/>
                  </a:lnTo>
                  <a:lnTo>
                    <a:pt x="67" y="75"/>
                  </a:lnTo>
                  <a:lnTo>
                    <a:pt x="65" y="73"/>
                  </a:lnTo>
                  <a:lnTo>
                    <a:pt x="63" y="70"/>
                  </a:lnTo>
                  <a:lnTo>
                    <a:pt x="47" y="44"/>
                  </a:lnTo>
                  <a:lnTo>
                    <a:pt x="46" y="42"/>
                  </a:lnTo>
                  <a:lnTo>
                    <a:pt x="47" y="41"/>
                  </a:lnTo>
                  <a:lnTo>
                    <a:pt x="49" y="39"/>
                  </a:lnTo>
                  <a:lnTo>
                    <a:pt x="54" y="35"/>
                  </a:lnTo>
                  <a:lnTo>
                    <a:pt x="56" y="33"/>
                  </a:lnTo>
                  <a:lnTo>
                    <a:pt x="59" y="29"/>
                  </a:lnTo>
                  <a:lnTo>
                    <a:pt x="60" y="27"/>
                  </a:lnTo>
                  <a:lnTo>
                    <a:pt x="60" y="25"/>
                  </a:lnTo>
                  <a:lnTo>
                    <a:pt x="61" y="21"/>
                  </a:lnTo>
                  <a:lnTo>
                    <a:pt x="60" y="15"/>
                  </a:lnTo>
                  <a:lnTo>
                    <a:pt x="60" y="12"/>
                  </a:lnTo>
                  <a:lnTo>
                    <a:pt x="59" y="10"/>
                  </a:lnTo>
                  <a:lnTo>
                    <a:pt x="56" y="7"/>
                  </a:lnTo>
                  <a:lnTo>
                    <a:pt x="53" y="4"/>
                  </a:lnTo>
                  <a:lnTo>
                    <a:pt x="49" y="2"/>
                  </a:lnTo>
                  <a:lnTo>
                    <a:pt x="45" y="1"/>
                  </a:lnTo>
                  <a:lnTo>
                    <a:pt x="36" y="0"/>
                  </a:lnTo>
                  <a:lnTo>
                    <a:pt x="19" y="0"/>
                  </a:lnTo>
                  <a:lnTo>
                    <a:pt x="3" y="0"/>
                  </a:lnTo>
                  <a:lnTo>
                    <a:pt x="1" y="0"/>
                  </a:lnTo>
                  <a:lnTo>
                    <a:pt x="1" y="1"/>
                  </a:lnTo>
                  <a:lnTo>
                    <a:pt x="0" y="2"/>
                  </a:lnTo>
                  <a:lnTo>
                    <a:pt x="1" y="3"/>
                  </a:lnTo>
                  <a:lnTo>
                    <a:pt x="2" y="4"/>
                  </a:lnTo>
                  <a:lnTo>
                    <a:pt x="5" y="4"/>
                  </a:lnTo>
                  <a:lnTo>
                    <a:pt x="8" y="4"/>
                  </a:lnTo>
                  <a:lnTo>
                    <a:pt x="11" y="5"/>
                  </a:lnTo>
                  <a:lnTo>
                    <a:pt x="12" y="6"/>
                  </a:lnTo>
                  <a:lnTo>
                    <a:pt x="13" y="8"/>
                  </a:lnTo>
                  <a:lnTo>
                    <a:pt x="13" y="73"/>
                  </a:lnTo>
                  <a:close/>
                  <a:moveTo>
                    <a:pt x="24" y="8"/>
                  </a:moveTo>
                  <a:lnTo>
                    <a:pt x="25" y="7"/>
                  </a:lnTo>
                  <a:lnTo>
                    <a:pt x="25" y="5"/>
                  </a:lnTo>
                  <a:lnTo>
                    <a:pt x="26" y="4"/>
                  </a:lnTo>
                  <a:lnTo>
                    <a:pt x="29" y="4"/>
                  </a:lnTo>
                  <a:lnTo>
                    <a:pt x="36" y="5"/>
                  </a:lnTo>
                  <a:lnTo>
                    <a:pt x="40" y="6"/>
                  </a:lnTo>
                  <a:lnTo>
                    <a:pt x="43" y="7"/>
                  </a:lnTo>
                  <a:lnTo>
                    <a:pt x="44" y="8"/>
                  </a:lnTo>
                  <a:lnTo>
                    <a:pt x="46" y="9"/>
                  </a:lnTo>
                  <a:lnTo>
                    <a:pt x="48" y="12"/>
                  </a:lnTo>
                  <a:lnTo>
                    <a:pt x="49" y="16"/>
                  </a:lnTo>
                  <a:lnTo>
                    <a:pt x="49" y="21"/>
                  </a:lnTo>
                  <a:lnTo>
                    <a:pt x="49" y="26"/>
                  </a:lnTo>
                  <a:lnTo>
                    <a:pt x="48" y="30"/>
                  </a:lnTo>
                  <a:lnTo>
                    <a:pt x="46" y="34"/>
                  </a:lnTo>
                  <a:lnTo>
                    <a:pt x="43" y="36"/>
                  </a:lnTo>
                  <a:lnTo>
                    <a:pt x="41" y="37"/>
                  </a:lnTo>
                  <a:lnTo>
                    <a:pt x="38" y="38"/>
                  </a:lnTo>
                  <a:lnTo>
                    <a:pt x="32" y="39"/>
                  </a:lnTo>
                  <a:lnTo>
                    <a:pt x="26" y="38"/>
                  </a:lnTo>
                  <a:lnTo>
                    <a:pt x="25" y="38"/>
                  </a:lnTo>
                  <a:lnTo>
                    <a:pt x="24" y="37"/>
                  </a:lnTo>
                  <a:lnTo>
                    <a:pt x="24" y="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4" name="Freeform 220"/>
            <p:cNvSpPr>
              <a:spLocks noEditPoints="1"/>
            </p:cNvSpPr>
            <p:nvPr/>
          </p:nvSpPr>
          <p:spPr bwMode="auto">
            <a:xfrm>
              <a:off x="3227284" y="5968444"/>
              <a:ext cx="41918" cy="134547"/>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0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2147483647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6"/>
                  </a:lnTo>
                  <a:lnTo>
                    <a:pt x="8" y="37"/>
                  </a:lnTo>
                  <a:lnTo>
                    <a:pt x="6" y="37"/>
                  </a:lnTo>
                  <a:lnTo>
                    <a:pt x="4" y="38"/>
                  </a:lnTo>
                  <a:lnTo>
                    <a:pt x="4" y="39"/>
                  </a:lnTo>
                  <a:lnTo>
                    <a:pt x="4" y="40"/>
                  </a:lnTo>
                  <a:lnTo>
                    <a:pt x="5" y="40"/>
                  </a:lnTo>
                  <a:lnTo>
                    <a:pt x="7" y="41"/>
                  </a:lnTo>
                  <a:lnTo>
                    <a:pt x="8" y="41"/>
                  </a:lnTo>
                  <a:lnTo>
                    <a:pt x="9" y="42"/>
                  </a:lnTo>
                  <a:lnTo>
                    <a:pt x="10" y="43"/>
                  </a:lnTo>
                  <a:lnTo>
                    <a:pt x="10" y="45"/>
                  </a:lnTo>
                  <a:lnTo>
                    <a:pt x="10" y="74"/>
                  </a:lnTo>
                  <a:lnTo>
                    <a:pt x="9" y="77"/>
                  </a:lnTo>
                  <a:lnTo>
                    <a:pt x="9" y="78"/>
                  </a:lnTo>
                  <a:lnTo>
                    <a:pt x="8" y="79"/>
                  </a:lnTo>
                  <a:lnTo>
                    <a:pt x="6" y="80"/>
                  </a:lnTo>
                  <a:lnTo>
                    <a:pt x="3" y="81"/>
                  </a:lnTo>
                  <a:lnTo>
                    <a:pt x="1" y="82"/>
                  </a:lnTo>
                  <a:lnTo>
                    <a:pt x="0" y="82"/>
                  </a:lnTo>
                  <a:lnTo>
                    <a:pt x="0" y="83"/>
                  </a:lnTo>
                  <a:lnTo>
                    <a:pt x="0" y="84"/>
                  </a:lnTo>
                  <a:lnTo>
                    <a:pt x="1" y="84"/>
                  </a:lnTo>
                  <a:lnTo>
                    <a:pt x="3" y="84"/>
                  </a:lnTo>
                  <a:lnTo>
                    <a:pt x="13" y="84"/>
                  </a:lnTo>
                  <a:lnTo>
                    <a:pt x="24" y="84"/>
                  </a:lnTo>
                  <a:lnTo>
                    <a:pt x="26" y="84"/>
                  </a:lnTo>
                  <a:lnTo>
                    <a:pt x="27" y="83"/>
                  </a:lnTo>
                  <a:lnTo>
                    <a:pt x="27" y="82"/>
                  </a:lnTo>
                  <a:lnTo>
                    <a:pt x="26" y="82"/>
                  </a:lnTo>
                  <a:lnTo>
                    <a:pt x="24" y="81"/>
                  </a:lnTo>
                  <a:lnTo>
                    <a:pt x="20" y="80"/>
                  </a:lnTo>
                  <a:lnTo>
                    <a:pt x="19" y="78"/>
                  </a:lnTo>
                  <a:lnTo>
                    <a:pt x="19" y="76"/>
                  </a:lnTo>
                  <a:lnTo>
                    <a:pt x="19" y="38"/>
                  </a:lnTo>
                  <a:close/>
                  <a:moveTo>
                    <a:pt x="14" y="0"/>
                  </a:moveTo>
                  <a:lnTo>
                    <a:pt x="12" y="1"/>
                  </a:lnTo>
                  <a:lnTo>
                    <a:pt x="10" y="2"/>
                  </a:lnTo>
                  <a:lnTo>
                    <a:pt x="9" y="4"/>
                  </a:lnTo>
                  <a:lnTo>
                    <a:pt x="8" y="6"/>
                  </a:lnTo>
                  <a:lnTo>
                    <a:pt x="9" y="8"/>
                  </a:lnTo>
                  <a:lnTo>
                    <a:pt x="9" y="9"/>
                  </a:lnTo>
                  <a:lnTo>
                    <a:pt x="10" y="10"/>
                  </a:lnTo>
                  <a:lnTo>
                    <a:pt x="12" y="12"/>
                  </a:lnTo>
                  <a:lnTo>
                    <a:pt x="14" y="12"/>
                  </a:lnTo>
                  <a:lnTo>
                    <a:pt x="16" y="12"/>
                  </a:lnTo>
                  <a:lnTo>
                    <a:pt x="17" y="11"/>
                  </a:lnTo>
                  <a:lnTo>
                    <a:pt x="18" y="10"/>
                  </a:lnTo>
                  <a:lnTo>
                    <a:pt x="19" y="8"/>
                  </a:lnTo>
                  <a:lnTo>
                    <a:pt x="20" y="6"/>
                  </a:lnTo>
                  <a:lnTo>
                    <a:pt x="19" y="4"/>
                  </a:lnTo>
                  <a:lnTo>
                    <a:pt x="18" y="2"/>
                  </a:lnTo>
                  <a:lnTo>
                    <a:pt x="16" y="1"/>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5" name="Freeform 221"/>
            <p:cNvSpPr>
              <a:spLocks/>
            </p:cNvSpPr>
            <p:nvPr/>
          </p:nvSpPr>
          <p:spPr bwMode="auto">
            <a:xfrm>
              <a:off x="3281427" y="6016881"/>
              <a:ext cx="55891" cy="87903"/>
            </a:xfrm>
            <a:custGeom>
              <a:avLst/>
              <a:gdLst>
                <a:gd name="T0" fmla="*/ 2147483647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2147483647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1" y="52"/>
                  </a:lnTo>
                  <a:lnTo>
                    <a:pt x="2" y="54"/>
                  </a:lnTo>
                  <a:lnTo>
                    <a:pt x="4" y="54"/>
                  </a:lnTo>
                  <a:lnTo>
                    <a:pt x="7" y="55"/>
                  </a:lnTo>
                  <a:lnTo>
                    <a:pt x="16" y="56"/>
                  </a:lnTo>
                  <a:lnTo>
                    <a:pt x="21" y="56"/>
                  </a:lnTo>
                  <a:lnTo>
                    <a:pt x="25" y="54"/>
                  </a:lnTo>
                  <a:lnTo>
                    <a:pt x="28" y="53"/>
                  </a:lnTo>
                  <a:lnTo>
                    <a:pt x="31" y="51"/>
                  </a:lnTo>
                  <a:lnTo>
                    <a:pt x="33" y="48"/>
                  </a:lnTo>
                  <a:lnTo>
                    <a:pt x="34" y="45"/>
                  </a:lnTo>
                  <a:lnTo>
                    <a:pt x="35" y="40"/>
                  </a:lnTo>
                  <a:lnTo>
                    <a:pt x="34" y="38"/>
                  </a:lnTo>
                  <a:lnTo>
                    <a:pt x="34" y="35"/>
                  </a:lnTo>
                  <a:lnTo>
                    <a:pt x="32" y="33"/>
                  </a:lnTo>
                  <a:lnTo>
                    <a:pt x="31" y="31"/>
                  </a:lnTo>
                  <a:lnTo>
                    <a:pt x="27" y="28"/>
                  </a:lnTo>
                  <a:lnTo>
                    <a:pt x="22" y="25"/>
                  </a:lnTo>
                  <a:lnTo>
                    <a:pt x="13" y="19"/>
                  </a:lnTo>
                  <a:lnTo>
                    <a:pt x="10" y="15"/>
                  </a:lnTo>
                  <a:lnTo>
                    <a:pt x="9" y="14"/>
                  </a:lnTo>
                  <a:lnTo>
                    <a:pt x="9" y="12"/>
                  </a:lnTo>
                  <a:lnTo>
                    <a:pt x="9" y="10"/>
                  </a:lnTo>
                  <a:lnTo>
                    <a:pt x="9" y="9"/>
                  </a:lnTo>
                  <a:lnTo>
                    <a:pt x="10" y="7"/>
                  </a:lnTo>
                  <a:lnTo>
                    <a:pt x="11" y="6"/>
                  </a:lnTo>
                  <a:lnTo>
                    <a:pt x="12" y="5"/>
                  </a:lnTo>
                  <a:lnTo>
                    <a:pt x="14" y="4"/>
                  </a:lnTo>
                  <a:lnTo>
                    <a:pt x="17" y="4"/>
                  </a:lnTo>
                  <a:lnTo>
                    <a:pt x="21" y="4"/>
                  </a:lnTo>
                  <a:lnTo>
                    <a:pt x="23" y="5"/>
                  </a:lnTo>
                  <a:lnTo>
                    <a:pt x="25" y="7"/>
                  </a:lnTo>
                  <a:lnTo>
                    <a:pt x="26" y="9"/>
                  </a:lnTo>
                  <a:lnTo>
                    <a:pt x="28" y="13"/>
                  </a:lnTo>
                  <a:lnTo>
                    <a:pt x="29" y="14"/>
                  </a:lnTo>
                  <a:lnTo>
                    <a:pt x="30" y="15"/>
                  </a:lnTo>
                  <a:lnTo>
                    <a:pt x="31" y="14"/>
                  </a:lnTo>
                  <a:lnTo>
                    <a:pt x="31" y="13"/>
                  </a:lnTo>
                  <a:lnTo>
                    <a:pt x="31" y="8"/>
                  </a:lnTo>
                  <a:lnTo>
                    <a:pt x="31" y="4"/>
                  </a:lnTo>
                  <a:lnTo>
                    <a:pt x="30" y="2"/>
                  </a:lnTo>
                  <a:lnTo>
                    <a:pt x="28" y="1"/>
                  </a:lnTo>
                  <a:lnTo>
                    <a:pt x="25" y="1"/>
                  </a:lnTo>
                  <a:lnTo>
                    <a:pt x="17" y="0"/>
                  </a:lnTo>
                  <a:lnTo>
                    <a:pt x="13" y="0"/>
                  </a:lnTo>
                  <a:lnTo>
                    <a:pt x="10" y="1"/>
                  </a:lnTo>
                  <a:lnTo>
                    <a:pt x="7" y="3"/>
                  </a:lnTo>
                  <a:lnTo>
                    <a:pt x="5" y="5"/>
                  </a:lnTo>
                  <a:lnTo>
                    <a:pt x="3" y="7"/>
                  </a:lnTo>
                  <a:lnTo>
                    <a:pt x="2" y="10"/>
                  </a:lnTo>
                  <a:lnTo>
                    <a:pt x="1" y="13"/>
                  </a:lnTo>
                  <a:lnTo>
                    <a:pt x="1" y="16"/>
                  </a:lnTo>
                  <a:lnTo>
                    <a:pt x="1" y="18"/>
                  </a:lnTo>
                  <a:lnTo>
                    <a:pt x="2" y="21"/>
                  </a:lnTo>
                  <a:lnTo>
                    <a:pt x="3" y="23"/>
                  </a:lnTo>
                  <a:lnTo>
                    <a:pt x="5" y="25"/>
                  </a:lnTo>
                  <a:lnTo>
                    <a:pt x="9" y="28"/>
                  </a:lnTo>
                  <a:lnTo>
                    <a:pt x="14" y="31"/>
                  </a:lnTo>
                  <a:lnTo>
                    <a:pt x="18" y="33"/>
                  </a:lnTo>
                  <a:lnTo>
                    <a:pt x="22" y="36"/>
                  </a:lnTo>
                  <a:lnTo>
                    <a:pt x="24" y="38"/>
                  </a:lnTo>
                  <a:lnTo>
                    <a:pt x="25" y="39"/>
                  </a:lnTo>
                  <a:lnTo>
                    <a:pt x="26" y="41"/>
                  </a:lnTo>
                  <a:lnTo>
                    <a:pt x="26" y="43"/>
                  </a:lnTo>
                  <a:lnTo>
                    <a:pt x="26" y="46"/>
                  </a:lnTo>
                  <a:lnTo>
                    <a:pt x="25" y="47"/>
                  </a:lnTo>
                  <a:lnTo>
                    <a:pt x="24" y="49"/>
                  </a:lnTo>
                  <a:lnTo>
                    <a:pt x="23"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6" name="Freeform 222"/>
            <p:cNvSpPr>
              <a:spLocks/>
            </p:cNvSpPr>
            <p:nvPr/>
          </p:nvSpPr>
          <p:spPr bwMode="auto">
            <a:xfrm>
              <a:off x="3346051" y="5959475"/>
              <a:ext cx="96062" cy="143516"/>
            </a:xfrm>
            <a:custGeom>
              <a:avLst/>
              <a:gdLst>
                <a:gd name="T0" fmla="*/ 2147483647 w 61"/>
                <a:gd name="T1" fmla="*/ 2147483647 h 90"/>
                <a:gd name="T2" fmla="*/ 2147483647 w 61"/>
                <a:gd name="T3" fmla="*/ 2147483647 h 90"/>
                <a:gd name="T4" fmla="*/ 0 w 61"/>
                <a:gd name="T5" fmla="*/ 2147483647 h 90"/>
                <a:gd name="T6" fmla="*/ 2147483647 w 61"/>
                <a:gd name="T7" fmla="*/ 2147483647 h 90"/>
                <a:gd name="T8" fmla="*/ 2147483647 w 61"/>
                <a:gd name="T9" fmla="*/ 2147483647 h 90"/>
                <a:gd name="T10" fmla="*/ 2147483647 w 61"/>
                <a:gd name="T11" fmla="*/ 2147483647 h 90"/>
                <a:gd name="T12" fmla="*/ 2147483647 w 61"/>
                <a:gd name="T13" fmla="*/ 2147483647 h 90"/>
                <a:gd name="T14" fmla="*/ 2147483647 w 61"/>
                <a:gd name="T15" fmla="*/ 2147483647 h 90"/>
                <a:gd name="T16" fmla="*/ 2147483647 w 61"/>
                <a:gd name="T17" fmla="*/ 2147483647 h 90"/>
                <a:gd name="T18" fmla="*/ 2147483647 w 61"/>
                <a:gd name="T19" fmla="*/ 2147483647 h 90"/>
                <a:gd name="T20" fmla="*/ 2147483647 w 61"/>
                <a:gd name="T21" fmla="*/ 2147483647 h 90"/>
                <a:gd name="T22" fmla="*/ 2147483647 w 61"/>
                <a:gd name="T23" fmla="*/ 2147483647 h 90"/>
                <a:gd name="T24" fmla="*/ 2147483647 w 61"/>
                <a:gd name="T25" fmla="*/ 2147483647 h 90"/>
                <a:gd name="T26" fmla="*/ 2147483647 w 61"/>
                <a:gd name="T27" fmla="*/ 2147483647 h 90"/>
                <a:gd name="T28" fmla="*/ 2147483647 w 61"/>
                <a:gd name="T29" fmla="*/ 2147483647 h 90"/>
                <a:gd name="T30" fmla="*/ 2147483647 w 61"/>
                <a:gd name="T31" fmla="*/ 2147483647 h 90"/>
                <a:gd name="T32" fmla="*/ 2147483647 w 61"/>
                <a:gd name="T33" fmla="*/ 2147483647 h 90"/>
                <a:gd name="T34" fmla="*/ 2147483647 w 61"/>
                <a:gd name="T35" fmla="*/ 2147483647 h 90"/>
                <a:gd name="T36" fmla="*/ 2147483647 w 61"/>
                <a:gd name="T37" fmla="*/ 2147483647 h 90"/>
                <a:gd name="T38" fmla="*/ 2147483647 w 61"/>
                <a:gd name="T39" fmla="*/ 2147483647 h 90"/>
                <a:gd name="T40" fmla="*/ 2147483647 w 61"/>
                <a:gd name="T41" fmla="*/ 2147483647 h 90"/>
                <a:gd name="T42" fmla="*/ 2147483647 w 61"/>
                <a:gd name="T43" fmla="*/ 2147483647 h 90"/>
                <a:gd name="T44" fmla="*/ 2147483647 w 61"/>
                <a:gd name="T45" fmla="*/ 2147483647 h 90"/>
                <a:gd name="T46" fmla="*/ 2147483647 w 61"/>
                <a:gd name="T47" fmla="*/ 2147483647 h 90"/>
                <a:gd name="T48" fmla="*/ 2147483647 w 61"/>
                <a:gd name="T49" fmla="*/ 2147483647 h 90"/>
                <a:gd name="T50" fmla="*/ 2147483647 w 61"/>
                <a:gd name="T51" fmla="*/ 2147483647 h 90"/>
                <a:gd name="T52" fmla="*/ 2147483647 w 61"/>
                <a:gd name="T53" fmla="*/ 2147483647 h 90"/>
                <a:gd name="T54" fmla="*/ 2147483647 w 61"/>
                <a:gd name="T55" fmla="*/ 2147483647 h 90"/>
                <a:gd name="T56" fmla="*/ 2147483647 w 61"/>
                <a:gd name="T57" fmla="*/ 2147483647 h 90"/>
                <a:gd name="T58" fmla="*/ 2147483647 w 61"/>
                <a:gd name="T59" fmla="*/ 2147483647 h 90"/>
                <a:gd name="T60" fmla="*/ 2147483647 w 61"/>
                <a:gd name="T61" fmla="*/ 2147483647 h 90"/>
                <a:gd name="T62" fmla="*/ 2147483647 w 61"/>
                <a:gd name="T63" fmla="*/ 2147483647 h 90"/>
                <a:gd name="T64" fmla="*/ 2147483647 w 61"/>
                <a:gd name="T65" fmla="*/ 2147483647 h 90"/>
                <a:gd name="T66" fmla="*/ 2147483647 w 61"/>
                <a:gd name="T67" fmla="*/ 2147483647 h 90"/>
                <a:gd name="T68" fmla="*/ 2147483647 w 61"/>
                <a:gd name="T69" fmla="*/ 2147483647 h 90"/>
                <a:gd name="T70" fmla="*/ 2147483647 w 61"/>
                <a:gd name="T71" fmla="*/ 2147483647 h 90"/>
                <a:gd name="T72" fmla="*/ 2147483647 w 61"/>
                <a:gd name="T73" fmla="*/ 0 h 90"/>
                <a:gd name="T74" fmla="*/ 2147483647 w 61"/>
                <a:gd name="T75" fmla="*/ 0 h 90"/>
                <a:gd name="T76" fmla="*/ 2147483647 w 61"/>
                <a:gd name="T77" fmla="*/ 2147483647 h 90"/>
                <a:gd name="T78" fmla="*/ 2147483647 w 61"/>
                <a:gd name="T79" fmla="*/ 2147483647 h 90"/>
                <a:gd name="T80" fmla="*/ 2147483647 w 61"/>
                <a:gd name="T81" fmla="*/ 2147483647 h 90"/>
                <a:gd name="T82" fmla="*/ 2147483647 w 61"/>
                <a:gd name="T83" fmla="*/ 2147483647 h 90"/>
                <a:gd name="T84" fmla="*/ 2147483647 w 61"/>
                <a:gd name="T85" fmla="*/ 2147483647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90"/>
                <a:gd name="T131" fmla="*/ 61 w 61"/>
                <a:gd name="T132" fmla="*/ 90 h 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90">
                  <a:moveTo>
                    <a:pt x="8" y="81"/>
                  </a:moveTo>
                  <a:lnTo>
                    <a:pt x="8" y="84"/>
                  </a:lnTo>
                  <a:lnTo>
                    <a:pt x="7" y="85"/>
                  </a:lnTo>
                  <a:lnTo>
                    <a:pt x="2" y="87"/>
                  </a:lnTo>
                  <a:lnTo>
                    <a:pt x="0" y="88"/>
                  </a:lnTo>
                  <a:lnTo>
                    <a:pt x="0" y="89"/>
                  </a:lnTo>
                  <a:lnTo>
                    <a:pt x="0" y="90"/>
                  </a:lnTo>
                  <a:lnTo>
                    <a:pt x="1" y="90"/>
                  </a:lnTo>
                  <a:lnTo>
                    <a:pt x="3" y="90"/>
                  </a:lnTo>
                  <a:lnTo>
                    <a:pt x="12" y="90"/>
                  </a:lnTo>
                  <a:lnTo>
                    <a:pt x="21" y="90"/>
                  </a:lnTo>
                  <a:lnTo>
                    <a:pt x="23" y="90"/>
                  </a:lnTo>
                  <a:lnTo>
                    <a:pt x="24" y="90"/>
                  </a:lnTo>
                  <a:lnTo>
                    <a:pt x="24" y="89"/>
                  </a:lnTo>
                  <a:lnTo>
                    <a:pt x="24" y="88"/>
                  </a:lnTo>
                  <a:lnTo>
                    <a:pt x="23" y="88"/>
                  </a:lnTo>
                  <a:lnTo>
                    <a:pt x="20" y="87"/>
                  </a:lnTo>
                  <a:lnTo>
                    <a:pt x="18" y="86"/>
                  </a:lnTo>
                  <a:lnTo>
                    <a:pt x="17" y="85"/>
                  </a:lnTo>
                  <a:lnTo>
                    <a:pt x="17" y="83"/>
                  </a:lnTo>
                  <a:lnTo>
                    <a:pt x="17" y="64"/>
                  </a:lnTo>
                  <a:lnTo>
                    <a:pt x="17" y="63"/>
                  </a:lnTo>
                  <a:lnTo>
                    <a:pt x="18" y="63"/>
                  </a:lnTo>
                  <a:lnTo>
                    <a:pt x="19" y="64"/>
                  </a:lnTo>
                  <a:lnTo>
                    <a:pt x="39" y="83"/>
                  </a:lnTo>
                  <a:lnTo>
                    <a:pt x="40" y="84"/>
                  </a:lnTo>
                  <a:lnTo>
                    <a:pt x="40" y="85"/>
                  </a:lnTo>
                  <a:lnTo>
                    <a:pt x="40" y="86"/>
                  </a:lnTo>
                  <a:lnTo>
                    <a:pt x="38" y="87"/>
                  </a:lnTo>
                  <a:lnTo>
                    <a:pt x="35" y="88"/>
                  </a:lnTo>
                  <a:lnTo>
                    <a:pt x="34" y="88"/>
                  </a:lnTo>
                  <a:lnTo>
                    <a:pt x="34" y="89"/>
                  </a:lnTo>
                  <a:lnTo>
                    <a:pt x="34" y="90"/>
                  </a:lnTo>
                  <a:lnTo>
                    <a:pt x="35" y="90"/>
                  </a:lnTo>
                  <a:lnTo>
                    <a:pt x="38" y="90"/>
                  </a:lnTo>
                  <a:lnTo>
                    <a:pt x="48" y="90"/>
                  </a:lnTo>
                  <a:lnTo>
                    <a:pt x="58" y="90"/>
                  </a:lnTo>
                  <a:lnTo>
                    <a:pt x="60" y="90"/>
                  </a:lnTo>
                  <a:lnTo>
                    <a:pt x="61" y="89"/>
                  </a:lnTo>
                  <a:lnTo>
                    <a:pt x="60" y="88"/>
                  </a:lnTo>
                  <a:lnTo>
                    <a:pt x="58" y="87"/>
                  </a:lnTo>
                  <a:lnTo>
                    <a:pt x="55" y="85"/>
                  </a:lnTo>
                  <a:lnTo>
                    <a:pt x="51" y="82"/>
                  </a:lnTo>
                  <a:lnTo>
                    <a:pt x="28" y="61"/>
                  </a:lnTo>
                  <a:lnTo>
                    <a:pt x="28" y="60"/>
                  </a:lnTo>
                  <a:lnTo>
                    <a:pt x="27" y="59"/>
                  </a:lnTo>
                  <a:lnTo>
                    <a:pt x="28" y="58"/>
                  </a:lnTo>
                  <a:lnTo>
                    <a:pt x="31" y="56"/>
                  </a:lnTo>
                  <a:lnTo>
                    <a:pt x="38" y="51"/>
                  </a:lnTo>
                  <a:lnTo>
                    <a:pt x="52" y="43"/>
                  </a:lnTo>
                  <a:lnTo>
                    <a:pt x="57" y="42"/>
                  </a:lnTo>
                  <a:lnTo>
                    <a:pt x="58" y="41"/>
                  </a:lnTo>
                  <a:lnTo>
                    <a:pt x="59" y="40"/>
                  </a:lnTo>
                  <a:lnTo>
                    <a:pt x="59" y="39"/>
                  </a:lnTo>
                  <a:lnTo>
                    <a:pt x="58" y="39"/>
                  </a:lnTo>
                  <a:lnTo>
                    <a:pt x="56" y="38"/>
                  </a:lnTo>
                  <a:lnTo>
                    <a:pt x="47" y="39"/>
                  </a:lnTo>
                  <a:lnTo>
                    <a:pt x="36" y="38"/>
                  </a:lnTo>
                  <a:lnTo>
                    <a:pt x="35" y="39"/>
                  </a:lnTo>
                  <a:lnTo>
                    <a:pt x="35" y="40"/>
                  </a:lnTo>
                  <a:lnTo>
                    <a:pt x="36" y="41"/>
                  </a:lnTo>
                  <a:lnTo>
                    <a:pt x="37" y="42"/>
                  </a:lnTo>
                  <a:lnTo>
                    <a:pt x="39" y="43"/>
                  </a:lnTo>
                  <a:lnTo>
                    <a:pt x="40" y="44"/>
                  </a:lnTo>
                  <a:lnTo>
                    <a:pt x="40" y="45"/>
                  </a:lnTo>
                  <a:lnTo>
                    <a:pt x="39" y="46"/>
                  </a:lnTo>
                  <a:lnTo>
                    <a:pt x="37" y="48"/>
                  </a:lnTo>
                  <a:lnTo>
                    <a:pt x="30" y="53"/>
                  </a:lnTo>
                  <a:lnTo>
                    <a:pt x="22" y="58"/>
                  </a:lnTo>
                  <a:lnTo>
                    <a:pt x="18" y="60"/>
                  </a:lnTo>
                  <a:lnTo>
                    <a:pt x="17" y="59"/>
                  </a:lnTo>
                  <a:lnTo>
                    <a:pt x="17" y="58"/>
                  </a:lnTo>
                  <a:lnTo>
                    <a:pt x="17" y="2"/>
                  </a:lnTo>
                  <a:lnTo>
                    <a:pt x="17" y="0"/>
                  </a:lnTo>
                  <a:lnTo>
                    <a:pt x="16" y="0"/>
                  </a:lnTo>
                  <a:lnTo>
                    <a:pt x="14" y="0"/>
                  </a:lnTo>
                  <a:lnTo>
                    <a:pt x="5" y="3"/>
                  </a:lnTo>
                  <a:lnTo>
                    <a:pt x="3" y="4"/>
                  </a:lnTo>
                  <a:lnTo>
                    <a:pt x="2" y="5"/>
                  </a:lnTo>
                  <a:lnTo>
                    <a:pt x="2" y="6"/>
                  </a:lnTo>
                  <a:lnTo>
                    <a:pt x="3" y="6"/>
                  </a:lnTo>
                  <a:lnTo>
                    <a:pt x="5" y="7"/>
                  </a:lnTo>
                  <a:lnTo>
                    <a:pt x="7" y="9"/>
                  </a:lnTo>
                  <a:lnTo>
                    <a:pt x="8" y="10"/>
                  </a:lnTo>
                  <a:lnTo>
                    <a:pt x="8" y="13"/>
                  </a:lnTo>
                  <a:lnTo>
                    <a:pt x="8" y="8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7" name="Freeform 233"/>
            <p:cNvSpPr>
              <a:spLocks noEditPoints="1"/>
            </p:cNvSpPr>
            <p:nvPr/>
          </p:nvSpPr>
          <p:spPr bwMode="auto">
            <a:xfrm>
              <a:off x="2705054" y="6178337"/>
              <a:ext cx="137981" cy="138133"/>
            </a:xfrm>
            <a:custGeom>
              <a:avLst/>
              <a:gdLst>
                <a:gd name="T0" fmla="*/ 0 w 87"/>
                <a:gd name="T1" fmla="*/ 2147483647 h 87"/>
                <a:gd name="T2" fmla="*/ 2147483647 w 87"/>
                <a:gd name="T3" fmla="*/ 2147483647 h 87"/>
                <a:gd name="T4" fmla="*/ 2147483647 w 87"/>
                <a:gd name="T5" fmla="*/ 2147483647 h 87"/>
                <a:gd name="T6" fmla="*/ 2147483647 w 87"/>
                <a:gd name="T7" fmla="*/ 2147483647 h 87"/>
                <a:gd name="T8" fmla="*/ 2147483647 w 87"/>
                <a:gd name="T9" fmla="*/ 2147483647 h 87"/>
                <a:gd name="T10" fmla="*/ 2147483647 w 87"/>
                <a:gd name="T11" fmla="*/ 2147483647 h 87"/>
                <a:gd name="T12" fmla="*/ 2147483647 w 87"/>
                <a:gd name="T13" fmla="*/ 2147483647 h 87"/>
                <a:gd name="T14" fmla="*/ 2147483647 w 87"/>
                <a:gd name="T15" fmla="*/ 2147483647 h 87"/>
                <a:gd name="T16" fmla="*/ 2147483647 w 87"/>
                <a:gd name="T17" fmla="*/ 2147483647 h 87"/>
                <a:gd name="T18" fmla="*/ 2147483647 w 87"/>
                <a:gd name="T19" fmla="*/ 2147483647 h 87"/>
                <a:gd name="T20" fmla="*/ 2147483647 w 87"/>
                <a:gd name="T21" fmla="*/ 2147483647 h 87"/>
                <a:gd name="T22" fmla="*/ 2147483647 w 87"/>
                <a:gd name="T23" fmla="*/ 2147483647 h 87"/>
                <a:gd name="T24" fmla="*/ 2147483647 w 87"/>
                <a:gd name="T25" fmla="*/ 2147483647 h 87"/>
                <a:gd name="T26" fmla="*/ 2147483647 w 87"/>
                <a:gd name="T27" fmla="*/ 2147483647 h 87"/>
                <a:gd name="T28" fmla="*/ 2147483647 w 87"/>
                <a:gd name="T29" fmla="*/ 2147483647 h 87"/>
                <a:gd name="T30" fmla="*/ 2147483647 w 87"/>
                <a:gd name="T31" fmla="*/ 2147483647 h 87"/>
                <a:gd name="T32" fmla="*/ 2147483647 w 87"/>
                <a:gd name="T33" fmla="*/ 2147483647 h 87"/>
                <a:gd name="T34" fmla="*/ 2147483647 w 87"/>
                <a:gd name="T35" fmla="*/ 2147483647 h 87"/>
                <a:gd name="T36" fmla="*/ 2147483647 w 87"/>
                <a:gd name="T37" fmla="*/ 2147483647 h 87"/>
                <a:gd name="T38" fmla="*/ 2147483647 w 87"/>
                <a:gd name="T39" fmla="*/ 2147483647 h 87"/>
                <a:gd name="T40" fmla="*/ 2147483647 w 87"/>
                <a:gd name="T41" fmla="*/ 2147483647 h 87"/>
                <a:gd name="T42" fmla="*/ 2147483647 w 87"/>
                <a:gd name="T43" fmla="*/ 2147483647 h 87"/>
                <a:gd name="T44" fmla="*/ 2147483647 w 87"/>
                <a:gd name="T45" fmla="*/ 0 h 87"/>
                <a:gd name="T46" fmla="*/ 2147483647 w 87"/>
                <a:gd name="T47" fmla="*/ 0 h 87"/>
                <a:gd name="T48" fmla="*/ 2147483647 w 87"/>
                <a:gd name="T49" fmla="*/ 2147483647 h 87"/>
                <a:gd name="T50" fmla="*/ 2147483647 w 87"/>
                <a:gd name="T51" fmla="*/ 2147483647 h 87"/>
                <a:gd name="T52" fmla="*/ 2147483647 w 87"/>
                <a:gd name="T53" fmla="*/ 2147483647 h 87"/>
                <a:gd name="T54" fmla="*/ 2147483647 w 87"/>
                <a:gd name="T55" fmla="*/ 2147483647 h 87"/>
                <a:gd name="T56" fmla="*/ 2147483647 w 87"/>
                <a:gd name="T57" fmla="*/ 2147483647 h 87"/>
                <a:gd name="T58" fmla="*/ 2147483647 w 87"/>
                <a:gd name="T59" fmla="*/ 2147483647 h 87"/>
                <a:gd name="T60" fmla="*/ 0 w 87"/>
                <a:gd name="T61" fmla="*/ 2147483647 h 87"/>
                <a:gd name="T62" fmla="*/ 2147483647 w 87"/>
                <a:gd name="T63" fmla="*/ 2147483647 h 87"/>
                <a:gd name="T64" fmla="*/ 2147483647 w 87"/>
                <a:gd name="T65" fmla="*/ 2147483647 h 87"/>
                <a:gd name="T66" fmla="*/ 2147483647 w 87"/>
                <a:gd name="T67" fmla="*/ 2147483647 h 87"/>
                <a:gd name="T68" fmla="*/ 2147483647 w 87"/>
                <a:gd name="T69" fmla="*/ 2147483647 h 87"/>
                <a:gd name="T70" fmla="*/ 2147483647 w 87"/>
                <a:gd name="T71" fmla="*/ 2147483647 h 87"/>
                <a:gd name="T72" fmla="*/ 2147483647 w 87"/>
                <a:gd name="T73" fmla="*/ 2147483647 h 87"/>
                <a:gd name="T74" fmla="*/ 2147483647 w 87"/>
                <a:gd name="T75" fmla="*/ 2147483647 h 87"/>
                <a:gd name="T76" fmla="*/ 2147483647 w 87"/>
                <a:gd name="T77" fmla="*/ 2147483647 h 87"/>
                <a:gd name="T78" fmla="*/ 2147483647 w 87"/>
                <a:gd name="T79" fmla="*/ 2147483647 h 87"/>
                <a:gd name="T80" fmla="*/ 2147483647 w 87"/>
                <a:gd name="T81" fmla="*/ 2147483647 h 87"/>
                <a:gd name="T82" fmla="*/ 2147483647 w 87"/>
                <a:gd name="T83" fmla="*/ 2147483647 h 87"/>
                <a:gd name="T84" fmla="*/ 2147483647 w 87"/>
                <a:gd name="T85" fmla="*/ 2147483647 h 87"/>
                <a:gd name="T86" fmla="*/ 2147483647 w 87"/>
                <a:gd name="T87" fmla="*/ 2147483647 h 87"/>
                <a:gd name="T88" fmla="*/ 2147483647 w 87"/>
                <a:gd name="T89" fmla="*/ 2147483647 h 87"/>
                <a:gd name="T90" fmla="*/ 2147483647 w 87"/>
                <a:gd name="T91" fmla="*/ 2147483647 h 87"/>
                <a:gd name="T92" fmla="*/ 2147483647 w 87"/>
                <a:gd name="T93" fmla="*/ 2147483647 h 87"/>
                <a:gd name="T94" fmla="*/ 2147483647 w 87"/>
                <a:gd name="T95" fmla="*/ 2147483647 h 87"/>
                <a:gd name="T96" fmla="*/ 2147483647 w 87"/>
                <a:gd name="T97" fmla="*/ 2147483647 h 87"/>
                <a:gd name="T98" fmla="*/ 2147483647 w 87"/>
                <a:gd name="T99" fmla="*/ 2147483647 h 87"/>
                <a:gd name="T100" fmla="*/ 2147483647 w 87"/>
                <a:gd name="T101" fmla="*/ 2147483647 h 87"/>
                <a:gd name="T102" fmla="*/ 2147483647 w 87"/>
                <a:gd name="T103" fmla="*/ 2147483647 h 87"/>
                <a:gd name="T104" fmla="*/ 2147483647 w 87"/>
                <a:gd name="T105" fmla="*/ 2147483647 h 87"/>
                <a:gd name="T106" fmla="*/ 2147483647 w 87"/>
                <a:gd name="T107" fmla="*/ 2147483647 h 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87"/>
                <a:gd name="T164" fmla="*/ 87 w 87"/>
                <a:gd name="T165" fmla="*/ 87 h 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87">
                  <a:moveTo>
                    <a:pt x="0" y="43"/>
                  </a:moveTo>
                  <a:lnTo>
                    <a:pt x="0" y="48"/>
                  </a:lnTo>
                  <a:lnTo>
                    <a:pt x="1" y="53"/>
                  </a:lnTo>
                  <a:lnTo>
                    <a:pt x="2" y="57"/>
                  </a:lnTo>
                  <a:lnTo>
                    <a:pt x="3" y="61"/>
                  </a:lnTo>
                  <a:lnTo>
                    <a:pt x="5" y="65"/>
                  </a:lnTo>
                  <a:lnTo>
                    <a:pt x="6" y="66"/>
                  </a:lnTo>
                  <a:lnTo>
                    <a:pt x="7" y="68"/>
                  </a:lnTo>
                  <a:lnTo>
                    <a:pt x="9" y="72"/>
                  </a:lnTo>
                  <a:lnTo>
                    <a:pt x="12" y="75"/>
                  </a:lnTo>
                  <a:lnTo>
                    <a:pt x="15" y="77"/>
                  </a:lnTo>
                  <a:lnTo>
                    <a:pt x="19" y="80"/>
                  </a:lnTo>
                  <a:lnTo>
                    <a:pt x="22" y="82"/>
                  </a:lnTo>
                  <a:lnTo>
                    <a:pt x="26" y="84"/>
                  </a:lnTo>
                  <a:lnTo>
                    <a:pt x="30" y="85"/>
                  </a:lnTo>
                  <a:lnTo>
                    <a:pt x="34" y="86"/>
                  </a:lnTo>
                  <a:lnTo>
                    <a:pt x="38" y="87"/>
                  </a:lnTo>
                  <a:lnTo>
                    <a:pt x="43" y="87"/>
                  </a:lnTo>
                  <a:lnTo>
                    <a:pt x="48" y="86"/>
                  </a:lnTo>
                  <a:lnTo>
                    <a:pt x="54" y="86"/>
                  </a:lnTo>
                  <a:lnTo>
                    <a:pt x="59" y="84"/>
                  </a:lnTo>
                  <a:lnTo>
                    <a:pt x="63" y="82"/>
                  </a:lnTo>
                  <a:lnTo>
                    <a:pt x="67" y="80"/>
                  </a:lnTo>
                  <a:lnTo>
                    <a:pt x="71" y="78"/>
                  </a:lnTo>
                  <a:lnTo>
                    <a:pt x="74" y="75"/>
                  </a:lnTo>
                  <a:lnTo>
                    <a:pt x="77" y="72"/>
                  </a:lnTo>
                  <a:lnTo>
                    <a:pt x="82" y="65"/>
                  </a:lnTo>
                  <a:lnTo>
                    <a:pt x="84" y="61"/>
                  </a:lnTo>
                  <a:lnTo>
                    <a:pt x="85" y="58"/>
                  </a:lnTo>
                  <a:lnTo>
                    <a:pt x="87" y="50"/>
                  </a:lnTo>
                  <a:lnTo>
                    <a:pt x="87" y="43"/>
                  </a:lnTo>
                  <a:lnTo>
                    <a:pt x="87" y="39"/>
                  </a:lnTo>
                  <a:lnTo>
                    <a:pt x="87" y="35"/>
                  </a:lnTo>
                  <a:lnTo>
                    <a:pt x="86" y="32"/>
                  </a:lnTo>
                  <a:lnTo>
                    <a:pt x="85" y="28"/>
                  </a:lnTo>
                  <a:lnTo>
                    <a:pt x="83" y="25"/>
                  </a:lnTo>
                  <a:lnTo>
                    <a:pt x="81" y="21"/>
                  </a:lnTo>
                  <a:lnTo>
                    <a:pt x="77" y="14"/>
                  </a:lnTo>
                  <a:lnTo>
                    <a:pt x="74" y="11"/>
                  </a:lnTo>
                  <a:lnTo>
                    <a:pt x="71" y="8"/>
                  </a:lnTo>
                  <a:lnTo>
                    <a:pt x="67" y="6"/>
                  </a:lnTo>
                  <a:lnTo>
                    <a:pt x="63" y="4"/>
                  </a:lnTo>
                  <a:lnTo>
                    <a:pt x="61" y="3"/>
                  </a:lnTo>
                  <a:lnTo>
                    <a:pt x="59" y="2"/>
                  </a:lnTo>
                  <a:lnTo>
                    <a:pt x="54" y="1"/>
                  </a:lnTo>
                  <a:lnTo>
                    <a:pt x="49" y="0"/>
                  </a:lnTo>
                  <a:lnTo>
                    <a:pt x="43" y="0"/>
                  </a:lnTo>
                  <a:lnTo>
                    <a:pt x="39" y="0"/>
                  </a:lnTo>
                  <a:lnTo>
                    <a:pt x="34" y="1"/>
                  </a:lnTo>
                  <a:lnTo>
                    <a:pt x="30" y="2"/>
                  </a:lnTo>
                  <a:lnTo>
                    <a:pt x="26" y="3"/>
                  </a:lnTo>
                  <a:lnTo>
                    <a:pt x="22" y="5"/>
                  </a:lnTo>
                  <a:lnTo>
                    <a:pt x="20" y="6"/>
                  </a:lnTo>
                  <a:lnTo>
                    <a:pt x="19" y="7"/>
                  </a:lnTo>
                  <a:lnTo>
                    <a:pt x="15" y="9"/>
                  </a:lnTo>
                  <a:lnTo>
                    <a:pt x="12" y="12"/>
                  </a:lnTo>
                  <a:lnTo>
                    <a:pt x="7" y="19"/>
                  </a:lnTo>
                  <a:lnTo>
                    <a:pt x="3" y="26"/>
                  </a:lnTo>
                  <a:lnTo>
                    <a:pt x="2" y="30"/>
                  </a:lnTo>
                  <a:lnTo>
                    <a:pt x="1" y="34"/>
                  </a:lnTo>
                  <a:lnTo>
                    <a:pt x="0" y="39"/>
                  </a:lnTo>
                  <a:lnTo>
                    <a:pt x="0" y="43"/>
                  </a:lnTo>
                  <a:close/>
                  <a:moveTo>
                    <a:pt x="14" y="44"/>
                  </a:moveTo>
                  <a:lnTo>
                    <a:pt x="14" y="38"/>
                  </a:lnTo>
                  <a:lnTo>
                    <a:pt x="14" y="34"/>
                  </a:lnTo>
                  <a:lnTo>
                    <a:pt x="16" y="25"/>
                  </a:lnTo>
                  <a:lnTo>
                    <a:pt x="17" y="21"/>
                  </a:lnTo>
                  <a:lnTo>
                    <a:pt x="19" y="18"/>
                  </a:lnTo>
                  <a:lnTo>
                    <a:pt x="23" y="13"/>
                  </a:lnTo>
                  <a:lnTo>
                    <a:pt x="27" y="9"/>
                  </a:lnTo>
                  <a:lnTo>
                    <a:pt x="32" y="6"/>
                  </a:lnTo>
                  <a:lnTo>
                    <a:pt x="37" y="4"/>
                  </a:lnTo>
                  <a:lnTo>
                    <a:pt x="43" y="4"/>
                  </a:lnTo>
                  <a:lnTo>
                    <a:pt x="47" y="4"/>
                  </a:lnTo>
                  <a:lnTo>
                    <a:pt x="50" y="5"/>
                  </a:lnTo>
                  <a:lnTo>
                    <a:pt x="53" y="6"/>
                  </a:lnTo>
                  <a:lnTo>
                    <a:pt x="56" y="7"/>
                  </a:lnTo>
                  <a:lnTo>
                    <a:pt x="59" y="9"/>
                  </a:lnTo>
                  <a:lnTo>
                    <a:pt x="62" y="11"/>
                  </a:lnTo>
                  <a:lnTo>
                    <a:pt x="66" y="16"/>
                  </a:lnTo>
                  <a:lnTo>
                    <a:pt x="69" y="21"/>
                  </a:lnTo>
                  <a:lnTo>
                    <a:pt x="71" y="28"/>
                  </a:lnTo>
                  <a:lnTo>
                    <a:pt x="73" y="34"/>
                  </a:lnTo>
                  <a:lnTo>
                    <a:pt x="73" y="41"/>
                  </a:lnTo>
                  <a:lnTo>
                    <a:pt x="73" y="50"/>
                  </a:lnTo>
                  <a:lnTo>
                    <a:pt x="72" y="53"/>
                  </a:lnTo>
                  <a:lnTo>
                    <a:pt x="72" y="57"/>
                  </a:lnTo>
                  <a:lnTo>
                    <a:pt x="69" y="64"/>
                  </a:lnTo>
                  <a:lnTo>
                    <a:pt x="68" y="68"/>
                  </a:lnTo>
                  <a:lnTo>
                    <a:pt x="65" y="71"/>
                  </a:lnTo>
                  <a:lnTo>
                    <a:pt x="63" y="74"/>
                  </a:lnTo>
                  <a:lnTo>
                    <a:pt x="60" y="77"/>
                  </a:lnTo>
                  <a:lnTo>
                    <a:pt x="57" y="80"/>
                  </a:lnTo>
                  <a:lnTo>
                    <a:pt x="53" y="81"/>
                  </a:lnTo>
                  <a:lnTo>
                    <a:pt x="48" y="82"/>
                  </a:lnTo>
                  <a:lnTo>
                    <a:pt x="43" y="83"/>
                  </a:lnTo>
                  <a:lnTo>
                    <a:pt x="39" y="82"/>
                  </a:lnTo>
                  <a:lnTo>
                    <a:pt x="34" y="81"/>
                  </a:lnTo>
                  <a:lnTo>
                    <a:pt x="32" y="80"/>
                  </a:lnTo>
                  <a:lnTo>
                    <a:pt x="29" y="79"/>
                  </a:lnTo>
                  <a:lnTo>
                    <a:pt x="24" y="75"/>
                  </a:lnTo>
                  <a:lnTo>
                    <a:pt x="22" y="72"/>
                  </a:lnTo>
                  <a:lnTo>
                    <a:pt x="20" y="70"/>
                  </a:lnTo>
                  <a:lnTo>
                    <a:pt x="17" y="63"/>
                  </a:lnTo>
                  <a:lnTo>
                    <a:pt x="15" y="59"/>
                  </a:lnTo>
                  <a:lnTo>
                    <a:pt x="14" y="54"/>
                  </a:lnTo>
                  <a:lnTo>
                    <a:pt x="14" y="49"/>
                  </a:lnTo>
                  <a:lnTo>
                    <a:pt x="14" y="4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8" name="Freeform 234"/>
            <p:cNvSpPr>
              <a:spLocks/>
            </p:cNvSpPr>
            <p:nvPr/>
          </p:nvSpPr>
          <p:spPr bwMode="auto">
            <a:xfrm>
              <a:off x="2855261" y="6230361"/>
              <a:ext cx="99556" cy="86110"/>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2147483647 h 54"/>
                <a:gd name="T22" fmla="*/ 2147483647 w 62"/>
                <a:gd name="T23" fmla="*/ 0 h 54"/>
                <a:gd name="T24" fmla="*/ 2147483647 w 62"/>
                <a:gd name="T25" fmla="*/ 0 h 54"/>
                <a:gd name="T26" fmla="*/ 2147483647 w 62"/>
                <a:gd name="T27" fmla="*/ 0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0 h 54"/>
                <a:gd name="T56" fmla="*/ 2147483647 w 62"/>
                <a:gd name="T57" fmla="*/ 0 h 54"/>
                <a:gd name="T58" fmla="*/ 0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3"/>
                  </a:lnTo>
                  <a:lnTo>
                    <a:pt x="30" y="52"/>
                  </a:lnTo>
                  <a:lnTo>
                    <a:pt x="35" y="50"/>
                  </a:lnTo>
                  <a:lnTo>
                    <a:pt x="39" y="47"/>
                  </a:lnTo>
                  <a:lnTo>
                    <a:pt x="40" y="46"/>
                  </a:lnTo>
                  <a:lnTo>
                    <a:pt x="41" y="46"/>
                  </a:lnTo>
                  <a:lnTo>
                    <a:pt x="42" y="46"/>
                  </a:lnTo>
                  <a:lnTo>
                    <a:pt x="42" y="47"/>
                  </a:lnTo>
                  <a:lnTo>
                    <a:pt x="42" y="51"/>
                  </a:lnTo>
                  <a:lnTo>
                    <a:pt x="42" y="52"/>
                  </a:lnTo>
                  <a:lnTo>
                    <a:pt x="43" y="53"/>
                  </a:lnTo>
                  <a:lnTo>
                    <a:pt x="59" y="50"/>
                  </a:lnTo>
                  <a:lnTo>
                    <a:pt x="61" y="49"/>
                  </a:lnTo>
                  <a:lnTo>
                    <a:pt x="62" y="48"/>
                  </a:lnTo>
                  <a:lnTo>
                    <a:pt x="61" y="48"/>
                  </a:lnTo>
                  <a:lnTo>
                    <a:pt x="60" y="47"/>
                  </a:lnTo>
                  <a:lnTo>
                    <a:pt x="55" y="47"/>
                  </a:lnTo>
                  <a:lnTo>
                    <a:pt x="53" y="46"/>
                  </a:lnTo>
                  <a:lnTo>
                    <a:pt x="52" y="45"/>
                  </a:lnTo>
                  <a:lnTo>
                    <a:pt x="51" y="44"/>
                  </a:lnTo>
                  <a:lnTo>
                    <a:pt x="52" y="3"/>
                  </a:lnTo>
                  <a:lnTo>
                    <a:pt x="52" y="1"/>
                  </a:lnTo>
                  <a:lnTo>
                    <a:pt x="51" y="0"/>
                  </a:lnTo>
                  <a:lnTo>
                    <a:pt x="49" y="0"/>
                  </a:lnTo>
                  <a:lnTo>
                    <a:pt x="41" y="0"/>
                  </a:lnTo>
                  <a:lnTo>
                    <a:pt x="35" y="0"/>
                  </a:lnTo>
                  <a:lnTo>
                    <a:pt x="33" y="0"/>
                  </a:lnTo>
                  <a:lnTo>
                    <a:pt x="32" y="1"/>
                  </a:lnTo>
                  <a:lnTo>
                    <a:pt x="32" y="2"/>
                  </a:lnTo>
                  <a:lnTo>
                    <a:pt x="33" y="2"/>
                  </a:lnTo>
                  <a:lnTo>
                    <a:pt x="36" y="3"/>
                  </a:lnTo>
                  <a:lnTo>
                    <a:pt x="41" y="5"/>
                  </a:lnTo>
                  <a:lnTo>
                    <a:pt x="42" y="5"/>
                  </a:lnTo>
                  <a:lnTo>
                    <a:pt x="43" y="6"/>
                  </a:lnTo>
                  <a:lnTo>
                    <a:pt x="42" y="35"/>
                  </a:lnTo>
                  <a:lnTo>
                    <a:pt x="42" y="37"/>
                  </a:lnTo>
                  <a:lnTo>
                    <a:pt x="42" y="40"/>
                  </a:lnTo>
                  <a:lnTo>
                    <a:pt x="41" y="41"/>
                  </a:lnTo>
                  <a:lnTo>
                    <a:pt x="40" y="43"/>
                  </a:lnTo>
                  <a:lnTo>
                    <a:pt x="38" y="45"/>
                  </a:lnTo>
                  <a:lnTo>
                    <a:pt x="35" y="46"/>
                  </a:lnTo>
                  <a:lnTo>
                    <a:pt x="31" y="47"/>
                  </a:lnTo>
                  <a:lnTo>
                    <a:pt x="26" y="47"/>
                  </a:lnTo>
                  <a:lnTo>
                    <a:pt x="22" y="47"/>
                  </a:lnTo>
                  <a:lnTo>
                    <a:pt x="20" y="46"/>
                  </a:lnTo>
                  <a:lnTo>
                    <a:pt x="19" y="45"/>
                  </a:lnTo>
                  <a:lnTo>
                    <a:pt x="18" y="44"/>
                  </a:lnTo>
                  <a:lnTo>
                    <a:pt x="17" y="42"/>
                  </a:lnTo>
                  <a:lnTo>
                    <a:pt x="16" y="41"/>
                  </a:lnTo>
                  <a:lnTo>
                    <a:pt x="16" y="39"/>
                  </a:lnTo>
                  <a:lnTo>
                    <a:pt x="16" y="3"/>
                  </a:lnTo>
                  <a:lnTo>
                    <a:pt x="16" y="1"/>
                  </a:lnTo>
                  <a:lnTo>
                    <a:pt x="15" y="0"/>
                  </a:lnTo>
                  <a:lnTo>
                    <a:pt x="14" y="0"/>
                  </a:lnTo>
                  <a:lnTo>
                    <a:pt x="9" y="0"/>
                  </a:lnTo>
                  <a:lnTo>
                    <a:pt x="3" y="0"/>
                  </a:lnTo>
                  <a:lnTo>
                    <a:pt x="1" y="0"/>
                  </a:lnTo>
                  <a:lnTo>
                    <a:pt x="0" y="0"/>
                  </a:lnTo>
                  <a:lnTo>
                    <a:pt x="0" y="1"/>
                  </a:lnTo>
                  <a:lnTo>
                    <a:pt x="1" y="2"/>
                  </a:lnTo>
                  <a:lnTo>
                    <a:pt x="4" y="3"/>
                  </a:lnTo>
                  <a:lnTo>
                    <a:pt x="6" y="4"/>
                  </a:lnTo>
                  <a:lnTo>
                    <a:pt x="7" y="4"/>
                  </a:lnTo>
                  <a:lnTo>
                    <a:pt x="7" y="6"/>
                  </a:lnTo>
                  <a:lnTo>
                    <a:pt x="7" y="35"/>
                  </a:lnTo>
                  <a:lnTo>
                    <a:pt x="7" y="39"/>
                  </a:lnTo>
                  <a:lnTo>
                    <a:pt x="8" y="42"/>
                  </a:lnTo>
                  <a:lnTo>
                    <a:pt x="9" y="46"/>
                  </a:lnTo>
                  <a:lnTo>
                    <a:pt x="10" y="48"/>
                  </a:lnTo>
                  <a:lnTo>
                    <a:pt x="11" y="50"/>
                  </a:lnTo>
                  <a:lnTo>
                    <a:pt x="13" y="51"/>
                  </a:lnTo>
                  <a:lnTo>
                    <a:pt x="15" y="52"/>
                  </a:lnTo>
                  <a:lnTo>
                    <a:pt x="19" y="53"/>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9" name="Freeform 235"/>
            <p:cNvSpPr>
              <a:spLocks/>
            </p:cNvSpPr>
            <p:nvPr/>
          </p:nvSpPr>
          <p:spPr bwMode="auto">
            <a:xfrm>
              <a:off x="2960056" y="6216009"/>
              <a:ext cx="57638" cy="96873"/>
            </a:xfrm>
            <a:custGeom>
              <a:avLst/>
              <a:gdLst>
                <a:gd name="T0" fmla="*/ 2147483647 w 36"/>
                <a:gd name="T1" fmla="*/ 2147483647 h 61"/>
                <a:gd name="T2" fmla="*/ 2147483647 w 36"/>
                <a:gd name="T3" fmla="*/ 2147483647 h 61"/>
                <a:gd name="T4" fmla="*/ 2147483647 w 36"/>
                <a:gd name="T5" fmla="*/ 2147483647 h 61"/>
                <a:gd name="T6" fmla="*/ 2147483647 w 36"/>
                <a:gd name="T7" fmla="*/ 2147483647 h 61"/>
                <a:gd name="T8" fmla="*/ 2147483647 w 36"/>
                <a:gd name="T9" fmla="*/ 2147483647 h 61"/>
                <a:gd name="T10" fmla="*/ 2147483647 w 36"/>
                <a:gd name="T11" fmla="*/ 2147483647 h 61"/>
                <a:gd name="T12" fmla="*/ 2147483647 w 36"/>
                <a:gd name="T13" fmla="*/ 2147483647 h 61"/>
                <a:gd name="T14" fmla="*/ 2147483647 w 36"/>
                <a:gd name="T15" fmla="*/ 2147483647 h 61"/>
                <a:gd name="T16" fmla="*/ 2147483647 w 36"/>
                <a:gd name="T17" fmla="*/ 2147483647 h 61"/>
                <a:gd name="T18" fmla="*/ 2147483647 w 36"/>
                <a:gd name="T19" fmla="*/ 2147483647 h 61"/>
                <a:gd name="T20" fmla="*/ 2147483647 w 36"/>
                <a:gd name="T21" fmla="*/ 2147483647 h 61"/>
                <a:gd name="T22" fmla="*/ 2147483647 w 36"/>
                <a:gd name="T23" fmla="*/ 2147483647 h 61"/>
                <a:gd name="T24" fmla="*/ 2147483647 w 36"/>
                <a:gd name="T25" fmla="*/ 0 h 61"/>
                <a:gd name="T26" fmla="*/ 2147483647 w 36"/>
                <a:gd name="T27" fmla="*/ 0 h 61"/>
                <a:gd name="T28" fmla="*/ 2147483647 w 36"/>
                <a:gd name="T29" fmla="*/ 2147483647 h 61"/>
                <a:gd name="T30" fmla="*/ 2147483647 w 36"/>
                <a:gd name="T31" fmla="*/ 2147483647 h 61"/>
                <a:gd name="T32" fmla="*/ 2147483647 w 36"/>
                <a:gd name="T33" fmla="*/ 2147483647 h 61"/>
                <a:gd name="T34" fmla="*/ 2147483647 w 36"/>
                <a:gd name="T35" fmla="*/ 2147483647 h 61"/>
                <a:gd name="T36" fmla="*/ 2147483647 w 36"/>
                <a:gd name="T37" fmla="*/ 2147483647 h 61"/>
                <a:gd name="T38" fmla="*/ 2147483647 w 36"/>
                <a:gd name="T39" fmla="*/ 2147483647 h 61"/>
                <a:gd name="T40" fmla="*/ 0 w 36"/>
                <a:gd name="T41" fmla="*/ 2147483647 h 61"/>
                <a:gd name="T42" fmla="*/ 2147483647 w 36"/>
                <a:gd name="T43" fmla="*/ 2147483647 h 61"/>
                <a:gd name="T44" fmla="*/ 2147483647 w 36"/>
                <a:gd name="T45" fmla="*/ 2147483647 h 61"/>
                <a:gd name="T46" fmla="*/ 2147483647 w 36"/>
                <a:gd name="T47" fmla="*/ 2147483647 h 61"/>
                <a:gd name="T48" fmla="*/ 2147483647 w 36"/>
                <a:gd name="T49" fmla="*/ 2147483647 h 61"/>
                <a:gd name="T50" fmla="*/ 2147483647 w 36"/>
                <a:gd name="T51" fmla="*/ 2147483647 h 61"/>
                <a:gd name="T52" fmla="*/ 2147483647 w 36"/>
                <a:gd name="T53" fmla="*/ 2147483647 h 61"/>
                <a:gd name="T54" fmla="*/ 2147483647 w 36"/>
                <a:gd name="T55" fmla="*/ 2147483647 h 61"/>
                <a:gd name="T56" fmla="*/ 2147483647 w 36"/>
                <a:gd name="T57" fmla="*/ 2147483647 h 61"/>
                <a:gd name="T58" fmla="*/ 2147483647 w 36"/>
                <a:gd name="T59" fmla="*/ 2147483647 h 61"/>
                <a:gd name="T60" fmla="*/ 2147483647 w 36"/>
                <a:gd name="T61" fmla="*/ 2147483647 h 61"/>
                <a:gd name="T62" fmla="*/ 2147483647 w 36"/>
                <a:gd name="T63" fmla="*/ 2147483647 h 61"/>
                <a:gd name="T64" fmla="*/ 2147483647 w 36"/>
                <a:gd name="T65" fmla="*/ 2147483647 h 61"/>
                <a:gd name="T66" fmla="*/ 2147483647 w 36"/>
                <a:gd name="T67" fmla="*/ 2147483647 h 61"/>
                <a:gd name="T68" fmla="*/ 2147483647 w 36"/>
                <a:gd name="T69" fmla="*/ 2147483647 h 61"/>
                <a:gd name="T70" fmla="*/ 2147483647 w 36"/>
                <a:gd name="T71" fmla="*/ 2147483647 h 61"/>
                <a:gd name="T72" fmla="*/ 2147483647 w 36"/>
                <a:gd name="T73" fmla="*/ 2147483647 h 61"/>
                <a:gd name="T74" fmla="*/ 2147483647 w 36"/>
                <a:gd name="T75" fmla="*/ 2147483647 h 61"/>
                <a:gd name="T76" fmla="*/ 2147483647 w 36"/>
                <a:gd name="T77" fmla="*/ 2147483647 h 61"/>
                <a:gd name="T78" fmla="*/ 2147483647 w 36"/>
                <a:gd name="T79" fmla="*/ 2147483647 h 61"/>
                <a:gd name="T80" fmla="*/ 2147483647 w 36"/>
                <a:gd name="T81" fmla="*/ 2147483647 h 61"/>
                <a:gd name="T82" fmla="*/ 2147483647 w 36"/>
                <a:gd name="T83" fmla="*/ 2147483647 h 61"/>
                <a:gd name="T84" fmla="*/ 2147483647 w 36"/>
                <a:gd name="T85" fmla="*/ 2147483647 h 61"/>
                <a:gd name="T86" fmla="*/ 2147483647 w 36"/>
                <a:gd name="T87" fmla="*/ 2147483647 h 61"/>
                <a:gd name="T88" fmla="*/ 2147483647 w 36"/>
                <a:gd name="T89" fmla="*/ 2147483647 h 61"/>
                <a:gd name="T90" fmla="*/ 2147483647 w 36"/>
                <a:gd name="T91" fmla="*/ 2147483647 h 61"/>
                <a:gd name="T92" fmla="*/ 2147483647 w 36"/>
                <a:gd name="T93" fmla="*/ 2147483647 h 61"/>
                <a:gd name="T94" fmla="*/ 2147483647 w 36"/>
                <a:gd name="T95" fmla="*/ 2147483647 h 61"/>
                <a:gd name="T96" fmla="*/ 2147483647 w 36"/>
                <a:gd name="T97" fmla="*/ 2147483647 h 61"/>
                <a:gd name="T98" fmla="*/ 2147483647 w 36"/>
                <a:gd name="T99" fmla="*/ 2147483647 h 61"/>
                <a:gd name="T100" fmla="*/ 2147483647 w 36"/>
                <a:gd name="T101" fmla="*/ 2147483647 h 61"/>
                <a:gd name="T102" fmla="*/ 2147483647 w 36"/>
                <a:gd name="T103" fmla="*/ 2147483647 h 61"/>
                <a:gd name="T104" fmla="*/ 2147483647 w 36"/>
                <a:gd name="T105" fmla="*/ 2147483647 h 61"/>
                <a:gd name="T106" fmla="*/ 2147483647 w 36"/>
                <a:gd name="T107" fmla="*/ 2147483647 h 61"/>
                <a:gd name="T108" fmla="*/ 2147483647 w 36"/>
                <a:gd name="T109" fmla="*/ 2147483647 h 61"/>
                <a:gd name="T110" fmla="*/ 2147483647 w 36"/>
                <a:gd name="T111" fmla="*/ 2147483647 h 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1"/>
                <a:gd name="T170" fmla="*/ 36 w 36"/>
                <a:gd name="T171" fmla="*/ 61 h 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1">
                  <a:moveTo>
                    <a:pt x="34" y="15"/>
                  </a:moveTo>
                  <a:lnTo>
                    <a:pt x="35" y="15"/>
                  </a:lnTo>
                  <a:lnTo>
                    <a:pt x="36" y="14"/>
                  </a:lnTo>
                  <a:lnTo>
                    <a:pt x="36" y="12"/>
                  </a:lnTo>
                  <a:lnTo>
                    <a:pt x="36" y="11"/>
                  </a:lnTo>
                  <a:lnTo>
                    <a:pt x="35" y="10"/>
                  </a:lnTo>
                  <a:lnTo>
                    <a:pt x="33" y="9"/>
                  </a:lnTo>
                  <a:lnTo>
                    <a:pt x="19" y="9"/>
                  </a:lnTo>
                  <a:lnTo>
                    <a:pt x="18" y="9"/>
                  </a:lnTo>
                  <a:lnTo>
                    <a:pt x="17" y="7"/>
                  </a:lnTo>
                  <a:lnTo>
                    <a:pt x="17" y="3"/>
                  </a:lnTo>
                  <a:lnTo>
                    <a:pt x="17" y="1"/>
                  </a:lnTo>
                  <a:lnTo>
                    <a:pt x="17" y="0"/>
                  </a:lnTo>
                  <a:lnTo>
                    <a:pt x="16" y="0"/>
                  </a:lnTo>
                  <a:lnTo>
                    <a:pt x="14" y="2"/>
                  </a:lnTo>
                  <a:lnTo>
                    <a:pt x="10" y="8"/>
                  </a:lnTo>
                  <a:lnTo>
                    <a:pt x="7" y="10"/>
                  </a:lnTo>
                  <a:lnTo>
                    <a:pt x="4" y="12"/>
                  </a:lnTo>
                  <a:lnTo>
                    <a:pt x="1" y="13"/>
                  </a:lnTo>
                  <a:lnTo>
                    <a:pt x="1" y="14"/>
                  </a:lnTo>
                  <a:lnTo>
                    <a:pt x="0" y="15"/>
                  </a:lnTo>
                  <a:lnTo>
                    <a:pt x="1" y="16"/>
                  </a:lnTo>
                  <a:lnTo>
                    <a:pt x="4" y="16"/>
                  </a:lnTo>
                  <a:lnTo>
                    <a:pt x="7" y="16"/>
                  </a:lnTo>
                  <a:lnTo>
                    <a:pt x="7" y="18"/>
                  </a:lnTo>
                  <a:lnTo>
                    <a:pt x="7" y="48"/>
                  </a:lnTo>
                  <a:lnTo>
                    <a:pt x="7" y="51"/>
                  </a:lnTo>
                  <a:lnTo>
                    <a:pt x="7" y="52"/>
                  </a:lnTo>
                  <a:lnTo>
                    <a:pt x="8" y="54"/>
                  </a:lnTo>
                  <a:lnTo>
                    <a:pt x="9" y="56"/>
                  </a:lnTo>
                  <a:lnTo>
                    <a:pt x="10" y="58"/>
                  </a:lnTo>
                  <a:lnTo>
                    <a:pt x="12" y="60"/>
                  </a:lnTo>
                  <a:lnTo>
                    <a:pt x="15" y="61"/>
                  </a:lnTo>
                  <a:lnTo>
                    <a:pt x="18" y="61"/>
                  </a:lnTo>
                  <a:lnTo>
                    <a:pt x="21" y="61"/>
                  </a:lnTo>
                  <a:lnTo>
                    <a:pt x="25" y="61"/>
                  </a:lnTo>
                  <a:lnTo>
                    <a:pt x="27" y="61"/>
                  </a:lnTo>
                  <a:lnTo>
                    <a:pt x="32" y="59"/>
                  </a:lnTo>
                  <a:lnTo>
                    <a:pt x="34" y="57"/>
                  </a:lnTo>
                  <a:lnTo>
                    <a:pt x="34" y="55"/>
                  </a:lnTo>
                  <a:lnTo>
                    <a:pt x="34" y="54"/>
                  </a:lnTo>
                  <a:lnTo>
                    <a:pt x="33" y="54"/>
                  </a:lnTo>
                  <a:lnTo>
                    <a:pt x="30" y="55"/>
                  </a:lnTo>
                  <a:lnTo>
                    <a:pt x="28" y="55"/>
                  </a:lnTo>
                  <a:lnTo>
                    <a:pt x="25" y="56"/>
                  </a:lnTo>
                  <a:lnTo>
                    <a:pt x="21" y="55"/>
                  </a:lnTo>
                  <a:lnTo>
                    <a:pt x="18" y="53"/>
                  </a:lnTo>
                  <a:lnTo>
                    <a:pt x="17" y="52"/>
                  </a:lnTo>
                  <a:lnTo>
                    <a:pt x="16" y="50"/>
                  </a:lnTo>
                  <a:lnTo>
                    <a:pt x="16" y="47"/>
                  </a:lnTo>
                  <a:lnTo>
                    <a:pt x="16" y="21"/>
                  </a:lnTo>
                  <a:lnTo>
                    <a:pt x="16" y="18"/>
                  </a:lnTo>
                  <a:lnTo>
                    <a:pt x="17" y="16"/>
                  </a:lnTo>
                  <a:lnTo>
                    <a:pt x="18" y="15"/>
                  </a:lnTo>
                  <a:lnTo>
                    <a:pt x="20" y="15"/>
                  </a:lnTo>
                  <a:lnTo>
                    <a:pt x="34" y="1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0" name="Freeform 236"/>
            <p:cNvSpPr>
              <a:spLocks/>
            </p:cNvSpPr>
            <p:nvPr/>
          </p:nvSpPr>
          <p:spPr bwMode="auto">
            <a:xfrm>
              <a:off x="3028173" y="6228567"/>
              <a:ext cx="55891" cy="87903"/>
            </a:xfrm>
            <a:custGeom>
              <a:avLst/>
              <a:gdLst>
                <a:gd name="T0" fmla="*/ 0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0" y="52"/>
                  </a:lnTo>
                  <a:lnTo>
                    <a:pt x="2" y="53"/>
                  </a:lnTo>
                  <a:lnTo>
                    <a:pt x="4" y="54"/>
                  </a:lnTo>
                  <a:lnTo>
                    <a:pt x="7" y="55"/>
                  </a:lnTo>
                  <a:lnTo>
                    <a:pt x="16" y="56"/>
                  </a:lnTo>
                  <a:lnTo>
                    <a:pt x="21" y="55"/>
                  </a:lnTo>
                  <a:lnTo>
                    <a:pt x="25" y="54"/>
                  </a:lnTo>
                  <a:lnTo>
                    <a:pt x="28" y="52"/>
                  </a:lnTo>
                  <a:lnTo>
                    <a:pt x="31" y="50"/>
                  </a:lnTo>
                  <a:lnTo>
                    <a:pt x="33" y="48"/>
                  </a:lnTo>
                  <a:lnTo>
                    <a:pt x="34" y="45"/>
                  </a:lnTo>
                  <a:lnTo>
                    <a:pt x="35" y="40"/>
                  </a:lnTo>
                  <a:lnTo>
                    <a:pt x="34" y="37"/>
                  </a:lnTo>
                  <a:lnTo>
                    <a:pt x="34" y="35"/>
                  </a:lnTo>
                  <a:lnTo>
                    <a:pt x="32" y="33"/>
                  </a:lnTo>
                  <a:lnTo>
                    <a:pt x="31" y="31"/>
                  </a:lnTo>
                  <a:lnTo>
                    <a:pt x="26" y="27"/>
                  </a:lnTo>
                  <a:lnTo>
                    <a:pt x="22" y="24"/>
                  </a:lnTo>
                  <a:lnTo>
                    <a:pt x="13" y="18"/>
                  </a:lnTo>
                  <a:lnTo>
                    <a:pt x="10" y="15"/>
                  </a:lnTo>
                  <a:lnTo>
                    <a:pt x="9" y="13"/>
                  </a:lnTo>
                  <a:lnTo>
                    <a:pt x="8" y="12"/>
                  </a:lnTo>
                  <a:lnTo>
                    <a:pt x="9" y="10"/>
                  </a:lnTo>
                  <a:lnTo>
                    <a:pt x="9" y="8"/>
                  </a:lnTo>
                  <a:lnTo>
                    <a:pt x="10" y="7"/>
                  </a:lnTo>
                  <a:lnTo>
                    <a:pt x="11" y="5"/>
                  </a:lnTo>
                  <a:lnTo>
                    <a:pt x="12" y="5"/>
                  </a:lnTo>
                  <a:lnTo>
                    <a:pt x="14" y="4"/>
                  </a:lnTo>
                  <a:lnTo>
                    <a:pt x="17" y="3"/>
                  </a:lnTo>
                  <a:lnTo>
                    <a:pt x="20" y="4"/>
                  </a:lnTo>
                  <a:lnTo>
                    <a:pt x="23" y="5"/>
                  </a:lnTo>
                  <a:lnTo>
                    <a:pt x="25" y="7"/>
                  </a:lnTo>
                  <a:lnTo>
                    <a:pt x="26" y="9"/>
                  </a:lnTo>
                  <a:lnTo>
                    <a:pt x="28" y="12"/>
                  </a:lnTo>
                  <a:lnTo>
                    <a:pt x="29" y="14"/>
                  </a:lnTo>
                  <a:lnTo>
                    <a:pt x="30" y="14"/>
                  </a:lnTo>
                  <a:lnTo>
                    <a:pt x="31" y="14"/>
                  </a:lnTo>
                  <a:lnTo>
                    <a:pt x="31" y="13"/>
                  </a:lnTo>
                  <a:lnTo>
                    <a:pt x="31" y="8"/>
                  </a:lnTo>
                  <a:lnTo>
                    <a:pt x="31" y="4"/>
                  </a:lnTo>
                  <a:lnTo>
                    <a:pt x="29" y="2"/>
                  </a:lnTo>
                  <a:lnTo>
                    <a:pt x="28" y="1"/>
                  </a:lnTo>
                  <a:lnTo>
                    <a:pt x="25" y="0"/>
                  </a:lnTo>
                  <a:lnTo>
                    <a:pt x="17" y="0"/>
                  </a:lnTo>
                  <a:lnTo>
                    <a:pt x="13" y="0"/>
                  </a:lnTo>
                  <a:lnTo>
                    <a:pt x="10" y="1"/>
                  </a:lnTo>
                  <a:lnTo>
                    <a:pt x="7" y="3"/>
                  </a:lnTo>
                  <a:lnTo>
                    <a:pt x="5" y="5"/>
                  </a:lnTo>
                  <a:lnTo>
                    <a:pt x="3" y="7"/>
                  </a:lnTo>
                  <a:lnTo>
                    <a:pt x="2" y="10"/>
                  </a:lnTo>
                  <a:lnTo>
                    <a:pt x="1" y="12"/>
                  </a:lnTo>
                  <a:lnTo>
                    <a:pt x="1" y="15"/>
                  </a:lnTo>
                  <a:lnTo>
                    <a:pt x="1" y="18"/>
                  </a:lnTo>
                  <a:lnTo>
                    <a:pt x="2" y="21"/>
                  </a:lnTo>
                  <a:lnTo>
                    <a:pt x="3" y="23"/>
                  </a:lnTo>
                  <a:lnTo>
                    <a:pt x="5" y="24"/>
                  </a:lnTo>
                  <a:lnTo>
                    <a:pt x="9" y="28"/>
                  </a:lnTo>
                  <a:lnTo>
                    <a:pt x="13" y="31"/>
                  </a:lnTo>
                  <a:lnTo>
                    <a:pt x="18" y="33"/>
                  </a:lnTo>
                  <a:lnTo>
                    <a:pt x="22" y="36"/>
                  </a:lnTo>
                  <a:lnTo>
                    <a:pt x="24" y="37"/>
                  </a:lnTo>
                  <a:lnTo>
                    <a:pt x="25" y="39"/>
                  </a:lnTo>
                  <a:lnTo>
                    <a:pt x="26" y="41"/>
                  </a:lnTo>
                  <a:lnTo>
                    <a:pt x="26" y="43"/>
                  </a:lnTo>
                  <a:lnTo>
                    <a:pt x="26" y="45"/>
                  </a:lnTo>
                  <a:lnTo>
                    <a:pt x="25" y="47"/>
                  </a:lnTo>
                  <a:lnTo>
                    <a:pt x="24" y="49"/>
                  </a:lnTo>
                  <a:lnTo>
                    <a:pt x="22"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1" name="Freeform 237"/>
            <p:cNvSpPr>
              <a:spLocks noEditPoints="1"/>
            </p:cNvSpPr>
            <p:nvPr/>
          </p:nvSpPr>
          <p:spPr bwMode="auto">
            <a:xfrm>
              <a:off x="3096289" y="6228567"/>
              <a:ext cx="82090"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2" y="52"/>
                  </a:lnTo>
                  <a:lnTo>
                    <a:pt x="19" y="50"/>
                  </a:lnTo>
                  <a:lnTo>
                    <a:pt x="17" y="48"/>
                  </a:lnTo>
                  <a:lnTo>
                    <a:pt x="14" y="44"/>
                  </a:lnTo>
                  <a:lnTo>
                    <a:pt x="12" y="41"/>
                  </a:lnTo>
                  <a:lnTo>
                    <a:pt x="11" y="37"/>
                  </a:lnTo>
                  <a:lnTo>
                    <a:pt x="10" y="33"/>
                  </a:lnTo>
                  <a:lnTo>
                    <a:pt x="10" y="29"/>
                  </a:lnTo>
                  <a:lnTo>
                    <a:pt x="10" y="23"/>
                  </a:lnTo>
                  <a:lnTo>
                    <a:pt x="11" y="18"/>
                  </a:lnTo>
                  <a:lnTo>
                    <a:pt x="12" y="14"/>
                  </a:lnTo>
                  <a:lnTo>
                    <a:pt x="14" y="10"/>
                  </a:lnTo>
                  <a:lnTo>
                    <a:pt x="17" y="7"/>
                  </a:lnTo>
                  <a:lnTo>
                    <a:pt x="18" y="6"/>
                  </a:lnTo>
                  <a:lnTo>
                    <a:pt x="19" y="5"/>
                  </a:lnTo>
                  <a:lnTo>
                    <a:pt x="22" y="3"/>
                  </a:lnTo>
                  <a:lnTo>
                    <a:pt x="26" y="3"/>
                  </a:lnTo>
                  <a:lnTo>
                    <a:pt x="30" y="3"/>
                  </a:lnTo>
                  <a:lnTo>
                    <a:pt x="33" y="5"/>
                  </a:lnTo>
                  <a:lnTo>
                    <a:pt x="35" y="8"/>
                  </a:lnTo>
                  <a:lnTo>
                    <a:pt x="38" y="11"/>
                  </a:lnTo>
                  <a:lnTo>
                    <a:pt x="41" y="19"/>
                  </a:lnTo>
                  <a:lnTo>
                    <a:pt x="41" y="23"/>
                  </a:lnTo>
                  <a:lnTo>
                    <a:pt x="42" y="27"/>
                  </a:lnTo>
                  <a:lnTo>
                    <a:pt x="41" y="33"/>
                  </a:lnTo>
                  <a:lnTo>
                    <a:pt x="41" y="37"/>
                  </a:lnTo>
                  <a:lnTo>
                    <a:pt x="39" y="42"/>
                  </a:lnTo>
                  <a:lnTo>
                    <a:pt x="38" y="45"/>
                  </a:lnTo>
                  <a:lnTo>
                    <a:pt x="35" y="49"/>
                  </a:lnTo>
                  <a:lnTo>
                    <a:pt x="34" y="50"/>
                  </a:lnTo>
                  <a:lnTo>
                    <a:pt x="32" y="51"/>
                  </a:lnTo>
                  <a:lnTo>
                    <a:pt x="29" y="52"/>
                  </a:lnTo>
                  <a:lnTo>
                    <a:pt x="26" y="53"/>
                  </a:lnTo>
                  <a:close/>
                  <a:moveTo>
                    <a:pt x="26" y="0"/>
                  </a:moveTo>
                  <a:lnTo>
                    <a:pt x="23" y="0"/>
                  </a:lnTo>
                  <a:lnTo>
                    <a:pt x="20" y="0"/>
                  </a:lnTo>
                  <a:lnTo>
                    <a:pt x="14" y="2"/>
                  </a:lnTo>
                  <a:lnTo>
                    <a:pt x="10" y="5"/>
                  </a:lnTo>
                  <a:lnTo>
                    <a:pt x="8" y="7"/>
                  </a:lnTo>
                  <a:lnTo>
                    <a:pt x="6" y="9"/>
                  </a:lnTo>
                  <a:lnTo>
                    <a:pt x="4" y="13"/>
                  </a:lnTo>
                  <a:lnTo>
                    <a:pt x="2" y="18"/>
                  </a:lnTo>
                  <a:lnTo>
                    <a:pt x="1" y="23"/>
                  </a:lnTo>
                  <a:lnTo>
                    <a:pt x="0" y="28"/>
                  </a:lnTo>
                  <a:lnTo>
                    <a:pt x="1" y="33"/>
                  </a:lnTo>
                  <a:lnTo>
                    <a:pt x="2" y="38"/>
                  </a:lnTo>
                  <a:lnTo>
                    <a:pt x="4" y="43"/>
                  </a:lnTo>
                  <a:lnTo>
                    <a:pt x="6" y="47"/>
                  </a:lnTo>
                  <a:lnTo>
                    <a:pt x="8" y="49"/>
                  </a:lnTo>
                  <a:lnTo>
                    <a:pt x="10" y="51"/>
                  </a:lnTo>
                  <a:lnTo>
                    <a:pt x="14" y="54"/>
                  </a:lnTo>
                  <a:lnTo>
                    <a:pt x="19" y="55"/>
                  </a:lnTo>
                  <a:lnTo>
                    <a:pt x="26" y="56"/>
                  </a:lnTo>
                  <a:lnTo>
                    <a:pt x="32" y="55"/>
                  </a:lnTo>
                  <a:lnTo>
                    <a:pt x="38" y="53"/>
                  </a:lnTo>
                  <a:lnTo>
                    <a:pt x="42" y="51"/>
                  </a:lnTo>
                  <a:lnTo>
                    <a:pt x="46" y="47"/>
                  </a:lnTo>
                  <a:lnTo>
                    <a:pt x="48" y="42"/>
                  </a:lnTo>
                  <a:lnTo>
                    <a:pt x="50" y="38"/>
                  </a:lnTo>
                  <a:lnTo>
                    <a:pt x="51" y="33"/>
                  </a:lnTo>
                  <a:lnTo>
                    <a:pt x="52" y="28"/>
                  </a:lnTo>
                  <a:lnTo>
                    <a:pt x="51" y="22"/>
                  </a:lnTo>
                  <a:lnTo>
                    <a:pt x="50" y="17"/>
                  </a:lnTo>
                  <a:lnTo>
                    <a:pt x="47" y="12"/>
                  </a:lnTo>
                  <a:lnTo>
                    <a:pt x="44" y="8"/>
                  </a:lnTo>
                  <a:lnTo>
                    <a:pt x="41" y="5"/>
                  </a:lnTo>
                  <a:lnTo>
                    <a:pt x="38" y="3"/>
                  </a:lnTo>
                  <a:lnTo>
                    <a:pt x="36" y="2"/>
                  </a:lnTo>
                  <a:lnTo>
                    <a:pt x="31" y="0"/>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2" name="Freeform 238"/>
            <p:cNvSpPr>
              <a:spLocks/>
            </p:cNvSpPr>
            <p:nvPr/>
          </p:nvSpPr>
          <p:spPr bwMode="auto">
            <a:xfrm>
              <a:off x="3185366" y="6230361"/>
              <a:ext cx="99555" cy="86110"/>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0 h 54"/>
                <a:gd name="T22" fmla="*/ 2147483647 w 62"/>
                <a:gd name="T23" fmla="*/ 0 h 54"/>
                <a:gd name="T24" fmla="*/ 2147483647 w 62"/>
                <a:gd name="T25" fmla="*/ 0 h 54"/>
                <a:gd name="T26" fmla="*/ 2147483647 w 62"/>
                <a:gd name="T27" fmla="*/ 2147483647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0 h 54"/>
                <a:gd name="T56" fmla="*/ 2147483647 w 62"/>
                <a:gd name="T57" fmla="*/ 0 h 54"/>
                <a:gd name="T58" fmla="*/ 0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3"/>
                  </a:lnTo>
                  <a:lnTo>
                    <a:pt x="31" y="52"/>
                  </a:lnTo>
                  <a:lnTo>
                    <a:pt x="36" y="50"/>
                  </a:lnTo>
                  <a:lnTo>
                    <a:pt x="40" y="47"/>
                  </a:lnTo>
                  <a:lnTo>
                    <a:pt x="41" y="46"/>
                  </a:lnTo>
                  <a:lnTo>
                    <a:pt x="42" y="46"/>
                  </a:lnTo>
                  <a:lnTo>
                    <a:pt x="43" y="47"/>
                  </a:lnTo>
                  <a:lnTo>
                    <a:pt x="43" y="51"/>
                  </a:lnTo>
                  <a:lnTo>
                    <a:pt x="43" y="52"/>
                  </a:lnTo>
                  <a:lnTo>
                    <a:pt x="44" y="53"/>
                  </a:lnTo>
                  <a:lnTo>
                    <a:pt x="59" y="50"/>
                  </a:lnTo>
                  <a:lnTo>
                    <a:pt x="61" y="49"/>
                  </a:lnTo>
                  <a:lnTo>
                    <a:pt x="62" y="48"/>
                  </a:lnTo>
                  <a:lnTo>
                    <a:pt x="61" y="47"/>
                  </a:lnTo>
                  <a:lnTo>
                    <a:pt x="55" y="47"/>
                  </a:lnTo>
                  <a:lnTo>
                    <a:pt x="53" y="46"/>
                  </a:lnTo>
                  <a:lnTo>
                    <a:pt x="52" y="45"/>
                  </a:lnTo>
                  <a:lnTo>
                    <a:pt x="52" y="44"/>
                  </a:lnTo>
                  <a:lnTo>
                    <a:pt x="52" y="3"/>
                  </a:lnTo>
                  <a:lnTo>
                    <a:pt x="52" y="1"/>
                  </a:lnTo>
                  <a:lnTo>
                    <a:pt x="51" y="0"/>
                  </a:lnTo>
                  <a:lnTo>
                    <a:pt x="50" y="0"/>
                  </a:lnTo>
                  <a:lnTo>
                    <a:pt x="42" y="0"/>
                  </a:lnTo>
                  <a:lnTo>
                    <a:pt x="35" y="0"/>
                  </a:lnTo>
                  <a:lnTo>
                    <a:pt x="33" y="0"/>
                  </a:lnTo>
                  <a:lnTo>
                    <a:pt x="33" y="1"/>
                  </a:lnTo>
                  <a:lnTo>
                    <a:pt x="32" y="1"/>
                  </a:lnTo>
                  <a:lnTo>
                    <a:pt x="33" y="2"/>
                  </a:lnTo>
                  <a:lnTo>
                    <a:pt x="34" y="2"/>
                  </a:lnTo>
                  <a:lnTo>
                    <a:pt x="36" y="3"/>
                  </a:lnTo>
                  <a:lnTo>
                    <a:pt x="42" y="5"/>
                  </a:lnTo>
                  <a:lnTo>
                    <a:pt x="43" y="5"/>
                  </a:lnTo>
                  <a:lnTo>
                    <a:pt x="43" y="6"/>
                  </a:lnTo>
                  <a:lnTo>
                    <a:pt x="43" y="35"/>
                  </a:lnTo>
                  <a:lnTo>
                    <a:pt x="43" y="37"/>
                  </a:lnTo>
                  <a:lnTo>
                    <a:pt x="42" y="40"/>
                  </a:lnTo>
                  <a:lnTo>
                    <a:pt x="41" y="41"/>
                  </a:lnTo>
                  <a:lnTo>
                    <a:pt x="40" y="43"/>
                  </a:lnTo>
                  <a:lnTo>
                    <a:pt x="38" y="45"/>
                  </a:lnTo>
                  <a:lnTo>
                    <a:pt x="36" y="46"/>
                  </a:lnTo>
                  <a:lnTo>
                    <a:pt x="32" y="47"/>
                  </a:lnTo>
                  <a:lnTo>
                    <a:pt x="27" y="47"/>
                  </a:lnTo>
                  <a:lnTo>
                    <a:pt x="22" y="47"/>
                  </a:lnTo>
                  <a:lnTo>
                    <a:pt x="21" y="46"/>
                  </a:lnTo>
                  <a:lnTo>
                    <a:pt x="19" y="45"/>
                  </a:lnTo>
                  <a:lnTo>
                    <a:pt x="18" y="44"/>
                  </a:lnTo>
                  <a:lnTo>
                    <a:pt x="17" y="42"/>
                  </a:lnTo>
                  <a:lnTo>
                    <a:pt x="17" y="41"/>
                  </a:lnTo>
                  <a:lnTo>
                    <a:pt x="16" y="39"/>
                  </a:lnTo>
                  <a:lnTo>
                    <a:pt x="17" y="3"/>
                  </a:lnTo>
                  <a:lnTo>
                    <a:pt x="17" y="1"/>
                  </a:lnTo>
                  <a:lnTo>
                    <a:pt x="16" y="1"/>
                  </a:lnTo>
                  <a:lnTo>
                    <a:pt x="16" y="0"/>
                  </a:lnTo>
                  <a:lnTo>
                    <a:pt x="15" y="0"/>
                  </a:lnTo>
                  <a:lnTo>
                    <a:pt x="9" y="0"/>
                  </a:lnTo>
                  <a:lnTo>
                    <a:pt x="3" y="0"/>
                  </a:lnTo>
                  <a:lnTo>
                    <a:pt x="1" y="0"/>
                  </a:lnTo>
                  <a:lnTo>
                    <a:pt x="0" y="0"/>
                  </a:lnTo>
                  <a:lnTo>
                    <a:pt x="0" y="1"/>
                  </a:lnTo>
                  <a:lnTo>
                    <a:pt x="1" y="2"/>
                  </a:lnTo>
                  <a:lnTo>
                    <a:pt x="4" y="3"/>
                  </a:lnTo>
                  <a:lnTo>
                    <a:pt x="7" y="4"/>
                  </a:lnTo>
                  <a:lnTo>
                    <a:pt x="8" y="4"/>
                  </a:lnTo>
                  <a:lnTo>
                    <a:pt x="8" y="6"/>
                  </a:lnTo>
                  <a:lnTo>
                    <a:pt x="8" y="35"/>
                  </a:lnTo>
                  <a:lnTo>
                    <a:pt x="8" y="39"/>
                  </a:lnTo>
                  <a:lnTo>
                    <a:pt x="8" y="42"/>
                  </a:lnTo>
                  <a:lnTo>
                    <a:pt x="9" y="46"/>
                  </a:lnTo>
                  <a:lnTo>
                    <a:pt x="11" y="48"/>
                  </a:lnTo>
                  <a:lnTo>
                    <a:pt x="12" y="50"/>
                  </a:lnTo>
                  <a:lnTo>
                    <a:pt x="13" y="51"/>
                  </a:lnTo>
                  <a:lnTo>
                    <a:pt x="16" y="52"/>
                  </a:lnTo>
                  <a:lnTo>
                    <a:pt x="19" y="53"/>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3" name="Freeform 239"/>
            <p:cNvSpPr>
              <a:spLocks/>
            </p:cNvSpPr>
            <p:nvPr/>
          </p:nvSpPr>
          <p:spPr bwMode="auto">
            <a:xfrm>
              <a:off x="3291907" y="6224979"/>
              <a:ext cx="61131" cy="87903"/>
            </a:xfrm>
            <a:custGeom>
              <a:avLst/>
              <a:gdLst>
                <a:gd name="T0" fmla="*/ 2147483647 w 38"/>
                <a:gd name="T1" fmla="*/ 2147483647 h 56"/>
                <a:gd name="T2" fmla="*/ 2147483647 w 38"/>
                <a:gd name="T3" fmla="*/ 2147483647 h 56"/>
                <a:gd name="T4" fmla="*/ 2147483647 w 38"/>
                <a:gd name="T5" fmla="*/ 2147483647 h 56"/>
                <a:gd name="T6" fmla="*/ 2147483647 w 38"/>
                <a:gd name="T7" fmla="*/ 2147483647 h 56"/>
                <a:gd name="T8" fmla="*/ 2147483647 w 38"/>
                <a:gd name="T9" fmla="*/ 2147483647 h 56"/>
                <a:gd name="T10" fmla="*/ 2147483647 w 38"/>
                <a:gd name="T11" fmla="*/ 2147483647 h 56"/>
                <a:gd name="T12" fmla="*/ 2147483647 w 38"/>
                <a:gd name="T13" fmla="*/ 2147483647 h 56"/>
                <a:gd name="T14" fmla="*/ 2147483647 w 38"/>
                <a:gd name="T15" fmla="*/ 2147483647 h 56"/>
                <a:gd name="T16" fmla="*/ 2147483647 w 38"/>
                <a:gd name="T17" fmla="*/ 2147483647 h 56"/>
                <a:gd name="T18" fmla="*/ 2147483647 w 38"/>
                <a:gd name="T19" fmla="*/ 2147483647 h 56"/>
                <a:gd name="T20" fmla="*/ 2147483647 w 38"/>
                <a:gd name="T21" fmla="*/ 2147483647 h 56"/>
                <a:gd name="T22" fmla="*/ 2147483647 w 38"/>
                <a:gd name="T23" fmla="*/ 2147483647 h 56"/>
                <a:gd name="T24" fmla="*/ 2147483647 w 38"/>
                <a:gd name="T25" fmla="*/ 2147483647 h 56"/>
                <a:gd name="T26" fmla="*/ 2147483647 w 38"/>
                <a:gd name="T27" fmla="*/ 2147483647 h 56"/>
                <a:gd name="T28" fmla="*/ 2147483647 w 38"/>
                <a:gd name="T29" fmla="*/ 0 h 56"/>
                <a:gd name="T30" fmla="*/ 2147483647 w 38"/>
                <a:gd name="T31" fmla="*/ 0 h 56"/>
                <a:gd name="T32" fmla="*/ 2147483647 w 38"/>
                <a:gd name="T33" fmla="*/ 2147483647 h 56"/>
                <a:gd name="T34" fmla="*/ 2147483647 w 38"/>
                <a:gd name="T35" fmla="*/ 2147483647 h 56"/>
                <a:gd name="T36" fmla="*/ 2147483647 w 38"/>
                <a:gd name="T37" fmla="*/ 2147483647 h 56"/>
                <a:gd name="T38" fmla="*/ 2147483647 w 38"/>
                <a:gd name="T39" fmla="*/ 2147483647 h 56"/>
                <a:gd name="T40" fmla="*/ 2147483647 w 38"/>
                <a:gd name="T41" fmla="*/ 2147483647 h 56"/>
                <a:gd name="T42" fmla="*/ 2147483647 w 38"/>
                <a:gd name="T43" fmla="*/ 2147483647 h 56"/>
                <a:gd name="T44" fmla="*/ 2147483647 w 38"/>
                <a:gd name="T45" fmla="*/ 2147483647 h 56"/>
                <a:gd name="T46" fmla="*/ 2147483647 w 38"/>
                <a:gd name="T47" fmla="*/ 2147483647 h 56"/>
                <a:gd name="T48" fmla="*/ 0 w 38"/>
                <a:gd name="T49" fmla="*/ 2147483647 h 56"/>
                <a:gd name="T50" fmla="*/ 0 w 38"/>
                <a:gd name="T51" fmla="*/ 2147483647 h 56"/>
                <a:gd name="T52" fmla="*/ 2147483647 w 38"/>
                <a:gd name="T53" fmla="*/ 2147483647 h 56"/>
                <a:gd name="T54" fmla="*/ 2147483647 w 38"/>
                <a:gd name="T55" fmla="*/ 2147483647 h 56"/>
                <a:gd name="T56" fmla="*/ 2147483647 w 38"/>
                <a:gd name="T57" fmla="*/ 2147483647 h 56"/>
                <a:gd name="T58" fmla="*/ 2147483647 w 38"/>
                <a:gd name="T59" fmla="*/ 2147483647 h 56"/>
                <a:gd name="T60" fmla="*/ 2147483647 w 38"/>
                <a:gd name="T61" fmla="*/ 2147483647 h 56"/>
                <a:gd name="T62" fmla="*/ 2147483647 w 38"/>
                <a:gd name="T63" fmla="*/ 2147483647 h 56"/>
                <a:gd name="T64" fmla="*/ 2147483647 w 38"/>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6"/>
                <a:gd name="T101" fmla="*/ 38 w 3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6">
                  <a:moveTo>
                    <a:pt x="17" y="19"/>
                  </a:moveTo>
                  <a:lnTo>
                    <a:pt x="17" y="16"/>
                  </a:lnTo>
                  <a:lnTo>
                    <a:pt x="18" y="14"/>
                  </a:lnTo>
                  <a:lnTo>
                    <a:pt x="20" y="12"/>
                  </a:lnTo>
                  <a:lnTo>
                    <a:pt x="23" y="11"/>
                  </a:lnTo>
                  <a:lnTo>
                    <a:pt x="25" y="11"/>
                  </a:lnTo>
                  <a:lnTo>
                    <a:pt x="27" y="12"/>
                  </a:lnTo>
                  <a:lnTo>
                    <a:pt x="29" y="13"/>
                  </a:lnTo>
                  <a:lnTo>
                    <a:pt x="31" y="14"/>
                  </a:lnTo>
                  <a:lnTo>
                    <a:pt x="34" y="14"/>
                  </a:lnTo>
                  <a:lnTo>
                    <a:pt x="36" y="13"/>
                  </a:lnTo>
                  <a:lnTo>
                    <a:pt x="38" y="11"/>
                  </a:lnTo>
                  <a:lnTo>
                    <a:pt x="38" y="10"/>
                  </a:lnTo>
                  <a:lnTo>
                    <a:pt x="38" y="8"/>
                  </a:lnTo>
                  <a:lnTo>
                    <a:pt x="38" y="6"/>
                  </a:lnTo>
                  <a:lnTo>
                    <a:pt x="38" y="5"/>
                  </a:lnTo>
                  <a:lnTo>
                    <a:pt x="37" y="4"/>
                  </a:lnTo>
                  <a:lnTo>
                    <a:pt x="36" y="3"/>
                  </a:lnTo>
                  <a:lnTo>
                    <a:pt x="33" y="2"/>
                  </a:lnTo>
                  <a:lnTo>
                    <a:pt x="31" y="2"/>
                  </a:lnTo>
                  <a:lnTo>
                    <a:pt x="28" y="2"/>
                  </a:lnTo>
                  <a:lnTo>
                    <a:pt x="26" y="3"/>
                  </a:lnTo>
                  <a:lnTo>
                    <a:pt x="24" y="4"/>
                  </a:lnTo>
                  <a:lnTo>
                    <a:pt x="22" y="5"/>
                  </a:lnTo>
                  <a:lnTo>
                    <a:pt x="20" y="8"/>
                  </a:lnTo>
                  <a:lnTo>
                    <a:pt x="18" y="9"/>
                  </a:lnTo>
                  <a:lnTo>
                    <a:pt x="17" y="8"/>
                  </a:lnTo>
                  <a:lnTo>
                    <a:pt x="17" y="5"/>
                  </a:lnTo>
                  <a:lnTo>
                    <a:pt x="17" y="1"/>
                  </a:lnTo>
                  <a:lnTo>
                    <a:pt x="16" y="0"/>
                  </a:lnTo>
                  <a:lnTo>
                    <a:pt x="15" y="0"/>
                  </a:lnTo>
                  <a:lnTo>
                    <a:pt x="14" y="0"/>
                  </a:lnTo>
                  <a:lnTo>
                    <a:pt x="12" y="2"/>
                  </a:lnTo>
                  <a:lnTo>
                    <a:pt x="8" y="7"/>
                  </a:lnTo>
                  <a:lnTo>
                    <a:pt x="5" y="9"/>
                  </a:lnTo>
                  <a:lnTo>
                    <a:pt x="3" y="10"/>
                  </a:lnTo>
                  <a:lnTo>
                    <a:pt x="3" y="11"/>
                  </a:lnTo>
                  <a:lnTo>
                    <a:pt x="4" y="12"/>
                  </a:lnTo>
                  <a:lnTo>
                    <a:pt x="5" y="13"/>
                  </a:lnTo>
                  <a:lnTo>
                    <a:pt x="7" y="16"/>
                  </a:lnTo>
                  <a:lnTo>
                    <a:pt x="8" y="18"/>
                  </a:lnTo>
                  <a:lnTo>
                    <a:pt x="8" y="21"/>
                  </a:lnTo>
                  <a:lnTo>
                    <a:pt x="8" y="42"/>
                  </a:lnTo>
                  <a:lnTo>
                    <a:pt x="8" y="47"/>
                  </a:lnTo>
                  <a:lnTo>
                    <a:pt x="7" y="49"/>
                  </a:lnTo>
                  <a:lnTo>
                    <a:pt x="6" y="50"/>
                  </a:lnTo>
                  <a:lnTo>
                    <a:pt x="5" y="51"/>
                  </a:lnTo>
                  <a:lnTo>
                    <a:pt x="4" y="52"/>
                  </a:lnTo>
                  <a:lnTo>
                    <a:pt x="1" y="53"/>
                  </a:lnTo>
                  <a:lnTo>
                    <a:pt x="0" y="53"/>
                  </a:lnTo>
                  <a:lnTo>
                    <a:pt x="0" y="54"/>
                  </a:lnTo>
                  <a:lnTo>
                    <a:pt x="0" y="55"/>
                  </a:lnTo>
                  <a:lnTo>
                    <a:pt x="1" y="56"/>
                  </a:lnTo>
                  <a:lnTo>
                    <a:pt x="3" y="56"/>
                  </a:lnTo>
                  <a:lnTo>
                    <a:pt x="15" y="55"/>
                  </a:lnTo>
                  <a:lnTo>
                    <a:pt x="27" y="56"/>
                  </a:lnTo>
                  <a:lnTo>
                    <a:pt x="29" y="56"/>
                  </a:lnTo>
                  <a:lnTo>
                    <a:pt x="29" y="55"/>
                  </a:lnTo>
                  <a:lnTo>
                    <a:pt x="30" y="55"/>
                  </a:lnTo>
                  <a:lnTo>
                    <a:pt x="29" y="53"/>
                  </a:lnTo>
                  <a:lnTo>
                    <a:pt x="28" y="53"/>
                  </a:lnTo>
                  <a:lnTo>
                    <a:pt x="22" y="52"/>
                  </a:lnTo>
                  <a:lnTo>
                    <a:pt x="19" y="51"/>
                  </a:lnTo>
                  <a:lnTo>
                    <a:pt x="18" y="50"/>
                  </a:lnTo>
                  <a:lnTo>
                    <a:pt x="17"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4" name="Freeform 240"/>
            <p:cNvSpPr>
              <a:spLocks/>
            </p:cNvSpPr>
            <p:nvPr/>
          </p:nvSpPr>
          <p:spPr bwMode="auto">
            <a:xfrm>
              <a:off x="3358277" y="6228567"/>
              <a:ext cx="69863" cy="87903"/>
            </a:xfrm>
            <a:custGeom>
              <a:avLst/>
              <a:gdLst>
                <a:gd name="T0" fmla="*/ 0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2147483647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0 h 56"/>
                <a:gd name="T54" fmla="*/ 2147483647 w 44"/>
                <a:gd name="T55" fmla="*/ 0 h 56"/>
                <a:gd name="T56" fmla="*/ 2147483647 w 44"/>
                <a:gd name="T57" fmla="*/ 2147483647 h 56"/>
                <a:gd name="T58" fmla="*/ 2147483647 w 44"/>
                <a:gd name="T59" fmla="*/ 2147483647 h 56"/>
                <a:gd name="T60" fmla="*/ 2147483647 w 44"/>
                <a:gd name="T61" fmla="*/ 2147483647 h 56"/>
                <a:gd name="T62" fmla="*/ 0 w 44"/>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56"/>
                <a:gd name="T98" fmla="*/ 44 w 44"/>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56">
                  <a:moveTo>
                    <a:pt x="0" y="29"/>
                  </a:moveTo>
                  <a:lnTo>
                    <a:pt x="0" y="34"/>
                  </a:lnTo>
                  <a:lnTo>
                    <a:pt x="2" y="39"/>
                  </a:lnTo>
                  <a:lnTo>
                    <a:pt x="4" y="43"/>
                  </a:lnTo>
                  <a:lnTo>
                    <a:pt x="6" y="47"/>
                  </a:lnTo>
                  <a:lnTo>
                    <a:pt x="8" y="49"/>
                  </a:lnTo>
                  <a:lnTo>
                    <a:pt x="10" y="51"/>
                  </a:lnTo>
                  <a:lnTo>
                    <a:pt x="14" y="54"/>
                  </a:lnTo>
                  <a:lnTo>
                    <a:pt x="19" y="55"/>
                  </a:lnTo>
                  <a:lnTo>
                    <a:pt x="25" y="56"/>
                  </a:lnTo>
                  <a:lnTo>
                    <a:pt x="29" y="56"/>
                  </a:lnTo>
                  <a:lnTo>
                    <a:pt x="32" y="55"/>
                  </a:lnTo>
                  <a:lnTo>
                    <a:pt x="35" y="54"/>
                  </a:lnTo>
                  <a:lnTo>
                    <a:pt x="37" y="53"/>
                  </a:lnTo>
                  <a:lnTo>
                    <a:pt x="41" y="50"/>
                  </a:lnTo>
                  <a:lnTo>
                    <a:pt x="42" y="48"/>
                  </a:lnTo>
                  <a:lnTo>
                    <a:pt x="42" y="47"/>
                  </a:lnTo>
                  <a:lnTo>
                    <a:pt x="40" y="47"/>
                  </a:lnTo>
                  <a:lnTo>
                    <a:pt x="38" y="48"/>
                  </a:lnTo>
                  <a:lnTo>
                    <a:pt x="35" y="49"/>
                  </a:lnTo>
                  <a:lnTo>
                    <a:pt x="30" y="50"/>
                  </a:lnTo>
                  <a:lnTo>
                    <a:pt x="25" y="50"/>
                  </a:lnTo>
                  <a:lnTo>
                    <a:pt x="21" y="49"/>
                  </a:lnTo>
                  <a:lnTo>
                    <a:pt x="18" y="47"/>
                  </a:lnTo>
                  <a:lnTo>
                    <a:pt x="15" y="45"/>
                  </a:lnTo>
                  <a:lnTo>
                    <a:pt x="12" y="42"/>
                  </a:lnTo>
                  <a:lnTo>
                    <a:pt x="10" y="39"/>
                  </a:lnTo>
                  <a:lnTo>
                    <a:pt x="9" y="34"/>
                  </a:lnTo>
                  <a:lnTo>
                    <a:pt x="9" y="29"/>
                  </a:lnTo>
                  <a:lnTo>
                    <a:pt x="9" y="22"/>
                  </a:lnTo>
                  <a:lnTo>
                    <a:pt x="10" y="20"/>
                  </a:lnTo>
                  <a:lnTo>
                    <a:pt x="11" y="17"/>
                  </a:lnTo>
                  <a:lnTo>
                    <a:pt x="13" y="12"/>
                  </a:lnTo>
                  <a:lnTo>
                    <a:pt x="15" y="9"/>
                  </a:lnTo>
                  <a:lnTo>
                    <a:pt x="18" y="6"/>
                  </a:lnTo>
                  <a:lnTo>
                    <a:pt x="21" y="4"/>
                  </a:lnTo>
                  <a:lnTo>
                    <a:pt x="24" y="3"/>
                  </a:lnTo>
                  <a:lnTo>
                    <a:pt x="26" y="3"/>
                  </a:lnTo>
                  <a:lnTo>
                    <a:pt x="30" y="3"/>
                  </a:lnTo>
                  <a:lnTo>
                    <a:pt x="32" y="4"/>
                  </a:lnTo>
                  <a:lnTo>
                    <a:pt x="35" y="6"/>
                  </a:lnTo>
                  <a:lnTo>
                    <a:pt x="37" y="9"/>
                  </a:lnTo>
                  <a:lnTo>
                    <a:pt x="39" y="10"/>
                  </a:lnTo>
                  <a:lnTo>
                    <a:pt x="40" y="10"/>
                  </a:lnTo>
                  <a:lnTo>
                    <a:pt x="42" y="10"/>
                  </a:lnTo>
                  <a:lnTo>
                    <a:pt x="43" y="9"/>
                  </a:lnTo>
                  <a:lnTo>
                    <a:pt x="44" y="8"/>
                  </a:lnTo>
                  <a:lnTo>
                    <a:pt x="44" y="6"/>
                  </a:lnTo>
                  <a:lnTo>
                    <a:pt x="44" y="5"/>
                  </a:lnTo>
                  <a:lnTo>
                    <a:pt x="43" y="3"/>
                  </a:lnTo>
                  <a:lnTo>
                    <a:pt x="41" y="2"/>
                  </a:lnTo>
                  <a:lnTo>
                    <a:pt x="40" y="1"/>
                  </a:lnTo>
                  <a:lnTo>
                    <a:pt x="39" y="1"/>
                  </a:lnTo>
                  <a:lnTo>
                    <a:pt x="34" y="0"/>
                  </a:lnTo>
                  <a:lnTo>
                    <a:pt x="30" y="0"/>
                  </a:lnTo>
                  <a:lnTo>
                    <a:pt x="22" y="0"/>
                  </a:lnTo>
                  <a:lnTo>
                    <a:pt x="16" y="2"/>
                  </a:lnTo>
                  <a:lnTo>
                    <a:pt x="11" y="5"/>
                  </a:lnTo>
                  <a:lnTo>
                    <a:pt x="9" y="7"/>
                  </a:lnTo>
                  <a:lnTo>
                    <a:pt x="7" y="9"/>
                  </a:lnTo>
                  <a:lnTo>
                    <a:pt x="4" y="14"/>
                  </a:lnTo>
                  <a:lnTo>
                    <a:pt x="2" y="19"/>
                  </a:lnTo>
                  <a:lnTo>
                    <a:pt x="1"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5" name="Freeform 241"/>
            <p:cNvSpPr>
              <a:spLocks noEditPoints="1"/>
            </p:cNvSpPr>
            <p:nvPr/>
          </p:nvSpPr>
          <p:spPr bwMode="auto">
            <a:xfrm>
              <a:off x="3442113"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6" y="41"/>
                  </a:lnTo>
                  <a:lnTo>
                    <a:pt x="8" y="41"/>
                  </a:lnTo>
                  <a:lnTo>
                    <a:pt x="9" y="42"/>
                  </a:lnTo>
                  <a:lnTo>
                    <a:pt x="9" y="43"/>
                  </a:lnTo>
                  <a:lnTo>
                    <a:pt x="10" y="44"/>
                  </a:lnTo>
                  <a:lnTo>
                    <a:pt x="10" y="73"/>
                  </a:lnTo>
                  <a:lnTo>
                    <a:pt x="9" y="76"/>
                  </a:lnTo>
                  <a:lnTo>
                    <a:pt x="9" y="78"/>
                  </a:lnTo>
                  <a:lnTo>
                    <a:pt x="8" y="78"/>
                  </a:lnTo>
                  <a:lnTo>
                    <a:pt x="6" y="80"/>
                  </a:lnTo>
                  <a:lnTo>
                    <a:pt x="2" y="81"/>
                  </a:lnTo>
                  <a:lnTo>
                    <a:pt x="1" y="82"/>
                  </a:lnTo>
                  <a:lnTo>
                    <a:pt x="0" y="82"/>
                  </a:lnTo>
                  <a:lnTo>
                    <a:pt x="0" y="83"/>
                  </a:lnTo>
                  <a:lnTo>
                    <a:pt x="1" y="84"/>
                  </a:lnTo>
                  <a:lnTo>
                    <a:pt x="3" y="84"/>
                  </a:lnTo>
                  <a:lnTo>
                    <a:pt x="13" y="83"/>
                  </a:lnTo>
                  <a:lnTo>
                    <a:pt x="23" y="84"/>
                  </a:lnTo>
                  <a:lnTo>
                    <a:pt x="25"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8" y="4"/>
                  </a:lnTo>
                  <a:lnTo>
                    <a:pt x="8" y="6"/>
                  </a:lnTo>
                  <a:lnTo>
                    <a:pt x="8"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6" name="Freeform 242"/>
            <p:cNvSpPr>
              <a:spLocks/>
            </p:cNvSpPr>
            <p:nvPr/>
          </p:nvSpPr>
          <p:spPr bwMode="auto">
            <a:xfrm>
              <a:off x="3498004" y="6224979"/>
              <a:ext cx="92570" cy="87903"/>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0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3"/>
                  </a:lnTo>
                  <a:lnTo>
                    <a:pt x="0" y="54"/>
                  </a:lnTo>
                  <a:lnTo>
                    <a:pt x="0" y="55"/>
                  </a:lnTo>
                  <a:lnTo>
                    <a:pt x="1" y="55"/>
                  </a:lnTo>
                  <a:lnTo>
                    <a:pt x="2" y="56"/>
                  </a:lnTo>
                  <a:lnTo>
                    <a:pt x="4" y="56"/>
                  </a:lnTo>
                  <a:lnTo>
                    <a:pt x="14" y="55"/>
                  </a:lnTo>
                  <a:lnTo>
                    <a:pt x="23" y="56"/>
                  </a:lnTo>
                  <a:lnTo>
                    <a:pt x="25" y="56"/>
                  </a:lnTo>
                  <a:lnTo>
                    <a:pt x="26" y="55"/>
                  </a:lnTo>
                  <a:lnTo>
                    <a:pt x="26" y="54"/>
                  </a:lnTo>
                  <a:lnTo>
                    <a:pt x="25" y="53"/>
                  </a:lnTo>
                  <a:lnTo>
                    <a:pt x="22" y="53"/>
                  </a:lnTo>
                  <a:lnTo>
                    <a:pt x="19" y="52"/>
                  </a:lnTo>
                  <a:lnTo>
                    <a:pt x="18" y="51"/>
                  </a:lnTo>
                  <a:lnTo>
                    <a:pt x="17" y="50"/>
                  </a:lnTo>
                  <a:lnTo>
                    <a:pt x="16" y="49"/>
                  </a:lnTo>
                  <a:lnTo>
                    <a:pt x="16" y="48"/>
                  </a:lnTo>
                  <a:lnTo>
                    <a:pt x="16" y="45"/>
                  </a:lnTo>
                  <a:lnTo>
                    <a:pt x="16" y="24"/>
                  </a:lnTo>
                  <a:lnTo>
                    <a:pt x="16" y="14"/>
                  </a:lnTo>
                  <a:lnTo>
                    <a:pt x="17" y="13"/>
                  </a:lnTo>
                  <a:lnTo>
                    <a:pt x="17" y="12"/>
                  </a:lnTo>
                  <a:lnTo>
                    <a:pt x="21" y="10"/>
                  </a:lnTo>
                  <a:lnTo>
                    <a:pt x="23" y="9"/>
                  </a:lnTo>
                  <a:lnTo>
                    <a:pt x="25" y="8"/>
                  </a:lnTo>
                  <a:lnTo>
                    <a:pt x="28" y="8"/>
                  </a:lnTo>
                  <a:lnTo>
                    <a:pt x="31" y="7"/>
                  </a:lnTo>
                  <a:lnTo>
                    <a:pt x="34" y="8"/>
                  </a:lnTo>
                  <a:lnTo>
                    <a:pt x="37" y="9"/>
                  </a:lnTo>
                  <a:lnTo>
                    <a:pt x="39" y="11"/>
                  </a:lnTo>
                  <a:lnTo>
                    <a:pt x="40" y="13"/>
                  </a:lnTo>
                  <a:lnTo>
                    <a:pt x="42" y="18"/>
                  </a:lnTo>
                  <a:lnTo>
                    <a:pt x="42" y="22"/>
                  </a:lnTo>
                  <a:lnTo>
                    <a:pt x="42" y="45"/>
                  </a:lnTo>
                  <a:lnTo>
                    <a:pt x="42" y="49"/>
                  </a:lnTo>
                  <a:lnTo>
                    <a:pt x="40" y="51"/>
                  </a:lnTo>
                  <a:lnTo>
                    <a:pt x="38" y="52"/>
                  </a:lnTo>
                  <a:lnTo>
                    <a:pt x="35" y="53"/>
                  </a:lnTo>
                  <a:lnTo>
                    <a:pt x="34" y="53"/>
                  </a:lnTo>
                  <a:lnTo>
                    <a:pt x="34" y="55"/>
                  </a:lnTo>
                  <a:lnTo>
                    <a:pt x="34" y="56"/>
                  </a:lnTo>
                  <a:lnTo>
                    <a:pt x="36" y="56"/>
                  </a:lnTo>
                  <a:lnTo>
                    <a:pt x="46" y="55"/>
                  </a:lnTo>
                  <a:lnTo>
                    <a:pt x="56" y="56"/>
                  </a:lnTo>
                  <a:lnTo>
                    <a:pt x="58" y="56"/>
                  </a:lnTo>
                  <a:lnTo>
                    <a:pt x="59" y="55"/>
                  </a:lnTo>
                  <a:lnTo>
                    <a:pt x="58" y="54"/>
                  </a:lnTo>
                  <a:lnTo>
                    <a:pt x="57" y="53"/>
                  </a:lnTo>
                  <a:lnTo>
                    <a:pt x="54" y="53"/>
                  </a:lnTo>
                  <a:lnTo>
                    <a:pt x="52" y="52"/>
                  </a:lnTo>
                  <a:lnTo>
                    <a:pt x="51" y="51"/>
                  </a:lnTo>
                  <a:lnTo>
                    <a:pt x="51" y="49"/>
                  </a:lnTo>
                  <a:lnTo>
                    <a:pt x="51" y="47"/>
                  </a:lnTo>
                  <a:lnTo>
                    <a:pt x="51" y="21"/>
                  </a:lnTo>
                  <a:lnTo>
                    <a:pt x="51" y="19"/>
                  </a:lnTo>
                  <a:lnTo>
                    <a:pt x="50" y="16"/>
                  </a:lnTo>
                  <a:lnTo>
                    <a:pt x="50" y="12"/>
                  </a:lnTo>
                  <a:lnTo>
                    <a:pt x="48" y="9"/>
                  </a:lnTo>
                  <a:lnTo>
                    <a:pt x="46" y="6"/>
                  </a:lnTo>
                  <a:lnTo>
                    <a:pt x="43" y="4"/>
                  </a:lnTo>
                  <a:lnTo>
                    <a:pt x="39" y="2"/>
                  </a:lnTo>
                  <a:lnTo>
                    <a:pt x="33" y="2"/>
                  </a:lnTo>
                  <a:lnTo>
                    <a:pt x="28" y="2"/>
                  </a:lnTo>
                  <a:lnTo>
                    <a:pt x="26" y="3"/>
                  </a:lnTo>
                  <a:lnTo>
                    <a:pt x="24" y="4"/>
                  </a:lnTo>
                  <a:lnTo>
                    <a:pt x="20" y="6"/>
                  </a:lnTo>
                  <a:lnTo>
                    <a:pt x="16" y="9"/>
                  </a:lnTo>
                  <a:lnTo>
                    <a:pt x="16" y="2"/>
                  </a:lnTo>
                  <a:lnTo>
                    <a:pt x="16" y="0"/>
                  </a:lnTo>
                  <a:lnTo>
                    <a:pt x="15" y="0"/>
                  </a:lnTo>
                  <a:lnTo>
                    <a:pt x="13" y="1"/>
                  </a:lnTo>
                  <a:lnTo>
                    <a:pt x="11" y="2"/>
                  </a:lnTo>
                  <a:lnTo>
                    <a:pt x="7" y="7"/>
                  </a:lnTo>
                  <a:lnTo>
                    <a:pt x="3" y="10"/>
                  </a:lnTo>
                  <a:lnTo>
                    <a:pt x="2" y="11"/>
                  </a:lnTo>
                  <a:lnTo>
                    <a:pt x="1" y="12"/>
                  </a:lnTo>
                  <a:lnTo>
                    <a:pt x="2" y="12"/>
                  </a:lnTo>
                  <a:lnTo>
                    <a:pt x="2" y="13"/>
                  </a:lnTo>
                  <a:lnTo>
                    <a:pt x="4" y="14"/>
                  </a:lnTo>
                  <a:lnTo>
                    <a:pt x="5" y="14"/>
                  </a:lnTo>
                  <a:lnTo>
                    <a:pt x="6" y="15"/>
                  </a:lnTo>
                  <a:lnTo>
                    <a:pt x="7"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7" name="Freeform 243"/>
            <p:cNvSpPr>
              <a:spLocks noEditPoints="1"/>
            </p:cNvSpPr>
            <p:nvPr/>
          </p:nvSpPr>
          <p:spPr bwMode="auto">
            <a:xfrm>
              <a:off x="3595813" y="6228567"/>
              <a:ext cx="94316"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2147483647 w 60"/>
                <a:gd name="T27" fmla="*/ 2147483647 h 83"/>
                <a:gd name="T28" fmla="*/ 0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83"/>
                <a:gd name="T152" fmla="*/ 60 w 60"/>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83">
                  <a:moveTo>
                    <a:pt x="57" y="12"/>
                  </a:moveTo>
                  <a:lnTo>
                    <a:pt x="60" y="11"/>
                  </a:lnTo>
                  <a:lnTo>
                    <a:pt x="60" y="9"/>
                  </a:lnTo>
                  <a:lnTo>
                    <a:pt x="60" y="7"/>
                  </a:lnTo>
                  <a:lnTo>
                    <a:pt x="60" y="6"/>
                  </a:lnTo>
                  <a:lnTo>
                    <a:pt x="59" y="6"/>
                  </a:lnTo>
                  <a:lnTo>
                    <a:pt x="54" y="6"/>
                  </a:lnTo>
                  <a:lnTo>
                    <a:pt x="50" y="6"/>
                  </a:lnTo>
                  <a:lnTo>
                    <a:pt x="47" y="5"/>
                  </a:lnTo>
                  <a:lnTo>
                    <a:pt x="41" y="3"/>
                  </a:lnTo>
                  <a:lnTo>
                    <a:pt x="36" y="1"/>
                  </a:lnTo>
                  <a:lnTo>
                    <a:pt x="33" y="0"/>
                  </a:lnTo>
                  <a:lnTo>
                    <a:pt x="30" y="0"/>
                  </a:lnTo>
                  <a:lnTo>
                    <a:pt x="26" y="0"/>
                  </a:lnTo>
                  <a:lnTo>
                    <a:pt x="22" y="1"/>
                  </a:lnTo>
                  <a:lnTo>
                    <a:pt x="19" y="3"/>
                  </a:lnTo>
                  <a:lnTo>
                    <a:pt x="18" y="4"/>
                  </a:lnTo>
                  <a:lnTo>
                    <a:pt x="16" y="5"/>
                  </a:lnTo>
                  <a:lnTo>
                    <a:pt x="15" y="6"/>
                  </a:lnTo>
                  <a:lnTo>
                    <a:pt x="14" y="8"/>
                  </a:lnTo>
                  <a:lnTo>
                    <a:pt x="12" y="11"/>
                  </a:lnTo>
                  <a:lnTo>
                    <a:pt x="11" y="14"/>
                  </a:lnTo>
                  <a:lnTo>
                    <a:pt x="11" y="18"/>
                  </a:lnTo>
                  <a:lnTo>
                    <a:pt x="11" y="21"/>
                  </a:lnTo>
                  <a:lnTo>
                    <a:pt x="11" y="24"/>
                  </a:lnTo>
                  <a:lnTo>
                    <a:pt x="14" y="29"/>
                  </a:lnTo>
                  <a:lnTo>
                    <a:pt x="17" y="33"/>
                  </a:lnTo>
                  <a:lnTo>
                    <a:pt x="21" y="36"/>
                  </a:lnTo>
                  <a:lnTo>
                    <a:pt x="18" y="37"/>
                  </a:lnTo>
                  <a:lnTo>
                    <a:pt x="13" y="38"/>
                  </a:lnTo>
                  <a:lnTo>
                    <a:pt x="11" y="39"/>
                  </a:lnTo>
                  <a:lnTo>
                    <a:pt x="9" y="40"/>
                  </a:lnTo>
                  <a:lnTo>
                    <a:pt x="8" y="42"/>
                  </a:lnTo>
                  <a:lnTo>
                    <a:pt x="7" y="43"/>
                  </a:lnTo>
                  <a:lnTo>
                    <a:pt x="7" y="45"/>
                  </a:lnTo>
                  <a:lnTo>
                    <a:pt x="8" y="46"/>
                  </a:lnTo>
                  <a:lnTo>
                    <a:pt x="11" y="49"/>
                  </a:lnTo>
                  <a:lnTo>
                    <a:pt x="17" y="54"/>
                  </a:lnTo>
                  <a:lnTo>
                    <a:pt x="11" y="56"/>
                  </a:lnTo>
                  <a:lnTo>
                    <a:pt x="6" y="60"/>
                  </a:lnTo>
                  <a:lnTo>
                    <a:pt x="4" y="62"/>
                  </a:lnTo>
                  <a:lnTo>
                    <a:pt x="2" y="64"/>
                  </a:lnTo>
                  <a:lnTo>
                    <a:pt x="0" y="67"/>
                  </a:lnTo>
                  <a:lnTo>
                    <a:pt x="0" y="70"/>
                  </a:lnTo>
                  <a:lnTo>
                    <a:pt x="0" y="72"/>
                  </a:lnTo>
                  <a:lnTo>
                    <a:pt x="1" y="74"/>
                  </a:lnTo>
                  <a:lnTo>
                    <a:pt x="2" y="75"/>
                  </a:lnTo>
                  <a:lnTo>
                    <a:pt x="2" y="76"/>
                  </a:lnTo>
                  <a:lnTo>
                    <a:pt x="4" y="79"/>
                  </a:lnTo>
                  <a:lnTo>
                    <a:pt x="7" y="80"/>
                  </a:lnTo>
                  <a:lnTo>
                    <a:pt x="11" y="82"/>
                  </a:lnTo>
                  <a:lnTo>
                    <a:pt x="16" y="83"/>
                  </a:lnTo>
                  <a:lnTo>
                    <a:pt x="21" y="83"/>
                  </a:lnTo>
                  <a:lnTo>
                    <a:pt x="25" y="83"/>
                  </a:lnTo>
                  <a:lnTo>
                    <a:pt x="30" y="82"/>
                  </a:lnTo>
                  <a:lnTo>
                    <a:pt x="36" y="81"/>
                  </a:lnTo>
                  <a:lnTo>
                    <a:pt x="42" y="79"/>
                  </a:lnTo>
                  <a:lnTo>
                    <a:pt x="47" y="76"/>
                  </a:lnTo>
                  <a:lnTo>
                    <a:pt x="50" y="74"/>
                  </a:lnTo>
                  <a:lnTo>
                    <a:pt x="52" y="72"/>
                  </a:lnTo>
                  <a:lnTo>
                    <a:pt x="54" y="70"/>
                  </a:lnTo>
                  <a:lnTo>
                    <a:pt x="55" y="67"/>
                  </a:lnTo>
                  <a:lnTo>
                    <a:pt x="56" y="65"/>
                  </a:lnTo>
                  <a:lnTo>
                    <a:pt x="56" y="62"/>
                  </a:lnTo>
                  <a:lnTo>
                    <a:pt x="56" y="57"/>
                  </a:lnTo>
                  <a:lnTo>
                    <a:pt x="54" y="54"/>
                  </a:lnTo>
                  <a:lnTo>
                    <a:pt x="53" y="52"/>
                  </a:lnTo>
                  <a:lnTo>
                    <a:pt x="52" y="51"/>
                  </a:lnTo>
                  <a:lnTo>
                    <a:pt x="49" y="49"/>
                  </a:lnTo>
                  <a:lnTo>
                    <a:pt x="46" y="48"/>
                  </a:lnTo>
                  <a:lnTo>
                    <a:pt x="42" y="47"/>
                  </a:lnTo>
                  <a:lnTo>
                    <a:pt x="32" y="47"/>
                  </a:lnTo>
                  <a:lnTo>
                    <a:pt x="24" y="47"/>
                  </a:lnTo>
                  <a:lnTo>
                    <a:pt x="19" y="46"/>
                  </a:lnTo>
                  <a:lnTo>
                    <a:pt x="18" y="45"/>
                  </a:lnTo>
                  <a:lnTo>
                    <a:pt x="17" y="45"/>
                  </a:lnTo>
                  <a:lnTo>
                    <a:pt x="17" y="43"/>
                  </a:lnTo>
                  <a:lnTo>
                    <a:pt x="17" y="41"/>
                  </a:lnTo>
                  <a:lnTo>
                    <a:pt x="19" y="40"/>
                  </a:lnTo>
                  <a:lnTo>
                    <a:pt x="20" y="39"/>
                  </a:lnTo>
                  <a:lnTo>
                    <a:pt x="23" y="38"/>
                  </a:lnTo>
                  <a:lnTo>
                    <a:pt x="30" y="37"/>
                  </a:lnTo>
                  <a:lnTo>
                    <a:pt x="37" y="36"/>
                  </a:lnTo>
                  <a:lnTo>
                    <a:pt x="39" y="35"/>
                  </a:lnTo>
                  <a:lnTo>
                    <a:pt x="42" y="34"/>
                  </a:lnTo>
                  <a:lnTo>
                    <a:pt x="45" y="31"/>
                  </a:lnTo>
                  <a:lnTo>
                    <a:pt x="46" y="29"/>
                  </a:lnTo>
                  <a:lnTo>
                    <a:pt x="47" y="28"/>
                  </a:lnTo>
                  <a:lnTo>
                    <a:pt x="49" y="24"/>
                  </a:lnTo>
                  <a:lnTo>
                    <a:pt x="50" y="21"/>
                  </a:lnTo>
                  <a:lnTo>
                    <a:pt x="50" y="18"/>
                  </a:lnTo>
                  <a:lnTo>
                    <a:pt x="50" y="13"/>
                  </a:lnTo>
                  <a:lnTo>
                    <a:pt x="51" y="12"/>
                  </a:lnTo>
                  <a:lnTo>
                    <a:pt x="57" y="12"/>
                  </a:lnTo>
                  <a:close/>
                  <a:moveTo>
                    <a:pt x="8" y="68"/>
                  </a:moveTo>
                  <a:lnTo>
                    <a:pt x="9" y="65"/>
                  </a:lnTo>
                  <a:lnTo>
                    <a:pt x="12" y="62"/>
                  </a:lnTo>
                  <a:lnTo>
                    <a:pt x="15" y="58"/>
                  </a:lnTo>
                  <a:lnTo>
                    <a:pt x="18" y="56"/>
                  </a:lnTo>
                  <a:lnTo>
                    <a:pt x="21" y="55"/>
                  </a:lnTo>
                  <a:lnTo>
                    <a:pt x="27" y="55"/>
                  </a:lnTo>
                  <a:lnTo>
                    <a:pt x="37" y="55"/>
                  </a:lnTo>
                  <a:lnTo>
                    <a:pt x="44" y="56"/>
                  </a:lnTo>
                  <a:lnTo>
                    <a:pt x="47" y="58"/>
                  </a:lnTo>
                  <a:lnTo>
                    <a:pt x="49" y="59"/>
                  </a:lnTo>
                  <a:lnTo>
                    <a:pt x="50" y="61"/>
                  </a:lnTo>
                  <a:lnTo>
                    <a:pt x="51" y="64"/>
                  </a:lnTo>
                  <a:lnTo>
                    <a:pt x="50" y="66"/>
                  </a:lnTo>
                  <a:lnTo>
                    <a:pt x="50" y="68"/>
                  </a:lnTo>
                  <a:lnTo>
                    <a:pt x="48" y="70"/>
                  </a:lnTo>
                  <a:lnTo>
                    <a:pt x="45" y="73"/>
                  </a:lnTo>
                  <a:lnTo>
                    <a:pt x="42" y="75"/>
                  </a:lnTo>
                  <a:lnTo>
                    <a:pt x="37" y="77"/>
                  </a:lnTo>
                  <a:lnTo>
                    <a:pt x="31" y="78"/>
                  </a:lnTo>
                  <a:lnTo>
                    <a:pt x="23" y="79"/>
                  </a:lnTo>
                  <a:lnTo>
                    <a:pt x="17" y="78"/>
                  </a:lnTo>
                  <a:lnTo>
                    <a:pt x="15" y="77"/>
                  </a:lnTo>
                  <a:lnTo>
                    <a:pt x="13" y="76"/>
                  </a:lnTo>
                  <a:lnTo>
                    <a:pt x="11" y="74"/>
                  </a:lnTo>
                  <a:lnTo>
                    <a:pt x="10" y="73"/>
                  </a:lnTo>
                  <a:lnTo>
                    <a:pt x="9" y="71"/>
                  </a:lnTo>
                  <a:lnTo>
                    <a:pt x="8" y="68"/>
                  </a:lnTo>
                  <a:close/>
                  <a:moveTo>
                    <a:pt x="41" y="19"/>
                  </a:moveTo>
                  <a:lnTo>
                    <a:pt x="41" y="25"/>
                  </a:lnTo>
                  <a:lnTo>
                    <a:pt x="40" y="28"/>
                  </a:lnTo>
                  <a:lnTo>
                    <a:pt x="39" y="30"/>
                  </a:lnTo>
                  <a:lnTo>
                    <a:pt x="38" y="32"/>
                  </a:lnTo>
                  <a:lnTo>
                    <a:pt x="36" y="34"/>
                  </a:lnTo>
                  <a:lnTo>
                    <a:pt x="33" y="35"/>
                  </a:lnTo>
                  <a:lnTo>
                    <a:pt x="30" y="35"/>
                  </a:lnTo>
                  <a:lnTo>
                    <a:pt x="27" y="34"/>
                  </a:lnTo>
                  <a:lnTo>
                    <a:pt x="26" y="34"/>
                  </a:lnTo>
                  <a:lnTo>
                    <a:pt x="25" y="33"/>
                  </a:lnTo>
                  <a:lnTo>
                    <a:pt x="23" y="31"/>
                  </a:lnTo>
                  <a:lnTo>
                    <a:pt x="21" y="28"/>
                  </a:lnTo>
                  <a:lnTo>
                    <a:pt x="20" y="23"/>
                  </a:lnTo>
                  <a:lnTo>
                    <a:pt x="20" y="17"/>
                  </a:lnTo>
                  <a:lnTo>
                    <a:pt x="20" y="15"/>
                  </a:lnTo>
                  <a:lnTo>
                    <a:pt x="20" y="12"/>
                  </a:lnTo>
                  <a:lnTo>
                    <a:pt x="22" y="7"/>
                  </a:lnTo>
                  <a:lnTo>
                    <a:pt x="22" y="6"/>
                  </a:lnTo>
                  <a:lnTo>
                    <a:pt x="23" y="5"/>
                  </a:lnTo>
                  <a:lnTo>
                    <a:pt x="25" y="3"/>
                  </a:lnTo>
                  <a:lnTo>
                    <a:pt x="27" y="3"/>
                  </a:lnTo>
                  <a:lnTo>
                    <a:pt x="30" y="2"/>
                  </a:lnTo>
                  <a:lnTo>
                    <a:pt x="34" y="3"/>
                  </a:lnTo>
                  <a:lnTo>
                    <a:pt x="36" y="4"/>
                  </a:lnTo>
                  <a:lnTo>
                    <a:pt x="38" y="6"/>
                  </a:lnTo>
                  <a:lnTo>
                    <a:pt x="40" y="8"/>
                  </a:lnTo>
                  <a:lnTo>
                    <a:pt x="41" y="11"/>
                  </a:lnTo>
                  <a:lnTo>
                    <a:pt x="41" y="13"/>
                  </a:lnTo>
                  <a:lnTo>
                    <a:pt x="41"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8" name="Oval 244"/>
            <p:cNvSpPr>
              <a:spLocks noChangeArrowheads="1"/>
            </p:cNvSpPr>
            <p:nvPr/>
          </p:nvSpPr>
          <p:spPr bwMode="auto">
            <a:xfrm>
              <a:off x="1970088" y="6065838"/>
              <a:ext cx="42863"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69" name="Oval 245"/>
            <p:cNvSpPr>
              <a:spLocks noChangeArrowheads="1"/>
            </p:cNvSpPr>
            <p:nvPr/>
          </p:nvSpPr>
          <p:spPr bwMode="auto">
            <a:xfrm>
              <a:off x="2994106" y="6065838"/>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0" name="Oval 246"/>
            <p:cNvSpPr>
              <a:spLocks noChangeArrowheads="1"/>
            </p:cNvSpPr>
            <p:nvPr/>
          </p:nvSpPr>
          <p:spPr bwMode="auto">
            <a:xfrm>
              <a:off x="3476138" y="6065838"/>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1" name="Oval 247"/>
            <p:cNvSpPr>
              <a:spLocks noChangeArrowheads="1"/>
            </p:cNvSpPr>
            <p:nvPr/>
          </p:nvSpPr>
          <p:spPr bwMode="auto">
            <a:xfrm>
              <a:off x="2630488" y="6270624"/>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2" name="Oval 248"/>
            <p:cNvSpPr>
              <a:spLocks noChangeArrowheads="1"/>
            </p:cNvSpPr>
            <p:nvPr/>
          </p:nvSpPr>
          <p:spPr bwMode="auto">
            <a:xfrm>
              <a:off x="963613" y="6065838"/>
              <a:ext cx="42863"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3" name="Oval 249"/>
            <p:cNvSpPr>
              <a:spLocks noChangeArrowheads="1"/>
            </p:cNvSpPr>
            <p:nvPr/>
          </p:nvSpPr>
          <p:spPr bwMode="auto">
            <a:xfrm>
              <a:off x="3727450" y="6270624"/>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grpSp>
      <p:sp>
        <p:nvSpPr>
          <p:cNvPr id="74" name="Rectangle 76"/>
          <p:cNvSpPr>
            <a:spLocks noChangeArrowheads="1"/>
          </p:cNvSpPr>
          <p:nvPr userDrawn="1"/>
        </p:nvSpPr>
        <p:spPr bwMode="auto">
          <a:xfrm>
            <a:off x="7740212" y="7230926"/>
            <a:ext cx="194387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p>
            <a:pPr algn="r" defTabSz="907020">
              <a:lnSpc>
                <a:spcPts val="1074"/>
              </a:lnSpc>
            </a:pPr>
            <a:r>
              <a:rPr lang="en-US" sz="700" dirty="0">
                <a:solidFill>
                  <a:srgbClr val="002776"/>
                </a:solidFill>
                <a:latin typeface="Arial"/>
                <a:cs typeface="Arial" pitchFamily="34" charset="0"/>
              </a:rPr>
              <a:t>© 2014 Deloitte Global Services Limited </a:t>
            </a:r>
          </a:p>
        </p:txBody>
      </p:sp>
      <p:sp>
        <p:nvSpPr>
          <p:cNvPr id="75" name="Text Box 7"/>
          <p:cNvSpPr txBox="1">
            <a:spLocks noChangeArrowheads="1"/>
          </p:cNvSpPr>
          <p:nvPr userDrawn="1"/>
        </p:nvSpPr>
        <p:spPr bwMode="auto">
          <a:xfrm>
            <a:off x="8273266" y="466839"/>
            <a:ext cx="1662110" cy="5296322"/>
          </a:xfrm>
          <a:prstGeom prst="rect">
            <a:avLst/>
          </a:prstGeom>
          <a:noFill/>
          <a:ln w="9525">
            <a:noFill/>
            <a:miter lim="800000"/>
            <a:headEnd/>
            <a:tailEnd/>
          </a:ln>
        </p:spPr>
        <p:txBody>
          <a:bodyPr lIns="0" tIns="0" rIns="0" bIns="0">
            <a:spAutoFit/>
          </a:bodyPr>
          <a:lstStyle/>
          <a:p>
            <a:pPr defTabSz="906687">
              <a:lnSpc>
                <a:spcPts val="718"/>
              </a:lnSpc>
              <a:defRPr/>
            </a:pPr>
            <a:r>
              <a:rPr lang="es-CL" sz="700" b="1" dirty="0">
                <a:solidFill>
                  <a:srgbClr val="000000"/>
                </a:solidFill>
                <a:latin typeface="Arial"/>
                <a:ea typeface="Arial Unicode MS" pitchFamily="34" charset="-128"/>
                <a:cs typeface="Arial Unicode MS" pitchFamily="34" charset="-128"/>
              </a:rPr>
              <a:t>Oficina Central</a:t>
            </a:r>
          </a:p>
          <a:p>
            <a:pPr defTabSz="906687">
              <a:lnSpc>
                <a:spcPts val="718"/>
              </a:lnSpc>
              <a:defRPr/>
            </a:pPr>
            <a:endParaRPr lang="es-CL" sz="700" b="1" dirty="0">
              <a:solidFill>
                <a:srgbClr val="000000"/>
              </a:solidFill>
              <a:latin typeface="Arial"/>
              <a:ea typeface="Arial Unicode MS" pitchFamily="34" charset="-128"/>
              <a:cs typeface="Arial Unicode MS" pitchFamily="34" charset="-128"/>
            </a:endParaRPr>
          </a:p>
          <a:p>
            <a:pPr defTabSz="906687">
              <a:lnSpc>
                <a:spcPts val="718"/>
              </a:lnSpc>
              <a:defRPr/>
            </a:pPr>
            <a:r>
              <a:rPr lang="es-CL" sz="700" dirty="0">
                <a:solidFill>
                  <a:srgbClr val="000000"/>
                </a:solidFill>
                <a:latin typeface="Arial"/>
                <a:ea typeface="Arial Unicode MS" pitchFamily="34" charset="-128"/>
                <a:cs typeface="Arial Unicode MS" pitchFamily="34" charset="-128"/>
              </a:rPr>
              <a:t>Rosario Norte 407</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Piso 9</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Las Condes, Santiago</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Chile</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Fono: (56-2) 729 7000 </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Fax: (56-2) 374 9177</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e-mail: deloittechile@deloitte.com</a:t>
            </a:r>
          </a:p>
          <a:p>
            <a:pPr defTabSz="906687">
              <a:lnSpc>
                <a:spcPts val="718"/>
              </a:lnSpc>
              <a:defRPr/>
            </a:pPr>
            <a:endParaRPr lang="es-CL" sz="700" dirty="0">
              <a:solidFill>
                <a:srgbClr val="000000"/>
              </a:solidFill>
              <a:latin typeface="Arial"/>
              <a:ea typeface="Arial Unicode MS" pitchFamily="34" charset="-128"/>
              <a:cs typeface="Arial Unicode MS" pitchFamily="34" charset="-128"/>
            </a:endParaRPr>
          </a:p>
          <a:p>
            <a:pPr defTabSz="906687">
              <a:lnSpc>
                <a:spcPts val="718"/>
              </a:lnSpc>
              <a:defRPr/>
            </a:pPr>
            <a:r>
              <a:rPr lang="es-CL" sz="700" b="1" dirty="0">
                <a:solidFill>
                  <a:srgbClr val="000000"/>
                </a:solidFill>
                <a:latin typeface="Arial"/>
                <a:ea typeface="Arial Unicode MS" pitchFamily="34" charset="-128"/>
                <a:cs typeface="Arial Unicode MS" pitchFamily="34" charset="-128"/>
              </a:rPr>
              <a:t>Regiones</a:t>
            </a:r>
          </a:p>
          <a:p>
            <a:pPr defTabSz="906687">
              <a:lnSpc>
                <a:spcPts val="718"/>
              </a:lnSpc>
              <a:defRPr/>
            </a:pPr>
            <a:endParaRPr lang="es-CL" sz="700" b="1" dirty="0">
              <a:solidFill>
                <a:srgbClr val="000000"/>
              </a:solidFill>
              <a:latin typeface="Arial"/>
              <a:ea typeface="Arial Unicode MS" pitchFamily="34" charset="-128"/>
              <a:cs typeface="Arial Unicode MS" pitchFamily="34" charset="-128"/>
            </a:endParaRPr>
          </a:p>
          <a:p>
            <a:pPr defTabSz="908430">
              <a:lnSpc>
                <a:spcPts val="718"/>
              </a:lnSpc>
              <a:defRPr/>
            </a:pPr>
            <a:r>
              <a:rPr lang="es-CL" sz="700" dirty="0">
                <a:solidFill>
                  <a:srgbClr val="000000"/>
                </a:solidFill>
                <a:latin typeface="Arial"/>
              </a:rPr>
              <a:t>Simón Bolívar 202,</a:t>
            </a:r>
          </a:p>
          <a:p>
            <a:pPr defTabSz="908430">
              <a:lnSpc>
                <a:spcPts val="718"/>
              </a:lnSpc>
              <a:defRPr/>
            </a:pPr>
            <a:r>
              <a:rPr lang="es-CL" sz="700" dirty="0">
                <a:solidFill>
                  <a:srgbClr val="000000"/>
                </a:solidFill>
                <a:latin typeface="Arial"/>
              </a:rPr>
              <a:t>Oficina 1403</a:t>
            </a:r>
          </a:p>
          <a:p>
            <a:pPr defTabSz="908430">
              <a:lnSpc>
                <a:spcPts val="718"/>
              </a:lnSpc>
              <a:defRPr/>
            </a:pPr>
            <a:r>
              <a:rPr lang="es-CL" sz="700" dirty="0">
                <a:solidFill>
                  <a:srgbClr val="000000"/>
                </a:solidFill>
                <a:latin typeface="Arial"/>
              </a:rPr>
              <a:t>Iquique</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(56-57) 54 65 91 </a:t>
            </a:r>
          </a:p>
          <a:p>
            <a:pPr defTabSz="908430">
              <a:lnSpc>
                <a:spcPts val="718"/>
              </a:lnSpc>
              <a:defRPr/>
            </a:pPr>
            <a:r>
              <a:rPr lang="es-CL" sz="700" dirty="0">
                <a:solidFill>
                  <a:srgbClr val="000000"/>
                </a:solidFill>
                <a:latin typeface="Arial"/>
              </a:rPr>
              <a:t>Fax: (56-57) 54 65 95 </a:t>
            </a:r>
          </a:p>
          <a:p>
            <a:pPr defTabSz="908430">
              <a:lnSpc>
                <a:spcPts val="718"/>
              </a:lnSpc>
              <a:defRPr/>
            </a:pPr>
            <a:r>
              <a:rPr lang="es-CL" sz="700" dirty="0">
                <a:solidFill>
                  <a:srgbClr val="000000"/>
                </a:solidFill>
                <a:latin typeface="Arial"/>
              </a:rPr>
              <a:t>iquique@deloitte.com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Av. Grecia 860</a:t>
            </a:r>
          </a:p>
          <a:p>
            <a:pPr defTabSz="908430">
              <a:lnSpc>
                <a:spcPts val="718"/>
              </a:lnSpc>
              <a:defRPr/>
            </a:pPr>
            <a:r>
              <a:rPr lang="es-CL" sz="700" dirty="0">
                <a:solidFill>
                  <a:srgbClr val="000000"/>
                </a:solidFill>
                <a:latin typeface="Arial"/>
              </a:rPr>
              <a:t>Piso 3</a:t>
            </a:r>
          </a:p>
          <a:p>
            <a:pPr defTabSz="908430">
              <a:lnSpc>
                <a:spcPts val="718"/>
              </a:lnSpc>
              <a:defRPr/>
            </a:pPr>
            <a:r>
              <a:rPr lang="es-CL" sz="700" dirty="0">
                <a:solidFill>
                  <a:srgbClr val="000000"/>
                </a:solidFill>
                <a:latin typeface="Arial"/>
              </a:rPr>
              <a:t>Antofagasta</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(56-55) 44 9660 </a:t>
            </a:r>
          </a:p>
          <a:p>
            <a:pPr defTabSz="908430">
              <a:lnSpc>
                <a:spcPts val="718"/>
              </a:lnSpc>
              <a:defRPr/>
            </a:pPr>
            <a:r>
              <a:rPr lang="es-CL" sz="700" dirty="0">
                <a:solidFill>
                  <a:srgbClr val="000000"/>
                </a:solidFill>
                <a:latin typeface="Arial"/>
              </a:rPr>
              <a:t>Fax: (56-55) 44 9662 </a:t>
            </a:r>
          </a:p>
          <a:p>
            <a:pPr defTabSz="908430">
              <a:lnSpc>
                <a:spcPts val="718"/>
              </a:lnSpc>
              <a:defRPr/>
            </a:pPr>
            <a:r>
              <a:rPr lang="es-CL" sz="700" dirty="0">
                <a:solidFill>
                  <a:srgbClr val="000000"/>
                </a:solidFill>
                <a:latin typeface="Arial"/>
              </a:rPr>
              <a:t>antofagasta@deloitte.com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Los Carrera 831</a:t>
            </a:r>
          </a:p>
          <a:p>
            <a:pPr defTabSz="908430">
              <a:lnSpc>
                <a:spcPts val="718"/>
              </a:lnSpc>
              <a:defRPr/>
            </a:pPr>
            <a:r>
              <a:rPr lang="es-CL" sz="700" dirty="0">
                <a:solidFill>
                  <a:srgbClr val="000000"/>
                </a:solidFill>
                <a:latin typeface="Arial"/>
              </a:rPr>
              <a:t>Oficina 501</a:t>
            </a:r>
          </a:p>
          <a:p>
            <a:pPr defTabSz="908430">
              <a:lnSpc>
                <a:spcPts val="718"/>
              </a:lnSpc>
              <a:defRPr/>
            </a:pPr>
            <a:r>
              <a:rPr lang="es-CL" sz="700" dirty="0">
                <a:solidFill>
                  <a:srgbClr val="000000"/>
                </a:solidFill>
                <a:latin typeface="Arial"/>
              </a:rPr>
              <a:t>Copiapó</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(56-55) 44 9660</a:t>
            </a:r>
          </a:p>
          <a:p>
            <a:pPr defTabSz="908430">
              <a:lnSpc>
                <a:spcPts val="718"/>
              </a:lnSpc>
              <a:defRPr/>
            </a:pPr>
            <a:r>
              <a:rPr lang="es-CL" sz="700" dirty="0">
                <a:solidFill>
                  <a:srgbClr val="000000"/>
                </a:solidFill>
                <a:latin typeface="Arial"/>
              </a:rPr>
              <a:t>Fax: (56-55) 44 9662 </a:t>
            </a:r>
          </a:p>
          <a:p>
            <a:pPr defTabSz="908430">
              <a:lnSpc>
                <a:spcPts val="718"/>
              </a:lnSpc>
              <a:defRPr/>
            </a:pPr>
            <a:r>
              <a:rPr lang="es-CL" sz="700" dirty="0">
                <a:solidFill>
                  <a:srgbClr val="000000"/>
                </a:solidFill>
                <a:latin typeface="Arial"/>
              </a:rPr>
              <a:t>copiapo@deloitte.com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Alvares 646</a:t>
            </a:r>
          </a:p>
          <a:p>
            <a:pPr defTabSz="908430">
              <a:lnSpc>
                <a:spcPts val="718"/>
              </a:lnSpc>
              <a:defRPr/>
            </a:pPr>
            <a:r>
              <a:rPr lang="es-CL" sz="700" dirty="0">
                <a:solidFill>
                  <a:srgbClr val="000000"/>
                </a:solidFill>
                <a:latin typeface="Arial"/>
              </a:rPr>
              <a:t>Oficina 906</a:t>
            </a:r>
          </a:p>
          <a:p>
            <a:pPr defTabSz="908430">
              <a:lnSpc>
                <a:spcPts val="718"/>
              </a:lnSpc>
              <a:defRPr/>
            </a:pPr>
            <a:r>
              <a:rPr lang="es-CL" sz="700" dirty="0">
                <a:solidFill>
                  <a:srgbClr val="000000"/>
                </a:solidFill>
                <a:latin typeface="Arial"/>
              </a:rPr>
              <a:t>Viña del Mar</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(56-32) 246 6111 </a:t>
            </a:r>
          </a:p>
          <a:p>
            <a:pPr defTabSz="908430">
              <a:lnSpc>
                <a:spcPts val="718"/>
              </a:lnSpc>
              <a:defRPr/>
            </a:pPr>
            <a:r>
              <a:rPr lang="es-CL" sz="700" dirty="0">
                <a:solidFill>
                  <a:srgbClr val="000000"/>
                </a:solidFill>
                <a:latin typeface="Arial"/>
              </a:rPr>
              <a:t>Fax: (56-32) 246 6086 </a:t>
            </a:r>
          </a:p>
          <a:p>
            <a:pPr defTabSz="908430">
              <a:lnSpc>
                <a:spcPts val="718"/>
              </a:lnSpc>
              <a:defRPr/>
            </a:pPr>
            <a:r>
              <a:rPr lang="es-CL" sz="700" dirty="0">
                <a:solidFill>
                  <a:srgbClr val="000000"/>
                </a:solidFill>
                <a:latin typeface="Arial"/>
              </a:rPr>
              <a:t>vregionchile@deloitte.com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O’Higgins 940</a:t>
            </a:r>
          </a:p>
          <a:p>
            <a:pPr defTabSz="908430">
              <a:lnSpc>
                <a:spcPts val="718"/>
              </a:lnSpc>
              <a:defRPr/>
            </a:pPr>
            <a:r>
              <a:rPr lang="es-CL" sz="700" dirty="0">
                <a:solidFill>
                  <a:srgbClr val="000000"/>
                </a:solidFill>
                <a:latin typeface="Arial"/>
              </a:rPr>
              <a:t>Piso 6</a:t>
            </a:r>
          </a:p>
          <a:p>
            <a:pPr defTabSz="908430">
              <a:lnSpc>
                <a:spcPts val="718"/>
              </a:lnSpc>
              <a:defRPr/>
            </a:pPr>
            <a:r>
              <a:rPr lang="es-CL" sz="700" dirty="0">
                <a:solidFill>
                  <a:srgbClr val="000000"/>
                </a:solidFill>
                <a:latin typeface="Arial"/>
              </a:rPr>
              <a:t>Concepción</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(56-41) 291 4055 </a:t>
            </a:r>
          </a:p>
          <a:p>
            <a:pPr defTabSz="908430">
              <a:lnSpc>
                <a:spcPts val="718"/>
              </a:lnSpc>
              <a:defRPr/>
            </a:pPr>
            <a:r>
              <a:rPr lang="es-CL" sz="700" dirty="0">
                <a:solidFill>
                  <a:srgbClr val="000000"/>
                </a:solidFill>
                <a:latin typeface="Arial"/>
              </a:rPr>
              <a:t>Fax: (56-41) 291 4066</a:t>
            </a:r>
          </a:p>
          <a:p>
            <a:pPr defTabSz="908430">
              <a:lnSpc>
                <a:spcPts val="718"/>
              </a:lnSpc>
              <a:defRPr/>
            </a:pPr>
            <a:r>
              <a:rPr lang="es-CL" sz="700" dirty="0">
                <a:solidFill>
                  <a:srgbClr val="000000"/>
                </a:solidFill>
                <a:latin typeface="Arial"/>
              </a:rPr>
              <a:t>concepcionchile@deloitte.com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Quillota 175</a:t>
            </a:r>
          </a:p>
          <a:p>
            <a:pPr defTabSz="908430">
              <a:lnSpc>
                <a:spcPts val="718"/>
              </a:lnSpc>
              <a:defRPr/>
            </a:pPr>
            <a:r>
              <a:rPr lang="es-CL" sz="700" dirty="0">
                <a:solidFill>
                  <a:srgbClr val="000000"/>
                </a:solidFill>
                <a:latin typeface="Arial"/>
              </a:rPr>
              <a:t>Oficina 1107</a:t>
            </a:r>
          </a:p>
          <a:p>
            <a:pPr defTabSz="908430">
              <a:lnSpc>
                <a:spcPts val="718"/>
              </a:lnSpc>
              <a:defRPr/>
            </a:pPr>
            <a:r>
              <a:rPr lang="es-CL" sz="700" dirty="0">
                <a:solidFill>
                  <a:srgbClr val="000000"/>
                </a:solidFill>
                <a:latin typeface="Arial"/>
              </a:rPr>
              <a:t>Puerto Montt</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(56-65) 268 600 </a:t>
            </a:r>
          </a:p>
          <a:p>
            <a:pPr defTabSz="908430">
              <a:lnSpc>
                <a:spcPts val="718"/>
              </a:lnSpc>
              <a:defRPr/>
            </a:pPr>
            <a:r>
              <a:rPr lang="es-CL" sz="700" dirty="0">
                <a:solidFill>
                  <a:srgbClr val="000000"/>
                </a:solidFill>
                <a:latin typeface="Arial"/>
              </a:rPr>
              <a:t>Fax: (56-65) 288 600</a:t>
            </a:r>
          </a:p>
          <a:p>
            <a:pPr defTabSz="908430">
              <a:lnSpc>
                <a:spcPts val="718"/>
              </a:lnSpc>
              <a:defRPr/>
            </a:pPr>
            <a:r>
              <a:rPr lang="es-CL" sz="700" dirty="0">
                <a:solidFill>
                  <a:srgbClr val="000000"/>
                </a:solidFill>
                <a:latin typeface="Arial"/>
              </a:rPr>
              <a:t>puertomontt@deloitte.com</a:t>
            </a:r>
          </a:p>
        </p:txBody>
      </p:sp>
      <p:sp>
        <p:nvSpPr>
          <p:cNvPr id="76" name="Text Box 6"/>
          <p:cNvSpPr txBox="1">
            <a:spLocks noChangeArrowheads="1"/>
          </p:cNvSpPr>
          <p:nvPr userDrawn="1"/>
        </p:nvSpPr>
        <p:spPr bwMode="auto">
          <a:xfrm>
            <a:off x="382829" y="6722627"/>
            <a:ext cx="6264276"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6000" eaLnBrk="0" hangingPunct="0">
              <a:defRPr sz="2000">
                <a:solidFill>
                  <a:schemeClr val="tx1"/>
                </a:solidFill>
                <a:latin typeface="Arial" pitchFamily="34" charset="0"/>
                <a:cs typeface="Arial" pitchFamily="34" charset="0"/>
              </a:defRPr>
            </a:lvl1pPr>
            <a:lvl2pPr marL="742950" indent="-285750" defTabSz="1016000" eaLnBrk="0" hangingPunct="0">
              <a:defRPr sz="2000">
                <a:solidFill>
                  <a:schemeClr val="tx1"/>
                </a:solidFill>
                <a:latin typeface="Arial" pitchFamily="34" charset="0"/>
                <a:cs typeface="Arial" pitchFamily="34" charset="0"/>
              </a:defRPr>
            </a:lvl2pPr>
            <a:lvl3pPr marL="1143000" indent="-228600" defTabSz="1016000" eaLnBrk="0" hangingPunct="0">
              <a:defRPr sz="2000">
                <a:solidFill>
                  <a:schemeClr val="tx1"/>
                </a:solidFill>
                <a:latin typeface="Arial" pitchFamily="34" charset="0"/>
                <a:cs typeface="Arial" pitchFamily="34" charset="0"/>
              </a:defRPr>
            </a:lvl3pPr>
            <a:lvl4pPr marL="1600200" indent="-228600" defTabSz="1016000" eaLnBrk="0" hangingPunct="0">
              <a:defRPr sz="2000">
                <a:solidFill>
                  <a:schemeClr val="tx1"/>
                </a:solidFill>
                <a:latin typeface="Arial" pitchFamily="34" charset="0"/>
                <a:cs typeface="Arial" pitchFamily="34" charset="0"/>
              </a:defRPr>
            </a:lvl4pPr>
            <a:lvl5pPr marL="2057400" indent="-228600" defTabSz="1016000" eaLnBrk="0" hangingPunct="0">
              <a:defRPr sz="2000">
                <a:solidFill>
                  <a:schemeClr val="tx1"/>
                </a:solidFill>
                <a:latin typeface="Arial" pitchFamily="34" charset="0"/>
                <a:cs typeface="Arial" pitchFamily="34" charset="0"/>
              </a:defRPr>
            </a:lvl5pPr>
            <a:lvl6pPr marL="2514600" indent="-228600" defTabSz="10160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160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160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160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lnSpc>
                <a:spcPts val="718"/>
              </a:lnSpc>
            </a:pPr>
            <a:r>
              <a:rPr lang="es-CL" sz="700" b="1" dirty="0">
                <a:solidFill>
                  <a:srgbClr val="000000"/>
                </a:solidFill>
                <a:ea typeface="Arial Unicode MS" pitchFamily="34" charset="-128"/>
                <a:cs typeface="Arial Unicode MS" pitchFamily="34" charset="-128"/>
              </a:rPr>
              <a:t>www.deloitte.cl</a:t>
            </a:r>
          </a:p>
          <a:p>
            <a:pPr algn="just" eaLnBrk="1" hangingPunct="1">
              <a:lnSpc>
                <a:spcPts val="718"/>
              </a:lnSpc>
            </a:pPr>
            <a:endParaRPr lang="es-CL" sz="700" dirty="0">
              <a:solidFill>
                <a:srgbClr val="000000"/>
              </a:solidFill>
              <a:ea typeface="Arial Unicode MS" pitchFamily="34" charset="-128"/>
              <a:cs typeface="Arial Unicode MS" pitchFamily="34" charset="-128"/>
            </a:endParaRPr>
          </a:p>
          <a:p>
            <a:pPr algn="just" eaLnBrk="1" hangingPunct="1">
              <a:lnSpc>
                <a:spcPts val="718"/>
              </a:lnSpc>
            </a:pPr>
            <a:r>
              <a:rPr lang="es-CL" sz="700" dirty="0">
                <a:solidFill>
                  <a:srgbClr val="000000"/>
                </a:solidFill>
                <a:ea typeface="Arial Unicode MS" pitchFamily="34" charset="-128"/>
                <a:cs typeface="Arial Unicode MS" pitchFamily="34" charset="-128"/>
              </a:rPr>
              <a:t>Deloitte © se refiere a Deloitte Touche Tohmatsu Limited, una compañía privada limitada por garantía, de Reino Unido, y a su red de firmas miembro, cada una de las cuales es una entidad legal separada e independiente. Por favor, vea en www.deloitte.cl/acercade la descripción detallada de la estructura legal de Deloitte Touche Tohmatsu Limited y sus firmas miembro.</a:t>
            </a:r>
          </a:p>
          <a:p>
            <a:pPr algn="just" eaLnBrk="1" hangingPunct="1">
              <a:lnSpc>
                <a:spcPts val="718"/>
              </a:lnSpc>
            </a:pPr>
            <a:endParaRPr lang="es-CL" sz="700" dirty="0">
              <a:solidFill>
                <a:srgbClr val="000000"/>
              </a:solidFill>
              <a:ea typeface="Arial Unicode MS" pitchFamily="34" charset="-128"/>
              <a:cs typeface="Arial Unicode MS" pitchFamily="34" charset="-128"/>
            </a:endParaRPr>
          </a:p>
          <a:p>
            <a:pPr algn="just" eaLnBrk="1" hangingPunct="1">
              <a:lnSpc>
                <a:spcPts val="718"/>
              </a:lnSpc>
            </a:pPr>
            <a:r>
              <a:rPr lang="es-CL" sz="700" dirty="0">
                <a:solidFill>
                  <a:srgbClr val="000000"/>
                </a:solidFill>
                <a:ea typeface="Arial Unicode MS" pitchFamily="34" charset="-128"/>
                <a:cs typeface="Arial Unicode MS" pitchFamily="34" charset="-128"/>
              </a:rPr>
              <a:t>Deloitte Touche Tohmatsu Limited es una compañía privada limitada por garantía constituida en Inglaterra &amp; Gales bajo el número 07271800, y su domicilio registrado: Hill House, 1 Little New Street, London, EC4A 3TR, Reino Unido.</a:t>
            </a:r>
          </a:p>
        </p:txBody>
      </p:sp>
      <p:pic>
        <p:nvPicPr>
          <p:cNvPr id="77" name="Picture 5" descr="DEL_PRI_RGB"/>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8425" y="419949"/>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93199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277465" y="376409"/>
            <a:ext cx="9468000" cy="5322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20" name="Text Placeholder 19"/>
          <p:cNvSpPr>
            <a:spLocks noGrp="1"/>
          </p:cNvSpPr>
          <p:nvPr>
            <p:ph type="body" sz="quarter" idx="14"/>
          </p:nvPr>
        </p:nvSpPr>
        <p:spPr>
          <a:xfrm>
            <a:off x="407944" y="1247680"/>
            <a:ext cx="9228257" cy="5871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569351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08904" y="2073063"/>
            <a:ext cx="5878598" cy="938592"/>
          </a:xfrm>
        </p:spPr>
        <p:txBody>
          <a:bodyPr>
            <a:noAutofit/>
          </a:bodyPr>
          <a:lstStyle>
            <a:lvl1pPr>
              <a:defRPr sz="31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08905" y="4858750"/>
            <a:ext cx="5878096" cy="1700572"/>
          </a:xfrm>
        </p:spPr>
        <p:txBody>
          <a:bodyPr>
            <a:normAutofit/>
          </a:bodyPr>
          <a:lstStyle>
            <a:lvl1pPr marL="0" indent="0" algn="l">
              <a:lnSpc>
                <a:spcPct val="120000"/>
              </a:lnSpc>
              <a:spcBef>
                <a:spcPts val="0"/>
              </a:spcBef>
              <a:spcAft>
                <a:spcPts val="0"/>
              </a:spcAft>
              <a:buNone/>
              <a:defRPr sz="1800" b="0">
                <a:solidFill>
                  <a:schemeClr val="accent5"/>
                </a:solidFill>
              </a:defRPr>
            </a:lvl1pPr>
            <a:lvl2pPr marL="521177" indent="0" algn="ctr">
              <a:buNone/>
              <a:defRPr>
                <a:solidFill>
                  <a:schemeClr val="tx1">
                    <a:tint val="75000"/>
                  </a:schemeClr>
                </a:solidFill>
              </a:defRPr>
            </a:lvl2pPr>
            <a:lvl3pPr marL="1042354" indent="0" algn="ctr">
              <a:buNone/>
              <a:defRPr>
                <a:solidFill>
                  <a:schemeClr val="tx1">
                    <a:tint val="75000"/>
                  </a:schemeClr>
                </a:solidFill>
              </a:defRPr>
            </a:lvl3pPr>
            <a:lvl4pPr marL="1563531" indent="0" algn="ctr">
              <a:buNone/>
              <a:defRPr>
                <a:solidFill>
                  <a:schemeClr val="tx1">
                    <a:tint val="75000"/>
                  </a:schemeClr>
                </a:solidFill>
              </a:defRPr>
            </a:lvl4pPr>
            <a:lvl5pPr marL="2084709" indent="0" algn="ctr">
              <a:buNone/>
              <a:defRPr>
                <a:solidFill>
                  <a:schemeClr val="tx1">
                    <a:tint val="75000"/>
                  </a:schemeClr>
                </a:solidFill>
              </a:defRPr>
            </a:lvl5pPr>
            <a:lvl6pPr marL="2605886" indent="0" algn="ctr">
              <a:buNone/>
              <a:defRPr>
                <a:solidFill>
                  <a:schemeClr val="tx1">
                    <a:tint val="75000"/>
                  </a:schemeClr>
                </a:solidFill>
              </a:defRPr>
            </a:lvl6pPr>
            <a:lvl7pPr marL="3127062" indent="0" algn="ctr">
              <a:buNone/>
              <a:defRPr>
                <a:solidFill>
                  <a:schemeClr val="tx1">
                    <a:tint val="75000"/>
                  </a:schemeClr>
                </a:solidFill>
              </a:defRPr>
            </a:lvl7pPr>
            <a:lvl8pPr marL="3648239" indent="0" algn="ctr">
              <a:buNone/>
              <a:defRPr>
                <a:solidFill>
                  <a:schemeClr val="tx1">
                    <a:tint val="75000"/>
                  </a:schemeClr>
                </a:solidFill>
              </a:defRPr>
            </a:lvl8pPr>
            <a:lvl9pPr marL="4169416"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810" y="490923"/>
            <a:ext cx="2095200" cy="392705"/>
          </a:xfrm>
          <a:prstGeom prst="rect">
            <a:avLst/>
          </a:prstGeom>
        </p:spPr>
      </p:pic>
      <p:sp>
        <p:nvSpPr>
          <p:cNvPr id="8" name="Text Placeholder 5"/>
          <p:cNvSpPr>
            <a:spLocks noGrp="1"/>
          </p:cNvSpPr>
          <p:nvPr>
            <p:ph type="body" sz="quarter" idx="10"/>
          </p:nvPr>
        </p:nvSpPr>
        <p:spPr>
          <a:xfrm>
            <a:off x="412621" y="3018896"/>
            <a:ext cx="5874881" cy="1839855"/>
          </a:xfrm>
        </p:spPr>
        <p:txBody>
          <a:bodyPr>
            <a:noAutofit/>
          </a:bodyPr>
          <a:lstStyle>
            <a:lvl1pPr marL="0" indent="0">
              <a:buNone/>
              <a:defRPr sz="310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183453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vider Slide with Image 1">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0" y="2413176"/>
            <a:ext cx="2422432" cy="5360812"/>
          </a:xfrm>
        </p:spPr>
        <p:txBody>
          <a:bodyPr/>
          <a:lstStyle>
            <a:lvl1pPr marL="0" indent="0">
              <a:buNone/>
              <a:defRPr sz="33400" b="0" i="0">
                <a:solidFill>
                  <a:srgbClr val="F2F2F2"/>
                </a:solidFill>
                <a:latin typeface="Arial Narrow Bold"/>
                <a:cs typeface="Arial Narrow Bold"/>
              </a:defRPr>
            </a:lvl1pPr>
          </a:lstStyle>
          <a:p>
            <a:pPr lvl="0"/>
            <a:r>
              <a:rPr lang="en-US" dirty="0" smtClean="0"/>
              <a:t>Click to edit Master text styles</a:t>
            </a:r>
          </a:p>
        </p:txBody>
      </p:sp>
      <p:sp>
        <p:nvSpPr>
          <p:cNvPr id="3" name="Rectangle 2"/>
          <p:cNvSpPr/>
          <p:nvPr userDrawn="1"/>
        </p:nvSpPr>
        <p:spPr>
          <a:xfrm>
            <a:off x="5123145" y="0"/>
            <a:ext cx="4936846" cy="7773988"/>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101868" tIns="50933" rIns="101868" bIns="50933" rtlCol="0" anchor="ctr"/>
          <a:lstStyle/>
          <a:p>
            <a:pPr algn="ctr" defTabSz="1042354" fontAlgn="auto">
              <a:spcBef>
                <a:spcPts val="0"/>
              </a:spcBef>
              <a:spcAft>
                <a:spcPts val="0"/>
              </a:spcAft>
            </a:pPr>
            <a:endParaRPr lang="en-US" sz="2100" dirty="0">
              <a:solidFill>
                <a:prstClr val="white"/>
              </a:solidFill>
            </a:endParaRPr>
          </a:p>
        </p:txBody>
      </p:sp>
      <p:sp>
        <p:nvSpPr>
          <p:cNvPr id="6" name="Text Placeholder 5"/>
          <p:cNvSpPr>
            <a:spLocks noGrp="1"/>
          </p:cNvSpPr>
          <p:nvPr>
            <p:ph type="body" sz="quarter" idx="10"/>
          </p:nvPr>
        </p:nvSpPr>
        <p:spPr>
          <a:xfrm>
            <a:off x="403477" y="2915239"/>
            <a:ext cx="4520065" cy="1979494"/>
          </a:xfrm>
        </p:spPr>
        <p:txBody>
          <a:bodyPr>
            <a:noAutofit/>
          </a:bodyPr>
          <a:lstStyle>
            <a:lvl1pPr marL="0" indent="0">
              <a:buNone/>
              <a:defRPr sz="5300">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850728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3" y="4995866"/>
            <a:ext cx="8550275" cy="1543050"/>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95343" y="3295657"/>
            <a:ext cx="8550275" cy="1700212"/>
          </a:xfrm>
        </p:spPr>
        <p:txBody>
          <a:bodyPr anchor="b"/>
          <a:lstStyle>
            <a:lvl1pPr marL="0" indent="0">
              <a:buNone/>
              <a:defRPr sz="2000"/>
            </a:lvl1pPr>
            <a:lvl2pPr marL="456697" indent="0">
              <a:buNone/>
              <a:defRPr sz="1800"/>
            </a:lvl2pPr>
            <a:lvl3pPr marL="913399" indent="0">
              <a:buNone/>
              <a:defRPr sz="1600"/>
            </a:lvl3pPr>
            <a:lvl4pPr marL="1370096" indent="0">
              <a:buNone/>
              <a:defRPr sz="1400"/>
            </a:lvl4pPr>
            <a:lvl5pPr marL="1826794" indent="0">
              <a:buNone/>
              <a:defRPr sz="1400"/>
            </a:lvl5pPr>
            <a:lvl6pPr marL="2283491" indent="0">
              <a:buNone/>
              <a:defRPr sz="1400"/>
            </a:lvl6pPr>
            <a:lvl7pPr marL="2740191" indent="0">
              <a:buNone/>
              <a:defRPr sz="1400"/>
            </a:lvl7pPr>
            <a:lvl8pPr marL="3196890" indent="0">
              <a:buNone/>
              <a:defRPr sz="1400"/>
            </a:lvl8pPr>
            <a:lvl9pPr marL="3653587" indent="0">
              <a:buNone/>
              <a:defRPr sz="1400"/>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B7DAC1CF-7529-4767-A444-A1C24573EC07}"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045550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257501" y="2891923"/>
            <a:ext cx="7544991" cy="1523702"/>
          </a:xfrm>
        </p:spPr>
        <p:txBody>
          <a:bodyPr anchor="ctr"/>
          <a:lstStyle>
            <a:lvl1pPr>
              <a:spcBef>
                <a:spcPts val="203"/>
              </a:spcBef>
              <a:defRPr sz="2437"/>
            </a:lvl1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p:txBody>
      </p:sp>
    </p:spTree>
    <p:extLst>
      <p:ext uri="{BB962C8B-B14F-4D97-AF65-F5344CB8AC3E}">
        <p14:creationId xmlns:p14="http://schemas.microsoft.com/office/powerpoint/2010/main" val="156561221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57302" y="3027363"/>
            <a:ext cx="6724650" cy="1651000"/>
          </a:xfrm>
        </p:spPr>
        <p:txBody>
          <a:bodyPr/>
          <a:lstStyle>
            <a:lvl1pPr>
              <a:lnSpc>
                <a:spcPts val="5193"/>
              </a:lnSpc>
              <a:defRPr sz="5600" b="0">
                <a:solidFill>
                  <a:schemeClr val="bg2"/>
                </a:solidFill>
                <a:latin typeface="Times New Roman" pitchFamily="18" charset="0"/>
              </a:defRPr>
            </a:lvl1pPr>
          </a:lstStyle>
          <a:p>
            <a:r>
              <a:rPr lang="en-US"/>
              <a:t>Click to edit </a:t>
            </a:r>
            <a:br>
              <a:rPr lang="en-US"/>
            </a:br>
            <a:r>
              <a:rPr lang="en-US"/>
              <a:t>Master title style</a:t>
            </a:r>
          </a:p>
        </p:txBody>
      </p:sp>
      <p:sp>
        <p:nvSpPr>
          <p:cNvPr id="3" name="Slide Number Placeholder 9"/>
          <p:cNvSpPr>
            <a:spLocks noGrp="1"/>
          </p:cNvSpPr>
          <p:nvPr>
            <p:ph type="sldNum" sz="quarter" idx="10"/>
          </p:nvPr>
        </p:nvSpPr>
        <p:spPr>
          <a:xfrm>
            <a:off x="457203" y="7405690"/>
            <a:ext cx="311150" cy="179387"/>
          </a:xfrm>
        </p:spPr>
        <p:txBody>
          <a:bodyPr/>
          <a:lstStyle>
            <a:lvl1pPr>
              <a:lnSpc>
                <a:spcPts val="1337"/>
              </a:lnSpc>
              <a:defRPr>
                <a:solidFill>
                  <a:schemeClr val="bg2"/>
                </a:solidFill>
              </a:defRPr>
            </a:lvl1pPr>
          </a:lstStyle>
          <a:p>
            <a:pPr>
              <a:defRPr/>
            </a:pPr>
            <a:fld id="{763A6BE3-59AE-40B2-A0E5-5DA4B35828E3}" type="slidenum">
              <a:rPr lang="en-US">
                <a:solidFill>
                  <a:srgbClr val="FFFFFF"/>
                </a:solidFill>
              </a:rPr>
              <a:pPr>
                <a:defRPr/>
              </a:pPr>
              <a:t>‹#›</a:t>
            </a:fld>
            <a:endParaRPr lang="en-US" dirty="0">
              <a:solidFill>
                <a:srgbClr val="FFFFFF"/>
              </a:solidFill>
            </a:endParaRPr>
          </a:p>
        </p:txBody>
      </p:sp>
      <p:sp>
        <p:nvSpPr>
          <p:cNvPr id="4" name="Footer Placeholder 10"/>
          <p:cNvSpPr>
            <a:spLocks noGrp="1"/>
          </p:cNvSpPr>
          <p:nvPr>
            <p:ph type="ftr" sz="quarter" idx="11"/>
          </p:nvPr>
        </p:nvSpPr>
        <p:spPr>
          <a:xfrm>
            <a:off x="847725" y="7405690"/>
            <a:ext cx="4749800" cy="179387"/>
          </a:xfrm>
        </p:spPr>
        <p:txBody>
          <a:bodyPr/>
          <a:lstStyle>
            <a:lvl1pPr>
              <a:lnSpc>
                <a:spcPts val="1337"/>
              </a:lnSpc>
              <a:defRPr>
                <a:solidFill>
                  <a:schemeClr val="bg2"/>
                </a:solidFill>
              </a:defRPr>
            </a:lvl1pPr>
          </a:lstStyle>
          <a:p>
            <a:pPr>
              <a:defRPr/>
            </a:pPr>
            <a:r>
              <a:rPr lang="en-US" dirty="0">
                <a:solidFill>
                  <a:srgbClr val="FFFFFF"/>
                </a:solidFill>
              </a:rPr>
              <a:t>Footer</a:t>
            </a:r>
          </a:p>
        </p:txBody>
      </p:sp>
    </p:spTree>
    <p:extLst>
      <p:ext uri="{BB962C8B-B14F-4D97-AF65-F5344CB8AC3E}">
        <p14:creationId xmlns:p14="http://schemas.microsoft.com/office/powerpoint/2010/main" val="274191574"/>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468000" cy="957262"/>
          </a:xfrm>
        </p:spPr>
        <p:txBody>
          <a:bodyPr/>
          <a:lstStyle>
            <a:lvl1pPr>
              <a:lnSpc>
                <a:spcPct val="100000"/>
              </a:lnSpc>
              <a:defRPr sz="2200"/>
            </a:lvl1pPr>
          </a:lstStyle>
          <a:p>
            <a:r>
              <a:rPr lang="en-US" dirty="0" smtClean="0"/>
              <a:t>Click to edit Master title style</a:t>
            </a:r>
            <a:endParaRPr lang="es-C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183D6856-CF4E-42C4-B228-5F9DD1DB1801}"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1126888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3" y="4995866"/>
            <a:ext cx="8550275" cy="1543050"/>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95343" y="3295657"/>
            <a:ext cx="8550275" cy="1700212"/>
          </a:xfrm>
        </p:spPr>
        <p:txBody>
          <a:bodyPr anchor="b"/>
          <a:lstStyle>
            <a:lvl1pPr marL="0" indent="0">
              <a:buNone/>
              <a:defRPr sz="2000"/>
            </a:lvl1pPr>
            <a:lvl2pPr marL="456697" indent="0">
              <a:buNone/>
              <a:defRPr sz="1800"/>
            </a:lvl2pPr>
            <a:lvl3pPr marL="913399" indent="0">
              <a:buNone/>
              <a:defRPr sz="1600"/>
            </a:lvl3pPr>
            <a:lvl4pPr marL="1370096" indent="0">
              <a:buNone/>
              <a:defRPr sz="1400"/>
            </a:lvl4pPr>
            <a:lvl5pPr marL="1826794" indent="0">
              <a:buNone/>
              <a:defRPr sz="1400"/>
            </a:lvl5pPr>
            <a:lvl6pPr marL="2283491" indent="0">
              <a:buNone/>
              <a:defRPr sz="1400"/>
            </a:lvl6pPr>
            <a:lvl7pPr marL="2740191" indent="0">
              <a:buNone/>
              <a:defRPr sz="1400"/>
            </a:lvl7pPr>
            <a:lvl8pPr marL="3196890" indent="0">
              <a:buNone/>
              <a:defRPr sz="1400"/>
            </a:lvl8pPr>
            <a:lvl9pPr marL="3653587" indent="0">
              <a:buNone/>
              <a:defRPr sz="1400"/>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B7DAC1CF-7529-4767-A444-A1C24573EC07}"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2064683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Content Placeholder 2"/>
          <p:cNvSpPr>
            <a:spLocks noGrp="1"/>
          </p:cNvSpPr>
          <p:nvPr>
            <p:ph sz="half" idx="1"/>
          </p:nvPr>
        </p:nvSpPr>
        <p:spPr>
          <a:xfrm>
            <a:off x="492133"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5105407"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Slide Number Placeholder 9"/>
          <p:cNvSpPr>
            <a:spLocks noGrp="1"/>
          </p:cNvSpPr>
          <p:nvPr>
            <p:ph type="sldNum" sz="quarter" idx="10"/>
          </p:nvPr>
        </p:nvSpPr>
        <p:spPr/>
        <p:txBody>
          <a:bodyPr/>
          <a:lstStyle>
            <a:lvl1pPr>
              <a:defRPr/>
            </a:lvl1pPr>
          </a:lstStyle>
          <a:p>
            <a:pPr>
              <a:defRPr/>
            </a:pPr>
            <a:fld id="{31880911-99AE-4CB7-A071-1760C35551F7}"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121465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Slide Number Placeholder 9"/>
          <p:cNvSpPr>
            <a:spLocks noGrp="1"/>
          </p:cNvSpPr>
          <p:nvPr>
            <p:ph type="sldNum" sz="quarter" idx="10"/>
          </p:nvPr>
        </p:nvSpPr>
        <p:spPr/>
        <p:txBody>
          <a:bodyPr/>
          <a:lstStyle>
            <a:lvl1pPr>
              <a:defRPr/>
            </a:lvl1pPr>
          </a:lstStyle>
          <a:p>
            <a:pPr>
              <a:defRPr/>
            </a:pPr>
            <a:fld id="{86812F57-7A5F-4E8D-A60F-218CCB32CE6C}"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2309727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eloitte Contenido">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468000" cy="935211"/>
          </a:xfrm>
        </p:spPr>
        <p:txBody>
          <a:bodyPr/>
          <a:lstStyle>
            <a:lvl1pPr>
              <a:lnSpc>
                <a:spcPct val="100000"/>
              </a:lnSpc>
              <a:defRPr sz="2200"/>
            </a:lvl1pPr>
          </a:lstStyle>
          <a:p>
            <a:r>
              <a:rPr lang="en-US" dirty="0" smtClean="0"/>
              <a:t>Click to edit Master title style</a:t>
            </a:r>
            <a:endParaRPr lang="es-CL" dirty="0"/>
          </a:p>
        </p:txBody>
      </p:sp>
      <p:sp>
        <p:nvSpPr>
          <p:cNvPr id="3" name="Slide Number Placeholder 9"/>
          <p:cNvSpPr>
            <a:spLocks noGrp="1"/>
          </p:cNvSpPr>
          <p:nvPr>
            <p:ph type="sldNum" sz="quarter" idx="10"/>
          </p:nvPr>
        </p:nvSpPr>
        <p:spPr>
          <a:xfrm>
            <a:off x="457203" y="7429506"/>
            <a:ext cx="311150" cy="163513"/>
          </a:xfrm>
        </p:spPr>
        <p:txBody>
          <a:bodyPr/>
          <a:lstStyle>
            <a:lvl1pPr>
              <a:defRPr/>
            </a:lvl1pPr>
          </a:lstStyle>
          <a:p>
            <a:pPr>
              <a:defRPr/>
            </a:pPr>
            <a:fld id="{10B2FFDA-8459-4AAB-8339-1E05B01561E7}"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a:xfrm>
            <a:off x="849313" y="7429506"/>
            <a:ext cx="4749800" cy="163513"/>
          </a:xfrm>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1198543835"/>
      </p:ext>
    </p:extLst>
  </p:cSld>
  <p:clrMapOvr>
    <a:masterClrMapping/>
  </p:clrMapOvr>
  <p:transition spd="slow"/>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Deloitte Portada">
    <p:spTree>
      <p:nvGrpSpPr>
        <p:cNvPr id="1" name=""/>
        <p:cNvGrpSpPr/>
        <p:nvPr/>
      </p:nvGrpSpPr>
      <p:grpSpPr>
        <a:xfrm>
          <a:off x="0" y="0"/>
          <a:ext cx="0" cy="0"/>
          <a:chOff x="0" y="0"/>
          <a:chExt cx="0" cy="0"/>
        </a:xfrm>
      </p:grpSpPr>
      <p:sp>
        <p:nvSpPr>
          <p:cNvPr id="5" name="Rectangle 2"/>
          <p:cNvSpPr>
            <a:spLocks noGrp="1"/>
          </p:cNvSpPr>
          <p:nvPr>
            <p:ph type="ctrTitle"/>
          </p:nvPr>
        </p:nvSpPr>
        <p:spPr>
          <a:xfrm>
            <a:off x="564134" y="2806702"/>
            <a:ext cx="5473130" cy="2160588"/>
          </a:xfrm>
        </p:spPr>
        <p:txBody>
          <a:bodyPr/>
          <a:lstStyle>
            <a:lvl1pPr>
              <a:lnSpc>
                <a:spcPts val="4341"/>
              </a:lnSpc>
              <a:defRPr b="0">
                <a:latin typeface="+mj-lt"/>
              </a:defRPr>
            </a:lvl1pPr>
          </a:lstStyle>
          <a:p>
            <a:pPr>
              <a:lnSpc>
                <a:spcPts val="3895"/>
              </a:lnSpc>
            </a:pPr>
            <a:endParaRPr lang="es-CL" sz="4000" dirty="0">
              <a:solidFill>
                <a:schemeClr val="accent2"/>
              </a:solidFill>
            </a:endParaRPr>
          </a:p>
        </p:txBody>
      </p:sp>
      <p:sp>
        <p:nvSpPr>
          <p:cNvPr id="6" name="Text Box 3"/>
          <p:cNvSpPr txBox="1">
            <a:spLocks noChangeArrowheads="1"/>
          </p:cNvSpPr>
          <p:nvPr userDrawn="1"/>
        </p:nvSpPr>
        <p:spPr bwMode="auto">
          <a:xfrm>
            <a:off x="515232" y="7123170"/>
            <a:ext cx="2640747" cy="4362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017074">
              <a:spcAft>
                <a:spcPts val="0"/>
              </a:spcAft>
            </a:pPr>
            <a:endParaRPr lang="es-CL" sz="1300" dirty="0">
              <a:solidFill>
                <a:srgbClr val="000000"/>
              </a:solidFill>
              <a:latin typeface="Arial"/>
            </a:endParaRPr>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5152" y="501653"/>
            <a:ext cx="2312586"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4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3" name="Group 158"/>
          <p:cNvGrpSpPr>
            <a:grpSpLocks/>
          </p:cNvGrpSpPr>
          <p:nvPr userDrawn="1"/>
        </p:nvGrpSpPr>
        <p:grpSpPr bwMode="auto">
          <a:xfrm>
            <a:off x="382828" y="6286055"/>
            <a:ext cx="3009900" cy="354012"/>
            <a:chOff x="457200" y="5959475"/>
            <a:chExt cx="3311525" cy="400050"/>
          </a:xfrm>
        </p:grpSpPr>
        <p:sp>
          <p:nvSpPr>
            <p:cNvPr id="4" name="Freeform 170"/>
            <p:cNvSpPr>
              <a:spLocks/>
            </p:cNvSpPr>
            <p:nvPr/>
          </p:nvSpPr>
          <p:spPr bwMode="auto">
            <a:xfrm>
              <a:off x="457200" y="6181925"/>
              <a:ext cx="94316" cy="130958"/>
            </a:xfrm>
            <a:custGeom>
              <a:avLst/>
              <a:gdLst>
                <a:gd name="T0" fmla="*/ 2147483647 w 59"/>
                <a:gd name="T1" fmla="*/ 0 h 83"/>
                <a:gd name="T2" fmla="*/ 2147483647 w 59"/>
                <a:gd name="T3" fmla="*/ 0 h 83"/>
                <a:gd name="T4" fmla="*/ 2147483647 w 59"/>
                <a:gd name="T5" fmla="*/ 0 h 83"/>
                <a:gd name="T6" fmla="*/ 2147483647 w 59"/>
                <a:gd name="T7" fmla="*/ 2147483647 h 83"/>
                <a:gd name="T8" fmla="*/ 2147483647 w 59"/>
                <a:gd name="T9" fmla="*/ 2147483647 h 83"/>
                <a:gd name="T10" fmla="*/ 2147483647 w 59"/>
                <a:gd name="T11" fmla="*/ 2147483647 h 83"/>
                <a:gd name="T12" fmla="*/ 2147483647 w 59"/>
                <a:gd name="T13" fmla="*/ 2147483647 h 83"/>
                <a:gd name="T14" fmla="*/ 2147483647 w 59"/>
                <a:gd name="T15" fmla="*/ 2147483647 h 83"/>
                <a:gd name="T16" fmla="*/ 2147483647 w 59"/>
                <a:gd name="T17" fmla="*/ 2147483647 h 83"/>
                <a:gd name="T18" fmla="*/ 2147483647 w 59"/>
                <a:gd name="T19" fmla="*/ 2147483647 h 83"/>
                <a:gd name="T20" fmla="*/ 2147483647 w 59"/>
                <a:gd name="T21" fmla="*/ 2147483647 h 83"/>
                <a:gd name="T22" fmla="*/ 0 w 59"/>
                <a:gd name="T23" fmla="*/ 2147483647 h 83"/>
                <a:gd name="T24" fmla="*/ 2147483647 w 59"/>
                <a:gd name="T25" fmla="*/ 2147483647 h 83"/>
                <a:gd name="T26" fmla="*/ 2147483647 w 59"/>
                <a:gd name="T27" fmla="*/ 2147483647 h 83"/>
                <a:gd name="T28" fmla="*/ 2147483647 w 59"/>
                <a:gd name="T29" fmla="*/ 2147483647 h 83"/>
                <a:gd name="T30" fmla="*/ 2147483647 w 59"/>
                <a:gd name="T31" fmla="*/ 2147483647 h 83"/>
                <a:gd name="T32" fmla="*/ 2147483647 w 59"/>
                <a:gd name="T33" fmla="*/ 2147483647 h 83"/>
                <a:gd name="T34" fmla="*/ 2147483647 w 59"/>
                <a:gd name="T35" fmla="*/ 2147483647 h 83"/>
                <a:gd name="T36" fmla="*/ 2147483647 w 59"/>
                <a:gd name="T37" fmla="*/ 2147483647 h 83"/>
                <a:gd name="T38" fmla="*/ 2147483647 w 59"/>
                <a:gd name="T39" fmla="*/ 2147483647 h 83"/>
                <a:gd name="T40" fmla="*/ 2147483647 w 59"/>
                <a:gd name="T41" fmla="*/ 2147483647 h 83"/>
                <a:gd name="T42" fmla="*/ 2147483647 w 59"/>
                <a:gd name="T43" fmla="*/ 2147483647 h 83"/>
                <a:gd name="T44" fmla="*/ 2147483647 w 59"/>
                <a:gd name="T45" fmla="*/ 2147483647 h 83"/>
                <a:gd name="T46" fmla="*/ 2147483647 w 59"/>
                <a:gd name="T47" fmla="*/ 2147483647 h 83"/>
                <a:gd name="T48" fmla="*/ 2147483647 w 59"/>
                <a:gd name="T49" fmla="*/ 2147483647 h 83"/>
                <a:gd name="T50" fmla="*/ 2147483647 w 59"/>
                <a:gd name="T51" fmla="*/ 2147483647 h 83"/>
                <a:gd name="T52" fmla="*/ 2147483647 w 59"/>
                <a:gd name="T53" fmla="*/ 2147483647 h 83"/>
                <a:gd name="T54" fmla="*/ 2147483647 w 59"/>
                <a:gd name="T55" fmla="*/ 2147483647 h 83"/>
                <a:gd name="T56" fmla="*/ 2147483647 w 59"/>
                <a:gd name="T57" fmla="*/ 2147483647 h 83"/>
                <a:gd name="T58" fmla="*/ 2147483647 w 59"/>
                <a:gd name="T59" fmla="*/ 2147483647 h 83"/>
                <a:gd name="T60" fmla="*/ 2147483647 w 59"/>
                <a:gd name="T61" fmla="*/ 2147483647 h 83"/>
                <a:gd name="T62" fmla="*/ 2147483647 w 59"/>
                <a:gd name="T63" fmla="*/ 2147483647 h 83"/>
                <a:gd name="T64" fmla="*/ 2147483647 w 59"/>
                <a:gd name="T65" fmla="*/ 2147483647 h 83"/>
                <a:gd name="T66" fmla="*/ 2147483647 w 59"/>
                <a:gd name="T67" fmla="*/ 2147483647 h 83"/>
                <a:gd name="T68" fmla="*/ 2147483647 w 59"/>
                <a:gd name="T69" fmla="*/ 2147483647 h 83"/>
                <a:gd name="T70" fmla="*/ 2147483647 w 59"/>
                <a:gd name="T71" fmla="*/ 2147483647 h 83"/>
                <a:gd name="T72" fmla="*/ 2147483647 w 59"/>
                <a:gd name="T73" fmla="*/ 2147483647 h 83"/>
                <a:gd name="T74" fmla="*/ 2147483647 w 59"/>
                <a:gd name="T75" fmla="*/ 2147483647 h 83"/>
                <a:gd name="T76" fmla="*/ 2147483647 w 59"/>
                <a:gd name="T77" fmla="*/ 2147483647 h 83"/>
                <a:gd name="T78" fmla="*/ 2147483647 w 59"/>
                <a:gd name="T79" fmla="*/ 2147483647 h 83"/>
                <a:gd name="T80" fmla="*/ 2147483647 w 59"/>
                <a:gd name="T81" fmla="*/ 2147483647 h 83"/>
                <a:gd name="T82" fmla="*/ 2147483647 w 59"/>
                <a:gd name="T83" fmla="*/ 2147483647 h 83"/>
                <a:gd name="T84" fmla="*/ 2147483647 w 59"/>
                <a:gd name="T85" fmla="*/ 2147483647 h 83"/>
                <a:gd name="T86" fmla="*/ 2147483647 w 59"/>
                <a:gd name="T87" fmla="*/ 2147483647 h 83"/>
                <a:gd name="T88" fmla="*/ 2147483647 w 59"/>
                <a:gd name="T89" fmla="*/ 2147483647 h 83"/>
                <a:gd name="T90" fmla="*/ 2147483647 w 59"/>
                <a:gd name="T91" fmla="*/ 2147483647 h 83"/>
                <a:gd name="T92" fmla="*/ 2147483647 w 59"/>
                <a:gd name="T93" fmla="*/ 2147483647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83"/>
                <a:gd name="T143" fmla="*/ 59 w 59"/>
                <a:gd name="T144" fmla="*/ 83 h 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83">
                  <a:moveTo>
                    <a:pt x="59" y="1"/>
                  </a:moveTo>
                  <a:lnTo>
                    <a:pt x="58" y="0"/>
                  </a:lnTo>
                  <a:lnTo>
                    <a:pt x="56" y="0"/>
                  </a:lnTo>
                  <a:lnTo>
                    <a:pt x="28" y="0"/>
                  </a:lnTo>
                  <a:lnTo>
                    <a:pt x="7" y="0"/>
                  </a:lnTo>
                  <a:lnTo>
                    <a:pt x="2" y="0"/>
                  </a:lnTo>
                  <a:lnTo>
                    <a:pt x="1" y="1"/>
                  </a:lnTo>
                  <a:lnTo>
                    <a:pt x="1" y="2"/>
                  </a:lnTo>
                  <a:lnTo>
                    <a:pt x="1" y="3"/>
                  </a:lnTo>
                  <a:lnTo>
                    <a:pt x="3" y="3"/>
                  </a:lnTo>
                  <a:lnTo>
                    <a:pt x="5" y="4"/>
                  </a:lnTo>
                  <a:lnTo>
                    <a:pt x="8" y="4"/>
                  </a:lnTo>
                  <a:lnTo>
                    <a:pt x="11" y="5"/>
                  </a:lnTo>
                  <a:lnTo>
                    <a:pt x="12" y="6"/>
                  </a:lnTo>
                  <a:lnTo>
                    <a:pt x="12" y="8"/>
                  </a:lnTo>
                  <a:lnTo>
                    <a:pt x="12" y="11"/>
                  </a:lnTo>
                  <a:lnTo>
                    <a:pt x="12" y="68"/>
                  </a:lnTo>
                  <a:lnTo>
                    <a:pt x="12" y="73"/>
                  </a:lnTo>
                  <a:lnTo>
                    <a:pt x="11" y="76"/>
                  </a:lnTo>
                  <a:lnTo>
                    <a:pt x="10" y="78"/>
                  </a:lnTo>
                  <a:lnTo>
                    <a:pt x="8" y="79"/>
                  </a:lnTo>
                  <a:lnTo>
                    <a:pt x="1" y="80"/>
                  </a:lnTo>
                  <a:lnTo>
                    <a:pt x="0" y="80"/>
                  </a:lnTo>
                  <a:lnTo>
                    <a:pt x="0" y="81"/>
                  </a:lnTo>
                  <a:lnTo>
                    <a:pt x="0" y="82"/>
                  </a:lnTo>
                  <a:lnTo>
                    <a:pt x="1" y="83"/>
                  </a:lnTo>
                  <a:lnTo>
                    <a:pt x="4" y="83"/>
                  </a:lnTo>
                  <a:lnTo>
                    <a:pt x="19" y="82"/>
                  </a:lnTo>
                  <a:lnTo>
                    <a:pt x="36" y="83"/>
                  </a:lnTo>
                  <a:lnTo>
                    <a:pt x="37" y="83"/>
                  </a:lnTo>
                  <a:lnTo>
                    <a:pt x="38" y="82"/>
                  </a:lnTo>
                  <a:lnTo>
                    <a:pt x="39" y="82"/>
                  </a:lnTo>
                  <a:lnTo>
                    <a:pt x="39" y="81"/>
                  </a:lnTo>
                  <a:lnTo>
                    <a:pt x="38" y="80"/>
                  </a:lnTo>
                  <a:lnTo>
                    <a:pt x="37" y="79"/>
                  </a:lnTo>
                  <a:lnTo>
                    <a:pt x="34" y="79"/>
                  </a:lnTo>
                  <a:lnTo>
                    <a:pt x="29" y="78"/>
                  </a:lnTo>
                  <a:lnTo>
                    <a:pt x="26" y="76"/>
                  </a:lnTo>
                  <a:lnTo>
                    <a:pt x="25" y="75"/>
                  </a:lnTo>
                  <a:lnTo>
                    <a:pt x="24" y="74"/>
                  </a:lnTo>
                  <a:lnTo>
                    <a:pt x="24" y="71"/>
                  </a:lnTo>
                  <a:lnTo>
                    <a:pt x="24" y="45"/>
                  </a:lnTo>
                  <a:lnTo>
                    <a:pt x="25" y="43"/>
                  </a:lnTo>
                  <a:lnTo>
                    <a:pt x="25" y="42"/>
                  </a:lnTo>
                  <a:lnTo>
                    <a:pt x="26" y="42"/>
                  </a:lnTo>
                  <a:lnTo>
                    <a:pt x="28" y="41"/>
                  </a:lnTo>
                  <a:lnTo>
                    <a:pt x="32" y="41"/>
                  </a:lnTo>
                  <a:lnTo>
                    <a:pt x="40" y="41"/>
                  </a:lnTo>
                  <a:lnTo>
                    <a:pt x="45" y="42"/>
                  </a:lnTo>
                  <a:lnTo>
                    <a:pt x="46" y="43"/>
                  </a:lnTo>
                  <a:lnTo>
                    <a:pt x="47" y="44"/>
                  </a:lnTo>
                  <a:lnTo>
                    <a:pt x="48" y="47"/>
                  </a:lnTo>
                  <a:lnTo>
                    <a:pt x="49" y="52"/>
                  </a:lnTo>
                  <a:lnTo>
                    <a:pt x="50" y="54"/>
                  </a:lnTo>
                  <a:lnTo>
                    <a:pt x="51" y="54"/>
                  </a:lnTo>
                  <a:lnTo>
                    <a:pt x="52" y="54"/>
                  </a:lnTo>
                  <a:lnTo>
                    <a:pt x="52" y="52"/>
                  </a:lnTo>
                  <a:lnTo>
                    <a:pt x="52" y="38"/>
                  </a:lnTo>
                  <a:lnTo>
                    <a:pt x="52" y="27"/>
                  </a:lnTo>
                  <a:lnTo>
                    <a:pt x="52" y="25"/>
                  </a:lnTo>
                  <a:lnTo>
                    <a:pt x="51" y="24"/>
                  </a:lnTo>
                  <a:lnTo>
                    <a:pt x="50" y="25"/>
                  </a:lnTo>
                  <a:lnTo>
                    <a:pt x="49" y="26"/>
                  </a:lnTo>
                  <a:lnTo>
                    <a:pt x="48" y="30"/>
                  </a:lnTo>
                  <a:lnTo>
                    <a:pt x="47" y="32"/>
                  </a:lnTo>
                  <a:lnTo>
                    <a:pt x="46" y="34"/>
                  </a:lnTo>
                  <a:lnTo>
                    <a:pt x="45" y="35"/>
                  </a:lnTo>
                  <a:lnTo>
                    <a:pt x="44" y="36"/>
                  </a:lnTo>
                  <a:lnTo>
                    <a:pt x="41" y="37"/>
                  </a:lnTo>
                  <a:lnTo>
                    <a:pt x="33" y="38"/>
                  </a:lnTo>
                  <a:lnTo>
                    <a:pt x="28" y="37"/>
                  </a:lnTo>
                  <a:lnTo>
                    <a:pt x="26" y="37"/>
                  </a:lnTo>
                  <a:lnTo>
                    <a:pt x="25" y="36"/>
                  </a:lnTo>
                  <a:lnTo>
                    <a:pt x="24" y="35"/>
                  </a:lnTo>
                  <a:lnTo>
                    <a:pt x="24" y="33"/>
                  </a:lnTo>
                  <a:lnTo>
                    <a:pt x="24" y="10"/>
                  </a:lnTo>
                  <a:lnTo>
                    <a:pt x="24" y="7"/>
                  </a:lnTo>
                  <a:lnTo>
                    <a:pt x="25" y="6"/>
                  </a:lnTo>
                  <a:lnTo>
                    <a:pt x="26" y="5"/>
                  </a:lnTo>
                  <a:lnTo>
                    <a:pt x="27" y="5"/>
                  </a:lnTo>
                  <a:lnTo>
                    <a:pt x="28" y="4"/>
                  </a:lnTo>
                  <a:lnTo>
                    <a:pt x="33" y="4"/>
                  </a:lnTo>
                  <a:lnTo>
                    <a:pt x="40" y="4"/>
                  </a:lnTo>
                  <a:lnTo>
                    <a:pt x="45" y="5"/>
                  </a:lnTo>
                  <a:lnTo>
                    <a:pt x="49" y="6"/>
                  </a:lnTo>
                  <a:lnTo>
                    <a:pt x="50" y="7"/>
                  </a:lnTo>
                  <a:lnTo>
                    <a:pt x="51" y="7"/>
                  </a:lnTo>
                  <a:lnTo>
                    <a:pt x="53" y="9"/>
                  </a:lnTo>
                  <a:lnTo>
                    <a:pt x="54" y="12"/>
                  </a:lnTo>
                  <a:lnTo>
                    <a:pt x="56" y="18"/>
                  </a:lnTo>
                  <a:lnTo>
                    <a:pt x="56" y="19"/>
                  </a:lnTo>
                  <a:lnTo>
                    <a:pt x="57" y="19"/>
                  </a:lnTo>
                  <a:lnTo>
                    <a:pt x="58" y="19"/>
                  </a:lnTo>
                  <a:lnTo>
                    <a:pt x="59" y="18"/>
                  </a:lnTo>
                  <a:lnTo>
                    <a:pt x="59" y="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 name="Freeform 171"/>
            <p:cNvSpPr>
              <a:spLocks noEditPoints="1"/>
            </p:cNvSpPr>
            <p:nvPr/>
          </p:nvSpPr>
          <p:spPr bwMode="auto">
            <a:xfrm>
              <a:off x="563741"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6" y="41"/>
                  </a:lnTo>
                  <a:lnTo>
                    <a:pt x="8" y="41"/>
                  </a:lnTo>
                  <a:lnTo>
                    <a:pt x="9" y="42"/>
                  </a:lnTo>
                  <a:lnTo>
                    <a:pt x="9" y="43"/>
                  </a:lnTo>
                  <a:lnTo>
                    <a:pt x="10" y="44"/>
                  </a:lnTo>
                  <a:lnTo>
                    <a:pt x="10" y="73"/>
                  </a:lnTo>
                  <a:lnTo>
                    <a:pt x="9" y="76"/>
                  </a:lnTo>
                  <a:lnTo>
                    <a:pt x="9" y="78"/>
                  </a:lnTo>
                  <a:lnTo>
                    <a:pt x="8" y="78"/>
                  </a:lnTo>
                  <a:lnTo>
                    <a:pt x="6" y="80"/>
                  </a:lnTo>
                  <a:lnTo>
                    <a:pt x="2" y="81"/>
                  </a:lnTo>
                  <a:lnTo>
                    <a:pt x="1" y="82"/>
                  </a:lnTo>
                  <a:lnTo>
                    <a:pt x="0" y="82"/>
                  </a:lnTo>
                  <a:lnTo>
                    <a:pt x="0" y="83"/>
                  </a:lnTo>
                  <a:lnTo>
                    <a:pt x="1" y="84"/>
                  </a:lnTo>
                  <a:lnTo>
                    <a:pt x="2" y="84"/>
                  </a:lnTo>
                  <a:lnTo>
                    <a:pt x="13" y="83"/>
                  </a:lnTo>
                  <a:lnTo>
                    <a:pt x="23" y="84"/>
                  </a:lnTo>
                  <a:lnTo>
                    <a:pt x="25"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8" y="4"/>
                  </a:lnTo>
                  <a:lnTo>
                    <a:pt x="8" y="6"/>
                  </a:lnTo>
                  <a:lnTo>
                    <a:pt x="8"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 name="Freeform 172"/>
            <p:cNvSpPr>
              <a:spLocks/>
            </p:cNvSpPr>
            <p:nvPr/>
          </p:nvSpPr>
          <p:spPr bwMode="auto">
            <a:xfrm>
              <a:off x="619632" y="6224979"/>
              <a:ext cx="92570" cy="87903"/>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0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3"/>
                  </a:lnTo>
                  <a:lnTo>
                    <a:pt x="0" y="54"/>
                  </a:lnTo>
                  <a:lnTo>
                    <a:pt x="0" y="55"/>
                  </a:lnTo>
                  <a:lnTo>
                    <a:pt x="1" y="55"/>
                  </a:lnTo>
                  <a:lnTo>
                    <a:pt x="2" y="56"/>
                  </a:lnTo>
                  <a:lnTo>
                    <a:pt x="4" y="56"/>
                  </a:lnTo>
                  <a:lnTo>
                    <a:pt x="14" y="55"/>
                  </a:lnTo>
                  <a:lnTo>
                    <a:pt x="23" y="56"/>
                  </a:lnTo>
                  <a:lnTo>
                    <a:pt x="25" y="56"/>
                  </a:lnTo>
                  <a:lnTo>
                    <a:pt x="26" y="55"/>
                  </a:lnTo>
                  <a:lnTo>
                    <a:pt x="26" y="54"/>
                  </a:lnTo>
                  <a:lnTo>
                    <a:pt x="25" y="53"/>
                  </a:lnTo>
                  <a:lnTo>
                    <a:pt x="22" y="53"/>
                  </a:lnTo>
                  <a:lnTo>
                    <a:pt x="19" y="52"/>
                  </a:lnTo>
                  <a:lnTo>
                    <a:pt x="17" y="51"/>
                  </a:lnTo>
                  <a:lnTo>
                    <a:pt x="17" y="50"/>
                  </a:lnTo>
                  <a:lnTo>
                    <a:pt x="16" y="49"/>
                  </a:lnTo>
                  <a:lnTo>
                    <a:pt x="16" y="48"/>
                  </a:lnTo>
                  <a:lnTo>
                    <a:pt x="16" y="45"/>
                  </a:lnTo>
                  <a:lnTo>
                    <a:pt x="16" y="24"/>
                  </a:lnTo>
                  <a:lnTo>
                    <a:pt x="16" y="14"/>
                  </a:lnTo>
                  <a:lnTo>
                    <a:pt x="17" y="13"/>
                  </a:lnTo>
                  <a:lnTo>
                    <a:pt x="17" y="12"/>
                  </a:lnTo>
                  <a:lnTo>
                    <a:pt x="21" y="10"/>
                  </a:lnTo>
                  <a:lnTo>
                    <a:pt x="23" y="9"/>
                  </a:lnTo>
                  <a:lnTo>
                    <a:pt x="25" y="8"/>
                  </a:lnTo>
                  <a:lnTo>
                    <a:pt x="28" y="8"/>
                  </a:lnTo>
                  <a:lnTo>
                    <a:pt x="31" y="7"/>
                  </a:lnTo>
                  <a:lnTo>
                    <a:pt x="34" y="8"/>
                  </a:lnTo>
                  <a:lnTo>
                    <a:pt x="37" y="9"/>
                  </a:lnTo>
                  <a:lnTo>
                    <a:pt x="39" y="11"/>
                  </a:lnTo>
                  <a:lnTo>
                    <a:pt x="40" y="13"/>
                  </a:lnTo>
                  <a:lnTo>
                    <a:pt x="42" y="18"/>
                  </a:lnTo>
                  <a:lnTo>
                    <a:pt x="42" y="22"/>
                  </a:lnTo>
                  <a:lnTo>
                    <a:pt x="42" y="45"/>
                  </a:lnTo>
                  <a:lnTo>
                    <a:pt x="41" y="49"/>
                  </a:lnTo>
                  <a:lnTo>
                    <a:pt x="40" y="51"/>
                  </a:lnTo>
                  <a:lnTo>
                    <a:pt x="38" y="52"/>
                  </a:lnTo>
                  <a:lnTo>
                    <a:pt x="35" y="53"/>
                  </a:lnTo>
                  <a:lnTo>
                    <a:pt x="34" y="53"/>
                  </a:lnTo>
                  <a:lnTo>
                    <a:pt x="34" y="55"/>
                  </a:lnTo>
                  <a:lnTo>
                    <a:pt x="34" y="56"/>
                  </a:lnTo>
                  <a:lnTo>
                    <a:pt x="36" y="56"/>
                  </a:lnTo>
                  <a:lnTo>
                    <a:pt x="46" y="55"/>
                  </a:lnTo>
                  <a:lnTo>
                    <a:pt x="56" y="56"/>
                  </a:lnTo>
                  <a:lnTo>
                    <a:pt x="58" y="56"/>
                  </a:lnTo>
                  <a:lnTo>
                    <a:pt x="59" y="55"/>
                  </a:lnTo>
                  <a:lnTo>
                    <a:pt x="58" y="54"/>
                  </a:lnTo>
                  <a:lnTo>
                    <a:pt x="57" y="53"/>
                  </a:lnTo>
                  <a:lnTo>
                    <a:pt x="54" y="53"/>
                  </a:lnTo>
                  <a:lnTo>
                    <a:pt x="52" y="52"/>
                  </a:lnTo>
                  <a:lnTo>
                    <a:pt x="51" y="51"/>
                  </a:lnTo>
                  <a:lnTo>
                    <a:pt x="51" y="49"/>
                  </a:lnTo>
                  <a:lnTo>
                    <a:pt x="51" y="47"/>
                  </a:lnTo>
                  <a:lnTo>
                    <a:pt x="51" y="21"/>
                  </a:lnTo>
                  <a:lnTo>
                    <a:pt x="51" y="19"/>
                  </a:lnTo>
                  <a:lnTo>
                    <a:pt x="50" y="16"/>
                  </a:lnTo>
                  <a:lnTo>
                    <a:pt x="50" y="12"/>
                  </a:lnTo>
                  <a:lnTo>
                    <a:pt x="48" y="9"/>
                  </a:lnTo>
                  <a:lnTo>
                    <a:pt x="46" y="6"/>
                  </a:lnTo>
                  <a:lnTo>
                    <a:pt x="43" y="4"/>
                  </a:lnTo>
                  <a:lnTo>
                    <a:pt x="39" y="2"/>
                  </a:lnTo>
                  <a:lnTo>
                    <a:pt x="33" y="2"/>
                  </a:lnTo>
                  <a:lnTo>
                    <a:pt x="28" y="2"/>
                  </a:lnTo>
                  <a:lnTo>
                    <a:pt x="26" y="3"/>
                  </a:lnTo>
                  <a:lnTo>
                    <a:pt x="24" y="4"/>
                  </a:lnTo>
                  <a:lnTo>
                    <a:pt x="20" y="6"/>
                  </a:lnTo>
                  <a:lnTo>
                    <a:pt x="16" y="9"/>
                  </a:lnTo>
                  <a:lnTo>
                    <a:pt x="16" y="2"/>
                  </a:lnTo>
                  <a:lnTo>
                    <a:pt x="16" y="0"/>
                  </a:lnTo>
                  <a:lnTo>
                    <a:pt x="15" y="0"/>
                  </a:lnTo>
                  <a:lnTo>
                    <a:pt x="13" y="1"/>
                  </a:lnTo>
                  <a:lnTo>
                    <a:pt x="11" y="2"/>
                  </a:lnTo>
                  <a:lnTo>
                    <a:pt x="7" y="7"/>
                  </a:lnTo>
                  <a:lnTo>
                    <a:pt x="3" y="10"/>
                  </a:lnTo>
                  <a:lnTo>
                    <a:pt x="2" y="11"/>
                  </a:lnTo>
                  <a:lnTo>
                    <a:pt x="1" y="12"/>
                  </a:lnTo>
                  <a:lnTo>
                    <a:pt x="2" y="12"/>
                  </a:lnTo>
                  <a:lnTo>
                    <a:pt x="2" y="13"/>
                  </a:lnTo>
                  <a:lnTo>
                    <a:pt x="4" y="14"/>
                  </a:lnTo>
                  <a:lnTo>
                    <a:pt x="5" y="14"/>
                  </a:lnTo>
                  <a:lnTo>
                    <a:pt x="6" y="15"/>
                  </a:lnTo>
                  <a:lnTo>
                    <a:pt x="7"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7" name="Freeform 173"/>
            <p:cNvSpPr>
              <a:spLocks noEditPoints="1"/>
            </p:cNvSpPr>
            <p:nvPr/>
          </p:nvSpPr>
          <p:spPr bwMode="auto">
            <a:xfrm>
              <a:off x="720934" y="6228567"/>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7" y="12"/>
                  </a:moveTo>
                  <a:lnTo>
                    <a:pt x="36" y="8"/>
                  </a:lnTo>
                  <a:lnTo>
                    <a:pt x="36" y="6"/>
                  </a:lnTo>
                  <a:lnTo>
                    <a:pt x="35" y="4"/>
                  </a:lnTo>
                  <a:lnTo>
                    <a:pt x="34" y="2"/>
                  </a:lnTo>
                  <a:lnTo>
                    <a:pt x="32" y="1"/>
                  </a:lnTo>
                  <a:lnTo>
                    <a:pt x="28" y="0"/>
                  </a:lnTo>
                  <a:lnTo>
                    <a:pt x="24" y="0"/>
                  </a:lnTo>
                  <a:lnTo>
                    <a:pt x="19" y="0"/>
                  </a:lnTo>
                  <a:lnTo>
                    <a:pt x="16" y="1"/>
                  </a:lnTo>
                  <a:lnTo>
                    <a:pt x="14" y="2"/>
                  </a:lnTo>
                  <a:lnTo>
                    <a:pt x="10" y="4"/>
                  </a:lnTo>
                  <a:lnTo>
                    <a:pt x="6" y="7"/>
                  </a:lnTo>
                  <a:lnTo>
                    <a:pt x="4" y="10"/>
                  </a:lnTo>
                  <a:lnTo>
                    <a:pt x="2" y="12"/>
                  </a:lnTo>
                  <a:lnTo>
                    <a:pt x="0" y="15"/>
                  </a:lnTo>
                  <a:lnTo>
                    <a:pt x="0" y="16"/>
                  </a:lnTo>
                  <a:lnTo>
                    <a:pt x="0" y="18"/>
                  </a:lnTo>
                  <a:lnTo>
                    <a:pt x="1" y="19"/>
                  </a:lnTo>
                  <a:lnTo>
                    <a:pt x="3" y="19"/>
                  </a:lnTo>
                  <a:lnTo>
                    <a:pt x="6" y="19"/>
                  </a:lnTo>
                  <a:lnTo>
                    <a:pt x="7" y="18"/>
                  </a:lnTo>
                  <a:lnTo>
                    <a:pt x="8" y="17"/>
                  </a:lnTo>
                  <a:lnTo>
                    <a:pt x="10" y="12"/>
                  </a:lnTo>
                  <a:lnTo>
                    <a:pt x="11" y="8"/>
                  </a:lnTo>
                  <a:lnTo>
                    <a:pt x="13" y="6"/>
                  </a:lnTo>
                  <a:lnTo>
                    <a:pt x="16" y="4"/>
                  </a:lnTo>
                  <a:lnTo>
                    <a:pt x="20" y="4"/>
                  </a:lnTo>
                  <a:lnTo>
                    <a:pt x="23" y="4"/>
                  </a:lnTo>
                  <a:lnTo>
                    <a:pt x="25" y="4"/>
                  </a:lnTo>
                  <a:lnTo>
                    <a:pt x="26" y="6"/>
                  </a:lnTo>
                  <a:lnTo>
                    <a:pt x="27" y="7"/>
                  </a:lnTo>
                  <a:lnTo>
                    <a:pt x="28" y="9"/>
                  </a:lnTo>
                  <a:lnTo>
                    <a:pt x="28" y="11"/>
                  </a:lnTo>
                  <a:lnTo>
                    <a:pt x="28" y="17"/>
                  </a:lnTo>
                  <a:lnTo>
                    <a:pt x="28" y="19"/>
                  </a:lnTo>
                  <a:lnTo>
                    <a:pt x="28" y="21"/>
                  </a:lnTo>
                  <a:lnTo>
                    <a:pt x="24" y="23"/>
                  </a:lnTo>
                  <a:lnTo>
                    <a:pt x="18" y="24"/>
                  </a:lnTo>
                  <a:lnTo>
                    <a:pt x="15" y="26"/>
                  </a:lnTo>
                  <a:lnTo>
                    <a:pt x="9" y="29"/>
                  </a:lnTo>
                  <a:lnTo>
                    <a:pt x="6" y="32"/>
                  </a:lnTo>
                  <a:lnTo>
                    <a:pt x="3" y="35"/>
                  </a:lnTo>
                  <a:lnTo>
                    <a:pt x="2" y="37"/>
                  </a:lnTo>
                  <a:lnTo>
                    <a:pt x="1" y="39"/>
                  </a:lnTo>
                  <a:lnTo>
                    <a:pt x="1" y="41"/>
                  </a:lnTo>
                  <a:lnTo>
                    <a:pt x="0" y="44"/>
                  </a:lnTo>
                  <a:lnTo>
                    <a:pt x="1" y="46"/>
                  </a:lnTo>
                  <a:lnTo>
                    <a:pt x="1" y="48"/>
                  </a:lnTo>
                  <a:lnTo>
                    <a:pt x="2" y="50"/>
                  </a:lnTo>
                  <a:lnTo>
                    <a:pt x="3" y="51"/>
                  </a:lnTo>
                  <a:lnTo>
                    <a:pt x="7" y="53"/>
                  </a:lnTo>
                  <a:lnTo>
                    <a:pt x="10" y="54"/>
                  </a:lnTo>
                  <a:lnTo>
                    <a:pt x="13" y="54"/>
                  </a:lnTo>
                  <a:lnTo>
                    <a:pt x="16" y="53"/>
                  </a:lnTo>
                  <a:lnTo>
                    <a:pt x="20" y="51"/>
                  </a:lnTo>
                  <a:lnTo>
                    <a:pt x="24" y="49"/>
                  </a:lnTo>
                  <a:lnTo>
                    <a:pt x="27" y="46"/>
                  </a:lnTo>
                  <a:lnTo>
                    <a:pt x="30" y="50"/>
                  </a:lnTo>
                  <a:lnTo>
                    <a:pt x="33" y="52"/>
                  </a:lnTo>
                  <a:lnTo>
                    <a:pt x="35" y="52"/>
                  </a:lnTo>
                  <a:lnTo>
                    <a:pt x="37" y="52"/>
                  </a:lnTo>
                  <a:lnTo>
                    <a:pt x="40" y="52"/>
                  </a:lnTo>
                  <a:lnTo>
                    <a:pt x="42" y="51"/>
                  </a:lnTo>
                  <a:lnTo>
                    <a:pt x="44" y="50"/>
                  </a:lnTo>
                  <a:lnTo>
                    <a:pt x="45" y="49"/>
                  </a:lnTo>
                  <a:lnTo>
                    <a:pt x="47" y="46"/>
                  </a:lnTo>
                  <a:lnTo>
                    <a:pt x="48" y="44"/>
                  </a:lnTo>
                  <a:lnTo>
                    <a:pt x="47" y="43"/>
                  </a:lnTo>
                  <a:lnTo>
                    <a:pt x="46" y="43"/>
                  </a:lnTo>
                  <a:lnTo>
                    <a:pt x="45" y="43"/>
                  </a:lnTo>
                  <a:lnTo>
                    <a:pt x="44" y="44"/>
                  </a:lnTo>
                  <a:lnTo>
                    <a:pt x="43" y="45"/>
                  </a:lnTo>
                  <a:lnTo>
                    <a:pt x="42" y="45"/>
                  </a:lnTo>
                  <a:lnTo>
                    <a:pt x="41" y="46"/>
                  </a:lnTo>
                  <a:lnTo>
                    <a:pt x="39" y="45"/>
                  </a:lnTo>
                  <a:lnTo>
                    <a:pt x="38" y="44"/>
                  </a:lnTo>
                  <a:lnTo>
                    <a:pt x="37" y="43"/>
                  </a:lnTo>
                  <a:lnTo>
                    <a:pt x="37" y="41"/>
                  </a:lnTo>
                  <a:lnTo>
                    <a:pt x="37" y="12"/>
                  </a:lnTo>
                  <a:close/>
                  <a:moveTo>
                    <a:pt x="28" y="36"/>
                  </a:moveTo>
                  <a:lnTo>
                    <a:pt x="28" y="39"/>
                  </a:lnTo>
                  <a:lnTo>
                    <a:pt x="26" y="43"/>
                  </a:lnTo>
                  <a:lnTo>
                    <a:pt x="24" y="45"/>
                  </a:lnTo>
                  <a:lnTo>
                    <a:pt x="22" y="46"/>
                  </a:lnTo>
                  <a:lnTo>
                    <a:pt x="20" y="47"/>
                  </a:lnTo>
                  <a:lnTo>
                    <a:pt x="17" y="48"/>
                  </a:lnTo>
                  <a:lnTo>
                    <a:pt x="15" y="47"/>
                  </a:lnTo>
                  <a:lnTo>
                    <a:pt x="14" y="47"/>
                  </a:lnTo>
                  <a:lnTo>
                    <a:pt x="12" y="45"/>
                  </a:lnTo>
                  <a:lnTo>
                    <a:pt x="10" y="43"/>
                  </a:lnTo>
                  <a:lnTo>
                    <a:pt x="10" y="40"/>
                  </a:lnTo>
                  <a:lnTo>
                    <a:pt x="10" y="38"/>
                  </a:lnTo>
                  <a:lnTo>
                    <a:pt x="11" y="36"/>
                  </a:lnTo>
                  <a:lnTo>
                    <a:pt x="11" y="34"/>
                  </a:lnTo>
                  <a:lnTo>
                    <a:pt x="13" y="33"/>
                  </a:lnTo>
                  <a:lnTo>
                    <a:pt x="15" y="30"/>
                  </a:lnTo>
                  <a:lnTo>
                    <a:pt x="18" y="28"/>
                  </a:lnTo>
                  <a:lnTo>
                    <a:pt x="24" y="25"/>
                  </a:lnTo>
                  <a:lnTo>
                    <a:pt x="26" y="25"/>
                  </a:lnTo>
                  <a:lnTo>
                    <a:pt x="28" y="25"/>
                  </a:lnTo>
                  <a:lnTo>
                    <a:pt x="28" y="29"/>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8" name="Freeform 174"/>
            <p:cNvSpPr>
              <a:spLocks/>
            </p:cNvSpPr>
            <p:nvPr/>
          </p:nvSpPr>
          <p:spPr bwMode="auto">
            <a:xfrm>
              <a:off x="803024" y="6224979"/>
              <a:ext cx="92568" cy="87903"/>
            </a:xfrm>
            <a:custGeom>
              <a:avLst/>
              <a:gdLst>
                <a:gd name="T0" fmla="*/ 2147483647 w 58"/>
                <a:gd name="T1" fmla="*/ 2147483647 h 56"/>
                <a:gd name="T2" fmla="*/ 2147483647 w 58"/>
                <a:gd name="T3" fmla="*/ 2147483647 h 56"/>
                <a:gd name="T4" fmla="*/ 0 w 58"/>
                <a:gd name="T5" fmla="*/ 2147483647 h 56"/>
                <a:gd name="T6" fmla="*/ 0 w 58"/>
                <a:gd name="T7" fmla="*/ 2147483647 h 56"/>
                <a:gd name="T8" fmla="*/ 2147483647 w 58"/>
                <a:gd name="T9" fmla="*/ 2147483647 h 56"/>
                <a:gd name="T10" fmla="*/ 2147483647 w 58"/>
                <a:gd name="T11" fmla="*/ 2147483647 h 56"/>
                <a:gd name="T12" fmla="*/ 2147483647 w 58"/>
                <a:gd name="T13" fmla="*/ 2147483647 h 56"/>
                <a:gd name="T14" fmla="*/ 2147483647 w 58"/>
                <a:gd name="T15" fmla="*/ 2147483647 h 56"/>
                <a:gd name="T16" fmla="*/ 2147483647 w 58"/>
                <a:gd name="T17" fmla="*/ 2147483647 h 56"/>
                <a:gd name="T18" fmla="*/ 2147483647 w 58"/>
                <a:gd name="T19" fmla="*/ 2147483647 h 56"/>
                <a:gd name="T20" fmla="*/ 2147483647 w 58"/>
                <a:gd name="T21" fmla="*/ 2147483647 h 56"/>
                <a:gd name="T22" fmla="*/ 2147483647 w 58"/>
                <a:gd name="T23" fmla="*/ 2147483647 h 56"/>
                <a:gd name="T24" fmla="*/ 2147483647 w 58"/>
                <a:gd name="T25" fmla="*/ 2147483647 h 56"/>
                <a:gd name="T26" fmla="*/ 2147483647 w 58"/>
                <a:gd name="T27" fmla="*/ 2147483647 h 56"/>
                <a:gd name="T28" fmla="*/ 2147483647 w 58"/>
                <a:gd name="T29" fmla="*/ 2147483647 h 56"/>
                <a:gd name="T30" fmla="*/ 2147483647 w 58"/>
                <a:gd name="T31" fmla="*/ 2147483647 h 56"/>
                <a:gd name="T32" fmla="*/ 2147483647 w 58"/>
                <a:gd name="T33" fmla="*/ 2147483647 h 56"/>
                <a:gd name="T34" fmla="*/ 2147483647 w 58"/>
                <a:gd name="T35" fmla="*/ 2147483647 h 56"/>
                <a:gd name="T36" fmla="*/ 2147483647 w 58"/>
                <a:gd name="T37" fmla="*/ 2147483647 h 56"/>
                <a:gd name="T38" fmla="*/ 2147483647 w 58"/>
                <a:gd name="T39" fmla="*/ 2147483647 h 56"/>
                <a:gd name="T40" fmla="*/ 2147483647 w 58"/>
                <a:gd name="T41" fmla="*/ 2147483647 h 56"/>
                <a:gd name="T42" fmla="*/ 2147483647 w 58"/>
                <a:gd name="T43" fmla="*/ 2147483647 h 56"/>
                <a:gd name="T44" fmla="*/ 2147483647 w 58"/>
                <a:gd name="T45" fmla="*/ 2147483647 h 56"/>
                <a:gd name="T46" fmla="*/ 2147483647 w 58"/>
                <a:gd name="T47" fmla="*/ 2147483647 h 56"/>
                <a:gd name="T48" fmla="*/ 2147483647 w 58"/>
                <a:gd name="T49" fmla="*/ 2147483647 h 56"/>
                <a:gd name="T50" fmla="*/ 2147483647 w 58"/>
                <a:gd name="T51" fmla="*/ 2147483647 h 56"/>
                <a:gd name="T52" fmla="*/ 2147483647 w 58"/>
                <a:gd name="T53" fmla="*/ 2147483647 h 56"/>
                <a:gd name="T54" fmla="*/ 2147483647 w 58"/>
                <a:gd name="T55" fmla="*/ 2147483647 h 56"/>
                <a:gd name="T56" fmla="*/ 2147483647 w 58"/>
                <a:gd name="T57" fmla="*/ 2147483647 h 56"/>
                <a:gd name="T58" fmla="*/ 2147483647 w 58"/>
                <a:gd name="T59" fmla="*/ 2147483647 h 56"/>
                <a:gd name="T60" fmla="*/ 2147483647 w 58"/>
                <a:gd name="T61" fmla="*/ 2147483647 h 56"/>
                <a:gd name="T62" fmla="*/ 2147483647 w 58"/>
                <a:gd name="T63" fmla="*/ 2147483647 h 56"/>
                <a:gd name="T64" fmla="*/ 2147483647 w 58"/>
                <a:gd name="T65" fmla="*/ 2147483647 h 56"/>
                <a:gd name="T66" fmla="*/ 2147483647 w 58"/>
                <a:gd name="T67" fmla="*/ 2147483647 h 56"/>
                <a:gd name="T68" fmla="*/ 2147483647 w 58"/>
                <a:gd name="T69" fmla="*/ 2147483647 h 56"/>
                <a:gd name="T70" fmla="*/ 2147483647 w 58"/>
                <a:gd name="T71" fmla="*/ 2147483647 h 56"/>
                <a:gd name="T72" fmla="*/ 2147483647 w 58"/>
                <a:gd name="T73" fmla="*/ 0 h 56"/>
                <a:gd name="T74" fmla="*/ 2147483647 w 58"/>
                <a:gd name="T75" fmla="*/ 2147483647 h 56"/>
                <a:gd name="T76" fmla="*/ 2147483647 w 58"/>
                <a:gd name="T77" fmla="*/ 2147483647 h 56"/>
                <a:gd name="T78" fmla="*/ 2147483647 w 58"/>
                <a:gd name="T79" fmla="*/ 2147483647 h 56"/>
                <a:gd name="T80" fmla="*/ 2147483647 w 58"/>
                <a:gd name="T81" fmla="*/ 2147483647 h 56"/>
                <a:gd name="T82" fmla="*/ 2147483647 w 58"/>
                <a:gd name="T83" fmla="*/ 2147483647 h 56"/>
                <a:gd name="T84" fmla="*/ 2147483647 w 58"/>
                <a:gd name="T85" fmla="*/ 2147483647 h 56"/>
                <a:gd name="T86" fmla="*/ 2147483647 w 58"/>
                <a:gd name="T87" fmla="*/ 2147483647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56"/>
                <a:gd name="T134" fmla="*/ 58 w 58"/>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56">
                  <a:moveTo>
                    <a:pt x="7" y="43"/>
                  </a:moveTo>
                  <a:lnTo>
                    <a:pt x="6" y="47"/>
                  </a:lnTo>
                  <a:lnTo>
                    <a:pt x="6" y="50"/>
                  </a:lnTo>
                  <a:lnTo>
                    <a:pt x="4" y="52"/>
                  </a:lnTo>
                  <a:lnTo>
                    <a:pt x="2" y="53"/>
                  </a:lnTo>
                  <a:lnTo>
                    <a:pt x="0" y="53"/>
                  </a:lnTo>
                  <a:lnTo>
                    <a:pt x="0" y="54"/>
                  </a:lnTo>
                  <a:lnTo>
                    <a:pt x="0" y="55"/>
                  </a:lnTo>
                  <a:lnTo>
                    <a:pt x="1" y="56"/>
                  </a:lnTo>
                  <a:lnTo>
                    <a:pt x="4" y="56"/>
                  </a:lnTo>
                  <a:lnTo>
                    <a:pt x="13" y="55"/>
                  </a:lnTo>
                  <a:lnTo>
                    <a:pt x="23" y="56"/>
                  </a:lnTo>
                  <a:lnTo>
                    <a:pt x="25" y="56"/>
                  </a:lnTo>
                  <a:lnTo>
                    <a:pt x="25" y="55"/>
                  </a:lnTo>
                  <a:lnTo>
                    <a:pt x="25" y="54"/>
                  </a:lnTo>
                  <a:lnTo>
                    <a:pt x="24" y="53"/>
                  </a:lnTo>
                  <a:lnTo>
                    <a:pt x="21" y="53"/>
                  </a:lnTo>
                  <a:lnTo>
                    <a:pt x="18" y="52"/>
                  </a:lnTo>
                  <a:lnTo>
                    <a:pt x="17" y="51"/>
                  </a:lnTo>
                  <a:lnTo>
                    <a:pt x="16" y="50"/>
                  </a:lnTo>
                  <a:lnTo>
                    <a:pt x="16" y="49"/>
                  </a:lnTo>
                  <a:lnTo>
                    <a:pt x="16" y="48"/>
                  </a:lnTo>
                  <a:lnTo>
                    <a:pt x="15" y="45"/>
                  </a:lnTo>
                  <a:lnTo>
                    <a:pt x="15" y="24"/>
                  </a:lnTo>
                  <a:lnTo>
                    <a:pt x="16" y="14"/>
                  </a:lnTo>
                  <a:lnTo>
                    <a:pt x="16" y="13"/>
                  </a:lnTo>
                  <a:lnTo>
                    <a:pt x="17" y="12"/>
                  </a:lnTo>
                  <a:lnTo>
                    <a:pt x="20" y="10"/>
                  </a:lnTo>
                  <a:lnTo>
                    <a:pt x="22" y="9"/>
                  </a:lnTo>
                  <a:lnTo>
                    <a:pt x="25" y="8"/>
                  </a:lnTo>
                  <a:lnTo>
                    <a:pt x="27" y="8"/>
                  </a:lnTo>
                  <a:lnTo>
                    <a:pt x="30" y="7"/>
                  </a:lnTo>
                  <a:lnTo>
                    <a:pt x="34" y="8"/>
                  </a:lnTo>
                  <a:lnTo>
                    <a:pt x="37" y="9"/>
                  </a:lnTo>
                  <a:lnTo>
                    <a:pt x="38" y="11"/>
                  </a:lnTo>
                  <a:lnTo>
                    <a:pt x="40" y="13"/>
                  </a:lnTo>
                  <a:lnTo>
                    <a:pt x="41" y="18"/>
                  </a:lnTo>
                  <a:lnTo>
                    <a:pt x="41" y="22"/>
                  </a:lnTo>
                  <a:lnTo>
                    <a:pt x="41" y="45"/>
                  </a:lnTo>
                  <a:lnTo>
                    <a:pt x="41" y="49"/>
                  </a:lnTo>
                  <a:lnTo>
                    <a:pt x="40" y="51"/>
                  </a:lnTo>
                  <a:lnTo>
                    <a:pt x="38" y="52"/>
                  </a:lnTo>
                  <a:lnTo>
                    <a:pt x="35" y="53"/>
                  </a:lnTo>
                  <a:lnTo>
                    <a:pt x="34" y="53"/>
                  </a:lnTo>
                  <a:lnTo>
                    <a:pt x="33" y="55"/>
                  </a:lnTo>
                  <a:lnTo>
                    <a:pt x="34" y="56"/>
                  </a:lnTo>
                  <a:lnTo>
                    <a:pt x="36" y="56"/>
                  </a:lnTo>
                  <a:lnTo>
                    <a:pt x="45" y="55"/>
                  </a:lnTo>
                  <a:lnTo>
                    <a:pt x="56" y="56"/>
                  </a:lnTo>
                  <a:lnTo>
                    <a:pt x="58" y="56"/>
                  </a:lnTo>
                  <a:lnTo>
                    <a:pt x="58" y="55"/>
                  </a:lnTo>
                  <a:lnTo>
                    <a:pt x="58" y="54"/>
                  </a:lnTo>
                  <a:lnTo>
                    <a:pt x="57" y="53"/>
                  </a:lnTo>
                  <a:lnTo>
                    <a:pt x="54" y="53"/>
                  </a:lnTo>
                  <a:lnTo>
                    <a:pt x="52" y="52"/>
                  </a:lnTo>
                  <a:lnTo>
                    <a:pt x="51" y="51"/>
                  </a:lnTo>
                  <a:lnTo>
                    <a:pt x="50" y="49"/>
                  </a:lnTo>
                  <a:lnTo>
                    <a:pt x="50" y="47"/>
                  </a:lnTo>
                  <a:lnTo>
                    <a:pt x="50" y="21"/>
                  </a:lnTo>
                  <a:lnTo>
                    <a:pt x="50" y="19"/>
                  </a:lnTo>
                  <a:lnTo>
                    <a:pt x="50" y="16"/>
                  </a:lnTo>
                  <a:lnTo>
                    <a:pt x="49" y="12"/>
                  </a:lnTo>
                  <a:lnTo>
                    <a:pt x="48" y="9"/>
                  </a:lnTo>
                  <a:lnTo>
                    <a:pt x="46" y="6"/>
                  </a:lnTo>
                  <a:lnTo>
                    <a:pt x="43" y="4"/>
                  </a:lnTo>
                  <a:lnTo>
                    <a:pt x="38" y="2"/>
                  </a:lnTo>
                  <a:lnTo>
                    <a:pt x="32" y="2"/>
                  </a:lnTo>
                  <a:lnTo>
                    <a:pt x="28" y="2"/>
                  </a:lnTo>
                  <a:lnTo>
                    <a:pt x="25" y="3"/>
                  </a:lnTo>
                  <a:lnTo>
                    <a:pt x="23" y="4"/>
                  </a:lnTo>
                  <a:lnTo>
                    <a:pt x="19" y="6"/>
                  </a:lnTo>
                  <a:lnTo>
                    <a:pt x="16" y="9"/>
                  </a:lnTo>
                  <a:lnTo>
                    <a:pt x="16" y="2"/>
                  </a:lnTo>
                  <a:lnTo>
                    <a:pt x="15" y="0"/>
                  </a:lnTo>
                  <a:lnTo>
                    <a:pt x="14" y="0"/>
                  </a:lnTo>
                  <a:lnTo>
                    <a:pt x="13" y="1"/>
                  </a:lnTo>
                  <a:lnTo>
                    <a:pt x="11" y="2"/>
                  </a:lnTo>
                  <a:lnTo>
                    <a:pt x="6" y="7"/>
                  </a:lnTo>
                  <a:lnTo>
                    <a:pt x="2" y="10"/>
                  </a:lnTo>
                  <a:lnTo>
                    <a:pt x="1" y="11"/>
                  </a:lnTo>
                  <a:lnTo>
                    <a:pt x="1" y="12"/>
                  </a:lnTo>
                  <a:lnTo>
                    <a:pt x="2" y="13"/>
                  </a:lnTo>
                  <a:lnTo>
                    <a:pt x="4" y="14"/>
                  </a:lnTo>
                  <a:lnTo>
                    <a:pt x="5" y="14"/>
                  </a:lnTo>
                  <a:lnTo>
                    <a:pt x="6" y="15"/>
                  </a:lnTo>
                  <a:lnTo>
                    <a:pt x="6"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9" name="Freeform 175"/>
            <p:cNvSpPr>
              <a:spLocks/>
            </p:cNvSpPr>
            <p:nvPr/>
          </p:nvSpPr>
          <p:spPr bwMode="auto">
            <a:xfrm>
              <a:off x="904326" y="6228567"/>
              <a:ext cx="68116" cy="87903"/>
            </a:xfrm>
            <a:custGeom>
              <a:avLst/>
              <a:gdLst>
                <a:gd name="T0" fmla="*/ 2147483647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2147483647 h 56"/>
                <a:gd name="T12" fmla="*/ 2147483647 w 43"/>
                <a:gd name="T13" fmla="*/ 2147483647 h 56"/>
                <a:gd name="T14" fmla="*/ 2147483647 w 43"/>
                <a:gd name="T15" fmla="*/ 2147483647 h 56"/>
                <a:gd name="T16" fmla="*/ 2147483647 w 43"/>
                <a:gd name="T17" fmla="*/ 2147483647 h 56"/>
                <a:gd name="T18" fmla="*/ 2147483647 w 43"/>
                <a:gd name="T19" fmla="*/ 2147483647 h 56"/>
                <a:gd name="T20" fmla="*/ 2147483647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0 h 56"/>
                <a:gd name="T54" fmla="*/ 2147483647 w 43"/>
                <a:gd name="T55" fmla="*/ 0 h 56"/>
                <a:gd name="T56" fmla="*/ 2147483647 w 43"/>
                <a:gd name="T57" fmla="*/ 2147483647 h 56"/>
                <a:gd name="T58" fmla="*/ 2147483647 w 43"/>
                <a:gd name="T59" fmla="*/ 2147483647 h 56"/>
                <a:gd name="T60" fmla="*/ 2147483647 w 43"/>
                <a:gd name="T61" fmla="*/ 2147483647 h 56"/>
                <a:gd name="T62" fmla="*/ 0 w 43"/>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56"/>
                <a:gd name="T98" fmla="*/ 43 w 43"/>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56">
                  <a:moveTo>
                    <a:pt x="0" y="29"/>
                  </a:moveTo>
                  <a:lnTo>
                    <a:pt x="1" y="34"/>
                  </a:lnTo>
                  <a:lnTo>
                    <a:pt x="2" y="39"/>
                  </a:lnTo>
                  <a:lnTo>
                    <a:pt x="4" y="43"/>
                  </a:lnTo>
                  <a:lnTo>
                    <a:pt x="6" y="47"/>
                  </a:lnTo>
                  <a:lnTo>
                    <a:pt x="8" y="49"/>
                  </a:lnTo>
                  <a:lnTo>
                    <a:pt x="10" y="51"/>
                  </a:lnTo>
                  <a:lnTo>
                    <a:pt x="14" y="54"/>
                  </a:lnTo>
                  <a:lnTo>
                    <a:pt x="19" y="55"/>
                  </a:lnTo>
                  <a:lnTo>
                    <a:pt x="25" y="56"/>
                  </a:lnTo>
                  <a:lnTo>
                    <a:pt x="28" y="56"/>
                  </a:lnTo>
                  <a:lnTo>
                    <a:pt x="31" y="55"/>
                  </a:lnTo>
                  <a:lnTo>
                    <a:pt x="34" y="54"/>
                  </a:lnTo>
                  <a:lnTo>
                    <a:pt x="37" y="53"/>
                  </a:lnTo>
                  <a:lnTo>
                    <a:pt x="40" y="50"/>
                  </a:lnTo>
                  <a:lnTo>
                    <a:pt x="41" y="48"/>
                  </a:lnTo>
                  <a:lnTo>
                    <a:pt x="41" y="47"/>
                  </a:lnTo>
                  <a:lnTo>
                    <a:pt x="39" y="47"/>
                  </a:lnTo>
                  <a:lnTo>
                    <a:pt x="37" y="48"/>
                  </a:lnTo>
                  <a:lnTo>
                    <a:pt x="34" y="49"/>
                  </a:lnTo>
                  <a:lnTo>
                    <a:pt x="29" y="50"/>
                  </a:lnTo>
                  <a:lnTo>
                    <a:pt x="25" y="50"/>
                  </a:lnTo>
                  <a:lnTo>
                    <a:pt x="21" y="49"/>
                  </a:lnTo>
                  <a:lnTo>
                    <a:pt x="18" y="47"/>
                  </a:lnTo>
                  <a:lnTo>
                    <a:pt x="15" y="45"/>
                  </a:lnTo>
                  <a:lnTo>
                    <a:pt x="12" y="42"/>
                  </a:lnTo>
                  <a:lnTo>
                    <a:pt x="11" y="39"/>
                  </a:lnTo>
                  <a:lnTo>
                    <a:pt x="9" y="34"/>
                  </a:lnTo>
                  <a:lnTo>
                    <a:pt x="9" y="29"/>
                  </a:lnTo>
                  <a:lnTo>
                    <a:pt x="9" y="22"/>
                  </a:lnTo>
                  <a:lnTo>
                    <a:pt x="10" y="20"/>
                  </a:lnTo>
                  <a:lnTo>
                    <a:pt x="11" y="17"/>
                  </a:lnTo>
                  <a:lnTo>
                    <a:pt x="13" y="12"/>
                  </a:lnTo>
                  <a:lnTo>
                    <a:pt x="16" y="9"/>
                  </a:lnTo>
                  <a:lnTo>
                    <a:pt x="18" y="6"/>
                  </a:lnTo>
                  <a:lnTo>
                    <a:pt x="21" y="4"/>
                  </a:lnTo>
                  <a:lnTo>
                    <a:pt x="24" y="3"/>
                  </a:lnTo>
                  <a:lnTo>
                    <a:pt x="27" y="3"/>
                  </a:lnTo>
                  <a:lnTo>
                    <a:pt x="29" y="3"/>
                  </a:lnTo>
                  <a:lnTo>
                    <a:pt x="31" y="4"/>
                  </a:lnTo>
                  <a:lnTo>
                    <a:pt x="34" y="6"/>
                  </a:lnTo>
                  <a:lnTo>
                    <a:pt x="36" y="9"/>
                  </a:lnTo>
                  <a:lnTo>
                    <a:pt x="38" y="10"/>
                  </a:lnTo>
                  <a:lnTo>
                    <a:pt x="40" y="10"/>
                  </a:lnTo>
                  <a:lnTo>
                    <a:pt x="41" y="10"/>
                  </a:lnTo>
                  <a:lnTo>
                    <a:pt x="42" y="9"/>
                  </a:lnTo>
                  <a:lnTo>
                    <a:pt x="43" y="8"/>
                  </a:lnTo>
                  <a:lnTo>
                    <a:pt x="43" y="6"/>
                  </a:lnTo>
                  <a:lnTo>
                    <a:pt x="43" y="5"/>
                  </a:lnTo>
                  <a:lnTo>
                    <a:pt x="42" y="3"/>
                  </a:lnTo>
                  <a:lnTo>
                    <a:pt x="40" y="2"/>
                  </a:lnTo>
                  <a:lnTo>
                    <a:pt x="39" y="1"/>
                  </a:lnTo>
                  <a:lnTo>
                    <a:pt x="38" y="1"/>
                  </a:lnTo>
                  <a:lnTo>
                    <a:pt x="34" y="0"/>
                  </a:lnTo>
                  <a:lnTo>
                    <a:pt x="30" y="0"/>
                  </a:lnTo>
                  <a:lnTo>
                    <a:pt x="23" y="0"/>
                  </a:lnTo>
                  <a:lnTo>
                    <a:pt x="17" y="2"/>
                  </a:lnTo>
                  <a:lnTo>
                    <a:pt x="12" y="5"/>
                  </a:lnTo>
                  <a:lnTo>
                    <a:pt x="9" y="7"/>
                  </a:lnTo>
                  <a:lnTo>
                    <a:pt x="7" y="9"/>
                  </a:lnTo>
                  <a:lnTo>
                    <a:pt x="4" y="14"/>
                  </a:lnTo>
                  <a:lnTo>
                    <a:pt x="2" y="19"/>
                  </a:lnTo>
                  <a:lnTo>
                    <a:pt x="1"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0" name="Freeform 176"/>
            <p:cNvSpPr>
              <a:spLocks noEditPoints="1"/>
            </p:cNvSpPr>
            <p:nvPr/>
          </p:nvSpPr>
          <p:spPr bwMode="auto">
            <a:xfrm>
              <a:off x="986415"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4"/>
                  </a:lnTo>
                  <a:lnTo>
                    <a:pt x="3" y="84"/>
                  </a:lnTo>
                  <a:lnTo>
                    <a:pt x="13" y="83"/>
                  </a:lnTo>
                  <a:lnTo>
                    <a:pt x="24" y="84"/>
                  </a:lnTo>
                  <a:lnTo>
                    <a:pt x="26"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1" name="Freeform 177"/>
            <p:cNvSpPr>
              <a:spLocks noEditPoints="1"/>
            </p:cNvSpPr>
            <p:nvPr/>
          </p:nvSpPr>
          <p:spPr bwMode="auto">
            <a:xfrm>
              <a:off x="1040559" y="6228567"/>
              <a:ext cx="75103"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0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6" y="12"/>
                  </a:moveTo>
                  <a:lnTo>
                    <a:pt x="36" y="8"/>
                  </a:lnTo>
                  <a:lnTo>
                    <a:pt x="36" y="6"/>
                  </a:lnTo>
                  <a:lnTo>
                    <a:pt x="35" y="4"/>
                  </a:lnTo>
                  <a:lnTo>
                    <a:pt x="34" y="2"/>
                  </a:lnTo>
                  <a:lnTo>
                    <a:pt x="31" y="1"/>
                  </a:lnTo>
                  <a:lnTo>
                    <a:pt x="28" y="0"/>
                  </a:lnTo>
                  <a:lnTo>
                    <a:pt x="24" y="0"/>
                  </a:lnTo>
                  <a:lnTo>
                    <a:pt x="19" y="0"/>
                  </a:lnTo>
                  <a:lnTo>
                    <a:pt x="16" y="1"/>
                  </a:lnTo>
                  <a:lnTo>
                    <a:pt x="14" y="2"/>
                  </a:lnTo>
                  <a:lnTo>
                    <a:pt x="10" y="4"/>
                  </a:lnTo>
                  <a:lnTo>
                    <a:pt x="6" y="7"/>
                  </a:lnTo>
                  <a:lnTo>
                    <a:pt x="4" y="10"/>
                  </a:lnTo>
                  <a:lnTo>
                    <a:pt x="2" y="12"/>
                  </a:lnTo>
                  <a:lnTo>
                    <a:pt x="0" y="15"/>
                  </a:lnTo>
                  <a:lnTo>
                    <a:pt x="0" y="16"/>
                  </a:lnTo>
                  <a:lnTo>
                    <a:pt x="0" y="18"/>
                  </a:lnTo>
                  <a:lnTo>
                    <a:pt x="0" y="19"/>
                  </a:lnTo>
                  <a:lnTo>
                    <a:pt x="3" y="19"/>
                  </a:lnTo>
                  <a:lnTo>
                    <a:pt x="6" y="19"/>
                  </a:lnTo>
                  <a:lnTo>
                    <a:pt x="7" y="18"/>
                  </a:lnTo>
                  <a:lnTo>
                    <a:pt x="7" y="17"/>
                  </a:lnTo>
                  <a:lnTo>
                    <a:pt x="10" y="12"/>
                  </a:lnTo>
                  <a:lnTo>
                    <a:pt x="11" y="8"/>
                  </a:lnTo>
                  <a:lnTo>
                    <a:pt x="13" y="6"/>
                  </a:lnTo>
                  <a:lnTo>
                    <a:pt x="16" y="4"/>
                  </a:lnTo>
                  <a:lnTo>
                    <a:pt x="20" y="4"/>
                  </a:lnTo>
                  <a:lnTo>
                    <a:pt x="23" y="4"/>
                  </a:lnTo>
                  <a:lnTo>
                    <a:pt x="25" y="4"/>
                  </a:lnTo>
                  <a:lnTo>
                    <a:pt x="26" y="6"/>
                  </a:lnTo>
                  <a:lnTo>
                    <a:pt x="27" y="7"/>
                  </a:lnTo>
                  <a:lnTo>
                    <a:pt x="28" y="9"/>
                  </a:lnTo>
                  <a:lnTo>
                    <a:pt x="28" y="11"/>
                  </a:lnTo>
                  <a:lnTo>
                    <a:pt x="28" y="17"/>
                  </a:lnTo>
                  <a:lnTo>
                    <a:pt x="28" y="19"/>
                  </a:lnTo>
                  <a:lnTo>
                    <a:pt x="28" y="21"/>
                  </a:lnTo>
                  <a:lnTo>
                    <a:pt x="24" y="23"/>
                  </a:lnTo>
                  <a:lnTo>
                    <a:pt x="18" y="24"/>
                  </a:lnTo>
                  <a:lnTo>
                    <a:pt x="15" y="26"/>
                  </a:lnTo>
                  <a:lnTo>
                    <a:pt x="9" y="29"/>
                  </a:lnTo>
                  <a:lnTo>
                    <a:pt x="6" y="32"/>
                  </a:lnTo>
                  <a:lnTo>
                    <a:pt x="3" y="35"/>
                  </a:lnTo>
                  <a:lnTo>
                    <a:pt x="2" y="37"/>
                  </a:lnTo>
                  <a:lnTo>
                    <a:pt x="1" y="39"/>
                  </a:lnTo>
                  <a:lnTo>
                    <a:pt x="0" y="41"/>
                  </a:lnTo>
                  <a:lnTo>
                    <a:pt x="0" y="44"/>
                  </a:lnTo>
                  <a:lnTo>
                    <a:pt x="1" y="46"/>
                  </a:lnTo>
                  <a:lnTo>
                    <a:pt x="1" y="48"/>
                  </a:lnTo>
                  <a:lnTo>
                    <a:pt x="2" y="50"/>
                  </a:lnTo>
                  <a:lnTo>
                    <a:pt x="3" y="51"/>
                  </a:lnTo>
                  <a:lnTo>
                    <a:pt x="7" y="53"/>
                  </a:lnTo>
                  <a:lnTo>
                    <a:pt x="10" y="54"/>
                  </a:lnTo>
                  <a:lnTo>
                    <a:pt x="13" y="54"/>
                  </a:lnTo>
                  <a:lnTo>
                    <a:pt x="16" y="53"/>
                  </a:lnTo>
                  <a:lnTo>
                    <a:pt x="20" y="51"/>
                  </a:lnTo>
                  <a:lnTo>
                    <a:pt x="23" y="49"/>
                  </a:lnTo>
                  <a:lnTo>
                    <a:pt x="27" y="46"/>
                  </a:lnTo>
                  <a:lnTo>
                    <a:pt x="30" y="50"/>
                  </a:lnTo>
                  <a:lnTo>
                    <a:pt x="33" y="52"/>
                  </a:lnTo>
                  <a:lnTo>
                    <a:pt x="35" y="52"/>
                  </a:lnTo>
                  <a:lnTo>
                    <a:pt x="37" y="52"/>
                  </a:lnTo>
                  <a:lnTo>
                    <a:pt x="39" y="52"/>
                  </a:lnTo>
                  <a:lnTo>
                    <a:pt x="42" y="51"/>
                  </a:lnTo>
                  <a:lnTo>
                    <a:pt x="44" y="50"/>
                  </a:lnTo>
                  <a:lnTo>
                    <a:pt x="45" y="49"/>
                  </a:lnTo>
                  <a:lnTo>
                    <a:pt x="47" y="46"/>
                  </a:lnTo>
                  <a:lnTo>
                    <a:pt x="48" y="44"/>
                  </a:lnTo>
                  <a:lnTo>
                    <a:pt x="47" y="43"/>
                  </a:lnTo>
                  <a:lnTo>
                    <a:pt x="46" y="43"/>
                  </a:lnTo>
                  <a:lnTo>
                    <a:pt x="45" y="43"/>
                  </a:lnTo>
                  <a:lnTo>
                    <a:pt x="44" y="44"/>
                  </a:lnTo>
                  <a:lnTo>
                    <a:pt x="43" y="45"/>
                  </a:lnTo>
                  <a:lnTo>
                    <a:pt x="42" y="45"/>
                  </a:lnTo>
                  <a:lnTo>
                    <a:pt x="41" y="46"/>
                  </a:lnTo>
                  <a:lnTo>
                    <a:pt x="39" y="45"/>
                  </a:lnTo>
                  <a:lnTo>
                    <a:pt x="37" y="44"/>
                  </a:lnTo>
                  <a:lnTo>
                    <a:pt x="37" y="43"/>
                  </a:lnTo>
                  <a:lnTo>
                    <a:pt x="36" y="41"/>
                  </a:lnTo>
                  <a:lnTo>
                    <a:pt x="36" y="12"/>
                  </a:lnTo>
                  <a:close/>
                  <a:moveTo>
                    <a:pt x="28" y="36"/>
                  </a:moveTo>
                  <a:lnTo>
                    <a:pt x="27" y="39"/>
                  </a:lnTo>
                  <a:lnTo>
                    <a:pt x="26" y="43"/>
                  </a:lnTo>
                  <a:lnTo>
                    <a:pt x="24" y="45"/>
                  </a:lnTo>
                  <a:lnTo>
                    <a:pt x="22" y="46"/>
                  </a:lnTo>
                  <a:lnTo>
                    <a:pt x="20" y="47"/>
                  </a:lnTo>
                  <a:lnTo>
                    <a:pt x="17" y="48"/>
                  </a:lnTo>
                  <a:lnTo>
                    <a:pt x="15" y="47"/>
                  </a:lnTo>
                  <a:lnTo>
                    <a:pt x="14" y="47"/>
                  </a:lnTo>
                  <a:lnTo>
                    <a:pt x="12" y="45"/>
                  </a:lnTo>
                  <a:lnTo>
                    <a:pt x="10" y="43"/>
                  </a:lnTo>
                  <a:lnTo>
                    <a:pt x="10" y="40"/>
                  </a:lnTo>
                  <a:lnTo>
                    <a:pt x="10" y="38"/>
                  </a:lnTo>
                  <a:lnTo>
                    <a:pt x="11" y="36"/>
                  </a:lnTo>
                  <a:lnTo>
                    <a:pt x="11" y="34"/>
                  </a:lnTo>
                  <a:lnTo>
                    <a:pt x="12" y="33"/>
                  </a:lnTo>
                  <a:lnTo>
                    <a:pt x="15" y="30"/>
                  </a:lnTo>
                  <a:lnTo>
                    <a:pt x="18" y="28"/>
                  </a:lnTo>
                  <a:lnTo>
                    <a:pt x="24" y="25"/>
                  </a:lnTo>
                  <a:lnTo>
                    <a:pt x="26" y="25"/>
                  </a:lnTo>
                  <a:lnTo>
                    <a:pt x="28" y="25"/>
                  </a:lnTo>
                  <a:lnTo>
                    <a:pt x="28" y="29"/>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2" name="Freeform 178"/>
            <p:cNvSpPr>
              <a:spLocks/>
            </p:cNvSpPr>
            <p:nvPr/>
          </p:nvSpPr>
          <p:spPr bwMode="auto">
            <a:xfrm>
              <a:off x="1120902" y="6174749"/>
              <a:ext cx="45411" cy="138133"/>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0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2147483647 w 29"/>
                <a:gd name="T41" fmla="*/ 2147483647 h 87"/>
                <a:gd name="T42" fmla="*/ 0 w 29"/>
                <a:gd name="T43" fmla="*/ 2147483647 h 87"/>
                <a:gd name="T44" fmla="*/ 0 w 29"/>
                <a:gd name="T45" fmla="*/ 2147483647 h 87"/>
                <a:gd name="T46" fmla="*/ 0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2147483647 w 29"/>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87"/>
                <a:gd name="T110" fmla="*/ 29 w 29"/>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87">
                  <a:moveTo>
                    <a:pt x="18" y="12"/>
                  </a:moveTo>
                  <a:lnTo>
                    <a:pt x="19" y="2"/>
                  </a:lnTo>
                  <a:lnTo>
                    <a:pt x="18" y="1"/>
                  </a:lnTo>
                  <a:lnTo>
                    <a:pt x="18" y="0"/>
                  </a:lnTo>
                  <a:lnTo>
                    <a:pt x="17" y="0"/>
                  </a:lnTo>
                  <a:lnTo>
                    <a:pt x="15" y="0"/>
                  </a:lnTo>
                  <a:lnTo>
                    <a:pt x="4" y="4"/>
                  </a:lnTo>
                  <a:lnTo>
                    <a:pt x="3" y="5"/>
                  </a:lnTo>
                  <a:lnTo>
                    <a:pt x="4" y="6"/>
                  </a:lnTo>
                  <a:lnTo>
                    <a:pt x="6" y="7"/>
                  </a:lnTo>
                  <a:lnTo>
                    <a:pt x="9" y="8"/>
                  </a:lnTo>
                  <a:lnTo>
                    <a:pt x="9" y="9"/>
                  </a:lnTo>
                  <a:lnTo>
                    <a:pt x="10" y="10"/>
                  </a:lnTo>
                  <a:lnTo>
                    <a:pt x="10" y="74"/>
                  </a:lnTo>
                  <a:lnTo>
                    <a:pt x="9" y="78"/>
                  </a:lnTo>
                  <a:lnTo>
                    <a:pt x="8" y="81"/>
                  </a:lnTo>
                  <a:lnTo>
                    <a:pt x="7" y="82"/>
                  </a:lnTo>
                  <a:lnTo>
                    <a:pt x="6" y="83"/>
                  </a:lnTo>
                  <a:lnTo>
                    <a:pt x="4" y="84"/>
                  </a:lnTo>
                  <a:lnTo>
                    <a:pt x="3" y="84"/>
                  </a:lnTo>
                  <a:lnTo>
                    <a:pt x="1" y="84"/>
                  </a:lnTo>
                  <a:lnTo>
                    <a:pt x="0" y="85"/>
                  </a:lnTo>
                  <a:lnTo>
                    <a:pt x="0" y="86"/>
                  </a:lnTo>
                  <a:lnTo>
                    <a:pt x="0" y="87"/>
                  </a:lnTo>
                  <a:lnTo>
                    <a:pt x="2" y="87"/>
                  </a:lnTo>
                  <a:lnTo>
                    <a:pt x="15" y="86"/>
                  </a:lnTo>
                  <a:lnTo>
                    <a:pt x="27" y="87"/>
                  </a:lnTo>
                  <a:lnTo>
                    <a:pt x="28" y="86"/>
                  </a:lnTo>
                  <a:lnTo>
                    <a:pt x="29" y="85"/>
                  </a:lnTo>
                  <a:lnTo>
                    <a:pt x="28" y="84"/>
                  </a:lnTo>
                  <a:lnTo>
                    <a:pt x="27" y="84"/>
                  </a:lnTo>
                  <a:lnTo>
                    <a:pt x="23" y="83"/>
                  </a:lnTo>
                  <a:lnTo>
                    <a:pt x="20" y="82"/>
                  </a:lnTo>
                  <a:lnTo>
                    <a:pt x="19" y="80"/>
                  </a:lnTo>
                  <a:lnTo>
                    <a:pt x="18" y="78"/>
                  </a:lnTo>
                  <a:lnTo>
                    <a:pt x="18"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3" name="Freeform 179"/>
            <p:cNvSpPr>
              <a:spLocks noEditPoints="1"/>
            </p:cNvSpPr>
            <p:nvPr/>
          </p:nvSpPr>
          <p:spPr bwMode="auto">
            <a:xfrm>
              <a:off x="1222204" y="6174749"/>
              <a:ext cx="132740" cy="138133"/>
            </a:xfrm>
            <a:custGeom>
              <a:avLst/>
              <a:gdLst>
                <a:gd name="T0" fmla="*/ 2147483647 w 84"/>
                <a:gd name="T1" fmla="*/ 2147483647 h 87"/>
                <a:gd name="T2" fmla="*/ 2147483647 w 84"/>
                <a:gd name="T3" fmla="*/ 2147483647 h 87"/>
                <a:gd name="T4" fmla="*/ 2147483647 w 84"/>
                <a:gd name="T5" fmla="*/ 2147483647 h 87"/>
                <a:gd name="T6" fmla="*/ 2147483647 w 84"/>
                <a:gd name="T7" fmla="*/ 2147483647 h 87"/>
                <a:gd name="T8" fmla="*/ 2147483647 w 84"/>
                <a:gd name="T9" fmla="*/ 2147483647 h 87"/>
                <a:gd name="T10" fmla="*/ 2147483647 w 84"/>
                <a:gd name="T11" fmla="*/ 2147483647 h 87"/>
                <a:gd name="T12" fmla="*/ 2147483647 w 84"/>
                <a:gd name="T13" fmla="*/ 2147483647 h 87"/>
                <a:gd name="T14" fmla="*/ 2147483647 w 84"/>
                <a:gd name="T15" fmla="*/ 2147483647 h 87"/>
                <a:gd name="T16" fmla="*/ 2147483647 w 84"/>
                <a:gd name="T17" fmla="*/ 2147483647 h 87"/>
                <a:gd name="T18" fmla="*/ 2147483647 w 84"/>
                <a:gd name="T19" fmla="*/ 2147483647 h 87"/>
                <a:gd name="T20" fmla="*/ 2147483647 w 84"/>
                <a:gd name="T21" fmla="*/ 2147483647 h 87"/>
                <a:gd name="T22" fmla="*/ 2147483647 w 84"/>
                <a:gd name="T23" fmla="*/ 2147483647 h 87"/>
                <a:gd name="T24" fmla="*/ 2147483647 w 84"/>
                <a:gd name="T25" fmla="*/ 0 h 87"/>
                <a:gd name="T26" fmla="*/ 2147483647 w 84"/>
                <a:gd name="T27" fmla="*/ 2147483647 h 87"/>
                <a:gd name="T28" fmla="*/ 2147483647 w 84"/>
                <a:gd name="T29" fmla="*/ 2147483647 h 87"/>
                <a:gd name="T30" fmla="*/ 2147483647 w 84"/>
                <a:gd name="T31" fmla="*/ 2147483647 h 87"/>
                <a:gd name="T32" fmla="*/ 2147483647 w 84"/>
                <a:gd name="T33" fmla="*/ 2147483647 h 87"/>
                <a:gd name="T34" fmla="*/ 2147483647 w 84"/>
                <a:gd name="T35" fmla="*/ 2147483647 h 87"/>
                <a:gd name="T36" fmla="*/ 2147483647 w 84"/>
                <a:gd name="T37" fmla="*/ 2147483647 h 87"/>
                <a:gd name="T38" fmla="*/ 2147483647 w 84"/>
                <a:gd name="T39" fmla="*/ 2147483647 h 87"/>
                <a:gd name="T40" fmla="*/ 2147483647 w 84"/>
                <a:gd name="T41" fmla="*/ 2147483647 h 87"/>
                <a:gd name="T42" fmla="*/ 2147483647 w 84"/>
                <a:gd name="T43" fmla="*/ 2147483647 h 87"/>
                <a:gd name="T44" fmla="*/ 2147483647 w 84"/>
                <a:gd name="T45" fmla="*/ 2147483647 h 87"/>
                <a:gd name="T46" fmla="*/ 2147483647 w 84"/>
                <a:gd name="T47" fmla="*/ 2147483647 h 87"/>
                <a:gd name="T48" fmla="*/ 2147483647 w 84"/>
                <a:gd name="T49" fmla="*/ 2147483647 h 87"/>
                <a:gd name="T50" fmla="*/ 2147483647 w 84"/>
                <a:gd name="T51" fmla="*/ 2147483647 h 87"/>
                <a:gd name="T52" fmla="*/ 2147483647 w 84"/>
                <a:gd name="T53" fmla="*/ 2147483647 h 87"/>
                <a:gd name="T54" fmla="*/ 2147483647 w 84"/>
                <a:gd name="T55" fmla="*/ 2147483647 h 87"/>
                <a:gd name="T56" fmla="*/ 2147483647 w 84"/>
                <a:gd name="T57" fmla="*/ 2147483647 h 87"/>
                <a:gd name="T58" fmla="*/ 2147483647 w 84"/>
                <a:gd name="T59" fmla="*/ 2147483647 h 87"/>
                <a:gd name="T60" fmla="*/ 2147483647 w 84"/>
                <a:gd name="T61" fmla="*/ 2147483647 h 87"/>
                <a:gd name="T62" fmla="*/ 2147483647 w 84"/>
                <a:gd name="T63" fmla="*/ 2147483647 h 87"/>
                <a:gd name="T64" fmla="*/ 2147483647 w 84"/>
                <a:gd name="T65" fmla="*/ 2147483647 h 87"/>
                <a:gd name="T66" fmla="*/ 2147483647 w 84"/>
                <a:gd name="T67" fmla="*/ 2147483647 h 87"/>
                <a:gd name="T68" fmla="*/ 2147483647 w 84"/>
                <a:gd name="T69" fmla="*/ 2147483647 h 87"/>
                <a:gd name="T70" fmla="*/ 2147483647 w 84"/>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87"/>
                <a:gd name="T110" fmla="*/ 84 w 8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87">
                  <a:moveTo>
                    <a:pt x="60" y="76"/>
                  </a:moveTo>
                  <a:lnTo>
                    <a:pt x="61" y="79"/>
                  </a:lnTo>
                  <a:lnTo>
                    <a:pt x="60" y="80"/>
                  </a:lnTo>
                  <a:lnTo>
                    <a:pt x="60" y="81"/>
                  </a:lnTo>
                  <a:lnTo>
                    <a:pt x="58" y="82"/>
                  </a:lnTo>
                  <a:lnTo>
                    <a:pt x="57" y="83"/>
                  </a:lnTo>
                  <a:lnTo>
                    <a:pt x="52" y="84"/>
                  </a:lnTo>
                  <a:lnTo>
                    <a:pt x="51" y="84"/>
                  </a:lnTo>
                  <a:lnTo>
                    <a:pt x="50" y="85"/>
                  </a:lnTo>
                  <a:lnTo>
                    <a:pt x="50" y="86"/>
                  </a:lnTo>
                  <a:lnTo>
                    <a:pt x="52" y="87"/>
                  </a:lnTo>
                  <a:lnTo>
                    <a:pt x="67" y="86"/>
                  </a:lnTo>
                  <a:lnTo>
                    <a:pt x="82" y="87"/>
                  </a:lnTo>
                  <a:lnTo>
                    <a:pt x="84" y="87"/>
                  </a:lnTo>
                  <a:lnTo>
                    <a:pt x="84" y="86"/>
                  </a:lnTo>
                  <a:lnTo>
                    <a:pt x="84" y="85"/>
                  </a:lnTo>
                  <a:lnTo>
                    <a:pt x="84" y="84"/>
                  </a:lnTo>
                  <a:lnTo>
                    <a:pt x="83" y="84"/>
                  </a:lnTo>
                  <a:lnTo>
                    <a:pt x="78" y="83"/>
                  </a:lnTo>
                  <a:lnTo>
                    <a:pt x="77" y="82"/>
                  </a:lnTo>
                  <a:lnTo>
                    <a:pt x="75" y="80"/>
                  </a:lnTo>
                  <a:lnTo>
                    <a:pt x="73" y="77"/>
                  </a:lnTo>
                  <a:lnTo>
                    <a:pt x="71" y="73"/>
                  </a:lnTo>
                  <a:lnTo>
                    <a:pt x="47" y="1"/>
                  </a:lnTo>
                  <a:lnTo>
                    <a:pt x="47" y="0"/>
                  </a:lnTo>
                  <a:lnTo>
                    <a:pt x="46" y="0"/>
                  </a:lnTo>
                  <a:lnTo>
                    <a:pt x="44" y="1"/>
                  </a:lnTo>
                  <a:lnTo>
                    <a:pt x="11" y="79"/>
                  </a:lnTo>
                  <a:lnTo>
                    <a:pt x="10" y="81"/>
                  </a:lnTo>
                  <a:lnTo>
                    <a:pt x="7" y="83"/>
                  </a:lnTo>
                  <a:lnTo>
                    <a:pt x="2" y="84"/>
                  </a:lnTo>
                  <a:lnTo>
                    <a:pt x="1" y="84"/>
                  </a:lnTo>
                  <a:lnTo>
                    <a:pt x="0" y="85"/>
                  </a:lnTo>
                  <a:lnTo>
                    <a:pt x="1" y="87"/>
                  </a:lnTo>
                  <a:lnTo>
                    <a:pt x="2" y="87"/>
                  </a:lnTo>
                  <a:lnTo>
                    <a:pt x="16" y="86"/>
                  </a:lnTo>
                  <a:lnTo>
                    <a:pt x="28" y="87"/>
                  </a:lnTo>
                  <a:lnTo>
                    <a:pt x="30" y="87"/>
                  </a:lnTo>
                  <a:lnTo>
                    <a:pt x="31" y="86"/>
                  </a:lnTo>
                  <a:lnTo>
                    <a:pt x="31" y="85"/>
                  </a:lnTo>
                  <a:lnTo>
                    <a:pt x="30" y="85"/>
                  </a:lnTo>
                  <a:lnTo>
                    <a:pt x="29" y="84"/>
                  </a:lnTo>
                  <a:lnTo>
                    <a:pt x="27" y="83"/>
                  </a:lnTo>
                  <a:lnTo>
                    <a:pt x="24" y="83"/>
                  </a:lnTo>
                  <a:lnTo>
                    <a:pt x="22" y="81"/>
                  </a:lnTo>
                  <a:lnTo>
                    <a:pt x="21" y="80"/>
                  </a:lnTo>
                  <a:lnTo>
                    <a:pt x="20" y="78"/>
                  </a:lnTo>
                  <a:lnTo>
                    <a:pt x="21" y="74"/>
                  </a:lnTo>
                  <a:lnTo>
                    <a:pt x="24" y="67"/>
                  </a:lnTo>
                  <a:lnTo>
                    <a:pt x="27" y="58"/>
                  </a:lnTo>
                  <a:lnTo>
                    <a:pt x="30" y="52"/>
                  </a:lnTo>
                  <a:lnTo>
                    <a:pt x="30" y="51"/>
                  </a:lnTo>
                  <a:lnTo>
                    <a:pt x="32" y="51"/>
                  </a:lnTo>
                  <a:lnTo>
                    <a:pt x="41" y="50"/>
                  </a:lnTo>
                  <a:lnTo>
                    <a:pt x="48" y="50"/>
                  </a:lnTo>
                  <a:lnTo>
                    <a:pt x="51" y="51"/>
                  </a:lnTo>
                  <a:lnTo>
                    <a:pt x="52" y="51"/>
                  </a:lnTo>
                  <a:lnTo>
                    <a:pt x="53" y="52"/>
                  </a:lnTo>
                  <a:lnTo>
                    <a:pt x="53" y="53"/>
                  </a:lnTo>
                  <a:lnTo>
                    <a:pt x="54" y="54"/>
                  </a:lnTo>
                  <a:lnTo>
                    <a:pt x="60" y="76"/>
                  </a:lnTo>
                  <a:close/>
                  <a:moveTo>
                    <a:pt x="41" y="19"/>
                  </a:moveTo>
                  <a:lnTo>
                    <a:pt x="42" y="19"/>
                  </a:lnTo>
                  <a:lnTo>
                    <a:pt x="43" y="20"/>
                  </a:lnTo>
                  <a:lnTo>
                    <a:pt x="50" y="41"/>
                  </a:lnTo>
                  <a:lnTo>
                    <a:pt x="50" y="44"/>
                  </a:lnTo>
                  <a:lnTo>
                    <a:pt x="46" y="44"/>
                  </a:lnTo>
                  <a:lnTo>
                    <a:pt x="41" y="44"/>
                  </a:lnTo>
                  <a:lnTo>
                    <a:pt x="36" y="44"/>
                  </a:lnTo>
                  <a:lnTo>
                    <a:pt x="33" y="44"/>
                  </a:lnTo>
                  <a:lnTo>
                    <a:pt x="32" y="44"/>
                  </a:lnTo>
                  <a:lnTo>
                    <a:pt x="32" y="41"/>
                  </a:lnTo>
                  <a:lnTo>
                    <a:pt x="41"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4" name="Freeform 180"/>
            <p:cNvSpPr>
              <a:spLocks noEditPoints="1"/>
            </p:cNvSpPr>
            <p:nvPr/>
          </p:nvSpPr>
          <p:spPr bwMode="auto">
            <a:xfrm>
              <a:off x="1365424" y="6174749"/>
              <a:ext cx="94316" cy="141721"/>
            </a:xfrm>
            <a:custGeom>
              <a:avLst/>
              <a:gdLst>
                <a:gd name="T0" fmla="*/ 2147483647 w 60"/>
                <a:gd name="T1" fmla="*/ 2147483647 h 89"/>
                <a:gd name="T2" fmla="*/ 2147483647 w 60"/>
                <a:gd name="T3" fmla="*/ 0 h 89"/>
                <a:gd name="T4" fmla="*/ 2147483647 w 60"/>
                <a:gd name="T5" fmla="*/ 0 h 89"/>
                <a:gd name="T6" fmla="*/ 2147483647 w 60"/>
                <a:gd name="T7" fmla="*/ 2147483647 h 89"/>
                <a:gd name="T8" fmla="*/ 2147483647 w 60"/>
                <a:gd name="T9" fmla="*/ 2147483647 h 89"/>
                <a:gd name="T10" fmla="*/ 2147483647 w 60"/>
                <a:gd name="T11" fmla="*/ 2147483647 h 89"/>
                <a:gd name="T12" fmla="*/ 2147483647 w 60"/>
                <a:gd name="T13" fmla="*/ 2147483647 h 89"/>
                <a:gd name="T14" fmla="*/ 2147483647 w 60"/>
                <a:gd name="T15" fmla="*/ 2147483647 h 89"/>
                <a:gd name="T16" fmla="*/ 2147483647 w 60"/>
                <a:gd name="T17" fmla="*/ 2147483647 h 89"/>
                <a:gd name="T18" fmla="*/ 2147483647 w 60"/>
                <a:gd name="T19" fmla="*/ 2147483647 h 89"/>
                <a:gd name="T20" fmla="*/ 2147483647 w 60"/>
                <a:gd name="T21" fmla="*/ 2147483647 h 89"/>
                <a:gd name="T22" fmla="*/ 2147483647 w 60"/>
                <a:gd name="T23" fmla="*/ 2147483647 h 89"/>
                <a:gd name="T24" fmla="*/ 2147483647 w 60"/>
                <a:gd name="T25" fmla="*/ 2147483647 h 89"/>
                <a:gd name="T26" fmla="*/ 2147483647 w 60"/>
                <a:gd name="T27" fmla="*/ 2147483647 h 89"/>
                <a:gd name="T28" fmla="*/ 0 w 60"/>
                <a:gd name="T29" fmla="*/ 2147483647 h 89"/>
                <a:gd name="T30" fmla="*/ 2147483647 w 60"/>
                <a:gd name="T31" fmla="*/ 2147483647 h 89"/>
                <a:gd name="T32" fmla="*/ 2147483647 w 60"/>
                <a:gd name="T33" fmla="*/ 2147483647 h 89"/>
                <a:gd name="T34" fmla="*/ 2147483647 w 60"/>
                <a:gd name="T35" fmla="*/ 2147483647 h 89"/>
                <a:gd name="T36" fmla="*/ 2147483647 w 60"/>
                <a:gd name="T37" fmla="*/ 2147483647 h 89"/>
                <a:gd name="T38" fmla="*/ 2147483647 w 60"/>
                <a:gd name="T39" fmla="*/ 2147483647 h 89"/>
                <a:gd name="T40" fmla="*/ 2147483647 w 60"/>
                <a:gd name="T41" fmla="*/ 2147483647 h 89"/>
                <a:gd name="T42" fmla="*/ 2147483647 w 60"/>
                <a:gd name="T43" fmla="*/ 2147483647 h 89"/>
                <a:gd name="T44" fmla="*/ 2147483647 w 60"/>
                <a:gd name="T45" fmla="*/ 2147483647 h 89"/>
                <a:gd name="T46" fmla="*/ 2147483647 w 60"/>
                <a:gd name="T47" fmla="*/ 2147483647 h 89"/>
                <a:gd name="T48" fmla="*/ 2147483647 w 60"/>
                <a:gd name="T49" fmla="*/ 2147483647 h 89"/>
                <a:gd name="T50" fmla="*/ 2147483647 w 60"/>
                <a:gd name="T51" fmla="*/ 2147483647 h 89"/>
                <a:gd name="T52" fmla="*/ 2147483647 w 60"/>
                <a:gd name="T53" fmla="*/ 2147483647 h 89"/>
                <a:gd name="T54" fmla="*/ 2147483647 w 60"/>
                <a:gd name="T55" fmla="*/ 2147483647 h 89"/>
                <a:gd name="T56" fmla="*/ 2147483647 w 60"/>
                <a:gd name="T57" fmla="*/ 2147483647 h 89"/>
                <a:gd name="T58" fmla="*/ 2147483647 w 60"/>
                <a:gd name="T59" fmla="*/ 2147483647 h 89"/>
                <a:gd name="T60" fmla="*/ 2147483647 w 60"/>
                <a:gd name="T61" fmla="*/ 2147483647 h 89"/>
                <a:gd name="T62" fmla="*/ 2147483647 w 60"/>
                <a:gd name="T63" fmla="*/ 2147483647 h 89"/>
                <a:gd name="T64" fmla="*/ 2147483647 w 60"/>
                <a:gd name="T65" fmla="*/ 2147483647 h 89"/>
                <a:gd name="T66" fmla="*/ 2147483647 w 60"/>
                <a:gd name="T67" fmla="*/ 2147483647 h 89"/>
                <a:gd name="T68" fmla="*/ 2147483647 w 60"/>
                <a:gd name="T69" fmla="*/ 2147483647 h 89"/>
                <a:gd name="T70" fmla="*/ 2147483647 w 60"/>
                <a:gd name="T71" fmla="*/ 2147483647 h 89"/>
                <a:gd name="T72" fmla="*/ 2147483647 w 60"/>
                <a:gd name="T73" fmla="*/ 2147483647 h 89"/>
                <a:gd name="T74" fmla="*/ 2147483647 w 60"/>
                <a:gd name="T75" fmla="*/ 2147483647 h 89"/>
                <a:gd name="T76" fmla="*/ 2147483647 w 60"/>
                <a:gd name="T77" fmla="*/ 2147483647 h 89"/>
                <a:gd name="T78" fmla="*/ 2147483647 w 60"/>
                <a:gd name="T79" fmla="*/ 2147483647 h 89"/>
                <a:gd name="T80" fmla="*/ 2147483647 w 60"/>
                <a:gd name="T81" fmla="*/ 2147483647 h 89"/>
                <a:gd name="T82" fmla="*/ 2147483647 w 60"/>
                <a:gd name="T83" fmla="*/ 2147483647 h 89"/>
                <a:gd name="T84" fmla="*/ 2147483647 w 60"/>
                <a:gd name="T85" fmla="*/ 2147483647 h 89"/>
                <a:gd name="T86" fmla="*/ 2147483647 w 60"/>
                <a:gd name="T87" fmla="*/ 2147483647 h 89"/>
                <a:gd name="T88" fmla="*/ 2147483647 w 60"/>
                <a:gd name="T89" fmla="*/ 2147483647 h 89"/>
                <a:gd name="T90" fmla="*/ 2147483647 w 60"/>
                <a:gd name="T91" fmla="*/ 2147483647 h 89"/>
                <a:gd name="T92" fmla="*/ 2147483647 w 60"/>
                <a:gd name="T93" fmla="*/ 2147483647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
                <a:gd name="T142" fmla="*/ 0 h 89"/>
                <a:gd name="T143" fmla="*/ 60 w 60"/>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 h="89">
                  <a:moveTo>
                    <a:pt x="52" y="19"/>
                  </a:moveTo>
                  <a:lnTo>
                    <a:pt x="52" y="1"/>
                  </a:lnTo>
                  <a:lnTo>
                    <a:pt x="52" y="0"/>
                  </a:lnTo>
                  <a:lnTo>
                    <a:pt x="51" y="0"/>
                  </a:lnTo>
                  <a:lnTo>
                    <a:pt x="38" y="0"/>
                  </a:lnTo>
                  <a:lnTo>
                    <a:pt x="35" y="0"/>
                  </a:lnTo>
                  <a:lnTo>
                    <a:pt x="35" y="1"/>
                  </a:lnTo>
                  <a:lnTo>
                    <a:pt x="34" y="2"/>
                  </a:lnTo>
                  <a:lnTo>
                    <a:pt x="35" y="3"/>
                  </a:lnTo>
                  <a:lnTo>
                    <a:pt x="36" y="3"/>
                  </a:lnTo>
                  <a:lnTo>
                    <a:pt x="38" y="4"/>
                  </a:lnTo>
                  <a:lnTo>
                    <a:pt x="41" y="5"/>
                  </a:lnTo>
                  <a:lnTo>
                    <a:pt x="42" y="7"/>
                  </a:lnTo>
                  <a:lnTo>
                    <a:pt x="42" y="8"/>
                  </a:lnTo>
                  <a:lnTo>
                    <a:pt x="42" y="37"/>
                  </a:lnTo>
                  <a:lnTo>
                    <a:pt x="42" y="39"/>
                  </a:lnTo>
                  <a:lnTo>
                    <a:pt x="40" y="39"/>
                  </a:lnTo>
                  <a:lnTo>
                    <a:pt x="36" y="38"/>
                  </a:lnTo>
                  <a:lnTo>
                    <a:pt x="32" y="37"/>
                  </a:lnTo>
                  <a:lnTo>
                    <a:pt x="27" y="36"/>
                  </a:lnTo>
                  <a:lnTo>
                    <a:pt x="22" y="37"/>
                  </a:lnTo>
                  <a:lnTo>
                    <a:pt x="17" y="38"/>
                  </a:lnTo>
                  <a:lnTo>
                    <a:pt x="12" y="41"/>
                  </a:lnTo>
                  <a:lnTo>
                    <a:pt x="8" y="44"/>
                  </a:lnTo>
                  <a:lnTo>
                    <a:pt x="5" y="48"/>
                  </a:lnTo>
                  <a:lnTo>
                    <a:pt x="3" y="50"/>
                  </a:lnTo>
                  <a:lnTo>
                    <a:pt x="2" y="52"/>
                  </a:lnTo>
                  <a:lnTo>
                    <a:pt x="1" y="55"/>
                  </a:lnTo>
                  <a:lnTo>
                    <a:pt x="1" y="57"/>
                  </a:lnTo>
                  <a:lnTo>
                    <a:pt x="0" y="63"/>
                  </a:lnTo>
                  <a:lnTo>
                    <a:pt x="0" y="69"/>
                  </a:lnTo>
                  <a:lnTo>
                    <a:pt x="1" y="71"/>
                  </a:lnTo>
                  <a:lnTo>
                    <a:pt x="2" y="73"/>
                  </a:lnTo>
                  <a:lnTo>
                    <a:pt x="4" y="78"/>
                  </a:lnTo>
                  <a:lnTo>
                    <a:pt x="6" y="79"/>
                  </a:lnTo>
                  <a:lnTo>
                    <a:pt x="8" y="81"/>
                  </a:lnTo>
                  <a:lnTo>
                    <a:pt x="12" y="84"/>
                  </a:lnTo>
                  <a:lnTo>
                    <a:pt x="16" y="86"/>
                  </a:lnTo>
                  <a:lnTo>
                    <a:pt x="20" y="87"/>
                  </a:lnTo>
                  <a:lnTo>
                    <a:pt x="25" y="87"/>
                  </a:lnTo>
                  <a:lnTo>
                    <a:pt x="29" y="87"/>
                  </a:lnTo>
                  <a:lnTo>
                    <a:pt x="32" y="86"/>
                  </a:lnTo>
                  <a:lnTo>
                    <a:pt x="37" y="85"/>
                  </a:lnTo>
                  <a:lnTo>
                    <a:pt x="41" y="83"/>
                  </a:lnTo>
                  <a:lnTo>
                    <a:pt x="42" y="84"/>
                  </a:lnTo>
                  <a:lnTo>
                    <a:pt x="42" y="87"/>
                  </a:lnTo>
                  <a:lnTo>
                    <a:pt x="42" y="88"/>
                  </a:lnTo>
                  <a:lnTo>
                    <a:pt x="44" y="89"/>
                  </a:lnTo>
                  <a:lnTo>
                    <a:pt x="53" y="88"/>
                  </a:lnTo>
                  <a:lnTo>
                    <a:pt x="58" y="86"/>
                  </a:lnTo>
                  <a:lnTo>
                    <a:pt x="59" y="85"/>
                  </a:lnTo>
                  <a:lnTo>
                    <a:pt x="60" y="84"/>
                  </a:lnTo>
                  <a:lnTo>
                    <a:pt x="60" y="83"/>
                  </a:lnTo>
                  <a:lnTo>
                    <a:pt x="59" y="83"/>
                  </a:lnTo>
                  <a:lnTo>
                    <a:pt x="54" y="84"/>
                  </a:lnTo>
                  <a:lnTo>
                    <a:pt x="53" y="84"/>
                  </a:lnTo>
                  <a:lnTo>
                    <a:pt x="52" y="83"/>
                  </a:lnTo>
                  <a:lnTo>
                    <a:pt x="52" y="81"/>
                  </a:lnTo>
                  <a:lnTo>
                    <a:pt x="52" y="19"/>
                  </a:lnTo>
                  <a:close/>
                  <a:moveTo>
                    <a:pt x="43" y="65"/>
                  </a:moveTo>
                  <a:lnTo>
                    <a:pt x="43" y="74"/>
                  </a:lnTo>
                  <a:lnTo>
                    <a:pt x="42" y="77"/>
                  </a:lnTo>
                  <a:lnTo>
                    <a:pt x="41" y="79"/>
                  </a:lnTo>
                  <a:lnTo>
                    <a:pt x="40" y="80"/>
                  </a:lnTo>
                  <a:lnTo>
                    <a:pt x="38" y="81"/>
                  </a:lnTo>
                  <a:lnTo>
                    <a:pt x="35" y="82"/>
                  </a:lnTo>
                  <a:lnTo>
                    <a:pt x="32" y="82"/>
                  </a:lnTo>
                  <a:lnTo>
                    <a:pt x="26" y="82"/>
                  </a:lnTo>
                  <a:lnTo>
                    <a:pt x="21" y="80"/>
                  </a:lnTo>
                  <a:lnTo>
                    <a:pt x="17" y="78"/>
                  </a:lnTo>
                  <a:lnTo>
                    <a:pt x="15" y="76"/>
                  </a:lnTo>
                  <a:lnTo>
                    <a:pt x="14" y="75"/>
                  </a:lnTo>
                  <a:lnTo>
                    <a:pt x="12" y="71"/>
                  </a:lnTo>
                  <a:lnTo>
                    <a:pt x="10" y="68"/>
                  </a:lnTo>
                  <a:lnTo>
                    <a:pt x="10" y="64"/>
                  </a:lnTo>
                  <a:lnTo>
                    <a:pt x="9" y="61"/>
                  </a:lnTo>
                  <a:lnTo>
                    <a:pt x="10" y="57"/>
                  </a:lnTo>
                  <a:lnTo>
                    <a:pt x="10" y="53"/>
                  </a:lnTo>
                  <a:lnTo>
                    <a:pt x="12" y="49"/>
                  </a:lnTo>
                  <a:lnTo>
                    <a:pt x="13" y="48"/>
                  </a:lnTo>
                  <a:lnTo>
                    <a:pt x="14" y="46"/>
                  </a:lnTo>
                  <a:lnTo>
                    <a:pt x="17" y="43"/>
                  </a:lnTo>
                  <a:lnTo>
                    <a:pt x="20" y="41"/>
                  </a:lnTo>
                  <a:lnTo>
                    <a:pt x="24" y="40"/>
                  </a:lnTo>
                  <a:lnTo>
                    <a:pt x="28" y="40"/>
                  </a:lnTo>
                  <a:lnTo>
                    <a:pt x="33" y="40"/>
                  </a:lnTo>
                  <a:lnTo>
                    <a:pt x="35" y="41"/>
                  </a:lnTo>
                  <a:lnTo>
                    <a:pt x="36" y="41"/>
                  </a:lnTo>
                  <a:lnTo>
                    <a:pt x="39" y="44"/>
                  </a:lnTo>
                  <a:lnTo>
                    <a:pt x="41" y="47"/>
                  </a:lnTo>
                  <a:lnTo>
                    <a:pt x="42" y="51"/>
                  </a:lnTo>
                  <a:lnTo>
                    <a:pt x="42" y="55"/>
                  </a:lnTo>
                  <a:lnTo>
                    <a:pt x="43" y="66"/>
                  </a:lnTo>
                  <a:lnTo>
                    <a:pt x="43" y="6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5" name="Freeform 181"/>
            <p:cNvSpPr>
              <a:spLocks/>
            </p:cNvSpPr>
            <p:nvPr/>
          </p:nvSpPr>
          <p:spPr bwMode="auto">
            <a:xfrm>
              <a:off x="1464979" y="6230361"/>
              <a:ext cx="92570" cy="86110"/>
            </a:xfrm>
            <a:custGeom>
              <a:avLst/>
              <a:gdLst>
                <a:gd name="T0" fmla="*/ 2147483647 w 58"/>
                <a:gd name="T1" fmla="*/ 2147483647 h 54"/>
                <a:gd name="T2" fmla="*/ 2147483647 w 58"/>
                <a:gd name="T3" fmla="*/ 2147483647 h 54"/>
                <a:gd name="T4" fmla="*/ 2147483647 w 58"/>
                <a:gd name="T5" fmla="*/ 2147483647 h 54"/>
                <a:gd name="T6" fmla="*/ 2147483647 w 58"/>
                <a:gd name="T7" fmla="*/ 2147483647 h 54"/>
                <a:gd name="T8" fmla="*/ 2147483647 w 58"/>
                <a:gd name="T9" fmla="*/ 2147483647 h 54"/>
                <a:gd name="T10" fmla="*/ 2147483647 w 58"/>
                <a:gd name="T11" fmla="*/ 2147483647 h 54"/>
                <a:gd name="T12" fmla="*/ 2147483647 w 58"/>
                <a:gd name="T13" fmla="*/ 0 h 54"/>
                <a:gd name="T14" fmla="*/ 2147483647 w 58"/>
                <a:gd name="T15" fmla="*/ 0 h 54"/>
                <a:gd name="T16" fmla="*/ 2147483647 w 58"/>
                <a:gd name="T17" fmla="*/ 0 h 54"/>
                <a:gd name="T18" fmla="*/ 2147483647 w 58"/>
                <a:gd name="T19" fmla="*/ 0 h 54"/>
                <a:gd name="T20" fmla="*/ 2147483647 w 58"/>
                <a:gd name="T21" fmla="*/ 0 h 54"/>
                <a:gd name="T22" fmla="*/ 2147483647 w 58"/>
                <a:gd name="T23" fmla="*/ 2147483647 h 54"/>
                <a:gd name="T24" fmla="*/ 2147483647 w 58"/>
                <a:gd name="T25" fmla="*/ 2147483647 h 54"/>
                <a:gd name="T26" fmla="*/ 2147483647 w 58"/>
                <a:gd name="T27" fmla="*/ 2147483647 h 54"/>
                <a:gd name="T28" fmla="*/ 2147483647 w 58"/>
                <a:gd name="T29" fmla="*/ 2147483647 h 54"/>
                <a:gd name="T30" fmla="*/ 2147483647 w 58"/>
                <a:gd name="T31" fmla="*/ 2147483647 h 54"/>
                <a:gd name="T32" fmla="*/ 2147483647 w 58"/>
                <a:gd name="T33" fmla="*/ 2147483647 h 54"/>
                <a:gd name="T34" fmla="*/ 2147483647 w 58"/>
                <a:gd name="T35" fmla="*/ 2147483647 h 54"/>
                <a:gd name="T36" fmla="*/ 2147483647 w 58"/>
                <a:gd name="T37" fmla="*/ 2147483647 h 54"/>
                <a:gd name="T38" fmla="*/ 2147483647 w 58"/>
                <a:gd name="T39" fmla="*/ 2147483647 h 54"/>
                <a:gd name="T40" fmla="*/ 2147483647 w 58"/>
                <a:gd name="T41" fmla="*/ 2147483647 h 54"/>
                <a:gd name="T42" fmla="*/ 2147483647 w 58"/>
                <a:gd name="T43" fmla="*/ 2147483647 h 54"/>
                <a:gd name="T44" fmla="*/ 2147483647 w 58"/>
                <a:gd name="T45" fmla="*/ 2147483647 h 54"/>
                <a:gd name="T46" fmla="*/ 2147483647 w 58"/>
                <a:gd name="T47" fmla="*/ 2147483647 h 54"/>
                <a:gd name="T48" fmla="*/ 2147483647 w 58"/>
                <a:gd name="T49" fmla="*/ 2147483647 h 54"/>
                <a:gd name="T50" fmla="*/ 2147483647 w 58"/>
                <a:gd name="T51" fmla="*/ 2147483647 h 54"/>
                <a:gd name="T52" fmla="*/ 2147483647 w 58"/>
                <a:gd name="T53" fmla="*/ 2147483647 h 54"/>
                <a:gd name="T54" fmla="*/ 2147483647 w 58"/>
                <a:gd name="T55" fmla="*/ 2147483647 h 54"/>
                <a:gd name="T56" fmla="*/ 2147483647 w 58"/>
                <a:gd name="T57" fmla="*/ 2147483647 h 54"/>
                <a:gd name="T58" fmla="*/ 2147483647 w 58"/>
                <a:gd name="T59" fmla="*/ 2147483647 h 54"/>
                <a:gd name="T60" fmla="*/ 2147483647 w 58"/>
                <a:gd name="T61" fmla="*/ 0 h 54"/>
                <a:gd name="T62" fmla="*/ 2147483647 w 58"/>
                <a:gd name="T63" fmla="*/ 0 h 54"/>
                <a:gd name="T64" fmla="*/ 2147483647 w 58"/>
                <a:gd name="T65" fmla="*/ 0 h 54"/>
                <a:gd name="T66" fmla="*/ 2147483647 w 58"/>
                <a:gd name="T67" fmla="*/ 0 h 54"/>
                <a:gd name="T68" fmla="*/ 2147483647 w 58"/>
                <a:gd name="T69" fmla="*/ 0 h 54"/>
                <a:gd name="T70" fmla="*/ 0 w 58"/>
                <a:gd name="T71" fmla="*/ 2147483647 h 54"/>
                <a:gd name="T72" fmla="*/ 2147483647 w 58"/>
                <a:gd name="T73" fmla="*/ 2147483647 h 54"/>
                <a:gd name="T74" fmla="*/ 2147483647 w 58"/>
                <a:gd name="T75" fmla="*/ 2147483647 h 54"/>
                <a:gd name="T76" fmla="*/ 2147483647 w 58"/>
                <a:gd name="T77" fmla="*/ 2147483647 h 54"/>
                <a:gd name="T78" fmla="*/ 2147483647 w 58"/>
                <a:gd name="T79" fmla="*/ 2147483647 h 54"/>
                <a:gd name="T80" fmla="*/ 2147483647 w 58"/>
                <a:gd name="T81" fmla="*/ 2147483647 h 54"/>
                <a:gd name="T82" fmla="*/ 2147483647 w 58"/>
                <a:gd name="T83" fmla="*/ 2147483647 h 54"/>
                <a:gd name="T84" fmla="*/ 2147483647 w 58"/>
                <a:gd name="T85" fmla="*/ 2147483647 h 54"/>
                <a:gd name="T86" fmla="*/ 2147483647 w 58"/>
                <a:gd name="T87" fmla="*/ 2147483647 h 54"/>
                <a:gd name="T88" fmla="*/ 2147483647 w 58"/>
                <a:gd name="T89" fmla="*/ 2147483647 h 54"/>
                <a:gd name="T90" fmla="*/ 2147483647 w 58"/>
                <a:gd name="T91" fmla="*/ 2147483647 h 54"/>
                <a:gd name="T92" fmla="*/ 2147483647 w 58"/>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4"/>
                <a:gd name="T143" fmla="*/ 58 w 58"/>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4">
                  <a:moveTo>
                    <a:pt x="48" y="9"/>
                  </a:moveTo>
                  <a:lnTo>
                    <a:pt x="50" y="7"/>
                  </a:lnTo>
                  <a:lnTo>
                    <a:pt x="51" y="5"/>
                  </a:lnTo>
                  <a:lnTo>
                    <a:pt x="54" y="3"/>
                  </a:lnTo>
                  <a:lnTo>
                    <a:pt x="57" y="2"/>
                  </a:lnTo>
                  <a:lnTo>
                    <a:pt x="58" y="1"/>
                  </a:lnTo>
                  <a:lnTo>
                    <a:pt x="57" y="0"/>
                  </a:lnTo>
                  <a:lnTo>
                    <a:pt x="55" y="0"/>
                  </a:lnTo>
                  <a:lnTo>
                    <a:pt x="48" y="0"/>
                  </a:lnTo>
                  <a:lnTo>
                    <a:pt x="38" y="0"/>
                  </a:lnTo>
                  <a:lnTo>
                    <a:pt x="37" y="0"/>
                  </a:lnTo>
                  <a:lnTo>
                    <a:pt x="36" y="1"/>
                  </a:lnTo>
                  <a:lnTo>
                    <a:pt x="38" y="2"/>
                  </a:lnTo>
                  <a:lnTo>
                    <a:pt x="40" y="3"/>
                  </a:lnTo>
                  <a:lnTo>
                    <a:pt x="43" y="4"/>
                  </a:lnTo>
                  <a:lnTo>
                    <a:pt x="44" y="5"/>
                  </a:lnTo>
                  <a:lnTo>
                    <a:pt x="44" y="6"/>
                  </a:lnTo>
                  <a:lnTo>
                    <a:pt x="43" y="8"/>
                  </a:lnTo>
                  <a:lnTo>
                    <a:pt x="34" y="35"/>
                  </a:lnTo>
                  <a:lnTo>
                    <a:pt x="33" y="36"/>
                  </a:lnTo>
                  <a:lnTo>
                    <a:pt x="32" y="37"/>
                  </a:lnTo>
                  <a:lnTo>
                    <a:pt x="31" y="36"/>
                  </a:lnTo>
                  <a:lnTo>
                    <a:pt x="21" y="9"/>
                  </a:lnTo>
                  <a:lnTo>
                    <a:pt x="20" y="5"/>
                  </a:lnTo>
                  <a:lnTo>
                    <a:pt x="20" y="4"/>
                  </a:lnTo>
                  <a:lnTo>
                    <a:pt x="21" y="3"/>
                  </a:lnTo>
                  <a:lnTo>
                    <a:pt x="24" y="3"/>
                  </a:lnTo>
                  <a:lnTo>
                    <a:pt x="27" y="2"/>
                  </a:lnTo>
                  <a:lnTo>
                    <a:pt x="28" y="2"/>
                  </a:lnTo>
                  <a:lnTo>
                    <a:pt x="28" y="1"/>
                  </a:lnTo>
                  <a:lnTo>
                    <a:pt x="28" y="0"/>
                  </a:lnTo>
                  <a:lnTo>
                    <a:pt x="26" y="0"/>
                  </a:lnTo>
                  <a:lnTo>
                    <a:pt x="15" y="0"/>
                  </a:lnTo>
                  <a:lnTo>
                    <a:pt x="4" y="0"/>
                  </a:lnTo>
                  <a:lnTo>
                    <a:pt x="1" y="0"/>
                  </a:lnTo>
                  <a:lnTo>
                    <a:pt x="0" y="1"/>
                  </a:lnTo>
                  <a:lnTo>
                    <a:pt x="1" y="2"/>
                  </a:lnTo>
                  <a:lnTo>
                    <a:pt x="1" y="3"/>
                  </a:lnTo>
                  <a:lnTo>
                    <a:pt x="2" y="3"/>
                  </a:lnTo>
                  <a:lnTo>
                    <a:pt x="3" y="3"/>
                  </a:lnTo>
                  <a:lnTo>
                    <a:pt x="6" y="4"/>
                  </a:lnTo>
                  <a:lnTo>
                    <a:pt x="8" y="6"/>
                  </a:lnTo>
                  <a:lnTo>
                    <a:pt x="28" y="52"/>
                  </a:lnTo>
                  <a:lnTo>
                    <a:pt x="29" y="53"/>
                  </a:lnTo>
                  <a:lnTo>
                    <a:pt x="30" y="54"/>
                  </a:lnTo>
                  <a:lnTo>
                    <a:pt x="31" y="53"/>
                  </a:lnTo>
                  <a:lnTo>
                    <a:pt x="48"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6" name="Freeform 182"/>
            <p:cNvSpPr>
              <a:spLocks noEditPoints="1"/>
            </p:cNvSpPr>
            <p:nvPr/>
          </p:nvSpPr>
          <p:spPr bwMode="auto">
            <a:xfrm>
              <a:off x="1564535"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0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0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5"/>
                  </a:lnTo>
                  <a:lnTo>
                    <a:pt x="8" y="36"/>
                  </a:lnTo>
                  <a:lnTo>
                    <a:pt x="6" y="37"/>
                  </a:lnTo>
                  <a:lnTo>
                    <a:pt x="4" y="38"/>
                  </a:lnTo>
                  <a:lnTo>
                    <a:pt x="4" y="39"/>
                  </a:lnTo>
                  <a:lnTo>
                    <a:pt x="4" y="40"/>
                  </a:lnTo>
                  <a:lnTo>
                    <a:pt x="5"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3"/>
                  </a:lnTo>
                  <a:lnTo>
                    <a:pt x="1" y="84"/>
                  </a:lnTo>
                  <a:lnTo>
                    <a:pt x="3" y="84"/>
                  </a:lnTo>
                  <a:lnTo>
                    <a:pt x="14" y="83"/>
                  </a:lnTo>
                  <a:lnTo>
                    <a:pt x="24" y="84"/>
                  </a:lnTo>
                  <a:lnTo>
                    <a:pt x="26" y="84"/>
                  </a:lnTo>
                  <a:lnTo>
                    <a:pt x="27" y="83"/>
                  </a:lnTo>
                  <a:lnTo>
                    <a:pt x="27" y="82"/>
                  </a:lnTo>
                  <a:lnTo>
                    <a:pt x="26" y="81"/>
                  </a:lnTo>
                  <a:lnTo>
                    <a:pt x="24" y="81"/>
                  </a:lnTo>
                  <a:lnTo>
                    <a:pt x="20" y="79"/>
                  </a:lnTo>
                  <a:lnTo>
                    <a:pt x="19" y="78"/>
                  </a:lnTo>
                  <a:lnTo>
                    <a:pt x="19" y="76"/>
                  </a:lnTo>
                  <a:lnTo>
                    <a:pt x="19"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7" name="Freeform 183"/>
            <p:cNvSpPr>
              <a:spLocks/>
            </p:cNvSpPr>
            <p:nvPr/>
          </p:nvSpPr>
          <p:spPr bwMode="auto">
            <a:xfrm>
              <a:off x="1618678" y="6228567"/>
              <a:ext cx="55891" cy="87903"/>
            </a:xfrm>
            <a:custGeom>
              <a:avLst/>
              <a:gdLst>
                <a:gd name="T0" fmla="*/ 2147483647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1" y="52"/>
                  </a:lnTo>
                  <a:lnTo>
                    <a:pt x="2" y="53"/>
                  </a:lnTo>
                  <a:lnTo>
                    <a:pt x="4" y="54"/>
                  </a:lnTo>
                  <a:lnTo>
                    <a:pt x="7" y="55"/>
                  </a:lnTo>
                  <a:lnTo>
                    <a:pt x="16" y="56"/>
                  </a:lnTo>
                  <a:lnTo>
                    <a:pt x="21" y="55"/>
                  </a:lnTo>
                  <a:lnTo>
                    <a:pt x="25" y="54"/>
                  </a:lnTo>
                  <a:lnTo>
                    <a:pt x="28" y="52"/>
                  </a:lnTo>
                  <a:lnTo>
                    <a:pt x="31" y="50"/>
                  </a:lnTo>
                  <a:lnTo>
                    <a:pt x="33" y="48"/>
                  </a:lnTo>
                  <a:lnTo>
                    <a:pt x="34" y="45"/>
                  </a:lnTo>
                  <a:lnTo>
                    <a:pt x="35" y="40"/>
                  </a:lnTo>
                  <a:lnTo>
                    <a:pt x="34" y="37"/>
                  </a:lnTo>
                  <a:lnTo>
                    <a:pt x="34" y="35"/>
                  </a:lnTo>
                  <a:lnTo>
                    <a:pt x="32" y="33"/>
                  </a:lnTo>
                  <a:lnTo>
                    <a:pt x="31" y="31"/>
                  </a:lnTo>
                  <a:lnTo>
                    <a:pt x="27" y="27"/>
                  </a:lnTo>
                  <a:lnTo>
                    <a:pt x="22" y="24"/>
                  </a:lnTo>
                  <a:lnTo>
                    <a:pt x="13" y="18"/>
                  </a:lnTo>
                  <a:lnTo>
                    <a:pt x="10" y="15"/>
                  </a:lnTo>
                  <a:lnTo>
                    <a:pt x="9" y="13"/>
                  </a:lnTo>
                  <a:lnTo>
                    <a:pt x="9" y="12"/>
                  </a:lnTo>
                  <a:lnTo>
                    <a:pt x="9" y="10"/>
                  </a:lnTo>
                  <a:lnTo>
                    <a:pt x="9" y="8"/>
                  </a:lnTo>
                  <a:lnTo>
                    <a:pt x="10" y="7"/>
                  </a:lnTo>
                  <a:lnTo>
                    <a:pt x="11" y="5"/>
                  </a:lnTo>
                  <a:lnTo>
                    <a:pt x="12" y="5"/>
                  </a:lnTo>
                  <a:lnTo>
                    <a:pt x="14" y="4"/>
                  </a:lnTo>
                  <a:lnTo>
                    <a:pt x="17" y="3"/>
                  </a:lnTo>
                  <a:lnTo>
                    <a:pt x="21" y="4"/>
                  </a:lnTo>
                  <a:lnTo>
                    <a:pt x="23" y="5"/>
                  </a:lnTo>
                  <a:lnTo>
                    <a:pt x="25" y="7"/>
                  </a:lnTo>
                  <a:lnTo>
                    <a:pt x="26" y="9"/>
                  </a:lnTo>
                  <a:lnTo>
                    <a:pt x="28" y="12"/>
                  </a:lnTo>
                  <a:lnTo>
                    <a:pt x="29" y="14"/>
                  </a:lnTo>
                  <a:lnTo>
                    <a:pt x="30" y="14"/>
                  </a:lnTo>
                  <a:lnTo>
                    <a:pt x="31" y="14"/>
                  </a:lnTo>
                  <a:lnTo>
                    <a:pt x="31" y="13"/>
                  </a:lnTo>
                  <a:lnTo>
                    <a:pt x="31" y="8"/>
                  </a:lnTo>
                  <a:lnTo>
                    <a:pt x="31" y="4"/>
                  </a:lnTo>
                  <a:lnTo>
                    <a:pt x="30" y="2"/>
                  </a:lnTo>
                  <a:lnTo>
                    <a:pt x="28" y="1"/>
                  </a:lnTo>
                  <a:lnTo>
                    <a:pt x="25" y="0"/>
                  </a:lnTo>
                  <a:lnTo>
                    <a:pt x="17" y="0"/>
                  </a:lnTo>
                  <a:lnTo>
                    <a:pt x="13" y="0"/>
                  </a:lnTo>
                  <a:lnTo>
                    <a:pt x="10" y="1"/>
                  </a:lnTo>
                  <a:lnTo>
                    <a:pt x="7" y="3"/>
                  </a:lnTo>
                  <a:lnTo>
                    <a:pt x="5" y="5"/>
                  </a:lnTo>
                  <a:lnTo>
                    <a:pt x="3" y="7"/>
                  </a:lnTo>
                  <a:lnTo>
                    <a:pt x="2" y="10"/>
                  </a:lnTo>
                  <a:lnTo>
                    <a:pt x="1" y="12"/>
                  </a:lnTo>
                  <a:lnTo>
                    <a:pt x="1" y="15"/>
                  </a:lnTo>
                  <a:lnTo>
                    <a:pt x="1" y="18"/>
                  </a:lnTo>
                  <a:lnTo>
                    <a:pt x="2" y="21"/>
                  </a:lnTo>
                  <a:lnTo>
                    <a:pt x="3" y="23"/>
                  </a:lnTo>
                  <a:lnTo>
                    <a:pt x="5" y="24"/>
                  </a:lnTo>
                  <a:lnTo>
                    <a:pt x="9" y="28"/>
                  </a:lnTo>
                  <a:lnTo>
                    <a:pt x="14" y="31"/>
                  </a:lnTo>
                  <a:lnTo>
                    <a:pt x="18" y="33"/>
                  </a:lnTo>
                  <a:lnTo>
                    <a:pt x="22" y="36"/>
                  </a:lnTo>
                  <a:lnTo>
                    <a:pt x="24" y="37"/>
                  </a:lnTo>
                  <a:lnTo>
                    <a:pt x="25" y="39"/>
                  </a:lnTo>
                  <a:lnTo>
                    <a:pt x="26" y="41"/>
                  </a:lnTo>
                  <a:lnTo>
                    <a:pt x="26" y="43"/>
                  </a:lnTo>
                  <a:lnTo>
                    <a:pt x="26" y="45"/>
                  </a:lnTo>
                  <a:lnTo>
                    <a:pt x="25" y="47"/>
                  </a:lnTo>
                  <a:lnTo>
                    <a:pt x="24" y="49"/>
                  </a:lnTo>
                  <a:lnTo>
                    <a:pt x="23"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8" name="Freeform 184"/>
            <p:cNvSpPr>
              <a:spLocks noEditPoints="1"/>
            </p:cNvSpPr>
            <p:nvPr/>
          </p:nvSpPr>
          <p:spPr bwMode="auto">
            <a:xfrm>
              <a:off x="1686796" y="6228567"/>
              <a:ext cx="82089"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2" y="52"/>
                  </a:lnTo>
                  <a:lnTo>
                    <a:pt x="19" y="50"/>
                  </a:lnTo>
                  <a:lnTo>
                    <a:pt x="17" y="48"/>
                  </a:lnTo>
                  <a:lnTo>
                    <a:pt x="14" y="44"/>
                  </a:lnTo>
                  <a:lnTo>
                    <a:pt x="13" y="41"/>
                  </a:lnTo>
                  <a:lnTo>
                    <a:pt x="11" y="37"/>
                  </a:lnTo>
                  <a:lnTo>
                    <a:pt x="10" y="33"/>
                  </a:lnTo>
                  <a:lnTo>
                    <a:pt x="10" y="29"/>
                  </a:lnTo>
                  <a:lnTo>
                    <a:pt x="10" y="23"/>
                  </a:lnTo>
                  <a:lnTo>
                    <a:pt x="11" y="18"/>
                  </a:lnTo>
                  <a:lnTo>
                    <a:pt x="13" y="14"/>
                  </a:lnTo>
                  <a:lnTo>
                    <a:pt x="14" y="10"/>
                  </a:lnTo>
                  <a:lnTo>
                    <a:pt x="17" y="7"/>
                  </a:lnTo>
                  <a:lnTo>
                    <a:pt x="18" y="6"/>
                  </a:lnTo>
                  <a:lnTo>
                    <a:pt x="19" y="5"/>
                  </a:lnTo>
                  <a:lnTo>
                    <a:pt x="23" y="3"/>
                  </a:lnTo>
                  <a:lnTo>
                    <a:pt x="26" y="3"/>
                  </a:lnTo>
                  <a:lnTo>
                    <a:pt x="30" y="3"/>
                  </a:lnTo>
                  <a:lnTo>
                    <a:pt x="33" y="5"/>
                  </a:lnTo>
                  <a:lnTo>
                    <a:pt x="35" y="8"/>
                  </a:lnTo>
                  <a:lnTo>
                    <a:pt x="38" y="11"/>
                  </a:lnTo>
                  <a:lnTo>
                    <a:pt x="41" y="19"/>
                  </a:lnTo>
                  <a:lnTo>
                    <a:pt x="42" y="23"/>
                  </a:lnTo>
                  <a:lnTo>
                    <a:pt x="42" y="27"/>
                  </a:lnTo>
                  <a:lnTo>
                    <a:pt x="42" y="33"/>
                  </a:lnTo>
                  <a:lnTo>
                    <a:pt x="41" y="37"/>
                  </a:lnTo>
                  <a:lnTo>
                    <a:pt x="39" y="42"/>
                  </a:lnTo>
                  <a:lnTo>
                    <a:pt x="38" y="45"/>
                  </a:lnTo>
                  <a:lnTo>
                    <a:pt x="35" y="49"/>
                  </a:lnTo>
                  <a:lnTo>
                    <a:pt x="34" y="50"/>
                  </a:lnTo>
                  <a:lnTo>
                    <a:pt x="33" y="51"/>
                  </a:lnTo>
                  <a:lnTo>
                    <a:pt x="29" y="52"/>
                  </a:lnTo>
                  <a:lnTo>
                    <a:pt x="26" y="53"/>
                  </a:lnTo>
                  <a:close/>
                  <a:moveTo>
                    <a:pt x="26" y="0"/>
                  </a:moveTo>
                  <a:lnTo>
                    <a:pt x="23" y="0"/>
                  </a:lnTo>
                  <a:lnTo>
                    <a:pt x="20" y="0"/>
                  </a:lnTo>
                  <a:lnTo>
                    <a:pt x="14" y="2"/>
                  </a:lnTo>
                  <a:lnTo>
                    <a:pt x="10" y="5"/>
                  </a:lnTo>
                  <a:lnTo>
                    <a:pt x="8" y="7"/>
                  </a:lnTo>
                  <a:lnTo>
                    <a:pt x="6" y="9"/>
                  </a:lnTo>
                  <a:lnTo>
                    <a:pt x="4" y="13"/>
                  </a:lnTo>
                  <a:lnTo>
                    <a:pt x="2" y="18"/>
                  </a:lnTo>
                  <a:lnTo>
                    <a:pt x="1" y="23"/>
                  </a:lnTo>
                  <a:lnTo>
                    <a:pt x="0" y="28"/>
                  </a:lnTo>
                  <a:lnTo>
                    <a:pt x="1" y="33"/>
                  </a:lnTo>
                  <a:lnTo>
                    <a:pt x="2" y="38"/>
                  </a:lnTo>
                  <a:lnTo>
                    <a:pt x="4" y="43"/>
                  </a:lnTo>
                  <a:lnTo>
                    <a:pt x="6" y="47"/>
                  </a:lnTo>
                  <a:lnTo>
                    <a:pt x="8" y="49"/>
                  </a:lnTo>
                  <a:lnTo>
                    <a:pt x="10" y="51"/>
                  </a:lnTo>
                  <a:lnTo>
                    <a:pt x="14" y="54"/>
                  </a:lnTo>
                  <a:lnTo>
                    <a:pt x="20" y="55"/>
                  </a:lnTo>
                  <a:lnTo>
                    <a:pt x="26" y="56"/>
                  </a:lnTo>
                  <a:lnTo>
                    <a:pt x="32" y="55"/>
                  </a:lnTo>
                  <a:lnTo>
                    <a:pt x="38" y="53"/>
                  </a:lnTo>
                  <a:lnTo>
                    <a:pt x="42" y="51"/>
                  </a:lnTo>
                  <a:lnTo>
                    <a:pt x="46" y="47"/>
                  </a:lnTo>
                  <a:lnTo>
                    <a:pt x="48" y="42"/>
                  </a:lnTo>
                  <a:lnTo>
                    <a:pt x="50" y="38"/>
                  </a:lnTo>
                  <a:lnTo>
                    <a:pt x="51" y="33"/>
                  </a:lnTo>
                  <a:lnTo>
                    <a:pt x="52" y="28"/>
                  </a:lnTo>
                  <a:lnTo>
                    <a:pt x="51" y="22"/>
                  </a:lnTo>
                  <a:lnTo>
                    <a:pt x="50" y="17"/>
                  </a:lnTo>
                  <a:lnTo>
                    <a:pt x="48" y="12"/>
                  </a:lnTo>
                  <a:lnTo>
                    <a:pt x="44" y="8"/>
                  </a:lnTo>
                  <a:lnTo>
                    <a:pt x="41" y="5"/>
                  </a:lnTo>
                  <a:lnTo>
                    <a:pt x="39" y="3"/>
                  </a:lnTo>
                  <a:lnTo>
                    <a:pt x="36" y="2"/>
                  </a:lnTo>
                  <a:lnTo>
                    <a:pt x="32" y="0"/>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9" name="Freeform 185"/>
            <p:cNvSpPr>
              <a:spLocks/>
            </p:cNvSpPr>
            <p:nvPr/>
          </p:nvSpPr>
          <p:spPr bwMode="auto">
            <a:xfrm>
              <a:off x="1779364" y="6224979"/>
              <a:ext cx="61131" cy="87903"/>
            </a:xfrm>
            <a:custGeom>
              <a:avLst/>
              <a:gdLst>
                <a:gd name="T0" fmla="*/ 2147483647 w 38"/>
                <a:gd name="T1" fmla="*/ 2147483647 h 56"/>
                <a:gd name="T2" fmla="*/ 2147483647 w 38"/>
                <a:gd name="T3" fmla="*/ 2147483647 h 56"/>
                <a:gd name="T4" fmla="*/ 2147483647 w 38"/>
                <a:gd name="T5" fmla="*/ 2147483647 h 56"/>
                <a:gd name="T6" fmla="*/ 2147483647 w 38"/>
                <a:gd name="T7" fmla="*/ 2147483647 h 56"/>
                <a:gd name="T8" fmla="*/ 2147483647 w 38"/>
                <a:gd name="T9" fmla="*/ 2147483647 h 56"/>
                <a:gd name="T10" fmla="*/ 2147483647 w 38"/>
                <a:gd name="T11" fmla="*/ 2147483647 h 56"/>
                <a:gd name="T12" fmla="*/ 2147483647 w 38"/>
                <a:gd name="T13" fmla="*/ 2147483647 h 56"/>
                <a:gd name="T14" fmla="*/ 2147483647 w 38"/>
                <a:gd name="T15" fmla="*/ 2147483647 h 56"/>
                <a:gd name="T16" fmla="*/ 2147483647 w 38"/>
                <a:gd name="T17" fmla="*/ 2147483647 h 56"/>
                <a:gd name="T18" fmla="*/ 2147483647 w 38"/>
                <a:gd name="T19" fmla="*/ 2147483647 h 56"/>
                <a:gd name="T20" fmla="*/ 2147483647 w 38"/>
                <a:gd name="T21" fmla="*/ 2147483647 h 56"/>
                <a:gd name="T22" fmla="*/ 2147483647 w 38"/>
                <a:gd name="T23" fmla="*/ 2147483647 h 56"/>
                <a:gd name="T24" fmla="*/ 2147483647 w 38"/>
                <a:gd name="T25" fmla="*/ 2147483647 h 56"/>
                <a:gd name="T26" fmla="*/ 2147483647 w 38"/>
                <a:gd name="T27" fmla="*/ 2147483647 h 56"/>
                <a:gd name="T28" fmla="*/ 2147483647 w 38"/>
                <a:gd name="T29" fmla="*/ 0 h 56"/>
                <a:gd name="T30" fmla="*/ 2147483647 w 38"/>
                <a:gd name="T31" fmla="*/ 0 h 56"/>
                <a:gd name="T32" fmla="*/ 2147483647 w 38"/>
                <a:gd name="T33" fmla="*/ 2147483647 h 56"/>
                <a:gd name="T34" fmla="*/ 2147483647 w 38"/>
                <a:gd name="T35" fmla="*/ 2147483647 h 56"/>
                <a:gd name="T36" fmla="*/ 2147483647 w 38"/>
                <a:gd name="T37" fmla="*/ 2147483647 h 56"/>
                <a:gd name="T38" fmla="*/ 2147483647 w 38"/>
                <a:gd name="T39" fmla="*/ 2147483647 h 56"/>
                <a:gd name="T40" fmla="*/ 2147483647 w 38"/>
                <a:gd name="T41" fmla="*/ 2147483647 h 56"/>
                <a:gd name="T42" fmla="*/ 2147483647 w 38"/>
                <a:gd name="T43" fmla="*/ 2147483647 h 56"/>
                <a:gd name="T44" fmla="*/ 2147483647 w 38"/>
                <a:gd name="T45" fmla="*/ 2147483647 h 56"/>
                <a:gd name="T46" fmla="*/ 2147483647 w 38"/>
                <a:gd name="T47" fmla="*/ 2147483647 h 56"/>
                <a:gd name="T48" fmla="*/ 0 w 38"/>
                <a:gd name="T49" fmla="*/ 2147483647 h 56"/>
                <a:gd name="T50" fmla="*/ 0 w 38"/>
                <a:gd name="T51" fmla="*/ 2147483647 h 56"/>
                <a:gd name="T52" fmla="*/ 2147483647 w 38"/>
                <a:gd name="T53" fmla="*/ 2147483647 h 56"/>
                <a:gd name="T54" fmla="*/ 2147483647 w 38"/>
                <a:gd name="T55" fmla="*/ 2147483647 h 56"/>
                <a:gd name="T56" fmla="*/ 2147483647 w 38"/>
                <a:gd name="T57" fmla="*/ 2147483647 h 56"/>
                <a:gd name="T58" fmla="*/ 2147483647 w 38"/>
                <a:gd name="T59" fmla="*/ 2147483647 h 56"/>
                <a:gd name="T60" fmla="*/ 2147483647 w 38"/>
                <a:gd name="T61" fmla="*/ 2147483647 h 56"/>
                <a:gd name="T62" fmla="*/ 2147483647 w 38"/>
                <a:gd name="T63" fmla="*/ 2147483647 h 56"/>
                <a:gd name="T64" fmla="*/ 2147483647 w 38"/>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6"/>
                <a:gd name="T101" fmla="*/ 38 w 3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6">
                  <a:moveTo>
                    <a:pt x="17" y="19"/>
                  </a:moveTo>
                  <a:lnTo>
                    <a:pt x="17" y="16"/>
                  </a:lnTo>
                  <a:lnTo>
                    <a:pt x="18" y="14"/>
                  </a:lnTo>
                  <a:lnTo>
                    <a:pt x="20" y="12"/>
                  </a:lnTo>
                  <a:lnTo>
                    <a:pt x="23" y="11"/>
                  </a:lnTo>
                  <a:lnTo>
                    <a:pt x="25" y="11"/>
                  </a:lnTo>
                  <a:lnTo>
                    <a:pt x="27" y="12"/>
                  </a:lnTo>
                  <a:lnTo>
                    <a:pt x="29" y="13"/>
                  </a:lnTo>
                  <a:lnTo>
                    <a:pt x="31" y="14"/>
                  </a:lnTo>
                  <a:lnTo>
                    <a:pt x="34" y="14"/>
                  </a:lnTo>
                  <a:lnTo>
                    <a:pt x="36" y="13"/>
                  </a:lnTo>
                  <a:lnTo>
                    <a:pt x="37" y="11"/>
                  </a:lnTo>
                  <a:lnTo>
                    <a:pt x="38" y="10"/>
                  </a:lnTo>
                  <a:lnTo>
                    <a:pt x="38" y="8"/>
                  </a:lnTo>
                  <a:lnTo>
                    <a:pt x="38" y="6"/>
                  </a:lnTo>
                  <a:lnTo>
                    <a:pt x="37" y="5"/>
                  </a:lnTo>
                  <a:lnTo>
                    <a:pt x="37" y="4"/>
                  </a:lnTo>
                  <a:lnTo>
                    <a:pt x="35" y="3"/>
                  </a:lnTo>
                  <a:lnTo>
                    <a:pt x="33" y="2"/>
                  </a:lnTo>
                  <a:lnTo>
                    <a:pt x="30" y="2"/>
                  </a:lnTo>
                  <a:lnTo>
                    <a:pt x="28" y="2"/>
                  </a:lnTo>
                  <a:lnTo>
                    <a:pt x="26" y="3"/>
                  </a:lnTo>
                  <a:lnTo>
                    <a:pt x="24" y="4"/>
                  </a:lnTo>
                  <a:lnTo>
                    <a:pt x="22" y="5"/>
                  </a:lnTo>
                  <a:lnTo>
                    <a:pt x="19" y="8"/>
                  </a:lnTo>
                  <a:lnTo>
                    <a:pt x="17" y="9"/>
                  </a:lnTo>
                  <a:lnTo>
                    <a:pt x="17" y="8"/>
                  </a:lnTo>
                  <a:lnTo>
                    <a:pt x="16" y="5"/>
                  </a:lnTo>
                  <a:lnTo>
                    <a:pt x="16" y="1"/>
                  </a:lnTo>
                  <a:lnTo>
                    <a:pt x="16" y="0"/>
                  </a:lnTo>
                  <a:lnTo>
                    <a:pt x="15" y="0"/>
                  </a:lnTo>
                  <a:lnTo>
                    <a:pt x="14" y="0"/>
                  </a:lnTo>
                  <a:lnTo>
                    <a:pt x="12" y="2"/>
                  </a:lnTo>
                  <a:lnTo>
                    <a:pt x="8" y="7"/>
                  </a:lnTo>
                  <a:lnTo>
                    <a:pt x="4" y="9"/>
                  </a:lnTo>
                  <a:lnTo>
                    <a:pt x="3" y="10"/>
                  </a:lnTo>
                  <a:lnTo>
                    <a:pt x="3" y="11"/>
                  </a:lnTo>
                  <a:lnTo>
                    <a:pt x="4" y="12"/>
                  </a:lnTo>
                  <a:lnTo>
                    <a:pt x="5" y="13"/>
                  </a:lnTo>
                  <a:lnTo>
                    <a:pt x="7" y="16"/>
                  </a:lnTo>
                  <a:lnTo>
                    <a:pt x="8" y="18"/>
                  </a:lnTo>
                  <a:lnTo>
                    <a:pt x="8" y="21"/>
                  </a:lnTo>
                  <a:lnTo>
                    <a:pt x="8" y="42"/>
                  </a:lnTo>
                  <a:lnTo>
                    <a:pt x="7" y="47"/>
                  </a:lnTo>
                  <a:lnTo>
                    <a:pt x="7" y="49"/>
                  </a:lnTo>
                  <a:lnTo>
                    <a:pt x="6" y="50"/>
                  </a:lnTo>
                  <a:lnTo>
                    <a:pt x="5" y="51"/>
                  </a:lnTo>
                  <a:lnTo>
                    <a:pt x="4" y="52"/>
                  </a:lnTo>
                  <a:lnTo>
                    <a:pt x="1" y="53"/>
                  </a:lnTo>
                  <a:lnTo>
                    <a:pt x="0" y="53"/>
                  </a:lnTo>
                  <a:lnTo>
                    <a:pt x="0" y="54"/>
                  </a:lnTo>
                  <a:lnTo>
                    <a:pt x="0" y="55"/>
                  </a:lnTo>
                  <a:lnTo>
                    <a:pt x="1" y="56"/>
                  </a:lnTo>
                  <a:lnTo>
                    <a:pt x="2" y="56"/>
                  </a:lnTo>
                  <a:lnTo>
                    <a:pt x="15" y="55"/>
                  </a:lnTo>
                  <a:lnTo>
                    <a:pt x="27" y="56"/>
                  </a:lnTo>
                  <a:lnTo>
                    <a:pt x="29" y="56"/>
                  </a:lnTo>
                  <a:lnTo>
                    <a:pt x="29" y="55"/>
                  </a:lnTo>
                  <a:lnTo>
                    <a:pt x="30" y="55"/>
                  </a:lnTo>
                  <a:lnTo>
                    <a:pt x="29" y="53"/>
                  </a:lnTo>
                  <a:lnTo>
                    <a:pt x="28" y="53"/>
                  </a:lnTo>
                  <a:lnTo>
                    <a:pt x="22" y="52"/>
                  </a:lnTo>
                  <a:lnTo>
                    <a:pt x="19" y="51"/>
                  </a:lnTo>
                  <a:lnTo>
                    <a:pt x="18" y="50"/>
                  </a:lnTo>
                  <a:lnTo>
                    <a:pt x="17"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0" name="Freeform 186"/>
            <p:cNvSpPr>
              <a:spLocks/>
            </p:cNvSpPr>
            <p:nvPr/>
          </p:nvSpPr>
          <p:spPr bwMode="auto">
            <a:xfrm>
              <a:off x="1842241" y="6230361"/>
              <a:ext cx="87329" cy="129164"/>
            </a:xfrm>
            <a:custGeom>
              <a:avLst/>
              <a:gdLst>
                <a:gd name="T0" fmla="*/ 2147483647 w 54"/>
                <a:gd name="T1" fmla="*/ 2147483647 h 81"/>
                <a:gd name="T2" fmla="*/ 2147483647 w 54"/>
                <a:gd name="T3" fmla="*/ 2147483647 h 81"/>
                <a:gd name="T4" fmla="*/ 2147483647 w 54"/>
                <a:gd name="T5" fmla="*/ 2147483647 h 81"/>
                <a:gd name="T6" fmla="*/ 2147483647 w 54"/>
                <a:gd name="T7" fmla="*/ 2147483647 h 81"/>
                <a:gd name="T8" fmla="*/ 2147483647 w 54"/>
                <a:gd name="T9" fmla="*/ 0 h 81"/>
                <a:gd name="T10" fmla="*/ 2147483647 w 54"/>
                <a:gd name="T11" fmla="*/ 0 h 81"/>
                <a:gd name="T12" fmla="*/ 0 w 54"/>
                <a:gd name="T13" fmla="*/ 2147483647 h 81"/>
                <a:gd name="T14" fmla="*/ 2147483647 w 54"/>
                <a:gd name="T15" fmla="*/ 2147483647 h 81"/>
                <a:gd name="T16" fmla="*/ 2147483647 w 54"/>
                <a:gd name="T17" fmla="*/ 2147483647 h 81"/>
                <a:gd name="T18" fmla="*/ 2147483647 w 54"/>
                <a:gd name="T19" fmla="*/ 2147483647 h 81"/>
                <a:gd name="T20" fmla="*/ 2147483647 w 54"/>
                <a:gd name="T21" fmla="*/ 2147483647 h 81"/>
                <a:gd name="T22" fmla="*/ 2147483647 w 54"/>
                <a:gd name="T23" fmla="*/ 2147483647 h 81"/>
                <a:gd name="T24" fmla="*/ 2147483647 w 54"/>
                <a:gd name="T25" fmla="*/ 2147483647 h 81"/>
                <a:gd name="T26" fmla="*/ 2147483647 w 54"/>
                <a:gd name="T27" fmla="*/ 2147483647 h 81"/>
                <a:gd name="T28" fmla="*/ 2147483647 w 54"/>
                <a:gd name="T29" fmla="*/ 2147483647 h 81"/>
                <a:gd name="T30" fmla="*/ 2147483647 w 54"/>
                <a:gd name="T31" fmla="*/ 2147483647 h 81"/>
                <a:gd name="T32" fmla="*/ 2147483647 w 54"/>
                <a:gd name="T33" fmla="*/ 2147483647 h 81"/>
                <a:gd name="T34" fmla="*/ 2147483647 w 54"/>
                <a:gd name="T35" fmla="*/ 2147483647 h 81"/>
                <a:gd name="T36" fmla="*/ 2147483647 w 54"/>
                <a:gd name="T37" fmla="*/ 2147483647 h 81"/>
                <a:gd name="T38" fmla="*/ 2147483647 w 54"/>
                <a:gd name="T39" fmla="*/ 2147483647 h 81"/>
                <a:gd name="T40" fmla="*/ 2147483647 w 54"/>
                <a:gd name="T41" fmla="*/ 2147483647 h 81"/>
                <a:gd name="T42" fmla="*/ 2147483647 w 54"/>
                <a:gd name="T43" fmla="*/ 2147483647 h 81"/>
                <a:gd name="T44" fmla="*/ 2147483647 w 54"/>
                <a:gd name="T45" fmla="*/ 2147483647 h 81"/>
                <a:gd name="T46" fmla="*/ 2147483647 w 54"/>
                <a:gd name="T47" fmla="*/ 0 h 81"/>
                <a:gd name="T48" fmla="*/ 2147483647 w 54"/>
                <a:gd name="T49" fmla="*/ 0 h 81"/>
                <a:gd name="T50" fmla="*/ 2147483647 w 54"/>
                <a:gd name="T51" fmla="*/ 0 h 81"/>
                <a:gd name="T52" fmla="*/ 2147483647 w 54"/>
                <a:gd name="T53" fmla="*/ 2147483647 h 81"/>
                <a:gd name="T54" fmla="*/ 2147483647 w 54"/>
                <a:gd name="T55" fmla="*/ 2147483647 h 81"/>
                <a:gd name="T56" fmla="*/ 2147483647 w 54"/>
                <a:gd name="T57" fmla="*/ 2147483647 h 81"/>
                <a:gd name="T58" fmla="*/ 2147483647 w 54"/>
                <a:gd name="T59" fmla="*/ 2147483647 h 81"/>
                <a:gd name="T60" fmla="*/ 2147483647 w 54"/>
                <a:gd name="T61" fmla="*/ 2147483647 h 81"/>
                <a:gd name="T62" fmla="*/ 2147483647 w 54"/>
                <a:gd name="T63" fmla="*/ 2147483647 h 81"/>
                <a:gd name="T64" fmla="*/ 2147483647 w 54"/>
                <a:gd name="T65" fmla="*/ 2147483647 h 81"/>
                <a:gd name="T66" fmla="*/ 2147483647 w 54"/>
                <a:gd name="T67" fmla="*/ 2147483647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81"/>
                <a:gd name="T104" fmla="*/ 54 w 54"/>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81">
                  <a:moveTo>
                    <a:pt x="17" y="10"/>
                  </a:moveTo>
                  <a:lnTo>
                    <a:pt x="16" y="7"/>
                  </a:lnTo>
                  <a:lnTo>
                    <a:pt x="17" y="5"/>
                  </a:lnTo>
                  <a:lnTo>
                    <a:pt x="18" y="4"/>
                  </a:lnTo>
                  <a:lnTo>
                    <a:pt x="19" y="4"/>
                  </a:lnTo>
                  <a:lnTo>
                    <a:pt x="21" y="3"/>
                  </a:lnTo>
                  <a:lnTo>
                    <a:pt x="24" y="3"/>
                  </a:lnTo>
                  <a:lnTo>
                    <a:pt x="25" y="2"/>
                  </a:lnTo>
                  <a:lnTo>
                    <a:pt x="24" y="0"/>
                  </a:lnTo>
                  <a:lnTo>
                    <a:pt x="22" y="0"/>
                  </a:lnTo>
                  <a:lnTo>
                    <a:pt x="12" y="0"/>
                  </a:lnTo>
                  <a:lnTo>
                    <a:pt x="3" y="0"/>
                  </a:lnTo>
                  <a:lnTo>
                    <a:pt x="1" y="0"/>
                  </a:lnTo>
                  <a:lnTo>
                    <a:pt x="0" y="1"/>
                  </a:lnTo>
                  <a:lnTo>
                    <a:pt x="0" y="2"/>
                  </a:lnTo>
                  <a:lnTo>
                    <a:pt x="1" y="3"/>
                  </a:lnTo>
                  <a:lnTo>
                    <a:pt x="3" y="4"/>
                  </a:lnTo>
                  <a:lnTo>
                    <a:pt x="5" y="5"/>
                  </a:lnTo>
                  <a:lnTo>
                    <a:pt x="6" y="6"/>
                  </a:lnTo>
                  <a:lnTo>
                    <a:pt x="7" y="7"/>
                  </a:lnTo>
                  <a:lnTo>
                    <a:pt x="21" y="48"/>
                  </a:lnTo>
                  <a:lnTo>
                    <a:pt x="22" y="51"/>
                  </a:lnTo>
                  <a:lnTo>
                    <a:pt x="23" y="54"/>
                  </a:lnTo>
                  <a:lnTo>
                    <a:pt x="22" y="57"/>
                  </a:lnTo>
                  <a:lnTo>
                    <a:pt x="20" y="63"/>
                  </a:lnTo>
                  <a:lnTo>
                    <a:pt x="17" y="69"/>
                  </a:lnTo>
                  <a:lnTo>
                    <a:pt x="16" y="71"/>
                  </a:lnTo>
                  <a:lnTo>
                    <a:pt x="14" y="72"/>
                  </a:lnTo>
                  <a:lnTo>
                    <a:pt x="12" y="71"/>
                  </a:lnTo>
                  <a:lnTo>
                    <a:pt x="9" y="71"/>
                  </a:lnTo>
                  <a:lnTo>
                    <a:pt x="7" y="71"/>
                  </a:lnTo>
                  <a:lnTo>
                    <a:pt x="5" y="72"/>
                  </a:lnTo>
                  <a:lnTo>
                    <a:pt x="4" y="73"/>
                  </a:lnTo>
                  <a:lnTo>
                    <a:pt x="4" y="76"/>
                  </a:lnTo>
                  <a:lnTo>
                    <a:pt x="4" y="77"/>
                  </a:lnTo>
                  <a:lnTo>
                    <a:pt x="5" y="79"/>
                  </a:lnTo>
                  <a:lnTo>
                    <a:pt x="7" y="81"/>
                  </a:lnTo>
                  <a:lnTo>
                    <a:pt x="11" y="81"/>
                  </a:lnTo>
                  <a:lnTo>
                    <a:pt x="14" y="81"/>
                  </a:lnTo>
                  <a:lnTo>
                    <a:pt x="17" y="79"/>
                  </a:lnTo>
                  <a:lnTo>
                    <a:pt x="19" y="76"/>
                  </a:lnTo>
                  <a:lnTo>
                    <a:pt x="21" y="72"/>
                  </a:lnTo>
                  <a:lnTo>
                    <a:pt x="47" y="8"/>
                  </a:lnTo>
                  <a:lnTo>
                    <a:pt x="49" y="5"/>
                  </a:lnTo>
                  <a:lnTo>
                    <a:pt x="52" y="3"/>
                  </a:lnTo>
                  <a:lnTo>
                    <a:pt x="54" y="3"/>
                  </a:lnTo>
                  <a:lnTo>
                    <a:pt x="54" y="1"/>
                  </a:lnTo>
                  <a:lnTo>
                    <a:pt x="53" y="0"/>
                  </a:lnTo>
                  <a:lnTo>
                    <a:pt x="51" y="0"/>
                  </a:lnTo>
                  <a:lnTo>
                    <a:pt x="44" y="0"/>
                  </a:lnTo>
                  <a:lnTo>
                    <a:pt x="36" y="0"/>
                  </a:lnTo>
                  <a:lnTo>
                    <a:pt x="34" y="0"/>
                  </a:lnTo>
                  <a:lnTo>
                    <a:pt x="34" y="1"/>
                  </a:lnTo>
                  <a:lnTo>
                    <a:pt x="34" y="2"/>
                  </a:lnTo>
                  <a:lnTo>
                    <a:pt x="35" y="3"/>
                  </a:lnTo>
                  <a:lnTo>
                    <a:pt x="38" y="4"/>
                  </a:lnTo>
                  <a:lnTo>
                    <a:pt x="40" y="5"/>
                  </a:lnTo>
                  <a:lnTo>
                    <a:pt x="41" y="5"/>
                  </a:lnTo>
                  <a:lnTo>
                    <a:pt x="41" y="6"/>
                  </a:lnTo>
                  <a:lnTo>
                    <a:pt x="42" y="7"/>
                  </a:lnTo>
                  <a:lnTo>
                    <a:pt x="41" y="10"/>
                  </a:lnTo>
                  <a:lnTo>
                    <a:pt x="41" y="13"/>
                  </a:lnTo>
                  <a:lnTo>
                    <a:pt x="38" y="19"/>
                  </a:lnTo>
                  <a:lnTo>
                    <a:pt x="30" y="39"/>
                  </a:lnTo>
                  <a:lnTo>
                    <a:pt x="29" y="40"/>
                  </a:lnTo>
                  <a:lnTo>
                    <a:pt x="28" y="41"/>
                  </a:lnTo>
                  <a:lnTo>
                    <a:pt x="28" y="40"/>
                  </a:lnTo>
                  <a:lnTo>
                    <a:pt x="27" y="39"/>
                  </a:lnTo>
                  <a:lnTo>
                    <a:pt x="17" y="1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1" name="Freeform 187"/>
            <p:cNvSpPr>
              <a:spLocks/>
            </p:cNvSpPr>
            <p:nvPr/>
          </p:nvSpPr>
          <p:spPr bwMode="auto">
            <a:xfrm>
              <a:off x="1987208" y="6178337"/>
              <a:ext cx="80343" cy="138133"/>
            </a:xfrm>
            <a:custGeom>
              <a:avLst/>
              <a:gdLst>
                <a:gd name="T0" fmla="*/ 2147483647 w 50"/>
                <a:gd name="T1" fmla="*/ 2147483647 h 87"/>
                <a:gd name="T2" fmla="*/ 2147483647 w 50"/>
                <a:gd name="T3" fmla="*/ 2147483647 h 87"/>
                <a:gd name="T4" fmla="*/ 2147483647 w 50"/>
                <a:gd name="T5" fmla="*/ 0 h 87"/>
                <a:gd name="T6" fmla="*/ 2147483647 w 50"/>
                <a:gd name="T7" fmla="*/ 2147483647 h 87"/>
                <a:gd name="T8" fmla="*/ 2147483647 w 50"/>
                <a:gd name="T9" fmla="*/ 2147483647 h 87"/>
                <a:gd name="T10" fmla="*/ 2147483647 w 50"/>
                <a:gd name="T11" fmla="*/ 2147483647 h 87"/>
                <a:gd name="T12" fmla="*/ 2147483647 w 50"/>
                <a:gd name="T13" fmla="*/ 2147483647 h 87"/>
                <a:gd name="T14" fmla="*/ 2147483647 w 50"/>
                <a:gd name="T15" fmla="*/ 2147483647 h 87"/>
                <a:gd name="T16" fmla="*/ 2147483647 w 50"/>
                <a:gd name="T17" fmla="*/ 2147483647 h 87"/>
                <a:gd name="T18" fmla="*/ 2147483647 w 50"/>
                <a:gd name="T19" fmla="*/ 2147483647 h 87"/>
                <a:gd name="T20" fmla="*/ 2147483647 w 50"/>
                <a:gd name="T21" fmla="*/ 2147483647 h 87"/>
                <a:gd name="T22" fmla="*/ 2147483647 w 50"/>
                <a:gd name="T23" fmla="*/ 2147483647 h 87"/>
                <a:gd name="T24" fmla="*/ 2147483647 w 50"/>
                <a:gd name="T25" fmla="*/ 2147483647 h 87"/>
                <a:gd name="T26" fmla="*/ 2147483647 w 50"/>
                <a:gd name="T27" fmla="*/ 2147483647 h 87"/>
                <a:gd name="T28" fmla="*/ 2147483647 w 50"/>
                <a:gd name="T29" fmla="*/ 2147483647 h 87"/>
                <a:gd name="T30" fmla="*/ 2147483647 w 50"/>
                <a:gd name="T31" fmla="*/ 2147483647 h 87"/>
                <a:gd name="T32" fmla="*/ 2147483647 w 50"/>
                <a:gd name="T33" fmla="*/ 2147483647 h 87"/>
                <a:gd name="T34" fmla="*/ 2147483647 w 50"/>
                <a:gd name="T35" fmla="*/ 2147483647 h 87"/>
                <a:gd name="T36" fmla="*/ 2147483647 w 50"/>
                <a:gd name="T37" fmla="*/ 2147483647 h 87"/>
                <a:gd name="T38" fmla="*/ 2147483647 w 50"/>
                <a:gd name="T39" fmla="*/ 2147483647 h 87"/>
                <a:gd name="T40" fmla="*/ 2147483647 w 50"/>
                <a:gd name="T41" fmla="*/ 2147483647 h 87"/>
                <a:gd name="T42" fmla="*/ 2147483647 w 50"/>
                <a:gd name="T43" fmla="*/ 2147483647 h 87"/>
                <a:gd name="T44" fmla="*/ 2147483647 w 50"/>
                <a:gd name="T45" fmla="*/ 2147483647 h 87"/>
                <a:gd name="T46" fmla="*/ 2147483647 w 50"/>
                <a:gd name="T47" fmla="*/ 2147483647 h 87"/>
                <a:gd name="T48" fmla="*/ 2147483647 w 50"/>
                <a:gd name="T49" fmla="*/ 2147483647 h 87"/>
                <a:gd name="T50" fmla="*/ 0 w 50"/>
                <a:gd name="T51" fmla="*/ 2147483647 h 87"/>
                <a:gd name="T52" fmla="*/ 2147483647 w 50"/>
                <a:gd name="T53" fmla="*/ 2147483647 h 87"/>
                <a:gd name="T54" fmla="*/ 2147483647 w 50"/>
                <a:gd name="T55" fmla="*/ 2147483647 h 87"/>
                <a:gd name="T56" fmla="*/ 2147483647 w 50"/>
                <a:gd name="T57" fmla="*/ 2147483647 h 87"/>
                <a:gd name="T58" fmla="*/ 2147483647 w 50"/>
                <a:gd name="T59" fmla="*/ 2147483647 h 87"/>
                <a:gd name="T60" fmla="*/ 2147483647 w 50"/>
                <a:gd name="T61" fmla="*/ 2147483647 h 87"/>
                <a:gd name="T62" fmla="*/ 2147483647 w 50"/>
                <a:gd name="T63" fmla="*/ 2147483647 h 87"/>
                <a:gd name="T64" fmla="*/ 2147483647 w 50"/>
                <a:gd name="T65" fmla="*/ 2147483647 h 87"/>
                <a:gd name="T66" fmla="*/ 2147483647 w 50"/>
                <a:gd name="T67" fmla="*/ 2147483647 h 87"/>
                <a:gd name="T68" fmla="*/ 2147483647 w 50"/>
                <a:gd name="T69" fmla="*/ 2147483647 h 87"/>
                <a:gd name="T70" fmla="*/ 2147483647 w 50"/>
                <a:gd name="T71" fmla="*/ 2147483647 h 87"/>
                <a:gd name="T72" fmla="*/ 2147483647 w 50"/>
                <a:gd name="T73" fmla="*/ 2147483647 h 87"/>
                <a:gd name="T74" fmla="*/ 2147483647 w 50"/>
                <a:gd name="T75" fmla="*/ 2147483647 h 87"/>
                <a:gd name="T76" fmla="*/ 2147483647 w 50"/>
                <a:gd name="T77" fmla="*/ 2147483647 h 87"/>
                <a:gd name="T78" fmla="*/ 2147483647 w 50"/>
                <a:gd name="T79" fmla="*/ 2147483647 h 87"/>
                <a:gd name="T80" fmla="*/ 2147483647 w 50"/>
                <a:gd name="T81" fmla="*/ 2147483647 h 87"/>
                <a:gd name="T82" fmla="*/ 2147483647 w 50"/>
                <a:gd name="T83" fmla="*/ 2147483647 h 87"/>
                <a:gd name="T84" fmla="*/ 2147483647 w 50"/>
                <a:gd name="T85" fmla="*/ 2147483647 h 87"/>
                <a:gd name="T86" fmla="*/ 2147483647 w 50"/>
                <a:gd name="T87" fmla="*/ 2147483647 h 87"/>
                <a:gd name="T88" fmla="*/ 2147483647 w 50"/>
                <a:gd name="T89" fmla="*/ 2147483647 h 87"/>
                <a:gd name="T90" fmla="*/ 2147483647 w 50"/>
                <a:gd name="T91" fmla="*/ 2147483647 h 87"/>
                <a:gd name="T92" fmla="*/ 2147483647 w 50"/>
                <a:gd name="T93" fmla="*/ 2147483647 h 87"/>
                <a:gd name="T94" fmla="*/ 2147483647 w 50"/>
                <a:gd name="T95" fmla="*/ 2147483647 h 87"/>
                <a:gd name="T96" fmla="*/ 2147483647 w 50"/>
                <a:gd name="T97" fmla="*/ 2147483647 h 87"/>
                <a:gd name="T98" fmla="*/ 2147483647 w 50"/>
                <a:gd name="T99" fmla="*/ 2147483647 h 87"/>
                <a:gd name="T100" fmla="*/ 2147483647 w 50"/>
                <a:gd name="T101" fmla="*/ 2147483647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
                <a:gd name="T154" fmla="*/ 0 h 87"/>
                <a:gd name="T155" fmla="*/ 50 w 50"/>
                <a:gd name="T156" fmla="*/ 87 h 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 h="87">
                  <a:moveTo>
                    <a:pt x="44" y="9"/>
                  </a:moveTo>
                  <a:lnTo>
                    <a:pt x="44" y="6"/>
                  </a:lnTo>
                  <a:lnTo>
                    <a:pt x="43" y="3"/>
                  </a:lnTo>
                  <a:lnTo>
                    <a:pt x="40" y="2"/>
                  </a:lnTo>
                  <a:lnTo>
                    <a:pt x="34" y="0"/>
                  </a:lnTo>
                  <a:lnTo>
                    <a:pt x="27" y="0"/>
                  </a:lnTo>
                  <a:lnTo>
                    <a:pt x="22" y="0"/>
                  </a:lnTo>
                  <a:lnTo>
                    <a:pt x="17" y="2"/>
                  </a:lnTo>
                  <a:lnTo>
                    <a:pt x="14" y="3"/>
                  </a:lnTo>
                  <a:lnTo>
                    <a:pt x="12" y="4"/>
                  </a:lnTo>
                  <a:lnTo>
                    <a:pt x="11" y="5"/>
                  </a:lnTo>
                  <a:lnTo>
                    <a:pt x="9" y="7"/>
                  </a:lnTo>
                  <a:lnTo>
                    <a:pt x="6" y="10"/>
                  </a:lnTo>
                  <a:lnTo>
                    <a:pt x="4" y="14"/>
                  </a:lnTo>
                  <a:lnTo>
                    <a:pt x="3" y="18"/>
                  </a:lnTo>
                  <a:lnTo>
                    <a:pt x="3" y="22"/>
                  </a:lnTo>
                  <a:lnTo>
                    <a:pt x="3" y="27"/>
                  </a:lnTo>
                  <a:lnTo>
                    <a:pt x="4" y="31"/>
                  </a:lnTo>
                  <a:lnTo>
                    <a:pt x="6" y="34"/>
                  </a:lnTo>
                  <a:lnTo>
                    <a:pt x="9" y="37"/>
                  </a:lnTo>
                  <a:lnTo>
                    <a:pt x="15" y="43"/>
                  </a:lnTo>
                  <a:lnTo>
                    <a:pt x="22" y="47"/>
                  </a:lnTo>
                  <a:lnTo>
                    <a:pt x="30" y="51"/>
                  </a:lnTo>
                  <a:lnTo>
                    <a:pt x="36" y="55"/>
                  </a:lnTo>
                  <a:lnTo>
                    <a:pt x="38" y="58"/>
                  </a:lnTo>
                  <a:lnTo>
                    <a:pt x="40" y="61"/>
                  </a:lnTo>
                  <a:lnTo>
                    <a:pt x="41" y="64"/>
                  </a:lnTo>
                  <a:lnTo>
                    <a:pt x="42" y="68"/>
                  </a:lnTo>
                  <a:lnTo>
                    <a:pt x="42" y="70"/>
                  </a:lnTo>
                  <a:lnTo>
                    <a:pt x="41" y="73"/>
                  </a:lnTo>
                  <a:lnTo>
                    <a:pt x="40" y="75"/>
                  </a:lnTo>
                  <a:lnTo>
                    <a:pt x="38" y="77"/>
                  </a:lnTo>
                  <a:lnTo>
                    <a:pt x="35" y="79"/>
                  </a:lnTo>
                  <a:lnTo>
                    <a:pt x="33" y="81"/>
                  </a:lnTo>
                  <a:lnTo>
                    <a:pt x="29" y="82"/>
                  </a:lnTo>
                  <a:lnTo>
                    <a:pt x="24" y="82"/>
                  </a:lnTo>
                  <a:lnTo>
                    <a:pt x="21" y="82"/>
                  </a:lnTo>
                  <a:lnTo>
                    <a:pt x="17" y="81"/>
                  </a:lnTo>
                  <a:lnTo>
                    <a:pt x="12" y="78"/>
                  </a:lnTo>
                  <a:lnTo>
                    <a:pt x="9" y="75"/>
                  </a:lnTo>
                  <a:lnTo>
                    <a:pt x="8" y="72"/>
                  </a:lnTo>
                  <a:lnTo>
                    <a:pt x="6" y="69"/>
                  </a:lnTo>
                  <a:lnTo>
                    <a:pt x="6" y="67"/>
                  </a:lnTo>
                  <a:lnTo>
                    <a:pt x="5" y="63"/>
                  </a:lnTo>
                  <a:lnTo>
                    <a:pt x="5" y="61"/>
                  </a:lnTo>
                  <a:lnTo>
                    <a:pt x="4" y="61"/>
                  </a:lnTo>
                  <a:lnTo>
                    <a:pt x="3" y="61"/>
                  </a:lnTo>
                  <a:lnTo>
                    <a:pt x="2" y="61"/>
                  </a:lnTo>
                  <a:lnTo>
                    <a:pt x="2" y="62"/>
                  </a:lnTo>
                  <a:lnTo>
                    <a:pt x="1" y="65"/>
                  </a:lnTo>
                  <a:lnTo>
                    <a:pt x="0" y="72"/>
                  </a:lnTo>
                  <a:lnTo>
                    <a:pt x="0" y="75"/>
                  </a:lnTo>
                  <a:lnTo>
                    <a:pt x="0" y="77"/>
                  </a:lnTo>
                  <a:lnTo>
                    <a:pt x="1" y="79"/>
                  </a:lnTo>
                  <a:lnTo>
                    <a:pt x="2" y="81"/>
                  </a:lnTo>
                  <a:lnTo>
                    <a:pt x="3" y="82"/>
                  </a:lnTo>
                  <a:lnTo>
                    <a:pt x="5" y="83"/>
                  </a:lnTo>
                  <a:lnTo>
                    <a:pt x="7" y="84"/>
                  </a:lnTo>
                  <a:lnTo>
                    <a:pt x="10" y="85"/>
                  </a:lnTo>
                  <a:lnTo>
                    <a:pt x="17" y="86"/>
                  </a:lnTo>
                  <a:lnTo>
                    <a:pt x="22" y="87"/>
                  </a:lnTo>
                  <a:lnTo>
                    <a:pt x="28" y="86"/>
                  </a:lnTo>
                  <a:lnTo>
                    <a:pt x="33" y="85"/>
                  </a:lnTo>
                  <a:lnTo>
                    <a:pt x="38" y="83"/>
                  </a:lnTo>
                  <a:lnTo>
                    <a:pt x="42" y="81"/>
                  </a:lnTo>
                  <a:lnTo>
                    <a:pt x="46" y="77"/>
                  </a:lnTo>
                  <a:lnTo>
                    <a:pt x="48" y="73"/>
                  </a:lnTo>
                  <a:lnTo>
                    <a:pt x="49" y="70"/>
                  </a:lnTo>
                  <a:lnTo>
                    <a:pt x="50" y="68"/>
                  </a:lnTo>
                  <a:lnTo>
                    <a:pt x="50" y="62"/>
                  </a:lnTo>
                  <a:lnTo>
                    <a:pt x="50" y="57"/>
                  </a:lnTo>
                  <a:lnTo>
                    <a:pt x="49" y="52"/>
                  </a:lnTo>
                  <a:lnTo>
                    <a:pt x="47" y="49"/>
                  </a:lnTo>
                  <a:lnTo>
                    <a:pt x="44" y="45"/>
                  </a:lnTo>
                  <a:lnTo>
                    <a:pt x="38" y="40"/>
                  </a:lnTo>
                  <a:lnTo>
                    <a:pt x="31" y="36"/>
                  </a:lnTo>
                  <a:lnTo>
                    <a:pt x="24" y="32"/>
                  </a:lnTo>
                  <a:lnTo>
                    <a:pt x="17" y="28"/>
                  </a:lnTo>
                  <a:lnTo>
                    <a:pt x="15" y="26"/>
                  </a:lnTo>
                  <a:lnTo>
                    <a:pt x="13" y="23"/>
                  </a:lnTo>
                  <a:lnTo>
                    <a:pt x="12" y="20"/>
                  </a:lnTo>
                  <a:lnTo>
                    <a:pt x="11" y="17"/>
                  </a:lnTo>
                  <a:lnTo>
                    <a:pt x="11" y="14"/>
                  </a:lnTo>
                  <a:lnTo>
                    <a:pt x="12" y="12"/>
                  </a:lnTo>
                  <a:lnTo>
                    <a:pt x="13" y="10"/>
                  </a:lnTo>
                  <a:lnTo>
                    <a:pt x="15" y="8"/>
                  </a:lnTo>
                  <a:lnTo>
                    <a:pt x="16" y="6"/>
                  </a:lnTo>
                  <a:lnTo>
                    <a:pt x="19" y="5"/>
                  </a:lnTo>
                  <a:lnTo>
                    <a:pt x="22" y="5"/>
                  </a:lnTo>
                  <a:lnTo>
                    <a:pt x="25" y="4"/>
                  </a:lnTo>
                  <a:lnTo>
                    <a:pt x="29" y="4"/>
                  </a:lnTo>
                  <a:lnTo>
                    <a:pt x="31" y="5"/>
                  </a:lnTo>
                  <a:lnTo>
                    <a:pt x="35" y="7"/>
                  </a:lnTo>
                  <a:lnTo>
                    <a:pt x="37" y="8"/>
                  </a:lnTo>
                  <a:lnTo>
                    <a:pt x="38" y="9"/>
                  </a:lnTo>
                  <a:lnTo>
                    <a:pt x="39" y="11"/>
                  </a:lnTo>
                  <a:lnTo>
                    <a:pt x="39" y="13"/>
                  </a:lnTo>
                  <a:lnTo>
                    <a:pt x="41" y="19"/>
                  </a:lnTo>
                  <a:lnTo>
                    <a:pt x="42" y="21"/>
                  </a:lnTo>
                  <a:lnTo>
                    <a:pt x="43" y="21"/>
                  </a:lnTo>
                  <a:lnTo>
                    <a:pt x="44" y="21"/>
                  </a:lnTo>
                  <a:lnTo>
                    <a:pt x="44" y="20"/>
                  </a:lnTo>
                  <a:lnTo>
                    <a:pt x="44"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2" name="Freeform 188"/>
            <p:cNvSpPr>
              <a:spLocks noEditPoints="1"/>
            </p:cNvSpPr>
            <p:nvPr/>
          </p:nvSpPr>
          <p:spPr bwMode="auto">
            <a:xfrm>
              <a:off x="2079777" y="6228567"/>
              <a:ext cx="68117" cy="87903"/>
            </a:xfrm>
            <a:custGeom>
              <a:avLst/>
              <a:gdLst>
                <a:gd name="T0" fmla="*/ 2147483647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0 h 56"/>
                <a:gd name="T12" fmla="*/ 2147483647 w 43"/>
                <a:gd name="T13" fmla="*/ 0 h 56"/>
                <a:gd name="T14" fmla="*/ 2147483647 w 43"/>
                <a:gd name="T15" fmla="*/ 2147483647 h 56"/>
                <a:gd name="T16" fmla="*/ 2147483647 w 43"/>
                <a:gd name="T17" fmla="*/ 2147483647 h 56"/>
                <a:gd name="T18" fmla="*/ 2147483647 w 43"/>
                <a:gd name="T19" fmla="*/ 2147483647 h 56"/>
                <a:gd name="T20" fmla="*/ 0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2147483647 h 56"/>
                <a:gd name="T54" fmla="*/ 2147483647 w 43"/>
                <a:gd name="T55" fmla="*/ 2147483647 h 56"/>
                <a:gd name="T56" fmla="*/ 2147483647 w 43"/>
                <a:gd name="T57" fmla="*/ 2147483647 h 56"/>
                <a:gd name="T58" fmla="*/ 2147483647 w 43"/>
                <a:gd name="T59" fmla="*/ 2147483647 h 56"/>
                <a:gd name="T60" fmla="*/ 2147483647 w 43"/>
                <a:gd name="T61" fmla="*/ 2147483647 h 56"/>
                <a:gd name="T62" fmla="*/ 2147483647 w 43"/>
                <a:gd name="T63" fmla="*/ 2147483647 h 56"/>
                <a:gd name="T64" fmla="*/ 2147483647 w 43"/>
                <a:gd name="T65" fmla="*/ 2147483647 h 56"/>
                <a:gd name="T66" fmla="*/ 2147483647 w 43"/>
                <a:gd name="T67" fmla="*/ 2147483647 h 56"/>
                <a:gd name="T68" fmla="*/ 2147483647 w 43"/>
                <a:gd name="T69" fmla="*/ 2147483647 h 56"/>
                <a:gd name="T70" fmla="*/ 2147483647 w 43"/>
                <a:gd name="T71" fmla="*/ 2147483647 h 56"/>
                <a:gd name="T72" fmla="*/ 2147483647 w 43"/>
                <a:gd name="T73" fmla="*/ 2147483647 h 56"/>
                <a:gd name="T74" fmla="*/ 2147483647 w 43"/>
                <a:gd name="T75" fmla="*/ 2147483647 h 56"/>
                <a:gd name="T76" fmla="*/ 2147483647 w 43"/>
                <a:gd name="T77" fmla="*/ 2147483647 h 56"/>
                <a:gd name="T78" fmla="*/ 2147483647 w 43"/>
                <a:gd name="T79" fmla="*/ 2147483647 h 56"/>
                <a:gd name="T80" fmla="*/ 2147483647 w 43"/>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
                <a:gd name="T124" fmla="*/ 0 h 56"/>
                <a:gd name="T125" fmla="*/ 43 w 43"/>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 h="56">
                  <a:moveTo>
                    <a:pt x="41" y="22"/>
                  </a:moveTo>
                  <a:lnTo>
                    <a:pt x="42" y="22"/>
                  </a:lnTo>
                  <a:lnTo>
                    <a:pt x="43" y="21"/>
                  </a:lnTo>
                  <a:lnTo>
                    <a:pt x="43" y="19"/>
                  </a:lnTo>
                  <a:lnTo>
                    <a:pt x="43" y="16"/>
                  </a:lnTo>
                  <a:lnTo>
                    <a:pt x="42" y="13"/>
                  </a:lnTo>
                  <a:lnTo>
                    <a:pt x="41" y="10"/>
                  </a:lnTo>
                  <a:lnTo>
                    <a:pt x="39" y="7"/>
                  </a:lnTo>
                  <a:lnTo>
                    <a:pt x="37" y="4"/>
                  </a:lnTo>
                  <a:lnTo>
                    <a:pt x="33" y="2"/>
                  </a:lnTo>
                  <a:lnTo>
                    <a:pt x="31" y="1"/>
                  </a:lnTo>
                  <a:lnTo>
                    <a:pt x="29" y="0"/>
                  </a:lnTo>
                  <a:lnTo>
                    <a:pt x="23" y="0"/>
                  </a:lnTo>
                  <a:lnTo>
                    <a:pt x="18" y="0"/>
                  </a:lnTo>
                  <a:lnTo>
                    <a:pt x="13" y="2"/>
                  </a:lnTo>
                  <a:lnTo>
                    <a:pt x="11" y="4"/>
                  </a:lnTo>
                  <a:lnTo>
                    <a:pt x="9" y="5"/>
                  </a:lnTo>
                  <a:lnTo>
                    <a:pt x="6" y="9"/>
                  </a:lnTo>
                  <a:lnTo>
                    <a:pt x="3" y="14"/>
                  </a:lnTo>
                  <a:lnTo>
                    <a:pt x="1" y="19"/>
                  </a:lnTo>
                  <a:lnTo>
                    <a:pt x="0" y="23"/>
                  </a:lnTo>
                  <a:lnTo>
                    <a:pt x="0" y="28"/>
                  </a:lnTo>
                  <a:lnTo>
                    <a:pt x="0" y="35"/>
                  </a:lnTo>
                  <a:lnTo>
                    <a:pt x="1" y="40"/>
                  </a:lnTo>
                  <a:lnTo>
                    <a:pt x="3" y="45"/>
                  </a:lnTo>
                  <a:lnTo>
                    <a:pt x="5" y="49"/>
                  </a:lnTo>
                  <a:lnTo>
                    <a:pt x="7" y="50"/>
                  </a:lnTo>
                  <a:lnTo>
                    <a:pt x="9" y="52"/>
                  </a:lnTo>
                  <a:lnTo>
                    <a:pt x="12" y="54"/>
                  </a:lnTo>
                  <a:lnTo>
                    <a:pt x="17" y="55"/>
                  </a:lnTo>
                  <a:lnTo>
                    <a:pt x="22" y="56"/>
                  </a:lnTo>
                  <a:lnTo>
                    <a:pt x="27" y="55"/>
                  </a:lnTo>
                  <a:lnTo>
                    <a:pt x="31" y="54"/>
                  </a:lnTo>
                  <a:lnTo>
                    <a:pt x="34" y="52"/>
                  </a:lnTo>
                  <a:lnTo>
                    <a:pt x="37" y="51"/>
                  </a:lnTo>
                  <a:lnTo>
                    <a:pt x="40" y="47"/>
                  </a:lnTo>
                  <a:lnTo>
                    <a:pt x="41" y="45"/>
                  </a:lnTo>
                  <a:lnTo>
                    <a:pt x="41" y="44"/>
                  </a:lnTo>
                  <a:lnTo>
                    <a:pt x="40" y="44"/>
                  </a:lnTo>
                  <a:lnTo>
                    <a:pt x="39" y="45"/>
                  </a:lnTo>
                  <a:lnTo>
                    <a:pt x="37" y="47"/>
                  </a:lnTo>
                  <a:lnTo>
                    <a:pt x="36" y="48"/>
                  </a:lnTo>
                  <a:lnTo>
                    <a:pt x="34" y="48"/>
                  </a:lnTo>
                  <a:lnTo>
                    <a:pt x="31" y="49"/>
                  </a:lnTo>
                  <a:lnTo>
                    <a:pt x="28" y="49"/>
                  </a:lnTo>
                  <a:lnTo>
                    <a:pt x="22" y="49"/>
                  </a:lnTo>
                  <a:lnTo>
                    <a:pt x="20" y="48"/>
                  </a:lnTo>
                  <a:lnTo>
                    <a:pt x="18" y="47"/>
                  </a:lnTo>
                  <a:lnTo>
                    <a:pt x="15" y="45"/>
                  </a:lnTo>
                  <a:lnTo>
                    <a:pt x="13" y="44"/>
                  </a:lnTo>
                  <a:lnTo>
                    <a:pt x="12" y="42"/>
                  </a:lnTo>
                  <a:lnTo>
                    <a:pt x="11" y="39"/>
                  </a:lnTo>
                  <a:lnTo>
                    <a:pt x="9" y="35"/>
                  </a:lnTo>
                  <a:lnTo>
                    <a:pt x="9" y="31"/>
                  </a:lnTo>
                  <a:lnTo>
                    <a:pt x="9" y="27"/>
                  </a:lnTo>
                  <a:lnTo>
                    <a:pt x="9" y="24"/>
                  </a:lnTo>
                  <a:lnTo>
                    <a:pt x="9" y="22"/>
                  </a:lnTo>
                  <a:lnTo>
                    <a:pt x="41" y="22"/>
                  </a:lnTo>
                  <a:close/>
                  <a:moveTo>
                    <a:pt x="22" y="18"/>
                  </a:moveTo>
                  <a:lnTo>
                    <a:pt x="15" y="18"/>
                  </a:lnTo>
                  <a:lnTo>
                    <a:pt x="11" y="18"/>
                  </a:lnTo>
                  <a:lnTo>
                    <a:pt x="10" y="17"/>
                  </a:lnTo>
                  <a:lnTo>
                    <a:pt x="10" y="15"/>
                  </a:lnTo>
                  <a:lnTo>
                    <a:pt x="11" y="13"/>
                  </a:lnTo>
                  <a:lnTo>
                    <a:pt x="14" y="8"/>
                  </a:lnTo>
                  <a:lnTo>
                    <a:pt x="16" y="6"/>
                  </a:lnTo>
                  <a:lnTo>
                    <a:pt x="19" y="4"/>
                  </a:lnTo>
                  <a:lnTo>
                    <a:pt x="22" y="3"/>
                  </a:lnTo>
                  <a:lnTo>
                    <a:pt x="25" y="3"/>
                  </a:lnTo>
                  <a:lnTo>
                    <a:pt x="29" y="3"/>
                  </a:lnTo>
                  <a:lnTo>
                    <a:pt x="32" y="5"/>
                  </a:lnTo>
                  <a:lnTo>
                    <a:pt x="33" y="6"/>
                  </a:lnTo>
                  <a:lnTo>
                    <a:pt x="34" y="8"/>
                  </a:lnTo>
                  <a:lnTo>
                    <a:pt x="35" y="10"/>
                  </a:lnTo>
                  <a:lnTo>
                    <a:pt x="35" y="11"/>
                  </a:lnTo>
                  <a:lnTo>
                    <a:pt x="35" y="13"/>
                  </a:lnTo>
                  <a:lnTo>
                    <a:pt x="34" y="14"/>
                  </a:lnTo>
                  <a:lnTo>
                    <a:pt x="34" y="15"/>
                  </a:lnTo>
                  <a:lnTo>
                    <a:pt x="33" y="16"/>
                  </a:lnTo>
                  <a:lnTo>
                    <a:pt x="31"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3" name="Freeform 189"/>
            <p:cNvSpPr>
              <a:spLocks/>
            </p:cNvSpPr>
            <p:nvPr/>
          </p:nvSpPr>
          <p:spPr bwMode="auto">
            <a:xfrm>
              <a:off x="2158374" y="6224979"/>
              <a:ext cx="62877" cy="87903"/>
            </a:xfrm>
            <a:custGeom>
              <a:avLst/>
              <a:gdLst>
                <a:gd name="T0" fmla="*/ 2147483647 w 39"/>
                <a:gd name="T1" fmla="*/ 2147483647 h 56"/>
                <a:gd name="T2" fmla="*/ 2147483647 w 39"/>
                <a:gd name="T3" fmla="*/ 2147483647 h 56"/>
                <a:gd name="T4" fmla="*/ 2147483647 w 39"/>
                <a:gd name="T5" fmla="*/ 2147483647 h 56"/>
                <a:gd name="T6" fmla="*/ 2147483647 w 39"/>
                <a:gd name="T7" fmla="*/ 2147483647 h 56"/>
                <a:gd name="T8" fmla="*/ 2147483647 w 39"/>
                <a:gd name="T9" fmla="*/ 2147483647 h 56"/>
                <a:gd name="T10" fmla="*/ 2147483647 w 39"/>
                <a:gd name="T11" fmla="*/ 2147483647 h 56"/>
                <a:gd name="T12" fmla="*/ 2147483647 w 39"/>
                <a:gd name="T13" fmla="*/ 2147483647 h 56"/>
                <a:gd name="T14" fmla="*/ 2147483647 w 39"/>
                <a:gd name="T15" fmla="*/ 2147483647 h 56"/>
                <a:gd name="T16" fmla="*/ 2147483647 w 39"/>
                <a:gd name="T17" fmla="*/ 2147483647 h 56"/>
                <a:gd name="T18" fmla="*/ 2147483647 w 39"/>
                <a:gd name="T19" fmla="*/ 2147483647 h 56"/>
                <a:gd name="T20" fmla="*/ 2147483647 w 39"/>
                <a:gd name="T21" fmla="*/ 2147483647 h 56"/>
                <a:gd name="T22" fmla="*/ 2147483647 w 39"/>
                <a:gd name="T23" fmla="*/ 2147483647 h 56"/>
                <a:gd name="T24" fmla="*/ 2147483647 w 39"/>
                <a:gd name="T25" fmla="*/ 2147483647 h 56"/>
                <a:gd name="T26" fmla="*/ 2147483647 w 39"/>
                <a:gd name="T27" fmla="*/ 2147483647 h 56"/>
                <a:gd name="T28" fmla="*/ 2147483647 w 39"/>
                <a:gd name="T29" fmla="*/ 0 h 56"/>
                <a:gd name="T30" fmla="*/ 2147483647 w 39"/>
                <a:gd name="T31" fmla="*/ 0 h 56"/>
                <a:gd name="T32" fmla="*/ 2147483647 w 39"/>
                <a:gd name="T33" fmla="*/ 2147483647 h 56"/>
                <a:gd name="T34" fmla="*/ 2147483647 w 39"/>
                <a:gd name="T35" fmla="*/ 2147483647 h 56"/>
                <a:gd name="T36" fmla="*/ 2147483647 w 39"/>
                <a:gd name="T37" fmla="*/ 2147483647 h 56"/>
                <a:gd name="T38" fmla="*/ 2147483647 w 39"/>
                <a:gd name="T39" fmla="*/ 2147483647 h 56"/>
                <a:gd name="T40" fmla="*/ 2147483647 w 39"/>
                <a:gd name="T41" fmla="*/ 2147483647 h 56"/>
                <a:gd name="T42" fmla="*/ 2147483647 w 39"/>
                <a:gd name="T43" fmla="*/ 2147483647 h 56"/>
                <a:gd name="T44" fmla="*/ 2147483647 w 39"/>
                <a:gd name="T45" fmla="*/ 2147483647 h 56"/>
                <a:gd name="T46" fmla="*/ 2147483647 w 39"/>
                <a:gd name="T47" fmla="*/ 2147483647 h 56"/>
                <a:gd name="T48" fmla="*/ 0 w 39"/>
                <a:gd name="T49" fmla="*/ 2147483647 h 56"/>
                <a:gd name="T50" fmla="*/ 2147483647 w 39"/>
                <a:gd name="T51" fmla="*/ 2147483647 h 56"/>
                <a:gd name="T52" fmla="*/ 2147483647 w 39"/>
                <a:gd name="T53" fmla="*/ 2147483647 h 56"/>
                <a:gd name="T54" fmla="*/ 2147483647 w 39"/>
                <a:gd name="T55" fmla="*/ 2147483647 h 56"/>
                <a:gd name="T56" fmla="*/ 2147483647 w 39"/>
                <a:gd name="T57" fmla="*/ 2147483647 h 56"/>
                <a:gd name="T58" fmla="*/ 2147483647 w 39"/>
                <a:gd name="T59" fmla="*/ 2147483647 h 56"/>
                <a:gd name="T60" fmla="*/ 2147483647 w 39"/>
                <a:gd name="T61" fmla="*/ 2147483647 h 56"/>
                <a:gd name="T62" fmla="*/ 2147483647 w 39"/>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6"/>
                <a:gd name="T98" fmla="*/ 39 w 39"/>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6">
                  <a:moveTo>
                    <a:pt x="17" y="19"/>
                  </a:moveTo>
                  <a:lnTo>
                    <a:pt x="18" y="16"/>
                  </a:lnTo>
                  <a:lnTo>
                    <a:pt x="19" y="14"/>
                  </a:lnTo>
                  <a:lnTo>
                    <a:pt x="21" y="12"/>
                  </a:lnTo>
                  <a:lnTo>
                    <a:pt x="23" y="11"/>
                  </a:lnTo>
                  <a:lnTo>
                    <a:pt x="26" y="11"/>
                  </a:lnTo>
                  <a:lnTo>
                    <a:pt x="28" y="12"/>
                  </a:lnTo>
                  <a:lnTo>
                    <a:pt x="30" y="13"/>
                  </a:lnTo>
                  <a:lnTo>
                    <a:pt x="32" y="14"/>
                  </a:lnTo>
                  <a:lnTo>
                    <a:pt x="34" y="14"/>
                  </a:lnTo>
                  <a:lnTo>
                    <a:pt x="37" y="13"/>
                  </a:lnTo>
                  <a:lnTo>
                    <a:pt x="38" y="11"/>
                  </a:lnTo>
                  <a:lnTo>
                    <a:pt x="39" y="10"/>
                  </a:lnTo>
                  <a:lnTo>
                    <a:pt x="39" y="8"/>
                  </a:lnTo>
                  <a:lnTo>
                    <a:pt x="39" y="6"/>
                  </a:lnTo>
                  <a:lnTo>
                    <a:pt x="38" y="5"/>
                  </a:lnTo>
                  <a:lnTo>
                    <a:pt x="37" y="4"/>
                  </a:lnTo>
                  <a:lnTo>
                    <a:pt x="36" y="3"/>
                  </a:lnTo>
                  <a:lnTo>
                    <a:pt x="34" y="2"/>
                  </a:lnTo>
                  <a:lnTo>
                    <a:pt x="31" y="2"/>
                  </a:lnTo>
                  <a:lnTo>
                    <a:pt x="29" y="2"/>
                  </a:lnTo>
                  <a:lnTo>
                    <a:pt x="27" y="3"/>
                  </a:lnTo>
                  <a:lnTo>
                    <a:pt x="25" y="4"/>
                  </a:lnTo>
                  <a:lnTo>
                    <a:pt x="23" y="5"/>
                  </a:lnTo>
                  <a:lnTo>
                    <a:pt x="20" y="8"/>
                  </a:lnTo>
                  <a:lnTo>
                    <a:pt x="18" y="9"/>
                  </a:lnTo>
                  <a:lnTo>
                    <a:pt x="18" y="8"/>
                  </a:lnTo>
                  <a:lnTo>
                    <a:pt x="17" y="5"/>
                  </a:lnTo>
                  <a:lnTo>
                    <a:pt x="17" y="1"/>
                  </a:lnTo>
                  <a:lnTo>
                    <a:pt x="17" y="0"/>
                  </a:lnTo>
                  <a:lnTo>
                    <a:pt x="16" y="0"/>
                  </a:lnTo>
                  <a:lnTo>
                    <a:pt x="15" y="0"/>
                  </a:lnTo>
                  <a:lnTo>
                    <a:pt x="13" y="2"/>
                  </a:lnTo>
                  <a:lnTo>
                    <a:pt x="9" y="7"/>
                  </a:lnTo>
                  <a:lnTo>
                    <a:pt x="5" y="9"/>
                  </a:lnTo>
                  <a:lnTo>
                    <a:pt x="4" y="10"/>
                  </a:lnTo>
                  <a:lnTo>
                    <a:pt x="4" y="11"/>
                  </a:lnTo>
                  <a:lnTo>
                    <a:pt x="4" y="12"/>
                  </a:lnTo>
                  <a:lnTo>
                    <a:pt x="6" y="13"/>
                  </a:lnTo>
                  <a:lnTo>
                    <a:pt x="8" y="16"/>
                  </a:lnTo>
                  <a:lnTo>
                    <a:pt x="9" y="18"/>
                  </a:lnTo>
                  <a:lnTo>
                    <a:pt x="9" y="21"/>
                  </a:lnTo>
                  <a:lnTo>
                    <a:pt x="9" y="42"/>
                  </a:lnTo>
                  <a:lnTo>
                    <a:pt x="8" y="47"/>
                  </a:lnTo>
                  <a:lnTo>
                    <a:pt x="8" y="49"/>
                  </a:lnTo>
                  <a:lnTo>
                    <a:pt x="7" y="50"/>
                  </a:lnTo>
                  <a:lnTo>
                    <a:pt x="6" y="51"/>
                  </a:lnTo>
                  <a:lnTo>
                    <a:pt x="5" y="52"/>
                  </a:lnTo>
                  <a:lnTo>
                    <a:pt x="1" y="53"/>
                  </a:lnTo>
                  <a:lnTo>
                    <a:pt x="0" y="54"/>
                  </a:lnTo>
                  <a:lnTo>
                    <a:pt x="1" y="55"/>
                  </a:lnTo>
                  <a:lnTo>
                    <a:pt x="2" y="56"/>
                  </a:lnTo>
                  <a:lnTo>
                    <a:pt x="3" y="56"/>
                  </a:lnTo>
                  <a:lnTo>
                    <a:pt x="16" y="55"/>
                  </a:lnTo>
                  <a:lnTo>
                    <a:pt x="27" y="56"/>
                  </a:lnTo>
                  <a:lnTo>
                    <a:pt x="30" y="56"/>
                  </a:lnTo>
                  <a:lnTo>
                    <a:pt x="30" y="55"/>
                  </a:lnTo>
                  <a:lnTo>
                    <a:pt x="30" y="53"/>
                  </a:lnTo>
                  <a:lnTo>
                    <a:pt x="29" y="53"/>
                  </a:lnTo>
                  <a:lnTo>
                    <a:pt x="23" y="52"/>
                  </a:lnTo>
                  <a:lnTo>
                    <a:pt x="19" y="51"/>
                  </a:lnTo>
                  <a:lnTo>
                    <a:pt x="19" y="50"/>
                  </a:lnTo>
                  <a:lnTo>
                    <a:pt x="18"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4" name="Freeform 190"/>
            <p:cNvSpPr>
              <a:spLocks/>
            </p:cNvSpPr>
            <p:nvPr/>
          </p:nvSpPr>
          <p:spPr bwMode="auto">
            <a:xfrm>
              <a:off x="2221251" y="6230361"/>
              <a:ext cx="92568" cy="86110"/>
            </a:xfrm>
            <a:custGeom>
              <a:avLst/>
              <a:gdLst>
                <a:gd name="T0" fmla="*/ 2147483647 w 58"/>
                <a:gd name="T1" fmla="*/ 2147483647 h 54"/>
                <a:gd name="T2" fmla="*/ 2147483647 w 58"/>
                <a:gd name="T3" fmla="*/ 2147483647 h 54"/>
                <a:gd name="T4" fmla="*/ 2147483647 w 58"/>
                <a:gd name="T5" fmla="*/ 2147483647 h 54"/>
                <a:gd name="T6" fmla="*/ 2147483647 w 58"/>
                <a:gd name="T7" fmla="*/ 2147483647 h 54"/>
                <a:gd name="T8" fmla="*/ 2147483647 w 58"/>
                <a:gd name="T9" fmla="*/ 2147483647 h 54"/>
                <a:gd name="T10" fmla="*/ 2147483647 w 58"/>
                <a:gd name="T11" fmla="*/ 2147483647 h 54"/>
                <a:gd name="T12" fmla="*/ 2147483647 w 58"/>
                <a:gd name="T13" fmla="*/ 0 h 54"/>
                <a:gd name="T14" fmla="*/ 2147483647 w 58"/>
                <a:gd name="T15" fmla="*/ 0 h 54"/>
                <a:gd name="T16" fmla="*/ 2147483647 w 58"/>
                <a:gd name="T17" fmla="*/ 0 h 54"/>
                <a:gd name="T18" fmla="*/ 2147483647 w 58"/>
                <a:gd name="T19" fmla="*/ 0 h 54"/>
                <a:gd name="T20" fmla="*/ 2147483647 w 58"/>
                <a:gd name="T21" fmla="*/ 0 h 54"/>
                <a:gd name="T22" fmla="*/ 2147483647 w 58"/>
                <a:gd name="T23" fmla="*/ 2147483647 h 54"/>
                <a:gd name="T24" fmla="*/ 2147483647 w 58"/>
                <a:gd name="T25" fmla="*/ 2147483647 h 54"/>
                <a:gd name="T26" fmla="*/ 2147483647 w 58"/>
                <a:gd name="T27" fmla="*/ 2147483647 h 54"/>
                <a:gd name="T28" fmla="*/ 2147483647 w 58"/>
                <a:gd name="T29" fmla="*/ 2147483647 h 54"/>
                <a:gd name="T30" fmla="*/ 2147483647 w 58"/>
                <a:gd name="T31" fmla="*/ 2147483647 h 54"/>
                <a:gd name="T32" fmla="*/ 2147483647 w 58"/>
                <a:gd name="T33" fmla="*/ 2147483647 h 54"/>
                <a:gd name="T34" fmla="*/ 2147483647 w 58"/>
                <a:gd name="T35" fmla="*/ 2147483647 h 54"/>
                <a:gd name="T36" fmla="*/ 2147483647 w 58"/>
                <a:gd name="T37" fmla="*/ 2147483647 h 54"/>
                <a:gd name="T38" fmla="*/ 2147483647 w 58"/>
                <a:gd name="T39" fmla="*/ 2147483647 h 54"/>
                <a:gd name="T40" fmla="*/ 2147483647 w 58"/>
                <a:gd name="T41" fmla="*/ 2147483647 h 54"/>
                <a:gd name="T42" fmla="*/ 2147483647 w 58"/>
                <a:gd name="T43" fmla="*/ 2147483647 h 54"/>
                <a:gd name="T44" fmla="*/ 2147483647 w 58"/>
                <a:gd name="T45" fmla="*/ 2147483647 h 54"/>
                <a:gd name="T46" fmla="*/ 2147483647 w 58"/>
                <a:gd name="T47" fmla="*/ 2147483647 h 54"/>
                <a:gd name="T48" fmla="*/ 2147483647 w 58"/>
                <a:gd name="T49" fmla="*/ 2147483647 h 54"/>
                <a:gd name="T50" fmla="*/ 2147483647 w 58"/>
                <a:gd name="T51" fmla="*/ 2147483647 h 54"/>
                <a:gd name="T52" fmla="*/ 2147483647 w 58"/>
                <a:gd name="T53" fmla="*/ 2147483647 h 54"/>
                <a:gd name="T54" fmla="*/ 2147483647 w 58"/>
                <a:gd name="T55" fmla="*/ 2147483647 h 54"/>
                <a:gd name="T56" fmla="*/ 2147483647 w 58"/>
                <a:gd name="T57" fmla="*/ 2147483647 h 54"/>
                <a:gd name="T58" fmla="*/ 2147483647 w 58"/>
                <a:gd name="T59" fmla="*/ 2147483647 h 54"/>
                <a:gd name="T60" fmla="*/ 2147483647 w 58"/>
                <a:gd name="T61" fmla="*/ 0 h 54"/>
                <a:gd name="T62" fmla="*/ 2147483647 w 58"/>
                <a:gd name="T63" fmla="*/ 0 h 54"/>
                <a:gd name="T64" fmla="*/ 2147483647 w 58"/>
                <a:gd name="T65" fmla="*/ 0 h 54"/>
                <a:gd name="T66" fmla="*/ 2147483647 w 58"/>
                <a:gd name="T67" fmla="*/ 0 h 54"/>
                <a:gd name="T68" fmla="*/ 2147483647 w 58"/>
                <a:gd name="T69" fmla="*/ 0 h 54"/>
                <a:gd name="T70" fmla="*/ 0 w 58"/>
                <a:gd name="T71" fmla="*/ 2147483647 h 54"/>
                <a:gd name="T72" fmla="*/ 2147483647 w 58"/>
                <a:gd name="T73" fmla="*/ 2147483647 h 54"/>
                <a:gd name="T74" fmla="*/ 2147483647 w 58"/>
                <a:gd name="T75" fmla="*/ 2147483647 h 54"/>
                <a:gd name="T76" fmla="*/ 2147483647 w 58"/>
                <a:gd name="T77" fmla="*/ 2147483647 h 54"/>
                <a:gd name="T78" fmla="*/ 2147483647 w 58"/>
                <a:gd name="T79" fmla="*/ 2147483647 h 54"/>
                <a:gd name="T80" fmla="*/ 2147483647 w 58"/>
                <a:gd name="T81" fmla="*/ 2147483647 h 54"/>
                <a:gd name="T82" fmla="*/ 2147483647 w 58"/>
                <a:gd name="T83" fmla="*/ 2147483647 h 54"/>
                <a:gd name="T84" fmla="*/ 2147483647 w 58"/>
                <a:gd name="T85" fmla="*/ 2147483647 h 54"/>
                <a:gd name="T86" fmla="*/ 2147483647 w 58"/>
                <a:gd name="T87" fmla="*/ 2147483647 h 54"/>
                <a:gd name="T88" fmla="*/ 2147483647 w 58"/>
                <a:gd name="T89" fmla="*/ 2147483647 h 54"/>
                <a:gd name="T90" fmla="*/ 2147483647 w 58"/>
                <a:gd name="T91" fmla="*/ 2147483647 h 54"/>
                <a:gd name="T92" fmla="*/ 2147483647 w 58"/>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4"/>
                <a:gd name="T143" fmla="*/ 58 w 58"/>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4">
                  <a:moveTo>
                    <a:pt x="48" y="9"/>
                  </a:moveTo>
                  <a:lnTo>
                    <a:pt x="50" y="7"/>
                  </a:lnTo>
                  <a:lnTo>
                    <a:pt x="51" y="5"/>
                  </a:lnTo>
                  <a:lnTo>
                    <a:pt x="54" y="3"/>
                  </a:lnTo>
                  <a:lnTo>
                    <a:pt x="57" y="2"/>
                  </a:lnTo>
                  <a:lnTo>
                    <a:pt x="58" y="1"/>
                  </a:lnTo>
                  <a:lnTo>
                    <a:pt x="57" y="0"/>
                  </a:lnTo>
                  <a:lnTo>
                    <a:pt x="55" y="0"/>
                  </a:lnTo>
                  <a:lnTo>
                    <a:pt x="48" y="0"/>
                  </a:lnTo>
                  <a:lnTo>
                    <a:pt x="38" y="0"/>
                  </a:lnTo>
                  <a:lnTo>
                    <a:pt x="37" y="0"/>
                  </a:lnTo>
                  <a:lnTo>
                    <a:pt x="36" y="1"/>
                  </a:lnTo>
                  <a:lnTo>
                    <a:pt x="38" y="2"/>
                  </a:lnTo>
                  <a:lnTo>
                    <a:pt x="40" y="3"/>
                  </a:lnTo>
                  <a:lnTo>
                    <a:pt x="43" y="4"/>
                  </a:lnTo>
                  <a:lnTo>
                    <a:pt x="44" y="5"/>
                  </a:lnTo>
                  <a:lnTo>
                    <a:pt x="44" y="6"/>
                  </a:lnTo>
                  <a:lnTo>
                    <a:pt x="43" y="8"/>
                  </a:lnTo>
                  <a:lnTo>
                    <a:pt x="34" y="35"/>
                  </a:lnTo>
                  <a:lnTo>
                    <a:pt x="33" y="36"/>
                  </a:lnTo>
                  <a:lnTo>
                    <a:pt x="32" y="37"/>
                  </a:lnTo>
                  <a:lnTo>
                    <a:pt x="31" y="36"/>
                  </a:lnTo>
                  <a:lnTo>
                    <a:pt x="21" y="9"/>
                  </a:lnTo>
                  <a:lnTo>
                    <a:pt x="20" y="5"/>
                  </a:lnTo>
                  <a:lnTo>
                    <a:pt x="20" y="4"/>
                  </a:lnTo>
                  <a:lnTo>
                    <a:pt x="21" y="3"/>
                  </a:lnTo>
                  <a:lnTo>
                    <a:pt x="24" y="3"/>
                  </a:lnTo>
                  <a:lnTo>
                    <a:pt x="27" y="2"/>
                  </a:lnTo>
                  <a:lnTo>
                    <a:pt x="28" y="2"/>
                  </a:lnTo>
                  <a:lnTo>
                    <a:pt x="28" y="1"/>
                  </a:lnTo>
                  <a:lnTo>
                    <a:pt x="28" y="0"/>
                  </a:lnTo>
                  <a:lnTo>
                    <a:pt x="26" y="0"/>
                  </a:lnTo>
                  <a:lnTo>
                    <a:pt x="15" y="0"/>
                  </a:lnTo>
                  <a:lnTo>
                    <a:pt x="4" y="0"/>
                  </a:lnTo>
                  <a:lnTo>
                    <a:pt x="1" y="0"/>
                  </a:lnTo>
                  <a:lnTo>
                    <a:pt x="0" y="1"/>
                  </a:lnTo>
                  <a:lnTo>
                    <a:pt x="1" y="2"/>
                  </a:lnTo>
                  <a:lnTo>
                    <a:pt x="1" y="3"/>
                  </a:lnTo>
                  <a:lnTo>
                    <a:pt x="2" y="3"/>
                  </a:lnTo>
                  <a:lnTo>
                    <a:pt x="3" y="3"/>
                  </a:lnTo>
                  <a:lnTo>
                    <a:pt x="6" y="4"/>
                  </a:lnTo>
                  <a:lnTo>
                    <a:pt x="8" y="6"/>
                  </a:lnTo>
                  <a:lnTo>
                    <a:pt x="28" y="52"/>
                  </a:lnTo>
                  <a:lnTo>
                    <a:pt x="29" y="53"/>
                  </a:lnTo>
                  <a:lnTo>
                    <a:pt x="30" y="54"/>
                  </a:lnTo>
                  <a:lnTo>
                    <a:pt x="31" y="53"/>
                  </a:lnTo>
                  <a:lnTo>
                    <a:pt x="48"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5" name="Freeform 191"/>
            <p:cNvSpPr>
              <a:spLocks noEditPoints="1"/>
            </p:cNvSpPr>
            <p:nvPr/>
          </p:nvSpPr>
          <p:spPr bwMode="auto">
            <a:xfrm>
              <a:off x="2319060" y="6180130"/>
              <a:ext cx="43664"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0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0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5"/>
                  </a:lnTo>
                  <a:lnTo>
                    <a:pt x="8" y="36"/>
                  </a:lnTo>
                  <a:lnTo>
                    <a:pt x="6" y="37"/>
                  </a:lnTo>
                  <a:lnTo>
                    <a:pt x="4" y="38"/>
                  </a:lnTo>
                  <a:lnTo>
                    <a:pt x="4" y="39"/>
                  </a:lnTo>
                  <a:lnTo>
                    <a:pt x="4" y="40"/>
                  </a:lnTo>
                  <a:lnTo>
                    <a:pt x="5"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3"/>
                  </a:lnTo>
                  <a:lnTo>
                    <a:pt x="1" y="84"/>
                  </a:lnTo>
                  <a:lnTo>
                    <a:pt x="3" y="84"/>
                  </a:lnTo>
                  <a:lnTo>
                    <a:pt x="14" y="83"/>
                  </a:lnTo>
                  <a:lnTo>
                    <a:pt x="24" y="84"/>
                  </a:lnTo>
                  <a:lnTo>
                    <a:pt x="26" y="84"/>
                  </a:lnTo>
                  <a:lnTo>
                    <a:pt x="27" y="83"/>
                  </a:lnTo>
                  <a:lnTo>
                    <a:pt x="27" y="82"/>
                  </a:lnTo>
                  <a:lnTo>
                    <a:pt x="26" y="81"/>
                  </a:lnTo>
                  <a:lnTo>
                    <a:pt x="24" y="81"/>
                  </a:lnTo>
                  <a:lnTo>
                    <a:pt x="20" y="79"/>
                  </a:lnTo>
                  <a:lnTo>
                    <a:pt x="19" y="78"/>
                  </a:lnTo>
                  <a:lnTo>
                    <a:pt x="19" y="76"/>
                  </a:lnTo>
                  <a:lnTo>
                    <a:pt x="19"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6" name="Freeform 192"/>
            <p:cNvSpPr>
              <a:spLocks/>
            </p:cNvSpPr>
            <p:nvPr/>
          </p:nvSpPr>
          <p:spPr bwMode="auto">
            <a:xfrm>
              <a:off x="2374950" y="6228567"/>
              <a:ext cx="68116" cy="87903"/>
            </a:xfrm>
            <a:custGeom>
              <a:avLst/>
              <a:gdLst>
                <a:gd name="T0" fmla="*/ 0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2147483647 h 56"/>
                <a:gd name="T12" fmla="*/ 2147483647 w 43"/>
                <a:gd name="T13" fmla="*/ 2147483647 h 56"/>
                <a:gd name="T14" fmla="*/ 2147483647 w 43"/>
                <a:gd name="T15" fmla="*/ 2147483647 h 56"/>
                <a:gd name="T16" fmla="*/ 2147483647 w 43"/>
                <a:gd name="T17" fmla="*/ 2147483647 h 56"/>
                <a:gd name="T18" fmla="*/ 2147483647 w 43"/>
                <a:gd name="T19" fmla="*/ 2147483647 h 56"/>
                <a:gd name="T20" fmla="*/ 2147483647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2147483647 h 56"/>
                <a:gd name="T54" fmla="*/ 2147483647 w 43"/>
                <a:gd name="T55" fmla="*/ 0 h 56"/>
                <a:gd name="T56" fmla="*/ 2147483647 w 43"/>
                <a:gd name="T57" fmla="*/ 2147483647 h 56"/>
                <a:gd name="T58" fmla="*/ 2147483647 w 43"/>
                <a:gd name="T59" fmla="*/ 2147483647 h 56"/>
                <a:gd name="T60" fmla="*/ 2147483647 w 43"/>
                <a:gd name="T61" fmla="*/ 2147483647 h 56"/>
                <a:gd name="T62" fmla="*/ 0 w 43"/>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56"/>
                <a:gd name="T98" fmla="*/ 43 w 43"/>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56">
                  <a:moveTo>
                    <a:pt x="0" y="29"/>
                  </a:moveTo>
                  <a:lnTo>
                    <a:pt x="0" y="34"/>
                  </a:lnTo>
                  <a:lnTo>
                    <a:pt x="1" y="39"/>
                  </a:lnTo>
                  <a:lnTo>
                    <a:pt x="3" y="43"/>
                  </a:lnTo>
                  <a:lnTo>
                    <a:pt x="6" y="47"/>
                  </a:lnTo>
                  <a:lnTo>
                    <a:pt x="8" y="49"/>
                  </a:lnTo>
                  <a:lnTo>
                    <a:pt x="9" y="51"/>
                  </a:lnTo>
                  <a:lnTo>
                    <a:pt x="14" y="54"/>
                  </a:lnTo>
                  <a:lnTo>
                    <a:pt x="19" y="55"/>
                  </a:lnTo>
                  <a:lnTo>
                    <a:pt x="24" y="56"/>
                  </a:lnTo>
                  <a:lnTo>
                    <a:pt x="28" y="56"/>
                  </a:lnTo>
                  <a:lnTo>
                    <a:pt x="31" y="55"/>
                  </a:lnTo>
                  <a:lnTo>
                    <a:pt x="34" y="54"/>
                  </a:lnTo>
                  <a:lnTo>
                    <a:pt x="36" y="53"/>
                  </a:lnTo>
                  <a:lnTo>
                    <a:pt x="40" y="50"/>
                  </a:lnTo>
                  <a:lnTo>
                    <a:pt x="41" y="48"/>
                  </a:lnTo>
                  <a:lnTo>
                    <a:pt x="41" y="47"/>
                  </a:lnTo>
                  <a:lnTo>
                    <a:pt x="40" y="47"/>
                  </a:lnTo>
                  <a:lnTo>
                    <a:pt x="39" y="47"/>
                  </a:lnTo>
                  <a:lnTo>
                    <a:pt x="37" y="48"/>
                  </a:lnTo>
                  <a:lnTo>
                    <a:pt x="34" y="49"/>
                  </a:lnTo>
                  <a:lnTo>
                    <a:pt x="29" y="50"/>
                  </a:lnTo>
                  <a:lnTo>
                    <a:pt x="25" y="50"/>
                  </a:lnTo>
                  <a:lnTo>
                    <a:pt x="21" y="49"/>
                  </a:lnTo>
                  <a:lnTo>
                    <a:pt x="18" y="47"/>
                  </a:lnTo>
                  <a:lnTo>
                    <a:pt x="15" y="45"/>
                  </a:lnTo>
                  <a:lnTo>
                    <a:pt x="12" y="42"/>
                  </a:lnTo>
                  <a:lnTo>
                    <a:pt x="10" y="39"/>
                  </a:lnTo>
                  <a:lnTo>
                    <a:pt x="9" y="34"/>
                  </a:lnTo>
                  <a:lnTo>
                    <a:pt x="9" y="29"/>
                  </a:lnTo>
                  <a:lnTo>
                    <a:pt x="9" y="22"/>
                  </a:lnTo>
                  <a:lnTo>
                    <a:pt x="10" y="20"/>
                  </a:lnTo>
                  <a:lnTo>
                    <a:pt x="11" y="17"/>
                  </a:lnTo>
                  <a:lnTo>
                    <a:pt x="13" y="12"/>
                  </a:lnTo>
                  <a:lnTo>
                    <a:pt x="15" y="9"/>
                  </a:lnTo>
                  <a:lnTo>
                    <a:pt x="18" y="6"/>
                  </a:lnTo>
                  <a:lnTo>
                    <a:pt x="21" y="4"/>
                  </a:lnTo>
                  <a:lnTo>
                    <a:pt x="24" y="3"/>
                  </a:lnTo>
                  <a:lnTo>
                    <a:pt x="26" y="3"/>
                  </a:lnTo>
                  <a:lnTo>
                    <a:pt x="29" y="3"/>
                  </a:lnTo>
                  <a:lnTo>
                    <a:pt x="31" y="4"/>
                  </a:lnTo>
                  <a:lnTo>
                    <a:pt x="33" y="6"/>
                  </a:lnTo>
                  <a:lnTo>
                    <a:pt x="36" y="9"/>
                  </a:lnTo>
                  <a:lnTo>
                    <a:pt x="37" y="10"/>
                  </a:lnTo>
                  <a:lnTo>
                    <a:pt x="39" y="10"/>
                  </a:lnTo>
                  <a:lnTo>
                    <a:pt x="41" y="10"/>
                  </a:lnTo>
                  <a:lnTo>
                    <a:pt x="42" y="9"/>
                  </a:lnTo>
                  <a:lnTo>
                    <a:pt x="43" y="8"/>
                  </a:lnTo>
                  <a:lnTo>
                    <a:pt x="43" y="6"/>
                  </a:lnTo>
                  <a:lnTo>
                    <a:pt x="42" y="5"/>
                  </a:lnTo>
                  <a:lnTo>
                    <a:pt x="41" y="3"/>
                  </a:lnTo>
                  <a:lnTo>
                    <a:pt x="40" y="2"/>
                  </a:lnTo>
                  <a:lnTo>
                    <a:pt x="39" y="1"/>
                  </a:lnTo>
                  <a:lnTo>
                    <a:pt x="38" y="1"/>
                  </a:lnTo>
                  <a:lnTo>
                    <a:pt x="33" y="0"/>
                  </a:lnTo>
                  <a:lnTo>
                    <a:pt x="29" y="0"/>
                  </a:lnTo>
                  <a:lnTo>
                    <a:pt x="22" y="0"/>
                  </a:lnTo>
                  <a:lnTo>
                    <a:pt x="16" y="2"/>
                  </a:lnTo>
                  <a:lnTo>
                    <a:pt x="11" y="5"/>
                  </a:lnTo>
                  <a:lnTo>
                    <a:pt x="9" y="7"/>
                  </a:lnTo>
                  <a:lnTo>
                    <a:pt x="7" y="9"/>
                  </a:lnTo>
                  <a:lnTo>
                    <a:pt x="4" y="14"/>
                  </a:lnTo>
                  <a:lnTo>
                    <a:pt x="2" y="19"/>
                  </a:lnTo>
                  <a:lnTo>
                    <a:pt x="0"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7" name="Freeform 193"/>
            <p:cNvSpPr>
              <a:spLocks noEditPoints="1"/>
            </p:cNvSpPr>
            <p:nvPr/>
          </p:nvSpPr>
          <p:spPr bwMode="auto">
            <a:xfrm>
              <a:off x="2453546" y="6228567"/>
              <a:ext cx="69863" cy="87903"/>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0 h 56"/>
                <a:gd name="T12" fmla="*/ 2147483647 w 44"/>
                <a:gd name="T13" fmla="*/ 0 h 56"/>
                <a:gd name="T14" fmla="*/ 2147483647 w 44"/>
                <a:gd name="T15" fmla="*/ 2147483647 h 56"/>
                <a:gd name="T16" fmla="*/ 2147483647 w 44"/>
                <a:gd name="T17" fmla="*/ 2147483647 h 56"/>
                <a:gd name="T18" fmla="*/ 2147483647 w 44"/>
                <a:gd name="T19" fmla="*/ 2147483647 h 56"/>
                <a:gd name="T20" fmla="*/ 0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2147483647 w 44"/>
                <a:gd name="T79" fmla="*/ 2147483647 h 56"/>
                <a:gd name="T80" fmla="*/ 2147483647 w 4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6"/>
                <a:gd name="T125" fmla="*/ 44 w 4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6">
                  <a:moveTo>
                    <a:pt x="41" y="22"/>
                  </a:moveTo>
                  <a:lnTo>
                    <a:pt x="42" y="22"/>
                  </a:lnTo>
                  <a:lnTo>
                    <a:pt x="43" y="21"/>
                  </a:lnTo>
                  <a:lnTo>
                    <a:pt x="44" y="19"/>
                  </a:lnTo>
                  <a:lnTo>
                    <a:pt x="43" y="16"/>
                  </a:lnTo>
                  <a:lnTo>
                    <a:pt x="43" y="13"/>
                  </a:lnTo>
                  <a:lnTo>
                    <a:pt x="41" y="10"/>
                  </a:lnTo>
                  <a:lnTo>
                    <a:pt x="39" y="7"/>
                  </a:lnTo>
                  <a:lnTo>
                    <a:pt x="37" y="4"/>
                  </a:lnTo>
                  <a:lnTo>
                    <a:pt x="33" y="2"/>
                  </a:lnTo>
                  <a:lnTo>
                    <a:pt x="31" y="1"/>
                  </a:lnTo>
                  <a:lnTo>
                    <a:pt x="29" y="0"/>
                  </a:lnTo>
                  <a:lnTo>
                    <a:pt x="24" y="0"/>
                  </a:lnTo>
                  <a:lnTo>
                    <a:pt x="18" y="0"/>
                  </a:lnTo>
                  <a:lnTo>
                    <a:pt x="13" y="2"/>
                  </a:lnTo>
                  <a:lnTo>
                    <a:pt x="11" y="4"/>
                  </a:lnTo>
                  <a:lnTo>
                    <a:pt x="9" y="5"/>
                  </a:lnTo>
                  <a:lnTo>
                    <a:pt x="6" y="9"/>
                  </a:lnTo>
                  <a:lnTo>
                    <a:pt x="3" y="14"/>
                  </a:lnTo>
                  <a:lnTo>
                    <a:pt x="1" y="19"/>
                  </a:lnTo>
                  <a:lnTo>
                    <a:pt x="0" y="23"/>
                  </a:lnTo>
                  <a:lnTo>
                    <a:pt x="0" y="28"/>
                  </a:lnTo>
                  <a:lnTo>
                    <a:pt x="0" y="35"/>
                  </a:lnTo>
                  <a:lnTo>
                    <a:pt x="1" y="40"/>
                  </a:lnTo>
                  <a:lnTo>
                    <a:pt x="3" y="45"/>
                  </a:lnTo>
                  <a:lnTo>
                    <a:pt x="6" y="49"/>
                  </a:lnTo>
                  <a:lnTo>
                    <a:pt x="7" y="50"/>
                  </a:lnTo>
                  <a:lnTo>
                    <a:pt x="9" y="52"/>
                  </a:lnTo>
                  <a:lnTo>
                    <a:pt x="13" y="54"/>
                  </a:lnTo>
                  <a:lnTo>
                    <a:pt x="17" y="55"/>
                  </a:lnTo>
                  <a:lnTo>
                    <a:pt x="22" y="56"/>
                  </a:lnTo>
                  <a:lnTo>
                    <a:pt x="27" y="55"/>
                  </a:lnTo>
                  <a:lnTo>
                    <a:pt x="31" y="54"/>
                  </a:lnTo>
                  <a:lnTo>
                    <a:pt x="34" y="52"/>
                  </a:lnTo>
                  <a:lnTo>
                    <a:pt x="37" y="51"/>
                  </a:lnTo>
                  <a:lnTo>
                    <a:pt x="41" y="47"/>
                  </a:lnTo>
                  <a:lnTo>
                    <a:pt x="41" y="45"/>
                  </a:lnTo>
                  <a:lnTo>
                    <a:pt x="41" y="44"/>
                  </a:lnTo>
                  <a:lnTo>
                    <a:pt x="40" y="44"/>
                  </a:lnTo>
                  <a:lnTo>
                    <a:pt x="39" y="45"/>
                  </a:lnTo>
                  <a:lnTo>
                    <a:pt x="37" y="47"/>
                  </a:lnTo>
                  <a:lnTo>
                    <a:pt x="36" y="48"/>
                  </a:lnTo>
                  <a:lnTo>
                    <a:pt x="34" y="48"/>
                  </a:lnTo>
                  <a:lnTo>
                    <a:pt x="31" y="49"/>
                  </a:lnTo>
                  <a:lnTo>
                    <a:pt x="28" y="49"/>
                  </a:lnTo>
                  <a:lnTo>
                    <a:pt x="22" y="49"/>
                  </a:lnTo>
                  <a:lnTo>
                    <a:pt x="20" y="48"/>
                  </a:lnTo>
                  <a:lnTo>
                    <a:pt x="18" y="47"/>
                  </a:lnTo>
                  <a:lnTo>
                    <a:pt x="15" y="45"/>
                  </a:lnTo>
                  <a:lnTo>
                    <a:pt x="14" y="44"/>
                  </a:lnTo>
                  <a:lnTo>
                    <a:pt x="12" y="42"/>
                  </a:lnTo>
                  <a:lnTo>
                    <a:pt x="11" y="39"/>
                  </a:lnTo>
                  <a:lnTo>
                    <a:pt x="10" y="35"/>
                  </a:lnTo>
                  <a:lnTo>
                    <a:pt x="9" y="31"/>
                  </a:lnTo>
                  <a:lnTo>
                    <a:pt x="9" y="27"/>
                  </a:lnTo>
                  <a:lnTo>
                    <a:pt x="9" y="24"/>
                  </a:lnTo>
                  <a:lnTo>
                    <a:pt x="9" y="22"/>
                  </a:lnTo>
                  <a:lnTo>
                    <a:pt x="41" y="22"/>
                  </a:lnTo>
                  <a:close/>
                  <a:moveTo>
                    <a:pt x="22" y="18"/>
                  </a:moveTo>
                  <a:lnTo>
                    <a:pt x="15" y="18"/>
                  </a:lnTo>
                  <a:lnTo>
                    <a:pt x="12" y="18"/>
                  </a:lnTo>
                  <a:lnTo>
                    <a:pt x="10" y="17"/>
                  </a:lnTo>
                  <a:lnTo>
                    <a:pt x="10" y="15"/>
                  </a:lnTo>
                  <a:lnTo>
                    <a:pt x="11" y="13"/>
                  </a:lnTo>
                  <a:lnTo>
                    <a:pt x="14" y="8"/>
                  </a:lnTo>
                  <a:lnTo>
                    <a:pt x="16" y="6"/>
                  </a:lnTo>
                  <a:lnTo>
                    <a:pt x="19" y="4"/>
                  </a:lnTo>
                  <a:lnTo>
                    <a:pt x="22" y="3"/>
                  </a:lnTo>
                  <a:lnTo>
                    <a:pt x="25" y="3"/>
                  </a:lnTo>
                  <a:lnTo>
                    <a:pt x="29" y="3"/>
                  </a:lnTo>
                  <a:lnTo>
                    <a:pt x="32" y="5"/>
                  </a:lnTo>
                  <a:lnTo>
                    <a:pt x="33" y="6"/>
                  </a:lnTo>
                  <a:lnTo>
                    <a:pt x="34" y="8"/>
                  </a:lnTo>
                  <a:lnTo>
                    <a:pt x="35" y="10"/>
                  </a:lnTo>
                  <a:lnTo>
                    <a:pt x="35" y="11"/>
                  </a:lnTo>
                  <a:lnTo>
                    <a:pt x="35" y="13"/>
                  </a:lnTo>
                  <a:lnTo>
                    <a:pt x="35" y="14"/>
                  </a:lnTo>
                  <a:lnTo>
                    <a:pt x="34" y="15"/>
                  </a:lnTo>
                  <a:lnTo>
                    <a:pt x="33" y="16"/>
                  </a:lnTo>
                  <a:lnTo>
                    <a:pt x="31"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8" name="Freeform 194"/>
            <p:cNvSpPr>
              <a:spLocks/>
            </p:cNvSpPr>
            <p:nvPr/>
          </p:nvSpPr>
          <p:spPr bwMode="auto">
            <a:xfrm>
              <a:off x="2535636" y="6228567"/>
              <a:ext cx="54144" cy="87903"/>
            </a:xfrm>
            <a:custGeom>
              <a:avLst/>
              <a:gdLst>
                <a:gd name="T0" fmla="*/ 0 w 34"/>
                <a:gd name="T1" fmla="*/ 2147483647 h 56"/>
                <a:gd name="T2" fmla="*/ 2147483647 w 34"/>
                <a:gd name="T3" fmla="*/ 2147483647 h 56"/>
                <a:gd name="T4" fmla="*/ 2147483647 w 34"/>
                <a:gd name="T5" fmla="*/ 2147483647 h 56"/>
                <a:gd name="T6" fmla="*/ 2147483647 w 34"/>
                <a:gd name="T7" fmla="*/ 2147483647 h 56"/>
                <a:gd name="T8" fmla="*/ 2147483647 w 34"/>
                <a:gd name="T9" fmla="*/ 2147483647 h 56"/>
                <a:gd name="T10" fmla="*/ 2147483647 w 34"/>
                <a:gd name="T11" fmla="*/ 2147483647 h 56"/>
                <a:gd name="T12" fmla="*/ 2147483647 w 34"/>
                <a:gd name="T13" fmla="*/ 2147483647 h 56"/>
                <a:gd name="T14" fmla="*/ 2147483647 w 34"/>
                <a:gd name="T15" fmla="*/ 2147483647 h 56"/>
                <a:gd name="T16" fmla="*/ 2147483647 w 34"/>
                <a:gd name="T17" fmla="*/ 2147483647 h 56"/>
                <a:gd name="T18" fmla="*/ 2147483647 w 34"/>
                <a:gd name="T19" fmla="*/ 2147483647 h 56"/>
                <a:gd name="T20" fmla="*/ 2147483647 w 34"/>
                <a:gd name="T21" fmla="*/ 2147483647 h 56"/>
                <a:gd name="T22" fmla="*/ 2147483647 w 34"/>
                <a:gd name="T23" fmla="*/ 2147483647 h 56"/>
                <a:gd name="T24" fmla="*/ 2147483647 w 34"/>
                <a:gd name="T25" fmla="*/ 2147483647 h 56"/>
                <a:gd name="T26" fmla="*/ 2147483647 w 34"/>
                <a:gd name="T27" fmla="*/ 2147483647 h 56"/>
                <a:gd name="T28" fmla="*/ 2147483647 w 34"/>
                <a:gd name="T29" fmla="*/ 2147483647 h 56"/>
                <a:gd name="T30" fmla="*/ 2147483647 w 34"/>
                <a:gd name="T31" fmla="*/ 2147483647 h 56"/>
                <a:gd name="T32" fmla="*/ 2147483647 w 34"/>
                <a:gd name="T33" fmla="*/ 2147483647 h 56"/>
                <a:gd name="T34" fmla="*/ 2147483647 w 34"/>
                <a:gd name="T35" fmla="*/ 2147483647 h 56"/>
                <a:gd name="T36" fmla="*/ 2147483647 w 34"/>
                <a:gd name="T37" fmla="*/ 2147483647 h 56"/>
                <a:gd name="T38" fmla="*/ 2147483647 w 34"/>
                <a:gd name="T39" fmla="*/ 2147483647 h 56"/>
                <a:gd name="T40" fmla="*/ 2147483647 w 34"/>
                <a:gd name="T41" fmla="*/ 2147483647 h 56"/>
                <a:gd name="T42" fmla="*/ 2147483647 w 34"/>
                <a:gd name="T43" fmla="*/ 0 h 56"/>
                <a:gd name="T44" fmla="*/ 2147483647 w 34"/>
                <a:gd name="T45" fmla="*/ 2147483647 h 56"/>
                <a:gd name="T46" fmla="*/ 2147483647 w 34"/>
                <a:gd name="T47" fmla="*/ 2147483647 h 56"/>
                <a:gd name="T48" fmla="*/ 2147483647 w 34"/>
                <a:gd name="T49" fmla="*/ 2147483647 h 56"/>
                <a:gd name="T50" fmla="*/ 2147483647 w 34"/>
                <a:gd name="T51" fmla="*/ 2147483647 h 56"/>
                <a:gd name="T52" fmla="*/ 2147483647 w 34"/>
                <a:gd name="T53" fmla="*/ 2147483647 h 56"/>
                <a:gd name="T54" fmla="*/ 2147483647 w 34"/>
                <a:gd name="T55" fmla="*/ 2147483647 h 56"/>
                <a:gd name="T56" fmla="*/ 2147483647 w 34"/>
                <a:gd name="T57" fmla="*/ 2147483647 h 56"/>
                <a:gd name="T58" fmla="*/ 2147483647 w 34"/>
                <a:gd name="T59" fmla="*/ 2147483647 h 56"/>
                <a:gd name="T60" fmla="*/ 2147483647 w 34"/>
                <a:gd name="T61" fmla="*/ 2147483647 h 56"/>
                <a:gd name="T62" fmla="*/ 2147483647 w 34"/>
                <a:gd name="T63" fmla="*/ 2147483647 h 56"/>
                <a:gd name="T64" fmla="*/ 2147483647 w 34"/>
                <a:gd name="T65" fmla="*/ 2147483647 h 56"/>
                <a:gd name="T66" fmla="*/ 2147483647 w 34"/>
                <a:gd name="T67" fmla="*/ 2147483647 h 56"/>
                <a:gd name="T68" fmla="*/ 2147483647 w 34"/>
                <a:gd name="T69" fmla="*/ 2147483647 h 56"/>
                <a:gd name="T70" fmla="*/ 2147483647 w 34"/>
                <a:gd name="T71" fmla="*/ 2147483647 h 56"/>
                <a:gd name="T72" fmla="*/ 2147483647 w 34"/>
                <a:gd name="T73" fmla="*/ 2147483647 h 56"/>
                <a:gd name="T74" fmla="*/ 2147483647 w 34"/>
                <a:gd name="T75" fmla="*/ 2147483647 h 56"/>
                <a:gd name="T76" fmla="*/ 2147483647 w 34"/>
                <a:gd name="T77" fmla="*/ 2147483647 h 56"/>
                <a:gd name="T78" fmla="*/ 0 w 34"/>
                <a:gd name="T79" fmla="*/ 2147483647 h 56"/>
                <a:gd name="T80" fmla="*/ 0 w 3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56"/>
                <a:gd name="T125" fmla="*/ 34 w 3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56">
                  <a:moveTo>
                    <a:pt x="0" y="51"/>
                  </a:moveTo>
                  <a:lnTo>
                    <a:pt x="0" y="52"/>
                  </a:lnTo>
                  <a:lnTo>
                    <a:pt x="2" y="53"/>
                  </a:lnTo>
                  <a:lnTo>
                    <a:pt x="4" y="54"/>
                  </a:lnTo>
                  <a:lnTo>
                    <a:pt x="6" y="55"/>
                  </a:lnTo>
                  <a:lnTo>
                    <a:pt x="16" y="56"/>
                  </a:lnTo>
                  <a:lnTo>
                    <a:pt x="21" y="55"/>
                  </a:lnTo>
                  <a:lnTo>
                    <a:pt x="25" y="54"/>
                  </a:lnTo>
                  <a:lnTo>
                    <a:pt x="28" y="52"/>
                  </a:lnTo>
                  <a:lnTo>
                    <a:pt x="30" y="50"/>
                  </a:lnTo>
                  <a:lnTo>
                    <a:pt x="32" y="48"/>
                  </a:lnTo>
                  <a:lnTo>
                    <a:pt x="33" y="45"/>
                  </a:lnTo>
                  <a:lnTo>
                    <a:pt x="34" y="40"/>
                  </a:lnTo>
                  <a:lnTo>
                    <a:pt x="34" y="37"/>
                  </a:lnTo>
                  <a:lnTo>
                    <a:pt x="33" y="35"/>
                  </a:lnTo>
                  <a:lnTo>
                    <a:pt x="32" y="33"/>
                  </a:lnTo>
                  <a:lnTo>
                    <a:pt x="30" y="31"/>
                  </a:lnTo>
                  <a:lnTo>
                    <a:pt x="26" y="27"/>
                  </a:lnTo>
                  <a:lnTo>
                    <a:pt x="21" y="24"/>
                  </a:lnTo>
                  <a:lnTo>
                    <a:pt x="12" y="18"/>
                  </a:lnTo>
                  <a:lnTo>
                    <a:pt x="9" y="15"/>
                  </a:lnTo>
                  <a:lnTo>
                    <a:pt x="8" y="13"/>
                  </a:lnTo>
                  <a:lnTo>
                    <a:pt x="8" y="12"/>
                  </a:lnTo>
                  <a:lnTo>
                    <a:pt x="8" y="10"/>
                  </a:lnTo>
                  <a:lnTo>
                    <a:pt x="9" y="8"/>
                  </a:lnTo>
                  <a:lnTo>
                    <a:pt x="9" y="7"/>
                  </a:lnTo>
                  <a:lnTo>
                    <a:pt x="11" y="5"/>
                  </a:lnTo>
                  <a:lnTo>
                    <a:pt x="12" y="5"/>
                  </a:lnTo>
                  <a:lnTo>
                    <a:pt x="13" y="4"/>
                  </a:lnTo>
                  <a:lnTo>
                    <a:pt x="17" y="3"/>
                  </a:lnTo>
                  <a:lnTo>
                    <a:pt x="20" y="4"/>
                  </a:lnTo>
                  <a:lnTo>
                    <a:pt x="23" y="5"/>
                  </a:lnTo>
                  <a:lnTo>
                    <a:pt x="24" y="7"/>
                  </a:lnTo>
                  <a:lnTo>
                    <a:pt x="26" y="9"/>
                  </a:lnTo>
                  <a:lnTo>
                    <a:pt x="28" y="12"/>
                  </a:lnTo>
                  <a:lnTo>
                    <a:pt x="28" y="14"/>
                  </a:lnTo>
                  <a:lnTo>
                    <a:pt x="30" y="14"/>
                  </a:lnTo>
                  <a:lnTo>
                    <a:pt x="31" y="13"/>
                  </a:lnTo>
                  <a:lnTo>
                    <a:pt x="31" y="8"/>
                  </a:lnTo>
                  <a:lnTo>
                    <a:pt x="30" y="4"/>
                  </a:lnTo>
                  <a:lnTo>
                    <a:pt x="29" y="2"/>
                  </a:lnTo>
                  <a:lnTo>
                    <a:pt x="27" y="1"/>
                  </a:lnTo>
                  <a:lnTo>
                    <a:pt x="25" y="0"/>
                  </a:lnTo>
                  <a:lnTo>
                    <a:pt x="17" y="0"/>
                  </a:lnTo>
                  <a:lnTo>
                    <a:pt x="13" y="0"/>
                  </a:lnTo>
                  <a:lnTo>
                    <a:pt x="9" y="1"/>
                  </a:lnTo>
                  <a:lnTo>
                    <a:pt x="6" y="3"/>
                  </a:lnTo>
                  <a:lnTo>
                    <a:pt x="4" y="5"/>
                  </a:lnTo>
                  <a:lnTo>
                    <a:pt x="3" y="7"/>
                  </a:lnTo>
                  <a:lnTo>
                    <a:pt x="1" y="10"/>
                  </a:lnTo>
                  <a:lnTo>
                    <a:pt x="1" y="12"/>
                  </a:lnTo>
                  <a:lnTo>
                    <a:pt x="1" y="15"/>
                  </a:lnTo>
                  <a:lnTo>
                    <a:pt x="1" y="18"/>
                  </a:lnTo>
                  <a:lnTo>
                    <a:pt x="2" y="21"/>
                  </a:lnTo>
                  <a:lnTo>
                    <a:pt x="3" y="23"/>
                  </a:lnTo>
                  <a:lnTo>
                    <a:pt x="4" y="24"/>
                  </a:lnTo>
                  <a:lnTo>
                    <a:pt x="9" y="28"/>
                  </a:lnTo>
                  <a:lnTo>
                    <a:pt x="13" y="31"/>
                  </a:lnTo>
                  <a:lnTo>
                    <a:pt x="18" y="33"/>
                  </a:lnTo>
                  <a:lnTo>
                    <a:pt x="22" y="36"/>
                  </a:lnTo>
                  <a:lnTo>
                    <a:pt x="23" y="37"/>
                  </a:lnTo>
                  <a:lnTo>
                    <a:pt x="24" y="39"/>
                  </a:lnTo>
                  <a:lnTo>
                    <a:pt x="25" y="41"/>
                  </a:lnTo>
                  <a:lnTo>
                    <a:pt x="25" y="43"/>
                  </a:lnTo>
                  <a:lnTo>
                    <a:pt x="25" y="45"/>
                  </a:lnTo>
                  <a:lnTo>
                    <a:pt x="25" y="47"/>
                  </a:lnTo>
                  <a:lnTo>
                    <a:pt x="23" y="49"/>
                  </a:lnTo>
                  <a:lnTo>
                    <a:pt x="22" y="50"/>
                  </a:lnTo>
                  <a:lnTo>
                    <a:pt x="19" y="52"/>
                  </a:lnTo>
                  <a:lnTo>
                    <a:pt x="15" y="52"/>
                  </a:lnTo>
                  <a:lnTo>
                    <a:pt x="12" y="52"/>
                  </a:lnTo>
                  <a:lnTo>
                    <a:pt x="10" y="51"/>
                  </a:lnTo>
                  <a:lnTo>
                    <a:pt x="8" y="50"/>
                  </a:lnTo>
                  <a:lnTo>
                    <a:pt x="6" y="48"/>
                  </a:lnTo>
                  <a:lnTo>
                    <a:pt x="3" y="43"/>
                  </a:lnTo>
                  <a:lnTo>
                    <a:pt x="2" y="41"/>
                  </a:lnTo>
                  <a:lnTo>
                    <a:pt x="2" y="40"/>
                  </a:lnTo>
                  <a:lnTo>
                    <a:pt x="1" y="40"/>
                  </a:lnTo>
                  <a:lnTo>
                    <a:pt x="0"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9" name="Freeform 195"/>
            <p:cNvSpPr>
              <a:spLocks noEditPoints="1"/>
            </p:cNvSpPr>
            <p:nvPr/>
          </p:nvSpPr>
          <p:spPr bwMode="auto">
            <a:xfrm>
              <a:off x="462439" y="5964856"/>
              <a:ext cx="132740" cy="138135"/>
            </a:xfrm>
            <a:custGeom>
              <a:avLst/>
              <a:gdLst>
                <a:gd name="T0" fmla="*/ 2147483647 w 84"/>
                <a:gd name="T1" fmla="*/ 2147483647 h 87"/>
                <a:gd name="T2" fmla="*/ 2147483647 w 84"/>
                <a:gd name="T3" fmla="*/ 2147483647 h 87"/>
                <a:gd name="T4" fmla="*/ 2147483647 w 84"/>
                <a:gd name="T5" fmla="*/ 2147483647 h 87"/>
                <a:gd name="T6" fmla="*/ 2147483647 w 84"/>
                <a:gd name="T7" fmla="*/ 2147483647 h 87"/>
                <a:gd name="T8" fmla="*/ 2147483647 w 84"/>
                <a:gd name="T9" fmla="*/ 2147483647 h 87"/>
                <a:gd name="T10" fmla="*/ 2147483647 w 84"/>
                <a:gd name="T11" fmla="*/ 2147483647 h 87"/>
                <a:gd name="T12" fmla="*/ 2147483647 w 84"/>
                <a:gd name="T13" fmla="*/ 2147483647 h 87"/>
                <a:gd name="T14" fmla="*/ 2147483647 w 84"/>
                <a:gd name="T15" fmla="*/ 2147483647 h 87"/>
                <a:gd name="T16" fmla="*/ 2147483647 w 84"/>
                <a:gd name="T17" fmla="*/ 2147483647 h 87"/>
                <a:gd name="T18" fmla="*/ 2147483647 w 84"/>
                <a:gd name="T19" fmla="*/ 2147483647 h 87"/>
                <a:gd name="T20" fmla="*/ 2147483647 w 84"/>
                <a:gd name="T21" fmla="*/ 2147483647 h 87"/>
                <a:gd name="T22" fmla="*/ 2147483647 w 84"/>
                <a:gd name="T23" fmla="*/ 2147483647 h 87"/>
                <a:gd name="T24" fmla="*/ 2147483647 w 84"/>
                <a:gd name="T25" fmla="*/ 2147483647 h 87"/>
                <a:gd name="T26" fmla="*/ 2147483647 w 84"/>
                <a:gd name="T27" fmla="*/ 2147483647 h 87"/>
                <a:gd name="T28" fmla="*/ 2147483647 w 84"/>
                <a:gd name="T29" fmla="*/ 2147483647 h 87"/>
                <a:gd name="T30" fmla="*/ 0 w 84"/>
                <a:gd name="T31" fmla="*/ 2147483647 h 87"/>
                <a:gd name="T32" fmla="*/ 0 w 84"/>
                <a:gd name="T33" fmla="*/ 2147483647 h 87"/>
                <a:gd name="T34" fmla="*/ 2147483647 w 84"/>
                <a:gd name="T35" fmla="*/ 2147483647 h 87"/>
                <a:gd name="T36" fmla="*/ 2147483647 w 84"/>
                <a:gd name="T37" fmla="*/ 2147483647 h 87"/>
                <a:gd name="T38" fmla="*/ 2147483647 w 84"/>
                <a:gd name="T39" fmla="*/ 2147483647 h 87"/>
                <a:gd name="T40" fmla="*/ 2147483647 w 84"/>
                <a:gd name="T41" fmla="*/ 2147483647 h 87"/>
                <a:gd name="T42" fmla="*/ 2147483647 w 84"/>
                <a:gd name="T43" fmla="*/ 2147483647 h 87"/>
                <a:gd name="T44" fmla="*/ 2147483647 w 84"/>
                <a:gd name="T45" fmla="*/ 2147483647 h 87"/>
                <a:gd name="T46" fmla="*/ 2147483647 w 84"/>
                <a:gd name="T47" fmla="*/ 2147483647 h 87"/>
                <a:gd name="T48" fmla="*/ 2147483647 w 84"/>
                <a:gd name="T49" fmla="*/ 2147483647 h 87"/>
                <a:gd name="T50" fmla="*/ 2147483647 w 84"/>
                <a:gd name="T51" fmla="*/ 2147483647 h 87"/>
                <a:gd name="T52" fmla="*/ 2147483647 w 84"/>
                <a:gd name="T53" fmla="*/ 2147483647 h 87"/>
                <a:gd name="T54" fmla="*/ 2147483647 w 84"/>
                <a:gd name="T55" fmla="*/ 2147483647 h 87"/>
                <a:gd name="T56" fmla="*/ 2147483647 w 84"/>
                <a:gd name="T57" fmla="*/ 2147483647 h 87"/>
                <a:gd name="T58" fmla="*/ 2147483647 w 84"/>
                <a:gd name="T59" fmla="*/ 2147483647 h 87"/>
                <a:gd name="T60" fmla="*/ 2147483647 w 84"/>
                <a:gd name="T61" fmla="*/ 2147483647 h 87"/>
                <a:gd name="T62" fmla="*/ 2147483647 w 84"/>
                <a:gd name="T63" fmla="*/ 2147483647 h 87"/>
                <a:gd name="T64" fmla="*/ 2147483647 w 84"/>
                <a:gd name="T65" fmla="*/ 2147483647 h 87"/>
                <a:gd name="T66" fmla="*/ 2147483647 w 84"/>
                <a:gd name="T67" fmla="*/ 2147483647 h 87"/>
                <a:gd name="T68" fmla="*/ 2147483647 w 84"/>
                <a:gd name="T69" fmla="*/ 2147483647 h 87"/>
                <a:gd name="T70" fmla="*/ 2147483647 w 84"/>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87"/>
                <a:gd name="T110" fmla="*/ 84 w 8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87">
                  <a:moveTo>
                    <a:pt x="60" y="76"/>
                  </a:moveTo>
                  <a:lnTo>
                    <a:pt x="60" y="79"/>
                  </a:lnTo>
                  <a:lnTo>
                    <a:pt x="60" y="81"/>
                  </a:lnTo>
                  <a:lnTo>
                    <a:pt x="59" y="82"/>
                  </a:lnTo>
                  <a:lnTo>
                    <a:pt x="58" y="83"/>
                  </a:lnTo>
                  <a:lnTo>
                    <a:pt x="57" y="83"/>
                  </a:lnTo>
                  <a:lnTo>
                    <a:pt x="52" y="84"/>
                  </a:lnTo>
                  <a:lnTo>
                    <a:pt x="50" y="85"/>
                  </a:lnTo>
                  <a:lnTo>
                    <a:pt x="50" y="86"/>
                  </a:lnTo>
                  <a:lnTo>
                    <a:pt x="50" y="87"/>
                  </a:lnTo>
                  <a:lnTo>
                    <a:pt x="52" y="87"/>
                  </a:lnTo>
                  <a:lnTo>
                    <a:pt x="66" y="87"/>
                  </a:lnTo>
                  <a:lnTo>
                    <a:pt x="81" y="87"/>
                  </a:lnTo>
                  <a:lnTo>
                    <a:pt x="83" y="87"/>
                  </a:lnTo>
                  <a:lnTo>
                    <a:pt x="84" y="86"/>
                  </a:lnTo>
                  <a:lnTo>
                    <a:pt x="84" y="84"/>
                  </a:lnTo>
                  <a:lnTo>
                    <a:pt x="82" y="84"/>
                  </a:lnTo>
                  <a:lnTo>
                    <a:pt x="78" y="83"/>
                  </a:lnTo>
                  <a:lnTo>
                    <a:pt x="77" y="82"/>
                  </a:lnTo>
                  <a:lnTo>
                    <a:pt x="75" y="80"/>
                  </a:lnTo>
                  <a:lnTo>
                    <a:pt x="73" y="78"/>
                  </a:lnTo>
                  <a:lnTo>
                    <a:pt x="71" y="73"/>
                  </a:lnTo>
                  <a:lnTo>
                    <a:pt x="47" y="1"/>
                  </a:lnTo>
                  <a:lnTo>
                    <a:pt x="46" y="1"/>
                  </a:lnTo>
                  <a:lnTo>
                    <a:pt x="45" y="0"/>
                  </a:lnTo>
                  <a:lnTo>
                    <a:pt x="44" y="1"/>
                  </a:lnTo>
                  <a:lnTo>
                    <a:pt x="10" y="79"/>
                  </a:lnTo>
                  <a:lnTo>
                    <a:pt x="9" y="81"/>
                  </a:lnTo>
                  <a:lnTo>
                    <a:pt x="7" y="83"/>
                  </a:lnTo>
                  <a:lnTo>
                    <a:pt x="2" y="84"/>
                  </a:lnTo>
                  <a:lnTo>
                    <a:pt x="1" y="84"/>
                  </a:lnTo>
                  <a:lnTo>
                    <a:pt x="0" y="85"/>
                  </a:lnTo>
                  <a:lnTo>
                    <a:pt x="0" y="86"/>
                  </a:lnTo>
                  <a:lnTo>
                    <a:pt x="0" y="87"/>
                  </a:lnTo>
                  <a:lnTo>
                    <a:pt x="1" y="87"/>
                  </a:lnTo>
                  <a:lnTo>
                    <a:pt x="16" y="87"/>
                  </a:lnTo>
                  <a:lnTo>
                    <a:pt x="28" y="87"/>
                  </a:lnTo>
                  <a:lnTo>
                    <a:pt x="29" y="87"/>
                  </a:lnTo>
                  <a:lnTo>
                    <a:pt x="30" y="87"/>
                  </a:lnTo>
                  <a:lnTo>
                    <a:pt x="31" y="86"/>
                  </a:lnTo>
                  <a:lnTo>
                    <a:pt x="30" y="85"/>
                  </a:lnTo>
                  <a:lnTo>
                    <a:pt x="29" y="84"/>
                  </a:lnTo>
                  <a:lnTo>
                    <a:pt x="27" y="84"/>
                  </a:lnTo>
                  <a:lnTo>
                    <a:pt x="24" y="83"/>
                  </a:lnTo>
                  <a:lnTo>
                    <a:pt x="22" y="82"/>
                  </a:lnTo>
                  <a:lnTo>
                    <a:pt x="21" y="81"/>
                  </a:lnTo>
                  <a:lnTo>
                    <a:pt x="20" y="79"/>
                  </a:lnTo>
                  <a:lnTo>
                    <a:pt x="21" y="75"/>
                  </a:lnTo>
                  <a:lnTo>
                    <a:pt x="24" y="67"/>
                  </a:lnTo>
                  <a:lnTo>
                    <a:pt x="27" y="59"/>
                  </a:lnTo>
                  <a:lnTo>
                    <a:pt x="29" y="52"/>
                  </a:lnTo>
                  <a:lnTo>
                    <a:pt x="30" y="51"/>
                  </a:lnTo>
                  <a:lnTo>
                    <a:pt x="32" y="51"/>
                  </a:lnTo>
                  <a:lnTo>
                    <a:pt x="41" y="51"/>
                  </a:lnTo>
                  <a:lnTo>
                    <a:pt x="47" y="51"/>
                  </a:lnTo>
                  <a:lnTo>
                    <a:pt x="51" y="51"/>
                  </a:lnTo>
                  <a:lnTo>
                    <a:pt x="52" y="51"/>
                  </a:lnTo>
                  <a:lnTo>
                    <a:pt x="52" y="52"/>
                  </a:lnTo>
                  <a:lnTo>
                    <a:pt x="53" y="53"/>
                  </a:lnTo>
                  <a:lnTo>
                    <a:pt x="53" y="54"/>
                  </a:lnTo>
                  <a:lnTo>
                    <a:pt x="60" y="76"/>
                  </a:lnTo>
                  <a:close/>
                  <a:moveTo>
                    <a:pt x="41" y="20"/>
                  </a:moveTo>
                  <a:lnTo>
                    <a:pt x="42" y="19"/>
                  </a:lnTo>
                  <a:lnTo>
                    <a:pt x="42" y="20"/>
                  </a:lnTo>
                  <a:lnTo>
                    <a:pt x="49" y="41"/>
                  </a:lnTo>
                  <a:lnTo>
                    <a:pt x="50" y="44"/>
                  </a:lnTo>
                  <a:lnTo>
                    <a:pt x="46" y="45"/>
                  </a:lnTo>
                  <a:lnTo>
                    <a:pt x="41" y="45"/>
                  </a:lnTo>
                  <a:lnTo>
                    <a:pt x="36" y="45"/>
                  </a:lnTo>
                  <a:lnTo>
                    <a:pt x="33" y="44"/>
                  </a:lnTo>
                  <a:lnTo>
                    <a:pt x="31" y="44"/>
                  </a:lnTo>
                  <a:lnTo>
                    <a:pt x="32" y="42"/>
                  </a:lnTo>
                  <a:lnTo>
                    <a:pt x="41"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0" name="Freeform 196"/>
            <p:cNvSpPr>
              <a:spLocks/>
            </p:cNvSpPr>
            <p:nvPr/>
          </p:nvSpPr>
          <p:spPr bwMode="auto">
            <a:xfrm>
              <a:off x="605659" y="6020469"/>
              <a:ext cx="97809" cy="84315"/>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2147483647 h 54"/>
                <a:gd name="T22" fmla="*/ 2147483647 w 62"/>
                <a:gd name="T23" fmla="*/ 0 h 54"/>
                <a:gd name="T24" fmla="*/ 2147483647 w 62"/>
                <a:gd name="T25" fmla="*/ 0 h 54"/>
                <a:gd name="T26" fmla="*/ 2147483647 w 62"/>
                <a:gd name="T27" fmla="*/ 2147483647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2147483647 h 54"/>
                <a:gd name="T56" fmla="*/ 2147483647 w 62"/>
                <a:gd name="T57" fmla="*/ 0 h 54"/>
                <a:gd name="T58" fmla="*/ 2147483647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4"/>
                  </a:lnTo>
                  <a:lnTo>
                    <a:pt x="30" y="53"/>
                  </a:lnTo>
                  <a:lnTo>
                    <a:pt x="36" y="50"/>
                  </a:lnTo>
                  <a:lnTo>
                    <a:pt x="39" y="47"/>
                  </a:lnTo>
                  <a:lnTo>
                    <a:pt x="41" y="46"/>
                  </a:lnTo>
                  <a:lnTo>
                    <a:pt x="42" y="47"/>
                  </a:lnTo>
                  <a:lnTo>
                    <a:pt x="42" y="48"/>
                  </a:lnTo>
                  <a:lnTo>
                    <a:pt x="42" y="51"/>
                  </a:lnTo>
                  <a:lnTo>
                    <a:pt x="43" y="52"/>
                  </a:lnTo>
                  <a:lnTo>
                    <a:pt x="43" y="53"/>
                  </a:lnTo>
                  <a:lnTo>
                    <a:pt x="59" y="50"/>
                  </a:lnTo>
                  <a:lnTo>
                    <a:pt x="61" y="50"/>
                  </a:lnTo>
                  <a:lnTo>
                    <a:pt x="62" y="49"/>
                  </a:lnTo>
                  <a:lnTo>
                    <a:pt x="61" y="48"/>
                  </a:lnTo>
                  <a:lnTo>
                    <a:pt x="60" y="48"/>
                  </a:lnTo>
                  <a:lnTo>
                    <a:pt x="55" y="47"/>
                  </a:lnTo>
                  <a:lnTo>
                    <a:pt x="53" y="47"/>
                  </a:lnTo>
                  <a:lnTo>
                    <a:pt x="52" y="46"/>
                  </a:lnTo>
                  <a:lnTo>
                    <a:pt x="51" y="44"/>
                  </a:lnTo>
                  <a:lnTo>
                    <a:pt x="52" y="3"/>
                  </a:lnTo>
                  <a:lnTo>
                    <a:pt x="52" y="2"/>
                  </a:lnTo>
                  <a:lnTo>
                    <a:pt x="51" y="1"/>
                  </a:lnTo>
                  <a:lnTo>
                    <a:pt x="49" y="0"/>
                  </a:lnTo>
                  <a:lnTo>
                    <a:pt x="41" y="1"/>
                  </a:lnTo>
                  <a:lnTo>
                    <a:pt x="35" y="0"/>
                  </a:lnTo>
                  <a:lnTo>
                    <a:pt x="33" y="0"/>
                  </a:lnTo>
                  <a:lnTo>
                    <a:pt x="32" y="1"/>
                  </a:lnTo>
                  <a:lnTo>
                    <a:pt x="32" y="2"/>
                  </a:lnTo>
                  <a:lnTo>
                    <a:pt x="34" y="3"/>
                  </a:lnTo>
                  <a:lnTo>
                    <a:pt x="36" y="3"/>
                  </a:lnTo>
                  <a:lnTo>
                    <a:pt x="42" y="5"/>
                  </a:lnTo>
                  <a:lnTo>
                    <a:pt x="42" y="6"/>
                  </a:lnTo>
                  <a:lnTo>
                    <a:pt x="43" y="7"/>
                  </a:lnTo>
                  <a:lnTo>
                    <a:pt x="42" y="36"/>
                  </a:lnTo>
                  <a:lnTo>
                    <a:pt x="42" y="38"/>
                  </a:lnTo>
                  <a:lnTo>
                    <a:pt x="42" y="40"/>
                  </a:lnTo>
                  <a:lnTo>
                    <a:pt x="41" y="42"/>
                  </a:lnTo>
                  <a:lnTo>
                    <a:pt x="40" y="44"/>
                  </a:lnTo>
                  <a:lnTo>
                    <a:pt x="38" y="45"/>
                  </a:lnTo>
                  <a:lnTo>
                    <a:pt x="35" y="47"/>
                  </a:lnTo>
                  <a:lnTo>
                    <a:pt x="31" y="47"/>
                  </a:lnTo>
                  <a:lnTo>
                    <a:pt x="27" y="48"/>
                  </a:lnTo>
                  <a:lnTo>
                    <a:pt x="22" y="47"/>
                  </a:lnTo>
                  <a:lnTo>
                    <a:pt x="20" y="46"/>
                  </a:lnTo>
                  <a:lnTo>
                    <a:pt x="19" y="45"/>
                  </a:lnTo>
                  <a:lnTo>
                    <a:pt x="18" y="44"/>
                  </a:lnTo>
                  <a:lnTo>
                    <a:pt x="17" y="43"/>
                  </a:lnTo>
                  <a:lnTo>
                    <a:pt x="16" y="41"/>
                  </a:lnTo>
                  <a:lnTo>
                    <a:pt x="16" y="39"/>
                  </a:lnTo>
                  <a:lnTo>
                    <a:pt x="16" y="3"/>
                  </a:lnTo>
                  <a:lnTo>
                    <a:pt x="16" y="2"/>
                  </a:lnTo>
                  <a:lnTo>
                    <a:pt x="16" y="1"/>
                  </a:lnTo>
                  <a:lnTo>
                    <a:pt x="15" y="0"/>
                  </a:lnTo>
                  <a:lnTo>
                    <a:pt x="14" y="0"/>
                  </a:lnTo>
                  <a:lnTo>
                    <a:pt x="9" y="1"/>
                  </a:lnTo>
                  <a:lnTo>
                    <a:pt x="3" y="0"/>
                  </a:lnTo>
                  <a:lnTo>
                    <a:pt x="1" y="0"/>
                  </a:lnTo>
                  <a:lnTo>
                    <a:pt x="0" y="1"/>
                  </a:lnTo>
                  <a:lnTo>
                    <a:pt x="1" y="2"/>
                  </a:lnTo>
                  <a:lnTo>
                    <a:pt x="4" y="3"/>
                  </a:lnTo>
                  <a:lnTo>
                    <a:pt x="6" y="4"/>
                  </a:lnTo>
                  <a:lnTo>
                    <a:pt x="7" y="5"/>
                  </a:lnTo>
                  <a:lnTo>
                    <a:pt x="8" y="6"/>
                  </a:lnTo>
                  <a:lnTo>
                    <a:pt x="7" y="35"/>
                  </a:lnTo>
                  <a:lnTo>
                    <a:pt x="7" y="39"/>
                  </a:lnTo>
                  <a:lnTo>
                    <a:pt x="8" y="43"/>
                  </a:lnTo>
                  <a:lnTo>
                    <a:pt x="9" y="46"/>
                  </a:lnTo>
                  <a:lnTo>
                    <a:pt x="11" y="49"/>
                  </a:lnTo>
                  <a:lnTo>
                    <a:pt x="12" y="50"/>
                  </a:lnTo>
                  <a:lnTo>
                    <a:pt x="13" y="51"/>
                  </a:lnTo>
                  <a:lnTo>
                    <a:pt x="15" y="53"/>
                  </a:lnTo>
                  <a:lnTo>
                    <a:pt x="19" y="54"/>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1" name="Freeform 197"/>
            <p:cNvSpPr>
              <a:spLocks noEditPoints="1"/>
            </p:cNvSpPr>
            <p:nvPr/>
          </p:nvSpPr>
          <p:spPr bwMode="auto">
            <a:xfrm>
              <a:off x="710454" y="5964856"/>
              <a:ext cx="92570" cy="139928"/>
            </a:xfrm>
            <a:custGeom>
              <a:avLst/>
              <a:gdLst>
                <a:gd name="T0" fmla="*/ 2147483647 w 59"/>
                <a:gd name="T1" fmla="*/ 2147483647 h 89"/>
                <a:gd name="T2" fmla="*/ 2147483647 w 59"/>
                <a:gd name="T3" fmla="*/ 0 h 89"/>
                <a:gd name="T4" fmla="*/ 2147483647 w 59"/>
                <a:gd name="T5" fmla="*/ 0 h 89"/>
                <a:gd name="T6" fmla="*/ 2147483647 w 59"/>
                <a:gd name="T7" fmla="*/ 2147483647 h 89"/>
                <a:gd name="T8" fmla="*/ 2147483647 w 59"/>
                <a:gd name="T9" fmla="*/ 2147483647 h 89"/>
                <a:gd name="T10" fmla="*/ 2147483647 w 59"/>
                <a:gd name="T11" fmla="*/ 2147483647 h 89"/>
                <a:gd name="T12" fmla="*/ 2147483647 w 59"/>
                <a:gd name="T13" fmla="*/ 2147483647 h 89"/>
                <a:gd name="T14" fmla="*/ 2147483647 w 59"/>
                <a:gd name="T15" fmla="*/ 2147483647 h 89"/>
                <a:gd name="T16" fmla="*/ 2147483647 w 59"/>
                <a:gd name="T17" fmla="*/ 2147483647 h 89"/>
                <a:gd name="T18" fmla="*/ 2147483647 w 59"/>
                <a:gd name="T19" fmla="*/ 2147483647 h 89"/>
                <a:gd name="T20" fmla="*/ 2147483647 w 59"/>
                <a:gd name="T21" fmla="*/ 2147483647 h 89"/>
                <a:gd name="T22" fmla="*/ 2147483647 w 59"/>
                <a:gd name="T23" fmla="*/ 2147483647 h 89"/>
                <a:gd name="T24" fmla="*/ 2147483647 w 59"/>
                <a:gd name="T25" fmla="*/ 2147483647 h 89"/>
                <a:gd name="T26" fmla="*/ 2147483647 w 59"/>
                <a:gd name="T27" fmla="*/ 2147483647 h 89"/>
                <a:gd name="T28" fmla="*/ 0 w 59"/>
                <a:gd name="T29" fmla="*/ 2147483647 h 89"/>
                <a:gd name="T30" fmla="*/ 2147483647 w 59"/>
                <a:gd name="T31" fmla="*/ 2147483647 h 89"/>
                <a:gd name="T32" fmla="*/ 2147483647 w 59"/>
                <a:gd name="T33" fmla="*/ 2147483647 h 89"/>
                <a:gd name="T34" fmla="*/ 2147483647 w 59"/>
                <a:gd name="T35" fmla="*/ 2147483647 h 89"/>
                <a:gd name="T36" fmla="*/ 2147483647 w 59"/>
                <a:gd name="T37" fmla="*/ 2147483647 h 89"/>
                <a:gd name="T38" fmla="*/ 2147483647 w 59"/>
                <a:gd name="T39" fmla="*/ 2147483647 h 89"/>
                <a:gd name="T40" fmla="*/ 2147483647 w 59"/>
                <a:gd name="T41" fmla="*/ 2147483647 h 89"/>
                <a:gd name="T42" fmla="*/ 2147483647 w 59"/>
                <a:gd name="T43" fmla="*/ 2147483647 h 89"/>
                <a:gd name="T44" fmla="*/ 2147483647 w 59"/>
                <a:gd name="T45" fmla="*/ 2147483647 h 89"/>
                <a:gd name="T46" fmla="*/ 2147483647 w 59"/>
                <a:gd name="T47" fmla="*/ 2147483647 h 89"/>
                <a:gd name="T48" fmla="*/ 2147483647 w 59"/>
                <a:gd name="T49" fmla="*/ 2147483647 h 89"/>
                <a:gd name="T50" fmla="*/ 2147483647 w 59"/>
                <a:gd name="T51" fmla="*/ 2147483647 h 89"/>
                <a:gd name="T52" fmla="*/ 2147483647 w 59"/>
                <a:gd name="T53" fmla="*/ 2147483647 h 89"/>
                <a:gd name="T54" fmla="*/ 2147483647 w 59"/>
                <a:gd name="T55" fmla="*/ 2147483647 h 89"/>
                <a:gd name="T56" fmla="*/ 2147483647 w 59"/>
                <a:gd name="T57" fmla="*/ 2147483647 h 89"/>
                <a:gd name="T58" fmla="*/ 2147483647 w 59"/>
                <a:gd name="T59" fmla="*/ 2147483647 h 89"/>
                <a:gd name="T60" fmla="*/ 2147483647 w 59"/>
                <a:gd name="T61" fmla="*/ 2147483647 h 89"/>
                <a:gd name="T62" fmla="*/ 2147483647 w 59"/>
                <a:gd name="T63" fmla="*/ 2147483647 h 89"/>
                <a:gd name="T64" fmla="*/ 2147483647 w 59"/>
                <a:gd name="T65" fmla="*/ 2147483647 h 89"/>
                <a:gd name="T66" fmla="*/ 2147483647 w 59"/>
                <a:gd name="T67" fmla="*/ 2147483647 h 89"/>
                <a:gd name="T68" fmla="*/ 2147483647 w 59"/>
                <a:gd name="T69" fmla="*/ 2147483647 h 89"/>
                <a:gd name="T70" fmla="*/ 2147483647 w 59"/>
                <a:gd name="T71" fmla="*/ 2147483647 h 89"/>
                <a:gd name="T72" fmla="*/ 2147483647 w 59"/>
                <a:gd name="T73" fmla="*/ 2147483647 h 89"/>
                <a:gd name="T74" fmla="*/ 2147483647 w 59"/>
                <a:gd name="T75" fmla="*/ 2147483647 h 89"/>
                <a:gd name="T76" fmla="*/ 2147483647 w 59"/>
                <a:gd name="T77" fmla="*/ 2147483647 h 89"/>
                <a:gd name="T78" fmla="*/ 2147483647 w 59"/>
                <a:gd name="T79" fmla="*/ 2147483647 h 89"/>
                <a:gd name="T80" fmla="*/ 2147483647 w 59"/>
                <a:gd name="T81" fmla="*/ 2147483647 h 89"/>
                <a:gd name="T82" fmla="*/ 2147483647 w 59"/>
                <a:gd name="T83" fmla="*/ 2147483647 h 89"/>
                <a:gd name="T84" fmla="*/ 2147483647 w 59"/>
                <a:gd name="T85" fmla="*/ 2147483647 h 89"/>
                <a:gd name="T86" fmla="*/ 2147483647 w 59"/>
                <a:gd name="T87" fmla="*/ 2147483647 h 89"/>
                <a:gd name="T88" fmla="*/ 2147483647 w 59"/>
                <a:gd name="T89" fmla="*/ 2147483647 h 89"/>
                <a:gd name="T90" fmla="*/ 2147483647 w 59"/>
                <a:gd name="T91" fmla="*/ 2147483647 h 89"/>
                <a:gd name="T92" fmla="*/ 2147483647 w 59"/>
                <a:gd name="T93" fmla="*/ 2147483647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89"/>
                <a:gd name="T143" fmla="*/ 59 w 59"/>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89">
                  <a:moveTo>
                    <a:pt x="51" y="20"/>
                  </a:moveTo>
                  <a:lnTo>
                    <a:pt x="51" y="2"/>
                  </a:lnTo>
                  <a:lnTo>
                    <a:pt x="51" y="0"/>
                  </a:lnTo>
                  <a:lnTo>
                    <a:pt x="50" y="0"/>
                  </a:lnTo>
                  <a:lnTo>
                    <a:pt x="38" y="0"/>
                  </a:lnTo>
                  <a:lnTo>
                    <a:pt x="35" y="0"/>
                  </a:lnTo>
                  <a:lnTo>
                    <a:pt x="35" y="1"/>
                  </a:lnTo>
                  <a:lnTo>
                    <a:pt x="34" y="2"/>
                  </a:lnTo>
                  <a:lnTo>
                    <a:pt x="35" y="3"/>
                  </a:lnTo>
                  <a:lnTo>
                    <a:pt x="36" y="4"/>
                  </a:lnTo>
                  <a:lnTo>
                    <a:pt x="38" y="5"/>
                  </a:lnTo>
                  <a:lnTo>
                    <a:pt x="41" y="6"/>
                  </a:lnTo>
                  <a:lnTo>
                    <a:pt x="42" y="7"/>
                  </a:lnTo>
                  <a:lnTo>
                    <a:pt x="42" y="9"/>
                  </a:lnTo>
                  <a:lnTo>
                    <a:pt x="42" y="37"/>
                  </a:lnTo>
                  <a:lnTo>
                    <a:pt x="42" y="39"/>
                  </a:lnTo>
                  <a:lnTo>
                    <a:pt x="40" y="40"/>
                  </a:lnTo>
                  <a:lnTo>
                    <a:pt x="36" y="38"/>
                  </a:lnTo>
                  <a:lnTo>
                    <a:pt x="32" y="37"/>
                  </a:lnTo>
                  <a:lnTo>
                    <a:pt x="27" y="37"/>
                  </a:lnTo>
                  <a:lnTo>
                    <a:pt x="22" y="37"/>
                  </a:lnTo>
                  <a:lnTo>
                    <a:pt x="17" y="39"/>
                  </a:lnTo>
                  <a:lnTo>
                    <a:pt x="12" y="41"/>
                  </a:lnTo>
                  <a:lnTo>
                    <a:pt x="8" y="44"/>
                  </a:lnTo>
                  <a:lnTo>
                    <a:pt x="5" y="48"/>
                  </a:lnTo>
                  <a:lnTo>
                    <a:pt x="3" y="50"/>
                  </a:lnTo>
                  <a:lnTo>
                    <a:pt x="2" y="53"/>
                  </a:lnTo>
                  <a:lnTo>
                    <a:pt x="1" y="55"/>
                  </a:lnTo>
                  <a:lnTo>
                    <a:pt x="1" y="58"/>
                  </a:lnTo>
                  <a:lnTo>
                    <a:pt x="0" y="63"/>
                  </a:lnTo>
                  <a:lnTo>
                    <a:pt x="1" y="69"/>
                  </a:lnTo>
                  <a:lnTo>
                    <a:pt x="1" y="71"/>
                  </a:lnTo>
                  <a:lnTo>
                    <a:pt x="2" y="74"/>
                  </a:lnTo>
                  <a:lnTo>
                    <a:pt x="4" y="78"/>
                  </a:lnTo>
                  <a:lnTo>
                    <a:pt x="6" y="80"/>
                  </a:lnTo>
                  <a:lnTo>
                    <a:pt x="8" y="81"/>
                  </a:lnTo>
                  <a:lnTo>
                    <a:pt x="12" y="84"/>
                  </a:lnTo>
                  <a:lnTo>
                    <a:pt x="16" y="86"/>
                  </a:lnTo>
                  <a:lnTo>
                    <a:pt x="20" y="87"/>
                  </a:lnTo>
                  <a:lnTo>
                    <a:pt x="25" y="88"/>
                  </a:lnTo>
                  <a:lnTo>
                    <a:pt x="29" y="87"/>
                  </a:lnTo>
                  <a:lnTo>
                    <a:pt x="32" y="87"/>
                  </a:lnTo>
                  <a:lnTo>
                    <a:pt x="37" y="85"/>
                  </a:lnTo>
                  <a:lnTo>
                    <a:pt x="41" y="83"/>
                  </a:lnTo>
                  <a:lnTo>
                    <a:pt x="42" y="84"/>
                  </a:lnTo>
                  <a:lnTo>
                    <a:pt x="42" y="87"/>
                  </a:lnTo>
                  <a:lnTo>
                    <a:pt x="42" y="88"/>
                  </a:lnTo>
                  <a:lnTo>
                    <a:pt x="43" y="89"/>
                  </a:lnTo>
                  <a:lnTo>
                    <a:pt x="44" y="89"/>
                  </a:lnTo>
                  <a:lnTo>
                    <a:pt x="52" y="88"/>
                  </a:lnTo>
                  <a:lnTo>
                    <a:pt x="57" y="87"/>
                  </a:lnTo>
                  <a:lnTo>
                    <a:pt x="58" y="86"/>
                  </a:lnTo>
                  <a:lnTo>
                    <a:pt x="59" y="85"/>
                  </a:lnTo>
                  <a:lnTo>
                    <a:pt x="59" y="84"/>
                  </a:lnTo>
                  <a:lnTo>
                    <a:pt x="58" y="83"/>
                  </a:lnTo>
                  <a:lnTo>
                    <a:pt x="53" y="84"/>
                  </a:lnTo>
                  <a:lnTo>
                    <a:pt x="52" y="84"/>
                  </a:lnTo>
                  <a:lnTo>
                    <a:pt x="51" y="83"/>
                  </a:lnTo>
                  <a:lnTo>
                    <a:pt x="51" y="81"/>
                  </a:lnTo>
                  <a:lnTo>
                    <a:pt x="51" y="20"/>
                  </a:lnTo>
                  <a:close/>
                  <a:moveTo>
                    <a:pt x="43" y="66"/>
                  </a:moveTo>
                  <a:lnTo>
                    <a:pt x="43" y="74"/>
                  </a:lnTo>
                  <a:lnTo>
                    <a:pt x="42" y="77"/>
                  </a:lnTo>
                  <a:lnTo>
                    <a:pt x="41" y="79"/>
                  </a:lnTo>
                  <a:lnTo>
                    <a:pt x="40" y="81"/>
                  </a:lnTo>
                  <a:lnTo>
                    <a:pt x="38" y="81"/>
                  </a:lnTo>
                  <a:lnTo>
                    <a:pt x="35" y="82"/>
                  </a:lnTo>
                  <a:lnTo>
                    <a:pt x="32" y="82"/>
                  </a:lnTo>
                  <a:lnTo>
                    <a:pt x="26" y="82"/>
                  </a:lnTo>
                  <a:lnTo>
                    <a:pt x="21" y="80"/>
                  </a:lnTo>
                  <a:lnTo>
                    <a:pt x="17" y="78"/>
                  </a:lnTo>
                  <a:lnTo>
                    <a:pt x="15" y="77"/>
                  </a:lnTo>
                  <a:lnTo>
                    <a:pt x="14" y="75"/>
                  </a:lnTo>
                  <a:lnTo>
                    <a:pt x="12" y="72"/>
                  </a:lnTo>
                  <a:lnTo>
                    <a:pt x="10" y="68"/>
                  </a:lnTo>
                  <a:lnTo>
                    <a:pt x="10" y="65"/>
                  </a:lnTo>
                  <a:lnTo>
                    <a:pt x="9" y="61"/>
                  </a:lnTo>
                  <a:lnTo>
                    <a:pt x="10" y="57"/>
                  </a:lnTo>
                  <a:lnTo>
                    <a:pt x="10" y="53"/>
                  </a:lnTo>
                  <a:lnTo>
                    <a:pt x="12" y="50"/>
                  </a:lnTo>
                  <a:lnTo>
                    <a:pt x="13" y="48"/>
                  </a:lnTo>
                  <a:lnTo>
                    <a:pt x="14" y="46"/>
                  </a:lnTo>
                  <a:lnTo>
                    <a:pt x="17" y="44"/>
                  </a:lnTo>
                  <a:lnTo>
                    <a:pt x="20" y="42"/>
                  </a:lnTo>
                  <a:lnTo>
                    <a:pt x="24" y="40"/>
                  </a:lnTo>
                  <a:lnTo>
                    <a:pt x="28" y="40"/>
                  </a:lnTo>
                  <a:lnTo>
                    <a:pt x="33" y="40"/>
                  </a:lnTo>
                  <a:lnTo>
                    <a:pt x="35" y="41"/>
                  </a:lnTo>
                  <a:lnTo>
                    <a:pt x="36" y="42"/>
                  </a:lnTo>
                  <a:lnTo>
                    <a:pt x="39" y="44"/>
                  </a:lnTo>
                  <a:lnTo>
                    <a:pt x="41" y="47"/>
                  </a:lnTo>
                  <a:lnTo>
                    <a:pt x="42" y="51"/>
                  </a:lnTo>
                  <a:lnTo>
                    <a:pt x="42" y="56"/>
                  </a:lnTo>
                  <a:lnTo>
                    <a:pt x="43" y="6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2" name="Freeform 198"/>
            <p:cNvSpPr>
              <a:spLocks noEditPoints="1"/>
            </p:cNvSpPr>
            <p:nvPr/>
          </p:nvSpPr>
          <p:spPr bwMode="auto">
            <a:xfrm>
              <a:off x="815249" y="5968444"/>
              <a:ext cx="43665" cy="134547"/>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0 h 84"/>
                <a:gd name="T76" fmla="*/ 2147483647 w 27"/>
                <a:gd name="T77" fmla="*/ 2147483647 h 84"/>
                <a:gd name="T78" fmla="*/ 2147483647 w 27"/>
                <a:gd name="T79" fmla="*/ 2147483647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
                <a:gd name="T169" fmla="*/ 0 h 84"/>
                <a:gd name="T170" fmla="*/ 27 w 27"/>
                <a:gd name="T171" fmla="*/ 84 h 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 h="84">
                  <a:moveTo>
                    <a:pt x="18" y="38"/>
                  </a:moveTo>
                  <a:lnTo>
                    <a:pt x="19" y="31"/>
                  </a:lnTo>
                  <a:lnTo>
                    <a:pt x="19" y="30"/>
                  </a:lnTo>
                  <a:lnTo>
                    <a:pt x="18" y="30"/>
                  </a:lnTo>
                  <a:lnTo>
                    <a:pt x="10" y="36"/>
                  </a:lnTo>
                  <a:lnTo>
                    <a:pt x="8" y="37"/>
                  </a:lnTo>
                  <a:lnTo>
                    <a:pt x="6" y="37"/>
                  </a:lnTo>
                  <a:lnTo>
                    <a:pt x="4" y="38"/>
                  </a:lnTo>
                  <a:lnTo>
                    <a:pt x="3" y="39"/>
                  </a:lnTo>
                  <a:lnTo>
                    <a:pt x="4" y="40"/>
                  </a:lnTo>
                  <a:lnTo>
                    <a:pt x="7" y="41"/>
                  </a:lnTo>
                  <a:lnTo>
                    <a:pt x="8" y="41"/>
                  </a:lnTo>
                  <a:lnTo>
                    <a:pt x="9" y="42"/>
                  </a:lnTo>
                  <a:lnTo>
                    <a:pt x="9" y="43"/>
                  </a:lnTo>
                  <a:lnTo>
                    <a:pt x="10" y="45"/>
                  </a:lnTo>
                  <a:lnTo>
                    <a:pt x="10" y="74"/>
                  </a:lnTo>
                  <a:lnTo>
                    <a:pt x="9" y="77"/>
                  </a:lnTo>
                  <a:lnTo>
                    <a:pt x="9" y="78"/>
                  </a:lnTo>
                  <a:lnTo>
                    <a:pt x="8" y="79"/>
                  </a:lnTo>
                  <a:lnTo>
                    <a:pt x="6" y="80"/>
                  </a:lnTo>
                  <a:lnTo>
                    <a:pt x="2" y="81"/>
                  </a:lnTo>
                  <a:lnTo>
                    <a:pt x="1" y="82"/>
                  </a:lnTo>
                  <a:lnTo>
                    <a:pt x="0" y="82"/>
                  </a:lnTo>
                  <a:lnTo>
                    <a:pt x="0" y="83"/>
                  </a:lnTo>
                  <a:lnTo>
                    <a:pt x="0" y="84"/>
                  </a:lnTo>
                  <a:lnTo>
                    <a:pt x="1" y="84"/>
                  </a:lnTo>
                  <a:lnTo>
                    <a:pt x="3" y="84"/>
                  </a:lnTo>
                  <a:lnTo>
                    <a:pt x="13" y="84"/>
                  </a:lnTo>
                  <a:lnTo>
                    <a:pt x="23" y="84"/>
                  </a:lnTo>
                  <a:lnTo>
                    <a:pt x="26" y="84"/>
                  </a:lnTo>
                  <a:lnTo>
                    <a:pt x="27" y="83"/>
                  </a:lnTo>
                  <a:lnTo>
                    <a:pt x="26" y="82"/>
                  </a:lnTo>
                  <a:lnTo>
                    <a:pt x="24" y="81"/>
                  </a:lnTo>
                  <a:lnTo>
                    <a:pt x="20" y="80"/>
                  </a:lnTo>
                  <a:lnTo>
                    <a:pt x="19" y="78"/>
                  </a:lnTo>
                  <a:lnTo>
                    <a:pt x="18" y="76"/>
                  </a:lnTo>
                  <a:lnTo>
                    <a:pt x="18" y="38"/>
                  </a:lnTo>
                  <a:close/>
                  <a:moveTo>
                    <a:pt x="14" y="0"/>
                  </a:moveTo>
                  <a:lnTo>
                    <a:pt x="12" y="1"/>
                  </a:lnTo>
                  <a:lnTo>
                    <a:pt x="10" y="2"/>
                  </a:lnTo>
                  <a:lnTo>
                    <a:pt x="9" y="4"/>
                  </a:lnTo>
                  <a:lnTo>
                    <a:pt x="8" y="6"/>
                  </a:lnTo>
                  <a:lnTo>
                    <a:pt x="9" y="8"/>
                  </a:lnTo>
                  <a:lnTo>
                    <a:pt x="9" y="9"/>
                  </a:lnTo>
                  <a:lnTo>
                    <a:pt x="10" y="10"/>
                  </a:lnTo>
                  <a:lnTo>
                    <a:pt x="12" y="12"/>
                  </a:lnTo>
                  <a:lnTo>
                    <a:pt x="14" y="12"/>
                  </a:lnTo>
                  <a:lnTo>
                    <a:pt x="16" y="12"/>
                  </a:lnTo>
                  <a:lnTo>
                    <a:pt x="17" y="11"/>
                  </a:lnTo>
                  <a:lnTo>
                    <a:pt x="18" y="10"/>
                  </a:lnTo>
                  <a:lnTo>
                    <a:pt x="19" y="8"/>
                  </a:lnTo>
                  <a:lnTo>
                    <a:pt x="20" y="6"/>
                  </a:lnTo>
                  <a:lnTo>
                    <a:pt x="19" y="4"/>
                  </a:lnTo>
                  <a:lnTo>
                    <a:pt x="18" y="2"/>
                  </a:lnTo>
                  <a:lnTo>
                    <a:pt x="16" y="1"/>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3" name="Freeform 199"/>
            <p:cNvSpPr>
              <a:spLocks/>
            </p:cNvSpPr>
            <p:nvPr/>
          </p:nvSpPr>
          <p:spPr bwMode="auto">
            <a:xfrm>
              <a:off x="872887" y="6006118"/>
              <a:ext cx="55891" cy="98667"/>
            </a:xfrm>
            <a:custGeom>
              <a:avLst/>
              <a:gdLst>
                <a:gd name="T0" fmla="*/ 2147483647 w 35"/>
                <a:gd name="T1" fmla="*/ 2147483647 h 62"/>
                <a:gd name="T2" fmla="*/ 2147483647 w 35"/>
                <a:gd name="T3" fmla="*/ 2147483647 h 62"/>
                <a:gd name="T4" fmla="*/ 2147483647 w 35"/>
                <a:gd name="T5" fmla="*/ 2147483647 h 62"/>
                <a:gd name="T6" fmla="*/ 2147483647 w 35"/>
                <a:gd name="T7" fmla="*/ 2147483647 h 62"/>
                <a:gd name="T8" fmla="*/ 2147483647 w 35"/>
                <a:gd name="T9" fmla="*/ 2147483647 h 62"/>
                <a:gd name="T10" fmla="*/ 2147483647 w 35"/>
                <a:gd name="T11" fmla="*/ 2147483647 h 62"/>
                <a:gd name="T12" fmla="*/ 2147483647 w 35"/>
                <a:gd name="T13" fmla="*/ 2147483647 h 62"/>
                <a:gd name="T14" fmla="*/ 2147483647 w 35"/>
                <a:gd name="T15" fmla="*/ 2147483647 h 62"/>
                <a:gd name="T16" fmla="*/ 2147483647 w 35"/>
                <a:gd name="T17" fmla="*/ 2147483647 h 62"/>
                <a:gd name="T18" fmla="*/ 2147483647 w 35"/>
                <a:gd name="T19" fmla="*/ 2147483647 h 62"/>
                <a:gd name="T20" fmla="*/ 2147483647 w 35"/>
                <a:gd name="T21" fmla="*/ 2147483647 h 62"/>
                <a:gd name="T22" fmla="*/ 2147483647 w 35"/>
                <a:gd name="T23" fmla="*/ 2147483647 h 62"/>
                <a:gd name="T24" fmla="*/ 2147483647 w 35"/>
                <a:gd name="T25" fmla="*/ 0 h 62"/>
                <a:gd name="T26" fmla="*/ 2147483647 w 35"/>
                <a:gd name="T27" fmla="*/ 0 h 62"/>
                <a:gd name="T28" fmla="*/ 2147483647 w 35"/>
                <a:gd name="T29" fmla="*/ 2147483647 h 62"/>
                <a:gd name="T30" fmla="*/ 2147483647 w 35"/>
                <a:gd name="T31" fmla="*/ 2147483647 h 62"/>
                <a:gd name="T32" fmla="*/ 2147483647 w 35"/>
                <a:gd name="T33" fmla="*/ 2147483647 h 62"/>
                <a:gd name="T34" fmla="*/ 2147483647 w 35"/>
                <a:gd name="T35" fmla="*/ 2147483647 h 62"/>
                <a:gd name="T36" fmla="*/ 2147483647 w 35"/>
                <a:gd name="T37" fmla="*/ 2147483647 h 62"/>
                <a:gd name="T38" fmla="*/ 0 w 35"/>
                <a:gd name="T39" fmla="*/ 2147483647 h 62"/>
                <a:gd name="T40" fmla="*/ 0 w 35"/>
                <a:gd name="T41" fmla="*/ 2147483647 h 62"/>
                <a:gd name="T42" fmla="*/ 0 w 35"/>
                <a:gd name="T43" fmla="*/ 2147483647 h 62"/>
                <a:gd name="T44" fmla="*/ 2147483647 w 35"/>
                <a:gd name="T45" fmla="*/ 2147483647 h 62"/>
                <a:gd name="T46" fmla="*/ 2147483647 w 35"/>
                <a:gd name="T47" fmla="*/ 2147483647 h 62"/>
                <a:gd name="T48" fmla="*/ 2147483647 w 35"/>
                <a:gd name="T49" fmla="*/ 2147483647 h 62"/>
                <a:gd name="T50" fmla="*/ 2147483647 w 35"/>
                <a:gd name="T51" fmla="*/ 2147483647 h 62"/>
                <a:gd name="T52" fmla="*/ 2147483647 w 35"/>
                <a:gd name="T53" fmla="*/ 2147483647 h 62"/>
                <a:gd name="T54" fmla="*/ 2147483647 w 35"/>
                <a:gd name="T55" fmla="*/ 2147483647 h 62"/>
                <a:gd name="T56" fmla="*/ 2147483647 w 35"/>
                <a:gd name="T57" fmla="*/ 2147483647 h 62"/>
                <a:gd name="T58" fmla="*/ 2147483647 w 35"/>
                <a:gd name="T59" fmla="*/ 2147483647 h 62"/>
                <a:gd name="T60" fmla="*/ 2147483647 w 35"/>
                <a:gd name="T61" fmla="*/ 2147483647 h 62"/>
                <a:gd name="T62" fmla="*/ 2147483647 w 35"/>
                <a:gd name="T63" fmla="*/ 2147483647 h 62"/>
                <a:gd name="T64" fmla="*/ 2147483647 w 35"/>
                <a:gd name="T65" fmla="*/ 2147483647 h 62"/>
                <a:gd name="T66" fmla="*/ 2147483647 w 35"/>
                <a:gd name="T67" fmla="*/ 2147483647 h 62"/>
                <a:gd name="T68" fmla="*/ 2147483647 w 35"/>
                <a:gd name="T69" fmla="*/ 2147483647 h 62"/>
                <a:gd name="T70" fmla="*/ 2147483647 w 35"/>
                <a:gd name="T71" fmla="*/ 2147483647 h 62"/>
                <a:gd name="T72" fmla="*/ 2147483647 w 35"/>
                <a:gd name="T73" fmla="*/ 2147483647 h 62"/>
                <a:gd name="T74" fmla="*/ 2147483647 w 35"/>
                <a:gd name="T75" fmla="*/ 2147483647 h 62"/>
                <a:gd name="T76" fmla="*/ 2147483647 w 35"/>
                <a:gd name="T77" fmla="*/ 2147483647 h 62"/>
                <a:gd name="T78" fmla="*/ 2147483647 w 35"/>
                <a:gd name="T79" fmla="*/ 2147483647 h 62"/>
                <a:gd name="T80" fmla="*/ 2147483647 w 35"/>
                <a:gd name="T81" fmla="*/ 2147483647 h 62"/>
                <a:gd name="T82" fmla="*/ 2147483647 w 35"/>
                <a:gd name="T83" fmla="*/ 2147483647 h 62"/>
                <a:gd name="T84" fmla="*/ 2147483647 w 35"/>
                <a:gd name="T85" fmla="*/ 2147483647 h 62"/>
                <a:gd name="T86" fmla="*/ 2147483647 w 35"/>
                <a:gd name="T87" fmla="*/ 2147483647 h 62"/>
                <a:gd name="T88" fmla="*/ 2147483647 w 35"/>
                <a:gd name="T89" fmla="*/ 2147483647 h 62"/>
                <a:gd name="T90" fmla="*/ 2147483647 w 35"/>
                <a:gd name="T91" fmla="*/ 2147483647 h 62"/>
                <a:gd name="T92" fmla="*/ 2147483647 w 35"/>
                <a:gd name="T93" fmla="*/ 2147483647 h 62"/>
                <a:gd name="T94" fmla="*/ 2147483647 w 35"/>
                <a:gd name="T95" fmla="*/ 2147483647 h 62"/>
                <a:gd name="T96" fmla="*/ 2147483647 w 35"/>
                <a:gd name="T97" fmla="*/ 2147483647 h 62"/>
                <a:gd name="T98" fmla="*/ 2147483647 w 35"/>
                <a:gd name="T99" fmla="*/ 2147483647 h 62"/>
                <a:gd name="T100" fmla="*/ 2147483647 w 35"/>
                <a:gd name="T101" fmla="*/ 2147483647 h 62"/>
                <a:gd name="T102" fmla="*/ 2147483647 w 35"/>
                <a:gd name="T103" fmla="*/ 2147483647 h 62"/>
                <a:gd name="T104" fmla="*/ 2147483647 w 35"/>
                <a:gd name="T105" fmla="*/ 2147483647 h 62"/>
                <a:gd name="T106" fmla="*/ 2147483647 w 35"/>
                <a:gd name="T107" fmla="*/ 2147483647 h 62"/>
                <a:gd name="T108" fmla="*/ 2147483647 w 35"/>
                <a:gd name="T109" fmla="*/ 2147483647 h 62"/>
                <a:gd name="T110" fmla="*/ 2147483647 w 35"/>
                <a:gd name="T111" fmla="*/ 2147483647 h 62"/>
                <a:gd name="T112" fmla="*/ 2147483647 w 35"/>
                <a:gd name="T113" fmla="*/ 2147483647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
                <a:gd name="T172" fmla="*/ 0 h 62"/>
                <a:gd name="T173" fmla="*/ 35 w 35"/>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 h="62">
                  <a:moveTo>
                    <a:pt x="33" y="16"/>
                  </a:moveTo>
                  <a:lnTo>
                    <a:pt x="34" y="15"/>
                  </a:lnTo>
                  <a:lnTo>
                    <a:pt x="35" y="15"/>
                  </a:lnTo>
                  <a:lnTo>
                    <a:pt x="35" y="13"/>
                  </a:lnTo>
                  <a:lnTo>
                    <a:pt x="35" y="11"/>
                  </a:lnTo>
                  <a:lnTo>
                    <a:pt x="34" y="10"/>
                  </a:lnTo>
                  <a:lnTo>
                    <a:pt x="33" y="10"/>
                  </a:lnTo>
                  <a:lnTo>
                    <a:pt x="19" y="10"/>
                  </a:lnTo>
                  <a:lnTo>
                    <a:pt x="17" y="9"/>
                  </a:lnTo>
                  <a:lnTo>
                    <a:pt x="16" y="8"/>
                  </a:lnTo>
                  <a:lnTo>
                    <a:pt x="16" y="3"/>
                  </a:lnTo>
                  <a:lnTo>
                    <a:pt x="16" y="1"/>
                  </a:lnTo>
                  <a:lnTo>
                    <a:pt x="16" y="0"/>
                  </a:lnTo>
                  <a:lnTo>
                    <a:pt x="15" y="0"/>
                  </a:lnTo>
                  <a:lnTo>
                    <a:pt x="13" y="2"/>
                  </a:lnTo>
                  <a:lnTo>
                    <a:pt x="9" y="8"/>
                  </a:lnTo>
                  <a:lnTo>
                    <a:pt x="6" y="11"/>
                  </a:lnTo>
                  <a:lnTo>
                    <a:pt x="3" y="12"/>
                  </a:lnTo>
                  <a:lnTo>
                    <a:pt x="1" y="14"/>
                  </a:lnTo>
                  <a:lnTo>
                    <a:pt x="0" y="14"/>
                  </a:lnTo>
                  <a:lnTo>
                    <a:pt x="0" y="15"/>
                  </a:lnTo>
                  <a:lnTo>
                    <a:pt x="0" y="16"/>
                  </a:lnTo>
                  <a:lnTo>
                    <a:pt x="1" y="16"/>
                  </a:lnTo>
                  <a:lnTo>
                    <a:pt x="3" y="16"/>
                  </a:lnTo>
                  <a:lnTo>
                    <a:pt x="6" y="17"/>
                  </a:lnTo>
                  <a:lnTo>
                    <a:pt x="6" y="19"/>
                  </a:lnTo>
                  <a:lnTo>
                    <a:pt x="6" y="48"/>
                  </a:lnTo>
                  <a:lnTo>
                    <a:pt x="6" y="51"/>
                  </a:lnTo>
                  <a:lnTo>
                    <a:pt x="7" y="53"/>
                  </a:lnTo>
                  <a:lnTo>
                    <a:pt x="7" y="54"/>
                  </a:lnTo>
                  <a:lnTo>
                    <a:pt x="8" y="56"/>
                  </a:lnTo>
                  <a:lnTo>
                    <a:pt x="10" y="58"/>
                  </a:lnTo>
                  <a:lnTo>
                    <a:pt x="12" y="60"/>
                  </a:lnTo>
                  <a:lnTo>
                    <a:pt x="14" y="61"/>
                  </a:lnTo>
                  <a:lnTo>
                    <a:pt x="17" y="62"/>
                  </a:lnTo>
                  <a:lnTo>
                    <a:pt x="20" y="62"/>
                  </a:lnTo>
                  <a:lnTo>
                    <a:pt x="24" y="61"/>
                  </a:lnTo>
                  <a:lnTo>
                    <a:pt x="27" y="61"/>
                  </a:lnTo>
                  <a:lnTo>
                    <a:pt x="31" y="59"/>
                  </a:lnTo>
                  <a:lnTo>
                    <a:pt x="33" y="57"/>
                  </a:lnTo>
                  <a:lnTo>
                    <a:pt x="34" y="56"/>
                  </a:lnTo>
                  <a:lnTo>
                    <a:pt x="33" y="55"/>
                  </a:lnTo>
                  <a:lnTo>
                    <a:pt x="32" y="54"/>
                  </a:lnTo>
                  <a:lnTo>
                    <a:pt x="29" y="55"/>
                  </a:lnTo>
                  <a:lnTo>
                    <a:pt x="27" y="56"/>
                  </a:lnTo>
                  <a:lnTo>
                    <a:pt x="24" y="56"/>
                  </a:lnTo>
                  <a:lnTo>
                    <a:pt x="20" y="55"/>
                  </a:lnTo>
                  <a:lnTo>
                    <a:pt x="17" y="53"/>
                  </a:lnTo>
                  <a:lnTo>
                    <a:pt x="16" y="52"/>
                  </a:lnTo>
                  <a:lnTo>
                    <a:pt x="16" y="51"/>
                  </a:lnTo>
                  <a:lnTo>
                    <a:pt x="15" y="47"/>
                  </a:lnTo>
                  <a:lnTo>
                    <a:pt x="15" y="21"/>
                  </a:lnTo>
                  <a:lnTo>
                    <a:pt x="16" y="18"/>
                  </a:lnTo>
                  <a:lnTo>
                    <a:pt x="16" y="17"/>
                  </a:lnTo>
                  <a:lnTo>
                    <a:pt x="17" y="16"/>
                  </a:lnTo>
                  <a:lnTo>
                    <a:pt x="20" y="16"/>
                  </a:lnTo>
                  <a:lnTo>
                    <a:pt x="33" y="1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4" name="Freeform 200"/>
            <p:cNvSpPr>
              <a:spLocks/>
            </p:cNvSpPr>
            <p:nvPr/>
          </p:nvSpPr>
          <p:spPr bwMode="auto">
            <a:xfrm>
              <a:off x="2078031" y="5966651"/>
              <a:ext cx="113527" cy="138133"/>
            </a:xfrm>
            <a:custGeom>
              <a:avLst/>
              <a:gdLst>
                <a:gd name="T0" fmla="*/ 0 w 72"/>
                <a:gd name="T1" fmla="*/ 2147483647 h 87"/>
                <a:gd name="T2" fmla="*/ 2147483647 w 72"/>
                <a:gd name="T3" fmla="*/ 2147483647 h 87"/>
                <a:gd name="T4" fmla="*/ 2147483647 w 72"/>
                <a:gd name="T5" fmla="*/ 2147483647 h 87"/>
                <a:gd name="T6" fmla="*/ 2147483647 w 72"/>
                <a:gd name="T7" fmla="*/ 2147483647 h 87"/>
                <a:gd name="T8" fmla="*/ 2147483647 w 72"/>
                <a:gd name="T9" fmla="*/ 2147483647 h 87"/>
                <a:gd name="T10" fmla="*/ 2147483647 w 72"/>
                <a:gd name="T11" fmla="*/ 2147483647 h 87"/>
                <a:gd name="T12" fmla="*/ 2147483647 w 72"/>
                <a:gd name="T13" fmla="*/ 2147483647 h 87"/>
                <a:gd name="T14" fmla="*/ 2147483647 w 72"/>
                <a:gd name="T15" fmla="*/ 2147483647 h 87"/>
                <a:gd name="T16" fmla="*/ 2147483647 w 72"/>
                <a:gd name="T17" fmla="*/ 2147483647 h 87"/>
                <a:gd name="T18" fmla="*/ 2147483647 w 72"/>
                <a:gd name="T19" fmla="*/ 2147483647 h 87"/>
                <a:gd name="T20" fmla="*/ 2147483647 w 72"/>
                <a:gd name="T21" fmla="*/ 2147483647 h 87"/>
                <a:gd name="T22" fmla="*/ 2147483647 w 72"/>
                <a:gd name="T23" fmla="*/ 2147483647 h 87"/>
                <a:gd name="T24" fmla="*/ 2147483647 w 72"/>
                <a:gd name="T25" fmla="*/ 2147483647 h 87"/>
                <a:gd name="T26" fmla="*/ 2147483647 w 72"/>
                <a:gd name="T27" fmla="*/ 2147483647 h 87"/>
                <a:gd name="T28" fmla="*/ 2147483647 w 72"/>
                <a:gd name="T29" fmla="*/ 2147483647 h 87"/>
                <a:gd name="T30" fmla="*/ 2147483647 w 72"/>
                <a:gd name="T31" fmla="*/ 2147483647 h 87"/>
                <a:gd name="T32" fmla="*/ 2147483647 w 72"/>
                <a:gd name="T33" fmla="*/ 2147483647 h 87"/>
                <a:gd name="T34" fmla="*/ 2147483647 w 72"/>
                <a:gd name="T35" fmla="*/ 2147483647 h 87"/>
                <a:gd name="T36" fmla="*/ 2147483647 w 72"/>
                <a:gd name="T37" fmla="*/ 2147483647 h 87"/>
                <a:gd name="T38" fmla="*/ 2147483647 w 72"/>
                <a:gd name="T39" fmla="*/ 2147483647 h 87"/>
                <a:gd name="T40" fmla="*/ 2147483647 w 72"/>
                <a:gd name="T41" fmla="*/ 2147483647 h 87"/>
                <a:gd name="T42" fmla="*/ 2147483647 w 72"/>
                <a:gd name="T43" fmla="*/ 2147483647 h 87"/>
                <a:gd name="T44" fmla="*/ 2147483647 w 72"/>
                <a:gd name="T45" fmla="*/ 2147483647 h 87"/>
                <a:gd name="T46" fmla="*/ 2147483647 w 72"/>
                <a:gd name="T47" fmla="*/ 2147483647 h 87"/>
                <a:gd name="T48" fmla="*/ 2147483647 w 72"/>
                <a:gd name="T49" fmla="*/ 2147483647 h 87"/>
                <a:gd name="T50" fmla="*/ 2147483647 w 72"/>
                <a:gd name="T51" fmla="*/ 2147483647 h 87"/>
                <a:gd name="T52" fmla="*/ 2147483647 w 72"/>
                <a:gd name="T53" fmla="*/ 2147483647 h 87"/>
                <a:gd name="T54" fmla="*/ 2147483647 w 72"/>
                <a:gd name="T55" fmla="*/ 2147483647 h 87"/>
                <a:gd name="T56" fmla="*/ 2147483647 w 72"/>
                <a:gd name="T57" fmla="*/ 2147483647 h 87"/>
                <a:gd name="T58" fmla="*/ 2147483647 w 72"/>
                <a:gd name="T59" fmla="*/ 2147483647 h 87"/>
                <a:gd name="T60" fmla="*/ 2147483647 w 72"/>
                <a:gd name="T61" fmla="*/ 2147483647 h 87"/>
                <a:gd name="T62" fmla="*/ 2147483647 w 72"/>
                <a:gd name="T63" fmla="*/ 2147483647 h 87"/>
                <a:gd name="T64" fmla="*/ 2147483647 w 72"/>
                <a:gd name="T65" fmla="*/ 2147483647 h 87"/>
                <a:gd name="T66" fmla="*/ 2147483647 w 72"/>
                <a:gd name="T67" fmla="*/ 2147483647 h 87"/>
                <a:gd name="T68" fmla="*/ 2147483647 w 72"/>
                <a:gd name="T69" fmla="*/ 2147483647 h 87"/>
                <a:gd name="T70" fmla="*/ 2147483647 w 72"/>
                <a:gd name="T71" fmla="*/ 2147483647 h 87"/>
                <a:gd name="T72" fmla="*/ 2147483647 w 72"/>
                <a:gd name="T73" fmla="*/ 2147483647 h 87"/>
                <a:gd name="T74" fmla="*/ 2147483647 w 72"/>
                <a:gd name="T75" fmla="*/ 2147483647 h 87"/>
                <a:gd name="T76" fmla="*/ 2147483647 w 72"/>
                <a:gd name="T77" fmla="*/ 0 h 87"/>
                <a:gd name="T78" fmla="*/ 2147483647 w 72"/>
                <a:gd name="T79" fmla="*/ 2147483647 h 87"/>
                <a:gd name="T80" fmla="*/ 2147483647 w 72"/>
                <a:gd name="T81" fmla="*/ 2147483647 h 87"/>
                <a:gd name="T82" fmla="*/ 2147483647 w 72"/>
                <a:gd name="T83" fmla="*/ 2147483647 h 87"/>
                <a:gd name="T84" fmla="*/ 2147483647 w 72"/>
                <a:gd name="T85" fmla="*/ 2147483647 h 87"/>
                <a:gd name="T86" fmla="*/ 2147483647 w 72"/>
                <a:gd name="T87" fmla="*/ 2147483647 h 87"/>
                <a:gd name="T88" fmla="*/ 2147483647 w 72"/>
                <a:gd name="T89" fmla="*/ 2147483647 h 87"/>
                <a:gd name="T90" fmla="*/ 2147483647 w 72"/>
                <a:gd name="T91" fmla="*/ 2147483647 h 87"/>
                <a:gd name="T92" fmla="*/ 0 w 72"/>
                <a:gd name="T93" fmla="*/ 2147483647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87"/>
                <a:gd name="T143" fmla="*/ 72 w 72"/>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87">
                  <a:moveTo>
                    <a:pt x="0" y="45"/>
                  </a:moveTo>
                  <a:lnTo>
                    <a:pt x="0" y="49"/>
                  </a:lnTo>
                  <a:lnTo>
                    <a:pt x="1" y="54"/>
                  </a:lnTo>
                  <a:lnTo>
                    <a:pt x="2" y="58"/>
                  </a:lnTo>
                  <a:lnTo>
                    <a:pt x="4" y="63"/>
                  </a:lnTo>
                  <a:lnTo>
                    <a:pt x="5" y="66"/>
                  </a:lnTo>
                  <a:lnTo>
                    <a:pt x="8" y="70"/>
                  </a:lnTo>
                  <a:lnTo>
                    <a:pt x="11" y="73"/>
                  </a:lnTo>
                  <a:lnTo>
                    <a:pt x="14" y="76"/>
                  </a:lnTo>
                  <a:lnTo>
                    <a:pt x="17" y="79"/>
                  </a:lnTo>
                  <a:lnTo>
                    <a:pt x="21" y="81"/>
                  </a:lnTo>
                  <a:lnTo>
                    <a:pt x="25" y="83"/>
                  </a:lnTo>
                  <a:lnTo>
                    <a:pt x="29" y="84"/>
                  </a:lnTo>
                  <a:lnTo>
                    <a:pt x="33" y="85"/>
                  </a:lnTo>
                  <a:lnTo>
                    <a:pt x="37" y="86"/>
                  </a:lnTo>
                  <a:lnTo>
                    <a:pt x="46" y="87"/>
                  </a:lnTo>
                  <a:lnTo>
                    <a:pt x="55" y="86"/>
                  </a:lnTo>
                  <a:lnTo>
                    <a:pt x="62" y="85"/>
                  </a:lnTo>
                  <a:lnTo>
                    <a:pt x="68" y="83"/>
                  </a:lnTo>
                  <a:lnTo>
                    <a:pt x="70" y="81"/>
                  </a:lnTo>
                  <a:lnTo>
                    <a:pt x="71" y="77"/>
                  </a:lnTo>
                  <a:lnTo>
                    <a:pt x="72" y="73"/>
                  </a:lnTo>
                  <a:lnTo>
                    <a:pt x="72" y="68"/>
                  </a:lnTo>
                  <a:lnTo>
                    <a:pt x="71" y="67"/>
                  </a:lnTo>
                  <a:lnTo>
                    <a:pt x="70" y="68"/>
                  </a:lnTo>
                  <a:lnTo>
                    <a:pt x="69" y="69"/>
                  </a:lnTo>
                  <a:lnTo>
                    <a:pt x="65" y="74"/>
                  </a:lnTo>
                  <a:lnTo>
                    <a:pt x="62" y="77"/>
                  </a:lnTo>
                  <a:lnTo>
                    <a:pt x="59" y="80"/>
                  </a:lnTo>
                  <a:lnTo>
                    <a:pt x="56" y="81"/>
                  </a:lnTo>
                  <a:lnTo>
                    <a:pt x="53" y="82"/>
                  </a:lnTo>
                  <a:lnTo>
                    <a:pt x="45" y="83"/>
                  </a:lnTo>
                  <a:lnTo>
                    <a:pt x="38" y="82"/>
                  </a:lnTo>
                  <a:lnTo>
                    <a:pt x="35" y="81"/>
                  </a:lnTo>
                  <a:lnTo>
                    <a:pt x="32" y="80"/>
                  </a:lnTo>
                  <a:lnTo>
                    <a:pt x="29" y="78"/>
                  </a:lnTo>
                  <a:lnTo>
                    <a:pt x="26" y="76"/>
                  </a:lnTo>
                  <a:lnTo>
                    <a:pt x="24" y="74"/>
                  </a:lnTo>
                  <a:lnTo>
                    <a:pt x="22" y="71"/>
                  </a:lnTo>
                  <a:lnTo>
                    <a:pt x="18" y="66"/>
                  </a:lnTo>
                  <a:lnTo>
                    <a:pt x="16" y="59"/>
                  </a:lnTo>
                  <a:lnTo>
                    <a:pt x="15" y="56"/>
                  </a:lnTo>
                  <a:lnTo>
                    <a:pt x="14" y="53"/>
                  </a:lnTo>
                  <a:lnTo>
                    <a:pt x="14" y="46"/>
                  </a:lnTo>
                  <a:lnTo>
                    <a:pt x="14" y="41"/>
                  </a:lnTo>
                  <a:lnTo>
                    <a:pt x="14" y="36"/>
                  </a:lnTo>
                  <a:lnTo>
                    <a:pt x="15" y="32"/>
                  </a:lnTo>
                  <a:lnTo>
                    <a:pt x="16" y="28"/>
                  </a:lnTo>
                  <a:lnTo>
                    <a:pt x="18" y="25"/>
                  </a:lnTo>
                  <a:lnTo>
                    <a:pt x="20" y="21"/>
                  </a:lnTo>
                  <a:lnTo>
                    <a:pt x="22" y="18"/>
                  </a:lnTo>
                  <a:lnTo>
                    <a:pt x="24" y="15"/>
                  </a:lnTo>
                  <a:lnTo>
                    <a:pt x="26" y="13"/>
                  </a:lnTo>
                  <a:lnTo>
                    <a:pt x="29" y="10"/>
                  </a:lnTo>
                  <a:lnTo>
                    <a:pt x="32" y="8"/>
                  </a:lnTo>
                  <a:lnTo>
                    <a:pt x="34" y="7"/>
                  </a:lnTo>
                  <a:lnTo>
                    <a:pt x="37" y="6"/>
                  </a:lnTo>
                  <a:lnTo>
                    <a:pt x="40" y="5"/>
                  </a:lnTo>
                  <a:lnTo>
                    <a:pt x="46" y="4"/>
                  </a:lnTo>
                  <a:lnTo>
                    <a:pt x="52" y="5"/>
                  </a:lnTo>
                  <a:lnTo>
                    <a:pt x="55" y="5"/>
                  </a:lnTo>
                  <a:lnTo>
                    <a:pt x="57" y="6"/>
                  </a:lnTo>
                  <a:lnTo>
                    <a:pt x="61" y="8"/>
                  </a:lnTo>
                  <a:lnTo>
                    <a:pt x="62" y="9"/>
                  </a:lnTo>
                  <a:lnTo>
                    <a:pt x="63" y="10"/>
                  </a:lnTo>
                  <a:lnTo>
                    <a:pt x="67" y="15"/>
                  </a:lnTo>
                  <a:lnTo>
                    <a:pt x="69" y="16"/>
                  </a:lnTo>
                  <a:lnTo>
                    <a:pt x="70" y="17"/>
                  </a:lnTo>
                  <a:lnTo>
                    <a:pt x="71" y="17"/>
                  </a:lnTo>
                  <a:lnTo>
                    <a:pt x="71" y="15"/>
                  </a:lnTo>
                  <a:lnTo>
                    <a:pt x="70" y="9"/>
                  </a:lnTo>
                  <a:lnTo>
                    <a:pt x="70" y="6"/>
                  </a:lnTo>
                  <a:lnTo>
                    <a:pt x="69" y="5"/>
                  </a:lnTo>
                  <a:lnTo>
                    <a:pt x="68" y="4"/>
                  </a:lnTo>
                  <a:lnTo>
                    <a:pt x="66" y="3"/>
                  </a:lnTo>
                  <a:lnTo>
                    <a:pt x="59" y="1"/>
                  </a:lnTo>
                  <a:lnTo>
                    <a:pt x="52" y="0"/>
                  </a:lnTo>
                  <a:lnTo>
                    <a:pt x="46" y="0"/>
                  </a:lnTo>
                  <a:lnTo>
                    <a:pt x="41" y="0"/>
                  </a:lnTo>
                  <a:lnTo>
                    <a:pt x="35" y="1"/>
                  </a:lnTo>
                  <a:lnTo>
                    <a:pt x="30" y="2"/>
                  </a:lnTo>
                  <a:lnTo>
                    <a:pt x="26" y="4"/>
                  </a:lnTo>
                  <a:lnTo>
                    <a:pt x="22" y="6"/>
                  </a:lnTo>
                  <a:lnTo>
                    <a:pt x="18" y="8"/>
                  </a:lnTo>
                  <a:lnTo>
                    <a:pt x="14" y="11"/>
                  </a:lnTo>
                  <a:lnTo>
                    <a:pt x="11" y="14"/>
                  </a:lnTo>
                  <a:lnTo>
                    <a:pt x="9" y="17"/>
                  </a:lnTo>
                  <a:lnTo>
                    <a:pt x="6" y="21"/>
                  </a:lnTo>
                  <a:lnTo>
                    <a:pt x="4" y="25"/>
                  </a:lnTo>
                  <a:lnTo>
                    <a:pt x="3" y="28"/>
                  </a:lnTo>
                  <a:lnTo>
                    <a:pt x="1" y="32"/>
                  </a:lnTo>
                  <a:lnTo>
                    <a:pt x="1" y="36"/>
                  </a:lnTo>
                  <a:lnTo>
                    <a:pt x="0" y="40"/>
                  </a:lnTo>
                  <a:lnTo>
                    <a:pt x="0" y="4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5" name="Freeform 201"/>
            <p:cNvSpPr>
              <a:spLocks noEditPoints="1"/>
            </p:cNvSpPr>
            <p:nvPr/>
          </p:nvSpPr>
          <p:spPr bwMode="auto">
            <a:xfrm>
              <a:off x="2205531" y="6016881"/>
              <a:ext cx="82090"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214748364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3" y="52"/>
                  </a:lnTo>
                  <a:lnTo>
                    <a:pt x="20" y="51"/>
                  </a:lnTo>
                  <a:lnTo>
                    <a:pt x="17" y="48"/>
                  </a:lnTo>
                  <a:lnTo>
                    <a:pt x="15" y="45"/>
                  </a:lnTo>
                  <a:lnTo>
                    <a:pt x="13" y="41"/>
                  </a:lnTo>
                  <a:lnTo>
                    <a:pt x="11" y="37"/>
                  </a:lnTo>
                  <a:lnTo>
                    <a:pt x="11" y="33"/>
                  </a:lnTo>
                  <a:lnTo>
                    <a:pt x="10" y="29"/>
                  </a:lnTo>
                  <a:lnTo>
                    <a:pt x="11" y="23"/>
                  </a:lnTo>
                  <a:lnTo>
                    <a:pt x="11" y="19"/>
                  </a:lnTo>
                  <a:lnTo>
                    <a:pt x="13" y="14"/>
                  </a:lnTo>
                  <a:lnTo>
                    <a:pt x="15" y="10"/>
                  </a:lnTo>
                  <a:lnTo>
                    <a:pt x="17" y="7"/>
                  </a:lnTo>
                  <a:lnTo>
                    <a:pt x="18" y="6"/>
                  </a:lnTo>
                  <a:lnTo>
                    <a:pt x="20" y="5"/>
                  </a:lnTo>
                  <a:lnTo>
                    <a:pt x="23" y="4"/>
                  </a:lnTo>
                  <a:lnTo>
                    <a:pt x="26" y="3"/>
                  </a:lnTo>
                  <a:lnTo>
                    <a:pt x="30" y="4"/>
                  </a:lnTo>
                  <a:lnTo>
                    <a:pt x="33" y="5"/>
                  </a:lnTo>
                  <a:lnTo>
                    <a:pt x="36" y="8"/>
                  </a:lnTo>
                  <a:lnTo>
                    <a:pt x="38" y="11"/>
                  </a:lnTo>
                  <a:lnTo>
                    <a:pt x="41" y="19"/>
                  </a:lnTo>
                  <a:lnTo>
                    <a:pt x="42" y="23"/>
                  </a:lnTo>
                  <a:lnTo>
                    <a:pt x="42" y="28"/>
                  </a:lnTo>
                  <a:lnTo>
                    <a:pt x="42" y="33"/>
                  </a:lnTo>
                  <a:lnTo>
                    <a:pt x="41" y="38"/>
                  </a:lnTo>
                  <a:lnTo>
                    <a:pt x="40" y="42"/>
                  </a:lnTo>
                  <a:lnTo>
                    <a:pt x="38" y="46"/>
                  </a:lnTo>
                  <a:lnTo>
                    <a:pt x="35" y="49"/>
                  </a:lnTo>
                  <a:lnTo>
                    <a:pt x="34" y="50"/>
                  </a:lnTo>
                  <a:lnTo>
                    <a:pt x="33" y="51"/>
                  </a:lnTo>
                  <a:lnTo>
                    <a:pt x="30" y="53"/>
                  </a:lnTo>
                  <a:lnTo>
                    <a:pt x="26" y="53"/>
                  </a:lnTo>
                  <a:close/>
                  <a:moveTo>
                    <a:pt x="26" y="0"/>
                  </a:moveTo>
                  <a:lnTo>
                    <a:pt x="23" y="0"/>
                  </a:lnTo>
                  <a:lnTo>
                    <a:pt x="20" y="1"/>
                  </a:lnTo>
                  <a:lnTo>
                    <a:pt x="15" y="2"/>
                  </a:lnTo>
                  <a:lnTo>
                    <a:pt x="10" y="5"/>
                  </a:lnTo>
                  <a:lnTo>
                    <a:pt x="8" y="7"/>
                  </a:lnTo>
                  <a:lnTo>
                    <a:pt x="7" y="9"/>
                  </a:lnTo>
                  <a:lnTo>
                    <a:pt x="4" y="13"/>
                  </a:lnTo>
                  <a:lnTo>
                    <a:pt x="2" y="18"/>
                  </a:lnTo>
                  <a:lnTo>
                    <a:pt x="1" y="23"/>
                  </a:lnTo>
                  <a:lnTo>
                    <a:pt x="0" y="28"/>
                  </a:lnTo>
                  <a:lnTo>
                    <a:pt x="1" y="34"/>
                  </a:lnTo>
                  <a:lnTo>
                    <a:pt x="2" y="39"/>
                  </a:lnTo>
                  <a:lnTo>
                    <a:pt x="4" y="43"/>
                  </a:lnTo>
                  <a:lnTo>
                    <a:pt x="7" y="48"/>
                  </a:lnTo>
                  <a:lnTo>
                    <a:pt x="8" y="50"/>
                  </a:lnTo>
                  <a:lnTo>
                    <a:pt x="10" y="51"/>
                  </a:lnTo>
                  <a:lnTo>
                    <a:pt x="14" y="54"/>
                  </a:lnTo>
                  <a:lnTo>
                    <a:pt x="20" y="56"/>
                  </a:lnTo>
                  <a:lnTo>
                    <a:pt x="26" y="56"/>
                  </a:lnTo>
                  <a:lnTo>
                    <a:pt x="32" y="55"/>
                  </a:lnTo>
                  <a:lnTo>
                    <a:pt x="38" y="54"/>
                  </a:lnTo>
                  <a:lnTo>
                    <a:pt x="42" y="51"/>
                  </a:lnTo>
                  <a:lnTo>
                    <a:pt x="46" y="47"/>
                  </a:lnTo>
                  <a:lnTo>
                    <a:pt x="48" y="43"/>
                  </a:lnTo>
                  <a:lnTo>
                    <a:pt x="50" y="38"/>
                  </a:lnTo>
                  <a:lnTo>
                    <a:pt x="51" y="33"/>
                  </a:lnTo>
                  <a:lnTo>
                    <a:pt x="52" y="28"/>
                  </a:lnTo>
                  <a:lnTo>
                    <a:pt x="51" y="22"/>
                  </a:lnTo>
                  <a:lnTo>
                    <a:pt x="50" y="17"/>
                  </a:lnTo>
                  <a:lnTo>
                    <a:pt x="48" y="13"/>
                  </a:lnTo>
                  <a:lnTo>
                    <a:pt x="45" y="9"/>
                  </a:lnTo>
                  <a:lnTo>
                    <a:pt x="41" y="5"/>
                  </a:lnTo>
                  <a:lnTo>
                    <a:pt x="39" y="3"/>
                  </a:lnTo>
                  <a:lnTo>
                    <a:pt x="37" y="2"/>
                  </a:lnTo>
                  <a:lnTo>
                    <a:pt x="32" y="1"/>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6" name="Freeform 202"/>
            <p:cNvSpPr>
              <a:spLocks/>
            </p:cNvSpPr>
            <p:nvPr/>
          </p:nvSpPr>
          <p:spPr bwMode="auto">
            <a:xfrm>
              <a:off x="2298101" y="6013293"/>
              <a:ext cx="94316" cy="89697"/>
            </a:xfrm>
            <a:custGeom>
              <a:avLst/>
              <a:gdLst>
                <a:gd name="T0" fmla="*/ 2147483647 w 59"/>
                <a:gd name="T1" fmla="*/ 2147483647 h 56"/>
                <a:gd name="T2" fmla="*/ 2147483647 w 59"/>
                <a:gd name="T3" fmla="*/ 2147483647 h 56"/>
                <a:gd name="T4" fmla="*/ 2147483647 w 59"/>
                <a:gd name="T5" fmla="*/ 2147483647 h 56"/>
                <a:gd name="T6" fmla="*/ 2147483647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2147483647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5" y="52"/>
                  </a:lnTo>
                  <a:lnTo>
                    <a:pt x="2" y="53"/>
                  </a:lnTo>
                  <a:lnTo>
                    <a:pt x="1" y="54"/>
                  </a:lnTo>
                  <a:lnTo>
                    <a:pt x="0" y="55"/>
                  </a:lnTo>
                  <a:lnTo>
                    <a:pt x="1" y="56"/>
                  </a:lnTo>
                  <a:lnTo>
                    <a:pt x="2" y="56"/>
                  </a:lnTo>
                  <a:lnTo>
                    <a:pt x="5" y="56"/>
                  </a:lnTo>
                  <a:lnTo>
                    <a:pt x="14" y="56"/>
                  </a:lnTo>
                  <a:lnTo>
                    <a:pt x="23" y="56"/>
                  </a:lnTo>
                  <a:lnTo>
                    <a:pt x="25" y="56"/>
                  </a:lnTo>
                  <a:lnTo>
                    <a:pt x="26" y="56"/>
                  </a:lnTo>
                  <a:lnTo>
                    <a:pt x="26" y="55"/>
                  </a:lnTo>
                  <a:lnTo>
                    <a:pt x="26" y="54"/>
                  </a:lnTo>
                  <a:lnTo>
                    <a:pt x="25" y="53"/>
                  </a:lnTo>
                  <a:lnTo>
                    <a:pt x="22" y="53"/>
                  </a:lnTo>
                  <a:lnTo>
                    <a:pt x="19" y="52"/>
                  </a:lnTo>
                  <a:lnTo>
                    <a:pt x="18" y="51"/>
                  </a:lnTo>
                  <a:lnTo>
                    <a:pt x="17" y="50"/>
                  </a:lnTo>
                  <a:lnTo>
                    <a:pt x="17" y="49"/>
                  </a:lnTo>
                  <a:lnTo>
                    <a:pt x="16" y="48"/>
                  </a:lnTo>
                  <a:lnTo>
                    <a:pt x="16" y="45"/>
                  </a:lnTo>
                  <a:lnTo>
                    <a:pt x="16" y="24"/>
                  </a:lnTo>
                  <a:lnTo>
                    <a:pt x="17" y="14"/>
                  </a:lnTo>
                  <a:lnTo>
                    <a:pt x="17" y="13"/>
                  </a:lnTo>
                  <a:lnTo>
                    <a:pt x="18" y="12"/>
                  </a:lnTo>
                  <a:lnTo>
                    <a:pt x="21" y="10"/>
                  </a:lnTo>
                  <a:lnTo>
                    <a:pt x="23" y="9"/>
                  </a:lnTo>
                  <a:lnTo>
                    <a:pt x="25" y="9"/>
                  </a:lnTo>
                  <a:lnTo>
                    <a:pt x="28" y="8"/>
                  </a:lnTo>
                  <a:lnTo>
                    <a:pt x="31" y="8"/>
                  </a:lnTo>
                  <a:lnTo>
                    <a:pt x="35" y="8"/>
                  </a:lnTo>
                  <a:lnTo>
                    <a:pt x="37" y="9"/>
                  </a:lnTo>
                  <a:lnTo>
                    <a:pt x="39" y="11"/>
                  </a:lnTo>
                  <a:lnTo>
                    <a:pt x="41" y="13"/>
                  </a:lnTo>
                  <a:lnTo>
                    <a:pt x="42" y="18"/>
                  </a:lnTo>
                  <a:lnTo>
                    <a:pt x="42" y="22"/>
                  </a:lnTo>
                  <a:lnTo>
                    <a:pt x="42" y="45"/>
                  </a:lnTo>
                  <a:lnTo>
                    <a:pt x="42" y="49"/>
                  </a:lnTo>
                  <a:lnTo>
                    <a:pt x="40" y="51"/>
                  </a:lnTo>
                  <a:lnTo>
                    <a:pt x="38" y="52"/>
                  </a:lnTo>
                  <a:lnTo>
                    <a:pt x="36" y="53"/>
                  </a:lnTo>
                  <a:lnTo>
                    <a:pt x="34" y="54"/>
                  </a:lnTo>
                  <a:lnTo>
                    <a:pt x="34" y="55"/>
                  </a:lnTo>
                  <a:lnTo>
                    <a:pt x="34" y="56"/>
                  </a:lnTo>
                  <a:lnTo>
                    <a:pt x="35" y="56"/>
                  </a:lnTo>
                  <a:lnTo>
                    <a:pt x="37" y="56"/>
                  </a:lnTo>
                  <a:lnTo>
                    <a:pt x="46" y="56"/>
                  </a:lnTo>
                  <a:lnTo>
                    <a:pt x="56" y="56"/>
                  </a:lnTo>
                  <a:lnTo>
                    <a:pt x="59" y="56"/>
                  </a:lnTo>
                  <a:lnTo>
                    <a:pt x="59" y="55"/>
                  </a:lnTo>
                  <a:lnTo>
                    <a:pt x="59" y="54"/>
                  </a:lnTo>
                  <a:lnTo>
                    <a:pt x="58" y="54"/>
                  </a:lnTo>
                  <a:lnTo>
                    <a:pt x="55" y="53"/>
                  </a:lnTo>
                  <a:lnTo>
                    <a:pt x="53" y="52"/>
                  </a:lnTo>
                  <a:lnTo>
                    <a:pt x="52" y="51"/>
                  </a:lnTo>
                  <a:lnTo>
                    <a:pt x="51" y="49"/>
                  </a:lnTo>
                  <a:lnTo>
                    <a:pt x="51" y="47"/>
                  </a:lnTo>
                  <a:lnTo>
                    <a:pt x="51" y="22"/>
                  </a:lnTo>
                  <a:lnTo>
                    <a:pt x="51" y="19"/>
                  </a:lnTo>
                  <a:lnTo>
                    <a:pt x="51" y="16"/>
                  </a:lnTo>
                  <a:lnTo>
                    <a:pt x="50" y="13"/>
                  </a:lnTo>
                  <a:lnTo>
                    <a:pt x="49" y="10"/>
                  </a:lnTo>
                  <a:lnTo>
                    <a:pt x="47" y="7"/>
                  </a:lnTo>
                  <a:lnTo>
                    <a:pt x="43" y="4"/>
                  </a:lnTo>
                  <a:lnTo>
                    <a:pt x="39" y="3"/>
                  </a:lnTo>
                  <a:lnTo>
                    <a:pt x="33" y="2"/>
                  </a:lnTo>
                  <a:lnTo>
                    <a:pt x="28" y="3"/>
                  </a:lnTo>
                  <a:lnTo>
                    <a:pt x="26" y="3"/>
                  </a:lnTo>
                  <a:lnTo>
                    <a:pt x="24" y="4"/>
                  </a:lnTo>
                  <a:lnTo>
                    <a:pt x="20" y="6"/>
                  </a:lnTo>
                  <a:lnTo>
                    <a:pt x="16" y="9"/>
                  </a:lnTo>
                  <a:lnTo>
                    <a:pt x="16" y="2"/>
                  </a:lnTo>
                  <a:lnTo>
                    <a:pt x="16" y="1"/>
                  </a:lnTo>
                  <a:lnTo>
                    <a:pt x="15" y="0"/>
                  </a:lnTo>
                  <a:lnTo>
                    <a:pt x="14" y="1"/>
                  </a:lnTo>
                  <a:lnTo>
                    <a:pt x="12" y="3"/>
                  </a:lnTo>
                  <a:lnTo>
                    <a:pt x="7" y="8"/>
                  </a:lnTo>
                  <a:lnTo>
                    <a:pt x="3" y="10"/>
                  </a:lnTo>
                  <a:lnTo>
                    <a:pt x="2" y="11"/>
                  </a:lnTo>
                  <a:lnTo>
                    <a:pt x="2" y="12"/>
                  </a:lnTo>
                  <a:lnTo>
                    <a:pt x="2" y="13"/>
                  </a:lnTo>
                  <a:lnTo>
                    <a:pt x="3" y="13"/>
                  </a:lnTo>
                  <a:lnTo>
                    <a:pt x="5" y="14"/>
                  </a:lnTo>
                  <a:lnTo>
                    <a:pt x="6" y="14"/>
                  </a:lnTo>
                  <a:lnTo>
                    <a:pt x="7" y="15"/>
                  </a:lnTo>
                  <a:lnTo>
                    <a:pt x="7" y="17"/>
                  </a:lnTo>
                  <a:lnTo>
                    <a:pt x="7" y="20"/>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7" name="Freeform 203"/>
            <p:cNvSpPr>
              <a:spLocks/>
            </p:cNvSpPr>
            <p:nvPr/>
          </p:nvSpPr>
          <p:spPr bwMode="auto">
            <a:xfrm>
              <a:off x="2402896" y="6016881"/>
              <a:ext cx="55891" cy="87903"/>
            </a:xfrm>
            <a:custGeom>
              <a:avLst/>
              <a:gdLst>
                <a:gd name="T0" fmla="*/ 0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2147483647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0" y="52"/>
                  </a:lnTo>
                  <a:lnTo>
                    <a:pt x="2" y="54"/>
                  </a:lnTo>
                  <a:lnTo>
                    <a:pt x="4" y="54"/>
                  </a:lnTo>
                  <a:lnTo>
                    <a:pt x="6" y="55"/>
                  </a:lnTo>
                  <a:lnTo>
                    <a:pt x="16" y="56"/>
                  </a:lnTo>
                  <a:lnTo>
                    <a:pt x="21" y="56"/>
                  </a:lnTo>
                  <a:lnTo>
                    <a:pt x="25" y="54"/>
                  </a:lnTo>
                  <a:lnTo>
                    <a:pt x="28" y="53"/>
                  </a:lnTo>
                  <a:lnTo>
                    <a:pt x="32" y="51"/>
                  </a:lnTo>
                  <a:lnTo>
                    <a:pt x="33" y="48"/>
                  </a:lnTo>
                  <a:lnTo>
                    <a:pt x="35" y="45"/>
                  </a:lnTo>
                  <a:lnTo>
                    <a:pt x="35" y="40"/>
                  </a:lnTo>
                  <a:lnTo>
                    <a:pt x="35" y="38"/>
                  </a:lnTo>
                  <a:lnTo>
                    <a:pt x="34" y="35"/>
                  </a:lnTo>
                  <a:lnTo>
                    <a:pt x="33" y="33"/>
                  </a:lnTo>
                  <a:lnTo>
                    <a:pt x="30" y="31"/>
                  </a:lnTo>
                  <a:lnTo>
                    <a:pt x="26" y="28"/>
                  </a:lnTo>
                  <a:lnTo>
                    <a:pt x="21" y="25"/>
                  </a:lnTo>
                  <a:lnTo>
                    <a:pt x="12" y="19"/>
                  </a:lnTo>
                  <a:lnTo>
                    <a:pt x="10" y="15"/>
                  </a:lnTo>
                  <a:lnTo>
                    <a:pt x="9" y="14"/>
                  </a:lnTo>
                  <a:lnTo>
                    <a:pt x="8" y="12"/>
                  </a:lnTo>
                  <a:lnTo>
                    <a:pt x="8" y="10"/>
                  </a:lnTo>
                  <a:lnTo>
                    <a:pt x="9" y="9"/>
                  </a:lnTo>
                  <a:lnTo>
                    <a:pt x="10" y="7"/>
                  </a:lnTo>
                  <a:lnTo>
                    <a:pt x="11" y="6"/>
                  </a:lnTo>
                  <a:lnTo>
                    <a:pt x="12" y="5"/>
                  </a:lnTo>
                  <a:lnTo>
                    <a:pt x="13" y="4"/>
                  </a:lnTo>
                  <a:lnTo>
                    <a:pt x="17" y="4"/>
                  </a:lnTo>
                  <a:lnTo>
                    <a:pt x="20" y="4"/>
                  </a:lnTo>
                  <a:lnTo>
                    <a:pt x="23" y="5"/>
                  </a:lnTo>
                  <a:lnTo>
                    <a:pt x="25" y="7"/>
                  </a:lnTo>
                  <a:lnTo>
                    <a:pt x="26" y="9"/>
                  </a:lnTo>
                  <a:lnTo>
                    <a:pt x="28" y="13"/>
                  </a:lnTo>
                  <a:lnTo>
                    <a:pt x="29" y="14"/>
                  </a:lnTo>
                  <a:lnTo>
                    <a:pt x="30" y="15"/>
                  </a:lnTo>
                  <a:lnTo>
                    <a:pt x="30" y="14"/>
                  </a:lnTo>
                  <a:lnTo>
                    <a:pt x="32" y="13"/>
                  </a:lnTo>
                  <a:lnTo>
                    <a:pt x="32" y="8"/>
                  </a:lnTo>
                  <a:lnTo>
                    <a:pt x="32" y="4"/>
                  </a:lnTo>
                  <a:lnTo>
                    <a:pt x="29" y="2"/>
                  </a:lnTo>
                  <a:lnTo>
                    <a:pt x="28" y="1"/>
                  </a:lnTo>
                  <a:lnTo>
                    <a:pt x="25" y="1"/>
                  </a:lnTo>
                  <a:lnTo>
                    <a:pt x="17" y="0"/>
                  </a:lnTo>
                  <a:lnTo>
                    <a:pt x="13" y="0"/>
                  </a:lnTo>
                  <a:lnTo>
                    <a:pt x="9" y="1"/>
                  </a:lnTo>
                  <a:lnTo>
                    <a:pt x="7" y="3"/>
                  </a:lnTo>
                  <a:lnTo>
                    <a:pt x="4" y="5"/>
                  </a:lnTo>
                  <a:lnTo>
                    <a:pt x="3" y="7"/>
                  </a:lnTo>
                  <a:lnTo>
                    <a:pt x="2" y="10"/>
                  </a:lnTo>
                  <a:lnTo>
                    <a:pt x="1" y="13"/>
                  </a:lnTo>
                  <a:lnTo>
                    <a:pt x="1" y="16"/>
                  </a:lnTo>
                  <a:lnTo>
                    <a:pt x="1" y="18"/>
                  </a:lnTo>
                  <a:lnTo>
                    <a:pt x="2" y="21"/>
                  </a:lnTo>
                  <a:lnTo>
                    <a:pt x="3" y="23"/>
                  </a:lnTo>
                  <a:lnTo>
                    <a:pt x="5" y="25"/>
                  </a:lnTo>
                  <a:lnTo>
                    <a:pt x="9" y="28"/>
                  </a:lnTo>
                  <a:lnTo>
                    <a:pt x="13" y="31"/>
                  </a:lnTo>
                  <a:lnTo>
                    <a:pt x="18" y="33"/>
                  </a:lnTo>
                  <a:lnTo>
                    <a:pt x="22" y="36"/>
                  </a:lnTo>
                  <a:lnTo>
                    <a:pt x="23" y="38"/>
                  </a:lnTo>
                  <a:lnTo>
                    <a:pt x="25" y="39"/>
                  </a:lnTo>
                  <a:lnTo>
                    <a:pt x="25" y="41"/>
                  </a:lnTo>
                  <a:lnTo>
                    <a:pt x="26" y="43"/>
                  </a:lnTo>
                  <a:lnTo>
                    <a:pt x="25" y="46"/>
                  </a:lnTo>
                  <a:lnTo>
                    <a:pt x="25" y="47"/>
                  </a:lnTo>
                  <a:lnTo>
                    <a:pt x="24" y="49"/>
                  </a:lnTo>
                  <a:lnTo>
                    <a:pt x="22" y="50"/>
                  </a:lnTo>
                  <a:lnTo>
                    <a:pt x="19" y="52"/>
                  </a:lnTo>
                  <a:lnTo>
                    <a:pt x="15" y="52"/>
                  </a:lnTo>
                  <a:lnTo>
                    <a:pt x="12" y="52"/>
                  </a:lnTo>
                  <a:lnTo>
                    <a:pt x="10" y="51"/>
                  </a:lnTo>
                  <a:lnTo>
                    <a:pt x="8" y="50"/>
                  </a:lnTo>
                  <a:lnTo>
                    <a:pt x="7" y="48"/>
                  </a:lnTo>
                  <a:lnTo>
                    <a:pt x="3" y="43"/>
                  </a:lnTo>
                  <a:lnTo>
                    <a:pt x="3" y="41"/>
                  </a:lnTo>
                  <a:lnTo>
                    <a:pt x="2" y="40"/>
                  </a:lnTo>
                  <a:lnTo>
                    <a:pt x="1" y="40"/>
                  </a:lnTo>
                  <a:lnTo>
                    <a:pt x="0"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8" name="Freeform 204"/>
            <p:cNvSpPr>
              <a:spLocks/>
            </p:cNvSpPr>
            <p:nvPr/>
          </p:nvSpPr>
          <p:spPr bwMode="auto">
            <a:xfrm>
              <a:off x="2471012" y="6020469"/>
              <a:ext cx="97809" cy="84315"/>
            </a:xfrm>
            <a:custGeom>
              <a:avLst/>
              <a:gdLst>
                <a:gd name="T0" fmla="*/ 2147483647 w 61"/>
                <a:gd name="T1" fmla="*/ 2147483647 h 54"/>
                <a:gd name="T2" fmla="*/ 2147483647 w 61"/>
                <a:gd name="T3" fmla="*/ 2147483647 h 54"/>
                <a:gd name="T4" fmla="*/ 2147483647 w 61"/>
                <a:gd name="T5" fmla="*/ 2147483647 h 54"/>
                <a:gd name="T6" fmla="*/ 2147483647 w 61"/>
                <a:gd name="T7" fmla="*/ 2147483647 h 54"/>
                <a:gd name="T8" fmla="*/ 2147483647 w 61"/>
                <a:gd name="T9" fmla="*/ 2147483647 h 54"/>
                <a:gd name="T10" fmla="*/ 2147483647 w 61"/>
                <a:gd name="T11" fmla="*/ 2147483647 h 54"/>
                <a:gd name="T12" fmla="*/ 2147483647 w 61"/>
                <a:gd name="T13" fmla="*/ 2147483647 h 54"/>
                <a:gd name="T14" fmla="*/ 2147483647 w 61"/>
                <a:gd name="T15" fmla="*/ 2147483647 h 54"/>
                <a:gd name="T16" fmla="*/ 2147483647 w 61"/>
                <a:gd name="T17" fmla="*/ 2147483647 h 54"/>
                <a:gd name="T18" fmla="*/ 2147483647 w 61"/>
                <a:gd name="T19" fmla="*/ 2147483647 h 54"/>
                <a:gd name="T20" fmla="*/ 2147483647 w 61"/>
                <a:gd name="T21" fmla="*/ 2147483647 h 54"/>
                <a:gd name="T22" fmla="*/ 2147483647 w 61"/>
                <a:gd name="T23" fmla="*/ 2147483647 h 54"/>
                <a:gd name="T24" fmla="*/ 2147483647 w 61"/>
                <a:gd name="T25" fmla="*/ 2147483647 h 54"/>
                <a:gd name="T26" fmla="*/ 2147483647 w 61"/>
                <a:gd name="T27" fmla="*/ 0 h 54"/>
                <a:gd name="T28" fmla="*/ 2147483647 w 61"/>
                <a:gd name="T29" fmla="*/ 2147483647 h 54"/>
                <a:gd name="T30" fmla="*/ 2147483647 w 61"/>
                <a:gd name="T31" fmla="*/ 2147483647 h 54"/>
                <a:gd name="T32" fmla="*/ 2147483647 w 61"/>
                <a:gd name="T33" fmla="*/ 2147483647 h 54"/>
                <a:gd name="T34" fmla="*/ 2147483647 w 61"/>
                <a:gd name="T35" fmla="*/ 2147483647 h 54"/>
                <a:gd name="T36" fmla="*/ 2147483647 w 61"/>
                <a:gd name="T37" fmla="*/ 2147483647 h 54"/>
                <a:gd name="T38" fmla="*/ 2147483647 w 61"/>
                <a:gd name="T39" fmla="*/ 2147483647 h 54"/>
                <a:gd name="T40" fmla="*/ 2147483647 w 61"/>
                <a:gd name="T41" fmla="*/ 2147483647 h 54"/>
                <a:gd name="T42" fmla="*/ 2147483647 w 61"/>
                <a:gd name="T43" fmla="*/ 2147483647 h 54"/>
                <a:gd name="T44" fmla="*/ 2147483647 w 61"/>
                <a:gd name="T45" fmla="*/ 2147483647 h 54"/>
                <a:gd name="T46" fmla="*/ 2147483647 w 61"/>
                <a:gd name="T47" fmla="*/ 2147483647 h 54"/>
                <a:gd name="T48" fmla="*/ 2147483647 w 61"/>
                <a:gd name="T49" fmla="*/ 2147483647 h 54"/>
                <a:gd name="T50" fmla="*/ 2147483647 w 61"/>
                <a:gd name="T51" fmla="*/ 2147483647 h 54"/>
                <a:gd name="T52" fmla="*/ 2147483647 w 61"/>
                <a:gd name="T53" fmla="*/ 2147483647 h 54"/>
                <a:gd name="T54" fmla="*/ 2147483647 w 61"/>
                <a:gd name="T55" fmla="*/ 0 h 54"/>
                <a:gd name="T56" fmla="*/ 2147483647 w 61"/>
                <a:gd name="T57" fmla="*/ 0 h 54"/>
                <a:gd name="T58" fmla="*/ 0 w 61"/>
                <a:gd name="T59" fmla="*/ 2147483647 h 54"/>
                <a:gd name="T60" fmla="*/ 2147483647 w 61"/>
                <a:gd name="T61" fmla="*/ 2147483647 h 54"/>
                <a:gd name="T62" fmla="*/ 2147483647 w 61"/>
                <a:gd name="T63" fmla="*/ 2147483647 h 54"/>
                <a:gd name="T64" fmla="*/ 2147483647 w 61"/>
                <a:gd name="T65" fmla="*/ 2147483647 h 54"/>
                <a:gd name="T66" fmla="*/ 2147483647 w 61"/>
                <a:gd name="T67" fmla="*/ 2147483647 h 54"/>
                <a:gd name="T68" fmla="*/ 2147483647 w 61"/>
                <a:gd name="T69" fmla="*/ 2147483647 h 54"/>
                <a:gd name="T70" fmla="*/ 2147483647 w 61"/>
                <a:gd name="T71" fmla="*/ 2147483647 h 54"/>
                <a:gd name="T72" fmla="*/ 2147483647 w 61"/>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54"/>
                <a:gd name="T113" fmla="*/ 61 w 61"/>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54">
                  <a:moveTo>
                    <a:pt x="23" y="54"/>
                  </a:moveTo>
                  <a:lnTo>
                    <a:pt x="27" y="54"/>
                  </a:lnTo>
                  <a:lnTo>
                    <a:pt x="30" y="53"/>
                  </a:lnTo>
                  <a:lnTo>
                    <a:pt x="35" y="50"/>
                  </a:lnTo>
                  <a:lnTo>
                    <a:pt x="39" y="47"/>
                  </a:lnTo>
                  <a:lnTo>
                    <a:pt x="40" y="46"/>
                  </a:lnTo>
                  <a:lnTo>
                    <a:pt x="41" y="46"/>
                  </a:lnTo>
                  <a:lnTo>
                    <a:pt x="42" y="47"/>
                  </a:lnTo>
                  <a:lnTo>
                    <a:pt x="42" y="48"/>
                  </a:lnTo>
                  <a:lnTo>
                    <a:pt x="42" y="51"/>
                  </a:lnTo>
                  <a:lnTo>
                    <a:pt x="42" y="52"/>
                  </a:lnTo>
                  <a:lnTo>
                    <a:pt x="43" y="53"/>
                  </a:lnTo>
                  <a:lnTo>
                    <a:pt x="59" y="50"/>
                  </a:lnTo>
                  <a:lnTo>
                    <a:pt x="61" y="50"/>
                  </a:lnTo>
                  <a:lnTo>
                    <a:pt x="61" y="49"/>
                  </a:lnTo>
                  <a:lnTo>
                    <a:pt x="61" y="48"/>
                  </a:lnTo>
                  <a:lnTo>
                    <a:pt x="60" y="48"/>
                  </a:lnTo>
                  <a:lnTo>
                    <a:pt x="55" y="47"/>
                  </a:lnTo>
                  <a:lnTo>
                    <a:pt x="53" y="47"/>
                  </a:lnTo>
                  <a:lnTo>
                    <a:pt x="51" y="46"/>
                  </a:lnTo>
                  <a:lnTo>
                    <a:pt x="51" y="44"/>
                  </a:lnTo>
                  <a:lnTo>
                    <a:pt x="52" y="3"/>
                  </a:lnTo>
                  <a:lnTo>
                    <a:pt x="51" y="2"/>
                  </a:lnTo>
                  <a:lnTo>
                    <a:pt x="51" y="1"/>
                  </a:lnTo>
                  <a:lnTo>
                    <a:pt x="49" y="0"/>
                  </a:lnTo>
                  <a:lnTo>
                    <a:pt x="41" y="1"/>
                  </a:lnTo>
                  <a:lnTo>
                    <a:pt x="35" y="0"/>
                  </a:lnTo>
                  <a:lnTo>
                    <a:pt x="33" y="0"/>
                  </a:lnTo>
                  <a:lnTo>
                    <a:pt x="32" y="1"/>
                  </a:lnTo>
                  <a:lnTo>
                    <a:pt x="32" y="2"/>
                  </a:lnTo>
                  <a:lnTo>
                    <a:pt x="33" y="3"/>
                  </a:lnTo>
                  <a:lnTo>
                    <a:pt x="35" y="3"/>
                  </a:lnTo>
                  <a:lnTo>
                    <a:pt x="41" y="5"/>
                  </a:lnTo>
                  <a:lnTo>
                    <a:pt x="42" y="6"/>
                  </a:lnTo>
                  <a:lnTo>
                    <a:pt x="42" y="7"/>
                  </a:lnTo>
                  <a:lnTo>
                    <a:pt x="42" y="36"/>
                  </a:lnTo>
                  <a:lnTo>
                    <a:pt x="42" y="38"/>
                  </a:lnTo>
                  <a:lnTo>
                    <a:pt x="42" y="40"/>
                  </a:lnTo>
                  <a:lnTo>
                    <a:pt x="41" y="42"/>
                  </a:lnTo>
                  <a:lnTo>
                    <a:pt x="40" y="44"/>
                  </a:lnTo>
                  <a:lnTo>
                    <a:pt x="38" y="45"/>
                  </a:lnTo>
                  <a:lnTo>
                    <a:pt x="35" y="47"/>
                  </a:lnTo>
                  <a:lnTo>
                    <a:pt x="31" y="47"/>
                  </a:lnTo>
                  <a:lnTo>
                    <a:pt x="26" y="48"/>
                  </a:lnTo>
                  <a:lnTo>
                    <a:pt x="22" y="47"/>
                  </a:lnTo>
                  <a:lnTo>
                    <a:pt x="20" y="46"/>
                  </a:lnTo>
                  <a:lnTo>
                    <a:pt x="19" y="45"/>
                  </a:lnTo>
                  <a:lnTo>
                    <a:pt x="17" y="44"/>
                  </a:lnTo>
                  <a:lnTo>
                    <a:pt x="17" y="43"/>
                  </a:lnTo>
                  <a:lnTo>
                    <a:pt x="16" y="41"/>
                  </a:lnTo>
                  <a:lnTo>
                    <a:pt x="16" y="39"/>
                  </a:lnTo>
                  <a:lnTo>
                    <a:pt x="16" y="3"/>
                  </a:lnTo>
                  <a:lnTo>
                    <a:pt x="16" y="2"/>
                  </a:lnTo>
                  <a:lnTo>
                    <a:pt x="16" y="1"/>
                  </a:lnTo>
                  <a:lnTo>
                    <a:pt x="15" y="0"/>
                  </a:lnTo>
                  <a:lnTo>
                    <a:pt x="14" y="0"/>
                  </a:lnTo>
                  <a:lnTo>
                    <a:pt x="8" y="1"/>
                  </a:lnTo>
                  <a:lnTo>
                    <a:pt x="3" y="0"/>
                  </a:lnTo>
                  <a:lnTo>
                    <a:pt x="1" y="0"/>
                  </a:lnTo>
                  <a:lnTo>
                    <a:pt x="0" y="1"/>
                  </a:lnTo>
                  <a:lnTo>
                    <a:pt x="0" y="2"/>
                  </a:lnTo>
                  <a:lnTo>
                    <a:pt x="3" y="3"/>
                  </a:lnTo>
                  <a:lnTo>
                    <a:pt x="6" y="4"/>
                  </a:lnTo>
                  <a:lnTo>
                    <a:pt x="7" y="5"/>
                  </a:lnTo>
                  <a:lnTo>
                    <a:pt x="7" y="6"/>
                  </a:lnTo>
                  <a:lnTo>
                    <a:pt x="7" y="35"/>
                  </a:lnTo>
                  <a:lnTo>
                    <a:pt x="7" y="39"/>
                  </a:lnTo>
                  <a:lnTo>
                    <a:pt x="8" y="43"/>
                  </a:lnTo>
                  <a:lnTo>
                    <a:pt x="9" y="46"/>
                  </a:lnTo>
                  <a:lnTo>
                    <a:pt x="10" y="49"/>
                  </a:lnTo>
                  <a:lnTo>
                    <a:pt x="11" y="50"/>
                  </a:lnTo>
                  <a:lnTo>
                    <a:pt x="12" y="51"/>
                  </a:lnTo>
                  <a:lnTo>
                    <a:pt x="15" y="53"/>
                  </a:lnTo>
                  <a:lnTo>
                    <a:pt x="19" y="54"/>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9" name="Freeform 205"/>
            <p:cNvSpPr>
              <a:spLocks/>
            </p:cNvSpPr>
            <p:nvPr/>
          </p:nvSpPr>
          <p:spPr bwMode="auto">
            <a:xfrm>
              <a:off x="2575807" y="5964856"/>
              <a:ext cx="47158" cy="138135"/>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2147483647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0 w 29"/>
                <a:gd name="T41" fmla="*/ 2147483647 h 87"/>
                <a:gd name="T42" fmla="*/ 0 w 29"/>
                <a:gd name="T43" fmla="*/ 2147483647 h 87"/>
                <a:gd name="T44" fmla="*/ 2147483647 w 29"/>
                <a:gd name="T45" fmla="*/ 2147483647 h 87"/>
                <a:gd name="T46" fmla="*/ 2147483647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87"/>
                <a:gd name="T107" fmla="*/ 29 w 29"/>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87">
                  <a:moveTo>
                    <a:pt x="19" y="12"/>
                  </a:moveTo>
                  <a:lnTo>
                    <a:pt x="19" y="3"/>
                  </a:lnTo>
                  <a:lnTo>
                    <a:pt x="19" y="1"/>
                  </a:lnTo>
                  <a:lnTo>
                    <a:pt x="18" y="0"/>
                  </a:lnTo>
                  <a:lnTo>
                    <a:pt x="15" y="0"/>
                  </a:lnTo>
                  <a:lnTo>
                    <a:pt x="5" y="4"/>
                  </a:lnTo>
                  <a:lnTo>
                    <a:pt x="4" y="5"/>
                  </a:lnTo>
                  <a:lnTo>
                    <a:pt x="4" y="6"/>
                  </a:lnTo>
                  <a:lnTo>
                    <a:pt x="7" y="7"/>
                  </a:lnTo>
                  <a:lnTo>
                    <a:pt x="9" y="9"/>
                  </a:lnTo>
                  <a:lnTo>
                    <a:pt x="10" y="10"/>
                  </a:lnTo>
                  <a:lnTo>
                    <a:pt x="10" y="11"/>
                  </a:lnTo>
                  <a:lnTo>
                    <a:pt x="10" y="74"/>
                  </a:lnTo>
                  <a:lnTo>
                    <a:pt x="9" y="79"/>
                  </a:lnTo>
                  <a:lnTo>
                    <a:pt x="8" y="82"/>
                  </a:lnTo>
                  <a:lnTo>
                    <a:pt x="7" y="83"/>
                  </a:lnTo>
                  <a:lnTo>
                    <a:pt x="6" y="84"/>
                  </a:lnTo>
                  <a:lnTo>
                    <a:pt x="4" y="84"/>
                  </a:lnTo>
                  <a:lnTo>
                    <a:pt x="3" y="84"/>
                  </a:lnTo>
                  <a:lnTo>
                    <a:pt x="1" y="84"/>
                  </a:lnTo>
                  <a:lnTo>
                    <a:pt x="0" y="85"/>
                  </a:lnTo>
                  <a:lnTo>
                    <a:pt x="0" y="86"/>
                  </a:lnTo>
                  <a:lnTo>
                    <a:pt x="1" y="87"/>
                  </a:lnTo>
                  <a:lnTo>
                    <a:pt x="2" y="87"/>
                  </a:lnTo>
                  <a:lnTo>
                    <a:pt x="15" y="87"/>
                  </a:lnTo>
                  <a:lnTo>
                    <a:pt x="27" y="87"/>
                  </a:lnTo>
                  <a:lnTo>
                    <a:pt x="28" y="87"/>
                  </a:lnTo>
                  <a:lnTo>
                    <a:pt x="29" y="86"/>
                  </a:lnTo>
                  <a:lnTo>
                    <a:pt x="28" y="85"/>
                  </a:lnTo>
                  <a:lnTo>
                    <a:pt x="27" y="84"/>
                  </a:lnTo>
                  <a:lnTo>
                    <a:pt x="23" y="83"/>
                  </a:lnTo>
                  <a:lnTo>
                    <a:pt x="21" y="82"/>
                  </a:lnTo>
                  <a:lnTo>
                    <a:pt x="19" y="81"/>
                  </a:lnTo>
                  <a:lnTo>
                    <a:pt x="19" y="79"/>
                  </a:lnTo>
                  <a:lnTo>
                    <a:pt x="19"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0" name="Freeform 206"/>
            <p:cNvSpPr>
              <a:spLocks/>
            </p:cNvSpPr>
            <p:nvPr/>
          </p:nvSpPr>
          <p:spPr bwMode="auto">
            <a:xfrm>
              <a:off x="2633445" y="6006118"/>
              <a:ext cx="57637" cy="98667"/>
            </a:xfrm>
            <a:custGeom>
              <a:avLst/>
              <a:gdLst>
                <a:gd name="T0" fmla="*/ 2147483647 w 36"/>
                <a:gd name="T1" fmla="*/ 2147483647 h 62"/>
                <a:gd name="T2" fmla="*/ 2147483647 w 36"/>
                <a:gd name="T3" fmla="*/ 2147483647 h 62"/>
                <a:gd name="T4" fmla="*/ 2147483647 w 36"/>
                <a:gd name="T5" fmla="*/ 2147483647 h 62"/>
                <a:gd name="T6" fmla="*/ 2147483647 w 36"/>
                <a:gd name="T7" fmla="*/ 2147483647 h 62"/>
                <a:gd name="T8" fmla="*/ 2147483647 w 36"/>
                <a:gd name="T9" fmla="*/ 2147483647 h 62"/>
                <a:gd name="T10" fmla="*/ 2147483647 w 36"/>
                <a:gd name="T11" fmla="*/ 2147483647 h 62"/>
                <a:gd name="T12" fmla="*/ 2147483647 w 36"/>
                <a:gd name="T13" fmla="*/ 2147483647 h 62"/>
                <a:gd name="T14" fmla="*/ 2147483647 w 36"/>
                <a:gd name="T15" fmla="*/ 2147483647 h 62"/>
                <a:gd name="T16" fmla="*/ 2147483647 w 36"/>
                <a:gd name="T17" fmla="*/ 2147483647 h 62"/>
                <a:gd name="T18" fmla="*/ 2147483647 w 36"/>
                <a:gd name="T19" fmla="*/ 2147483647 h 62"/>
                <a:gd name="T20" fmla="*/ 2147483647 w 36"/>
                <a:gd name="T21" fmla="*/ 2147483647 h 62"/>
                <a:gd name="T22" fmla="*/ 2147483647 w 36"/>
                <a:gd name="T23" fmla="*/ 0 h 62"/>
                <a:gd name="T24" fmla="*/ 2147483647 w 36"/>
                <a:gd name="T25" fmla="*/ 0 h 62"/>
                <a:gd name="T26" fmla="*/ 2147483647 w 36"/>
                <a:gd name="T27" fmla="*/ 2147483647 h 62"/>
                <a:gd name="T28" fmla="*/ 2147483647 w 36"/>
                <a:gd name="T29" fmla="*/ 2147483647 h 62"/>
                <a:gd name="T30" fmla="*/ 2147483647 w 36"/>
                <a:gd name="T31" fmla="*/ 2147483647 h 62"/>
                <a:gd name="T32" fmla="*/ 2147483647 w 36"/>
                <a:gd name="T33" fmla="*/ 2147483647 h 62"/>
                <a:gd name="T34" fmla="*/ 2147483647 w 36"/>
                <a:gd name="T35" fmla="*/ 2147483647 h 62"/>
                <a:gd name="T36" fmla="*/ 0 w 36"/>
                <a:gd name="T37" fmla="*/ 2147483647 h 62"/>
                <a:gd name="T38" fmla="*/ 0 w 36"/>
                <a:gd name="T39" fmla="*/ 2147483647 h 62"/>
                <a:gd name="T40" fmla="*/ 0 w 36"/>
                <a:gd name="T41" fmla="*/ 2147483647 h 62"/>
                <a:gd name="T42" fmla="*/ 2147483647 w 36"/>
                <a:gd name="T43" fmla="*/ 2147483647 h 62"/>
                <a:gd name="T44" fmla="*/ 2147483647 w 36"/>
                <a:gd name="T45" fmla="*/ 2147483647 h 62"/>
                <a:gd name="T46" fmla="*/ 2147483647 w 36"/>
                <a:gd name="T47" fmla="*/ 2147483647 h 62"/>
                <a:gd name="T48" fmla="*/ 2147483647 w 36"/>
                <a:gd name="T49" fmla="*/ 2147483647 h 62"/>
                <a:gd name="T50" fmla="*/ 2147483647 w 36"/>
                <a:gd name="T51" fmla="*/ 2147483647 h 62"/>
                <a:gd name="T52" fmla="*/ 2147483647 w 36"/>
                <a:gd name="T53" fmla="*/ 2147483647 h 62"/>
                <a:gd name="T54" fmla="*/ 2147483647 w 36"/>
                <a:gd name="T55" fmla="*/ 2147483647 h 62"/>
                <a:gd name="T56" fmla="*/ 2147483647 w 36"/>
                <a:gd name="T57" fmla="*/ 2147483647 h 62"/>
                <a:gd name="T58" fmla="*/ 2147483647 w 36"/>
                <a:gd name="T59" fmla="*/ 2147483647 h 62"/>
                <a:gd name="T60" fmla="*/ 2147483647 w 36"/>
                <a:gd name="T61" fmla="*/ 2147483647 h 62"/>
                <a:gd name="T62" fmla="*/ 2147483647 w 36"/>
                <a:gd name="T63" fmla="*/ 2147483647 h 62"/>
                <a:gd name="T64" fmla="*/ 2147483647 w 36"/>
                <a:gd name="T65" fmla="*/ 2147483647 h 62"/>
                <a:gd name="T66" fmla="*/ 2147483647 w 36"/>
                <a:gd name="T67" fmla="*/ 2147483647 h 62"/>
                <a:gd name="T68" fmla="*/ 2147483647 w 36"/>
                <a:gd name="T69" fmla="*/ 2147483647 h 62"/>
                <a:gd name="T70" fmla="*/ 2147483647 w 36"/>
                <a:gd name="T71" fmla="*/ 2147483647 h 62"/>
                <a:gd name="T72" fmla="*/ 2147483647 w 36"/>
                <a:gd name="T73" fmla="*/ 2147483647 h 62"/>
                <a:gd name="T74" fmla="*/ 2147483647 w 36"/>
                <a:gd name="T75" fmla="*/ 2147483647 h 62"/>
                <a:gd name="T76" fmla="*/ 2147483647 w 36"/>
                <a:gd name="T77" fmla="*/ 2147483647 h 62"/>
                <a:gd name="T78" fmla="*/ 2147483647 w 36"/>
                <a:gd name="T79" fmla="*/ 2147483647 h 62"/>
                <a:gd name="T80" fmla="*/ 2147483647 w 36"/>
                <a:gd name="T81" fmla="*/ 2147483647 h 62"/>
                <a:gd name="T82" fmla="*/ 2147483647 w 36"/>
                <a:gd name="T83" fmla="*/ 2147483647 h 62"/>
                <a:gd name="T84" fmla="*/ 2147483647 w 36"/>
                <a:gd name="T85" fmla="*/ 2147483647 h 62"/>
                <a:gd name="T86" fmla="*/ 2147483647 w 36"/>
                <a:gd name="T87" fmla="*/ 2147483647 h 62"/>
                <a:gd name="T88" fmla="*/ 2147483647 w 36"/>
                <a:gd name="T89" fmla="*/ 2147483647 h 62"/>
                <a:gd name="T90" fmla="*/ 2147483647 w 36"/>
                <a:gd name="T91" fmla="*/ 2147483647 h 62"/>
                <a:gd name="T92" fmla="*/ 2147483647 w 36"/>
                <a:gd name="T93" fmla="*/ 2147483647 h 62"/>
                <a:gd name="T94" fmla="*/ 2147483647 w 36"/>
                <a:gd name="T95" fmla="*/ 2147483647 h 62"/>
                <a:gd name="T96" fmla="*/ 2147483647 w 36"/>
                <a:gd name="T97" fmla="*/ 2147483647 h 62"/>
                <a:gd name="T98" fmla="*/ 2147483647 w 36"/>
                <a:gd name="T99" fmla="*/ 2147483647 h 62"/>
                <a:gd name="T100" fmla="*/ 2147483647 w 36"/>
                <a:gd name="T101" fmla="*/ 2147483647 h 62"/>
                <a:gd name="T102" fmla="*/ 2147483647 w 36"/>
                <a:gd name="T103" fmla="*/ 2147483647 h 62"/>
                <a:gd name="T104" fmla="*/ 2147483647 w 36"/>
                <a:gd name="T105" fmla="*/ 2147483647 h 62"/>
                <a:gd name="T106" fmla="*/ 2147483647 w 36"/>
                <a:gd name="T107" fmla="*/ 2147483647 h 62"/>
                <a:gd name="T108" fmla="*/ 2147483647 w 36"/>
                <a:gd name="T109" fmla="*/ 2147483647 h 62"/>
                <a:gd name="T110" fmla="*/ 2147483647 w 36"/>
                <a:gd name="T111" fmla="*/ 2147483647 h 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2"/>
                <a:gd name="T170" fmla="*/ 36 w 36"/>
                <a:gd name="T171" fmla="*/ 62 h 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2">
                  <a:moveTo>
                    <a:pt x="33" y="16"/>
                  </a:moveTo>
                  <a:lnTo>
                    <a:pt x="35" y="15"/>
                  </a:lnTo>
                  <a:lnTo>
                    <a:pt x="36" y="13"/>
                  </a:lnTo>
                  <a:lnTo>
                    <a:pt x="35" y="11"/>
                  </a:lnTo>
                  <a:lnTo>
                    <a:pt x="35" y="10"/>
                  </a:lnTo>
                  <a:lnTo>
                    <a:pt x="33" y="10"/>
                  </a:lnTo>
                  <a:lnTo>
                    <a:pt x="19" y="10"/>
                  </a:lnTo>
                  <a:lnTo>
                    <a:pt x="17" y="9"/>
                  </a:lnTo>
                  <a:lnTo>
                    <a:pt x="17" y="8"/>
                  </a:lnTo>
                  <a:lnTo>
                    <a:pt x="17" y="3"/>
                  </a:lnTo>
                  <a:lnTo>
                    <a:pt x="17" y="1"/>
                  </a:lnTo>
                  <a:lnTo>
                    <a:pt x="16" y="0"/>
                  </a:lnTo>
                  <a:lnTo>
                    <a:pt x="15" y="0"/>
                  </a:lnTo>
                  <a:lnTo>
                    <a:pt x="14" y="2"/>
                  </a:lnTo>
                  <a:lnTo>
                    <a:pt x="10" y="8"/>
                  </a:lnTo>
                  <a:lnTo>
                    <a:pt x="7" y="11"/>
                  </a:lnTo>
                  <a:lnTo>
                    <a:pt x="4" y="12"/>
                  </a:lnTo>
                  <a:lnTo>
                    <a:pt x="1" y="14"/>
                  </a:lnTo>
                  <a:lnTo>
                    <a:pt x="0" y="14"/>
                  </a:lnTo>
                  <a:lnTo>
                    <a:pt x="0" y="15"/>
                  </a:lnTo>
                  <a:lnTo>
                    <a:pt x="0" y="16"/>
                  </a:lnTo>
                  <a:lnTo>
                    <a:pt x="1" y="16"/>
                  </a:lnTo>
                  <a:lnTo>
                    <a:pt x="4" y="16"/>
                  </a:lnTo>
                  <a:lnTo>
                    <a:pt x="6" y="17"/>
                  </a:lnTo>
                  <a:lnTo>
                    <a:pt x="7" y="19"/>
                  </a:lnTo>
                  <a:lnTo>
                    <a:pt x="7" y="48"/>
                  </a:lnTo>
                  <a:lnTo>
                    <a:pt x="7" y="51"/>
                  </a:lnTo>
                  <a:lnTo>
                    <a:pt x="7" y="53"/>
                  </a:lnTo>
                  <a:lnTo>
                    <a:pt x="8" y="54"/>
                  </a:lnTo>
                  <a:lnTo>
                    <a:pt x="9" y="56"/>
                  </a:lnTo>
                  <a:lnTo>
                    <a:pt x="10" y="58"/>
                  </a:lnTo>
                  <a:lnTo>
                    <a:pt x="12" y="60"/>
                  </a:lnTo>
                  <a:lnTo>
                    <a:pt x="15" y="61"/>
                  </a:lnTo>
                  <a:lnTo>
                    <a:pt x="18" y="62"/>
                  </a:lnTo>
                  <a:lnTo>
                    <a:pt x="21" y="62"/>
                  </a:lnTo>
                  <a:lnTo>
                    <a:pt x="24" y="61"/>
                  </a:lnTo>
                  <a:lnTo>
                    <a:pt x="27" y="61"/>
                  </a:lnTo>
                  <a:lnTo>
                    <a:pt x="31" y="59"/>
                  </a:lnTo>
                  <a:lnTo>
                    <a:pt x="34" y="57"/>
                  </a:lnTo>
                  <a:lnTo>
                    <a:pt x="34" y="56"/>
                  </a:lnTo>
                  <a:lnTo>
                    <a:pt x="34" y="55"/>
                  </a:lnTo>
                  <a:lnTo>
                    <a:pt x="33" y="54"/>
                  </a:lnTo>
                  <a:lnTo>
                    <a:pt x="30" y="55"/>
                  </a:lnTo>
                  <a:lnTo>
                    <a:pt x="28" y="56"/>
                  </a:lnTo>
                  <a:lnTo>
                    <a:pt x="25" y="56"/>
                  </a:lnTo>
                  <a:lnTo>
                    <a:pt x="21" y="55"/>
                  </a:lnTo>
                  <a:lnTo>
                    <a:pt x="18" y="53"/>
                  </a:lnTo>
                  <a:lnTo>
                    <a:pt x="17" y="52"/>
                  </a:lnTo>
                  <a:lnTo>
                    <a:pt x="16" y="51"/>
                  </a:lnTo>
                  <a:lnTo>
                    <a:pt x="16" y="47"/>
                  </a:lnTo>
                  <a:lnTo>
                    <a:pt x="16" y="21"/>
                  </a:lnTo>
                  <a:lnTo>
                    <a:pt x="16" y="18"/>
                  </a:lnTo>
                  <a:lnTo>
                    <a:pt x="17" y="17"/>
                  </a:lnTo>
                  <a:lnTo>
                    <a:pt x="18" y="16"/>
                  </a:lnTo>
                  <a:lnTo>
                    <a:pt x="20" y="16"/>
                  </a:lnTo>
                  <a:lnTo>
                    <a:pt x="33" y="1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1" name="Freeform 207"/>
            <p:cNvSpPr>
              <a:spLocks noEditPoints="1"/>
            </p:cNvSpPr>
            <p:nvPr/>
          </p:nvSpPr>
          <p:spPr bwMode="auto">
            <a:xfrm>
              <a:off x="2703308" y="5968444"/>
              <a:ext cx="41918" cy="134547"/>
            </a:xfrm>
            <a:custGeom>
              <a:avLst/>
              <a:gdLst>
                <a:gd name="T0" fmla="*/ 2147483647 w 26"/>
                <a:gd name="T1" fmla="*/ 2147483647 h 84"/>
                <a:gd name="T2" fmla="*/ 2147483647 w 26"/>
                <a:gd name="T3" fmla="*/ 2147483647 h 84"/>
                <a:gd name="T4" fmla="*/ 2147483647 w 26"/>
                <a:gd name="T5" fmla="*/ 2147483647 h 84"/>
                <a:gd name="T6" fmla="*/ 2147483647 w 26"/>
                <a:gd name="T7" fmla="*/ 2147483647 h 84"/>
                <a:gd name="T8" fmla="*/ 2147483647 w 26"/>
                <a:gd name="T9" fmla="*/ 2147483647 h 84"/>
                <a:gd name="T10" fmla="*/ 2147483647 w 26"/>
                <a:gd name="T11" fmla="*/ 2147483647 h 84"/>
                <a:gd name="T12" fmla="*/ 2147483647 w 26"/>
                <a:gd name="T13" fmla="*/ 2147483647 h 84"/>
                <a:gd name="T14" fmla="*/ 2147483647 w 26"/>
                <a:gd name="T15" fmla="*/ 2147483647 h 84"/>
                <a:gd name="T16" fmla="*/ 2147483647 w 26"/>
                <a:gd name="T17" fmla="*/ 2147483647 h 84"/>
                <a:gd name="T18" fmla="*/ 2147483647 w 26"/>
                <a:gd name="T19" fmla="*/ 2147483647 h 84"/>
                <a:gd name="T20" fmla="*/ 2147483647 w 26"/>
                <a:gd name="T21" fmla="*/ 2147483647 h 84"/>
                <a:gd name="T22" fmla="*/ 2147483647 w 26"/>
                <a:gd name="T23" fmla="*/ 2147483647 h 84"/>
                <a:gd name="T24" fmla="*/ 2147483647 w 26"/>
                <a:gd name="T25" fmla="*/ 2147483647 h 84"/>
                <a:gd name="T26" fmla="*/ 2147483647 w 26"/>
                <a:gd name="T27" fmla="*/ 2147483647 h 84"/>
                <a:gd name="T28" fmla="*/ 2147483647 w 26"/>
                <a:gd name="T29" fmla="*/ 2147483647 h 84"/>
                <a:gd name="T30" fmla="*/ 2147483647 w 26"/>
                <a:gd name="T31" fmla="*/ 2147483647 h 84"/>
                <a:gd name="T32" fmla="*/ 2147483647 w 26"/>
                <a:gd name="T33" fmla="*/ 2147483647 h 84"/>
                <a:gd name="T34" fmla="*/ 2147483647 w 26"/>
                <a:gd name="T35" fmla="*/ 2147483647 h 84"/>
                <a:gd name="T36" fmla="*/ 2147483647 w 26"/>
                <a:gd name="T37" fmla="*/ 2147483647 h 84"/>
                <a:gd name="T38" fmla="*/ 2147483647 w 26"/>
                <a:gd name="T39" fmla="*/ 2147483647 h 84"/>
                <a:gd name="T40" fmla="*/ 2147483647 w 26"/>
                <a:gd name="T41" fmla="*/ 2147483647 h 84"/>
                <a:gd name="T42" fmla="*/ 0 w 26"/>
                <a:gd name="T43" fmla="*/ 2147483647 h 84"/>
                <a:gd name="T44" fmla="*/ 0 w 26"/>
                <a:gd name="T45" fmla="*/ 2147483647 h 84"/>
                <a:gd name="T46" fmla="*/ 0 w 26"/>
                <a:gd name="T47" fmla="*/ 2147483647 h 84"/>
                <a:gd name="T48" fmla="*/ 2147483647 w 26"/>
                <a:gd name="T49" fmla="*/ 2147483647 h 84"/>
                <a:gd name="T50" fmla="*/ 2147483647 w 26"/>
                <a:gd name="T51" fmla="*/ 2147483647 h 84"/>
                <a:gd name="T52" fmla="*/ 2147483647 w 26"/>
                <a:gd name="T53" fmla="*/ 2147483647 h 84"/>
                <a:gd name="T54" fmla="*/ 2147483647 w 26"/>
                <a:gd name="T55" fmla="*/ 2147483647 h 84"/>
                <a:gd name="T56" fmla="*/ 2147483647 w 26"/>
                <a:gd name="T57" fmla="*/ 2147483647 h 84"/>
                <a:gd name="T58" fmla="*/ 2147483647 w 26"/>
                <a:gd name="T59" fmla="*/ 2147483647 h 84"/>
                <a:gd name="T60" fmla="*/ 2147483647 w 26"/>
                <a:gd name="T61" fmla="*/ 2147483647 h 84"/>
                <a:gd name="T62" fmla="*/ 2147483647 w 26"/>
                <a:gd name="T63" fmla="*/ 2147483647 h 84"/>
                <a:gd name="T64" fmla="*/ 2147483647 w 26"/>
                <a:gd name="T65" fmla="*/ 2147483647 h 84"/>
                <a:gd name="T66" fmla="*/ 2147483647 w 26"/>
                <a:gd name="T67" fmla="*/ 2147483647 h 84"/>
                <a:gd name="T68" fmla="*/ 2147483647 w 26"/>
                <a:gd name="T69" fmla="*/ 2147483647 h 84"/>
                <a:gd name="T70" fmla="*/ 2147483647 w 26"/>
                <a:gd name="T71" fmla="*/ 2147483647 h 84"/>
                <a:gd name="T72" fmla="*/ 2147483647 w 26"/>
                <a:gd name="T73" fmla="*/ 2147483647 h 84"/>
                <a:gd name="T74" fmla="*/ 2147483647 w 26"/>
                <a:gd name="T75" fmla="*/ 2147483647 h 84"/>
                <a:gd name="T76" fmla="*/ 2147483647 w 26"/>
                <a:gd name="T77" fmla="*/ 0 h 84"/>
                <a:gd name="T78" fmla="*/ 2147483647 w 26"/>
                <a:gd name="T79" fmla="*/ 2147483647 h 84"/>
                <a:gd name="T80" fmla="*/ 2147483647 w 26"/>
                <a:gd name="T81" fmla="*/ 2147483647 h 84"/>
                <a:gd name="T82" fmla="*/ 2147483647 w 26"/>
                <a:gd name="T83" fmla="*/ 2147483647 h 84"/>
                <a:gd name="T84" fmla="*/ 2147483647 w 26"/>
                <a:gd name="T85" fmla="*/ 2147483647 h 84"/>
                <a:gd name="T86" fmla="*/ 2147483647 w 26"/>
                <a:gd name="T87" fmla="*/ 2147483647 h 84"/>
                <a:gd name="T88" fmla="*/ 2147483647 w 26"/>
                <a:gd name="T89" fmla="*/ 2147483647 h 84"/>
                <a:gd name="T90" fmla="*/ 2147483647 w 26"/>
                <a:gd name="T91" fmla="*/ 2147483647 h 84"/>
                <a:gd name="T92" fmla="*/ 2147483647 w 26"/>
                <a:gd name="T93" fmla="*/ 2147483647 h 84"/>
                <a:gd name="T94" fmla="*/ 2147483647 w 26"/>
                <a:gd name="T95" fmla="*/ 2147483647 h 84"/>
                <a:gd name="T96" fmla="*/ 2147483647 w 26"/>
                <a:gd name="T97" fmla="*/ 2147483647 h 84"/>
                <a:gd name="T98" fmla="*/ 2147483647 w 26"/>
                <a:gd name="T99" fmla="*/ 2147483647 h 84"/>
                <a:gd name="T100" fmla="*/ 2147483647 w 26"/>
                <a:gd name="T101" fmla="*/ 2147483647 h 84"/>
                <a:gd name="T102" fmla="*/ 2147483647 w 26"/>
                <a:gd name="T103" fmla="*/ 2147483647 h 84"/>
                <a:gd name="T104" fmla="*/ 2147483647 w 26"/>
                <a:gd name="T105" fmla="*/ 2147483647 h 84"/>
                <a:gd name="T106" fmla="*/ 2147483647 w 26"/>
                <a:gd name="T107" fmla="*/ 2147483647 h 84"/>
                <a:gd name="T108" fmla="*/ 2147483647 w 26"/>
                <a:gd name="T109" fmla="*/ 2147483647 h 84"/>
                <a:gd name="T110" fmla="*/ 2147483647 w 26"/>
                <a:gd name="T111" fmla="*/ 2147483647 h 84"/>
                <a:gd name="T112" fmla="*/ 2147483647 w 26"/>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
                <a:gd name="T172" fmla="*/ 0 h 84"/>
                <a:gd name="T173" fmla="*/ 26 w 26"/>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 h="84">
                  <a:moveTo>
                    <a:pt x="18" y="38"/>
                  </a:moveTo>
                  <a:lnTo>
                    <a:pt x="19" y="31"/>
                  </a:lnTo>
                  <a:lnTo>
                    <a:pt x="18" y="30"/>
                  </a:lnTo>
                  <a:lnTo>
                    <a:pt x="10" y="36"/>
                  </a:lnTo>
                  <a:lnTo>
                    <a:pt x="7" y="37"/>
                  </a:lnTo>
                  <a:lnTo>
                    <a:pt x="5" y="37"/>
                  </a:lnTo>
                  <a:lnTo>
                    <a:pt x="4" y="38"/>
                  </a:lnTo>
                  <a:lnTo>
                    <a:pt x="3" y="39"/>
                  </a:lnTo>
                  <a:lnTo>
                    <a:pt x="3" y="40"/>
                  </a:lnTo>
                  <a:lnTo>
                    <a:pt x="4" y="40"/>
                  </a:lnTo>
                  <a:lnTo>
                    <a:pt x="6" y="41"/>
                  </a:lnTo>
                  <a:lnTo>
                    <a:pt x="7" y="41"/>
                  </a:lnTo>
                  <a:lnTo>
                    <a:pt x="8" y="42"/>
                  </a:lnTo>
                  <a:lnTo>
                    <a:pt x="9" y="43"/>
                  </a:lnTo>
                  <a:lnTo>
                    <a:pt x="9" y="45"/>
                  </a:lnTo>
                  <a:lnTo>
                    <a:pt x="9" y="74"/>
                  </a:lnTo>
                  <a:lnTo>
                    <a:pt x="9" y="77"/>
                  </a:lnTo>
                  <a:lnTo>
                    <a:pt x="8" y="78"/>
                  </a:lnTo>
                  <a:lnTo>
                    <a:pt x="8" y="79"/>
                  </a:lnTo>
                  <a:lnTo>
                    <a:pt x="5" y="80"/>
                  </a:lnTo>
                  <a:lnTo>
                    <a:pt x="2" y="81"/>
                  </a:lnTo>
                  <a:lnTo>
                    <a:pt x="0" y="82"/>
                  </a:lnTo>
                  <a:lnTo>
                    <a:pt x="0" y="83"/>
                  </a:lnTo>
                  <a:lnTo>
                    <a:pt x="0" y="84"/>
                  </a:lnTo>
                  <a:lnTo>
                    <a:pt x="1" y="84"/>
                  </a:lnTo>
                  <a:lnTo>
                    <a:pt x="2" y="84"/>
                  </a:lnTo>
                  <a:lnTo>
                    <a:pt x="13" y="84"/>
                  </a:lnTo>
                  <a:lnTo>
                    <a:pt x="23" y="84"/>
                  </a:lnTo>
                  <a:lnTo>
                    <a:pt x="25" y="84"/>
                  </a:lnTo>
                  <a:lnTo>
                    <a:pt x="26" y="84"/>
                  </a:lnTo>
                  <a:lnTo>
                    <a:pt x="26" y="83"/>
                  </a:lnTo>
                  <a:lnTo>
                    <a:pt x="26" y="82"/>
                  </a:lnTo>
                  <a:lnTo>
                    <a:pt x="25" y="82"/>
                  </a:lnTo>
                  <a:lnTo>
                    <a:pt x="23" y="81"/>
                  </a:lnTo>
                  <a:lnTo>
                    <a:pt x="19" y="80"/>
                  </a:lnTo>
                  <a:lnTo>
                    <a:pt x="18" y="78"/>
                  </a:lnTo>
                  <a:lnTo>
                    <a:pt x="18" y="76"/>
                  </a:lnTo>
                  <a:lnTo>
                    <a:pt x="18" y="38"/>
                  </a:lnTo>
                  <a:close/>
                  <a:moveTo>
                    <a:pt x="13" y="0"/>
                  </a:moveTo>
                  <a:lnTo>
                    <a:pt x="11" y="1"/>
                  </a:lnTo>
                  <a:lnTo>
                    <a:pt x="9" y="2"/>
                  </a:lnTo>
                  <a:lnTo>
                    <a:pt x="8" y="4"/>
                  </a:lnTo>
                  <a:lnTo>
                    <a:pt x="8" y="6"/>
                  </a:lnTo>
                  <a:lnTo>
                    <a:pt x="8" y="8"/>
                  </a:lnTo>
                  <a:lnTo>
                    <a:pt x="9" y="9"/>
                  </a:lnTo>
                  <a:lnTo>
                    <a:pt x="9" y="10"/>
                  </a:lnTo>
                  <a:lnTo>
                    <a:pt x="11" y="12"/>
                  </a:lnTo>
                  <a:lnTo>
                    <a:pt x="13" y="12"/>
                  </a:lnTo>
                  <a:lnTo>
                    <a:pt x="16" y="12"/>
                  </a:lnTo>
                  <a:lnTo>
                    <a:pt x="17" y="11"/>
                  </a:lnTo>
                  <a:lnTo>
                    <a:pt x="17" y="10"/>
                  </a:lnTo>
                  <a:lnTo>
                    <a:pt x="19" y="8"/>
                  </a:lnTo>
                  <a:lnTo>
                    <a:pt x="19" y="6"/>
                  </a:lnTo>
                  <a:lnTo>
                    <a:pt x="19" y="4"/>
                  </a:lnTo>
                  <a:lnTo>
                    <a:pt x="17" y="2"/>
                  </a:lnTo>
                  <a:lnTo>
                    <a:pt x="16" y="1"/>
                  </a:lnTo>
                  <a:lnTo>
                    <a:pt x="13"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2" name="Freeform 208"/>
            <p:cNvSpPr>
              <a:spLocks/>
            </p:cNvSpPr>
            <p:nvPr/>
          </p:nvSpPr>
          <p:spPr bwMode="auto">
            <a:xfrm>
              <a:off x="2759199" y="6013293"/>
              <a:ext cx="92568" cy="89697"/>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2147483647 h 56"/>
                <a:gd name="T76" fmla="*/ 2147483647 w 59"/>
                <a:gd name="T77" fmla="*/ 0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4"/>
                  </a:lnTo>
                  <a:lnTo>
                    <a:pt x="0" y="54"/>
                  </a:lnTo>
                  <a:lnTo>
                    <a:pt x="0" y="55"/>
                  </a:lnTo>
                  <a:lnTo>
                    <a:pt x="1" y="56"/>
                  </a:lnTo>
                  <a:lnTo>
                    <a:pt x="2" y="56"/>
                  </a:lnTo>
                  <a:lnTo>
                    <a:pt x="4" y="56"/>
                  </a:lnTo>
                  <a:lnTo>
                    <a:pt x="14" y="56"/>
                  </a:lnTo>
                  <a:lnTo>
                    <a:pt x="23" y="56"/>
                  </a:lnTo>
                  <a:lnTo>
                    <a:pt x="25" y="56"/>
                  </a:lnTo>
                  <a:lnTo>
                    <a:pt x="26" y="56"/>
                  </a:lnTo>
                  <a:lnTo>
                    <a:pt x="26" y="55"/>
                  </a:lnTo>
                  <a:lnTo>
                    <a:pt x="26" y="54"/>
                  </a:lnTo>
                  <a:lnTo>
                    <a:pt x="25" y="53"/>
                  </a:lnTo>
                  <a:lnTo>
                    <a:pt x="22" y="53"/>
                  </a:lnTo>
                  <a:lnTo>
                    <a:pt x="19" y="52"/>
                  </a:lnTo>
                  <a:lnTo>
                    <a:pt x="18" y="51"/>
                  </a:lnTo>
                  <a:lnTo>
                    <a:pt x="17" y="50"/>
                  </a:lnTo>
                  <a:lnTo>
                    <a:pt x="16" y="49"/>
                  </a:lnTo>
                  <a:lnTo>
                    <a:pt x="16" y="48"/>
                  </a:lnTo>
                  <a:lnTo>
                    <a:pt x="16" y="45"/>
                  </a:lnTo>
                  <a:lnTo>
                    <a:pt x="16" y="24"/>
                  </a:lnTo>
                  <a:lnTo>
                    <a:pt x="16" y="14"/>
                  </a:lnTo>
                  <a:lnTo>
                    <a:pt x="17" y="13"/>
                  </a:lnTo>
                  <a:lnTo>
                    <a:pt x="17" y="12"/>
                  </a:lnTo>
                  <a:lnTo>
                    <a:pt x="21" y="10"/>
                  </a:lnTo>
                  <a:lnTo>
                    <a:pt x="23" y="9"/>
                  </a:lnTo>
                  <a:lnTo>
                    <a:pt x="25" y="9"/>
                  </a:lnTo>
                  <a:lnTo>
                    <a:pt x="28" y="8"/>
                  </a:lnTo>
                  <a:lnTo>
                    <a:pt x="31" y="8"/>
                  </a:lnTo>
                  <a:lnTo>
                    <a:pt x="34" y="8"/>
                  </a:lnTo>
                  <a:lnTo>
                    <a:pt x="37" y="9"/>
                  </a:lnTo>
                  <a:lnTo>
                    <a:pt x="39" y="11"/>
                  </a:lnTo>
                  <a:lnTo>
                    <a:pt x="40" y="13"/>
                  </a:lnTo>
                  <a:lnTo>
                    <a:pt x="42" y="18"/>
                  </a:lnTo>
                  <a:lnTo>
                    <a:pt x="42" y="22"/>
                  </a:lnTo>
                  <a:lnTo>
                    <a:pt x="42" y="45"/>
                  </a:lnTo>
                  <a:lnTo>
                    <a:pt x="42" y="49"/>
                  </a:lnTo>
                  <a:lnTo>
                    <a:pt x="40" y="51"/>
                  </a:lnTo>
                  <a:lnTo>
                    <a:pt x="38" y="52"/>
                  </a:lnTo>
                  <a:lnTo>
                    <a:pt x="35" y="53"/>
                  </a:lnTo>
                  <a:lnTo>
                    <a:pt x="34" y="54"/>
                  </a:lnTo>
                  <a:lnTo>
                    <a:pt x="34" y="55"/>
                  </a:lnTo>
                  <a:lnTo>
                    <a:pt x="34" y="56"/>
                  </a:lnTo>
                  <a:lnTo>
                    <a:pt x="36" y="56"/>
                  </a:lnTo>
                  <a:lnTo>
                    <a:pt x="46" y="56"/>
                  </a:lnTo>
                  <a:lnTo>
                    <a:pt x="56" y="56"/>
                  </a:lnTo>
                  <a:lnTo>
                    <a:pt x="58" y="56"/>
                  </a:lnTo>
                  <a:lnTo>
                    <a:pt x="59" y="56"/>
                  </a:lnTo>
                  <a:lnTo>
                    <a:pt x="59" y="55"/>
                  </a:lnTo>
                  <a:lnTo>
                    <a:pt x="58" y="54"/>
                  </a:lnTo>
                  <a:lnTo>
                    <a:pt x="57" y="54"/>
                  </a:lnTo>
                  <a:lnTo>
                    <a:pt x="54" y="53"/>
                  </a:lnTo>
                  <a:lnTo>
                    <a:pt x="52" y="52"/>
                  </a:lnTo>
                  <a:lnTo>
                    <a:pt x="51" y="51"/>
                  </a:lnTo>
                  <a:lnTo>
                    <a:pt x="51" y="49"/>
                  </a:lnTo>
                  <a:lnTo>
                    <a:pt x="51" y="47"/>
                  </a:lnTo>
                  <a:lnTo>
                    <a:pt x="51" y="22"/>
                  </a:lnTo>
                  <a:lnTo>
                    <a:pt x="51" y="19"/>
                  </a:lnTo>
                  <a:lnTo>
                    <a:pt x="50" y="16"/>
                  </a:lnTo>
                  <a:lnTo>
                    <a:pt x="50" y="13"/>
                  </a:lnTo>
                  <a:lnTo>
                    <a:pt x="48" y="10"/>
                  </a:lnTo>
                  <a:lnTo>
                    <a:pt x="46" y="7"/>
                  </a:lnTo>
                  <a:lnTo>
                    <a:pt x="43" y="4"/>
                  </a:lnTo>
                  <a:lnTo>
                    <a:pt x="39" y="3"/>
                  </a:lnTo>
                  <a:lnTo>
                    <a:pt x="33" y="2"/>
                  </a:lnTo>
                  <a:lnTo>
                    <a:pt x="28" y="3"/>
                  </a:lnTo>
                  <a:lnTo>
                    <a:pt x="26" y="3"/>
                  </a:lnTo>
                  <a:lnTo>
                    <a:pt x="24" y="4"/>
                  </a:lnTo>
                  <a:lnTo>
                    <a:pt x="20" y="6"/>
                  </a:lnTo>
                  <a:lnTo>
                    <a:pt x="16" y="9"/>
                  </a:lnTo>
                  <a:lnTo>
                    <a:pt x="16" y="2"/>
                  </a:lnTo>
                  <a:lnTo>
                    <a:pt x="16" y="1"/>
                  </a:lnTo>
                  <a:lnTo>
                    <a:pt x="15" y="0"/>
                  </a:lnTo>
                  <a:lnTo>
                    <a:pt x="13" y="1"/>
                  </a:lnTo>
                  <a:lnTo>
                    <a:pt x="11" y="3"/>
                  </a:lnTo>
                  <a:lnTo>
                    <a:pt x="7" y="8"/>
                  </a:lnTo>
                  <a:lnTo>
                    <a:pt x="3" y="10"/>
                  </a:lnTo>
                  <a:lnTo>
                    <a:pt x="2" y="11"/>
                  </a:lnTo>
                  <a:lnTo>
                    <a:pt x="1" y="12"/>
                  </a:lnTo>
                  <a:lnTo>
                    <a:pt x="2" y="13"/>
                  </a:lnTo>
                  <a:lnTo>
                    <a:pt x="4" y="14"/>
                  </a:lnTo>
                  <a:lnTo>
                    <a:pt x="5" y="14"/>
                  </a:lnTo>
                  <a:lnTo>
                    <a:pt x="6" y="15"/>
                  </a:lnTo>
                  <a:lnTo>
                    <a:pt x="7" y="17"/>
                  </a:lnTo>
                  <a:lnTo>
                    <a:pt x="7" y="20"/>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3" name="Freeform 209"/>
            <p:cNvSpPr>
              <a:spLocks noEditPoints="1"/>
            </p:cNvSpPr>
            <p:nvPr/>
          </p:nvSpPr>
          <p:spPr bwMode="auto">
            <a:xfrm>
              <a:off x="2857008" y="6016881"/>
              <a:ext cx="96062"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2147483647 w 60"/>
                <a:gd name="T27" fmla="*/ 2147483647 h 83"/>
                <a:gd name="T28" fmla="*/ 2147483647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2147483647 w 60"/>
                <a:gd name="T101" fmla="*/ 2147483647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83"/>
                <a:gd name="T155" fmla="*/ 60 w 60"/>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83">
                  <a:moveTo>
                    <a:pt x="58" y="12"/>
                  </a:moveTo>
                  <a:lnTo>
                    <a:pt x="60" y="12"/>
                  </a:lnTo>
                  <a:lnTo>
                    <a:pt x="60" y="10"/>
                  </a:lnTo>
                  <a:lnTo>
                    <a:pt x="60" y="7"/>
                  </a:lnTo>
                  <a:lnTo>
                    <a:pt x="60" y="6"/>
                  </a:lnTo>
                  <a:lnTo>
                    <a:pt x="59" y="6"/>
                  </a:lnTo>
                  <a:lnTo>
                    <a:pt x="54" y="6"/>
                  </a:lnTo>
                  <a:lnTo>
                    <a:pt x="50" y="6"/>
                  </a:lnTo>
                  <a:lnTo>
                    <a:pt x="47" y="5"/>
                  </a:lnTo>
                  <a:lnTo>
                    <a:pt x="42" y="3"/>
                  </a:lnTo>
                  <a:lnTo>
                    <a:pt x="37" y="1"/>
                  </a:lnTo>
                  <a:lnTo>
                    <a:pt x="34" y="0"/>
                  </a:lnTo>
                  <a:lnTo>
                    <a:pt x="30" y="0"/>
                  </a:lnTo>
                  <a:lnTo>
                    <a:pt x="26" y="1"/>
                  </a:lnTo>
                  <a:lnTo>
                    <a:pt x="23" y="1"/>
                  </a:lnTo>
                  <a:lnTo>
                    <a:pt x="19" y="3"/>
                  </a:lnTo>
                  <a:lnTo>
                    <a:pt x="18" y="4"/>
                  </a:lnTo>
                  <a:lnTo>
                    <a:pt x="17" y="5"/>
                  </a:lnTo>
                  <a:lnTo>
                    <a:pt x="15" y="7"/>
                  </a:lnTo>
                  <a:lnTo>
                    <a:pt x="14" y="8"/>
                  </a:lnTo>
                  <a:lnTo>
                    <a:pt x="13" y="11"/>
                  </a:lnTo>
                  <a:lnTo>
                    <a:pt x="12" y="15"/>
                  </a:lnTo>
                  <a:lnTo>
                    <a:pt x="11" y="19"/>
                  </a:lnTo>
                  <a:lnTo>
                    <a:pt x="11" y="22"/>
                  </a:lnTo>
                  <a:lnTo>
                    <a:pt x="12" y="24"/>
                  </a:lnTo>
                  <a:lnTo>
                    <a:pt x="14" y="29"/>
                  </a:lnTo>
                  <a:lnTo>
                    <a:pt x="17" y="33"/>
                  </a:lnTo>
                  <a:lnTo>
                    <a:pt x="21" y="37"/>
                  </a:lnTo>
                  <a:lnTo>
                    <a:pt x="18" y="37"/>
                  </a:lnTo>
                  <a:lnTo>
                    <a:pt x="14" y="39"/>
                  </a:lnTo>
                  <a:lnTo>
                    <a:pt x="11" y="39"/>
                  </a:lnTo>
                  <a:lnTo>
                    <a:pt x="9" y="41"/>
                  </a:lnTo>
                  <a:lnTo>
                    <a:pt x="8" y="42"/>
                  </a:lnTo>
                  <a:lnTo>
                    <a:pt x="8" y="44"/>
                  </a:lnTo>
                  <a:lnTo>
                    <a:pt x="8" y="45"/>
                  </a:lnTo>
                  <a:lnTo>
                    <a:pt x="9" y="46"/>
                  </a:lnTo>
                  <a:lnTo>
                    <a:pt x="12" y="49"/>
                  </a:lnTo>
                  <a:lnTo>
                    <a:pt x="17" y="54"/>
                  </a:lnTo>
                  <a:lnTo>
                    <a:pt x="12" y="57"/>
                  </a:lnTo>
                  <a:lnTo>
                    <a:pt x="6" y="60"/>
                  </a:lnTo>
                  <a:lnTo>
                    <a:pt x="4" y="62"/>
                  </a:lnTo>
                  <a:lnTo>
                    <a:pt x="2" y="64"/>
                  </a:lnTo>
                  <a:lnTo>
                    <a:pt x="1" y="67"/>
                  </a:lnTo>
                  <a:lnTo>
                    <a:pt x="0" y="70"/>
                  </a:lnTo>
                  <a:lnTo>
                    <a:pt x="1" y="73"/>
                  </a:lnTo>
                  <a:lnTo>
                    <a:pt x="1" y="75"/>
                  </a:lnTo>
                  <a:lnTo>
                    <a:pt x="2" y="76"/>
                  </a:lnTo>
                  <a:lnTo>
                    <a:pt x="3" y="77"/>
                  </a:lnTo>
                  <a:lnTo>
                    <a:pt x="5" y="79"/>
                  </a:lnTo>
                  <a:lnTo>
                    <a:pt x="8" y="81"/>
                  </a:lnTo>
                  <a:lnTo>
                    <a:pt x="11" y="82"/>
                  </a:lnTo>
                  <a:lnTo>
                    <a:pt x="16" y="83"/>
                  </a:lnTo>
                  <a:lnTo>
                    <a:pt x="22" y="83"/>
                  </a:lnTo>
                  <a:lnTo>
                    <a:pt x="26" y="83"/>
                  </a:lnTo>
                  <a:lnTo>
                    <a:pt x="31" y="82"/>
                  </a:lnTo>
                  <a:lnTo>
                    <a:pt x="36" y="81"/>
                  </a:lnTo>
                  <a:lnTo>
                    <a:pt x="42" y="79"/>
                  </a:lnTo>
                  <a:lnTo>
                    <a:pt x="48" y="76"/>
                  </a:lnTo>
                  <a:lnTo>
                    <a:pt x="50" y="74"/>
                  </a:lnTo>
                  <a:lnTo>
                    <a:pt x="52" y="73"/>
                  </a:lnTo>
                  <a:lnTo>
                    <a:pt x="54" y="70"/>
                  </a:lnTo>
                  <a:lnTo>
                    <a:pt x="55" y="68"/>
                  </a:lnTo>
                  <a:lnTo>
                    <a:pt x="56" y="65"/>
                  </a:lnTo>
                  <a:lnTo>
                    <a:pt x="57" y="62"/>
                  </a:lnTo>
                  <a:lnTo>
                    <a:pt x="56" y="58"/>
                  </a:lnTo>
                  <a:lnTo>
                    <a:pt x="55" y="54"/>
                  </a:lnTo>
                  <a:lnTo>
                    <a:pt x="54" y="53"/>
                  </a:lnTo>
                  <a:lnTo>
                    <a:pt x="53" y="52"/>
                  </a:lnTo>
                  <a:lnTo>
                    <a:pt x="50" y="50"/>
                  </a:lnTo>
                  <a:lnTo>
                    <a:pt x="46" y="48"/>
                  </a:lnTo>
                  <a:lnTo>
                    <a:pt x="42" y="47"/>
                  </a:lnTo>
                  <a:lnTo>
                    <a:pt x="32" y="47"/>
                  </a:lnTo>
                  <a:lnTo>
                    <a:pt x="24" y="47"/>
                  </a:lnTo>
                  <a:lnTo>
                    <a:pt x="20" y="46"/>
                  </a:lnTo>
                  <a:lnTo>
                    <a:pt x="19" y="46"/>
                  </a:lnTo>
                  <a:lnTo>
                    <a:pt x="18" y="45"/>
                  </a:lnTo>
                  <a:lnTo>
                    <a:pt x="17" y="43"/>
                  </a:lnTo>
                  <a:lnTo>
                    <a:pt x="18" y="41"/>
                  </a:lnTo>
                  <a:lnTo>
                    <a:pt x="19" y="40"/>
                  </a:lnTo>
                  <a:lnTo>
                    <a:pt x="21" y="39"/>
                  </a:lnTo>
                  <a:lnTo>
                    <a:pt x="23" y="38"/>
                  </a:lnTo>
                  <a:lnTo>
                    <a:pt x="30" y="38"/>
                  </a:lnTo>
                  <a:lnTo>
                    <a:pt x="37" y="36"/>
                  </a:lnTo>
                  <a:lnTo>
                    <a:pt x="40" y="35"/>
                  </a:lnTo>
                  <a:lnTo>
                    <a:pt x="42" y="34"/>
                  </a:lnTo>
                  <a:lnTo>
                    <a:pt x="45" y="31"/>
                  </a:lnTo>
                  <a:lnTo>
                    <a:pt x="47" y="30"/>
                  </a:lnTo>
                  <a:lnTo>
                    <a:pt x="48" y="28"/>
                  </a:lnTo>
                  <a:lnTo>
                    <a:pt x="49" y="25"/>
                  </a:lnTo>
                  <a:lnTo>
                    <a:pt x="50" y="22"/>
                  </a:lnTo>
                  <a:lnTo>
                    <a:pt x="50" y="18"/>
                  </a:lnTo>
                  <a:lnTo>
                    <a:pt x="51" y="13"/>
                  </a:lnTo>
                  <a:lnTo>
                    <a:pt x="51" y="12"/>
                  </a:lnTo>
                  <a:lnTo>
                    <a:pt x="52" y="12"/>
                  </a:lnTo>
                  <a:lnTo>
                    <a:pt x="58" y="12"/>
                  </a:lnTo>
                  <a:close/>
                  <a:moveTo>
                    <a:pt x="9" y="68"/>
                  </a:moveTo>
                  <a:lnTo>
                    <a:pt x="10" y="66"/>
                  </a:lnTo>
                  <a:lnTo>
                    <a:pt x="12" y="62"/>
                  </a:lnTo>
                  <a:lnTo>
                    <a:pt x="16" y="58"/>
                  </a:lnTo>
                  <a:lnTo>
                    <a:pt x="19" y="56"/>
                  </a:lnTo>
                  <a:lnTo>
                    <a:pt x="21" y="55"/>
                  </a:lnTo>
                  <a:lnTo>
                    <a:pt x="27" y="55"/>
                  </a:lnTo>
                  <a:lnTo>
                    <a:pt x="37" y="56"/>
                  </a:lnTo>
                  <a:lnTo>
                    <a:pt x="45" y="57"/>
                  </a:lnTo>
                  <a:lnTo>
                    <a:pt x="47" y="58"/>
                  </a:lnTo>
                  <a:lnTo>
                    <a:pt x="49" y="60"/>
                  </a:lnTo>
                  <a:lnTo>
                    <a:pt x="50" y="62"/>
                  </a:lnTo>
                  <a:lnTo>
                    <a:pt x="51" y="65"/>
                  </a:lnTo>
                  <a:lnTo>
                    <a:pt x="51" y="66"/>
                  </a:lnTo>
                  <a:lnTo>
                    <a:pt x="50" y="68"/>
                  </a:lnTo>
                  <a:lnTo>
                    <a:pt x="48" y="71"/>
                  </a:lnTo>
                  <a:lnTo>
                    <a:pt x="46" y="73"/>
                  </a:lnTo>
                  <a:lnTo>
                    <a:pt x="42" y="75"/>
                  </a:lnTo>
                  <a:lnTo>
                    <a:pt x="38" y="77"/>
                  </a:lnTo>
                  <a:lnTo>
                    <a:pt x="31" y="79"/>
                  </a:lnTo>
                  <a:lnTo>
                    <a:pt x="24" y="79"/>
                  </a:lnTo>
                  <a:lnTo>
                    <a:pt x="18" y="78"/>
                  </a:lnTo>
                  <a:lnTo>
                    <a:pt x="15" y="78"/>
                  </a:lnTo>
                  <a:lnTo>
                    <a:pt x="13" y="76"/>
                  </a:lnTo>
                  <a:lnTo>
                    <a:pt x="11" y="75"/>
                  </a:lnTo>
                  <a:lnTo>
                    <a:pt x="10" y="73"/>
                  </a:lnTo>
                  <a:lnTo>
                    <a:pt x="9" y="71"/>
                  </a:lnTo>
                  <a:lnTo>
                    <a:pt x="9" y="68"/>
                  </a:lnTo>
                  <a:close/>
                  <a:moveTo>
                    <a:pt x="42" y="20"/>
                  </a:moveTo>
                  <a:lnTo>
                    <a:pt x="41" y="26"/>
                  </a:lnTo>
                  <a:lnTo>
                    <a:pt x="41" y="28"/>
                  </a:lnTo>
                  <a:lnTo>
                    <a:pt x="40" y="31"/>
                  </a:lnTo>
                  <a:lnTo>
                    <a:pt x="38" y="32"/>
                  </a:lnTo>
                  <a:lnTo>
                    <a:pt x="36" y="34"/>
                  </a:lnTo>
                  <a:lnTo>
                    <a:pt x="34" y="35"/>
                  </a:lnTo>
                  <a:lnTo>
                    <a:pt x="31" y="35"/>
                  </a:lnTo>
                  <a:lnTo>
                    <a:pt x="27" y="35"/>
                  </a:lnTo>
                  <a:lnTo>
                    <a:pt x="26" y="34"/>
                  </a:lnTo>
                  <a:lnTo>
                    <a:pt x="25" y="33"/>
                  </a:lnTo>
                  <a:lnTo>
                    <a:pt x="23" y="31"/>
                  </a:lnTo>
                  <a:lnTo>
                    <a:pt x="22" y="29"/>
                  </a:lnTo>
                  <a:lnTo>
                    <a:pt x="21" y="23"/>
                  </a:lnTo>
                  <a:lnTo>
                    <a:pt x="20" y="18"/>
                  </a:lnTo>
                  <a:lnTo>
                    <a:pt x="20" y="15"/>
                  </a:lnTo>
                  <a:lnTo>
                    <a:pt x="21" y="12"/>
                  </a:lnTo>
                  <a:lnTo>
                    <a:pt x="22" y="8"/>
                  </a:lnTo>
                  <a:lnTo>
                    <a:pt x="23" y="6"/>
                  </a:lnTo>
                  <a:lnTo>
                    <a:pt x="24" y="5"/>
                  </a:lnTo>
                  <a:lnTo>
                    <a:pt x="25" y="4"/>
                  </a:lnTo>
                  <a:lnTo>
                    <a:pt x="28" y="3"/>
                  </a:lnTo>
                  <a:lnTo>
                    <a:pt x="31" y="3"/>
                  </a:lnTo>
                  <a:lnTo>
                    <a:pt x="34" y="3"/>
                  </a:lnTo>
                  <a:lnTo>
                    <a:pt x="37" y="4"/>
                  </a:lnTo>
                  <a:lnTo>
                    <a:pt x="39" y="6"/>
                  </a:lnTo>
                  <a:lnTo>
                    <a:pt x="40" y="8"/>
                  </a:lnTo>
                  <a:lnTo>
                    <a:pt x="41" y="11"/>
                  </a:lnTo>
                  <a:lnTo>
                    <a:pt x="42" y="14"/>
                  </a:lnTo>
                  <a:lnTo>
                    <a:pt x="42"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4" name="Freeform 210"/>
            <p:cNvSpPr>
              <a:spLocks/>
            </p:cNvSpPr>
            <p:nvPr/>
          </p:nvSpPr>
          <p:spPr bwMode="auto">
            <a:xfrm>
              <a:off x="1059771" y="5966651"/>
              <a:ext cx="120515" cy="136340"/>
            </a:xfrm>
            <a:custGeom>
              <a:avLst/>
              <a:gdLst>
                <a:gd name="T0" fmla="*/ 2147483647 w 76"/>
                <a:gd name="T1" fmla="*/ 2147483647 h 86"/>
                <a:gd name="T2" fmla="*/ 2147483647 w 76"/>
                <a:gd name="T3" fmla="*/ 2147483647 h 86"/>
                <a:gd name="T4" fmla="*/ 2147483647 w 76"/>
                <a:gd name="T5" fmla="*/ 2147483647 h 86"/>
                <a:gd name="T6" fmla="*/ 2147483647 w 76"/>
                <a:gd name="T7" fmla="*/ 0 h 86"/>
                <a:gd name="T8" fmla="*/ 2147483647 w 76"/>
                <a:gd name="T9" fmla="*/ 0 h 86"/>
                <a:gd name="T10" fmla="*/ 2147483647 w 76"/>
                <a:gd name="T11" fmla="*/ 2147483647 h 86"/>
                <a:gd name="T12" fmla="*/ 2147483647 w 76"/>
                <a:gd name="T13" fmla="*/ 2147483647 h 86"/>
                <a:gd name="T14" fmla="*/ 2147483647 w 76"/>
                <a:gd name="T15" fmla="*/ 2147483647 h 86"/>
                <a:gd name="T16" fmla="*/ 2147483647 w 76"/>
                <a:gd name="T17" fmla="*/ 2147483647 h 86"/>
                <a:gd name="T18" fmla="*/ 2147483647 w 76"/>
                <a:gd name="T19" fmla="*/ 2147483647 h 86"/>
                <a:gd name="T20" fmla="*/ 2147483647 w 76"/>
                <a:gd name="T21" fmla="*/ 2147483647 h 86"/>
                <a:gd name="T22" fmla="*/ 2147483647 w 76"/>
                <a:gd name="T23" fmla="*/ 2147483647 h 86"/>
                <a:gd name="T24" fmla="*/ 2147483647 w 76"/>
                <a:gd name="T25" fmla="*/ 2147483647 h 86"/>
                <a:gd name="T26" fmla="*/ 2147483647 w 76"/>
                <a:gd name="T27" fmla="*/ 2147483647 h 86"/>
                <a:gd name="T28" fmla="*/ 2147483647 w 76"/>
                <a:gd name="T29" fmla="*/ 2147483647 h 86"/>
                <a:gd name="T30" fmla="*/ 2147483647 w 76"/>
                <a:gd name="T31" fmla="*/ 2147483647 h 86"/>
                <a:gd name="T32" fmla="*/ 2147483647 w 76"/>
                <a:gd name="T33" fmla="*/ 2147483647 h 86"/>
                <a:gd name="T34" fmla="*/ 2147483647 w 76"/>
                <a:gd name="T35" fmla="*/ 2147483647 h 86"/>
                <a:gd name="T36" fmla="*/ 2147483647 w 76"/>
                <a:gd name="T37" fmla="*/ 2147483647 h 86"/>
                <a:gd name="T38" fmla="*/ 2147483647 w 76"/>
                <a:gd name="T39" fmla="*/ 2147483647 h 86"/>
                <a:gd name="T40" fmla="*/ 2147483647 w 76"/>
                <a:gd name="T41" fmla="*/ 2147483647 h 86"/>
                <a:gd name="T42" fmla="*/ 2147483647 w 76"/>
                <a:gd name="T43" fmla="*/ 2147483647 h 86"/>
                <a:gd name="T44" fmla="*/ 2147483647 w 76"/>
                <a:gd name="T45" fmla="*/ 2147483647 h 86"/>
                <a:gd name="T46" fmla="*/ 2147483647 w 76"/>
                <a:gd name="T47" fmla="*/ 2147483647 h 86"/>
                <a:gd name="T48" fmla="*/ 2147483647 w 76"/>
                <a:gd name="T49" fmla="*/ 2147483647 h 86"/>
                <a:gd name="T50" fmla="*/ 2147483647 w 76"/>
                <a:gd name="T51" fmla="*/ 2147483647 h 86"/>
                <a:gd name="T52" fmla="*/ 2147483647 w 76"/>
                <a:gd name="T53" fmla="*/ 2147483647 h 86"/>
                <a:gd name="T54" fmla="*/ 2147483647 w 76"/>
                <a:gd name="T55" fmla="*/ 2147483647 h 86"/>
                <a:gd name="T56" fmla="*/ 2147483647 w 76"/>
                <a:gd name="T57" fmla="*/ 2147483647 h 86"/>
                <a:gd name="T58" fmla="*/ 2147483647 w 76"/>
                <a:gd name="T59" fmla="*/ 2147483647 h 86"/>
                <a:gd name="T60" fmla="*/ 2147483647 w 76"/>
                <a:gd name="T61" fmla="*/ 2147483647 h 86"/>
                <a:gd name="T62" fmla="*/ 2147483647 w 76"/>
                <a:gd name="T63" fmla="*/ 2147483647 h 86"/>
                <a:gd name="T64" fmla="*/ 2147483647 w 76"/>
                <a:gd name="T65" fmla="*/ 2147483647 h 86"/>
                <a:gd name="T66" fmla="*/ 2147483647 w 76"/>
                <a:gd name="T67" fmla="*/ 2147483647 h 86"/>
                <a:gd name="T68" fmla="*/ 2147483647 w 76"/>
                <a:gd name="T69" fmla="*/ 2147483647 h 86"/>
                <a:gd name="T70" fmla="*/ 2147483647 w 76"/>
                <a:gd name="T71" fmla="*/ 2147483647 h 86"/>
                <a:gd name="T72" fmla="*/ 2147483647 w 76"/>
                <a:gd name="T73" fmla="*/ 0 h 86"/>
                <a:gd name="T74" fmla="*/ 2147483647 w 76"/>
                <a:gd name="T75" fmla="*/ 2147483647 h 86"/>
                <a:gd name="T76" fmla="*/ 2147483647 w 76"/>
                <a:gd name="T77" fmla="*/ 2147483647 h 86"/>
                <a:gd name="T78" fmla="*/ 2147483647 w 76"/>
                <a:gd name="T79" fmla="*/ 2147483647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6"/>
                <a:gd name="T122" fmla="*/ 76 w 76"/>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6">
                  <a:moveTo>
                    <a:pt x="34" y="6"/>
                  </a:moveTo>
                  <a:lnTo>
                    <a:pt x="24" y="6"/>
                  </a:lnTo>
                  <a:lnTo>
                    <a:pt x="14" y="5"/>
                  </a:lnTo>
                  <a:lnTo>
                    <a:pt x="13" y="4"/>
                  </a:lnTo>
                  <a:lnTo>
                    <a:pt x="12" y="4"/>
                  </a:lnTo>
                  <a:lnTo>
                    <a:pt x="11" y="2"/>
                  </a:lnTo>
                  <a:lnTo>
                    <a:pt x="11" y="0"/>
                  </a:lnTo>
                  <a:lnTo>
                    <a:pt x="10" y="0"/>
                  </a:lnTo>
                  <a:lnTo>
                    <a:pt x="9" y="0"/>
                  </a:lnTo>
                  <a:lnTo>
                    <a:pt x="8" y="0"/>
                  </a:lnTo>
                  <a:lnTo>
                    <a:pt x="7" y="1"/>
                  </a:lnTo>
                  <a:lnTo>
                    <a:pt x="6" y="6"/>
                  </a:lnTo>
                  <a:lnTo>
                    <a:pt x="3" y="15"/>
                  </a:lnTo>
                  <a:lnTo>
                    <a:pt x="1" y="19"/>
                  </a:lnTo>
                  <a:lnTo>
                    <a:pt x="0" y="22"/>
                  </a:lnTo>
                  <a:lnTo>
                    <a:pt x="1" y="23"/>
                  </a:lnTo>
                  <a:lnTo>
                    <a:pt x="2" y="24"/>
                  </a:lnTo>
                  <a:lnTo>
                    <a:pt x="3" y="23"/>
                  </a:lnTo>
                  <a:lnTo>
                    <a:pt x="5" y="22"/>
                  </a:lnTo>
                  <a:lnTo>
                    <a:pt x="8" y="17"/>
                  </a:lnTo>
                  <a:lnTo>
                    <a:pt x="11" y="15"/>
                  </a:lnTo>
                  <a:lnTo>
                    <a:pt x="14" y="13"/>
                  </a:lnTo>
                  <a:lnTo>
                    <a:pt x="16" y="12"/>
                  </a:lnTo>
                  <a:lnTo>
                    <a:pt x="18" y="11"/>
                  </a:lnTo>
                  <a:lnTo>
                    <a:pt x="22" y="10"/>
                  </a:lnTo>
                  <a:lnTo>
                    <a:pt x="28" y="11"/>
                  </a:lnTo>
                  <a:lnTo>
                    <a:pt x="32" y="11"/>
                  </a:lnTo>
                  <a:lnTo>
                    <a:pt x="33" y="13"/>
                  </a:lnTo>
                  <a:lnTo>
                    <a:pt x="33" y="14"/>
                  </a:lnTo>
                  <a:lnTo>
                    <a:pt x="33" y="16"/>
                  </a:lnTo>
                  <a:lnTo>
                    <a:pt x="33" y="71"/>
                  </a:lnTo>
                  <a:lnTo>
                    <a:pt x="33" y="76"/>
                  </a:lnTo>
                  <a:lnTo>
                    <a:pt x="32" y="79"/>
                  </a:lnTo>
                  <a:lnTo>
                    <a:pt x="31" y="80"/>
                  </a:lnTo>
                  <a:lnTo>
                    <a:pt x="30" y="81"/>
                  </a:lnTo>
                  <a:lnTo>
                    <a:pt x="26" y="82"/>
                  </a:lnTo>
                  <a:lnTo>
                    <a:pt x="21" y="83"/>
                  </a:lnTo>
                  <a:lnTo>
                    <a:pt x="19" y="84"/>
                  </a:lnTo>
                  <a:lnTo>
                    <a:pt x="19" y="85"/>
                  </a:lnTo>
                  <a:lnTo>
                    <a:pt x="19" y="86"/>
                  </a:lnTo>
                  <a:lnTo>
                    <a:pt x="21" y="86"/>
                  </a:lnTo>
                  <a:lnTo>
                    <a:pt x="39" y="86"/>
                  </a:lnTo>
                  <a:lnTo>
                    <a:pt x="57" y="86"/>
                  </a:lnTo>
                  <a:lnTo>
                    <a:pt x="58" y="86"/>
                  </a:lnTo>
                  <a:lnTo>
                    <a:pt x="59" y="85"/>
                  </a:lnTo>
                  <a:lnTo>
                    <a:pt x="59" y="83"/>
                  </a:lnTo>
                  <a:lnTo>
                    <a:pt x="57" y="82"/>
                  </a:lnTo>
                  <a:lnTo>
                    <a:pt x="52" y="82"/>
                  </a:lnTo>
                  <a:lnTo>
                    <a:pt x="49" y="81"/>
                  </a:lnTo>
                  <a:lnTo>
                    <a:pt x="47" y="80"/>
                  </a:lnTo>
                  <a:lnTo>
                    <a:pt x="45" y="77"/>
                  </a:lnTo>
                  <a:lnTo>
                    <a:pt x="45" y="74"/>
                  </a:lnTo>
                  <a:lnTo>
                    <a:pt x="45" y="19"/>
                  </a:lnTo>
                  <a:lnTo>
                    <a:pt x="45" y="14"/>
                  </a:lnTo>
                  <a:lnTo>
                    <a:pt x="46" y="12"/>
                  </a:lnTo>
                  <a:lnTo>
                    <a:pt x="48" y="11"/>
                  </a:lnTo>
                  <a:lnTo>
                    <a:pt x="51" y="10"/>
                  </a:lnTo>
                  <a:lnTo>
                    <a:pt x="59" y="11"/>
                  </a:lnTo>
                  <a:lnTo>
                    <a:pt x="65" y="12"/>
                  </a:lnTo>
                  <a:lnTo>
                    <a:pt x="69" y="13"/>
                  </a:lnTo>
                  <a:lnTo>
                    <a:pt x="70" y="14"/>
                  </a:lnTo>
                  <a:lnTo>
                    <a:pt x="71" y="17"/>
                  </a:lnTo>
                  <a:lnTo>
                    <a:pt x="72" y="20"/>
                  </a:lnTo>
                  <a:lnTo>
                    <a:pt x="73" y="22"/>
                  </a:lnTo>
                  <a:lnTo>
                    <a:pt x="73" y="23"/>
                  </a:lnTo>
                  <a:lnTo>
                    <a:pt x="74" y="23"/>
                  </a:lnTo>
                  <a:lnTo>
                    <a:pt x="75" y="23"/>
                  </a:lnTo>
                  <a:lnTo>
                    <a:pt x="75" y="22"/>
                  </a:lnTo>
                  <a:lnTo>
                    <a:pt x="76" y="20"/>
                  </a:lnTo>
                  <a:lnTo>
                    <a:pt x="76" y="19"/>
                  </a:lnTo>
                  <a:lnTo>
                    <a:pt x="76" y="10"/>
                  </a:lnTo>
                  <a:lnTo>
                    <a:pt x="76" y="3"/>
                  </a:lnTo>
                  <a:lnTo>
                    <a:pt x="76" y="0"/>
                  </a:lnTo>
                  <a:lnTo>
                    <a:pt x="74" y="0"/>
                  </a:lnTo>
                  <a:lnTo>
                    <a:pt x="73" y="0"/>
                  </a:lnTo>
                  <a:lnTo>
                    <a:pt x="72" y="2"/>
                  </a:lnTo>
                  <a:lnTo>
                    <a:pt x="71" y="4"/>
                  </a:lnTo>
                  <a:lnTo>
                    <a:pt x="70" y="5"/>
                  </a:lnTo>
                  <a:lnTo>
                    <a:pt x="68" y="6"/>
                  </a:lnTo>
                  <a:lnTo>
                    <a:pt x="63" y="6"/>
                  </a:lnTo>
                  <a:lnTo>
                    <a:pt x="34" y="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5" name="Freeform 211"/>
            <p:cNvSpPr>
              <a:spLocks noEditPoints="1"/>
            </p:cNvSpPr>
            <p:nvPr/>
          </p:nvSpPr>
          <p:spPr bwMode="auto">
            <a:xfrm>
              <a:off x="1173300" y="6018675"/>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2147483647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7" y="12"/>
                  </a:moveTo>
                  <a:lnTo>
                    <a:pt x="37" y="8"/>
                  </a:lnTo>
                  <a:lnTo>
                    <a:pt x="36" y="6"/>
                  </a:lnTo>
                  <a:lnTo>
                    <a:pt x="35" y="5"/>
                  </a:lnTo>
                  <a:lnTo>
                    <a:pt x="34" y="3"/>
                  </a:lnTo>
                  <a:lnTo>
                    <a:pt x="32" y="1"/>
                  </a:lnTo>
                  <a:lnTo>
                    <a:pt x="29" y="0"/>
                  </a:lnTo>
                  <a:lnTo>
                    <a:pt x="25" y="0"/>
                  </a:lnTo>
                  <a:lnTo>
                    <a:pt x="19" y="1"/>
                  </a:lnTo>
                  <a:lnTo>
                    <a:pt x="16" y="1"/>
                  </a:lnTo>
                  <a:lnTo>
                    <a:pt x="14" y="2"/>
                  </a:lnTo>
                  <a:lnTo>
                    <a:pt x="10" y="4"/>
                  </a:lnTo>
                  <a:lnTo>
                    <a:pt x="7" y="7"/>
                  </a:lnTo>
                  <a:lnTo>
                    <a:pt x="4" y="10"/>
                  </a:lnTo>
                  <a:lnTo>
                    <a:pt x="2" y="13"/>
                  </a:lnTo>
                  <a:lnTo>
                    <a:pt x="1" y="15"/>
                  </a:lnTo>
                  <a:lnTo>
                    <a:pt x="0" y="17"/>
                  </a:lnTo>
                  <a:lnTo>
                    <a:pt x="0" y="18"/>
                  </a:lnTo>
                  <a:lnTo>
                    <a:pt x="1" y="19"/>
                  </a:lnTo>
                  <a:lnTo>
                    <a:pt x="3" y="20"/>
                  </a:lnTo>
                  <a:lnTo>
                    <a:pt x="6" y="19"/>
                  </a:lnTo>
                  <a:lnTo>
                    <a:pt x="7" y="18"/>
                  </a:lnTo>
                  <a:lnTo>
                    <a:pt x="8" y="17"/>
                  </a:lnTo>
                  <a:lnTo>
                    <a:pt x="10" y="12"/>
                  </a:lnTo>
                  <a:lnTo>
                    <a:pt x="11" y="9"/>
                  </a:lnTo>
                  <a:lnTo>
                    <a:pt x="13" y="6"/>
                  </a:lnTo>
                  <a:lnTo>
                    <a:pt x="16" y="5"/>
                  </a:lnTo>
                  <a:lnTo>
                    <a:pt x="20" y="4"/>
                  </a:lnTo>
                  <a:lnTo>
                    <a:pt x="23" y="4"/>
                  </a:lnTo>
                  <a:lnTo>
                    <a:pt x="25" y="5"/>
                  </a:lnTo>
                  <a:lnTo>
                    <a:pt x="27" y="6"/>
                  </a:lnTo>
                  <a:lnTo>
                    <a:pt x="28" y="7"/>
                  </a:lnTo>
                  <a:lnTo>
                    <a:pt x="28" y="9"/>
                  </a:lnTo>
                  <a:lnTo>
                    <a:pt x="29" y="12"/>
                  </a:lnTo>
                  <a:lnTo>
                    <a:pt x="29" y="18"/>
                  </a:lnTo>
                  <a:lnTo>
                    <a:pt x="29" y="20"/>
                  </a:lnTo>
                  <a:lnTo>
                    <a:pt x="28" y="22"/>
                  </a:lnTo>
                  <a:lnTo>
                    <a:pt x="24" y="23"/>
                  </a:lnTo>
                  <a:lnTo>
                    <a:pt x="19" y="25"/>
                  </a:lnTo>
                  <a:lnTo>
                    <a:pt x="15" y="26"/>
                  </a:lnTo>
                  <a:lnTo>
                    <a:pt x="9" y="29"/>
                  </a:lnTo>
                  <a:lnTo>
                    <a:pt x="6" y="32"/>
                  </a:lnTo>
                  <a:lnTo>
                    <a:pt x="4" y="35"/>
                  </a:lnTo>
                  <a:lnTo>
                    <a:pt x="2" y="37"/>
                  </a:lnTo>
                  <a:lnTo>
                    <a:pt x="1" y="39"/>
                  </a:lnTo>
                  <a:lnTo>
                    <a:pt x="1" y="42"/>
                  </a:lnTo>
                  <a:lnTo>
                    <a:pt x="1" y="44"/>
                  </a:lnTo>
                  <a:lnTo>
                    <a:pt x="1" y="46"/>
                  </a:lnTo>
                  <a:lnTo>
                    <a:pt x="1" y="48"/>
                  </a:lnTo>
                  <a:lnTo>
                    <a:pt x="2" y="50"/>
                  </a:lnTo>
                  <a:lnTo>
                    <a:pt x="4" y="52"/>
                  </a:lnTo>
                  <a:lnTo>
                    <a:pt x="7" y="53"/>
                  </a:lnTo>
                  <a:lnTo>
                    <a:pt x="11" y="54"/>
                  </a:lnTo>
                  <a:lnTo>
                    <a:pt x="14" y="54"/>
                  </a:lnTo>
                  <a:lnTo>
                    <a:pt x="16" y="53"/>
                  </a:lnTo>
                  <a:lnTo>
                    <a:pt x="20" y="52"/>
                  </a:lnTo>
                  <a:lnTo>
                    <a:pt x="24" y="49"/>
                  </a:lnTo>
                  <a:lnTo>
                    <a:pt x="27" y="46"/>
                  </a:lnTo>
                  <a:lnTo>
                    <a:pt x="31" y="50"/>
                  </a:lnTo>
                  <a:lnTo>
                    <a:pt x="34" y="52"/>
                  </a:lnTo>
                  <a:lnTo>
                    <a:pt x="35" y="52"/>
                  </a:lnTo>
                  <a:lnTo>
                    <a:pt x="37" y="53"/>
                  </a:lnTo>
                  <a:lnTo>
                    <a:pt x="40" y="52"/>
                  </a:lnTo>
                  <a:lnTo>
                    <a:pt x="42" y="52"/>
                  </a:lnTo>
                  <a:lnTo>
                    <a:pt x="44" y="51"/>
                  </a:lnTo>
                  <a:lnTo>
                    <a:pt x="46" y="49"/>
                  </a:lnTo>
                  <a:lnTo>
                    <a:pt x="48" y="46"/>
                  </a:lnTo>
                  <a:lnTo>
                    <a:pt x="48" y="45"/>
                  </a:lnTo>
                  <a:lnTo>
                    <a:pt x="48" y="44"/>
                  </a:lnTo>
                  <a:lnTo>
                    <a:pt x="47" y="43"/>
                  </a:lnTo>
                  <a:lnTo>
                    <a:pt x="46" y="44"/>
                  </a:lnTo>
                  <a:lnTo>
                    <a:pt x="45" y="45"/>
                  </a:lnTo>
                  <a:lnTo>
                    <a:pt x="43" y="45"/>
                  </a:lnTo>
                  <a:lnTo>
                    <a:pt x="42" y="46"/>
                  </a:lnTo>
                  <a:lnTo>
                    <a:pt x="41" y="46"/>
                  </a:lnTo>
                  <a:lnTo>
                    <a:pt x="39" y="46"/>
                  </a:lnTo>
                  <a:lnTo>
                    <a:pt x="38" y="44"/>
                  </a:lnTo>
                  <a:lnTo>
                    <a:pt x="37" y="43"/>
                  </a:lnTo>
                  <a:lnTo>
                    <a:pt x="37" y="42"/>
                  </a:lnTo>
                  <a:lnTo>
                    <a:pt x="37" y="12"/>
                  </a:lnTo>
                  <a:close/>
                  <a:moveTo>
                    <a:pt x="28" y="36"/>
                  </a:moveTo>
                  <a:lnTo>
                    <a:pt x="28" y="40"/>
                  </a:lnTo>
                  <a:lnTo>
                    <a:pt x="26" y="44"/>
                  </a:lnTo>
                  <a:lnTo>
                    <a:pt x="25" y="45"/>
                  </a:lnTo>
                  <a:lnTo>
                    <a:pt x="23" y="47"/>
                  </a:lnTo>
                  <a:lnTo>
                    <a:pt x="20" y="48"/>
                  </a:lnTo>
                  <a:lnTo>
                    <a:pt x="17" y="48"/>
                  </a:lnTo>
                  <a:lnTo>
                    <a:pt x="16" y="48"/>
                  </a:lnTo>
                  <a:lnTo>
                    <a:pt x="14" y="47"/>
                  </a:lnTo>
                  <a:lnTo>
                    <a:pt x="12" y="45"/>
                  </a:lnTo>
                  <a:lnTo>
                    <a:pt x="11" y="43"/>
                  </a:lnTo>
                  <a:lnTo>
                    <a:pt x="10" y="41"/>
                  </a:lnTo>
                  <a:lnTo>
                    <a:pt x="10" y="38"/>
                  </a:lnTo>
                  <a:lnTo>
                    <a:pt x="11" y="36"/>
                  </a:lnTo>
                  <a:lnTo>
                    <a:pt x="12" y="35"/>
                  </a:lnTo>
                  <a:lnTo>
                    <a:pt x="13" y="33"/>
                  </a:lnTo>
                  <a:lnTo>
                    <a:pt x="15" y="30"/>
                  </a:lnTo>
                  <a:lnTo>
                    <a:pt x="18" y="28"/>
                  </a:lnTo>
                  <a:lnTo>
                    <a:pt x="24" y="26"/>
                  </a:lnTo>
                  <a:lnTo>
                    <a:pt x="27" y="25"/>
                  </a:lnTo>
                  <a:lnTo>
                    <a:pt x="28" y="26"/>
                  </a:lnTo>
                  <a:lnTo>
                    <a:pt x="28" y="30"/>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6" name="Freeform 212"/>
            <p:cNvSpPr>
              <a:spLocks/>
            </p:cNvSpPr>
            <p:nvPr/>
          </p:nvSpPr>
          <p:spPr bwMode="auto">
            <a:xfrm>
              <a:off x="1253643" y="6020469"/>
              <a:ext cx="90822" cy="82522"/>
            </a:xfrm>
            <a:custGeom>
              <a:avLst/>
              <a:gdLst>
                <a:gd name="T0" fmla="*/ 2147483647 w 57"/>
                <a:gd name="T1" fmla="*/ 2147483647 h 52"/>
                <a:gd name="T2" fmla="*/ 2147483647 w 57"/>
                <a:gd name="T3" fmla="*/ 2147483647 h 52"/>
                <a:gd name="T4" fmla="*/ 2147483647 w 57"/>
                <a:gd name="T5" fmla="*/ 2147483647 h 52"/>
                <a:gd name="T6" fmla="*/ 2147483647 w 57"/>
                <a:gd name="T7" fmla="*/ 2147483647 h 52"/>
                <a:gd name="T8" fmla="*/ 2147483647 w 57"/>
                <a:gd name="T9" fmla="*/ 2147483647 h 52"/>
                <a:gd name="T10" fmla="*/ 0 w 57"/>
                <a:gd name="T11" fmla="*/ 2147483647 h 52"/>
                <a:gd name="T12" fmla="*/ 2147483647 w 57"/>
                <a:gd name="T13" fmla="*/ 2147483647 h 52"/>
                <a:gd name="T14" fmla="*/ 2147483647 w 57"/>
                <a:gd name="T15" fmla="*/ 2147483647 h 52"/>
                <a:gd name="T16" fmla="*/ 2147483647 w 57"/>
                <a:gd name="T17" fmla="*/ 2147483647 h 52"/>
                <a:gd name="T18" fmla="*/ 2147483647 w 57"/>
                <a:gd name="T19" fmla="*/ 2147483647 h 52"/>
                <a:gd name="T20" fmla="*/ 2147483647 w 57"/>
                <a:gd name="T21" fmla="*/ 2147483647 h 52"/>
                <a:gd name="T22" fmla="*/ 2147483647 w 57"/>
                <a:gd name="T23" fmla="*/ 2147483647 h 52"/>
                <a:gd name="T24" fmla="*/ 2147483647 w 57"/>
                <a:gd name="T25" fmla="*/ 2147483647 h 52"/>
                <a:gd name="T26" fmla="*/ 2147483647 w 57"/>
                <a:gd name="T27" fmla="*/ 2147483647 h 52"/>
                <a:gd name="T28" fmla="*/ 2147483647 w 57"/>
                <a:gd name="T29" fmla="*/ 2147483647 h 52"/>
                <a:gd name="T30" fmla="*/ 2147483647 w 57"/>
                <a:gd name="T31" fmla="*/ 2147483647 h 52"/>
                <a:gd name="T32" fmla="*/ 2147483647 w 57"/>
                <a:gd name="T33" fmla="*/ 2147483647 h 52"/>
                <a:gd name="T34" fmla="*/ 2147483647 w 57"/>
                <a:gd name="T35" fmla="*/ 2147483647 h 52"/>
                <a:gd name="T36" fmla="*/ 2147483647 w 57"/>
                <a:gd name="T37" fmla="*/ 2147483647 h 52"/>
                <a:gd name="T38" fmla="*/ 2147483647 w 57"/>
                <a:gd name="T39" fmla="*/ 2147483647 h 52"/>
                <a:gd name="T40" fmla="*/ 2147483647 w 57"/>
                <a:gd name="T41" fmla="*/ 2147483647 h 52"/>
                <a:gd name="T42" fmla="*/ 2147483647 w 57"/>
                <a:gd name="T43" fmla="*/ 2147483647 h 52"/>
                <a:gd name="T44" fmla="*/ 2147483647 w 57"/>
                <a:gd name="T45" fmla="*/ 2147483647 h 52"/>
                <a:gd name="T46" fmla="*/ 2147483647 w 57"/>
                <a:gd name="T47" fmla="*/ 2147483647 h 52"/>
                <a:gd name="T48" fmla="*/ 2147483647 w 57"/>
                <a:gd name="T49" fmla="*/ 2147483647 h 52"/>
                <a:gd name="T50" fmla="*/ 2147483647 w 57"/>
                <a:gd name="T51" fmla="*/ 2147483647 h 52"/>
                <a:gd name="T52" fmla="*/ 2147483647 w 57"/>
                <a:gd name="T53" fmla="*/ 2147483647 h 52"/>
                <a:gd name="T54" fmla="*/ 2147483647 w 57"/>
                <a:gd name="T55" fmla="*/ 2147483647 h 52"/>
                <a:gd name="T56" fmla="*/ 2147483647 w 57"/>
                <a:gd name="T57" fmla="*/ 2147483647 h 52"/>
                <a:gd name="T58" fmla="*/ 2147483647 w 57"/>
                <a:gd name="T59" fmla="*/ 2147483647 h 52"/>
                <a:gd name="T60" fmla="*/ 2147483647 w 57"/>
                <a:gd name="T61" fmla="*/ 2147483647 h 52"/>
                <a:gd name="T62" fmla="*/ 2147483647 w 57"/>
                <a:gd name="T63" fmla="*/ 0 h 52"/>
                <a:gd name="T64" fmla="*/ 2147483647 w 57"/>
                <a:gd name="T65" fmla="*/ 2147483647 h 52"/>
                <a:gd name="T66" fmla="*/ 2147483647 w 57"/>
                <a:gd name="T67" fmla="*/ 2147483647 h 52"/>
                <a:gd name="T68" fmla="*/ 2147483647 w 57"/>
                <a:gd name="T69" fmla="*/ 2147483647 h 52"/>
                <a:gd name="T70" fmla="*/ 2147483647 w 57"/>
                <a:gd name="T71" fmla="*/ 2147483647 h 52"/>
                <a:gd name="T72" fmla="*/ 2147483647 w 57"/>
                <a:gd name="T73" fmla="*/ 2147483647 h 52"/>
                <a:gd name="T74" fmla="*/ 2147483647 w 57"/>
                <a:gd name="T75" fmla="*/ 2147483647 h 52"/>
                <a:gd name="T76" fmla="*/ 2147483647 w 57"/>
                <a:gd name="T77" fmla="*/ 2147483647 h 52"/>
                <a:gd name="T78" fmla="*/ 2147483647 w 57"/>
                <a:gd name="T79" fmla="*/ 2147483647 h 52"/>
                <a:gd name="T80" fmla="*/ 2147483647 w 57"/>
                <a:gd name="T81" fmla="*/ 2147483647 h 52"/>
                <a:gd name="T82" fmla="*/ 2147483647 w 57"/>
                <a:gd name="T83" fmla="*/ 2147483647 h 52"/>
                <a:gd name="T84" fmla="*/ 2147483647 w 57"/>
                <a:gd name="T85" fmla="*/ 2147483647 h 52"/>
                <a:gd name="T86" fmla="*/ 2147483647 w 57"/>
                <a:gd name="T87" fmla="*/ 2147483647 h 52"/>
                <a:gd name="T88" fmla="*/ 2147483647 w 57"/>
                <a:gd name="T89" fmla="*/ 2147483647 h 52"/>
                <a:gd name="T90" fmla="*/ 2147483647 w 57"/>
                <a:gd name="T91" fmla="*/ 2147483647 h 52"/>
                <a:gd name="T92" fmla="*/ 2147483647 w 57"/>
                <a:gd name="T93" fmla="*/ 0 h 52"/>
                <a:gd name="T94" fmla="*/ 2147483647 w 57"/>
                <a:gd name="T95" fmla="*/ 0 h 52"/>
                <a:gd name="T96" fmla="*/ 0 w 57"/>
                <a:gd name="T97" fmla="*/ 2147483647 h 52"/>
                <a:gd name="T98" fmla="*/ 0 w 57"/>
                <a:gd name="T99" fmla="*/ 2147483647 h 52"/>
                <a:gd name="T100" fmla="*/ 2147483647 w 57"/>
                <a:gd name="T101" fmla="*/ 2147483647 h 52"/>
                <a:gd name="T102" fmla="*/ 2147483647 w 57"/>
                <a:gd name="T103" fmla="*/ 2147483647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
                <a:gd name="T157" fmla="*/ 0 h 52"/>
                <a:gd name="T158" fmla="*/ 57 w 57"/>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 h="52">
                  <a:moveTo>
                    <a:pt x="23" y="26"/>
                  </a:moveTo>
                  <a:lnTo>
                    <a:pt x="23" y="27"/>
                  </a:lnTo>
                  <a:lnTo>
                    <a:pt x="24" y="28"/>
                  </a:lnTo>
                  <a:lnTo>
                    <a:pt x="22" y="31"/>
                  </a:lnTo>
                  <a:lnTo>
                    <a:pt x="17" y="37"/>
                  </a:lnTo>
                  <a:lnTo>
                    <a:pt x="12" y="42"/>
                  </a:lnTo>
                  <a:lnTo>
                    <a:pt x="9" y="46"/>
                  </a:lnTo>
                  <a:lnTo>
                    <a:pt x="6" y="48"/>
                  </a:lnTo>
                  <a:lnTo>
                    <a:pt x="2" y="49"/>
                  </a:lnTo>
                  <a:lnTo>
                    <a:pt x="1" y="50"/>
                  </a:lnTo>
                  <a:lnTo>
                    <a:pt x="0" y="50"/>
                  </a:lnTo>
                  <a:lnTo>
                    <a:pt x="0" y="51"/>
                  </a:lnTo>
                  <a:lnTo>
                    <a:pt x="0" y="52"/>
                  </a:lnTo>
                  <a:lnTo>
                    <a:pt x="1" y="52"/>
                  </a:lnTo>
                  <a:lnTo>
                    <a:pt x="4" y="52"/>
                  </a:lnTo>
                  <a:lnTo>
                    <a:pt x="13" y="52"/>
                  </a:lnTo>
                  <a:lnTo>
                    <a:pt x="22" y="52"/>
                  </a:lnTo>
                  <a:lnTo>
                    <a:pt x="24" y="52"/>
                  </a:lnTo>
                  <a:lnTo>
                    <a:pt x="24" y="51"/>
                  </a:lnTo>
                  <a:lnTo>
                    <a:pt x="24" y="50"/>
                  </a:lnTo>
                  <a:lnTo>
                    <a:pt x="21" y="49"/>
                  </a:lnTo>
                  <a:lnTo>
                    <a:pt x="20" y="48"/>
                  </a:lnTo>
                  <a:lnTo>
                    <a:pt x="19" y="47"/>
                  </a:lnTo>
                  <a:lnTo>
                    <a:pt x="18" y="45"/>
                  </a:lnTo>
                  <a:lnTo>
                    <a:pt x="19" y="41"/>
                  </a:lnTo>
                  <a:lnTo>
                    <a:pt x="22" y="37"/>
                  </a:lnTo>
                  <a:lnTo>
                    <a:pt x="25" y="33"/>
                  </a:lnTo>
                  <a:lnTo>
                    <a:pt x="27" y="32"/>
                  </a:lnTo>
                  <a:lnTo>
                    <a:pt x="28" y="32"/>
                  </a:lnTo>
                  <a:lnTo>
                    <a:pt x="34" y="41"/>
                  </a:lnTo>
                  <a:lnTo>
                    <a:pt x="36" y="44"/>
                  </a:lnTo>
                  <a:lnTo>
                    <a:pt x="38" y="46"/>
                  </a:lnTo>
                  <a:lnTo>
                    <a:pt x="37" y="47"/>
                  </a:lnTo>
                  <a:lnTo>
                    <a:pt x="37" y="48"/>
                  </a:lnTo>
                  <a:lnTo>
                    <a:pt x="34" y="49"/>
                  </a:lnTo>
                  <a:lnTo>
                    <a:pt x="33" y="50"/>
                  </a:lnTo>
                  <a:lnTo>
                    <a:pt x="32" y="50"/>
                  </a:lnTo>
                  <a:lnTo>
                    <a:pt x="32" y="51"/>
                  </a:lnTo>
                  <a:lnTo>
                    <a:pt x="32" y="52"/>
                  </a:lnTo>
                  <a:lnTo>
                    <a:pt x="33" y="52"/>
                  </a:lnTo>
                  <a:lnTo>
                    <a:pt x="35" y="52"/>
                  </a:lnTo>
                  <a:lnTo>
                    <a:pt x="43" y="52"/>
                  </a:lnTo>
                  <a:lnTo>
                    <a:pt x="50" y="52"/>
                  </a:lnTo>
                  <a:lnTo>
                    <a:pt x="54" y="52"/>
                  </a:lnTo>
                  <a:lnTo>
                    <a:pt x="57" y="52"/>
                  </a:lnTo>
                  <a:lnTo>
                    <a:pt x="57" y="51"/>
                  </a:lnTo>
                  <a:lnTo>
                    <a:pt x="57" y="50"/>
                  </a:lnTo>
                  <a:lnTo>
                    <a:pt x="54" y="49"/>
                  </a:lnTo>
                  <a:lnTo>
                    <a:pt x="52" y="47"/>
                  </a:lnTo>
                  <a:lnTo>
                    <a:pt x="49" y="46"/>
                  </a:lnTo>
                  <a:lnTo>
                    <a:pt x="45" y="41"/>
                  </a:lnTo>
                  <a:lnTo>
                    <a:pt x="39" y="32"/>
                  </a:lnTo>
                  <a:lnTo>
                    <a:pt x="35" y="27"/>
                  </a:lnTo>
                  <a:lnTo>
                    <a:pt x="33" y="24"/>
                  </a:lnTo>
                  <a:lnTo>
                    <a:pt x="33" y="22"/>
                  </a:lnTo>
                  <a:lnTo>
                    <a:pt x="44" y="9"/>
                  </a:lnTo>
                  <a:lnTo>
                    <a:pt x="46" y="6"/>
                  </a:lnTo>
                  <a:lnTo>
                    <a:pt x="49" y="5"/>
                  </a:lnTo>
                  <a:lnTo>
                    <a:pt x="54" y="3"/>
                  </a:lnTo>
                  <a:lnTo>
                    <a:pt x="56" y="3"/>
                  </a:lnTo>
                  <a:lnTo>
                    <a:pt x="57" y="3"/>
                  </a:lnTo>
                  <a:lnTo>
                    <a:pt x="57" y="2"/>
                  </a:lnTo>
                  <a:lnTo>
                    <a:pt x="57" y="1"/>
                  </a:lnTo>
                  <a:lnTo>
                    <a:pt x="56" y="0"/>
                  </a:lnTo>
                  <a:lnTo>
                    <a:pt x="53" y="0"/>
                  </a:lnTo>
                  <a:lnTo>
                    <a:pt x="45" y="1"/>
                  </a:lnTo>
                  <a:lnTo>
                    <a:pt x="36" y="0"/>
                  </a:lnTo>
                  <a:lnTo>
                    <a:pt x="34" y="1"/>
                  </a:lnTo>
                  <a:lnTo>
                    <a:pt x="33" y="1"/>
                  </a:lnTo>
                  <a:lnTo>
                    <a:pt x="33" y="2"/>
                  </a:lnTo>
                  <a:lnTo>
                    <a:pt x="34" y="3"/>
                  </a:lnTo>
                  <a:lnTo>
                    <a:pt x="36" y="3"/>
                  </a:lnTo>
                  <a:lnTo>
                    <a:pt x="38" y="4"/>
                  </a:lnTo>
                  <a:lnTo>
                    <a:pt x="39" y="4"/>
                  </a:lnTo>
                  <a:lnTo>
                    <a:pt x="39" y="5"/>
                  </a:lnTo>
                  <a:lnTo>
                    <a:pt x="38" y="8"/>
                  </a:lnTo>
                  <a:lnTo>
                    <a:pt x="37" y="10"/>
                  </a:lnTo>
                  <a:lnTo>
                    <a:pt x="33" y="17"/>
                  </a:lnTo>
                  <a:lnTo>
                    <a:pt x="31" y="19"/>
                  </a:lnTo>
                  <a:lnTo>
                    <a:pt x="31" y="20"/>
                  </a:lnTo>
                  <a:lnTo>
                    <a:pt x="30" y="20"/>
                  </a:lnTo>
                  <a:lnTo>
                    <a:pt x="29" y="20"/>
                  </a:lnTo>
                  <a:lnTo>
                    <a:pt x="28" y="18"/>
                  </a:lnTo>
                  <a:lnTo>
                    <a:pt x="24" y="14"/>
                  </a:lnTo>
                  <a:lnTo>
                    <a:pt x="21" y="9"/>
                  </a:lnTo>
                  <a:lnTo>
                    <a:pt x="19" y="6"/>
                  </a:lnTo>
                  <a:lnTo>
                    <a:pt x="19" y="5"/>
                  </a:lnTo>
                  <a:lnTo>
                    <a:pt x="20" y="4"/>
                  </a:lnTo>
                  <a:lnTo>
                    <a:pt x="22" y="3"/>
                  </a:lnTo>
                  <a:lnTo>
                    <a:pt x="24" y="3"/>
                  </a:lnTo>
                  <a:lnTo>
                    <a:pt x="25" y="2"/>
                  </a:lnTo>
                  <a:lnTo>
                    <a:pt x="25" y="1"/>
                  </a:lnTo>
                  <a:lnTo>
                    <a:pt x="24" y="0"/>
                  </a:lnTo>
                  <a:lnTo>
                    <a:pt x="22" y="0"/>
                  </a:lnTo>
                  <a:lnTo>
                    <a:pt x="13" y="1"/>
                  </a:lnTo>
                  <a:lnTo>
                    <a:pt x="3" y="0"/>
                  </a:lnTo>
                  <a:lnTo>
                    <a:pt x="1" y="0"/>
                  </a:lnTo>
                  <a:lnTo>
                    <a:pt x="0" y="1"/>
                  </a:lnTo>
                  <a:lnTo>
                    <a:pt x="0" y="2"/>
                  </a:lnTo>
                  <a:lnTo>
                    <a:pt x="0" y="3"/>
                  </a:lnTo>
                  <a:lnTo>
                    <a:pt x="2" y="3"/>
                  </a:lnTo>
                  <a:lnTo>
                    <a:pt x="4" y="4"/>
                  </a:lnTo>
                  <a:lnTo>
                    <a:pt x="6" y="6"/>
                  </a:lnTo>
                  <a:lnTo>
                    <a:pt x="23" y="2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7" name="Freeform 213"/>
            <p:cNvSpPr>
              <a:spLocks noEditPoints="1"/>
            </p:cNvSpPr>
            <p:nvPr/>
          </p:nvSpPr>
          <p:spPr bwMode="auto">
            <a:xfrm>
              <a:off x="1379397" y="5989972"/>
              <a:ext cx="129247" cy="114813"/>
            </a:xfrm>
            <a:custGeom>
              <a:avLst/>
              <a:gdLst>
                <a:gd name="T0" fmla="*/ 2147483647 w 82"/>
                <a:gd name="T1" fmla="*/ 2147483647 h 73"/>
                <a:gd name="T2" fmla="*/ 2147483647 w 82"/>
                <a:gd name="T3" fmla="*/ 2147483647 h 73"/>
                <a:gd name="T4" fmla="*/ 2147483647 w 82"/>
                <a:gd name="T5" fmla="*/ 2147483647 h 73"/>
                <a:gd name="T6" fmla="*/ 2147483647 w 82"/>
                <a:gd name="T7" fmla="*/ 2147483647 h 73"/>
                <a:gd name="T8" fmla="*/ 2147483647 w 82"/>
                <a:gd name="T9" fmla="*/ 2147483647 h 73"/>
                <a:gd name="T10" fmla="*/ 2147483647 w 82"/>
                <a:gd name="T11" fmla="*/ 2147483647 h 73"/>
                <a:gd name="T12" fmla="*/ 2147483647 w 82"/>
                <a:gd name="T13" fmla="*/ 2147483647 h 73"/>
                <a:gd name="T14" fmla="*/ 2147483647 w 82"/>
                <a:gd name="T15" fmla="*/ 2147483647 h 73"/>
                <a:gd name="T16" fmla="*/ 2147483647 w 82"/>
                <a:gd name="T17" fmla="*/ 2147483647 h 73"/>
                <a:gd name="T18" fmla="*/ 2147483647 w 82"/>
                <a:gd name="T19" fmla="*/ 2147483647 h 73"/>
                <a:gd name="T20" fmla="*/ 2147483647 w 82"/>
                <a:gd name="T21" fmla="*/ 2147483647 h 73"/>
                <a:gd name="T22" fmla="*/ 2147483647 w 82"/>
                <a:gd name="T23" fmla="*/ 2147483647 h 73"/>
                <a:gd name="T24" fmla="*/ 2147483647 w 82"/>
                <a:gd name="T25" fmla="*/ 2147483647 h 73"/>
                <a:gd name="T26" fmla="*/ 2147483647 w 82"/>
                <a:gd name="T27" fmla="*/ 2147483647 h 73"/>
                <a:gd name="T28" fmla="*/ 2147483647 w 82"/>
                <a:gd name="T29" fmla="*/ 0 h 73"/>
                <a:gd name="T30" fmla="*/ 2147483647 w 82"/>
                <a:gd name="T31" fmla="*/ 2147483647 h 73"/>
                <a:gd name="T32" fmla="*/ 2147483647 w 82"/>
                <a:gd name="T33" fmla="*/ 2147483647 h 73"/>
                <a:gd name="T34" fmla="*/ 2147483647 w 82"/>
                <a:gd name="T35" fmla="*/ 2147483647 h 73"/>
                <a:gd name="T36" fmla="*/ 2147483647 w 82"/>
                <a:gd name="T37" fmla="*/ 2147483647 h 73"/>
                <a:gd name="T38" fmla="*/ 2147483647 w 82"/>
                <a:gd name="T39" fmla="*/ 2147483647 h 73"/>
                <a:gd name="T40" fmla="*/ 2147483647 w 82"/>
                <a:gd name="T41" fmla="*/ 2147483647 h 73"/>
                <a:gd name="T42" fmla="*/ 2147483647 w 82"/>
                <a:gd name="T43" fmla="*/ 2147483647 h 73"/>
                <a:gd name="T44" fmla="*/ 0 w 82"/>
                <a:gd name="T45" fmla="*/ 2147483647 h 73"/>
                <a:gd name="T46" fmla="*/ 2147483647 w 82"/>
                <a:gd name="T47" fmla="*/ 2147483647 h 73"/>
                <a:gd name="T48" fmla="*/ 2147483647 w 82"/>
                <a:gd name="T49" fmla="*/ 2147483647 h 73"/>
                <a:gd name="T50" fmla="*/ 2147483647 w 82"/>
                <a:gd name="T51" fmla="*/ 2147483647 h 73"/>
                <a:gd name="T52" fmla="*/ 2147483647 w 82"/>
                <a:gd name="T53" fmla="*/ 2147483647 h 73"/>
                <a:gd name="T54" fmla="*/ 2147483647 w 82"/>
                <a:gd name="T55" fmla="*/ 2147483647 h 73"/>
                <a:gd name="T56" fmla="*/ 2147483647 w 82"/>
                <a:gd name="T57" fmla="*/ 2147483647 h 73"/>
                <a:gd name="T58" fmla="*/ 2147483647 w 82"/>
                <a:gd name="T59" fmla="*/ 2147483647 h 73"/>
                <a:gd name="T60" fmla="*/ 2147483647 w 82"/>
                <a:gd name="T61" fmla="*/ 2147483647 h 73"/>
                <a:gd name="T62" fmla="*/ 2147483647 w 82"/>
                <a:gd name="T63" fmla="*/ 2147483647 h 73"/>
                <a:gd name="T64" fmla="*/ 2147483647 w 82"/>
                <a:gd name="T65" fmla="*/ 2147483647 h 73"/>
                <a:gd name="T66" fmla="*/ 2147483647 w 82"/>
                <a:gd name="T67" fmla="*/ 2147483647 h 73"/>
                <a:gd name="T68" fmla="*/ 2147483647 w 82"/>
                <a:gd name="T69" fmla="*/ 2147483647 h 73"/>
                <a:gd name="T70" fmla="*/ 2147483647 w 82"/>
                <a:gd name="T71" fmla="*/ 2147483647 h 73"/>
                <a:gd name="T72" fmla="*/ 2147483647 w 82"/>
                <a:gd name="T73" fmla="*/ 2147483647 h 73"/>
                <a:gd name="T74" fmla="*/ 2147483647 w 82"/>
                <a:gd name="T75" fmla="*/ 2147483647 h 73"/>
                <a:gd name="T76" fmla="*/ 2147483647 w 82"/>
                <a:gd name="T77" fmla="*/ 2147483647 h 73"/>
                <a:gd name="T78" fmla="*/ 2147483647 w 82"/>
                <a:gd name="T79" fmla="*/ 2147483647 h 73"/>
                <a:gd name="T80" fmla="*/ 2147483647 w 82"/>
                <a:gd name="T81" fmla="*/ 2147483647 h 73"/>
                <a:gd name="T82" fmla="*/ 2147483647 w 82"/>
                <a:gd name="T83" fmla="*/ 2147483647 h 73"/>
                <a:gd name="T84" fmla="*/ 2147483647 w 82"/>
                <a:gd name="T85" fmla="*/ 2147483647 h 73"/>
                <a:gd name="T86" fmla="*/ 2147483647 w 82"/>
                <a:gd name="T87" fmla="*/ 2147483647 h 73"/>
                <a:gd name="T88" fmla="*/ 2147483647 w 82"/>
                <a:gd name="T89" fmla="*/ 2147483647 h 73"/>
                <a:gd name="T90" fmla="*/ 2147483647 w 82"/>
                <a:gd name="T91" fmla="*/ 2147483647 h 73"/>
                <a:gd name="T92" fmla="*/ 2147483647 w 82"/>
                <a:gd name="T93" fmla="*/ 2147483647 h 73"/>
                <a:gd name="T94" fmla="*/ 2147483647 w 82"/>
                <a:gd name="T95" fmla="*/ 2147483647 h 73"/>
                <a:gd name="T96" fmla="*/ 2147483647 w 82"/>
                <a:gd name="T97" fmla="*/ 2147483647 h 73"/>
                <a:gd name="T98" fmla="*/ 2147483647 w 82"/>
                <a:gd name="T99" fmla="*/ 2147483647 h 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73"/>
                <a:gd name="T152" fmla="*/ 82 w 82"/>
                <a:gd name="T153" fmla="*/ 73 h 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73">
                  <a:moveTo>
                    <a:pt x="22" y="11"/>
                  </a:moveTo>
                  <a:lnTo>
                    <a:pt x="23" y="9"/>
                  </a:lnTo>
                  <a:lnTo>
                    <a:pt x="23" y="7"/>
                  </a:lnTo>
                  <a:lnTo>
                    <a:pt x="24" y="5"/>
                  </a:lnTo>
                  <a:lnTo>
                    <a:pt x="25" y="4"/>
                  </a:lnTo>
                  <a:lnTo>
                    <a:pt x="28" y="3"/>
                  </a:lnTo>
                  <a:lnTo>
                    <a:pt x="32" y="3"/>
                  </a:lnTo>
                  <a:lnTo>
                    <a:pt x="34" y="3"/>
                  </a:lnTo>
                  <a:lnTo>
                    <a:pt x="36" y="4"/>
                  </a:lnTo>
                  <a:lnTo>
                    <a:pt x="38" y="4"/>
                  </a:lnTo>
                  <a:lnTo>
                    <a:pt x="39" y="6"/>
                  </a:lnTo>
                  <a:lnTo>
                    <a:pt x="40" y="9"/>
                  </a:lnTo>
                  <a:lnTo>
                    <a:pt x="41" y="12"/>
                  </a:lnTo>
                  <a:lnTo>
                    <a:pt x="40" y="15"/>
                  </a:lnTo>
                  <a:lnTo>
                    <a:pt x="40" y="18"/>
                  </a:lnTo>
                  <a:lnTo>
                    <a:pt x="37" y="22"/>
                  </a:lnTo>
                  <a:lnTo>
                    <a:pt x="35" y="24"/>
                  </a:lnTo>
                  <a:lnTo>
                    <a:pt x="34" y="25"/>
                  </a:lnTo>
                  <a:lnTo>
                    <a:pt x="32" y="26"/>
                  </a:lnTo>
                  <a:lnTo>
                    <a:pt x="31" y="26"/>
                  </a:lnTo>
                  <a:lnTo>
                    <a:pt x="30" y="25"/>
                  </a:lnTo>
                  <a:lnTo>
                    <a:pt x="28" y="23"/>
                  </a:lnTo>
                  <a:lnTo>
                    <a:pt x="27" y="21"/>
                  </a:lnTo>
                  <a:lnTo>
                    <a:pt x="24" y="17"/>
                  </a:lnTo>
                  <a:lnTo>
                    <a:pt x="23" y="14"/>
                  </a:lnTo>
                  <a:lnTo>
                    <a:pt x="22" y="11"/>
                  </a:lnTo>
                  <a:close/>
                  <a:moveTo>
                    <a:pt x="54" y="46"/>
                  </a:moveTo>
                  <a:lnTo>
                    <a:pt x="53" y="47"/>
                  </a:lnTo>
                  <a:lnTo>
                    <a:pt x="52" y="47"/>
                  </a:lnTo>
                  <a:lnTo>
                    <a:pt x="51" y="46"/>
                  </a:lnTo>
                  <a:lnTo>
                    <a:pt x="35" y="29"/>
                  </a:lnTo>
                  <a:lnTo>
                    <a:pt x="34" y="28"/>
                  </a:lnTo>
                  <a:lnTo>
                    <a:pt x="36" y="26"/>
                  </a:lnTo>
                  <a:lnTo>
                    <a:pt x="41" y="24"/>
                  </a:lnTo>
                  <a:lnTo>
                    <a:pt x="43" y="22"/>
                  </a:lnTo>
                  <a:lnTo>
                    <a:pt x="46" y="19"/>
                  </a:lnTo>
                  <a:lnTo>
                    <a:pt x="47" y="16"/>
                  </a:lnTo>
                  <a:lnTo>
                    <a:pt x="47" y="13"/>
                  </a:lnTo>
                  <a:lnTo>
                    <a:pt x="47" y="10"/>
                  </a:lnTo>
                  <a:lnTo>
                    <a:pt x="46" y="7"/>
                  </a:lnTo>
                  <a:lnTo>
                    <a:pt x="45" y="5"/>
                  </a:lnTo>
                  <a:lnTo>
                    <a:pt x="43" y="3"/>
                  </a:lnTo>
                  <a:lnTo>
                    <a:pt x="41" y="2"/>
                  </a:lnTo>
                  <a:lnTo>
                    <a:pt x="38" y="1"/>
                  </a:lnTo>
                  <a:lnTo>
                    <a:pt x="35" y="0"/>
                  </a:lnTo>
                  <a:lnTo>
                    <a:pt x="32" y="0"/>
                  </a:lnTo>
                  <a:lnTo>
                    <a:pt x="28" y="0"/>
                  </a:lnTo>
                  <a:lnTo>
                    <a:pt x="24" y="1"/>
                  </a:lnTo>
                  <a:lnTo>
                    <a:pt x="21" y="3"/>
                  </a:lnTo>
                  <a:lnTo>
                    <a:pt x="20" y="4"/>
                  </a:lnTo>
                  <a:lnTo>
                    <a:pt x="19" y="5"/>
                  </a:lnTo>
                  <a:lnTo>
                    <a:pt x="17" y="7"/>
                  </a:lnTo>
                  <a:lnTo>
                    <a:pt x="16" y="10"/>
                  </a:lnTo>
                  <a:lnTo>
                    <a:pt x="15" y="13"/>
                  </a:lnTo>
                  <a:lnTo>
                    <a:pt x="15" y="16"/>
                  </a:lnTo>
                  <a:lnTo>
                    <a:pt x="15" y="19"/>
                  </a:lnTo>
                  <a:lnTo>
                    <a:pt x="16" y="22"/>
                  </a:lnTo>
                  <a:lnTo>
                    <a:pt x="17" y="24"/>
                  </a:lnTo>
                  <a:lnTo>
                    <a:pt x="18" y="26"/>
                  </a:lnTo>
                  <a:lnTo>
                    <a:pt x="21" y="30"/>
                  </a:lnTo>
                  <a:lnTo>
                    <a:pt x="20" y="31"/>
                  </a:lnTo>
                  <a:lnTo>
                    <a:pt x="18" y="32"/>
                  </a:lnTo>
                  <a:lnTo>
                    <a:pt x="10" y="36"/>
                  </a:lnTo>
                  <a:lnTo>
                    <a:pt x="6" y="39"/>
                  </a:lnTo>
                  <a:lnTo>
                    <a:pt x="3" y="43"/>
                  </a:lnTo>
                  <a:lnTo>
                    <a:pt x="1" y="45"/>
                  </a:lnTo>
                  <a:lnTo>
                    <a:pt x="0" y="48"/>
                  </a:lnTo>
                  <a:lnTo>
                    <a:pt x="0" y="51"/>
                  </a:lnTo>
                  <a:lnTo>
                    <a:pt x="0" y="54"/>
                  </a:lnTo>
                  <a:lnTo>
                    <a:pt x="0" y="59"/>
                  </a:lnTo>
                  <a:lnTo>
                    <a:pt x="2" y="64"/>
                  </a:lnTo>
                  <a:lnTo>
                    <a:pt x="4" y="67"/>
                  </a:lnTo>
                  <a:lnTo>
                    <a:pt x="8" y="70"/>
                  </a:lnTo>
                  <a:lnTo>
                    <a:pt x="11" y="71"/>
                  </a:lnTo>
                  <a:lnTo>
                    <a:pt x="15" y="72"/>
                  </a:lnTo>
                  <a:lnTo>
                    <a:pt x="21" y="73"/>
                  </a:lnTo>
                  <a:lnTo>
                    <a:pt x="28" y="73"/>
                  </a:lnTo>
                  <a:lnTo>
                    <a:pt x="31" y="72"/>
                  </a:lnTo>
                  <a:lnTo>
                    <a:pt x="33" y="71"/>
                  </a:lnTo>
                  <a:lnTo>
                    <a:pt x="38" y="69"/>
                  </a:lnTo>
                  <a:lnTo>
                    <a:pt x="41" y="67"/>
                  </a:lnTo>
                  <a:lnTo>
                    <a:pt x="47" y="60"/>
                  </a:lnTo>
                  <a:lnTo>
                    <a:pt x="50" y="63"/>
                  </a:lnTo>
                  <a:lnTo>
                    <a:pt x="56" y="69"/>
                  </a:lnTo>
                  <a:lnTo>
                    <a:pt x="61" y="72"/>
                  </a:lnTo>
                  <a:lnTo>
                    <a:pt x="64" y="73"/>
                  </a:lnTo>
                  <a:lnTo>
                    <a:pt x="67" y="73"/>
                  </a:lnTo>
                  <a:lnTo>
                    <a:pt x="72" y="72"/>
                  </a:lnTo>
                  <a:lnTo>
                    <a:pt x="77" y="71"/>
                  </a:lnTo>
                  <a:lnTo>
                    <a:pt x="80" y="68"/>
                  </a:lnTo>
                  <a:lnTo>
                    <a:pt x="81" y="67"/>
                  </a:lnTo>
                  <a:lnTo>
                    <a:pt x="81" y="65"/>
                  </a:lnTo>
                  <a:lnTo>
                    <a:pt x="81" y="64"/>
                  </a:lnTo>
                  <a:lnTo>
                    <a:pt x="79" y="64"/>
                  </a:lnTo>
                  <a:lnTo>
                    <a:pt x="76" y="65"/>
                  </a:lnTo>
                  <a:lnTo>
                    <a:pt x="71" y="65"/>
                  </a:lnTo>
                  <a:lnTo>
                    <a:pt x="69" y="65"/>
                  </a:lnTo>
                  <a:lnTo>
                    <a:pt x="67" y="63"/>
                  </a:lnTo>
                  <a:lnTo>
                    <a:pt x="61" y="59"/>
                  </a:lnTo>
                  <a:lnTo>
                    <a:pt x="57" y="54"/>
                  </a:lnTo>
                  <a:lnTo>
                    <a:pt x="55" y="52"/>
                  </a:lnTo>
                  <a:lnTo>
                    <a:pt x="55" y="50"/>
                  </a:lnTo>
                  <a:lnTo>
                    <a:pt x="74" y="27"/>
                  </a:lnTo>
                  <a:lnTo>
                    <a:pt x="75" y="25"/>
                  </a:lnTo>
                  <a:lnTo>
                    <a:pt x="77" y="24"/>
                  </a:lnTo>
                  <a:lnTo>
                    <a:pt x="78" y="24"/>
                  </a:lnTo>
                  <a:lnTo>
                    <a:pt x="79" y="24"/>
                  </a:lnTo>
                  <a:lnTo>
                    <a:pt x="82" y="23"/>
                  </a:lnTo>
                  <a:lnTo>
                    <a:pt x="82" y="22"/>
                  </a:lnTo>
                  <a:lnTo>
                    <a:pt x="82" y="21"/>
                  </a:lnTo>
                  <a:lnTo>
                    <a:pt x="80" y="21"/>
                  </a:lnTo>
                  <a:lnTo>
                    <a:pt x="70" y="21"/>
                  </a:lnTo>
                  <a:lnTo>
                    <a:pt x="60" y="21"/>
                  </a:lnTo>
                  <a:lnTo>
                    <a:pt x="58" y="21"/>
                  </a:lnTo>
                  <a:lnTo>
                    <a:pt x="58" y="22"/>
                  </a:lnTo>
                  <a:lnTo>
                    <a:pt x="58" y="23"/>
                  </a:lnTo>
                  <a:lnTo>
                    <a:pt x="59" y="23"/>
                  </a:lnTo>
                  <a:lnTo>
                    <a:pt x="62" y="24"/>
                  </a:lnTo>
                  <a:lnTo>
                    <a:pt x="66" y="24"/>
                  </a:lnTo>
                  <a:lnTo>
                    <a:pt x="67" y="25"/>
                  </a:lnTo>
                  <a:lnTo>
                    <a:pt x="67" y="26"/>
                  </a:lnTo>
                  <a:lnTo>
                    <a:pt x="66" y="29"/>
                  </a:lnTo>
                  <a:lnTo>
                    <a:pt x="65" y="32"/>
                  </a:lnTo>
                  <a:lnTo>
                    <a:pt x="63" y="34"/>
                  </a:lnTo>
                  <a:lnTo>
                    <a:pt x="54" y="46"/>
                  </a:lnTo>
                  <a:close/>
                  <a:moveTo>
                    <a:pt x="24" y="33"/>
                  </a:moveTo>
                  <a:lnTo>
                    <a:pt x="45" y="55"/>
                  </a:lnTo>
                  <a:lnTo>
                    <a:pt x="45" y="56"/>
                  </a:lnTo>
                  <a:lnTo>
                    <a:pt x="46" y="56"/>
                  </a:lnTo>
                  <a:lnTo>
                    <a:pt x="44" y="59"/>
                  </a:lnTo>
                  <a:lnTo>
                    <a:pt x="40" y="62"/>
                  </a:lnTo>
                  <a:lnTo>
                    <a:pt x="38" y="64"/>
                  </a:lnTo>
                  <a:lnTo>
                    <a:pt x="34" y="65"/>
                  </a:lnTo>
                  <a:lnTo>
                    <a:pt x="31" y="66"/>
                  </a:lnTo>
                  <a:lnTo>
                    <a:pt x="26" y="67"/>
                  </a:lnTo>
                  <a:lnTo>
                    <a:pt x="23" y="66"/>
                  </a:lnTo>
                  <a:lnTo>
                    <a:pt x="19" y="65"/>
                  </a:lnTo>
                  <a:lnTo>
                    <a:pt x="17" y="64"/>
                  </a:lnTo>
                  <a:lnTo>
                    <a:pt x="15" y="63"/>
                  </a:lnTo>
                  <a:lnTo>
                    <a:pt x="14" y="62"/>
                  </a:lnTo>
                  <a:lnTo>
                    <a:pt x="12" y="59"/>
                  </a:lnTo>
                  <a:lnTo>
                    <a:pt x="11" y="56"/>
                  </a:lnTo>
                  <a:lnTo>
                    <a:pt x="10" y="53"/>
                  </a:lnTo>
                  <a:lnTo>
                    <a:pt x="10" y="50"/>
                  </a:lnTo>
                  <a:lnTo>
                    <a:pt x="10" y="46"/>
                  </a:lnTo>
                  <a:lnTo>
                    <a:pt x="11" y="43"/>
                  </a:lnTo>
                  <a:lnTo>
                    <a:pt x="13" y="40"/>
                  </a:lnTo>
                  <a:lnTo>
                    <a:pt x="15" y="38"/>
                  </a:lnTo>
                  <a:lnTo>
                    <a:pt x="20" y="35"/>
                  </a:lnTo>
                  <a:lnTo>
                    <a:pt x="24" y="3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8" name="Freeform 214"/>
            <p:cNvSpPr>
              <a:spLocks/>
            </p:cNvSpPr>
            <p:nvPr/>
          </p:nvSpPr>
          <p:spPr bwMode="auto">
            <a:xfrm>
              <a:off x="1538336" y="5970239"/>
              <a:ext cx="99556" cy="132752"/>
            </a:xfrm>
            <a:custGeom>
              <a:avLst/>
              <a:gdLst>
                <a:gd name="T0" fmla="*/ 2147483647 w 62"/>
                <a:gd name="T1" fmla="*/ 2147483647 h 83"/>
                <a:gd name="T2" fmla="*/ 2147483647 w 62"/>
                <a:gd name="T3" fmla="*/ 2147483647 h 83"/>
                <a:gd name="T4" fmla="*/ 2147483647 w 62"/>
                <a:gd name="T5" fmla="*/ 2147483647 h 83"/>
                <a:gd name="T6" fmla="*/ 2147483647 w 62"/>
                <a:gd name="T7" fmla="*/ 2147483647 h 83"/>
                <a:gd name="T8" fmla="*/ 0 w 62"/>
                <a:gd name="T9" fmla="*/ 2147483647 h 83"/>
                <a:gd name="T10" fmla="*/ 2147483647 w 62"/>
                <a:gd name="T11" fmla="*/ 2147483647 h 83"/>
                <a:gd name="T12" fmla="*/ 2147483647 w 62"/>
                <a:gd name="T13" fmla="*/ 2147483647 h 83"/>
                <a:gd name="T14" fmla="*/ 2147483647 w 62"/>
                <a:gd name="T15" fmla="*/ 2147483647 h 83"/>
                <a:gd name="T16" fmla="*/ 2147483647 w 62"/>
                <a:gd name="T17" fmla="*/ 2147483647 h 83"/>
                <a:gd name="T18" fmla="*/ 2147483647 w 62"/>
                <a:gd name="T19" fmla="*/ 2147483647 h 83"/>
                <a:gd name="T20" fmla="*/ 2147483647 w 62"/>
                <a:gd name="T21" fmla="*/ 2147483647 h 83"/>
                <a:gd name="T22" fmla="*/ 2147483647 w 62"/>
                <a:gd name="T23" fmla="*/ 2147483647 h 83"/>
                <a:gd name="T24" fmla="*/ 2147483647 w 62"/>
                <a:gd name="T25" fmla="*/ 2147483647 h 83"/>
                <a:gd name="T26" fmla="*/ 2147483647 w 62"/>
                <a:gd name="T27" fmla="*/ 2147483647 h 83"/>
                <a:gd name="T28" fmla="*/ 2147483647 w 62"/>
                <a:gd name="T29" fmla="*/ 2147483647 h 83"/>
                <a:gd name="T30" fmla="*/ 2147483647 w 62"/>
                <a:gd name="T31" fmla="*/ 2147483647 h 83"/>
                <a:gd name="T32" fmla="*/ 2147483647 w 62"/>
                <a:gd name="T33" fmla="*/ 2147483647 h 83"/>
                <a:gd name="T34" fmla="*/ 2147483647 w 62"/>
                <a:gd name="T35" fmla="*/ 2147483647 h 83"/>
                <a:gd name="T36" fmla="*/ 2147483647 w 62"/>
                <a:gd name="T37" fmla="*/ 2147483647 h 83"/>
                <a:gd name="T38" fmla="*/ 2147483647 w 62"/>
                <a:gd name="T39" fmla="*/ 2147483647 h 83"/>
                <a:gd name="T40" fmla="*/ 2147483647 w 62"/>
                <a:gd name="T41" fmla="*/ 2147483647 h 83"/>
                <a:gd name="T42" fmla="*/ 2147483647 w 62"/>
                <a:gd name="T43" fmla="*/ 2147483647 h 83"/>
                <a:gd name="T44" fmla="*/ 2147483647 w 62"/>
                <a:gd name="T45" fmla="*/ 2147483647 h 83"/>
                <a:gd name="T46" fmla="*/ 2147483647 w 62"/>
                <a:gd name="T47" fmla="*/ 0 h 83"/>
                <a:gd name="T48" fmla="*/ 2147483647 w 62"/>
                <a:gd name="T49" fmla="*/ 0 h 83"/>
                <a:gd name="T50" fmla="*/ 2147483647 w 62"/>
                <a:gd name="T51" fmla="*/ 0 h 83"/>
                <a:gd name="T52" fmla="*/ 0 w 62"/>
                <a:gd name="T53" fmla="*/ 2147483647 h 83"/>
                <a:gd name="T54" fmla="*/ 2147483647 w 62"/>
                <a:gd name="T55" fmla="*/ 2147483647 h 83"/>
                <a:gd name="T56" fmla="*/ 2147483647 w 62"/>
                <a:gd name="T57" fmla="*/ 2147483647 h 83"/>
                <a:gd name="T58" fmla="*/ 2147483647 w 62"/>
                <a:gd name="T59" fmla="*/ 2147483647 h 83"/>
                <a:gd name="T60" fmla="*/ 2147483647 w 62"/>
                <a:gd name="T61" fmla="*/ 2147483647 h 83"/>
                <a:gd name="T62" fmla="*/ 2147483647 w 62"/>
                <a:gd name="T63" fmla="*/ 2147483647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83"/>
                <a:gd name="T98" fmla="*/ 62 w 62"/>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83">
                  <a:moveTo>
                    <a:pt x="14" y="70"/>
                  </a:moveTo>
                  <a:lnTo>
                    <a:pt x="13" y="74"/>
                  </a:lnTo>
                  <a:lnTo>
                    <a:pt x="12" y="76"/>
                  </a:lnTo>
                  <a:lnTo>
                    <a:pt x="12" y="77"/>
                  </a:lnTo>
                  <a:lnTo>
                    <a:pt x="10" y="78"/>
                  </a:lnTo>
                  <a:lnTo>
                    <a:pt x="8" y="78"/>
                  </a:lnTo>
                  <a:lnTo>
                    <a:pt x="3" y="79"/>
                  </a:lnTo>
                  <a:lnTo>
                    <a:pt x="1" y="79"/>
                  </a:lnTo>
                  <a:lnTo>
                    <a:pt x="1" y="80"/>
                  </a:lnTo>
                  <a:lnTo>
                    <a:pt x="0" y="81"/>
                  </a:lnTo>
                  <a:lnTo>
                    <a:pt x="1" y="82"/>
                  </a:lnTo>
                  <a:lnTo>
                    <a:pt x="1" y="83"/>
                  </a:lnTo>
                  <a:lnTo>
                    <a:pt x="2" y="83"/>
                  </a:lnTo>
                  <a:lnTo>
                    <a:pt x="4" y="83"/>
                  </a:lnTo>
                  <a:lnTo>
                    <a:pt x="23" y="83"/>
                  </a:lnTo>
                  <a:lnTo>
                    <a:pt x="58" y="83"/>
                  </a:lnTo>
                  <a:lnTo>
                    <a:pt x="59" y="83"/>
                  </a:lnTo>
                  <a:lnTo>
                    <a:pt x="60" y="82"/>
                  </a:lnTo>
                  <a:lnTo>
                    <a:pt x="60" y="81"/>
                  </a:lnTo>
                  <a:lnTo>
                    <a:pt x="62" y="72"/>
                  </a:lnTo>
                  <a:lnTo>
                    <a:pt x="62" y="67"/>
                  </a:lnTo>
                  <a:lnTo>
                    <a:pt x="62" y="65"/>
                  </a:lnTo>
                  <a:lnTo>
                    <a:pt x="61" y="65"/>
                  </a:lnTo>
                  <a:lnTo>
                    <a:pt x="60" y="65"/>
                  </a:lnTo>
                  <a:lnTo>
                    <a:pt x="59" y="66"/>
                  </a:lnTo>
                  <a:lnTo>
                    <a:pt x="56" y="70"/>
                  </a:lnTo>
                  <a:lnTo>
                    <a:pt x="54" y="72"/>
                  </a:lnTo>
                  <a:lnTo>
                    <a:pt x="51" y="74"/>
                  </a:lnTo>
                  <a:lnTo>
                    <a:pt x="48" y="76"/>
                  </a:lnTo>
                  <a:lnTo>
                    <a:pt x="45" y="77"/>
                  </a:lnTo>
                  <a:lnTo>
                    <a:pt x="37" y="78"/>
                  </a:lnTo>
                  <a:lnTo>
                    <a:pt x="30" y="78"/>
                  </a:lnTo>
                  <a:lnTo>
                    <a:pt x="28" y="78"/>
                  </a:lnTo>
                  <a:lnTo>
                    <a:pt x="27" y="77"/>
                  </a:lnTo>
                  <a:lnTo>
                    <a:pt x="26" y="76"/>
                  </a:lnTo>
                  <a:lnTo>
                    <a:pt x="25" y="73"/>
                  </a:lnTo>
                  <a:lnTo>
                    <a:pt x="25" y="12"/>
                  </a:lnTo>
                  <a:lnTo>
                    <a:pt x="26" y="8"/>
                  </a:lnTo>
                  <a:lnTo>
                    <a:pt x="26" y="7"/>
                  </a:lnTo>
                  <a:lnTo>
                    <a:pt x="27" y="6"/>
                  </a:lnTo>
                  <a:lnTo>
                    <a:pt x="29" y="5"/>
                  </a:lnTo>
                  <a:lnTo>
                    <a:pt x="32" y="4"/>
                  </a:lnTo>
                  <a:lnTo>
                    <a:pt x="36" y="4"/>
                  </a:lnTo>
                  <a:lnTo>
                    <a:pt x="38" y="3"/>
                  </a:lnTo>
                  <a:lnTo>
                    <a:pt x="38" y="2"/>
                  </a:lnTo>
                  <a:lnTo>
                    <a:pt x="38" y="1"/>
                  </a:lnTo>
                  <a:lnTo>
                    <a:pt x="37" y="0"/>
                  </a:lnTo>
                  <a:lnTo>
                    <a:pt x="36" y="0"/>
                  </a:lnTo>
                  <a:lnTo>
                    <a:pt x="34" y="0"/>
                  </a:lnTo>
                  <a:lnTo>
                    <a:pt x="19" y="0"/>
                  </a:lnTo>
                  <a:lnTo>
                    <a:pt x="3" y="0"/>
                  </a:lnTo>
                  <a:lnTo>
                    <a:pt x="1" y="0"/>
                  </a:lnTo>
                  <a:lnTo>
                    <a:pt x="0" y="1"/>
                  </a:lnTo>
                  <a:lnTo>
                    <a:pt x="0" y="2"/>
                  </a:lnTo>
                  <a:lnTo>
                    <a:pt x="0" y="3"/>
                  </a:lnTo>
                  <a:lnTo>
                    <a:pt x="1" y="4"/>
                  </a:lnTo>
                  <a:lnTo>
                    <a:pt x="5" y="4"/>
                  </a:lnTo>
                  <a:lnTo>
                    <a:pt x="8" y="5"/>
                  </a:lnTo>
                  <a:lnTo>
                    <a:pt x="11" y="5"/>
                  </a:lnTo>
                  <a:lnTo>
                    <a:pt x="12" y="6"/>
                  </a:lnTo>
                  <a:lnTo>
                    <a:pt x="13" y="7"/>
                  </a:lnTo>
                  <a:lnTo>
                    <a:pt x="14" y="8"/>
                  </a:lnTo>
                  <a:lnTo>
                    <a:pt x="14" y="10"/>
                  </a:lnTo>
                  <a:lnTo>
                    <a:pt x="14" y="7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9" name="Freeform 215"/>
            <p:cNvSpPr>
              <a:spLocks noEditPoints="1"/>
            </p:cNvSpPr>
            <p:nvPr/>
          </p:nvSpPr>
          <p:spPr bwMode="auto">
            <a:xfrm>
              <a:off x="1639637" y="6016881"/>
              <a:ext cx="69863" cy="87903"/>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0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2147483647 w 44"/>
                <a:gd name="T79" fmla="*/ 2147483647 h 56"/>
                <a:gd name="T80" fmla="*/ 2147483647 w 4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6"/>
                <a:gd name="T125" fmla="*/ 44 w 4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6">
                  <a:moveTo>
                    <a:pt x="42" y="22"/>
                  </a:moveTo>
                  <a:lnTo>
                    <a:pt x="43" y="22"/>
                  </a:lnTo>
                  <a:lnTo>
                    <a:pt x="44" y="21"/>
                  </a:lnTo>
                  <a:lnTo>
                    <a:pt x="44" y="19"/>
                  </a:lnTo>
                  <a:lnTo>
                    <a:pt x="44" y="16"/>
                  </a:lnTo>
                  <a:lnTo>
                    <a:pt x="43" y="14"/>
                  </a:lnTo>
                  <a:lnTo>
                    <a:pt x="42" y="11"/>
                  </a:lnTo>
                  <a:lnTo>
                    <a:pt x="40" y="7"/>
                  </a:lnTo>
                  <a:lnTo>
                    <a:pt x="37" y="5"/>
                  </a:lnTo>
                  <a:lnTo>
                    <a:pt x="34" y="2"/>
                  </a:lnTo>
                  <a:lnTo>
                    <a:pt x="32" y="1"/>
                  </a:lnTo>
                  <a:lnTo>
                    <a:pt x="29" y="1"/>
                  </a:lnTo>
                  <a:lnTo>
                    <a:pt x="24" y="0"/>
                  </a:lnTo>
                  <a:lnTo>
                    <a:pt x="19" y="1"/>
                  </a:lnTo>
                  <a:lnTo>
                    <a:pt x="14" y="3"/>
                  </a:lnTo>
                  <a:lnTo>
                    <a:pt x="12" y="4"/>
                  </a:lnTo>
                  <a:lnTo>
                    <a:pt x="10" y="6"/>
                  </a:lnTo>
                  <a:lnTo>
                    <a:pt x="6" y="10"/>
                  </a:lnTo>
                  <a:lnTo>
                    <a:pt x="4" y="14"/>
                  </a:lnTo>
                  <a:lnTo>
                    <a:pt x="2" y="19"/>
                  </a:lnTo>
                  <a:lnTo>
                    <a:pt x="1" y="24"/>
                  </a:lnTo>
                  <a:lnTo>
                    <a:pt x="0" y="29"/>
                  </a:lnTo>
                  <a:lnTo>
                    <a:pt x="1" y="35"/>
                  </a:lnTo>
                  <a:lnTo>
                    <a:pt x="2" y="40"/>
                  </a:lnTo>
                  <a:lnTo>
                    <a:pt x="4" y="45"/>
                  </a:lnTo>
                  <a:lnTo>
                    <a:pt x="6" y="49"/>
                  </a:lnTo>
                  <a:lnTo>
                    <a:pt x="8" y="51"/>
                  </a:lnTo>
                  <a:lnTo>
                    <a:pt x="9" y="52"/>
                  </a:lnTo>
                  <a:lnTo>
                    <a:pt x="13" y="54"/>
                  </a:lnTo>
                  <a:lnTo>
                    <a:pt x="18" y="56"/>
                  </a:lnTo>
                  <a:lnTo>
                    <a:pt x="23" y="56"/>
                  </a:lnTo>
                  <a:lnTo>
                    <a:pt x="28" y="56"/>
                  </a:lnTo>
                  <a:lnTo>
                    <a:pt x="32" y="54"/>
                  </a:lnTo>
                  <a:lnTo>
                    <a:pt x="35" y="53"/>
                  </a:lnTo>
                  <a:lnTo>
                    <a:pt x="38" y="51"/>
                  </a:lnTo>
                  <a:lnTo>
                    <a:pt x="41" y="47"/>
                  </a:lnTo>
                  <a:lnTo>
                    <a:pt x="42" y="45"/>
                  </a:lnTo>
                  <a:lnTo>
                    <a:pt x="42" y="44"/>
                  </a:lnTo>
                  <a:lnTo>
                    <a:pt x="41" y="44"/>
                  </a:lnTo>
                  <a:lnTo>
                    <a:pt x="39" y="45"/>
                  </a:lnTo>
                  <a:lnTo>
                    <a:pt x="38" y="47"/>
                  </a:lnTo>
                  <a:lnTo>
                    <a:pt x="36" y="48"/>
                  </a:lnTo>
                  <a:lnTo>
                    <a:pt x="34" y="49"/>
                  </a:lnTo>
                  <a:lnTo>
                    <a:pt x="32" y="49"/>
                  </a:lnTo>
                  <a:lnTo>
                    <a:pt x="28" y="50"/>
                  </a:lnTo>
                  <a:lnTo>
                    <a:pt x="23" y="49"/>
                  </a:lnTo>
                  <a:lnTo>
                    <a:pt x="21" y="48"/>
                  </a:lnTo>
                  <a:lnTo>
                    <a:pt x="19" y="48"/>
                  </a:lnTo>
                  <a:lnTo>
                    <a:pt x="15" y="45"/>
                  </a:lnTo>
                  <a:lnTo>
                    <a:pt x="14" y="44"/>
                  </a:lnTo>
                  <a:lnTo>
                    <a:pt x="13" y="42"/>
                  </a:lnTo>
                  <a:lnTo>
                    <a:pt x="11" y="39"/>
                  </a:lnTo>
                  <a:lnTo>
                    <a:pt x="10" y="35"/>
                  </a:lnTo>
                  <a:lnTo>
                    <a:pt x="10" y="31"/>
                  </a:lnTo>
                  <a:lnTo>
                    <a:pt x="9" y="27"/>
                  </a:lnTo>
                  <a:lnTo>
                    <a:pt x="10" y="24"/>
                  </a:lnTo>
                  <a:lnTo>
                    <a:pt x="10" y="22"/>
                  </a:lnTo>
                  <a:lnTo>
                    <a:pt x="42" y="22"/>
                  </a:lnTo>
                  <a:close/>
                  <a:moveTo>
                    <a:pt x="22" y="18"/>
                  </a:moveTo>
                  <a:lnTo>
                    <a:pt x="16" y="18"/>
                  </a:lnTo>
                  <a:lnTo>
                    <a:pt x="12" y="18"/>
                  </a:lnTo>
                  <a:lnTo>
                    <a:pt x="10" y="17"/>
                  </a:lnTo>
                  <a:lnTo>
                    <a:pt x="11" y="15"/>
                  </a:lnTo>
                  <a:lnTo>
                    <a:pt x="12" y="13"/>
                  </a:lnTo>
                  <a:lnTo>
                    <a:pt x="15" y="8"/>
                  </a:lnTo>
                  <a:lnTo>
                    <a:pt x="17" y="6"/>
                  </a:lnTo>
                  <a:lnTo>
                    <a:pt x="20" y="5"/>
                  </a:lnTo>
                  <a:lnTo>
                    <a:pt x="23" y="4"/>
                  </a:lnTo>
                  <a:lnTo>
                    <a:pt x="26" y="3"/>
                  </a:lnTo>
                  <a:lnTo>
                    <a:pt x="30" y="4"/>
                  </a:lnTo>
                  <a:lnTo>
                    <a:pt x="33" y="6"/>
                  </a:lnTo>
                  <a:lnTo>
                    <a:pt x="34" y="7"/>
                  </a:lnTo>
                  <a:lnTo>
                    <a:pt x="35" y="8"/>
                  </a:lnTo>
                  <a:lnTo>
                    <a:pt x="35" y="10"/>
                  </a:lnTo>
                  <a:lnTo>
                    <a:pt x="36" y="12"/>
                  </a:lnTo>
                  <a:lnTo>
                    <a:pt x="36" y="13"/>
                  </a:lnTo>
                  <a:lnTo>
                    <a:pt x="35" y="15"/>
                  </a:lnTo>
                  <a:lnTo>
                    <a:pt x="34" y="16"/>
                  </a:lnTo>
                  <a:lnTo>
                    <a:pt x="33" y="17"/>
                  </a:lnTo>
                  <a:lnTo>
                    <a:pt x="32"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0" name="Freeform 216"/>
            <p:cNvSpPr>
              <a:spLocks noEditPoints="1"/>
            </p:cNvSpPr>
            <p:nvPr/>
          </p:nvSpPr>
          <p:spPr bwMode="auto">
            <a:xfrm>
              <a:off x="1709501" y="6016881"/>
              <a:ext cx="94316"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0 w 60"/>
                <a:gd name="T27" fmla="*/ 2147483647 h 83"/>
                <a:gd name="T28" fmla="*/ 2147483647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83"/>
                <a:gd name="T152" fmla="*/ 60 w 60"/>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83">
                  <a:moveTo>
                    <a:pt x="57" y="12"/>
                  </a:moveTo>
                  <a:lnTo>
                    <a:pt x="59" y="12"/>
                  </a:lnTo>
                  <a:lnTo>
                    <a:pt x="60" y="10"/>
                  </a:lnTo>
                  <a:lnTo>
                    <a:pt x="60" y="7"/>
                  </a:lnTo>
                  <a:lnTo>
                    <a:pt x="59" y="6"/>
                  </a:lnTo>
                  <a:lnTo>
                    <a:pt x="53" y="6"/>
                  </a:lnTo>
                  <a:lnTo>
                    <a:pt x="50" y="6"/>
                  </a:lnTo>
                  <a:lnTo>
                    <a:pt x="47" y="5"/>
                  </a:lnTo>
                  <a:lnTo>
                    <a:pt x="41" y="3"/>
                  </a:lnTo>
                  <a:lnTo>
                    <a:pt x="36" y="1"/>
                  </a:lnTo>
                  <a:lnTo>
                    <a:pt x="33" y="0"/>
                  </a:lnTo>
                  <a:lnTo>
                    <a:pt x="30" y="0"/>
                  </a:lnTo>
                  <a:lnTo>
                    <a:pt x="26" y="1"/>
                  </a:lnTo>
                  <a:lnTo>
                    <a:pt x="22" y="1"/>
                  </a:lnTo>
                  <a:lnTo>
                    <a:pt x="19" y="3"/>
                  </a:lnTo>
                  <a:lnTo>
                    <a:pt x="17" y="4"/>
                  </a:lnTo>
                  <a:lnTo>
                    <a:pt x="16" y="5"/>
                  </a:lnTo>
                  <a:lnTo>
                    <a:pt x="15" y="7"/>
                  </a:lnTo>
                  <a:lnTo>
                    <a:pt x="14" y="8"/>
                  </a:lnTo>
                  <a:lnTo>
                    <a:pt x="12" y="11"/>
                  </a:lnTo>
                  <a:lnTo>
                    <a:pt x="11" y="15"/>
                  </a:lnTo>
                  <a:lnTo>
                    <a:pt x="11" y="19"/>
                  </a:lnTo>
                  <a:lnTo>
                    <a:pt x="11" y="22"/>
                  </a:lnTo>
                  <a:lnTo>
                    <a:pt x="11" y="24"/>
                  </a:lnTo>
                  <a:lnTo>
                    <a:pt x="13" y="29"/>
                  </a:lnTo>
                  <a:lnTo>
                    <a:pt x="16" y="33"/>
                  </a:lnTo>
                  <a:lnTo>
                    <a:pt x="21" y="37"/>
                  </a:lnTo>
                  <a:lnTo>
                    <a:pt x="18" y="37"/>
                  </a:lnTo>
                  <a:lnTo>
                    <a:pt x="13" y="39"/>
                  </a:lnTo>
                  <a:lnTo>
                    <a:pt x="11" y="39"/>
                  </a:lnTo>
                  <a:lnTo>
                    <a:pt x="9" y="41"/>
                  </a:lnTo>
                  <a:lnTo>
                    <a:pt x="7" y="42"/>
                  </a:lnTo>
                  <a:lnTo>
                    <a:pt x="7" y="44"/>
                  </a:lnTo>
                  <a:lnTo>
                    <a:pt x="7" y="45"/>
                  </a:lnTo>
                  <a:lnTo>
                    <a:pt x="8" y="46"/>
                  </a:lnTo>
                  <a:lnTo>
                    <a:pt x="11" y="49"/>
                  </a:lnTo>
                  <a:lnTo>
                    <a:pt x="17" y="54"/>
                  </a:lnTo>
                  <a:lnTo>
                    <a:pt x="11" y="57"/>
                  </a:lnTo>
                  <a:lnTo>
                    <a:pt x="6" y="60"/>
                  </a:lnTo>
                  <a:lnTo>
                    <a:pt x="3" y="62"/>
                  </a:lnTo>
                  <a:lnTo>
                    <a:pt x="1" y="64"/>
                  </a:lnTo>
                  <a:lnTo>
                    <a:pt x="0" y="67"/>
                  </a:lnTo>
                  <a:lnTo>
                    <a:pt x="0" y="70"/>
                  </a:lnTo>
                  <a:lnTo>
                    <a:pt x="0" y="73"/>
                  </a:lnTo>
                  <a:lnTo>
                    <a:pt x="1" y="75"/>
                  </a:lnTo>
                  <a:lnTo>
                    <a:pt x="1" y="76"/>
                  </a:lnTo>
                  <a:lnTo>
                    <a:pt x="2" y="77"/>
                  </a:lnTo>
                  <a:lnTo>
                    <a:pt x="4" y="79"/>
                  </a:lnTo>
                  <a:lnTo>
                    <a:pt x="7" y="81"/>
                  </a:lnTo>
                  <a:lnTo>
                    <a:pt x="11" y="82"/>
                  </a:lnTo>
                  <a:lnTo>
                    <a:pt x="15" y="83"/>
                  </a:lnTo>
                  <a:lnTo>
                    <a:pt x="21" y="83"/>
                  </a:lnTo>
                  <a:lnTo>
                    <a:pt x="25" y="83"/>
                  </a:lnTo>
                  <a:lnTo>
                    <a:pt x="30" y="82"/>
                  </a:lnTo>
                  <a:lnTo>
                    <a:pt x="36" y="81"/>
                  </a:lnTo>
                  <a:lnTo>
                    <a:pt x="42" y="79"/>
                  </a:lnTo>
                  <a:lnTo>
                    <a:pt x="47" y="76"/>
                  </a:lnTo>
                  <a:lnTo>
                    <a:pt x="50" y="74"/>
                  </a:lnTo>
                  <a:lnTo>
                    <a:pt x="52" y="73"/>
                  </a:lnTo>
                  <a:lnTo>
                    <a:pt x="54" y="70"/>
                  </a:lnTo>
                  <a:lnTo>
                    <a:pt x="55" y="68"/>
                  </a:lnTo>
                  <a:lnTo>
                    <a:pt x="56" y="65"/>
                  </a:lnTo>
                  <a:lnTo>
                    <a:pt x="56" y="62"/>
                  </a:lnTo>
                  <a:lnTo>
                    <a:pt x="56" y="58"/>
                  </a:lnTo>
                  <a:lnTo>
                    <a:pt x="54" y="54"/>
                  </a:lnTo>
                  <a:lnTo>
                    <a:pt x="53" y="53"/>
                  </a:lnTo>
                  <a:lnTo>
                    <a:pt x="52" y="52"/>
                  </a:lnTo>
                  <a:lnTo>
                    <a:pt x="49" y="50"/>
                  </a:lnTo>
                  <a:lnTo>
                    <a:pt x="45" y="48"/>
                  </a:lnTo>
                  <a:lnTo>
                    <a:pt x="41" y="47"/>
                  </a:lnTo>
                  <a:lnTo>
                    <a:pt x="31" y="47"/>
                  </a:lnTo>
                  <a:lnTo>
                    <a:pt x="24" y="47"/>
                  </a:lnTo>
                  <a:lnTo>
                    <a:pt x="19" y="46"/>
                  </a:lnTo>
                  <a:lnTo>
                    <a:pt x="18" y="46"/>
                  </a:lnTo>
                  <a:lnTo>
                    <a:pt x="17" y="45"/>
                  </a:lnTo>
                  <a:lnTo>
                    <a:pt x="17" y="43"/>
                  </a:lnTo>
                  <a:lnTo>
                    <a:pt x="17" y="41"/>
                  </a:lnTo>
                  <a:lnTo>
                    <a:pt x="18" y="40"/>
                  </a:lnTo>
                  <a:lnTo>
                    <a:pt x="20" y="39"/>
                  </a:lnTo>
                  <a:lnTo>
                    <a:pt x="22" y="38"/>
                  </a:lnTo>
                  <a:lnTo>
                    <a:pt x="30" y="38"/>
                  </a:lnTo>
                  <a:lnTo>
                    <a:pt x="36" y="36"/>
                  </a:lnTo>
                  <a:lnTo>
                    <a:pt x="39" y="35"/>
                  </a:lnTo>
                  <a:lnTo>
                    <a:pt x="41" y="34"/>
                  </a:lnTo>
                  <a:lnTo>
                    <a:pt x="45" y="31"/>
                  </a:lnTo>
                  <a:lnTo>
                    <a:pt x="46" y="30"/>
                  </a:lnTo>
                  <a:lnTo>
                    <a:pt x="47" y="28"/>
                  </a:lnTo>
                  <a:lnTo>
                    <a:pt x="49" y="25"/>
                  </a:lnTo>
                  <a:lnTo>
                    <a:pt x="49" y="22"/>
                  </a:lnTo>
                  <a:lnTo>
                    <a:pt x="50" y="18"/>
                  </a:lnTo>
                  <a:lnTo>
                    <a:pt x="50" y="13"/>
                  </a:lnTo>
                  <a:lnTo>
                    <a:pt x="51" y="12"/>
                  </a:lnTo>
                  <a:lnTo>
                    <a:pt x="57" y="12"/>
                  </a:lnTo>
                  <a:close/>
                  <a:moveTo>
                    <a:pt x="8" y="68"/>
                  </a:moveTo>
                  <a:lnTo>
                    <a:pt x="9" y="66"/>
                  </a:lnTo>
                  <a:lnTo>
                    <a:pt x="12" y="62"/>
                  </a:lnTo>
                  <a:lnTo>
                    <a:pt x="15" y="58"/>
                  </a:lnTo>
                  <a:lnTo>
                    <a:pt x="18" y="56"/>
                  </a:lnTo>
                  <a:lnTo>
                    <a:pt x="21" y="55"/>
                  </a:lnTo>
                  <a:lnTo>
                    <a:pt x="27" y="55"/>
                  </a:lnTo>
                  <a:lnTo>
                    <a:pt x="36" y="56"/>
                  </a:lnTo>
                  <a:lnTo>
                    <a:pt x="44" y="57"/>
                  </a:lnTo>
                  <a:lnTo>
                    <a:pt x="47" y="58"/>
                  </a:lnTo>
                  <a:lnTo>
                    <a:pt x="49" y="60"/>
                  </a:lnTo>
                  <a:lnTo>
                    <a:pt x="50" y="62"/>
                  </a:lnTo>
                  <a:lnTo>
                    <a:pt x="50" y="65"/>
                  </a:lnTo>
                  <a:lnTo>
                    <a:pt x="50" y="66"/>
                  </a:lnTo>
                  <a:lnTo>
                    <a:pt x="49" y="68"/>
                  </a:lnTo>
                  <a:lnTo>
                    <a:pt x="48" y="71"/>
                  </a:lnTo>
                  <a:lnTo>
                    <a:pt x="45" y="73"/>
                  </a:lnTo>
                  <a:lnTo>
                    <a:pt x="42" y="75"/>
                  </a:lnTo>
                  <a:lnTo>
                    <a:pt x="37" y="77"/>
                  </a:lnTo>
                  <a:lnTo>
                    <a:pt x="31" y="79"/>
                  </a:lnTo>
                  <a:lnTo>
                    <a:pt x="23" y="79"/>
                  </a:lnTo>
                  <a:lnTo>
                    <a:pt x="17" y="78"/>
                  </a:lnTo>
                  <a:lnTo>
                    <a:pt x="15" y="78"/>
                  </a:lnTo>
                  <a:lnTo>
                    <a:pt x="12" y="76"/>
                  </a:lnTo>
                  <a:lnTo>
                    <a:pt x="11" y="75"/>
                  </a:lnTo>
                  <a:lnTo>
                    <a:pt x="9" y="73"/>
                  </a:lnTo>
                  <a:lnTo>
                    <a:pt x="8" y="71"/>
                  </a:lnTo>
                  <a:lnTo>
                    <a:pt x="8" y="68"/>
                  </a:lnTo>
                  <a:close/>
                  <a:moveTo>
                    <a:pt x="41" y="20"/>
                  </a:moveTo>
                  <a:lnTo>
                    <a:pt x="41" y="26"/>
                  </a:lnTo>
                  <a:lnTo>
                    <a:pt x="40" y="28"/>
                  </a:lnTo>
                  <a:lnTo>
                    <a:pt x="39" y="31"/>
                  </a:lnTo>
                  <a:lnTo>
                    <a:pt x="38" y="32"/>
                  </a:lnTo>
                  <a:lnTo>
                    <a:pt x="36" y="34"/>
                  </a:lnTo>
                  <a:lnTo>
                    <a:pt x="33" y="35"/>
                  </a:lnTo>
                  <a:lnTo>
                    <a:pt x="30" y="35"/>
                  </a:lnTo>
                  <a:lnTo>
                    <a:pt x="27" y="35"/>
                  </a:lnTo>
                  <a:lnTo>
                    <a:pt x="26" y="34"/>
                  </a:lnTo>
                  <a:lnTo>
                    <a:pt x="24" y="33"/>
                  </a:lnTo>
                  <a:lnTo>
                    <a:pt x="23" y="31"/>
                  </a:lnTo>
                  <a:lnTo>
                    <a:pt x="21" y="29"/>
                  </a:lnTo>
                  <a:lnTo>
                    <a:pt x="20" y="23"/>
                  </a:lnTo>
                  <a:lnTo>
                    <a:pt x="20" y="18"/>
                  </a:lnTo>
                  <a:lnTo>
                    <a:pt x="20" y="15"/>
                  </a:lnTo>
                  <a:lnTo>
                    <a:pt x="20" y="12"/>
                  </a:lnTo>
                  <a:lnTo>
                    <a:pt x="22" y="8"/>
                  </a:lnTo>
                  <a:lnTo>
                    <a:pt x="22" y="6"/>
                  </a:lnTo>
                  <a:lnTo>
                    <a:pt x="23" y="5"/>
                  </a:lnTo>
                  <a:lnTo>
                    <a:pt x="25" y="4"/>
                  </a:lnTo>
                  <a:lnTo>
                    <a:pt x="27" y="3"/>
                  </a:lnTo>
                  <a:lnTo>
                    <a:pt x="30" y="3"/>
                  </a:lnTo>
                  <a:lnTo>
                    <a:pt x="34" y="3"/>
                  </a:lnTo>
                  <a:lnTo>
                    <a:pt x="36" y="4"/>
                  </a:lnTo>
                  <a:lnTo>
                    <a:pt x="38" y="6"/>
                  </a:lnTo>
                  <a:lnTo>
                    <a:pt x="39" y="8"/>
                  </a:lnTo>
                  <a:lnTo>
                    <a:pt x="40" y="11"/>
                  </a:lnTo>
                  <a:lnTo>
                    <a:pt x="41" y="14"/>
                  </a:lnTo>
                  <a:lnTo>
                    <a:pt x="41"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1" name="Freeform 217"/>
            <p:cNvSpPr>
              <a:spLocks noEditPoints="1"/>
            </p:cNvSpPr>
            <p:nvPr/>
          </p:nvSpPr>
          <p:spPr bwMode="auto">
            <a:xfrm>
              <a:off x="1809057" y="6018675"/>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0 w 48"/>
                <a:gd name="T45" fmla="*/ 2147483647 h 54"/>
                <a:gd name="T46" fmla="*/ 0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6" y="12"/>
                  </a:moveTo>
                  <a:lnTo>
                    <a:pt x="36" y="8"/>
                  </a:lnTo>
                  <a:lnTo>
                    <a:pt x="36" y="6"/>
                  </a:lnTo>
                  <a:lnTo>
                    <a:pt x="35" y="5"/>
                  </a:lnTo>
                  <a:lnTo>
                    <a:pt x="33" y="3"/>
                  </a:lnTo>
                  <a:lnTo>
                    <a:pt x="31" y="1"/>
                  </a:lnTo>
                  <a:lnTo>
                    <a:pt x="28" y="0"/>
                  </a:lnTo>
                  <a:lnTo>
                    <a:pt x="24" y="0"/>
                  </a:lnTo>
                  <a:lnTo>
                    <a:pt x="18" y="1"/>
                  </a:lnTo>
                  <a:lnTo>
                    <a:pt x="16" y="1"/>
                  </a:lnTo>
                  <a:lnTo>
                    <a:pt x="14" y="2"/>
                  </a:lnTo>
                  <a:lnTo>
                    <a:pt x="10" y="4"/>
                  </a:lnTo>
                  <a:lnTo>
                    <a:pt x="6" y="7"/>
                  </a:lnTo>
                  <a:lnTo>
                    <a:pt x="3" y="10"/>
                  </a:lnTo>
                  <a:lnTo>
                    <a:pt x="1" y="13"/>
                  </a:lnTo>
                  <a:lnTo>
                    <a:pt x="0" y="15"/>
                  </a:lnTo>
                  <a:lnTo>
                    <a:pt x="0" y="17"/>
                  </a:lnTo>
                  <a:lnTo>
                    <a:pt x="0" y="18"/>
                  </a:lnTo>
                  <a:lnTo>
                    <a:pt x="0" y="19"/>
                  </a:lnTo>
                  <a:lnTo>
                    <a:pt x="3" y="20"/>
                  </a:lnTo>
                  <a:lnTo>
                    <a:pt x="5" y="19"/>
                  </a:lnTo>
                  <a:lnTo>
                    <a:pt x="6" y="18"/>
                  </a:lnTo>
                  <a:lnTo>
                    <a:pt x="7" y="17"/>
                  </a:lnTo>
                  <a:lnTo>
                    <a:pt x="10" y="12"/>
                  </a:lnTo>
                  <a:lnTo>
                    <a:pt x="11" y="9"/>
                  </a:lnTo>
                  <a:lnTo>
                    <a:pt x="13" y="6"/>
                  </a:lnTo>
                  <a:lnTo>
                    <a:pt x="16" y="5"/>
                  </a:lnTo>
                  <a:lnTo>
                    <a:pt x="20" y="4"/>
                  </a:lnTo>
                  <a:lnTo>
                    <a:pt x="23" y="4"/>
                  </a:lnTo>
                  <a:lnTo>
                    <a:pt x="25" y="5"/>
                  </a:lnTo>
                  <a:lnTo>
                    <a:pt x="26" y="6"/>
                  </a:lnTo>
                  <a:lnTo>
                    <a:pt x="27" y="7"/>
                  </a:lnTo>
                  <a:lnTo>
                    <a:pt x="28" y="9"/>
                  </a:lnTo>
                  <a:lnTo>
                    <a:pt x="28" y="12"/>
                  </a:lnTo>
                  <a:lnTo>
                    <a:pt x="28" y="18"/>
                  </a:lnTo>
                  <a:lnTo>
                    <a:pt x="28" y="20"/>
                  </a:lnTo>
                  <a:lnTo>
                    <a:pt x="28" y="22"/>
                  </a:lnTo>
                  <a:lnTo>
                    <a:pt x="23" y="23"/>
                  </a:lnTo>
                  <a:lnTo>
                    <a:pt x="18" y="25"/>
                  </a:lnTo>
                  <a:lnTo>
                    <a:pt x="15" y="26"/>
                  </a:lnTo>
                  <a:lnTo>
                    <a:pt x="9" y="29"/>
                  </a:lnTo>
                  <a:lnTo>
                    <a:pt x="6" y="32"/>
                  </a:lnTo>
                  <a:lnTo>
                    <a:pt x="3" y="35"/>
                  </a:lnTo>
                  <a:lnTo>
                    <a:pt x="2" y="37"/>
                  </a:lnTo>
                  <a:lnTo>
                    <a:pt x="1" y="39"/>
                  </a:lnTo>
                  <a:lnTo>
                    <a:pt x="0" y="42"/>
                  </a:lnTo>
                  <a:lnTo>
                    <a:pt x="0" y="44"/>
                  </a:lnTo>
                  <a:lnTo>
                    <a:pt x="0" y="46"/>
                  </a:lnTo>
                  <a:lnTo>
                    <a:pt x="1" y="48"/>
                  </a:lnTo>
                  <a:lnTo>
                    <a:pt x="2" y="50"/>
                  </a:lnTo>
                  <a:lnTo>
                    <a:pt x="3" y="52"/>
                  </a:lnTo>
                  <a:lnTo>
                    <a:pt x="6" y="53"/>
                  </a:lnTo>
                  <a:lnTo>
                    <a:pt x="10" y="54"/>
                  </a:lnTo>
                  <a:lnTo>
                    <a:pt x="13" y="54"/>
                  </a:lnTo>
                  <a:lnTo>
                    <a:pt x="16" y="53"/>
                  </a:lnTo>
                  <a:lnTo>
                    <a:pt x="20" y="52"/>
                  </a:lnTo>
                  <a:lnTo>
                    <a:pt x="23" y="49"/>
                  </a:lnTo>
                  <a:lnTo>
                    <a:pt x="27" y="46"/>
                  </a:lnTo>
                  <a:lnTo>
                    <a:pt x="30" y="50"/>
                  </a:lnTo>
                  <a:lnTo>
                    <a:pt x="33" y="52"/>
                  </a:lnTo>
                  <a:lnTo>
                    <a:pt x="35" y="52"/>
                  </a:lnTo>
                  <a:lnTo>
                    <a:pt x="37" y="53"/>
                  </a:lnTo>
                  <a:lnTo>
                    <a:pt x="39" y="52"/>
                  </a:lnTo>
                  <a:lnTo>
                    <a:pt x="42" y="52"/>
                  </a:lnTo>
                  <a:lnTo>
                    <a:pt x="43" y="51"/>
                  </a:lnTo>
                  <a:lnTo>
                    <a:pt x="45" y="49"/>
                  </a:lnTo>
                  <a:lnTo>
                    <a:pt x="47" y="46"/>
                  </a:lnTo>
                  <a:lnTo>
                    <a:pt x="48" y="45"/>
                  </a:lnTo>
                  <a:lnTo>
                    <a:pt x="47" y="44"/>
                  </a:lnTo>
                  <a:lnTo>
                    <a:pt x="46" y="43"/>
                  </a:lnTo>
                  <a:lnTo>
                    <a:pt x="45" y="44"/>
                  </a:lnTo>
                  <a:lnTo>
                    <a:pt x="44" y="45"/>
                  </a:lnTo>
                  <a:lnTo>
                    <a:pt x="43" y="45"/>
                  </a:lnTo>
                  <a:lnTo>
                    <a:pt x="42" y="46"/>
                  </a:lnTo>
                  <a:lnTo>
                    <a:pt x="41" y="46"/>
                  </a:lnTo>
                  <a:lnTo>
                    <a:pt x="39" y="46"/>
                  </a:lnTo>
                  <a:lnTo>
                    <a:pt x="37" y="44"/>
                  </a:lnTo>
                  <a:lnTo>
                    <a:pt x="37" y="43"/>
                  </a:lnTo>
                  <a:lnTo>
                    <a:pt x="36" y="42"/>
                  </a:lnTo>
                  <a:lnTo>
                    <a:pt x="36" y="12"/>
                  </a:lnTo>
                  <a:close/>
                  <a:moveTo>
                    <a:pt x="28" y="36"/>
                  </a:moveTo>
                  <a:lnTo>
                    <a:pt x="27" y="40"/>
                  </a:lnTo>
                  <a:lnTo>
                    <a:pt x="26" y="44"/>
                  </a:lnTo>
                  <a:lnTo>
                    <a:pt x="24" y="45"/>
                  </a:lnTo>
                  <a:lnTo>
                    <a:pt x="22" y="47"/>
                  </a:lnTo>
                  <a:lnTo>
                    <a:pt x="20" y="48"/>
                  </a:lnTo>
                  <a:lnTo>
                    <a:pt x="17" y="48"/>
                  </a:lnTo>
                  <a:lnTo>
                    <a:pt x="15" y="48"/>
                  </a:lnTo>
                  <a:lnTo>
                    <a:pt x="14" y="47"/>
                  </a:lnTo>
                  <a:lnTo>
                    <a:pt x="11" y="45"/>
                  </a:lnTo>
                  <a:lnTo>
                    <a:pt x="10" y="43"/>
                  </a:lnTo>
                  <a:lnTo>
                    <a:pt x="10" y="41"/>
                  </a:lnTo>
                  <a:lnTo>
                    <a:pt x="10" y="38"/>
                  </a:lnTo>
                  <a:lnTo>
                    <a:pt x="10" y="36"/>
                  </a:lnTo>
                  <a:lnTo>
                    <a:pt x="11" y="35"/>
                  </a:lnTo>
                  <a:lnTo>
                    <a:pt x="12" y="33"/>
                  </a:lnTo>
                  <a:lnTo>
                    <a:pt x="15" y="30"/>
                  </a:lnTo>
                  <a:lnTo>
                    <a:pt x="18" y="28"/>
                  </a:lnTo>
                  <a:lnTo>
                    <a:pt x="24" y="26"/>
                  </a:lnTo>
                  <a:lnTo>
                    <a:pt x="26" y="25"/>
                  </a:lnTo>
                  <a:lnTo>
                    <a:pt x="27" y="26"/>
                  </a:lnTo>
                  <a:lnTo>
                    <a:pt x="28" y="30"/>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2" name="Freeform 218"/>
            <p:cNvSpPr>
              <a:spLocks/>
            </p:cNvSpPr>
            <p:nvPr/>
          </p:nvSpPr>
          <p:spPr bwMode="auto">
            <a:xfrm>
              <a:off x="1882413" y="5964856"/>
              <a:ext cx="45411" cy="138135"/>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0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2147483647 w 29"/>
                <a:gd name="T41" fmla="*/ 2147483647 h 87"/>
                <a:gd name="T42" fmla="*/ 2147483647 w 29"/>
                <a:gd name="T43" fmla="*/ 2147483647 h 87"/>
                <a:gd name="T44" fmla="*/ 2147483647 w 29"/>
                <a:gd name="T45" fmla="*/ 2147483647 h 87"/>
                <a:gd name="T46" fmla="*/ 0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2147483647 w 29"/>
                <a:gd name="T71" fmla="*/ 2147483647 h 87"/>
                <a:gd name="T72" fmla="*/ 2147483647 w 29"/>
                <a:gd name="T73" fmla="*/ 214748364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87"/>
                <a:gd name="T113" fmla="*/ 29 w 29"/>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87">
                  <a:moveTo>
                    <a:pt x="19" y="12"/>
                  </a:moveTo>
                  <a:lnTo>
                    <a:pt x="19" y="3"/>
                  </a:lnTo>
                  <a:lnTo>
                    <a:pt x="19" y="1"/>
                  </a:lnTo>
                  <a:lnTo>
                    <a:pt x="19" y="0"/>
                  </a:lnTo>
                  <a:lnTo>
                    <a:pt x="18" y="0"/>
                  </a:lnTo>
                  <a:lnTo>
                    <a:pt x="15" y="0"/>
                  </a:lnTo>
                  <a:lnTo>
                    <a:pt x="5" y="4"/>
                  </a:lnTo>
                  <a:lnTo>
                    <a:pt x="4" y="5"/>
                  </a:lnTo>
                  <a:lnTo>
                    <a:pt x="4" y="6"/>
                  </a:lnTo>
                  <a:lnTo>
                    <a:pt x="5" y="6"/>
                  </a:lnTo>
                  <a:lnTo>
                    <a:pt x="7" y="7"/>
                  </a:lnTo>
                  <a:lnTo>
                    <a:pt x="9" y="9"/>
                  </a:lnTo>
                  <a:lnTo>
                    <a:pt x="10" y="10"/>
                  </a:lnTo>
                  <a:lnTo>
                    <a:pt x="10" y="11"/>
                  </a:lnTo>
                  <a:lnTo>
                    <a:pt x="10" y="74"/>
                  </a:lnTo>
                  <a:lnTo>
                    <a:pt x="10" y="79"/>
                  </a:lnTo>
                  <a:lnTo>
                    <a:pt x="8" y="82"/>
                  </a:lnTo>
                  <a:lnTo>
                    <a:pt x="7" y="83"/>
                  </a:lnTo>
                  <a:lnTo>
                    <a:pt x="6" y="84"/>
                  </a:lnTo>
                  <a:lnTo>
                    <a:pt x="5" y="84"/>
                  </a:lnTo>
                  <a:lnTo>
                    <a:pt x="3" y="84"/>
                  </a:lnTo>
                  <a:lnTo>
                    <a:pt x="2" y="84"/>
                  </a:lnTo>
                  <a:lnTo>
                    <a:pt x="1" y="85"/>
                  </a:lnTo>
                  <a:lnTo>
                    <a:pt x="0" y="86"/>
                  </a:lnTo>
                  <a:lnTo>
                    <a:pt x="1" y="87"/>
                  </a:lnTo>
                  <a:lnTo>
                    <a:pt x="2" y="87"/>
                  </a:lnTo>
                  <a:lnTo>
                    <a:pt x="16" y="87"/>
                  </a:lnTo>
                  <a:lnTo>
                    <a:pt x="28" y="87"/>
                  </a:lnTo>
                  <a:lnTo>
                    <a:pt x="29" y="87"/>
                  </a:lnTo>
                  <a:lnTo>
                    <a:pt x="29" y="86"/>
                  </a:lnTo>
                  <a:lnTo>
                    <a:pt x="29" y="85"/>
                  </a:lnTo>
                  <a:lnTo>
                    <a:pt x="27" y="84"/>
                  </a:lnTo>
                  <a:lnTo>
                    <a:pt x="24" y="83"/>
                  </a:lnTo>
                  <a:lnTo>
                    <a:pt x="21" y="82"/>
                  </a:lnTo>
                  <a:lnTo>
                    <a:pt x="19" y="81"/>
                  </a:lnTo>
                  <a:lnTo>
                    <a:pt x="19" y="79"/>
                  </a:lnTo>
                  <a:lnTo>
                    <a:pt x="19"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3" name="Freeform 219"/>
            <p:cNvSpPr>
              <a:spLocks noEditPoints="1"/>
            </p:cNvSpPr>
            <p:nvPr/>
          </p:nvSpPr>
          <p:spPr bwMode="auto">
            <a:xfrm>
              <a:off x="3089303" y="5970239"/>
              <a:ext cx="127501" cy="132752"/>
            </a:xfrm>
            <a:custGeom>
              <a:avLst/>
              <a:gdLst>
                <a:gd name="T0" fmla="*/ 2147483647 w 81"/>
                <a:gd name="T1" fmla="*/ 2147483647 h 83"/>
                <a:gd name="T2" fmla="*/ 2147483647 w 81"/>
                <a:gd name="T3" fmla="*/ 2147483647 h 83"/>
                <a:gd name="T4" fmla="*/ 2147483647 w 81"/>
                <a:gd name="T5" fmla="*/ 2147483647 h 83"/>
                <a:gd name="T6" fmla="*/ 2147483647 w 81"/>
                <a:gd name="T7" fmla="*/ 2147483647 h 83"/>
                <a:gd name="T8" fmla="*/ 2147483647 w 81"/>
                <a:gd name="T9" fmla="*/ 2147483647 h 83"/>
                <a:gd name="T10" fmla="*/ 2147483647 w 81"/>
                <a:gd name="T11" fmla="*/ 2147483647 h 83"/>
                <a:gd name="T12" fmla="*/ 2147483647 w 81"/>
                <a:gd name="T13" fmla="*/ 2147483647 h 83"/>
                <a:gd name="T14" fmla="*/ 2147483647 w 81"/>
                <a:gd name="T15" fmla="*/ 2147483647 h 83"/>
                <a:gd name="T16" fmla="*/ 2147483647 w 81"/>
                <a:gd name="T17" fmla="*/ 2147483647 h 83"/>
                <a:gd name="T18" fmla="*/ 2147483647 w 81"/>
                <a:gd name="T19" fmla="*/ 2147483647 h 83"/>
                <a:gd name="T20" fmla="*/ 2147483647 w 81"/>
                <a:gd name="T21" fmla="*/ 2147483647 h 83"/>
                <a:gd name="T22" fmla="*/ 2147483647 w 81"/>
                <a:gd name="T23" fmla="*/ 2147483647 h 83"/>
                <a:gd name="T24" fmla="*/ 2147483647 w 81"/>
                <a:gd name="T25" fmla="*/ 2147483647 h 83"/>
                <a:gd name="T26" fmla="*/ 2147483647 w 81"/>
                <a:gd name="T27" fmla="*/ 2147483647 h 83"/>
                <a:gd name="T28" fmla="*/ 2147483647 w 81"/>
                <a:gd name="T29" fmla="*/ 2147483647 h 83"/>
                <a:gd name="T30" fmla="*/ 2147483647 w 81"/>
                <a:gd name="T31" fmla="*/ 2147483647 h 83"/>
                <a:gd name="T32" fmla="*/ 2147483647 w 81"/>
                <a:gd name="T33" fmla="*/ 2147483647 h 83"/>
                <a:gd name="T34" fmla="*/ 2147483647 w 81"/>
                <a:gd name="T35" fmla="*/ 2147483647 h 83"/>
                <a:gd name="T36" fmla="*/ 2147483647 w 81"/>
                <a:gd name="T37" fmla="*/ 2147483647 h 83"/>
                <a:gd name="T38" fmla="*/ 2147483647 w 81"/>
                <a:gd name="T39" fmla="*/ 2147483647 h 83"/>
                <a:gd name="T40" fmla="*/ 2147483647 w 81"/>
                <a:gd name="T41" fmla="*/ 2147483647 h 83"/>
                <a:gd name="T42" fmla="*/ 2147483647 w 81"/>
                <a:gd name="T43" fmla="*/ 2147483647 h 83"/>
                <a:gd name="T44" fmla="*/ 2147483647 w 81"/>
                <a:gd name="T45" fmla="*/ 2147483647 h 83"/>
                <a:gd name="T46" fmla="*/ 2147483647 w 81"/>
                <a:gd name="T47" fmla="*/ 2147483647 h 83"/>
                <a:gd name="T48" fmla="*/ 2147483647 w 81"/>
                <a:gd name="T49" fmla="*/ 2147483647 h 83"/>
                <a:gd name="T50" fmla="*/ 2147483647 w 81"/>
                <a:gd name="T51" fmla="*/ 2147483647 h 83"/>
                <a:gd name="T52" fmla="*/ 2147483647 w 81"/>
                <a:gd name="T53" fmla="*/ 2147483647 h 83"/>
                <a:gd name="T54" fmla="*/ 2147483647 w 81"/>
                <a:gd name="T55" fmla="*/ 2147483647 h 83"/>
                <a:gd name="T56" fmla="*/ 2147483647 w 81"/>
                <a:gd name="T57" fmla="*/ 2147483647 h 83"/>
                <a:gd name="T58" fmla="*/ 2147483647 w 81"/>
                <a:gd name="T59" fmla="*/ 2147483647 h 83"/>
                <a:gd name="T60" fmla="*/ 2147483647 w 81"/>
                <a:gd name="T61" fmla="*/ 2147483647 h 83"/>
                <a:gd name="T62" fmla="*/ 2147483647 w 81"/>
                <a:gd name="T63" fmla="*/ 2147483647 h 83"/>
                <a:gd name="T64" fmla="*/ 2147483647 w 81"/>
                <a:gd name="T65" fmla="*/ 0 h 83"/>
                <a:gd name="T66" fmla="*/ 2147483647 w 81"/>
                <a:gd name="T67" fmla="*/ 0 h 83"/>
                <a:gd name="T68" fmla="*/ 0 w 81"/>
                <a:gd name="T69" fmla="*/ 2147483647 h 83"/>
                <a:gd name="T70" fmla="*/ 2147483647 w 81"/>
                <a:gd name="T71" fmla="*/ 2147483647 h 83"/>
                <a:gd name="T72" fmla="*/ 2147483647 w 81"/>
                <a:gd name="T73" fmla="*/ 2147483647 h 83"/>
                <a:gd name="T74" fmla="*/ 2147483647 w 81"/>
                <a:gd name="T75" fmla="*/ 2147483647 h 83"/>
                <a:gd name="T76" fmla="*/ 2147483647 w 81"/>
                <a:gd name="T77" fmla="*/ 2147483647 h 83"/>
                <a:gd name="T78" fmla="*/ 2147483647 w 81"/>
                <a:gd name="T79" fmla="*/ 2147483647 h 83"/>
                <a:gd name="T80" fmla="*/ 2147483647 w 81"/>
                <a:gd name="T81" fmla="*/ 2147483647 h 83"/>
                <a:gd name="T82" fmla="*/ 2147483647 w 81"/>
                <a:gd name="T83" fmla="*/ 2147483647 h 83"/>
                <a:gd name="T84" fmla="*/ 2147483647 w 81"/>
                <a:gd name="T85" fmla="*/ 2147483647 h 83"/>
                <a:gd name="T86" fmla="*/ 2147483647 w 81"/>
                <a:gd name="T87" fmla="*/ 2147483647 h 83"/>
                <a:gd name="T88" fmla="*/ 2147483647 w 81"/>
                <a:gd name="T89" fmla="*/ 2147483647 h 83"/>
                <a:gd name="T90" fmla="*/ 2147483647 w 81"/>
                <a:gd name="T91" fmla="*/ 2147483647 h 83"/>
                <a:gd name="T92" fmla="*/ 2147483647 w 81"/>
                <a:gd name="T93" fmla="*/ 2147483647 h 83"/>
                <a:gd name="T94" fmla="*/ 2147483647 w 81"/>
                <a:gd name="T95" fmla="*/ 2147483647 h 83"/>
                <a:gd name="T96" fmla="*/ 2147483647 w 81"/>
                <a:gd name="T97" fmla="*/ 2147483647 h 83"/>
                <a:gd name="T98" fmla="*/ 2147483647 w 81"/>
                <a:gd name="T99" fmla="*/ 2147483647 h 83"/>
                <a:gd name="T100" fmla="*/ 2147483647 w 81"/>
                <a:gd name="T101" fmla="*/ 2147483647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
                <a:gd name="T154" fmla="*/ 0 h 83"/>
                <a:gd name="T155" fmla="*/ 81 w 81"/>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 h="83">
                  <a:moveTo>
                    <a:pt x="13" y="73"/>
                  </a:moveTo>
                  <a:lnTo>
                    <a:pt x="12" y="76"/>
                  </a:lnTo>
                  <a:lnTo>
                    <a:pt x="12" y="77"/>
                  </a:lnTo>
                  <a:lnTo>
                    <a:pt x="11" y="77"/>
                  </a:lnTo>
                  <a:lnTo>
                    <a:pt x="9" y="78"/>
                  </a:lnTo>
                  <a:lnTo>
                    <a:pt x="6" y="79"/>
                  </a:lnTo>
                  <a:lnTo>
                    <a:pt x="2" y="79"/>
                  </a:lnTo>
                  <a:lnTo>
                    <a:pt x="1" y="80"/>
                  </a:lnTo>
                  <a:lnTo>
                    <a:pt x="0" y="82"/>
                  </a:lnTo>
                  <a:lnTo>
                    <a:pt x="1" y="83"/>
                  </a:lnTo>
                  <a:lnTo>
                    <a:pt x="2" y="83"/>
                  </a:lnTo>
                  <a:lnTo>
                    <a:pt x="20" y="83"/>
                  </a:lnTo>
                  <a:lnTo>
                    <a:pt x="35" y="83"/>
                  </a:lnTo>
                  <a:lnTo>
                    <a:pt x="37" y="83"/>
                  </a:lnTo>
                  <a:lnTo>
                    <a:pt x="38" y="82"/>
                  </a:lnTo>
                  <a:lnTo>
                    <a:pt x="39" y="82"/>
                  </a:lnTo>
                  <a:lnTo>
                    <a:pt x="38" y="80"/>
                  </a:lnTo>
                  <a:lnTo>
                    <a:pt x="37" y="80"/>
                  </a:lnTo>
                  <a:lnTo>
                    <a:pt x="33" y="79"/>
                  </a:lnTo>
                  <a:lnTo>
                    <a:pt x="28" y="77"/>
                  </a:lnTo>
                  <a:lnTo>
                    <a:pt x="26" y="76"/>
                  </a:lnTo>
                  <a:lnTo>
                    <a:pt x="25" y="73"/>
                  </a:lnTo>
                  <a:lnTo>
                    <a:pt x="24" y="69"/>
                  </a:lnTo>
                  <a:lnTo>
                    <a:pt x="24" y="46"/>
                  </a:lnTo>
                  <a:lnTo>
                    <a:pt x="24" y="44"/>
                  </a:lnTo>
                  <a:lnTo>
                    <a:pt x="25" y="43"/>
                  </a:lnTo>
                  <a:lnTo>
                    <a:pt x="26" y="42"/>
                  </a:lnTo>
                  <a:lnTo>
                    <a:pt x="28" y="42"/>
                  </a:lnTo>
                  <a:lnTo>
                    <a:pt x="31" y="42"/>
                  </a:lnTo>
                  <a:lnTo>
                    <a:pt x="33" y="43"/>
                  </a:lnTo>
                  <a:lnTo>
                    <a:pt x="35" y="44"/>
                  </a:lnTo>
                  <a:lnTo>
                    <a:pt x="37" y="46"/>
                  </a:lnTo>
                  <a:lnTo>
                    <a:pt x="56" y="81"/>
                  </a:lnTo>
                  <a:lnTo>
                    <a:pt x="57" y="82"/>
                  </a:lnTo>
                  <a:lnTo>
                    <a:pt x="58" y="82"/>
                  </a:lnTo>
                  <a:lnTo>
                    <a:pt x="62" y="82"/>
                  </a:lnTo>
                  <a:lnTo>
                    <a:pt x="68" y="82"/>
                  </a:lnTo>
                  <a:lnTo>
                    <a:pt x="80" y="83"/>
                  </a:lnTo>
                  <a:lnTo>
                    <a:pt x="81" y="82"/>
                  </a:lnTo>
                  <a:lnTo>
                    <a:pt x="81" y="81"/>
                  </a:lnTo>
                  <a:lnTo>
                    <a:pt x="81" y="80"/>
                  </a:lnTo>
                  <a:lnTo>
                    <a:pt x="79" y="80"/>
                  </a:lnTo>
                  <a:lnTo>
                    <a:pt x="75" y="79"/>
                  </a:lnTo>
                  <a:lnTo>
                    <a:pt x="71" y="77"/>
                  </a:lnTo>
                  <a:lnTo>
                    <a:pt x="67" y="75"/>
                  </a:lnTo>
                  <a:lnTo>
                    <a:pt x="65" y="73"/>
                  </a:lnTo>
                  <a:lnTo>
                    <a:pt x="63" y="70"/>
                  </a:lnTo>
                  <a:lnTo>
                    <a:pt x="47" y="44"/>
                  </a:lnTo>
                  <a:lnTo>
                    <a:pt x="46" y="42"/>
                  </a:lnTo>
                  <a:lnTo>
                    <a:pt x="47" y="41"/>
                  </a:lnTo>
                  <a:lnTo>
                    <a:pt x="49" y="39"/>
                  </a:lnTo>
                  <a:lnTo>
                    <a:pt x="54" y="35"/>
                  </a:lnTo>
                  <a:lnTo>
                    <a:pt x="56" y="33"/>
                  </a:lnTo>
                  <a:lnTo>
                    <a:pt x="59" y="29"/>
                  </a:lnTo>
                  <a:lnTo>
                    <a:pt x="60" y="27"/>
                  </a:lnTo>
                  <a:lnTo>
                    <a:pt x="60" y="25"/>
                  </a:lnTo>
                  <a:lnTo>
                    <a:pt x="61" y="21"/>
                  </a:lnTo>
                  <a:lnTo>
                    <a:pt x="60" y="15"/>
                  </a:lnTo>
                  <a:lnTo>
                    <a:pt x="60" y="12"/>
                  </a:lnTo>
                  <a:lnTo>
                    <a:pt x="59" y="10"/>
                  </a:lnTo>
                  <a:lnTo>
                    <a:pt x="56" y="7"/>
                  </a:lnTo>
                  <a:lnTo>
                    <a:pt x="53" y="4"/>
                  </a:lnTo>
                  <a:lnTo>
                    <a:pt x="49" y="2"/>
                  </a:lnTo>
                  <a:lnTo>
                    <a:pt x="45" y="1"/>
                  </a:lnTo>
                  <a:lnTo>
                    <a:pt x="36" y="0"/>
                  </a:lnTo>
                  <a:lnTo>
                    <a:pt x="19" y="0"/>
                  </a:lnTo>
                  <a:lnTo>
                    <a:pt x="3" y="0"/>
                  </a:lnTo>
                  <a:lnTo>
                    <a:pt x="1" y="0"/>
                  </a:lnTo>
                  <a:lnTo>
                    <a:pt x="1" y="1"/>
                  </a:lnTo>
                  <a:lnTo>
                    <a:pt x="0" y="2"/>
                  </a:lnTo>
                  <a:lnTo>
                    <a:pt x="1" y="3"/>
                  </a:lnTo>
                  <a:lnTo>
                    <a:pt x="2" y="4"/>
                  </a:lnTo>
                  <a:lnTo>
                    <a:pt x="5" y="4"/>
                  </a:lnTo>
                  <a:lnTo>
                    <a:pt x="8" y="4"/>
                  </a:lnTo>
                  <a:lnTo>
                    <a:pt x="11" y="5"/>
                  </a:lnTo>
                  <a:lnTo>
                    <a:pt x="12" y="6"/>
                  </a:lnTo>
                  <a:lnTo>
                    <a:pt x="13" y="8"/>
                  </a:lnTo>
                  <a:lnTo>
                    <a:pt x="13" y="73"/>
                  </a:lnTo>
                  <a:close/>
                  <a:moveTo>
                    <a:pt x="24" y="8"/>
                  </a:moveTo>
                  <a:lnTo>
                    <a:pt x="25" y="7"/>
                  </a:lnTo>
                  <a:lnTo>
                    <a:pt x="25" y="5"/>
                  </a:lnTo>
                  <a:lnTo>
                    <a:pt x="26" y="4"/>
                  </a:lnTo>
                  <a:lnTo>
                    <a:pt x="29" y="4"/>
                  </a:lnTo>
                  <a:lnTo>
                    <a:pt x="36" y="5"/>
                  </a:lnTo>
                  <a:lnTo>
                    <a:pt x="40" y="6"/>
                  </a:lnTo>
                  <a:lnTo>
                    <a:pt x="43" y="7"/>
                  </a:lnTo>
                  <a:lnTo>
                    <a:pt x="44" y="8"/>
                  </a:lnTo>
                  <a:lnTo>
                    <a:pt x="46" y="9"/>
                  </a:lnTo>
                  <a:lnTo>
                    <a:pt x="48" y="12"/>
                  </a:lnTo>
                  <a:lnTo>
                    <a:pt x="49" y="16"/>
                  </a:lnTo>
                  <a:lnTo>
                    <a:pt x="49" y="21"/>
                  </a:lnTo>
                  <a:lnTo>
                    <a:pt x="49" y="26"/>
                  </a:lnTo>
                  <a:lnTo>
                    <a:pt x="48" y="30"/>
                  </a:lnTo>
                  <a:lnTo>
                    <a:pt x="46" y="34"/>
                  </a:lnTo>
                  <a:lnTo>
                    <a:pt x="43" y="36"/>
                  </a:lnTo>
                  <a:lnTo>
                    <a:pt x="41" y="37"/>
                  </a:lnTo>
                  <a:lnTo>
                    <a:pt x="38" y="38"/>
                  </a:lnTo>
                  <a:lnTo>
                    <a:pt x="32" y="39"/>
                  </a:lnTo>
                  <a:lnTo>
                    <a:pt x="26" y="38"/>
                  </a:lnTo>
                  <a:lnTo>
                    <a:pt x="25" y="38"/>
                  </a:lnTo>
                  <a:lnTo>
                    <a:pt x="24" y="37"/>
                  </a:lnTo>
                  <a:lnTo>
                    <a:pt x="24" y="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4" name="Freeform 220"/>
            <p:cNvSpPr>
              <a:spLocks noEditPoints="1"/>
            </p:cNvSpPr>
            <p:nvPr/>
          </p:nvSpPr>
          <p:spPr bwMode="auto">
            <a:xfrm>
              <a:off x="3227284" y="5968444"/>
              <a:ext cx="41918" cy="134547"/>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0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2147483647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6"/>
                  </a:lnTo>
                  <a:lnTo>
                    <a:pt x="8" y="37"/>
                  </a:lnTo>
                  <a:lnTo>
                    <a:pt x="6" y="37"/>
                  </a:lnTo>
                  <a:lnTo>
                    <a:pt x="4" y="38"/>
                  </a:lnTo>
                  <a:lnTo>
                    <a:pt x="4" y="39"/>
                  </a:lnTo>
                  <a:lnTo>
                    <a:pt x="4" y="40"/>
                  </a:lnTo>
                  <a:lnTo>
                    <a:pt x="5" y="40"/>
                  </a:lnTo>
                  <a:lnTo>
                    <a:pt x="7" y="41"/>
                  </a:lnTo>
                  <a:lnTo>
                    <a:pt x="8" y="41"/>
                  </a:lnTo>
                  <a:lnTo>
                    <a:pt x="9" y="42"/>
                  </a:lnTo>
                  <a:lnTo>
                    <a:pt x="10" y="43"/>
                  </a:lnTo>
                  <a:lnTo>
                    <a:pt x="10" y="45"/>
                  </a:lnTo>
                  <a:lnTo>
                    <a:pt x="10" y="74"/>
                  </a:lnTo>
                  <a:lnTo>
                    <a:pt x="9" y="77"/>
                  </a:lnTo>
                  <a:lnTo>
                    <a:pt x="9" y="78"/>
                  </a:lnTo>
                  <a:lnTo>
                    <a:pt x="8" y="79"/>
                  </a:lnTo>
                  <a:lnTo>
                    <a:pt x="6" y="80"/>
                  </a:lnTo>
                  <a:lnTo>
                    <a:pt x="3" y="81"/>
                  </a:lnTo>
                  <a:lnTo>
                    <a:pt x="1" y="82"/>
                  </a:lnTo>
                  <a:lnTo>
                    <a:pt x="0" y="82"/>
                  </a:lnTo>
                  <a:lnTo>
                    <a:pt x="0" y="83"/>
                  </a:lnTo>
                  <a:lnTo>
                    <a:pt x="0" y="84"/>
                  </a:lnTo>
                  <a:lnTo>
                    <a:pt x="1" y="84"/>
                  </a:lnTo>
                  <a:lnTo>
                    <a:pt x="3" y="84"/>
                  </a:lnTo>
                  <a:lnTo>
                    <a:pt x="13" y="84"/>
                  </a:lnTo>
                  <a:lnTo>
                    <a:pt x="24" y="84"/>
                  </a:lnTo>
                  <a:lnTo>
                    <a:pt x="26" y="84"/>
                  </a:lnTo>
                  <a:lnTo>
                    <a:pt x="27" y="83"/>
                  </a:lnTo>
                  <a:lnTo>
                    <a:pt x="27" y="82"/>
                  </a:lnTo>
                  <a:lnTo>
                    <a:pt x="26" y="82"/>
                  </a:lnTo>
                  <a:lnTo>
                    <a:pt x="24" y="81"/>
                  </a:lnTo>
                  <a:lnTo>
                    <a:pt x="20" y="80"/>
                  </a:lnTo>
                  <a:lnTo>
                    <a:pt x="19" y="78"/>
                  </a:lnTo>
                  <a:lnTo>
                    <a:pt x="19" y="76"/>
                  </a:lnTo>
                  <a:lnTo>
                    <a:pt x="19" y="38"/>
                  </a:lnTo>
                  <a:close/>
                  <a:moveTo>
                    <a:pt x="14" y="0"/>
                  </a:moveTo>
                  <a:lnTo>
                    <a:pt x="12" y="1"/>
                  </a:lnTo>
                  <a:lnTo>
                    <a:pt x="10" y="2"/>
                  </a:lnTo>
                  <a:lnTo>
                    <a:pt x="9" y="4"/>
                  </a:lnTo>
                  <a:lnTo>
                    <a:pt x="8" y="6"/>
                  </a:lnTo>
                  <a:lnTo>
                    <a:pt x="9" y="8"/>
                  </a:lnTo>
                  <a:lnTo>
                    <a:pt x="9" y="9"/>
                  </a:lnTo>
                  <a:lnTo>
                    <a:pt x="10" y="10"/>
                  </a:lnTo>
                  <a:lnTo>
                    <a:pt x="12" y="12"/>
                  </a:lnTo>
                  <a:lnTo>
                    <a:pt x="14" y="12"/>
                  </a:lnTo>
                  <a:lnTo>
                    <a:pt x="16" y="12"/>
                  </a:lnTo>
                  <a:lnTo>
                    <a:pt x="17" y="11"/>
                  </a:lnTo>
                  <a:lnTo>
                    <a:pt x="18" y="10"/>
                  </a:lnTo>
                  <a:lnTo>
                    <a:pt x="19" y="8"/>
                  </a:lnTo>
                  <a:lnTo>
                    <a:pt x="20" y="6"/>
                  </a:lnTo>
                  <a:lnTo>
                    <a:pt x="19" y="4"/>
                  </a:lnTo>
                  <a:lnTo>
                    <a:pt x="18" y="2"/>
                  </a:lnTo>
                  <a:lnTo>
                    <a:pt x="16" y="1"/>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5" name="Freeform 221"/>
            <p:cNvSpPr>
              <a:spLocks/>
            </p:cNvSpPr>
            <p:nvPr/>
          </p:nvSpPr>
          <p:spPr bwMode="auto">
            <a:xfrm>
              <a:off x="3281427" y="6016881"/>
              <a:ext cx="55891" cy="87903"/>
            </a:xfrm>
            <a:custGeom>
              <a:avLst/>
              <a:gdLst>
                <a:gd name="T0" fmla="*/ 2147483647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2147483647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1" y="52"/>
                  </a:lnTo>
                  <a:lnTo>
                    <a:pt x="2" y="54"/>
                  </a:lnTo>
                  <a:lnTo>
                    <a:pt x="4" y="54"/>
                  </a:lnTo>
                  <a:lnTo>
                    <a:pt x="7" y="55"/>
                  </a:lnTo>
                  <a:lnTo>
                    <a:pt x="16" y="56"/>
                  </a:lnTo>
                  <a:lnTo>
                    <a:pt x="21" y="56"/>
                  </a:lnTo>
                  <a:lnTo>
                    <a:pt x="25" y="54"/>
                  </a:lnTo>
                  <a:lnTo>
                    <a:pt x="28" y="53"/>
                  </a:lnTo>
                  <a:lnTo>
                    <a:pt x="31" y="51"/>
                  </a:lnTo>
                  <a:lnTo>
                    <a:pt x="33" y="48"/>
                  </a:lnTo>
                  <a:lnTo>
                    <a:pt x="34" y="45"/>
                  </a:lnTo>
                  <a:lnTo>
                    <a:pt x="35" y="40"/>
                  </a:lnTo>
                  <a:lnTo>
                    <a:pt x="34" y="38"/>
                  </a:lnTo>
                  <a:lnTo>
                    <a:pt x="34" y="35"/>
                  </a:lnTo>
                  <a:lnTo>
                    <a:pt x="32" y="33"/>
                  </a:lnTo>
                  <a:lnTo>
                    <a:pt x="31" y="31"/>
                  </a:lnTo>
                  <a:lnTo>
                    <a:pt x="27" y="28"/>
                  </a:lnTo>
                  <a:lnTo>
                    <a:pt x="22" y="25"/>
                  </a:lnTo>
                  <a:lnTo>
                    <a:pt x="13" y="19"/>
                  </a:lnTo>
                  <a:lnTo>
                    <a:pt x="10" y="15"/>
                  </a:lnTo>
                  <a:lnTo>
                    <a:pt x="9" y="14"/>
                  </a:lnTo>
                  <a:lnTo>
                    <a:pt x="9" y="12"/>
                  </a:lnTo>
                  <a:lnTo>
                    <a:pt x="9" y="10"/>
                  </a:lnTo>
                  <a:lnTo>
                    <a:pt x="9" y="9"/>
                  </a:lnTo>
                  <a:lnTo>
                    <a:pt x="10" y="7"/>
                  </a:lnTo>
                  <a:lnTo>
                    <a:pt x="11" y="6"/>
                  </a:lnTo>
                  <a:lnTo>
                    <a:pt x="12" y="5"/>
                  </a:lnTo>
                  <a:lnTo>
                    <a:pt x="14" y="4"/>
                  </a:lnTo>
                  <a:lnTo>
                    <a:pt x="17" y="4"/>
                  </a:lnTo>
                  <a:lnTo>
                    <a:pt x="21" y="4"/>
                  </a:lnTo>
                  <a:lnTo>
                    <a:pt x="23" y="5"/>
                  </a:lnTo>
                  <a:lnTo>
                    <a:pt x="25" y="7"/>
                  </a:lnTo>
                  <a:lnTo>
                    <a:pt x="26" y="9"/>
                  </a:lnTo>
                  <a:lnTo>
                    <a:pt x="28" y="13"/>
                  </a:lnTo>
                  <a:lnTo>
                    <a:pt x="29" y="14"/>
                  </a:lnTo>
                  <a:lnTo>
                    <a:pt x="30" y="15"/>
                  </a:lnTo>
                  <a:lnTo>
                    <a:pt x="31" y="14"/>
                  </a:lnTo>
                  <a:lnTo>
                    <a:pt x="31" y="13"/>
                  </a:lnTo>
                  <a:lnTo>
                    <a:pt x="31" y="8"/>
                  </a:lnTo>
                  <a:lnTo>
                    <a:pt x="31" y="4"/>
                  </a:lnTo>
                  <a:lnTo>
                    <a:pt x="30" y="2"/>
                  </a:lnTo>
                  <a:lnTo>
                    <a:pt x="28" y="1"/>
                  </a:lnTo>
                  <a:lnTo>
                    <a:pt x="25" y="1"/>
                  </a:lnTo>
                  <a:lnTo>
                    <a:pt x="17" y="0"/>
                  </a:lnTo>
                  <a:lnTo>
                    <a:pt x="13" y="0"/>
                  </a:lnTo>
                  <a:lnTo>
                    <a:pt x="10" y="1"/>
                  </a:lnTo>
                  <a:lnTo>
                    <a:pt x="7" y="3"/>
                  </a:lnTo>
                  <a:lnTo>
                    <a:pt x="5" y="5"/>
                  </a:lnTo>
                  <a:lnTo>
                    <a:pt x="3" y="7"/>
                  </a:lnTo>
                  <a:lnTo>
                    <a:pt x="2" y="10"/>
                  </a:lnTo>
                  <a:lnTo>
                    <a:pt x="1" y="13"/>
                  </a:lnTo>
                  <a:lnTo>
                    <a:pt x="1" y="16"/>
                  </a:lnTo>
                  <a:lnTo>
                    <a:pt x="1" y="18"/>
                  </a:lnTo>
                  <a:lnTo>
                    <a:pt x="2" y="21"/>
                  </a:lnTo>
                  <a:lnTo>
                    <a:pt x="3" y="23"/>
                  </a:lnTo>
                  <a:lnTo>
                    <a:pt x="5" y="25"/>
                  </a:lnTo>
                  <a:lnTo>
                    <a:pt x="9" y="28"/>
                  </a:lnTo>
                  <a:lnTo>
                    <a:pt x="14" y="31"/>
                  </a:lnTo>
                  <a:lnTo>
                    <a:pt x="18" y="33"/>
                  </a:lnTo>
                  <a:lnTo>
                    <a:pt x="22" y="36"/>
                  </a:lnTo>
                  <a:lnTo>
                    <a:pt x="24" y="38"/>
                  </a:lnTo>
                  <a:lnTo>
                    <a:pt x="25" y="39"/>
                  </a:lnTo>
                  <a:lnTo>
                    <a:pt x="26" y="41"/>
                  </a:lnTo>
                  <a:lnTo>
                    <a:pt x="26" y="43"/>
                  </a:lnTo>
                  <a:lnTo>
                    <a:pt x="26" y="46"/>
                  </a:lnTo>
                  <a:lnTo>
                    <a:pt x="25" y="47"/>
                  </a:lnTo>
                  <a:lnTo>
                    <a:pt x="24" y="49"/>
                  </a:lnTo>
                  <a:lnTo>
                    <a:pt x="23"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6" name="Freeform 222"/>
            <p:cNvSpPr>
              <a:spLocks/>
            </p:cNvSpPr>
            <p:nvPr/>
          </p:nvSpPr>
          <p:spPr bwMode="auto">
            <a:xfrm>
              <a:off x="3346051" y="5959475"/>
              <a:ext cx="96062" cy="143516"/>
            </a:xfrm>
            <a:custGeom>
              <a:avLst/>
              <a:gdLst>
                <a:gd name="T0" fmla="*/ 2147483647 w 61"/>
                <a:gd name="T1" fmla="*/ 2147483647 h 90"/>
                <a:gd name="T2" fmla="*/ 2147483647 w 61"/>
                <a:gd name="T3" fmla="*/ 2147483647 h 90"/>
                <a:gd name="T4" fmla="*/ 0 w 61"/>
                <a:gd name="T5" fmla="*/ 2147483647 h 90"/>
                <a:gd name="T6" fmla="*/ 2147483647 w 61"/>
                <a:gd name="T7" fmla="*/ 2147483647 h 90"/>
                <a:gd name="T8" fmla="*/ 2147483647 w 61"/>
                <a:gd name="T9" fmla="*/ 2147483647 h 90"/>
                <a:gd name="T10" fmla="*/ 2147483647 w 61"/>
                <a:gd name="T11" fmla="*/ 2147483647 h 90"/>
                <a:gd name="T12" fmla="*/ 2147483647 w 61"/>
                <a:gd name="T13" fmla="*/ 2147483647 h 90"/>
                <a:gd name="T14" fmla="*/ 2147483647 w 61"/>
                <a:gd name="T15" fmla="*/ 2147483647 h 90"/>
                <a:gd name="T16" fmla="*/ 2147483647 w 61"/>
                <a:gd name="T17" fmla="*/ 2147483647 h 90"/>
                <a:gd name="T18" fmla="*/ 2147483647 w 61"/>
                <a:gd name="T19" fmla="*/ 2147483647 h 90"/>
                <a:gd name="T20" fmla="*/ 2147483647 w 61"/>
                <a:gd name="T21" fmla="*/ 2147483647 h 90"/>
                <a:gd name="T22" fmla="*/ 2147483647 w 61"/>
                <a:gd name="T23" fmla="*/ 2147483647 h 90"/>
                <a:gd name="T24" fmla="*/ 2147483647 w 61"/>
                <a:gd name="T25" fmla="*/ 2147483647 h 90"/>
                <a:gd name="T26" fmla="*/ 2147483647 w 61"/>
                <a:gd name="T27" fmla="*/ 2147483647 h 90"/>
                <a:gd name="T28" fmla="*/ 2147483647 w 61"/>
                <a:gd name="T29" fmla="*/ 2147483647 h 90"/>
                <a:gd name="T30" fmla="*/ 2147483647 w 61"/>
                <a:gd name="T31" fmla="*/ 2147483647 h 90"/>
                <a:gd name="T32" fmla="*/ 2147483647 w 61"/>
                <a:gd name="T33" fmla="*/ 2147483647 h 90"/>
                <a:gd name="T34" fmla="*/ 2147483647 w 61"/>
                <a:gd name="T35" fmla="*/ 2147483647 h 90"/>
                <a:gd name="T36" fmla="*/ 2147483647 w 61"/>
                <a:gd name="T37" fmla="*/ 2147483647 h 90"/>
                <a:gd name="T38" fmla="*/ 2147483647 w 61"/>
                <a:gd name="T39" fmla="*/ 2147483647 h 90"/>
                <a:gd name="T40" fmla="*/ 2147483647 w 61"/>
                <a:gd name="T41" fmla="*/ 2147483647 h 90"/>
                <a:gd name="T42" fmla="*/ 2147483647 w 61"/>
                <a:gd name="T43" fmla="*/ 2147483647 h 90"/>
                <a:gd name="T44" fmla="*/ 2147483647 w 61"/>
                <a:gd name="T45" fmla="*/ 2147483647 h 90"/>
                <a:gd name="T46" fmla="*/ 2147483647 w 61"/>
                <a:gd name="T47" fmla="*/ 2147483647 h 90"/>
                <a:gd name="T48" fmla="*/ 2147483647 w 61"/>
                <a:gd name="T49" fmla="*/ 2147483647 h 90"/>
                <a:gd name="T50" fmla="*/ 2147483647 w 61"/>
                <a:gd name="T51" fmla="*/ 2147483647 h 90"/>
                <a:gd name="T52" fmla="*/ 2147483647 w 61"/>
                <a:gd name="T53" fmla="*/ 2147483647 h 90"/>
                <a:gd name="T54" fmla="*/ 2147483647 w 61"/>
                <a:gd name="T55" fmla="*/ 2147483647 h 90"/>
                <a:gd name="T56" fmla="*/ 2147483647 w 61"/>
                <a:gd name="T57" fmla="*/ 2147483647 h 90"/>
                <a:gd name="T58" fmla="*/ 2147483647 w 61"/>
                <a:gd name="T59" fmla="*/ 2147483647 h 90"/>
                <a:gd name="T60" fmla="*/ 2147483647 w 61"/>
                <a:gd name="T61" fmla="*/ 2147483647 h 90"/>
                <a:gd name="T62" fmla="*/ 2147483647 w 61"/>
                <a:gd name="T63" fmla="*/ 2147483647 h 90"/>
                <a:gd name="T64" fmla="*/ 2147483647 w 61"/>
                <a:gd name="T65" fmla="*/ 2147483647 h 90"/>
                <a:gd name="T66" fmla="*/ 2147483647 w 61"/>
                <a:gd name="T67" fmla="*/ 2147483647 h 90"/>
                <a:gd name="T68" fmla="*/ 2147483647 w 61"/>
                <a:gd name="T69" fmla="*/ 2147483647 h 90"/>
                <a:gd name="T70" fmla="*/ 2147483647 w 61"/>
                <a:gd name="T71" fmla="*/ 2147483647 h 90"/>
                <a:gd name="T72" fmla="*/ 2147483647 w 61"/>
                <a:gd name="T73" fmla="*/ 0 h 90"/>
                <a:gd name="T74" fmla="*/ 2147483647 w 61"/>
                <a:gd name="T75" fmla="*/ 0 h 90"/>
                <a:gd name="T76" fmla="*/ 2147483647 w 61"/>
                <a:gd name="T77" fmla="*/ 2147483647 h 90"/>
                <a:gd name="T78" fmla="*/ 2147483647 w 61"/>
                <a:gd name="T79" fmla="*/ 2147483647 h 90"/>
                <a:gd name="T80" fmla="*/ 2147483647 w 61"/>
                <a:gd name="T81" fmla="*/ 2147483647 h 90"/>
                <a:gd name="T82" fmla="*/ 2147483647 w 61"/>
                <a:gd name="T83" fmla="*/ 2147483647 h 90"/>
                <a:gd name="T84" fmla="*/ 2147483647 w 61"/>
                <a:gd name="T85" fmla="*/ 2147483647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90"/>
                <a:gd name="T131" fmla="*/ 61 w 61"/>
                <a:gd name="T132" fmla="*/ 90 h 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90">
                  <a:moveTo>
                    <a:pt x="8" y="81"/>
                  </a:moveTo>
                  <a:lnTo>
                    <a:pt x="8" y="84"/>
                  </a:lnTo>
                  <a:lnTo>
                    <a:pt x="7" y="85"/>
                  </a:lnTo>
                  <a:lnTo>
                    <a:pt x="2" y="87"/>
                  </a:lnTo>
                  <a:lnTo>
                    <a:pt x="0" y="88"/>
                  </a:lnTo>
                  <a:lnTo>
                    <a:pt x="0" y="89"/>
                  </a:lnTo>
                  <a:lnTo>
                    <a:pt x="0" y="90"/>
                  </a:lnTo>
                  <a:lnTo>
                    <a:pt x="1" y="90"/>
                  </a:lnTo>
                  <a:lnTo>
                    <a:pt x="3" y="90"/>
                  </a:lnTo>
                  <a:lnTo>
                    <a:pt x="12" y="90"/>
                  </a:lnTo>
                  <a:lnTo>
                    <a:pt x="21" y="90"/>
                  </a:lnTo>
                  <a:lnTo>
                    <a:pt x="23" y="90"/>
                  </a:lnTo>
                  <a:lnTo>
                    <a:pt x="24" y="90"/>
                  </a:lnTo>
                  <a:lnTo>
                    <a:pt x="24" y="89"/>
                  </a:lnTo>
                  <a:lnTo>
                    <a:pt x="24" y="88"/>
                  </a:lnTo>
                  <a:lnTo>
                    <a:pt x="23" y="88"/>
                  </a:lnTo>
                  <a:lnTo>
                    <a:pt x="20" y="87"/>
                  </a:lnTo>
                  <a:lnTo>
                    <a:pt x="18" y="86"/>
                  </a:lnTo>
                  <a:lnTo>
                    <a:pt x="17" y="85"/>
                  </a:lnTo>
                  <a:lnTo>
                    <a:pt x="17" y="83"/>
                  </a:lnTo>
                  <a:lnTo>
                    <a:pt x="17" y="64"/>
                  </a:lnTo>
                  <a:lnTo>
                    <a:pt x="17" y="63"/>
                  </a:lnTo>
                  <a:lnTo>
                    <a:pt x="18" y="63"/>
                  </a:lnTo>
                  <a:lnTo>
                    <a:pt x="19" y="64"/>
                  </a:lnTo>
                  <a:lnTo>
                    <a:pt x="39" y="83"/>
                  </a:lnTo>
                  <a:lnTo>
                    <a:pt x="40" y="84"/>
                  </a:lnTo>
                  <a:lnTo>
                    <a:pt x="40" y="85"/>
                  </a:lnTo>
                  <a:lnTo>
                    <a:pt x="40" y="86"/>
                  </a:lnTo>
                  <a:lnTo>
                    <a:pt x="38" y="87"/>
                  </a:lnTo>
                  <a:lnTo>
                    <a:pt x="35" y="88"/>
                  </a:lnTo>
                  <a:lnTo>
                    <a:pt x="34" y="88"/>
                  </a:lnTo>
                  <a:lnTo>
                    <a:pt x="34" y="89"/>
                  </a:lnTo>
                  <a:lnTo>
                    <a:pt x="34" y="90"/>
                  </a:lnTo>
                  <a:lnTo>
                    <a:pt x="35" y="90"/>
                  </a:lnTo>
                  <a:lnTo>
                    <a:pt x="38" y="90"/>
                  </a:lnTo>
                  <a:lnTo>
                    <a:pt x="48" y="90"/>
                  </a:lnTo>
                  <a:lnTo>
                    <a:pt x="58" y="90"/>
                  </a:lnTo>
                  <a:lnTo>
                    <a:pt x="60" y="90"/>
                  </a:lnTo>
                  <a:lnTo>
                    <a:pt x="61" y="89"/>
                  </a:lnTo>
                  <a:lnTo>
                    <a:pt x="60" y="88"/>
                  </a:lnTo>
                  <a:lnTo>
                    <a:pt x="58" y="87"/>
                  </a:lnTo>
                  <a:lnTo>
                    <a:pt x="55" y="85"/>
                  </a:lnTo>
                  <a:lnTo>
                    <a:pt x="51" y="82"/>
                  </a:lnTo>
                  <a:lnTo>
                    <a:pt x="28" y="61"/>
                  </a:lnTo>
                  <a:lnTo>
                    <a:pt x="28" y="60"/>
                  </a:lnTo>
                  <a:lnTo>
                    <a:pt x="27" y="59"/>
                  </a:lnTo>
                  <a:lnTo>
                    <a:pt x="28" y="58"/>
                  </a:lnTo>
                  <a:lnTo>
                    <a:pt x="31" y="56"/>
                  </a:lnTo>
                  <a:lnTo>
                    <a:pt x="38" y="51"/>
                  </a:lnTo>
                  <a:lnTo>
                    <a:pt x="52" y="43"/>
                  </a:lnTo>
                  <a:lnTo>
                    <a:pt x="57" y="42"/>
                  </a:lnTo>
                  <a:lnTo>
                    <a:pt x="58" y="41"/>
                  </a:lnTo>
                  <a:lnTo>
                    <a:pt x="59" y="40"/>
                  </a:lnTo>
                  <a:lnTo>
                    <a:pt x="59" y="39"/>
                  </a:lnTo>
                  <a:lnTo>
                    <a:pt x="58" y="39"/>
                  </a:lnTo>
                  <a:lnTo>
                    <a:pt x="56" y="38"/>
                  </a:lnTo>
                  <a:lnTo>
                    <a:pt x="47" y="39"/>
                  </a:lnTo>
                  <a:lnTo>
                    <a:pt x="36" y="38"/>
                  </a:lnTo>
                  <a:lnTo>
                    <a:pt x="35" y="39"/>
                  </a:lnTo>
                  <a:lnTo>
                    <a:pt x="35" y="40"/>
                  </a:lnTo>
                  <a:lnTo>
                    <a:pt x="36" y="41"/>
                  </a:lnTo>
                  <a:lnTo>
                    <a:pt x="37" y="42"/>
                  </a:lnTo>
                  <a:lnTo>
                    <a:pt x="39" y="43"/>
                  </a:lnTo>
                  <a:lnTo>
                    <a:pt x="40" y="44"/>
                  </a:lnTo>
                  <a:lnTo>
                    <a:pt x="40" y="45"/>
                  </a:lnTo>
                  <a:lnTo>
                    <a:pt x="39" y="46"/>
                  </a:lnTo>
                  <a:lnTo>
                    <a:pt x="37" y="48"/>
                  </a:lnTo>
                  <a:lnTo>
                    <a:pt x="30" y="53"/>
                  </a:lnTo>
                  <a:lnTo>
                    <a:pt x="22" y="58"/>
                  </a:lnTo>
                  <a:lnTo>
                    <a:pt x="18" y="60"/>
                  </a:lnTo>
                  <a:lnTo>
                    <a:pt x="17" y="59"/>
                  </a:lnTo>
                  <a:lnTo>
                    <a:pt x="17" y="58"/>
                  </a:lnTo>
                  <a:lnTo>
                    <a:pt x="17" y="2"/>
                  </a:lnTo>
                  <a:lnTo>
                    <a:pt x="17" y="0"/>
                  </a:lnTo>
                  <a:lnTo>
                    <a:pt x="16" y="0"/>
                  </a:lnTo>
                  <a:lnTo>
                    <a:pt x="14" y="0"/>
                  </a:lnTo>
                  <a:lnTo>
                    <a:pt x="5" y="3"/>
                  </a:lnTo>
                  <a:lnTo>
                    <a:pt x="3" y="4"/>
                  </a:lnTo>
                  <a:lnTo>
                    <a:pt x="2" y="5"/>
                  </a:lnTo>
                  <a:lnTo>
                    <a:pt x="2" y="6"/>
                  </a:lnTo>
                  <a:lnTo>
                    <a:pt x="3" y="6"/>
                  </a:lnTo>
                  <a:lnTo>
                    <a:pt x="5" y="7"/>
                  </a:lnTo>
                  <a:lnTo>
                    <a:pt x="7" y="9"/>
                  </a:lnTo>
                  <a:lnTo>
                    <a:pt x="8" y="10"/>
                  </a:lnTo>
                  <a:lnTo>
                    <a:pt x="8" y="13"/>
                  </a:lnTo>
                  <a:lnTo>
                    <a:pt x="8" y="8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7" name="Freeform 233"/>
            <p:cNvSpPr>
              <a:spLocks noEditPoints="1"/>
            </p:cNvSpPr>
            <p:nvPr/>
          </p:nvSpPr>
          <p:spPr bwMode="auto">
            <a:xfrm>
              <a:off x="2705054" y="6178337"/>
              <a:ext cx="137981" cy="138133"/>
            </a:xfrm>
            <a:custGeom>
              <a:avLst/>
              <a:gdLst>
                <a:gd name="T0" fmla="*/ 0 w 87"/>
                <a:gd name="T1" fmla="*/ 2147483647 h 87"/>
                <a:gd name="T2" fmla="*/ 2147483647 w 87"/>
                <a:gd name="T3" fmla="*/ 2147483647 h 87"/>
                <a:gd name="T4" fmla="*/ 2147483647 w 87"/>
                <a:gd name="T5" fmla="*/ 2147483647 h 87"/>
                <a:gd name="T6" fmla="*/ 2147483647 w 87"/>
                <a:gd name="T7" fmla="*/ 2147483647 h 87"/>
                <a:gd name="T8" fmla="*/ 2147483647 w 87"/>
                <a:gd name="T9" fmla="*/ 2147483647 h 87"/>
                <a:gd name="T10" fmla="*/ 2147483647 w 87"/>
                <a:gd name="T11" fmla="*/ 2147483647 h 87"/>
                <a:gd name="T12" fmla="*/ 2147483647 w 87"/>
                <a:gd name="T13" fmla="*/ 2147483647 h 87"/>
                <a:gd name="T14" fmla="*/ 2147483647 w 87"/>
                <a:gd name="T15" fmla="*/ 2147483647 h 87"/>
                <a:gd name="T16" fmla="*/ 2147483647 w 87"/>
                <a:gd name="T17" fmla="*/ 2147483647 h 87"/>
                <a:gd name="T18" fmla="*/ 2147483647 w 87"/>
                <a:gd name="T19" fmla="*/ 2147483647 h 87"/>
                <a:gd name="T20" fmla="*/ 2147483647 w 87"/>
                <a:gd name="T21" fmla="*/ 2147483647 h 87"/>
                <a:gd name="T22" fmla="*/ 2147483647 w 87"/>
                <a:gd name="T23" fmla="*/ 2147483647 h 87"/>
                <a:gd name="T24" fmla="*/ 2147483647 w 87"/>
                <a:gd name="T25" fmla="*/ 2147483647 h 87"/>
                <a:gd name="T26" fmla="*/ 2147483647 w 87"/>
                <a:gd name="T27" fmla="*/ 2147483647 h 87"/>
                <a:gd name="T28" fmla="*/ 2147483647 w 87"/>
                <a:gd name="T29" fmla="*/ 2147483647 h 87"/>
                <a:gd name="T30" fmla="*/ 2147483647 w 87"/>
                <a:gd name="T31" fmla="*/ 2147483647 h 87"/>
                <a:gd name="T32" fmla="*/ 2147483647 w 87"/>
                <a:gd name="T33" fmla="*/ 2147483647 h 87"/>
                <a:gd name="T34" fmla="*/ 2147483647 w 87"/>
                <a:gd name="T35" fmla="*/ 2147483647 h 87"/>
                <a:gd name="T36" fmla="*/ 2147483647 w 87"/>
                <a:gd name="T37" fmla="*/ 2147483647 h 87"/>
                <a:gd name="T38" fmla="*/ 2147483647 w 87"/>
                <a:gd name="T39" fmla="*/ 2147483647 h 87"/>
                <a:gd name="T40" fmla="*/ 2147483647 w 87"/>
                <a:gd name="T41" fmla="*/ 2147483647 h 87"/>
                <a:gd name="T42" fmla="*/ 2147483647 w 87"/>
                <a:gd name="T43" fmla="*/ 2147483647 h 87"/>
                <a:gd name="T44" fmla="*/ 2147483647 w 87"/>
                <a:gd name="T45" fmla="*/ 0 h 87"/>
                <a:gd name="T46" fmla="*/ 2147483647 w 87"/>
                <a:gd name="T47" fmla="*/ 0 h 87"/>
                <a:gd name="T48" fmla="*/ 2147483647 w 87"/>
                <a:gd name="T49" fmla="*/ 2147483647 h 87"/>
                <a:gd name="T50" fmla="*/ 2147483647 w 87"/>
                <a:gd name="T51" fmla="*/ 2147483647 h 87"/>
                <a:gd name="T52" fmla="*/ 2147483647 w 87"/>
                <a:gd name="T53" fmla="*/ 2147483647 h 87"/>
                <a:gd name="T54" fmla="*/ 2147483647 w 87"/>
                <a:gd name="T55" fmla="*/ 2147483647 h 87"/>
                <a:gd name="T56" fmla="*/ 2147483647 w 87"/>
                <a:gd name="T57" fmla="*/ 2147483647 h 87"/>
                <a:gd name="T58" fmla="*/ 2147483647 w 87"/>
                <a:gd name="T59" fmla="*/ 2147483647 h 87"/>
                <a:gd name="T60" fmla="*/ 0 w 87"/>
                <a:gd name="T61" fmla="*/ 2147483647 h 87"/>
                <a:gd name="T62" fmla="*/ 2147483647 w 87"/>
                <a:gd name="T63" fmla="*/ 2147483647 h 87"/>
                <a:gd name="T64" fmla="*/ 2147483647 w 87"/>
                <a:gd name="T65" fmla="*/ 2147483647 h 87"/>
                <a:gd name="T66" fmla="*/ 2147483647 w 87"/>
                <a:gd name="T67" fmla="*/ 2147483647 h 87"/>
                <a:gd name="T68" fmla="*/ 2147483647 w 87"/>
                <a:gd name="T69" fmla="*/ 2147483647 h 87"/>
                <a:gd name="T70" fmla="*/ 2147483647 w 87"/>
                <a:gd name="T71" fmla="*/ 2147483647 h 87"/>
                <a:gd name="T72" fmla="*/ 2147483647 w 87"/>
                <a:gd name="T73" fmla="*/ 2147483647 h 87"/>
                <a:gd name="T74" fmla="*/ 2147483647 w 87"/>
                <a:gd name="T75" fmla="*/ 2147483647 h 87"/>
                <a:gd name="T76" fmla="*/ 2147483647 w 87"/>
                <a:gd name="T77" fmla="*/ 2147483647 h 87"/>
                <a:gd name="T78" fmla="*/ 2147483647 w 87"/>
                <a:gd name="T79" fmla="*/ 2147483647 h 87"/>
                <a:gd name="T80" fmla="*/ 2147483647 w 87"/>
                <a:gd name="T81" fmla="*/ 2147483647 h 87"/>
                <a:gd name="T82" fmla="*/ 2147483647 w 87"/>
                <a:gd name="T83" fmla="*/ 2147483647 h 87"/>
                <a:gd name="T84" fmla="*/ 2147483647 w 87"/>
                <a:gd name="T85" fmla="*/ 2147483647 h 87"/>
                <a:gd name="T86" fmla="*/ 2147483647 w 87"/>
                <a:gd name="T87" fmla="*/ 2147483647 h 87"/>
                <a:gd name="T88" fmla="*/ 2147483647 w 87"/>
                <a:gd name="T89" fmla="*/ 2147483647 h 87"/>
                <a:gd name="T90" fmla="*/ 2147483647 w 87"/>
                <a:gd name="T91" fmla="*/ 2147483647 h 87"/>
                <a:gd name="T92" fmla="*/ 2147483647 w 87"/>
                <a:gd name="T93" fmla="*/ 2147483647 h 87"/>
                <a:gd name="T94" fmla="*/ 2147483647 w 87"/>
                <a:gd name="T95" fmla="*/ 2147483647 h 87"/>
                <a:gd name="T96" fmla="*/ 2147483647 w 87"/>
                <a:gd name="T97" fmla="*/ 2147483647 h 87"/>
                <a:gd name="T98" fmla="*/ 2147483647 w 87"/>
                <a:gd name="T99" fmla="*/ 2147483647 h 87"/>
                <a:gd name="T100" fmla="*/ 2147483647 w 87"/>
                <a:gd name="T101" fmla="*/ 2147483647 h 87"/>
                <a:gd name="T102" fmla="*/ 2147483647 w 87"/>
                <a:gd name="T103" fmla="*/ 2147483647 h 87"/>
                <a:gd name="T104" fmla="*/ 2147483647 w 87"/>
                <a:gd name="T105" fmla="*/ 2147483647 h 87"/>
                <a:gd name="T106" fmla="*/ 2147483647 w 87"/>
                <a:gd name="T107" fmla="*/ 2147483647 h 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87"/>
                <a:gd name="T164" fmla="*/ 87 w 87"/>
                <a:gd name="T165" fmla="*/ 87 h 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87">
                  <a:moveTo>
                    <a:pt x="0" y="43"/>
                  </a:moveTo>
                  <a:lnTo>
                    <a:pt x="0" y="48"/>
                  </a:lnTo>
                  <a:lnTo>
                    <a:pt x="1" y="53"/>
                  </a:lnTo>
                  <a:lnTo>
                    <a:pt x="2" y="57"/>
                  </a:lnTo>
                  <a:lnTo>
                    <a:pt x="3" y="61"/>
                  </a:lnTo>
                  <a:lnTo>
                    <a:pt x="5" y="65"/>
                  </a:lnTo>
                  <a:lnTo>
                    <a:pt x="6" y="66"/>
                  </a:lnTo>
                  <a:lnTo>
                    <a:pt x="7" y="68"/>
                  </a:lnTo>
                  <a:lnTo>
                    <a:pt x="9" y="72"/>
                  </a:lnTo>
                  <a:lnTo>
                    <a:pt x="12" y="75"/>
                  </a:lnTo>
                  <a:lnTo>
                    <a:pt x="15" y="77"/>
                  </a:lnTo>
                  <a:lnTo>
                    <a:pt x="19" y="80"/>
                  </a:lnTo>
                  <a:lnTo>
                    <a:pt x="22" y="82"/>
                  </a:lnTo>
                  <a:lnTo>
                    <a:pt x="26" y="84"/>
                  </a:lnTo>
                  <a:lnTo>
                    <a:pt x="30" y="85"/>
                  </a:lnTo>
                  <a:lnTo>
                    <a:pt x="34" y="86"/>
                  </a:lnTo>
                  <a:lnTo>
                    <a:pt x="38" y="87"/>
                  </a:lnTo>
                  <a:lnTo>
                    <a:pt x="43" y="87"/>
                  </a:lnTo>
                  <a:lnTo>
                    <a:pt x="48" y="86"/>
                  </a:lnTo>
                  <a:lnTo>
                    <a:pt x="54" y="86"/>
                  </a:lnTo>
                  <a:lnTo>
                    <a:pt x="59" y="84"/>
                  </a:lnTo>
                  <a:lnTo>
                    <a:pt x="63" y="82"/>
                  </a:lnTo>
                  <a:lnTo>
                    <a:pt x="67" y="80"/>
                  </a:lnTo>
                  <a:lnTo>
                    <a:pt x="71" y="78"/>
                  </a:lnTo>
                  <a:lnTo>
                    <a:pt x="74" y="75"/>
                  </a:lnTo>
                  <a:lnTo>
                    <a:pt x="77" y="72"/>
                  </a:lnTo>
                  <a:lnTo>
                    <a:pt x="82" y="65"/>
                  </a:lnTo>
                  <a:lnTo>
                    <a:pt x="84" y="61"/>
                  </a:lnTo>
                  <a:lnTo>
                    <a:pt x="85" y="58"/>
                  </a:lnTo>
                  <a:lnTo>
                    <a:pt x="87" y="50"/>
                  </a:lnTo>
                  <a:lnTo>
                    <a:pt x="87" y="43"/>
                  </a:lnTo>
                  <a:lnTo>
                    <a:pt x="87" y="39"/>
                  </a:lnTo>
                  <a:lnTo>
                    <a:pt x="87" y="35"/>
                  </a:lnTo>
                  <a:lnTo>
                    <a:pt x="86" y="32"/>
                  </a:lnTo>
                  <a:lnTo>
                    <a:pt x="85" y="28"/>
                  </a:lnTo>
                  <a:lnTo>
                    <a:pt x="83" y="25"/>
                  </a:lnTo>
                  <a:lnTo>
                    <a:pt x="81" y="21"/>
                  </a:lnTo>
                  <a:lnTo>
                    <a:pt x="77" y="14"/>
                  </a:lnTo>
                  <a:lnTo>
                    <a:pt x="74" y="11"/>
                  </a:lnTo>
                  <a:lnTo>
                    <a:pt x="71" y="8"/>
                  </a:lnTo>
                  <a:lnTo>
                    <a:pt x="67" y="6"/>
                  </a:lnTo>
                  <a:lnTo>
                    <a:pt x="63" y="4"/>
                  </a:lnTo>
                  <a:lnTo>
                    <a:pt x="61" y="3"/>
                  </a:lnTo>
                  <a:lnTo>
                    <a:pt x="59" y="2"/>
                  </a:lnTo>
                  <a:lnTo>
                    <a:pt x="54" y="1"/>
                  </a:lnTo>
                  <a:lnTo>
                    <a:pt x="49" y="0"/>
                  </a:lnTo>
                  <a:lnTo>
                    <a:pt x="43" y="0"/>
                  </a:lnTo>
                  <a:lnTo>
                    <a:pt x="39" y="0"/>
                  </a:lnTo>
                  <a:lnTo>
                    <a:pt x="34" y="1"/>
                  </a:lnTo>
                  <a:lnTo>
                    <a:pt x="30" y="2"/>
                  </a:lnTo>
                  <a:lnTo>
                    <a:pt x="26" y="3"/>
                  </a:lnTo>
                  <a:lnTo>
                    <a:pt x="22" y="5"/>
                  </a:lnTo>
                  <a:lnTo>
                    <a:pt x="20" y="6"/>
                  </a:lnTo>
                  <a:lnTo>
                    <a:pt x="19" y="7"/>
                  </a:lnTo>
                  <a:lnTo>
                    <a:pt x="15" y="9"/>
                  </a:lnTo>
                  <a:lnTo>
                    <a:pt x="12" y="12"/>
                  </a:lnTo>
                  <a:lnTo>
                    <a:pt x="7" y="19"/>
                  </a:lnTo>
                  <a:lnTo>
                    <a:pt x="3" y="26"/>
                  </a:lnTo>
                  <a:lnTo>
                    <a:pt x="2" y="30"/>
                  </a:lnTo>
                  <a:lnTo>
                    <a:pt x="1" y="34"/>
                  </a:lnTo>
                  <a:lnTo>
                    <a:pt x="0" y="39"/>
                  </a:lnTo>
                  <a:lnTo>
                    <a:pt x="0" y="43"/>
                  </a:lnTo>
                  <a:close/>
                  <a:moveTo>
                    <a:pt x="14" y="44"/>
                  </a:moveTo>
                  <a:lnTo>
                    <a:pt x="14" y="38"/>
                  </a:lnTo>
                  <a:lnTo>
                    <a:pt x="14" y="34"/>
                  </a:lnTo>
                  <a:lnTo>
                    <a:pt x="16" y="25"/>
                  </a:lnTo>
                  <a:lnTo>
                    <a:pt x="17" y="21"/>
                  </a:lnTo>
                  <a:lnTo>
                    <a:pt x="19" y="18"/>
                  </a:lnTo>
                  <a:lnTo>
                    <a:pt x="23" y="13"/>
                  </a:lnTo>
                  <a:lnTo>
                    <a:pt x="27" y="9"/>
                  </a:lnTo>
                  <a:lnTo>
                    <a:pt x="32" y="6"/>
                  </a:lnTo>
                  <a:lnTo>
                    <a:pt x="37" y="4"/>
                  </a:lnTo>
                  <a:lnTo>
                    <a:pt x="43" y="4"/>
                  </a:lnTo>
                  <a:lnTo>
                    <a:pt x="47" y="4"/>
                  </a:lnTo>
                  <a:lnTo>
                    <a:pt x="50" y="5"/>
                  </a:lnTo>
                  <a:lnTo>
                    <a:pt x="53" y="6"/>
                  </a:lnTo>
                  <a:lnTo>
                    <a:pt x="56" y="7"/>
                  </a:lnTo>
                  <a:lnTo>
                    <a:pt x="59" y="9"/>
                  </a:lnTo>
                  <a:lnTo>
                    <a:pt x="62" y="11"/>
                  </a:lnTo>
                  <a:lnTo>
                    <a:pt x="66" y="16"/>
                  </a:lnTo>
                  <a:lnTo>
                    <a:pt x="69" y="21"/>
                  </a:lnTo>
                  <a:lnTo>
                    <a:pt x="71" y="28"/>
                  </a:lnTo>
                  <a:lnTo>
                    <a:pt x="73" y="34"/>
                  </a:lnTo>
                  <a:lnTo>
                    <a:pt x="73" y="41"/>
                  </a:lnTo>
                  <a:lnTo>
                    <a:pt x="73" y="50"/>
                  </a:lnTo>
                  <a:lnTo>
                    <a:pt x="72" y="53"/>
                  </a:lnTo>
                  <a:lnTo>
                    <a:pt x="72" y="57"/>
                  </a:lnTo>
                  <a:lnTo>
                    <a:pt x="69" y="64"/>
                  </a:lnTo>
                  <a:lnTo>
                    <a:pt x="68" y="68"/>
                  </a:lnTo>
                  <a:lnTo>
                    <a:pt x="65" y="71"/>
                  </a:lnTo>
                  <a:lnTo>
                    <a:pt x="63" y="74"/>
                  </a:lnTo>
                  <a:lnTo>
                    <a:pt x="60" y="77"/>
                  </a:lnTo>
                  <a:lnTo>
                    <a:pt x="57" y="80"/>
                  </a:lnTo>
                  <a:lnTo>
                    <a:pt x="53" y="81"/>
                  </a:lnTo>
                  <a:lnTo>
                    <a:pt x="48" y="82"/>
                  </a:lnTo>
                  <a:lnTo>
                    <a:pt x="43" y="83"/>
                  </a:lnTo>
                  <a:lnTo>
                    <a:pt x="39" y="82"/>
                  </a:lnTo>
                  <a:lnTo>
                    <a:pt x="34" y="81"/>
                  </a:lnTo>
                  <a:lnTo>
                    <a:pt x="32" y="80"/>
                  </a:lnTo>
                  <a:lnTo>
                    <a:pt x="29" y="79"/>
                  </a:lnTo>
                  <a:lnTo>
                    <a:pt x="24" y="75"/>
                  </a:lnTo>
                  <a:lnTo>
                    <a:pt x="22" y="72"/>
                  </a:lnTo>
                  <a:lnTo>
                    <a:pt x="20" y="70"/>
                  </a:lnTo>
                  <a:lnTo>
                    <a:pt x="17" y="63"/>
                  </a:lnTo>
                  <a:lnTo>
                    <a:pt x="15" y="59"/>
                  </a:lnTo>
                  <a:lnTo>
                    <a:pt x="14" y="54"/>
                  </a:lnTo>
                  <a:lnTo>
                    <a:pt x="14" y="49"/>
                  </a:lnTo>
                  <a:lnTo>
                    <a:pt x="14" y="4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8" name="Freeform 234"/>
            <p:cNvSpPr>
              <a:spLocks/>
            </p:cNvSpPr>
            <p:nvPr/>
          </p:nvSpPr>
          <p:spPr bwMode="auto">
            <a:xfrm>
              <a:off x="2855261" y="6230361"/>
              <a:ext cx="99556" cy="86110"/>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2147483647 h 54"/>
                <a:gd name="T22" fmla="*/ 2147483647 w 62"/>
                <a:gd name="T23" fmla="*/ 0 h 54"/>
                <a:gd name="T24" fmla="*/ 2147483647 w 62"/>
                <a:gd name="T25" fmla="*/ 0 h 54"/>
                <a:gd name="T26" fmla="*/ 2147483647 w 62"/>
                <a:gd name="T27" fmla="*/ 0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0 h 54"/>
                <a:gd name="T56" fmla="*/ 2147483647 w 62"/>
                <a:gd name="T57" fmla="*/ 0 h 54"/>
                <a:gd name="T58" fmla="*/ 0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3"/>
                  </a:lnTo>
                  <a:lnTo>
                    <a:pt x="30" y="52"/>
                  </a:lnTo>
                  <a:lnTo>
                    <a:pt x="35" y="50"/>
                  </a:lnTo>
                  <a:lnTo>
                    <a:pt x="39" y="47"/>
                  </a:lnTo>
                  <a:lnTo>
                    <a:pt x="40" y="46"/>
                  </a:lnTo>
                  <a:lnTo>
                    <a:pt x="41" y="46"/>
                  </a:lnTo>
                  <a:lnTo>
                    <a:pt x="42" y="46"/>
                  </a:lnTo>
                  <a:lnTo>
                    <a:pt x="42" y="47"/>
                  </a:lnTo>
                  <a:lnTo>
                    <a:pt x="42" y="51"/>
                  </a:lnTo>
                  <a:lnTo>
                    <a:pt x="42" y="52"/>
                  </a:lnTo>
                  <a:lnTo>
                    <a:pt x="43" y="53"/>
                  </a:lnTo>
                  <a:lnTo>
                    <a:pt x="59" y="50"/>
                  </a:lnTo>
                  <a:lnTo>
                    <a:pt x="61" y="49"/>
                  </a:lnTo>
                  <a:lnTo>
                    <a:pt x="62" y="48"/>
                  </a:lnTo>
                  <a:lnTo>
                    <a:pt x="61" y="48"/>
                  </a:lnTo>
                  <a:lnTo>
                    <a:pt x="60" y="47"/>
                  </a:lnTo>
                  <a:lnTo>
                    <a:pt x="55" y="47"/>
                  </a:lnTo>
                  <a:lnTo>
                    <a:pt x="53" y="46"/>
                  </a:lnTo>
                  <a:lnTo>
                    <a:pt x="52" y="45"/>
                  </a:lnTo>
                  <a:lnTo>
                    <a:pt x="51" y="44"/>
                  </a:lnTo>
                  <a:lnTo>
                    <a:pt x="52" y="3"/>
                  </a:lnTo>
                  <a:lnTo>
                    <a:pt x="52" y="1"/>
                  </a:lnTo>
                  <a:lnTo>
                    <a:pt x="51" y="0"/>
                  </a:lnTo>
                  <a:lnTo>
                    <a:pt x="49" y="0"/>
                  </a:lnTo>
                  <a:lnTo>
                    <a:pt x="41" y="0"/>
                  </a:lnTo>
                  <a:lnTo>
                    <a:pt x="35" y="0"/>
                  </a:lnTo>
                  <a:lnTo>
                    <a:pt x="33" y="0"/>
                  </a:lnTo>
                  <a:lnTo>
                    <a:pt x="32" y="1"/>
                  </a:lnTo>
                  <a:lnTo>
                    <a:pt x="32" y="2"/>
                  </a:lnTo>
                  <a:lnTo>
                    <a:pt x="33" y="2"/>
                  </a:lnTo>
                  <a:lnTo>
                    <a:pt x="36" y="3"/>
                  </a:lnTo>
                  <a:lnTo>
                    <a:pt x="41" y="5"/>
                  </a:lnTo>
                  <a:lnTo>
                    <a:pt x="42" y="5"/>
                  </a:lnTo>
                  <a:lnTo>
                    <a:pt x="43" y="6"/>
                  </a:lnTo>
                  <a:lnTo>
                    <a:pt x="42" y="35"/>
                  </a:lnTo>
                  <a:lnTo>
                    <a:pt x="42" y="37"/>
                  </a:lnTo>
                  <a:lnTo>
                    <a:pt x="42" y="40"/>
                  </a:lnTo>
                  <a:lnTo>
                    <a:pt x="41" y="41"/>
                  </a:lnTo>
                  <a:lnTo>
                    <a:pt x="40" y="43"/>
                  </a:lnTo>
                  <a:lnTo>
                    <a:pt x="38" y="45"/>
                  </a:lnTo>
                  <a:lnTo>
                    <a:pt x="35" y="46"/>
                  </a:lnTo>
                  <a:lnTo>
                    <a:pt x="31" y="47"/>
                  </a:lnTo>
                  <a:lnTo>
                    <a:pt x="26" y="47"/>
                  </a:lnTo>
                  <a:lnTo>
                    <a:pt x="22" y="47"/>
                  </a:lnTo>
                  <a:lnTo>
                    <a:pt x="20" y="46"/>
                  </a:lnTo>
                  <a:lnTo>
                    <a:pt x="19" y="45"/>
                  </a:lnTo>
                  <a:lnTo>
                    <a:pt x="18" y="44"/>
                  </a:lnTo>
                  <a:lnTo>
                    <a:pt x="17" y="42"/>
                  </a:lnTo>
                  <a:lnTo>
                    <a:pt x="16" y="41"/>
                  </a:lnTo>
                  <a:lnTo>
                    <a:pt x="16" y="39"/>
                  </a:lnTo>
                  <a:lnTo>
                    <a:pt x="16" y="3"/>
                  </a:lnTo>
                  <a:lnTo>
                    <a:pt x="16" y="1"/>
                  </a:lnTo>
                  <a:lnTo>
                    <a:pt x="15" y="0"/>
                  </a:lnTo>
                  <a:lnTo>
                    <a:pt x="14" y="0"/>
                  </a:lnTo>
                  <a:lnTo>
                    <a:pt x="9" y="0"/>
                  </a:lnTo>
                  <a:lnTo>
                    <a:pt x="3" y="0"/>
                  </a:lnTo>
                  <a:lnTo>
                    <a:pt x="1" y="0"/>
                  </a:lnTo>
                  <a:lnTo>
                    <a:pt x="0" y="0"/>
                  </a:lnTo>
                  <a:lnTo>
                    <a:pt x="0" y="1"/>
                  </a:lnTo>
                  <a:lnTo>
                    <a:pt x="1" y="2"/>
                  </a:lnTo>
                  <a:lnTo>
                    <a:pt x="4" y="3"/>
                  </a:lnTo>
                  <a:lnTo>
                    <a:pt x="6" y="4"/>
                  </a:lnTo>
                  <a:lnTo>
                    <a:pt x="7" y="4"/>
                  </a:lnTo>
                  <a:lnTo>
                    <a:pt x="7" y="6"/>
                  </a:lnTo>
                  <a:lnTo>
                    <a:pt x="7" y="35"/>
                  </a:lnTo>
                  <a:lnTo>
                    <a:pt x="7" y="39"/>
                  </a:lnTo>
                  <a:lnTo>
                    <a:pt x="8" y="42"/>
                  </a:lnTo>
                  <a:lnTo>
                    <a:pt x="9" y="46"/>
                  </a:lnTo>
                  <a:lnTo>
                    <a:pt x="10" y="48"/>
                  </a:lnTo>
                  <a:lnTo>
                    <a:pt x="11" y="50"/>
                  </a:lnTo>
                  <a:lnTo>
                    <a:pt x="13" y="51"/>
                  </a:lnTo>
                  <a:lnTo>
                    <a:pt x="15" y="52"/>
                  </a:lnTo>
                  <a:lnTo>
                    <a:pt x="19" y="53"/>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9" name="Freeform 235"/>
            <p:cNvSpPr>
              <a:spLocks/>
            </p:cNvSpPr>
            <p:nvPr/>
          </p:nvSpPr>
          <p:spPr bwMode="auto">
            <a:xfrm>
              <a:off x="2960056" y="6216009"/>
              <a:ext cx="57638" cy="96873"/>
            </a:xfrm>
            <a:custGeom>
              <a:avLst/>
              <a:gdLst>
                <a:gd name="T0" fmla="*/ 2147483647 w 36"/>
                <a:gd name="T1" fmla="*/ 2147483647 h 61"/>
                <a:gd name="T2" fmla="*/ 2147483647 w 36"/>
                <a:gd name="T3" fmla="*/ 2147483647 h 61"/>
                <a:gd name="T4" fmla="*/ 2147483647 w 36"/>
                <a:gd name="T5" fmla="*/ 2147483647 h 61"/>
                <a:gd name="T6" fmla="*/ 2147483647 w 36"/>
                <a:gd name="T7" fmla="*/ 2147483647 h 61"/>
                <a:gd name="T8" fmla="*/ 2147483647 w 36"/>
                <a:gd name="T9" fmla="*/ 2147483647 h 61"/>
                <a:gd name="T10" fmla="*/ 2147483647 w 36"/>
                <a:gd name="T11" fmla="*/ 2147483647 h 61"/>
                <a:gd name="T12" fmla="*/ 2147483647 w 36"/>
                <a:gd name="T13" fmla="*/ 2147483647 h 61"/>
                <a:gd name="T14" fmla="*/ 2147483647 w 36"/>
                <a:gd name="T15" fmla="*/ 2147483647 h 61"/>
                <a:gd name="T16" fmla="*/ 2147483647 w 36"/>
                <a:gd name="T17" fmla="*/ 2147483647 h 61"/>
                <a:gd name="T18" fmla="*/ 2147483647 w 36"/>
                <a:gd name="T19" fmla="*/ 2147483647 h 61"/>
                <a:gd name="T20" fmla="*/ 2147483647 w 36"/>
                <a:gd name="T21" fmla="*/ 2147483647 h 61"/>
                <a:gd name="T22" fmla="*/ 2147483647 w 36"/>
                <a:gd name="T23" fmla="*/ 2147483647 h 61"/>
                <a:gd name="T24" fmla="*/ 2147483647 w 36"/>
                <a:gd name="T25" fmla="*/ 0 h 61"/>
                <a:gd name="T26" fmla="*/ 2147483647 w 36"/>
                <a:gd name="T27" fmla="*/ 0 h 61"/>
                <a:gd name="T28" fmla="*/ 2147483647 w 36"/>
                <a:gd name="T29" fmla="*/ 2147483647 h 61"/>
                <a:gd name="T30" fmla="*/ 2147483647 w 36"/>
                <a:gd name="T31" fmla="*/ 2147483647 h 61"/>
                <a:gd name="T32" fmla="*/ 2147483647 w 36"/>
                <a:gd name="T33" fmla="*/ 2147483647 h 61"/>
                <a:gd name="T34" fmla="*/ 2147483647 w 36"/>
                <a:gd name="T35" fmla="*/ 2147483647 h 61"/>
                <a:gd name="T36" fmla="*/ 2147483647 w 36"/>
                <a:gd name="T37" fmla="*/ 2147483647 h 61"/>
                <a:gd name="T38" fmla="*/ 2147483647 w 36"/>
                <a:gd name="T39" fmla="*/ 2147483647 h 61"/>
                <a:gd name="T40" fmla="*/ 0 w 36"/>
                <a:gd name="T41" fmla="*/ 2147483647 h 61"/>
                <a:gd name="T42" fmla="*/ 2147483647 w 36"/>
                <a:gd name="T43" fmla="*/ 2147483647 h 61"/>
                <a:gd name="T44" fmla="*/ 2147483647 w 36"/>
                <a:gd name="T45" fmla="*/ 2147483647 h 61"/>
                <a:gd name="T46" fmla="*/ 2147483647 w 36"/>
                <a:gd name="T47" fmla="*/ 2147483647 h 61"/>
                <a:gd name="T48" fmla="*/ 2147483647 w 36"/>
                <a:gd name="T49" fmla="*/ 2147483647 h 61"/>
                <a:gd name="T50" fmla="*/ 2147483647 w 36"/>
                <a:gd name="T51" fmla="*/ 2147483647 h 61"/>
                <a:gd name="T52" fmla="*/ 2147483647 w 36"/>
                <a:gd name="T53" fmla="*/ 2147483647 h 61"/>
                <a:gd name="T54" fmla="*/ 2147483647 w 36"/>
                <a:gd name="T55" fmla="*/ 2147483647 h 61"/>
                <a:gd name="T56" fmla="*/ 2147483647 w 36"/>
                <a:gd name="T57" fmla="*/ 2147483647 h 61"/>
                <a:gd name="T58" fmla="*/ 2147483647 w 36"/>
                <a:gd name="T59" fmla="*/ 2147483647 h 61"/>
                <a:gd name="T60" fmla="*/ 2147483647 w 36"/>
                <a:gd name="T61" fmla="*/ 2147483647 h 61"/>
                <a:gd name="T62" fmla="*/ 2147483647 w 36"/>
                <a:gd name="T63" fmla="*/ 2147483647 h 61"/>
                <a:gd name="T64" fmla="*/ 2147483647 w 36"/>
                <a:gd name="T65" fmla="*/ 2147483647 h 61"/>
                <a:gd name="T66" fmla="*/ 2147483647 w 36"/>
                <a:gd name="T67" fmla="*/ 2147483647 h 61"/>
                <a:gd name="T68" fmla="*/ 2147483647 w 36"/>
                <a:gd name="T69" fmla="*/ 2147483647 h 61"/>
                <a:gd name="T70" fmla="*/ 2147483647 w 36"/>
                <a:gd name="T71" fmla="*/ 2147483647 h 61"/>
                <a:gd name="T72" fmla="*/ 2147483647 w 36"/>
                <a:gd name="T73" fmla="*/ 2147483647 h 61"/>
                <a:gd name="T74" fmla="*/ 2147483647 w 36"/>
                <a:gd name="T75" fmla="*/ 2147483647 h 61"/>
                <a:gd name="T76" fmla="*/ 2147483647 w 36"/>
                <a:gd name="T77" fmla="*/ 2147483647 h 61"/>
                <a:gd name="T78" fmla="*/ 2147483647 w 36"/>
                <a:gd name="T79" fmla="*/ 2147483647 h 61"/>
                <a:gd name="T80" fmla="*/ 2147483647 w 36"/>
                <a:gd name="T81" fmla="*/ 2147483647 h 61"/>
                <a:gd name="T82" fmla="*/ 2147483647 w 36"/>
                <a:gd name="T83" fmla="*/ 2147483647 h 61"/>
                <a:gd name="T84" fmla="*/ 2147483647 w 36"/>
                <a:gd name="T85" fmla="*/ 2147483647 h 61"/>
                <a:gd name="T86" fmla="*/ 2147483647 w 36"/>
                <a:gd name="T87" fmla="*/ 2147483647 h 61"/>
                <a:gd name="T88" fmla="*/ 2147483647 w 36"/>
                <a:gd name="T89" fmla="*/ 2147483647 h 61"/>
                <a:gd name="T90" fmla="*/ 2147483647 w 36"/>
                <a:gd name="T91" fmla="*/ 2147483647 h 61"/>
                <a:gd name="T92" fmla="*/ 2147483647 w 36"/>
                <a:gd name="T93" fmla="*/ 2147483647 h 61"/>
                <a:gd name="T94" fmla="*/ 2147483647 w 36"/>
                <a:gd name="T95" fmla="*/ 2147483647 h 61"/>
                <a:gd name="T96" fmla="*/ 2147483647 w 36"/>
                <a:gd name="T97" fmla="*/ 2147483647 h 61"/>
                <a:gd name="T98" fmla="*/ 2147483647 w 36"/>
                <a:gd name="T99" fmla="*/ 2147483647 h 61"/>
                <a:gd name="T100" fmla="*/ 2147483647 w 36"/>
                <a:gd name="T101" fmla="*/ 2147483647 h 61"/>
                <a:gd name="T102" fmla="*/ 2147483647 w 36"/>
                <a:gd name="T103" fmla="*/ 2147483647 h 61"/>
                <a:gd name="T104" fmla="*/ 2147483647 w 36"/>
                <a:gd name="T105" fmla="*/ 2147483647 h 61"/>
                <a:gd name="T106" fmla="*/ 2147483647 w 36"/>
                <a:gd name="T107" fmla="*/ 2147483647 h 61"/>
                <a:gd name="T108" fmla="*/ 2147483647 w 36"/>
                <a:gd name="T109" fmla="*/ 2147483647 h 61"/>
                <a:gd name="T110" fmla="*/ 2147483647 w 36"/>
                <a:gd name="T111" fmla="*/ 2147483647 h 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1"/>
                <a:gd name="T170" fmla="*/ 36 w 36"/>
                <a:gd name="T171" fmla="*/ 61 h 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1">
                  <a:moveTo>
                    <a:pt x="34" y="15"/>
                  </a:moveTo>
                  <a:lnTo>
                    <a:pt x="35" y="15"/>
                  </a:lnTo>
                  <a:lnTo>
                    <a:pt x="36" y="14"/>
                  </a:lnTo>
                  <a:lnTo>
                    <a:pt x="36" y="12"/>
                  </a:lnTo>
                  <a:lnTo>
                    <a:pt x="36" y="11"/>
                  </a:lnTo>
                  <a:lnTo>
                    <a:pt x="35" y="10"/>
                  </a:lnTo>
                  <a:lnTo>
                    <a:pt x="33" y="9"/>
                  </a:lnTo>
                  <a:lnTo>
                    <a:pt x="19" y="9"/>
                  </a:lnTo>
                  <a:lnTo>
                    <a:pt x="18" y="9"/>
                  </a:lnTo>
                  <a:lnTo>
                    <a:pt x="17" y="7"/>
                  </a:lnTo>
                  <a:lnTo>
                    <a:pt x="17" y="3"/>
                  </a:lnTo>
                  <a:lnTo>
                    <a:pt x="17" y="1"/>
                  </a:lnTo>
                  <a:lnTo>
                    <a:pt x="17" y="0"/>
                  </a:lnTo>
                  <a:lnTo>
                    <a:pt x="16" y="0"/>
                  </a:lnTo>
                  <a:lnTo>
                    <a:pt x="14" y="2"/>
                  </a:lnTo>
                  <a:lnTo>
                    <a:pt x="10" y="8"/>
                  </a:lnTo>
                  <a:lnTo>
                    <a:pt x="7" y="10"/>
                  </a:lnTo>
                  <a:lnTo>
                    <a:pt x="4" y="12"/>
                  </a:lnTo>
                  <a:lnTo>
                    <a:pt x="1" y="13"/>
                  </a:lnTo>
                  <a:lnTo>
                    <a:pt x="1" y="14"/>
                  </a:lnTo>
                  <a:lnTo>
                    <a:pt x="0" y="15"/>
                  </a:lnTo>
                  <a:lnTo>
                    <a:pt x="1" y="16"/>
                  </a:lnTo>
                  <a:lnTo>
                    <a:pt x="4" y="16"/>
                  </a:lnTo>
                  <a:lnTo>
                    <a:pt x="7" y="16"/>
                  </a:lnTo>
                  <a:lnTo>
                    <a:pt x="7" y="18"/>
                  </a:lnTo>
                  <a:lnTo>
                    <a:pt x="7" y="48"/>
                  </a:lnTo>
                  <a:lnTo>
                    <a:pt x="7" y="51"/>
                  </a:lnTo>
                  <a:lnTo>
                    <a:pt x="7" y="52"/>
                  </a:lnTo>
                  <a:lnTo>
                    <a:pt x="8" y="54"/>
                  </a:lnTo>
                  <a:lnTo>
                    <a:pt x="9" y="56"/>
                  </a:lnTo>
                  <a:lnTo>
                    <a:pt x="10" y="58"/>
                  </a:lnTo>
                  <a:lnTo>
                    <a:pt x="12" y="60"/>
                  </a:lnTo>
                  <a:lnTo>
                    <a:pt x="15" y="61"/>
                  </a:lnTo>
                  <a:lnTo>
                    <a:pt x="18" y="61"/>
                  </a:lnTo>
                  <a:lnTo>
                    <a:pt x="21" y="61"/>
                  </a:lnTo>
                  <a:lnTo>
                    <a:pt x="25" y="61"/>
                  </a:lnTo>
                  <a:lnTo>
                    <a:pt x="27" y="61"/>
                  </a:lnTo>
                  <a:lnTo>
                    <a:pt x="32" y="59"/>
                  </a:lnTo>
                  <a:lnTo>
                    <a:pt x="34" y="57"/>
                  </a:lnTo>
                  <a:lnTo>
                    <a:pt x="34" y="55"/>
                  </a:lnTo>
                  <a:lnTo>
                    <a:pt x="34" y="54"/>
                  </a:lnTo>
                  <a:lnTo>
                    <a:pt x="33" y="54"/>
                  </a:lnTo>
                  <a:lnTo>
                    <a:pt x="30" y="55"/>
                  </a:lnTo>
                  <a:lnTo>
                    <a:pt x="28" y="55"/>
                  </a:lnTo>
                  <a:lnTo>
                    <a:pt x="25" y="56"/>
                  </a:lnTo>
                  <a:lnTo>
                    <a:pt x="21" y="55"/>
                  </a:lnTo>
                  <a:lnTo>
                    <a:pt x="18" y="53"/>
                  </a:lnTo>
                  <a:lnTo>
                    <a:pt x="17" y="52"/>
                  </a:lnTo>
                  <a:lnTo>
                    <a:pt x="16" y="50"/>
                  </a:lnTo>
                  <a:lnTo>
                    <a:pt x="16" y="47"/>
                  </a:lnTo>
                  <a:lnTo>
                    <a:pt x="16" y="21"/>
                  </a:lnTo>
                  <a:lnTo>
                    <a:pt x="16" y="18"/>
                  </a:lnTo>
                  <a:lnTo>
                    <a:pt x="17" y="16"/>
                  </a:lnTo>
                  <a:lnTo>
                    <a:pt x="18" y="15"/>
                  </a:lnTo>
                  <a:lnTo>
                    <a:pt x="20" y="15"/>
                  </a:lnTo>
                  <a:lnTo>
                    <a:pt x="34" y="1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0" name="Freeform 236"/>
            <p:cNvSpPr>
              <a:spLocks/>
            </p:cNvSpPr>
            <p:nvPr/>
          </p:nvSpPr>
          <p:spPr bwMode="auto">
            <a:xfrm>
              <a:off x="3028173" y="6228567"/>
              <a:ext cx="55891" cy="87903"/>
            </a:xfrm>
            <a:custGeom>
              <a:avLst/>
              <a:gdLst>
                <a:gd name="T0" fmla="*/ 0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0" y="52"/>
                  </a:lnTo>
                  <a:lnTo>
                    <a:pt x="2" y="53"/>
                  </a:lnTo>
                  <a:lnTo>
                    <a:pt x="4" y="54"/>
                  </a:lnTo>
                  <a:lnTo>
                    <a:pt x="7" y="55"/>
                  </a:lnTo>
                  <a:lnTo>
                    <a:pt x="16" y="56"/>
                  </a:lnTo>
                  <a:lnTo>
                    <a:pt x="21" y="55"/>
                  </a:lnTo>
                  <a:lnTo>
                    <a:pt x="25" y="54"/>
                  </a:lnTo>
                  <a:lnTo>
                    <a:pt x="28" y="52"/>
                  </a:lnTo>
                  <a:lnTo>
                    <a:pt x="31" y="50"/>
                  </a:lnTo>
                  <a:lnTo>
                    <a:pt x="33" y="48"/>
                  </a:lnTo>
                  <a:lnTo>
                    <a:pt x="34" y="45"/>
                  </a:lnTo>
                  <a:lnTo>
                    <a:pt x="35" y="40"/>
                  </a:lnTo>
                  <a:lnTo>
                    <a:pt x="34" y="37"/>
                  </a:lnTo>
                  <a:lnTo>
                    <a:pt x="34" y="35"/>
                  </a:lnTo>
                  <a:lnTo>
                    <a:pt x="32" y="33"/>
                  </a:lnTo>
                  <a:lnTo>
                    <a:pt x="31" y="31"/>
                  </a:lnTo>
                  <a:lnTo>
                    <a:pt x="26" y="27"/>
                  </a:lnTo>
                  <a:lnTo>
                    <a:pt x="22" y="24"/>
                  </a:lnTo>
                  <a:lnTo>
                    <a:pt x="13" y="18"/>
                  </a:lnTo>
                  <a:lnTo>
                    <a:pt x="10" y="15"/>
                  </a:lnTo>
                  <a:lnTo>
                    <a:pt x="9" y="13"/>
                  </a:lnTo>
                  <a:lnTo>
                    <a:pt x="8" y="12"/>
                  </a:lnTo>
                  <a:lnTo>
                    <a:pt x="9" y="10"/>
                  </a:lnTo>
                  <a:lnTo>
                    <a:pt x="9" y="8"/>
                  </a:lnTo>
                  <a:lnTo>
                    <a:pt x="10" y="7"/>
                  </a:lnTo>
                  <a:lnTo>
                    <a:pt x="11" y="5"/>
                  </a:lnTo>
                  <a:lnTo>
                    <a:pt x="12" y="5"/>
                  </a:lnTo>
                  <a:lnTo>
                    <a:pt x="14" y="4"/>
                  </a:lnTo>
                  <a:lnTo>
                    <a:pt x="17" y="3"/>
                  </a:lnTo>
                  <a:lnTo>
                    <a:pt x="20" y="4"/>
                  </a:lnTo>
                  <a:lnTo>
                    <a:pt x="23" y="5"/>
                  </a:lnTo>
                  <a:lnTo>
                    <a:pt x="25" y="7"/>
                  </a:lnTo>
                  <a:lnTo>
                    <a:pt x="26" y="9"/>
                  </a:lnTo>
                  <a:lnTo>
                    <a:pt x="28" y="12"/>
                  </a:lnTo>
                  <a:lnTo>
                    <a:pt x="29" y="14"/>
                  </a:lnTo>
                  <a:lnTo>
                    <a:pt x="30" y="14"/>
                  </a:lnTo>
                  <a:lnTo>
                    <a:pt x="31" y="14"/>
                  </a:lnTo>
                  <a:lnTo>
                    <a:pt x="31" y="13"/>
                  </a:lnTo>
                  <a:lnTo>
                    <a:pt x="31" y="8"/>
                  </a:lnTo>
                  <a:lnTo>
                    <a:pt x="31" y="4"/>
                  </a:lnTo>
                  <a:lnTo>
                    <a:pt x="29" y="2"/>
                  </a:lnTo>
                  <a:lnTo>
                    <a:pt x="28" y="1"/>
                  </a:lnTo>
                  <a:lnTo>
                    <a:pt x="25" y="0"/>
                  </a:lnTo>
                  <a:lnTo>
                    <a:pt x="17" y="0"/>
                  </a:lnTo>
                  <a:lnTo>
                    <a:pt x="13" y="0"/>
                  </a:lnTo>
                  <a:lnTo>
                    <a:pt x="10" y="1"/>
                  </a:lnTo>
                  <a:lnTo>
                    <a:pt x="7" y="3"/>
                  </a:lnTo>
                  <a:lnTo>
                    <a:pt x="5" y="5"/>
                  </a:lnTo>
                  <a:lnTo>
                    <a:pt x="3" y="7"/>
                  </a:lnTo>
                  <a:lnTo>
                    <a:pt x="2" y="10"/>
                  </a:lnTo>
                  <a:lnTo>
                    <a:pt x="1" y="12"/>
                  </a:lnTo>
                  <a:lnTo>
                    <a:pt x="1" y="15"/>
                  </a:lnTo>
                  <a:lnTo>
                    <a:pt x="1" y="18"/>
                  </a:lnTo>
                  <a:lnTo>
                    <a:pt x="2" y="21"/>
                  </a:lnTo>
                  <a:lnTo>
                    <a:pt x="3" y="23"/>
                  </a:lnTo>
                  <a:lnTo>
                    <a:pt x="5" y="24"/>
                  </a:lnTo>
                  <a:lnTo>
                    <a:pt x="9" y="28"/>
                  </a:lnTo>
                  <a:lnTo>
                    <a:pt x="13" y="31"/>
                  </a:lnTo>
                  <a:lnTo>
                    <a:pt x="18" y="33"/>
                  </a:lnTo>
                  <a:lnTo>
                    <a:pt x="22" y="36"/>
                  </a:lnTo>
                  <a:lnTo>
                    <a:pt x="24" y="37"/>
                  </a:lnTo>
                  <a:lnTo>
                    <a:pt x="25" y="39"/>
                  </a:lnTo>
                  <a:lnTo>
                    <a:pt x="26" y="41"/>
                  </a:lnTo>
                  <a:lnTo>
                    <a:pt x="26" y="43"/>
                  </a:lnTo>
                  <a:lnTo>
                    <a:pt x="26" y="45"/>
                  </a:lnTo>
                  <a:lnTo>
                    <a:pt x="25" y="47"/>
                  </a:lnTo>
                  <a:lnTo>
                    <a:pt x="24" y="49"/>
                  </a:lnTo>
                  <a:lnTo>
                    <a:pt x="22"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1" name="Freeform 237"/>
            <p:cNvSpPr>
              <a:spLocks noEditPoints="1"/>
            </p:cNvSpPr>
            <p:nvPr/>
          </p:nvSpPr>
          <p:spPr bwMode="auto">
            <a:xfrm>
              <a:off x="3096289" y="6228567"/>
              <a:ext cx="82090"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2" y="52"/>
                  </a:lnTo>
                  <a:lnTo>
                    <a:pt x="19" y="50"/>
                  </a:lnTo>
                  <a:lnTo>
                    <a:pt x="17" y="48"/>
                  </a:lnTo>
                  <a:lnTo>
                    <a:pt x="14" y="44"/>
                  </a:lnTo>
                  <a:lnTo>
                    <a:pt x="12" y="41"/>
                  </a:lnTo>
                  <a:lnTo>
                    <a:pt x="11" y="37"/>
                  </a:lnTo>
                  <a:lnTo>
                    <a:pt x="10" y="33"/>
                  </a:lnTo>
                  <a:lnTo>
                    <a:pt x="10" y="29"/>
                  </a:lnTo>
                  <a:lnTo>
                    <a:pt x="10" y="23"/>
                  </a:lnTo>
                  <a:lnTo>
                    <a:pt x="11" y="18"/>
                  </a:lnTo>
                  <a:lnTo>
                    <a:pt x="12" y="14"/>
                  </a:lnTo>
                  <a:lnTo>
                    <a:pt x="14" y="10"/>
                  </a:lnTo>
                  <a:lnTo>
                    <a:pt x="17" y="7"/>
                  </a:lnTo>
                  <a:lnTo>
                    <a:pt x="18" y="6"/>
                  </a:lnTo>
                  <a:lnTo>
                    <a:pt x="19" y="5"/>
                  </a:lnTo>
                  <a:lnTo>
                    <a:pt x="22" y="3"/>
                  </a:lnTo>
                  <a:lnTo>
                    <a:pt x="26" y="3"/>
                  </a:lnTo>
                  <a:lnTo>
                    <a:pt x="30" y="3"/>
                  </a:lnTo>
                  <a:lnTo>
                    <a:pt x="33" y="5"/>
                  </a:lnTo>
                  <a:lnTo>
                    <a:pt x="35" y="8"/>
                  </a:lnTo>
                  <a:lnTo>
                    <a:pt x="38" y="11"/>
                  </a:lnTo>
                  <a:lnTo>
                    <a:pt x="41" y="19"/>
                  </a:lnTo>
                  <a:lnTo>
                    <a:pt x="41" y="23"/>
                  </a:lnTo>
                  <a:lnTo>
                    <a:pt x="42" y="27"/>
                  </a:lnTo>
                  <a:lnTo>
                    <a:pt x="41" y="33"/>
                  </a:lnTo>
                  <a:lnTo>
                    <a:pt x="41" y="37"/>
                  </a:lnTo>
                  <a:lnTo>
                    <a:pt x="39" y="42"/>
                  </a:lnTo>
                  <a:lnTo>
                    <a:pt x="38" y="45"/>
                  </a:lnTo>
                  <a:lnTo>
                    <a:pt x="35" y="49"/>
                  </a:lnTo>
                  <a:lnTo>
                    <a:pt x="34" y="50"/>
                  </a:lnTo>
                  <a:lnTo>
                    <a:pt x="32" y="51"/>
                  </a:lnTo>
                  <a:lnTo>
                    <a:pt x="29" y="52"/>
                  </a:lnTo>
                  <a:lnTo>
                    <a:pt x="26" y="53"/>
                  </a:lnTo>
                  <a:close/>
                  <a:moveTo>
                    <a:pt x="26" y="0"/>
                  </a:moveTo>
                  <a:lnTo>
                    <a:pt x="23" y="0"/>
                  </a:lnTo>
                  <a:lnTo>
                    <a:pt x="20" y="0"/>
                  </a:lnTo>
                  <a:lnTo>
                    <a:pt x="14" y="2"/>
                  </a:lnTo>
                  <a:lnTo>
                    <a:pt x="10" y="5"/>
                  </a:lnTo>
                  <a:lnTo>
                    <a:pt x="8" y="7"/>
                  </a:lnTo>
                  <a:lnTo>
                    <a:pt x="6" y="9"/>
                  </a:lnTo>
                  <a:lnTo>
                    <a:pt x="4" y="13"/>
                  </a:lnTo>
                  <a:lnTo>
                    <a:pt x="2" y="18"/>
                  </a:lnTo>
                  <a:lnTo>
                    <a:pt x="1" y="23"/>
                  </a:lnTo>
                  <a:lnTo>
                    <a:pt x="0" y="28"/>
                  </a:lnTo>
                  <a:lnTo>
                    <a:pt x="1" y="33"/>
                  </a:lnTo>
                  <a:lnTo>
                    <a:pt x="2" y="38"/>
                  </a:lnTo>
                  <a:lnTo>
                    <a:pt x="4" y="43"/>
                  </a:lnTo>
                  <a:lnTo>
                    <a:pt x="6" y="47"/>
                  </a:lnTo>
                  <a:lnTo>
                    <a:pt x="8" y="49"/>
                  </a:lnTo>
                  <a:lnTo>
                    <a:pt x="10" y="51"/>
                  </a:lnTo>
                  <a:lnTo>
                    <a:pt x="14" y="54"/>
                  </a:lnTo>
                  <a:lnTo>
                    <a:pt x="19" y="55"/>
                  </a:lnTo>
                  <a:lnTo>
                    <a:pt x="26" y="56"/>
                  </a:lnTo>
                  <a:lnTo>
                    <a:pt x="32" y="55"/>
                  </a:lnTo>
                  <a:lnTo>
                    <a:pt x="38" y="53"/>
                  </a:lnTo>
                  <a:lnTo>
                    <a:pt x="42" y="51"/>
                  </a:lnTo>
                  <a:lnTo>
                    <a:pt x="46" y="47"/>
                  </a:lnTo>
                  <a:lnTo>
                    <a:pt x="48" y="42"/>
                  </a:lnTo>
                  <a:lnTo>
                    <a:pt x="50" y="38"/>
                  </a:lnTo>
                  <a:lnTo>
                    <a:pt x="51" y="33"/>
                  </a:lnTo>
                  <a:lnTo>
                    <a:pt x="52" y="28"/>
                  </a:lnTo>
                  <a:lnTo>
                    <a:pt x="51" y="22"/>
                  </a:lnTo>
                  <a:lnTo>
                    <a:pt x="50" y="17"/>
                  </a:lnTo>
                  <a:lnTo>
                    <a:pt x="47" y="12"/>
                  </a:lnTo>
                  <a:lnTo>
                    <a:pt x="44" y="8"/>
                  </a:lnTo>
                  <a:lnTo>
                    <a:pt x="41" y="5"/>
                  </a:lnTo>
                  <a:lnTo>
                    <a:pt x="38" y="3"/>
                  </a:lnTo>
                  <a:lnTo>
                    <a:pt x="36" y="2"/>
                  </a:lnTo>
                  <a:lnTo>
                    <a:pt x="31" y="0"/>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2" name="Freeform 238"/>
            <p:cNvSpPr>
              <a:spLocks/>
            </p:cNvSpPr>
            <p:nvPr/>
          </p:nvSpPr>
          <p:spPr bwMode="auto">
            <a:xfrm>
              <a:off x="3185366" y="6230361"/>
              <a:ext cx="99555" cy="86110"/>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0 h 54"/>
                <a:gd name="T22" fmla="*/ 2147483647 w 62"/>
                <a:gd name="T23" fmla="*/ 0 h 54"/>
                <a:gd name="T24" fmla="*/ 2147483647 w 62"/>
                <a:gd name="T25" fmla="*/ 0 h 54"/>
                <a:gd name="T26" fmla="*/ 2147483647 w 62"/>
                <a:gd name="T27" fmla="*/ 2147483647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0 h 54"/>
                <a:gd name="T56" fmla="*/ 2147483647 w 62"/>
                <a:gd name="T57" fmla="*/ 0 h 54"/>
                <a:gd name="T58" fmla="*/ 0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3"/>
                  </a:lnTo>
                  <a:lnTo>
                    <a:pt x="31" y="52"/>
                  </a:lnTo>
                  <a:lnTo>
                    <a:pt x="36" y="50"/>
                  </a:lnTo>
                  <a:lnTo>
                    <a:pt x="40" y="47"/>
                  </a:lnTo>
                  <a:lnTo>
                    <a:pt x="41" y="46"/>
                  </a:lnTo>
                  <a:lnTo>
                    <a:pt x="42" y="46"/>
                  </a:lnTo>
                  <a:lnTo>
                    <a:pt x="43" y="47"/>
                  </a:lnTo>
                  <a:lnTo>
                    <a:pt x="43" y="51"/>
                  </a:lnTo>
                  <a:lnTo>
                    <a:pt x="43" y="52"/>
                  </a:lnTo>
                  <a:lnTo>
                    <a:pt x="44" y="53"/>
                  </a:lnTo>
                  <a:lnTo>
                    <a:pt x="59" y="50"/>
                  </a:lnTo>
                  <a:lnTo>
                    <a:pt x="61" y="49"/>
                  </a:lnTo>
                  <a:lnTo>
                    <a:pt x="62" y="48"/>
                  </a:lnTo>
                  <a:lnTo>
                    <a:pt x="61" y="47"/>
                  </a:lnTo>
                  <a:lnTo>
                    <a:pt x="55" y="47"/>
                  </a:lnTo>
                  <a:lnTo>
                    <a:pt x="53" y="46"/>
                  </a:lnTo>
                  <a:lnTo>
                    <a:pt x="52" y="45"/>
                  </a:lnTo>
                  <a:lnTo>
                    <a:pt x="52" y="44"/>
                  </a:lnTo>
                  <a:lnTo>
                    <a:pt x="52" y="3"/>
                  </a:lnTo>
                  <a:lnTo>
                    <a:pt x="52" y="1"/>
                  </a:lnTo>
                  <a:lnTo>
                    <a:pt x="51" y="0"/>
                  </a:lnTo>
                  <a:lnTo>
                    <a:pt x="50" y="0"/>
                  </a:lnTo>
                  <a:lnTo>
                    <a:pt x="42" y="0"/>
                  </a:lnTo>
                  <a:lnTo>
                    <a:pt x="35" y="0"/>
                  </a:lnTo>
                  <a:lnTo>
                    <a:pt x="33" y="0"/>
                  </a:lnTo>
                  <a:lnTo>
                    <a:pt x="33" y="1"/>
                  </a:lnTo>
                  <a:lnTo>
                    <a:pt x="32" y="1"/>
                  </a:lnTo>
                  <a:lnTo>
                    <a:pt x="33" y="2"/>
                  </a:lnTo>
                  <a:lnTo>
                    <a:pt x="34" y="2"/>
                  </a:lnTo>
                  <a:lnTo>
                    <a:pt x="36" y="3"/>
                  </a:lnTo>
                  <a:lnTo>
                    <a:pt x="42" y="5"/>
                  </a:lnTo>
                  <a:lnTo>
                    <a:pt x="43" y="5"/>
                  </a:lnTo>
                  <a:lnTo>
                    <a:pt x="43" y="6"/>
                  </a:lnTo>
                  <a:lnTo>
                    <a:pt x="43" y="35"/>
                  </a:lnTo>
                  <a:lnTo>
                    <a:pt x="43" y="37"/>
                  </a:lnTo>
                  <a:lnTo>
                    <a:pt x="42" y="40"/>
                  </a:lnTo>
                  <a:lnTo>
                    <a:pt x="41" y="41"/>
                  </a:lnTo>
                  <a:lnTo>
                    <a:pt x="40" y="43"/>
                  </a:lnTo>
                  <a:lnTo>
                    <a:pt x="38" y="45"/>
                  </a:lnTo>
                  <a:lnTo>
                    <a:pt x="36" y="46"/>
                  </a:lnTo>
                  <a:lnTo>
                    <a:pt x="32" y="47"/>
                  </a:lnTo>
                  <a:lnTo>
                    <a:pt x="27" y="47"/>
                  </a:lnTo>
                  <a:lnTo>
                    <a:pt x="22" y="47"/>
                  </a:lnTo>
                  <a:lnTo>
                    <a:pt x="21" y="46"/>
                  </a:lnTo>
                  <a:lnTo>
                    <a:pt x="19" y="45"/>
                  </a:lnTo>
                  <a:lnTo>
                    <a:pt x="18" y="44"/>
                  </a:lnTo>
                  <a:lnTo>
                    <a:pt x="17" y="42"/>
                  </a:lnTo>
                  <a:lnTo>
                    <a:pt x="17" y="41"/>
                  </a:lnTo>
                  <a:lnTo>
                    <a:pt x="16" y="39"/>
                  </a:lnTo>
                  <a:lnTo>
                    <a:pt x="17" y="3"/>
                  </a:lnTo>
                  <a:lnTo>
                    <a:pt x="17" y="1"/>
                  </a:lnTo>
                  <a:lnTo>
                    <a:pt x="16" y="1"/>
                  </a:lnTo>
                  <a:lnTo>
                    <a:pt x="16" y="0"/>
                  </a:lnTo>
                  <a:lnTo>
                    <a:pt x="15" y="0"/>
                  </a:lnTo>
                  <a:lnTo>
                    <a:pt x="9" y="0"/>
                  </a:lnTo>
                  <a:lnTo>
                    <a:pt x="3" y="0"/>
                  </a:lnTo>
                  <a:lnTo>
                    <a:pt x="1" y="0"/>
                  </a:lnTo>
                  <a:lnTo>
                    <a:pt x="0" y="0"/>
                  </a:lnTo>
                  <a:lnTo>
                    <a:pt x="0" y="1"/>
                  </a:lnTo>
                  <a:lnTo>
                    <a:pt x="1" y="2"/>
                  </a:lnTo>
                  <a:lnTo>
                    <a:pt x="4" y="3"/>
                  </a:lnTo>
                  <a:lnTo>
                    <a:pt x="7" y="4"/>
                  </a:lnTo>
                  <a:lnTo>
                    <a:pt x="8" y="4"/>
                  </a:lnTo>
                  <a:lnTo>
                    <a:pt x="8" y="6"/>
                  </a:lnTo>
                  <a:lnTo>
                    <a:pt x="8" y="35"/>
                  </a:lnTo>
                  <a:lnTo>
                    <a:pt x="8" y="39"/>
                  </a:lnTo>
                  <a:lnTo>
                    <a:pt x="8" y="42"/>
                  </a:lnTo>
                  <a:lnTo>
                    <a:pt x="9" y="46"/>
                  </a:lnTo>
                  <a:lnTo>
                    <a:pt x="11" y="48"/>
                  </a:lnTo>
                  <a:lnTo>
                    <a:pt x="12" y="50"/>
                  </a:lnTo>
                  <a:lnTo>
                    <a:pt x="13" y="51"/>
                  </a:lnTo>
                  <a:lnTo>
                    <a:pt x="16" y="52"/>
                  </a:lnTo>
                  <a:lnTo>
                    <a:pt x="19" y="53"/>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3" name="Freeform 239"/>
            <p:cNvSpPr>
              <a:spLocks/>
            </p:cNvSpPr>
            <p:nvPr/>
          </p:nvSpPr>
          <p:spPr bwMode="auto">
            <a:xfrm>
              <a:off x="3291907" y="6224979"/>
              <a:ext cx="61131" cy="87903"/>
            </a:xfrm>
            <a:custGeom>
              <a:avLst/>
              <a:gdLst>
                <a:gd name="T0" fmla="*/ 2147483647 w 38"/>
                <a:gd name="T1" fmla="*/ 2147483647 h 56"/>
                <a:gd name="T2" fmla="*/ 2147483647 w 38"/>
                <a:gd name="T3" fmla="*/ 2147483647 h 56"/>
                <a:gd name="T4" fmla="*/ 2147483647 w 38"/>
                <a:gd name="T5" fmla="*/ 2147483647 h 56"/>
                <a:gd name="T6" fmla="*/ 2147483647 w 38"/>
                <a:gd name="T7" fmla="*/ 2147483647 h 56"/>
                <a:gd name="T8" fmla="*/ 2147483647 w 38"/>
                <a:gd name="T9" fmla="*/ 2147483647 h 56"/>
                <a:gd name="T10" fmla="*/ 2147483647 w 38"/>
                <a:gd name="T11" fmla="*/ 2147483647 h 56"/>
                <a:gd name="T12" fmla="*/ 2147483647 w 38"/>
                <a:gd name="T13" fmla="*/ 2147483647 h 56"/>
                <a:gd name="T14" fmla="*/ 2147483647 w 38"/>
                <a:gd name="T15" fmla="*/ 2147483647 h 56"/>
                <a:gd name="T16" fmla="*/ 2147483647 w 38"/>
                <a:gd name="T17" fmla="*/ 2147483647 h 56"/>
                <a:gd name="T18" fmla="*/ 2147483647 w 38"/>
                <a:gd name="T19" fmla="*/ 2147483647 h 56"/>
                <a:gd name="T20" fmla="*/ 2147483647 w 38"/>
                <a:gd name="T21" fmla="*/ 2147483647 h 56"/>
                <a:gd name="T22" fmla="*/ 2147483647 w 38"/>
                <a:gd name="T23" fmla="*/ 2147483647 h 56"/>
                <a:gd name="T24" fmla="*/ 2147483647 w 38"/>
                <a:gd name="T25" fmla="*/ 2147483647 h 56"/>
                <a:gd name="T26" fmla="*/ 2147483647 w 38"/>
                <a:gd name="T27" fmla="*/ 2147483647 h 56"/>
                <a:gd name="T28" fmla="*/ 2147483647 w 38"/>
                <a:gd name="T29" fmla="*/ 0 h 56"/>
                <a:gd name="T30" fmla="*/ 2147483647 w 38"/>
                <a:gd name="T31" fmla="*/ 0 h 56"/>
                <a:gd name="T32" fmla="*/ 2147483647 w 38"/>
                <a:gd name="T33" fmla="*/ 2147483647 h 56"/>
                <a:gd name="T34" fmla="*/ 2147483647 w 38"/>
                <a:gd name="T35" fmla="*/ 2147483647 h 56"/>
                <a:gd name="T36" fmla="*/ 2147483647 w 38"/>
                <a:gd name="T37" fmla="*/ 2147483647 h 56"/>
                <a:gd name="T38" fmla="*/ 2147483647 w 38"/>
                <a:gd name="T39" fmla="*/ 2147483647 h 56"/>
                <a:gd name="T40" fmla="*/ 2147483647 w 38"/>
                <a:gd name="T41" fmla="*/ 2147483647 h 56"/>
                <a:gd name="T42" fmla="*/ 2147483647 w 38"/>
                <a:gd name="T43" fmla="*/ 2147483647 h 56"/>
                <a:gd name="T44" fmla="*/ 2147483647 w 38"/>
                <a:gd name="T45" fmla="*/ 2147483647 h 56"/>
                <a:gd name="T46" fmla="*/ 2147483647 w 38"/>
                <a:gd name="T47" fmla="*/ 2147483647 h 56"/>
                <a:gd name="T48" fmla="*/ 0 w 38"/>
                <a:gd name="T49" fmla="*/ 2147483647 h 56"/>
                <a:gd name="T50" fmla="*/ 0 w 38"/>
                <a:gd name="T51" fmla="*/ 2147483647 h 56"/>
                <a:gd name="T52" fmla="*/ 2147483647 w 38"/>
                <a:gd name="T53" fmla="*/ 2147483647 h 56"/>
                <a:gd name="T54" fmla="*/ 2147483647 w 38"/>
                <a:gd name="T55" fmla="*/ 2147483647 h 56"/>
                <a:gd name="T56" fmla="*/ 2147483647 w 38"/>
                <a:gd name="T57" fmla="*/ 2147483647 h 56"/>
                <a:gd name="T58" fmla="*/ 2147483647 w 38"/>
                <a:gd name="T59" fmla="*/ 2147483647 h 56"/>
                <a:gd name="T60" fmla="*/ 2147483647 w 38"/>
                <a:gd name="T61" fmla="*/ 2147483647 h 56"/>
                <a:gd name="T62" fmla="*/ 2147483647 w 38"/>
                <a:gd name="T63" fmla="*/ 2147483647 h 56"/>
                <a:gd name="T64" fmla="*/ 2147483647 w 38"/>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6"/>
                <a:gd name="T101" fmla="*/ 38 w 3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6">
                  <a:moveTo>
                    <a:pt x="17" y="19"/>
                  </a:moveTo>
                  <a:lnTo>
                    <a:pt x="17" y="16"/>
                  </a:lnTo>
                  <a:lnTo>
                    <a:pt x="18" y="14"/>
                  </a:lnTo>
                  <a:lnTo>
                    <a:pt x="20" y="12"/>
                  </a:lnTo>
                  <a:lnTo>
                    <a:pt x="23" y="11"/>
                  </a:lnTo>
                  <a:lnTo>
                    <a:pt x="25" y="11"/>
                  </a:lnTo>
                  <a:lnTo>
                    <a:pt x="27" y="12"/>
                  </a:lnTo>
                  <a:lnTo>
                    <a:pt x="29" y="13"/>
                  </a:lnTo>
                  <a:lnTo>
                    <a:pt x="31" y="14"/>
                  </a:lnTo>
                  <a:lnTo>
                    <a:pt x="34" y="14"/>
                  </a:lnTo>
                  <a:lnTo>
                    <a:pt x="36" y="13"/>
                  </a:lnTo>
                  <a:lnTo>
                    <a:pt x="38" y="11"/>
                  </a:lnTo>
                  <a:lnTo>
                    <a:pt x="38" y="10"/>
                  </a:lnTo>
                  <a:lnTo>
                    <a:pt x="38" y="8"/>
                  </a:lnTo>
                  <a:lnTo>
                    <a:pt x="38" y="6"/>
                  </a:lnTo>
                  <a:lnTo>
                    <a:pt x="38" y="5"/>
                  </a:lnTo>
                  <a:lnTo>
                    <a:pt x="37" y="4"/>
                  </a:lnTo>
                  <a:lnTo>
                    <a:pt x="36" y="3"/>
                  </a:lnTo>
                  <a:lnTo>
                    <a:pt x="33" y="2"/>
                  </a:lnTo>
                  <a:lnTo>
                    <a:pt x="31" y="2"/>
                  </a:lnTo>
                  <a:lnTo>
                    <a:pt x="28" y="2"/>
                  </a:lnTo>
                  <a:lnTo>
                    <a:pt x="26" y="3"/>
                  </a:lnTo>
                  <a:lnTo>
                    <a:pt x="24" y="4"/>
                  </a:lnTo>
                  <a:lnTo>
                    <a:pt x="22" y="5"/>
                  </a:lnTo>
                  <a:lnTo>
                    <a:pt x="20" y="8"/>
                  </a:lnTo>
                  <a:lnTo>
                    <a:pt x="18" y="9"/>
                  </a:lnTo>
                  <a:lnTo>
                    <a:pt x="17" y="8"/>
                  </a:lnTo>
                  <a:lnTo>
                    <a:pt x="17" y="5"/>
                  </a:lnTo>
                  <a:lnTo>
                    <a:pt x="17" y="1"/>
                  </a:lnTo>
                  <a:lnTo>
                    <a:pt x="16" y="0"/>
                  </a:lnTo>
                  <a:lnTo>
                    <a:pt x="15" y="0"/>
                  </a:lnTo>
                  <a:lnTo>
                    <a:pt x="14" y="0"/>
                  </a:lnTo>
                  <a:lnTo>
                    <a:pt x="12" y="2"/>
                  </a:lnTo>
                  <a:lnTo>
                    <a:pt x="8" y="7"/>
                  </a:lnTo>
                  <a:lnTo>
                    <a:pt x="5" y="9"/>
                  </a:lnTo>
                  <a:lnTo>
                    <a:pt x="3" y="10"/>
                  </a:lnTo>
                  <a:lnTo>
                    <a:pt x="3" y="11"/>
                  </a:lnTo>
                  <a:lnTo>
                    <a:pt x="4" y="12"/>
                  </a:lnTo>
                  <a:lnTo>
                    <a:pt x="5" y="13"/>
                  </a:lnTo>
                  <a:lnTo>
                    <a:pt x="7" y="16"/>
                  </a:lnTo>
                  <a:lnTo>
                    <a:pt x="8" y="18"/>
                  </a:lnTo>
                  <a:lnTo>
                    <a:pt x="8" y="21"/>
                  </a:lnTo>
                  <a:lnTo>
                    <a:pt x="8" y="42"/>
                  </a:lnTo>
                  <a:lnTo>
                    <a:pt x="8" y="47"/>
                  </a:lnTo>
                  <a:lnTo>
                    <a:pt x="7" y="49"/>
                  </a:lnTo>
                  <a:lnTo>
                    <a:pt x="6" y="50"/>
                  </a:lnTo>
                  <a:lnTo>
                    <a:pt x="5" y="51"/>
                  </a:lnTo>
                  <a:lnTo>
                    <a:pt x="4" y="52"/>
                  </a:lnTo>
                  <a:lnTo>
                    <a:pt x="1" y="53"/>
                  </a:lnTo>
                  <a:lnTo>
                    <a:pt x="0" y="53"/>
                  </a:lnTo>
                  <a:lnTo>
                    <a:pt x="0" y="54"/>
                  </a:lnTo>
                  <a:lnTo>
                    <a:pt x="0" y="55"/>
                  </a:lnTo>
                  <a:lnTo>
                    <a:pt x="1" y="56"/>
                  </a:lnTo>
                  <a:lnTo>
                    <a:pt x="3" y="56"/>
                  </a:lnTo>
                  <a:lnTo>
                    <a:pt x="15" y="55"/>
                  </a:lnTo>
                  <a:lnTo>
                    <a:pt x="27" y="56"/>
                  </a:lnTo>
                  <a:lnTo>
                    <a:pt x="29" y="56"/>
                  </a:lnTo>
                  <a:lnTo>
                    <a:pt x="29" y="55"/>
                  </a:lnTo>
                  <a:lnTo>
                    <a:pt x="30" y="55"/>
                  </a:lnTo>
                  <a:lnTo>
                    <a:pt x="29" y="53"/>
                  </a:lnTo>
                  <a:lnTo>
                    <a:pt x="28" y="53"/>
                  </a:lnTo>
                  <a:lnTo>
                    <a:pt x="22" y="52"/>
                  </a:lnTo>
                  <a:lnTo>
                    <a:pt x="19" y="51"/>
                  </a:lnTo>
                  <a:lnTo>
                    <a:pt x="18" y="50"/>
                  </a:lnTo>
                  <a:lnTo>
                    <a:pt x="17"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4" name="Freeform 240"/>
            <p:cNvSpPr>
              <a:spLocks/>
            </p:cNvSpPr>
            <p:nvPr/>
          </p:nvSpPr>
          <p:spPr bwMode="auto">
            <a:xfrm>
              <a:off x="3358277" y="6228567"/>
              <a:ext cx="69863" cy="87903"/>
            </a:xfrm>
            <a:custGeom>
              <a:avLst/>
              <a:gdLst>
                <a:gd name="T0" fmla="*/ 0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2147483647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0 h 56"/>
                <a:gd name="T54" fmla="*/ 2147483647 w 44"/>
                <a:gd name="T55" fmla="*/ 0 h 56"/>
                <a:gd name="T56" fmla="*/ 2147483647 w 44"/>
                <a:gd name="T57" fmla="*/ 2147483647 h 56"/>
                <a:gd name="T58" fmla="*/ 2147483647 w 44"/>
                <a:gd name="T59" fmla="*/ 2147483647 h 56"/>
                <a:gd name="T60" fmla="*/ 2147483647 w 44"/>
                <a:gd name="T61" fmla="*/ 2147483647 h 56"/>
                <a:gd name="T62" fmla="*/ 0 w 44"/>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56"/>
                <a:gd name="T98" fmla="*/ 44 w 44"/>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56">
                  <a:moveTo>
                    <a:pt x="0" y="29"/>
                  </a:moveTo>
                  <a:lnTo>
                    <a:pt x="0" y="34"/>
                  </a:lnTo>
                  <a:lnTo>
                    <a:pt x="2" y="39"/>
                  </a:lnTo>
                  <a:lnTo>
                    <a:pt x="4" y="43"/>
                  </a:lnTo>
                  <a:lnTo>
                    <a:pt x="6" y="47"/>
                  </a:lnTo>
                  <a:lnTo>
                    <a:pt x="8" y="49"/>
                  </a:lnTo>
                  <a:lnTo>
                    <a:pt x="10" y="51"/>
                  </a:lnTo>
                  <a:lnTo>
                    <a:pt x="14" y="54"/>
                  </a:lnTo>
                  <a:lnTo>
                    <a:pt x="19" y="55"/>
                  </a:lnTo>
                  <a:lnTo>
                    <a:pt x="25" y="56"/>
                  </a:lnTo>
                  <a:lnTo>
                    <a:pt x="29" y="56"/>
                  </a:lnTo>
                  <a:lnTo>
                    <a:pt x="32" y="55"/>
                  </a:lnTo>
                  <a:lnTo>
                    <a:pt x="35" y="54"/>
                  </a:lnTo>
                  <a:lnTo>
                    <a:pt x="37" y="53"/>
                  </a:lnTo>
                  <a:lnTo>
                    <a:pt x="41" y="50"/>
                  </a:lnTo>
                  <a:lnTo>
                    <a:pt x="42" y="48"/>
                  </a:lnTo>
                  <a:lnTo>
                    <a:pt x="42" y="47"/>
                  </a:lnTo>
                  <a:lnTo>
                    <a:pt x="40" y="47"/>
                  </a:lnTo>
                  <a:lnTo>
                    <a:pt x="38" y="48"/>
                  </a:lnTo>
                  <a:lnTo>
                    <a:pt x="35" y="49"/>
                  </a:lnTo>
                  <a:lnTo>
                    <a:pt x="30" y="50"/>
                  </a:lnTo>
                  <a:lnTo>
                    <a:pt x="25" y="50"/>
                  </a:lnTo>
                  <a:lnTo>
                    <a:pt x="21" y="49"/>
                  </a:lnTo>
                  <a:lnTo>
                    <a:pt x="18" y="47"/>
                  </a:lnTo>
                  <a:lnTo>
                    <a:pt x="15" y="45"/>
                  </a:lnTo>
                  <a:lnTo>
                    <a:pt x="12" y="42"/>
                  </a:lnTo>
                  <a:lnTo>
                    <a:pt x="10" y="39"/>
                  </a:lnTo>
                  <a:lnTo>
                    <a:pt x="9" y="34"/>
                  </a:lnTo>
                  <a:lnTo>
                    <a:pt x="9" y="29"/>
                  </a:lnTo>
                  <a:lnTo>
                    <a:pt x="9" y="22"/>
                  </a:lnTo>
                  <a:lnTo>
                    <a:pt x="10" y="20"/>
                  </a:lnTo>
                  <a:lnTo>
                    <a:pt x="11" y="17"/>
                  </a:lnTo>
                  <a:lnTo>
                    <a:pt x="13" y="12"/>
                  </a:lnTo>
                  <a:lnTo>
                    <a:pt x="15" y="9"/>
                  </a:lnTo>
                  <a:lnTo>
                    <a:pt x="18" y="6"/>
                  </a:lnTo>
                  <a:lnTo>
                    <a:pt x="21" y="4"/>
                  </a:lnTo>
                  <a:lnTo>
                    <a:pt x="24" y="3"/>
                  </a:lnTo>
                  <a:lnTo>
                    <a:pt x="26" y="3"/>
                  </a:lnTo>
                  <a:lnTo>
                    <a:pt x="30" y="3"/>
                  </a:lnTo>
                  <a:lnTo>
                    <a:pt x="32" y="4"/>
                  </a:lnTo>
                  <a:lnTo>
                    <a:pt x="35" y="6"/>
                  </a:lnTo>
                  <a:lnTo>
                    <a:pt x="37" y="9"/>
                  </a:lnTo>
                  <a:lnTo>
                    <a:pt x="39" y="10"/>
                  </a:lnTo>
                  <a:lnTo>
                    <a:pt x="40" y="10"/>
                  </a:lnTo>
                  <a:lnTo>
                    <a:pt x="42" y="10"/>
                  </a:lnTo>
                  <a:lnTo>
                    <a:pt x="43" y="9"/>
                  </a:lnTo>
                  <a:lnTo>
                    <a:pt x="44" y="8"/>
                  </a:lnTo>
                  <a:lnTo>
                    <a:pt x="44" y="6"/>
                  </a:lnTo>
                  <a:lnTo>
                    <a:pt x="44" y="5"/>
                  </a:lnTo>
                  <a:lnTo>
                    <a:pt x="43" y="3"/>
                  </a:lnTo>
                  <a:lnTo>
                    <a:pt x="41" y="2"/>
                  </a:lnTo>
                  <a:lnTo>
                    <a:pt x="40" y="1"/>
                  </a:lnTo>
                  <a:lnTo>
                    <a:pt x="39" y="1"/>
                  </a:lnTo>
                  <a:lnTo>
                    <a:pt x="34" y="0"/>
                  </a:lnTo>
                  <a:lnTo>
                    <a:pt x="30" y="0"/>
                  </a:lnTo>
                  <a:lnTo>
                    <a:pt x="22" y="0"/>
                  </a:lnTo>
                  <a:lnTo>
                    <a:pt x="16" y="2"/>
                  </a:lnTo>
                  <a:lnTo>
                    <a:pt x="11" y="5"/>
                  </a:lnTo>
                  <a:lnTo>
                    <a:pt x="9" y="7"/>
                  </a:lnTo>
                  <a:lnTo>
                    <a:pt x="7" y="9"/>
                  </a:lnTo>
                  <a:lnTo>
                    <a:pt x="4" y="14"/>
                  </a:lnTo>
                  <a:lnTo>
                    <a:pt x="2" y="19"/>
                  </a:lnTo>
                  <a:lnTo>
                    <a:pt x="1"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5" name="Freeform 241"/>
            <p:cNvSpPr>
              <a:spLocks noEditPoints="1"/>
            </p:cNvSpPr>
            <p:nvPr/>
          </p:nvSpPr>
          <p:spPr bwMode="auto">
            <a:xfrm>
              <a:off x="3442113"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6" y="41"/>
                  </a:lnTo>
                  <a:lnTo>
                    <a:pt x="8" y="41"/>
                  </a:lnTo>
                  <a:lnTo>
                    <a:pt x="9" y="42"/>
                  </a:lnTo>
                  <a:lnTo>
                    <a:pt x="9" y="43"/>
                  </a:lnTo>
                  <a:lnTo>
                    <a:pt x="10" y="44"/>
                  </a:lnTo>
                  <a:lnTo>
                    <a:pt x="10" y="73"/>
                  </a:lnTo>
                  <a:lnTo>
                    <a:pt x="9" y="76"/>
                  </a:lnTo>
                  <a:lnTo>
                    <a:pt x="9" y="78"/>
                  </a:lnTo>
                  <a:lnTo>
                    <a:pt x="8" y="78"/>
                  </a:lnTo>
                  <a:lnTo>
                    <a:pt x="6" y="80"/>
                  </a:lnTo>
                  <a:lnTo>
                    <a:pt x="2" y="81"/>
                  </a:lnTo>
                  <a:lnTo>
                    <a:pt x="1" y="82"/>
                  </a:lnTo>
                  <a:lnTo>
                    <a:pt x="0" y="82"/>
                  </a:lnTo>
                  <a:lnTo>
                    <a:pt x="0" y="83"/>
                  </a:lnTo>
                  <a:lnTo>
                    <a:pt x="1" y="84"/>
                  </a:lnTo>
                  <a:lnTo>
                    <a:pt x="3" y="84"/>
                  </a:lnTo>
                  <a:lnTo>
                    <a:pt x="13" y="83"/>
                  </a:lnTo>
                  <a:lnTo>
                    <a:pt x="23" y="84"/>
                  </a:lnTo>
                  <a:lnTo>
                    <a:pt x="25"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8" y="4"/>
                  </a:lnTo>
                  <a:lnTo>
                    <a:pt x="8" y="6"/>
                  </a:lnTo>
                  <a:lnTo>
                    <a:pt x="8"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6" name="Freeform 242"/>
            <p:cNvSpPr>
              <a:spLocks/>
            </p:cNvSpPr>
            <p:nvPr/>
          </p:nvSpPr>
          <p:spPr bwMode="auto">
            <a:xfrm>
              <a:off x="3498004" y="6224979"/>
              <a:ext cx="92570" cy="87903"/>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0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3"/>
                  </a:lnTo>
                  <a:lnTo>
                    <a:pt x="0" y="54"/>
                  </a:lnTo>
                  <a:lnTo>
                    <a:pt x="0" y="55"/>
                  </a:lnTo>
                  <a:lnTo>
                    <a:pt x="1" y="55"/>
                  </a:lnTo>
                  <a:lnTo>
                    <a:pt x="2" y="56"/>
                  </a:lnTo>
                  <a:lnTo>
                    <a:pt x="4" y="56"/>
                  </a:lnTo>
                  <a:lnTo>
                    <a:pt x="14" y="55"/>
                  </a:lnTo>
                  <a:lnTo>
                    <a:pt x="23" y="56"/>
                  </a:lnTo>
                  <a:lnTo>
                    <a:pt x="25" y="56"/>
                  </a:lnTo>
                  <a:lnTo>
                    <a:pt x="26" y="55"/>
                  </a:lnTo>
                  <a:lnTo>
                    <a:pt x="26" y="54"/>
                  </a:lnTo>
                  <a:lnTo>
                    <a:pt x="25" y="53"/>
                  </a:lnTo>
                  <a:lnTo>
                    <a:pt x="22" y="53"/>
                  </a:lnTo>
                  <a:lnTo>
                    <a:pt x="19" y="52"/>
                  </a:lnTo>
                  <a:lnTo>
                    <a:pt x="18" y="51"/>
                  </a:lnTo>
                  <a:lnTo>
                    <a:pt x="17" y="50"/>
                  </a:lnTo>
                  <a:lnTo>
                    <a:pt x="16" y="49"/>
                  </a:lnTo>
                  <a:lnTo>
                    <a:pt x="16" y="48"/>
                  </a:lnTo>
                  <a:lnTo>
                    <a:pt x="16" y="45"/>
                  </a:lnTo>
                  <a:lnTo>
                    <a:pt x="16" y="24"/>
                  </a:lnTo>
                  <a:lnTo>
                    <a:pt x="16" y="14"/>
                  </a:lnTo>
                  <a:lnTo>
                    <a:pt x="17" y="13"/>
                  </a:lnTo>
                  <a:lnTo>
                    <a:pt x="17" y="12"/>
                  </a:lnTo>
                  <a:lnTo>
                    <a:pt x="21" y="10"/>
                  </a:lnTo>
                  <a:lnTo>
                    <a:pt x="23" y="9"/>
                  </a:lnTo>
                  <a:lnTo>
                    <a:pt x="25" y="8"/>
                  </a:lnTo>
                  <a:lnTo>
                    <a:pt x="28" y="8"/>
                  </a:lnTo>
                  <a:lnTo>
                    <a:pt x="31" y="7"/>
                  </a:lnTo>
                  <a:lnTo>
                    <a:pt x="34" y="8"/>
                  </a:lnTo>
                  <a:lnTo>
                    <a:pt x="37" y="9"/>
                  </a:lnTo>
                  <a:lnTo>
                    <a:pt x="39" y="11"/>
                  </a:lnTo>
                  <a:lnTo>
                    <a:pt x="40" y="13"/>
                  </a:lnTo>
                  <a:lnTo>
                    <a:pt x="42" y="18"/>
                  </a:lnTo>
                  <a:lnTo>
                    <a:pt x="42" y="22"/>
                  </a:lnTo>
                  <a:lnTo>
                    <a:pt x="42" y="45"/>
                  </a:lnTo>
                  <a:lnTo>
                    <a:pt x="42" y="49"/>
                  </a:lnTo>
                  <a:lnTo>
                    <a:pt x="40" y="51"/>
                  </a:lnTo>
                  <a:lnTo>
                    <a:pt x="38" y="52"/>
                  </a:lnTo>
                  <a:lnTo>
                    <a:pt x="35" y="53"/>
                  </a:lnTo>
                  <a:lnTo>
                    <a:pt x="34" y="53"/>
                  </a:lnTo>
                  <a:lnTo>
                    <a:pt x="34" y="55"/>
                  </a:lnTo>
                  <a:lnTo>
                    <a:pt x="34" y="56"/>
                  </a:lnTo>
                  <a:lnTo>
                    <a:pt x="36" y="56"/>
                  </a:lnTo>
                  <a:lnTo>
                    <a:pt x="46" y="55"/>
                  </a:lnTo>
                  <a:lnTo>
                    <a:pt x="56" y="56"/>
                  </a:lnTo>
                  <a:lnTo>
                    <a:pt x="58" y="56"/>
                  </a:lnTo>
                  <a:lnTo>
                    <a:pt x="59" y="55"/>
                  </a:lnTo>
                  <a:lnTo>
                    <a:pt x="58" y="54"/>
                  </a:lnTo>
                  <a:lnTo>
                    <a:pt x="57" y="53"/>
                  </a:lnTo>
                  <a:lnTo>
                    <a:pt x="54" y="53"/>
                  </a:lnTo>
                  <a:lnTo>
                    <a:pt x="52" y="52"/>
                  </a:lnTo>
                  <a:lnTo>
                    <a:pt x="51" y="51"/>
                  </a:lnTo>
                  <a:lnTo>
                    <a:pt x="51" y="49"/>
                  </a:lnTo>
                  <a:lnTo>
                    <a:pt x="51" y="47"/>
                  </a:lnTo>
                  <a:lnTo>
                    <a:pt x="51" y="21"/>
                  </a:lnTo>
                  <a:lnTo>
                    <a:pt x="51" y="19"/>
                  </a:lnTo>
                  <a:lnTo>
                    <a:pt x="50" y="16"/>
                  </a:lnTo>
                  <a:lnTo>
                    <a:pt x="50" y="12"/>
                  </a:lnTo>
                  <a:lnTo>
                    <a:pt x="48" y="9"/>
                  </a:lnTo>
                  <a:lnTo>
                    <a:pt x="46" y="6"/>
                  </a:lnTo>
                  <a:lnTo>
                    <a:pt x="43" y="4"/>
                  </a:lnTo>
                  <a:lnTo>
                    <a:pt x="39" y="2"/>
                  </a:lnTo>
                  <a:lnTo>
                    <a:pt x="33" y="2"/>
                  </a:lnTo>
                  <a:lnTo>
                    <a:pt x="28" y="2"/>
                  </a:lnTo>
                  <a:lnTo>
                    <a:pt x="26" y="3"/>
                  </a:lnTo>
                  <a:lnTo>
                    <a:pt x="24" y="4"/>
                  </a:lnTo>
                  <a:lnTo>
                    <a:pt x="20" y="6"/>
                  </a:lnTo>
                  <a:lnTo>
                    <a:pt x="16" y="9"/>
                  </a:lnTo>
                  <a:lnTo>
                    <a:pt x="16" y="2"/>
                  </a:lnTo>
                  <a:lnTo>
                    <a:pt x="16" y="0"/>
                  </a:lnTo>
                  <a:lnTo>
                    <a:pt x="15" y="0"/>
                  </a:lnTo>
                  <a:lnTo>
                    <a:pt x="13" y="1"/>
                  </a:lnTo>
                  <a:lnTo>
                    <a:pt x="11" y="2"/>
                  </a:lnTo>
                  <a:lnTo>
                    <a:pt x="7" y="7"/>
                  </a:lnTo>
                  <a:lnTo>
                    <a:pt x="3" y="10"/>
                  </a:lnTo>
                  <a:lnTo>
                    <a:pt x="2" y="11"/>
                  </a:lnTo>
                  <a:lnTo>
                    <a:pt x="1" y="12"/>
                  </a:lnTo>
                  <a:lnTo>
                    <a:pt x="2" y="12"/>
                  </a:lnTo>
                  <a:lnTo>
                    <a:pt x="2" y="13"/>
                  </a:lnTo>
                  <a:lnTo>
                    <a:pt x="4" y="14"/>
                  </a:lnTo>
                  <a:lnTo>
                    <a:pt x="5" y="14"/>
                  </a:lnTo>
                  <a:lnTo>
                    <a:pt x="6" y="15"/>
                  </a:lnTo>
                  <a:lnTo>
                    <a:pt x="7"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7" name="Freeform 243"/>
            <p:cNvSpPr>
              <a:spLocks noEditPoints="1"/>
            </p:cNvSpPr>
            <p:nvPr/>
          </p:nvSpPr>
          <p:spPr bwMode="auto">
            <a:xfrm>
              <a:off x="3595813" y="6228567"/>
              <a:ext cx="94316"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2147483647 w 60"/>
                <a:gd name="T27" fmla="*/ 2147483647 h 83"/>
                <a:gd name="T28" fmla="*/ 0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83"/>
                <a:gd name="T152" fmla="*/ 60 w 60"/>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83">
                  <a:moveTo>
                    <a:pt x="57" y="12"/>
                  </a:moveTo>
                  <a:lnTo>
                    <a:pt x="60" y="11"/>
                  </a:lnTo>
                  <a:lnTo>
                    <a:pt x="60" y="9"/>
                  </a:lnTo>
                  <a:lnTo>
                    <a:pt x="60" y="7"/>
                  </a:lnTo>
                  <a:lnTo>
                    <a:pt x="60" y="6"/>
                  </a:lnTo>
                  <a:lnTo>
                    <a:pt x="59" y="6"/>
                  </a:lnTo>
                  <a:lnTo>
                    <a:pt x="54" y="6"/>
                  </a:lnTo>
                  <a:lnTo>
                    <a:pt x="50" y="6"/>
                  </a:lnTo>
                  <a:lnTo>
                    <a:pt x="47" y="5"/>
                  </a:lnTo>
                  <a:lnTo>
                    <a:pt x="41" y="3"/>
                  </a:lnTo>
                  <a:lnTo>
                    <a:pt x="36" y="1"/>
                  </a:lnTo>
                  <a:lnTo>
                    <a:pt x="33" y="0"/>
                  </a:lnTo>
                  <a:lnTo>
                    <a:pt x="30" y="0"/>
                  </a:lnTo>
                  <a:lnTo>
                    <a:pt x="26" y="0"/>
                  </a:lnTo>
                  <a:lnTo>
                    <a:pt x="22" y="1"/>
                  </a:lnTo>
                  <a:lnTo>
                    <a:pt x="19" y="3"/>
                  </a:lnTo>
                  <a:lnTo>
                    <a:pt x="18" y="4"/>
                  </a:lnTo>
                  <a:lnTo>
                    <a:pt x="16" y="5"/>
                  </a:lnTo>
                  <a:lnTo>
                    <a:pt x="15" y="6"/>
                  </a:lnTo>
                  <a:lnTo>
                    <a:pt x="14" y="8"/>
                  </a:lnTo>
                  <a:lnTo>
                    <a:pt x="12" y="11"/>
                  </a:lnTo>
                  <a:lnTo>
                    <a:pt x="11" y="14"/>
                  </a:lnTo>
                  <a:lnTo>
                    <a:pt x="11" y="18"/>
                  </a:lnTo>
                  <a:lnTo>
                    <a:pt x="11" y="21"/>
                  </a:lnTo>
                  <a:lnTo>
                    <a:pt x="11" y="24"/>
                  </a:lnTo>
                  <a:lnTo>
                    <a:pt x="14" y="29"/>
                  </a:lnTo>
                  <a:lnTo>
                    <a:pt x="17" y="33"/>
                  </a:lnTo>
                  <a:lnTo>
                    <a:pt x="21" y="36"/>
                  </a:lnTo>
                  <a:lnTo>
                    <a:pt x="18" y="37"/>
                  </a:lnTo>
                  <a:lnTo>
                    <a:pt x="13" y="38"/>
                  </a:lnTo>
                  <a:lnTo>
                    <a:pt x="11" y="39"/>
                  </a:lnTo>
                  <a:lnTo>
                    <a:pt x="9" y="40"/>
                  </a:lnTo>
                  <a:lnTo>
                    <a:pt x="8" y="42"/>
                  </a:lnTo>
                  <a:lnTo>
                    <a:pt x="7" y="43"/>
                  </a:lnTo>
                  <a:lnTo>
                    <a:pt x="7" y="45"/>
                  </a:lnTo>
                  <a:lnTo>
                    <a:pt x="8" y="46"/>
                  </a:lnTo>
                  <a:lnTo>
                    <a:pt x="11" y="49"/>
                  </a:lnTo>
                  <a:lnTo>
                    <a:pt x="17" y="54"/>
                  </a:lnTo>
                  <a:lnTo>
                    <a:pt x="11" y="56"/>
                  </a:lnTo>
                  <a:lnTo>
                    <a:pt x="6" y="60"/>
                  </a:lnTo>
                  <a:lnTo>
                    <a:pt x="4" y="62"/>
                  </a:lnTo>
                  <a:lnTo>
                    <a:pt x="2" y="64"/>
                  </a:lnTo>
                  <a:lnTo>
                    <a:pt x="0" y="67"/>
                  </a:lnTo>
                  <a:lnTo>
                    <a:pt x="0" y="70"/>
                  </a:lnTo>
                  <a:lnTo>
                    <a:pt x="0" y="72"/>
                  </a:lnTo>
                  <a:lnTo>
                    <a:pt x="1" y="74"/>
                  </a:lnTo>
                  <a:lnTo>
                    <a:pt x="2" y="75"/>
                  </a:lnTo>
                  <a:lnTo>
                    <a:pt x="2" y="76"/>
                  </a:lnTo>
                  <a:lnTo>
                    <a:pt x="4" y="79"/>
                  </a:lnTo>
                  <a:lnTo>
                    <a:pt x="7" y="80"/>
                  </a:lnTo>
                  <a:lnTo>
                    <a:pt x="11" y="82"/>
                  </a:lnTo>
                  <a:lnTo>
                    <a:pt x="16" y="83"/>
                  </a:lnTo>
                  <a:lnTo>
                    <a:pt x="21" y="83"/>
                  </a:lnTo>
                  <a:lnTo>
                    <a:pt x="25" y="83"/>
                  </a:lnTo>
                  <a:lnTo>
                    <a:pt x="30" y="82"/>
                  </a:lnTo>
                  <a:lnTo>
                    <a:pt x="36" y="81"/>
                  </a:lnTo>
                  <a:lnTo>
                    <a:pt x="42" y="79"/>
                  </a:lnTo>
                  <a:lnTo>
                    <a:pt x="47" y="76"/>
                  </a:lnTo>
                  <a:lnTo>
                    <a:pt x="50" y="74"/>
                  </a:lnTo>
                  <a:lnTo>
                    <a:pt x="52" y="72"/>
                  </a:lnTo>
                  <a:lnTo>
                    <a:pt x="54" y="70"/>
                  </a:lnTo>
                  <a:lnTo>
                    <a:pt x="55" y="67"/>
                  </a:lnTo>
                  <a:lnTo>
                    <a:pt x="56" y="65"/>
                  </a:lnTo>
                  <a:lnTo>
                    <a:pt x="56" y="62"/>
                  </a:lnTo>
                  <a:lnTo>
                    <a:pt x="56" y="57"/>
                  </a:lnTo>
                  <a:lnTo>
                    <a:pt x="54" y="54"/>
                  </a:lnTo>
                  <a:lnTo>
                    <a:pt x="53" y="52"/>
                  </a:lnTo>
                  <a:lnTo>
                    <a:pt x="52" y="51"/>
                  </a:lnTo>
                  <a:lnTo>
                    <a:pt x="49" y="49"/>
                  </a:lnTo>
                  <a:lnTo>
                    <a:pt x="46" y="48"/>
                  </a:lnTo>
                  <a:lnTo>
                    <a:pt x="42" y="47"/>
                  </a:lnTo>
                  <a:lnTo>
                    <a:pt x="32" y="47"/>
                  </a:lnTo>
                  <a:lnTo>
                    <a:pt x="24" y="47"/>
                  </a:lnTo>
                  <a:lnTo>
                    <a:pt x="19" y="46"/>
                  </a:lnTo>
                  <a:lnTo>
                    <a:pt x="18" y="45"/>
                  </a:lnTo>
                  <a:lnTo>
                    <a:pt x="17" y="45"/>
                  </a:lnTo>
                  <a:lnTo>
                    <a:pt x="17" y="43"/>
                  </a:lnTo>
                  <a:lnTo>
                    <a:pt x="17" y="41"/>
                  </a:lnTo>
                  <a:lnTo>
                    <a:pt x="19" y="40"/>
                  </a:lnTo>
                  <a:lnTo>
                    <a:pt x="20" y="39"/>
                  </a:lnTo>
                  <a:lnTo>
                    <a:pt x="23" y="38"/>
                  </a:lnTo>
                  <a:lnTo>
                    <a:pt x="30" y="37"/>
                  </a:lnTo>
                  <a:lnTo>
                    <a:pt x="37" y="36"/>
                  </a:lnTo>
                  <a:lnTo>
                    <a:pt x="39" y="35"/>
                  </a:lnTo>
                  <a:lnTo>
                    <a:pt x="42" y="34"/>
                  </a:lnTo>
                  <a:lnTo>
                    <a:pt x="45" y="31"/>
                  </a:lnTo>
                  <a:lnTo>
                    <a:pt x="46" y="29"/>
                  </a:lnTo>
                  <a:lnTo>
                    <a:pt x="47" y="28"/>
                  </a:lnTo>
                  <a:lnTo>
                    <a:pt x="49" y="24"/>
                  </a:lnTo>
                  <a:lnTo>
                    <a:pt x="50" y="21"/>
                  </a:lnTo>
                  <a:lnTo>
                    <a:pt x="50" y="18"/>
                  </a:lnTo>
                  <a:lnTo>
                    <a:pt x="50" y="13"/>
                  </a:lnTo>
                  <a:lnTo>
                    <a:pt x="51" y="12"/>
                  </a:lnTo>
                  <a:lnTo>
                    <a:pt x="57" y="12"/>
                  </a:lnTo>
                  <a:close/>
                  <a:moveTo>
                    <a:pt x="8" y="68"/>
                  </a:moveTo>
                  <a:lnTo>
                    <a:pt x="9" y="65"/>
                  </a:lnTo>
                  <a:lnTo>
                    <a:pt x="12" y="62"/>
                  </a:lnTo>
                  <a:lnTo>
                    <a:pt x="15" y="58"/>
                  </a:lnTo>
                  <a:lnTo>
                    <a:pt x="18" y="56"/>
                  </a:lnTo>
                  <a:lnTo>
                    <a:pt x="21" y="55"/>
                  </a:lnTo>
                  <a:lnTo>
                    <a:pt x="27" y="55"/>
                  </a:lnTo>
                  <a:lnTo>
                    <a:pt x="37" y="55"/>
                  </a:lnTo>
                  <a:lnTo>
                    <a:pt x="44" y="56"/>
                  </a:lnTo>
                  <a:lnTo>
                    <a:pt x="47" y="58"/>
                  </a:lnTo>
                  <a:lnTo>
                    <a:pt x="49" y="59"/>
                  </a:lnTo>
                  <a:lnTo>
                    <a:pt x="50" y="61"/>
                  </a:lnTo>
                  <a:lnTo>
                    <a:pt x="51" y="64"/>
                  </a:lnTo>
                  <a:lnTo>
                    <a:pt x="50" y="66"/>
                  </a:lnTo>
                  <a:lnTo>
                    <a:pt x="50" y="68"/>
                  </a:lnTo>
                  <a:lnTo>
                    <a:pt x="48" y="70"/>
                  </a:lnTo>
                  <a:lnTo>
                    <a:pt x="45" y="73"/>
                  </a:lnTo>
                  <a:lnTo>
                    <a:pt x="42" y="75"/>
                  </a:lnTo>
                  <a:lnTo>
                    <a:pt x="37" y="77"/>
                  </a:lnTo>
                  <a:lnTo>
                    <a:pt x="31" y="78"/>
                  </a:lnTo>
                  <a:lnTo>
                    <a:pt x="23" y="79"/>
                  </a:lnTo>
                  <a:lnTo>
                    <a:pt x="17" y="78"/>
                  </a:lnTo>
                  <a:lnTo>
                    <a:pt x="15" y="77"/>
                  </a:lnTo>
                  <a:lnTo>
                    <a:pt x="13" y="76"/>
                  </a:lnTo>
                  <a:lnTo>
                    <a:pt x="11" y="74"/>
                  </a:lnTo>
                  <a:lnTo>
                    <a:pt x="10" y="73"/>
                  </a:lnTo>
                  <a:lnTo>
                    <a:pt x="9" y="71"/>
                  </a:lnTo>
                  <a:lnTo>
                    <a:pt x="8" y="68"/>
                  </a:lnTo>
                  <a:close/>
                  <a:moveTo>
                    <a:pt x="41" y="19"/>
                  </a:moveTo>
                  <a:lnTo>
                    <a:pt x="41" y="25"/>
                  </a:lnTo>
                  <a:lnTo>
                    <a:pt x="40" y="28"/>
                  </a:lnTo>
                  <a:lnTo>
                    <a:pt x="39" y="30"/>
                  </a:lnTo>
                  <a:lnTo>
                    <a:pt x="38" y="32"/>
                  </a:lnTo>
                  <a:lnTo>
                    <a:pt x="36" y="34"/>
                  </a:lnTo>
                  <a:lnTo>
                    <a:pt x="33" y="35"/>
                  </a:lnTo>
                  <a:lnTo>
                    <a:pt x="30" y="35"/>
                  </a:lnTo>
                  <a:lnTo>
                    <a:pt x="27" y="34"/>
                  </a:lnTo>
                  <a:lnTo>
                    <a:pt x="26" y="34"/>
                  </a:lnTo>
                  <a:lnTo>
                    <a:pt x="25" y="33"/>
                  </a:lnTo>
                  <a:lnTo>
                    <a:pt x="23" y="31"/>
                  </a:lnTo>
                  <a:lnTo>
                    <a:pt x="21" y="28"/>
                  </a:lnTo>
                  <a:lnTo>
                    <a:pt x="20" y="23"/>
                  </a:lnTo>
                  <a:lnTo>
                    <a:pt x="20" y="17"/>
                  </a:lnTo>
                  <a:lnTo>
                    <a:pt x="20" y="15"/>
                  </a:lnTo>
                  <a:lnTo>
                    <a:pt x="20" y="12"/>
                  </a:lnTo>
                  <a:lnTo>
                    <a:pt x="22" y="7"/>
                  </a:lnTo>
                  <a:lnTo>
                    <a:pt x="22" y="6"/>
                  </a:lnTo>
                  <a:lnTo>
                    <a:pt x="23" y="5"/>
                  </a:lnTo>
                  <a:lnTo>
                    <a:pt x="25" y="3"/>
                  </a:lnTo>
                  <a:lnTo>
                    <a:pt x="27" y="3"/>
                  </a:lnTo>
                  <a:lnTo>
                    <a:pt x="30" y="2"/>
                  </a:lnTo>
                  <a:lnTo>
                    <a:pt x="34" y="3"/>
                  </a:lnTo>
                  <a:lnTo>
                    <a:pt x="36" y="4"/>
                  </a:lnTo>
                  <a:lnTo>
                    <a:pt x="38" y="6"/>
                  </a:lnTo>
                  <a:lnTo>
                    <a:pt x="40" y="8"/>
                  </a:lnTo>
                  <a:lnTo>
                    <a:pt x="41" y="11"/>
                  </a:lnTo>
                  <a:lnTo>
                    <a:pt x="41" y="13"/>
                  </a:lnTo>
                  <a:lnTo>
                    <a:pt x="41"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8" name="Oval 244"/>
            <p:cNvSpPr>
              <a:spLocks noChangeArrowheads="1"/>
            </p:cNvSpPr>
            <p:nvPr/>
          </p:nvSpPr>
          <p:spPr bwMode="auto">
            <a:xfrm>
              <a:off x="1970088" y="6065838"/>
              <a:ext cx="42863"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69" name="Oval 245"/>
            <p:cNvSpPr>
              <a:spLocks noChangeArrowheads="1"/>
            </p:cNvSpPr>
            <p:nvPr/>
          </p:nvSpPr>
          <p:spPr bwMode="auto">
            <a:xfrm>
              <a:off x="2994106" y="6065838"/>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0" name="Oval 246"/>
            <p:cNvSpPr>
              <a:spLocks noChangeArrowheads="1"/>
            </p:cNvSpPr>
            <p:nvPr/>
          </p:nvSpPr>
          <p:spPr bwMode="auto">
            <a:xfrm>
              <a:off x="3476138" y="6065838"/>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1" name="Oval 247"/>
            <p:cNvSpPr>
              <a:spLocks noChangeArrowheads="1"/>
            </p:cNvSpPr>
            <p:nvPr/>
          </p:nvSpPr>
          <p:spPr bwMode="auto">
            <a:xfrm>
              <a:off x="2630488" y="6270624"/>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2" name="Oval 248"/>
            <p:cNvSpPr>
              <a:spLocks noChangeArrowheads="1"/>
            </p:cNvSpPr>
            <p:nvPr/>
          </p:nvSpPr>
          <p:spPr bwMode="auto">
            <a:xfrm>
              <a:off x="963613" y="6065838"/>
              <a:ext cx="42863"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3" name="Oval 249"/>
            <p:cNvSpPr>
              <a:spLocks noChangeArrowheads="1"/>
            </p:cNvSpPr>
            <p:nvPr/>
          </p:nvSpPr>
          <p:spPr bwMode="auto">
            <a:xfrm>
              <a:off x="3727450" y="6270624"/>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grpSp>
      <p:sp>
        <p:nvSpPr>
          <p:cNvPr id="74" name="Rectangle 76"/>
          <p:cNvSpPr>
            <a:spLocks noChangeArrowheads="1"/>
          </p:cNvSpPr>
          <p:nvPr userDrawn="1"/>
        </p:nvSpPr>
        <p:spPr bwMode="auto">
          <a:xfrm>
            <a:off x="7740212" y="7230926"/>
            <a:ext cx="194387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p>
            <a:pPr algn="r" defTabSz="907020">
              <a:lnSpc>
                <a:spcPts val="1074"/>
              </a:lnSpc>
            </a:pPr>
            <a:r>
              <a:rPr lang="en-US" sz="700" dirty="0">
                <a:solidFill>
                  <a:srgbClr val="002776"/>
                </a:solidFill>
                <a:latin typeface="Arial"/>
                <a:cs typeface="Arial" pitchFamily="34" charset="0"/>
              </a:rPr>
              <a:t>© 2014 Deloitte Global Services Limited </a:t>
            </a:r>
          </a:p>
        </p:txBody>
      </p:sp>
      <p:sp>
        <p:nvSpPr>
          <p:cNvPr id="75" name="Text Box 7"/>
          <p:cNvSpPr txBox="1">
            <a:spLocks noChangeArrowheads="1"/>
          </p:cNvSpPr>
          <p:nvPr userDrawn="1"/>
        </p:nvSpPr>
        <p:spPr bwMode="auto">
          <a:xfrm>
            <a:off x="8273266" y="466839"/>
            <a:ext cx="1662110" cy="5296322"/>
          </a:xfrm>
          <a:prstGeom prst="rect">
            <a:avLst/>
          </a:prstGeom>
          <a:noFill/>
          <a:ln w="9525">
            <a:noFill/>
            <a:miter lim="800000"/>
            <a:headEnd/>
            <a:tailEnd/>
          </a:ln>
        </p:spPr>
        <p:txBody>
          <a:bodyPr lIns="0" tIns="0" rIns="0" bIns="0">
            <a:spAutoFit/>
          </a:bodyPr>
          <a:lstStyle/>
          <a:p>
            <a:pPr defTabSz="906687">
              <a:lnSpc>
                <a:spcPts val="718"/>
              </a:lnSpc>
              <a:defRPr/>
            </a:pPr>
            <a:r>
              <a:rPr lang="es-CL" sz="700" b="1" dirty="0">
                <a:solidFill>
                  <a:srgbClr val="000000"/>
                </a:solidFill>
                <a:latin typeface="Arial"/>
                <a:ea typeface="Arial Unicode MS" pitchFamily="34" charset="-128"/>
                <a:cs typeface="Arial Unicode MS" pitchFamily="34" charset="-128"/>
              </a:rPr>
              <a:t>Oficina Central</a:t>
            </a:r>
          </a:p>
          <a:p>
            <a:pPr defTabSz="906687">
              <a:lnSpc>
                <a:spcPts val="718"/>
              </a:lnSpc>
              <a:defRPr/>
            </a:pPr>
            <a:endParaRPr lang="es-CL" sz="700" b="1" dirty="0">
              <a:solidFill>
                <a:srgbClr val="000000"/>
              </a:solidFill>
              <a:latin typeface="Arial"/>
              <a:ea typeface="Arial Unicode MS" pitchFamily="34" charset="-128"/>
              <a:cs typeface="Arial Unicode MS" pitchFamily="34" charset="-128"/>
            </a:endParaRPr>
          </a:p>
          <a:p>
            <a:pPr defTabSz="906687">
              <a:lnSpc>
                <a:spcPts val="718"/>
              </a:lnSpc>
              <a:defRPr/>
            </a:pPr>
            <a:r>
              <a:rPr lang="es-CL" sz="700" dirty="0">
                <a:solidFill>
                  <a:srgbClr val="000000"/>
                </a:solidFill>
                <a:latin typeface="Arial"/>
                <a:ea typeface="Arial Unicode MS" pitchFamily="34" charset="-128"/>
                <a:cs typeface="Arial Unicode MS" pitchFamily="34" charset="-128"/>
              </a:rPr>
              <a:t>Rosario Norte 407</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Piso 9</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Las Condes, Santiago</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Chile</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Fono: (56-2) 729 7000 </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Fax: (56-2) 374 9177</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e-mail: deloittechile@deloitte.com</a:t>
            </a:r>
          </a:p>
          <a:p>
            <a:pPr defTabSz="906687">
              <a:lnSpc>
                <a:spcPts val="718"/>
              </a:lnSpc>
              <a:defRPr/>
            </a:pPr>
            <a:endParaRPr lang="es-CL" sz="700" dirty="0">
              <a:solidFill>
                <a:srgbClr val="000000"/>
              </a:solidFill>
              <a:latin typeface="Arial"/>
              <a:ea typeface="Arial Unicode MS" pitchFamily="34" charset="-128"/>
              <a:cs typeface="Arial Unicode MS" pitchFamily="34" charset="-128"/>
            </a:endParaRPr>
          </a:p>
          <a:p>
            <a:pPr defTabSz="906687">
              <a:lnSpc>
                <a:spcPts val="718"/>
              </a:lnSpc>
              <a:defRPr/>
            </a:pPr>
            <a:r>
              <a:rPr lang="es-CL" sz="700" b="1" dirty="0">
                <a:solidFill>
                  <a:srgbClr val="000000"/>
                </a:solidFill>
                <a:latin typeface="Arial"/>
                <a:ea typeface="Arial Unicode MS" pitchFamily="34" charset="-128"/>
                <a:cs typeface="Arial Unicode MS" pitchFamily="34" charset="-128"/>
              </a:rPr>
              <a:t>Regiones</a:t>
            </a:r>
          </a:p>
          <a:p>
            <a:pPr defTabSz="906687">
              <a:lnSpc>
                <a:spcPts val="718"/>
              </a:lnSpc>
              <a:defRPr/>
            </a:pPr>
            <a:endParaRPr lang="es-CL" sz="700" b="1" dirty="0">
              <a:solidFill>
                <a:srgbClr val="000000"/>
              </a:solidFill>
              <a:latin typeface="Arial"/>
              <a:ea typeface="Arial Unicode MS" pitchFamily="34" charset="-128"/>
              <a:cs typeface="Arial Unicode MS" pitchFamily="34" charset="-128"/>
            </a:endParaRPr>
          </a:p>
          <a:p>
            <a:pPr defTabSz="908430">
              <a:lnSpc>
                <a:spcPts val="718"/>
              </a:lnSpc>
              <a:defRPr/>
            </a:pPr>
            <a:r>
              <a:rPr lang="es-CL" sz="700" dirty="0">
                <a:solidFill>
                  <a:srgbClr val="000000"/>
                </a:solidFill>
                <a:latin typeface="Arial"/>
              </a:rPr>
              <a:t>Simón Bolívar 202,</a:t>
            </a:r>
          </a:p>
          <a:p>
            <a:pPr defTabSz="908430">
              <a:lnSpc>
                <a:spcPts val="718"/>
              </a:lnSpc>
              <a:defRPr/>
            </a:pPr>
            <a:r>
              <a:rPr lang="es-CL" sz="700" dirty="0">
                <a:solidFill>
                  <a:srgbClr val="000000"/>
                </a:solidFill>
                <a:latin typeface="Arial"/>
              </a:rPr>
              <a:t>Oficina 1403</a:t>
            </a:r>
          </a:p>
          <a:p>
            <a:pPr defTabSz="908430">
              <a:lnSpc>
                <a:spcPts val="718"/>
              </a:lnSpc>
              <a:defRPr/>
            </a:pPr>
            <a:r>
              <a:rPr lang="es-CL" sz="700" dirty="0">
                <a:solidFill>
                  <a:srgbClr val="000000"/>
                </a:solidFill>
                <a:latin typeface="Arial"/>
              </a:rPr>
              <a:t>Iquique</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(56-57) 54 65 91 </a:t>
            </a:r>
          </a:p>
          <a:p>
            <a:pPr defTabSz="908430">
              <a:lnSpc>
                <a:spcPts val="718"/>
              </a:lnSpc>
              <a:defRPr/>
            </a:pPr>
            <a:r>
              <a:rPr lang="es-CL" sz="700" dirty="0">
                <a:solidFill>
                  <a:srgbClr val="000000"/>
                </a:solidFill>
                <a:latin typeface="Arial"/>
              </a:rPr>
              <a:t>Fax: (56-57) 54 65 95 </a:t>
            </a:r>
          </a:p>
          <a:p>
            <a:pPr defTabSz="908430">
              <a:lnSpc>
                <a:spcPts val="718"/>
              </a:lnSpc>
              <a:defRPr/>
            </a:pPr>
            <a:r>
              <a:rPr lang="es-CL" sz="700" dirty="0">
                <a:solidFill>
                  <a:srgbClr val="000000"/>
                </a:solidFill>
                <a:latin typeface="Arial"/>
              </a:rPr>
              <a:t>iquique@deloitte.com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Av. Grecia 860</a:t>
            </a:r>
          </a:p>
          <a:p>
            <a:pPr defTabSz="908430">
              <a:lnSpc>
                <a:spcPts val="718"/>
              </a:lnSpc>
              <a:defRPr/>
            </a:pPr>
            <a:r>
              <a:rPr lang="es-CL" sz="700" dirty="0">
                <a:solidFill>
                  <a:srgbClr val="000000"/>
                </a:solidFill>
                <a:latin typeface="Arial"/>
              </a:rPr>
              <a:t>Piso 3</a:t>
            </a:r>
          </a:p>
          <a:p>
            <a:pPr defTabSz="908430">
              <a:lnSpc>
                <a:spcPts val="718"/>
              </a:lnSpc>
              <a:defRPr/>
            </a:pPr>
            <a:r>
              <a:rPr lang="es-CL" sz="700" dirty="0">
                <a:solidFill>
                  <a:srgbClr val="000000"/>
                </a:solidFill>
                <a:latin typeface="Arial"/>
              </a:rPr>
              <a:t>Antofagasta</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(56-55) 44 9660 </a:t>
            </a:r>
          </a:p>
          <a:p>
            <a:pPr defTabSz="908430">
              <a:lnSpc>
                <a:spcPts val="718"/>
              </a:lnSpc>
              <a:defRPr/>
            </a:pPr>
            <a:r>
              <a:rPr lang="es-CL" sz="700" dirty="0">
                <a:solidFill>
                  <a:srgbClr val="000000"/>
                </a:solidFill>
                <a:latin typeface="Arial"/>
              </a:rPr>
              <a:t>Fax: (56-55) 44 9662 </a:t>
            </a:r>
          </a:p>
          <a:p>
            <a:pPr defTabSz="908430">
              <a:lnSpc>
                <a:spcPts val="718"/>
              </a:lnSpc>
              <a:defRPr/>
            </a:pPr>
            <a:r>
              <a:rPr lang="es-CL" sz="700" dirty="0">
                <a:solidFill>
                  <a:srgbClr val="000000"/>
                </a:solidFill>
                <a:latin typeface="Arial"/>
              </a:rPr>
              <a:t>antofagasta@deloitte.com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Los Carrera 831</a:t>
            </a:r>
          </a:p>
          <a:p>
            <a:pPr defTabSz="908430">
              <a:lnSpc>
                <a:spcPts val="718"/>
              </a:lnSpc>
              <a:defRPr/>
            </a:pPr>
            <a:r>
              <a:rPr lang="es-CL" sz="700" dirty="0">
                <a:solidFill>
                  <a:srgbClr val="000000"/>
                </a:solidFill>
                <a:latin typeface="Arial"/>
              </a:rPr>
              <a:t>Oficina 501</a:t>
            </a:r>
          </a:p>
          <a:p>
            <a:pPr defTabSz="908430">
              <a:lnSpc>
                <a:spcPts val="718"/>
              </a:lnSpc>
              <a:defRPr/>
            </a:pPr>
            <a:r>
              <a:rPr lang="es-CL" sz="700" dirty="0">
                <a:solidFill>
                  <a:srgbClr val="000000"/>
                </a:solidFill>
                <a:latin typeface="Arial"/>
              </a:rPr>
              <a:t>Copiapó</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(56-55) 44 9660</a:t>
            </a:r>
          </a:p>
          <a:p>
            <a:pPr defTabSz="908430">
              <a:lnSpc>
                <a:spcPts val="718"/>
              </a:lnSpc>
              <a:defRPr/>
            </a:pPr>
            <a:r>
              <a:rPr lang="es-CL" sz="700" dirty="0">
                <a:solidFill>
                  <a:srgbClr val="000000"/>
                </a:solidFill>
                <a:latin typeface="Arial"/>
              </a:rPr>
              <a:t>Fax: (56-55) 44 9662 </a:t>
            </a:r>
          </a:p>
          <a:p>
            <a:pPr defTabSz="908430">
              <a:lnSpc>
                <a:spcPts val="718"/>
              </a:lnSpc>
              <a:defRPr/>
            </a:pPr>
            <a:r>
              <a:rPr lang="es-CL" sz="700" dirty="0">
                <a:solidFill>
                  <a:srgbClr val="000000"/>
                </a:solidFill>
                <a:latin typeface="Arial"/>
              </a:rPr>
              <a:t>copiapo@deloitte.com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Alvares 646</a:t>
            </a:r>
          </a:p>
          <a:p>
            <a:pPr defTabSz="908430">
              <a:lnSpc>
                <a:spcPts val="718"/>
              </a:lnSpc>
              <a:defRPr/>
            </a:pPr>
            <a:r>
              <a:rPr lang="es-CL" sz="700" dirty="0">
                <a:solidFill>
                  <a:srgbClr val="000000"/>
                </a:solidFill>
                <a:latin typeface="Arial"/>
              </a:rPr>
              <a:t>Oficina 906</a:t>
            </a:r>
          </a:p>
          <a:p>
            <a:pPr defTabSz="908430">
              <a:lnSpc>
                <a:spcPts val="718"/>
              </a:lnSpc>
              <a:defRPr/>
            </a:pPr>
            <a:r>
              <a:rPr lang="es-CL" sz="700" dirty="0">
                <a:solidFill>
                  <a:srgbClr val="000000"/>
                </a:solidFill>
                <a:latin typeface="Arial"/>
              </a:rPr>
              <a:t>Viña del Mar</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(56-32) 246 6111 </a:t>
            </a:r>
          </a:p>
          <a:p>
            <a:pPr defTabSz="908430">
              <a:lnSpc>
                <a:spcPts val="718"/>
              </a:lnSpc>
              <a:defRPr/>
            </a:pPr>
            <a:r>
              <a:rPr lang="es-CL" sz="700" dirty="0">
                <a:solidFill>
                  <a:srgbClr val="000000"/>
                </a:solidFill>
                <a:latin typeface="Arial"/>
              </a:rPr>
              <a:t>Fax: (56-32) 246 6086 </a:t>
            </a:r>
          </a:p>
          <a:p>
            <a:pPr defTabSz="908430">
              <a:lnSpc>
                <a:spcPts val="718"/>
              </a:lnSpc>
              <a:defRPr/>
            </a:pPr>
            <a:r>
              <a:rPr lang="es-CL" sz="700" dirty="0">
                <a:solidFill>
                  <a:srgbClr val="000000"/>
                </a:solidFill>
                <a:latin typeface="Arial"/>
              </a:rPr>
              <a:t>vregionchile@deloitte.com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O’Higgins 940</a:t>
            </a:r>
          </a:p>
          <a:p>
            <a:pPr defTabSz="908430">
              <a:lnSpc>
                <a:spcPts val="718"/>
              </a:lnSpc>
              <a:defRPr/>
            </a:pPr>
            <a:r>
              <a:rPr lang="es-CL" sz="700" dirty="0">
                <a:solidFill>
                  <a:srgbClr val="000000"/>
                </a:solidFill>
                <a:latin typeface="Arial"/>
              </a:rPr>
              <a:t>Piso 6</a:t>
            </a:r>
          </a:p>
          <a:p>
            <a:pPr defTabSz="908430">
              <a:lnSpc>
                <a:spcPts val="718"/>
              </a:lnSpc>
              <a:defRPr/>
            </a:pPr>
            <a:r>
              <a:rPr lang="es-CL" sz="700" dirty="0">
                <a:solidFill>
                  <a:srgbClr val="000000"/>
                </a:solidFill>
                <a:latin typeface="Arial"/>
              </a:rPr>
              <a:t>Concepción</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(56-41) 291 4055 </a:t>
            </a:r>
          </a:p>
          <a:p>
            <a:pPr defTabSz="908430">
              <a:lnSpc>
                <a:spcPts val="718"/>
              </a:lnSpc>
              <a:defRPr/>
            </a:pPr>
            <a:r>
              <a:rPr lang="es-CL" sz="700" dirty="0">
                <a:solidFill>
                  <a:srgbClr val="000000"/>
                </a:solidFill>
                <a:latin typeface="Arial"/>
              </a:rPr>
              <a:t>Fax: (56-41) 291 4066</a:t>
            </a:r>
          </a:p>
          <a:p>
            <a:pPr defTabSz="908430">
              <a:lnSpc>
                <a:spcPts val="718"/>
              </a:lnSpc>
              <a:defRPr/>
            </a:pPr>
            <a:r>
              <a:rPr lang="es-CL" sz="700" dirty="0">
                <a:solidFill>
                  <a:srgbClr val="000000"/>
                </a:solidFill>
                <a:latin typeface="Arial"/>
              </a:rPr>
              <a:t>concepcionchile@deloitte.com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Quillota 175</a:t>
            </a:r>
          </a:p>
          <a:p>
            <a:pPr defTabSz="908430">
              <a:lnSpc>
                <a:spcPts val="718"/>
              </a:lnSpc>
              <a:defRPr/>
            </a:pPr>
            <a:r>
              <a:rPr lang="es-CL" sz="700" dirty="0">
                <a:solidFill>
                  <a:srgbClr val="000000"/>
                </a:solidFill>
                <a:latin typeface="Arial"/>
              </a:rPr>
              <a:t>Oficina 1107</a:t>
            </a:r>
          </a:p>
          <a:p>
            <a:pPr defTabSz="908430">
              <a:lnSpc>
                <a:spcPts val="718"/>
              </a:lnSpc>
              <a:defRPr/>
            </a:pPr>
            <a:r>
              <a:rPr lang="es-CL" sz="700" dirty="0">
                <a:solidFill>
                  <a:srgbClr val="000000"/>
                </a:solidFill>
                <a:latin typeface="Arial"/>
              </a:rPr>
              <a:t>Puerto Montt</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(56-65) 268 600 </a:t>
            </a:r>
          </a:p>
          <a:p>
            <a:pPr defTabSz="908430">
              <a:lnSpc>
                <a:spcPts val="718"/>
              </a:lnSpc>
              <a:defRPr/>
            </a:pPr>
            <a:r>
              <a:rPr lang="es-CL" sz="700" dirty="0">
                <a:solidFill>
                  <a:srgbClr val="000000"/>
                </a:solidFill>
                <a:latin typeface="Arial"/>
              </a:rPr>
              <a:t>Fax: (56-65) 288 600</a:t>
            </a:r>
          </a:p>
          <a:p>
            <a:pPr defTabSz="908430">
              <a:lnSpc>
                <a:spcPts val="718"/>
              </a:lnSpc>
              <a:defRPr/>
            </a:pPr>
            <a:r>
              <a:rPr lang="es-CL" sz="700" dirty="0">
                <a:solidFill>
                  <a:srgbClr val="000000"/>
                </a:solidFill>
                <a:latin typeface="Arial"/>
              </a:rPr>
              <a:t>puertomontt@deloitte.com</a:t>
            </a:r>
          </a:p>
        </p:txBody>
      </p:sp>
      <p:sp>
        <p:nvSpPr>
          <p:cNvPr id="76" name="Text Box 6"/>
          <p:cNvSpPr txBox="1">
            <a:spLocks noChangeArrowheads="1"/>
          </p:cNvSpPr>
          <p:nvPr userDrawn="1"/>
        </p:nvSpPr>
        <p:spPr bwMode="auto">
          <a:xfrm>
            <a:off x="382829" y="6722627"/>
            <a:ext cx="6264276"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6000" eaLnBrk="0" hangingPunct="0">
              <a:defRPr sz="2000">
                <a:solidFill>
                  <a:schemeClr val="tx1"/>
                </a:solidFill>
                <a:latin typeface="Arial" pitchFamily="34" charset="0"/>
                <a:cs typeface="Arial" pitchFamily="34" charset="0"/>
              </a:defRPr>
            </a:lvl1pPr>
            <a:lvl2pPr marL="742950" indent="-285750" defTabSz="1016000" eaLnBrk="0" hangingPunct="0">
              <a:defRPr sz="2000">
                <a:solidFill>
                  <a:schemeClr val="tx1"/>
                </a:solidFill>
                <a:latin typeface="Arial" pitchFamily="34" charset="0"/>
                <a:cs typeface="Arial" pitchFamily="34" charset="0"/>
              </a:defRPr>
            </a:lvl2pPr>
            <a:lvl3pPr marL="1143000" indent="-228600" defTabSz="1016000" eaLnBrk="0" hangingPunct="0">
              <a:defRPr sz="2000">
                <a:solidFill>
                  <a:schemeClr val="tx1"/>
                </a:solidFill>
                <a:latin typeface="Arial" pitchFamily="34" charset="0"/>
                <a:cs typeface="Arial" pitchFamily="34" charset="0"/>
              </a:defRPr>
            </a:lvl3pPr>
            <a:lvl4pPr marL="1600200" indent="-228600" defTabSz="1016000" eaLnBrk="0" hangingPunct="0">
              <a:defRPr sz="2000">
                <a:solidFill>
                  <a:schemeClr val="tx1"/>
                </a:solidFill>
                <a:latin typeface="Arial" pitchFamily="34" charset="0"/>
                <a:cs typeface="Arial" pitchFamily="34" charset="0"/>
              </a:defRPr>
            </a:lvl4pPr>
            <a:lvl5pPr marL="2057400" indent="-228600" defTabSz="1016000" eaLnBrk="0" hangingPunct="0">
              <a:defRPr sz="2000">
                <a:solidFill>
                  <a:schemeClr val="tx1"/>
                </a:solidFill>
                <a:latin typeface="Arial" pitchFamily="34" charset="0"/>
                <a:cs typeface="Arial" pitchFamily="34" charset="0"/>
              </a:defRPr>
            </a:lvl5pPr>
            <a:lvl6pPr marL="2514600" indent="-228600" defTabSz="10160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160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160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160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lnSpc>
                <a:spcPts val="718"/>
              </a:lnSpc>
            </a:pPr>
            <a:r>
              <a:rPr lang="es-CL" sz="700" b="1" dirty="0">
                <a:solidFill>
                  <a:srgbClr val="000000"/>
                </a:solidFill>
                <a:ea typeface="Arial Unicode MS" pitchFamily="34" charset="-128"/>
                <a:cs typeface="Arial Unicode MS" pitchFamily="34" charset="-128"/>
              </a:rPr>
              <a:t>www.deloitte.cl</a:t>
            </a:r>
          </a:p>
          <a:p>
            <a:pPr algn="just" eaLnBrk="1" hangingPunct="1">
              <a:lnSpc>
                <a:spcPts val="718"/>
              </a:lnSpc>
            </a:pPr>
            <a:endParaRPr lang="es-CL" sz="700" dirty="0">
              <a:solidFill>
                <a:srgbClr val="000000"/>
              </a:solidFill>
              <a:ea typeface="Arial Unicode MS" pitchFamily="34" charset="-128"/>
              <a:cs typeface="Arial Unicode MS" pitchFamily="34" charset="-128"/>
            </a:endParaRPr>
          </a:p>
          <a:p>
            <a:pPr algn="just" eaLnBrk="1" hangingPunct="1">
              <a:lnSpc>
                <a:spcPts val="718"/>
              </a:lnSpc>
            </a:pPr>
            <a:r>
              <a:rPr lang="es-CL" sz="700" dirty="0">
                <a:solidFill>
                  <a:srgbClr val="000000"/>
                </a:solidFill>
                <a:ea typeface="Arial Unicode MS" pitchFamily="34" charset="-128"/>
                <a:cs typeface="Arial Unicode MS" pitchFamily="34" charset="-128"/>
              </a:rPr>
              <a:t>Deloitte © se refiere a Deloitte Touche Tohmatsu Limited, una compañía privada limitada por garantía, de Reino Unido, y a su red de firmas miembro, cada una de las cuales es una entidad legal separada e independiente. Por favor, vea en www.deloitte.cl/acercade la descripción detallada de la estructura legal de Deloitte Touche Tohmatsu Limited y sus firmas miembro.</a:t>
            </a:r>
          </a:p>
          <a:p>
            <a:pPr algn="just" eaLnBrk="1" hangingPunct="1">
              <a:lnSpc>
                <a:spcPts val="718"/>
              </a:lnSpc>
            </a:pPr>
            <a:endParaRPr lang="es-CL" sz="700" dirty="0">
              <a:solidFill>
                <a:srgbClr val="000000"/>
              </a:solidFill>
              <a:ea typeface="Arial Unicode MS" pitchFamily="34" charset="-128"/>
              <a:cs typeface="Arial Unicode MS" pitchFamily="34" charset="-128"/>
            </a:endParaRPr>
          </a:p>
          <a:p>
            <a:pPr algn="just" eaLnBrk="1" hangingPunct="1">
              <a:lnSpc>
                <a:spcPts val="718"/>
              </a:lnSpc>
            </a:pPr>
            <a:r>
              <a:rPr lang="es-CL" sz="700" dirty="0">
                <a:solidFill>
                  <a:srgbClr val="000000"/>
                </a:solidFill>
                <a:ea typeface="Arial Unicode MS" pitchFamily="34" charset="-128"/>
                <a:cs typeface="Arial Unicode MS" pitchFamily="34" charset="-128"/>
              </a:rPr>
              <a:t>Deloitte Touche Tohmatsu Limited es una compañía privada limitada por garantía constituida en Inglaterra &amp; Gales bajo el número 07271800, y su domicilio registrado: Hill House, 1 Little New Street, London, EC4A 3TR, Reino Unido.</a:t>
            </a:r>
          </a:p>
        </p:txBody>
      </p:sp>
      <p:pic>
        <p:nvPicPr>
          <p:cNvPr id="77" name="Picture 5" descr="DEL_PRI_RGB"/>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8425" y="419949"/>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9319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Content Placeholder 2"/>
          <p:cNvSpPr>
            <a:spLocks noGrp="1"/>
          </p:cNvSpPr>
          <p:nvPr>
            <p:ph sz="half" idx="1"/>
          </p:nvPr>
        </p:nvSpPr>
        <p:spPr>
          <a:xfrm>
            <a:off x="492133"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5105407"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Slide Number Placeholder 9"/>
          <p:cNvSpPr>
            <a:spLocks noGrp="1"/>
          </p:cNvSpPr>
          <p:nvPr>
            <p:ph type="sldNum" sz="quarter" idx="10"/>
          </p:nvPr>
        </p:nvSpPr>
        <p:spPr/>
        <p:txBody>
          <a:bodyPr/>
          <a:lstStyle>
            <a:lvl1pPr>
              <a:defRPr/>
            </a:lvl1pPr>
          </a:lstStyle>
          <a:p>
            <a:pPr>
              <a:defRPr/>
            </a:pPr>
            <a:fld id="{31880911-99AE-4CB7-A071-1760C35551F7}" type="slidenum">
              <a:rPr lang="en-US"/>
              <a:pPr>
                <a:defRPr/>
              </a:pPr>
              <a:t>‹#›</a:t>
            </a:fld>
            <a:endParaRPr lang="en-US" dirty="0"/>
          </a:p>
        </p:txBody>
      </p:sp>
      <p:sp>
        <p:nvSpPr>
          <p:cNvPr id="6"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19002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466" y="214586"/>
            <a:ext cx="9468000" cy="1295401"/>
          </a:xfrm>
        </p:spPr>
        <p:txBody>
          <a:bodyPr/>
          <a:lstStyle>
            <a:lvl1pPr>
              <a:defRPr/>
            </a:lvl1pPr>
          </a:lstStyle>
          <a:p>
            <a:r>
              <a:rPr lang="en-US" dirty="0" smtClean="0"/>
              <a:t>Click to edit Master title style</a:t>
            </a:r>
            <a:endParaRPr lang="es-CL" dirty="0"/>
          </a:p>
        </p:txBody>
      </p:sp>
      <p:sp>
        <p:nvSpPr>
          <p:cNvPr id="3" name="Text Placeholder 2"/>
          <p:cNvSpPr>
            <a:spLocks noGrp="1"/>
          </p:cNvSpPr>
          <p:nvPr>
            <p:ph type="body" idx="1"/>
          </p:nvPr>
        </p:nvSpPr>
        <p:spPr>
          <a:xfrm>
            <a:off x="503243" y="1739900"/>
            <a:ext cx="4445000" cy="725488"/>
          </a:xfrm>
        </p:spPr>
        <p:txBody>
          <a:bodyPr anchor="b"/>
          <a:lstStyle>
            <a:lvl1pPr marL="0" indent="0">
              <a:buNone/>
              <a:defRPr sz="2500" b="1"/>
            </a:lvl1pPr>
            <a:lvl2pPr marL="456697" indent="0">
              <a:buNone/>
              <a:defRPr sz="2000" b="1"/>
            </a:lvl2pPr>
            <a:lvl3pPr marL="913399" indent="0">
              <a:buNone/>
              <a:defRPr sz="1800" b="1"/>
            </a:lvl3pPr>
            <a:lvl4pPr marL="1370096" indent="0">
              <a:buNone/>
              <a:defRPr sz="1600" b="1"/>
            </a:lvl4pPr>
            <a:lvl5pPr marL="1826794" indent="0">
              <a:buNone/>
              <a:defRPr sz="1600" b="1"/>
            </a:lvl5pPr>
            <a:lvl6pPr marL="2283491" indent="0">
              <a:buNone/>
              <a:defRPr sz="1600" b="1"/>
            </a:lvl6pPr>
            <a:lvl7pPr marL="2740191" indent="0">
              <a:buNone/>
              <a:defRPr sz="1600" b="1"/>
            </a:lvl7pPr>
            <a:lvl8pPr marL="3196890" indent="0">
              <a:buNone/>
              <a:defRPr sz="1600" b="1"/>
            </a:lvl8pPr>
            <a:lvl9pPr marL="36535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43" y="2465396"/>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5110166" y="1739900"/>
            <a:ext cx="4446587" cy="725488"/>
          </a:xfrm>
        </p:spPr>
        <p:txBody>
          <a:bodyPr anchor="b"/>
          <a:lstStyle>
            <a:lvl1pPr marL="0" indent="0">
              <a:buNone/>
              <a:defRPr sz="2500" b="1"/>
            </a:lvl1pPr>
            <a:lvl2pPr marL="456697" indent="0">
              <a:buNone/>
              <a:defRPr sz="2000" b="1"/>
            </a:lvl2pPr>
            <a:lvl3pPr marL="913399" indent="0">
              <a:buNone/>
              <a:defRPr sz="1800" b="1"/>
            </a:lvl3pPr>
            <a:lvl4pPr marL="1370096" indent="0">
              <a:buNone/>
              <a:defRPr sz="1600" b="1"/>
            </a:lvl4pPr>
            <a:lvl5pPr marL="1826794" indent="0">
              <a:buNone/>
              <a:defRPr sz="1600" b="1"/>
            </a:lvl5pPr>
            <a:lvl6pPr marL="2283491" indent="0">
              <a:buNone/>
              <a:defRPr sz="1600" b="1"/>
            </a:lvl6pPr>
            <a:lvl7pPr marL="2740191" indent="0">
              <a:buNone/>
              <a:defRPr sz="1600" b="1"/>
            </a:lvl7pPr>
            <a:lvl8pPr marL="3196890" indent="0">
              <a:buNone/>
              <a:defRPr sz="1600" b="1"/>
            </a:lvl8pPr>
            <a:lvl9pPr marL="36535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6" y="2465396"/>
            <a:ext cx="4446587"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Slide Number Placeholder 9"/>
          <p:cNvSpPr>
            <a:spLocks noGrp="1"/>
          </p:cNvSpPr>
          <p:nvPr>
            <p:ph type="sldNum" sz="quarter" idx="10"/>
          </p:nvPr>
        </p:nvSpPr>
        <p:spPr/>
        <p:txBody>
          <a:bodyPr/>
          <a:lstStyle>
            <a:lvl1pPr>
              <a:defRPr/>
            </a:lvl1pPr>
          </a:lstStyle>
          <a:p>
            <a:pPr>
              <a:defRPr/>
            </a:pPr>
            <a:fld id="{25280786-EB74-40C5-82A4-C6868B1A696E}" type="slidenum">
              <a:rPr lang="en-US"/>
              <a:pPr>
                <a:defRPr/>
              </a:pPr>
              <a:t>‹#›</a:t>
            </a:fld>
            <a:endParaRPr lang="en-US" dirty="0"/>
          </a:p>
        </p:txBody>
      </p:sp>
      <p:sp>
        <p:nvSpPr>
          <p:cNvPr id="8"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54460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Slide Number Placeholder 9"/>
          <p:cNvSpPr>
            <a:spLocks noGrp="1"/>
          </p:cNvSpPr>
          <p:nvPr>
            <p:ph type="sldNum" sz="quarter" idx="10"/>
          </p:nvPr>
        </p:nvSpPr>
        <p:spPr/>
        <p:txBody>
          <a:bodyPr/>
          <a:lstStyle>
            <a:lvl1pPr>
              <a:defRPr/>
            </a:lvl1pPr>
          </a:lstStyle>
          <a:p>
            <a:pPr>
              <a:defRPr/>
            </a:pPr>
            <a:fld id="{86812F57-7A5F-4E8D-A60F-218CCB32CE6C}" type="slidenum">
              <a:rPr lang="en-US"/>
              <a:pPr>
                <a:defRPr/>
              </a:pPr>
              <a:t>‹#›</a:t>
            </a:fld>
            <a:endParaRPr lang="en-US" dirty="0"/>
          </a:p>
        </p:txBody>
      </p:sp>
      <p:sp>
        <p:nvSpPr>
          <p:cNvPr id="4"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258759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70"/>
            <a:ext cx="3309937" cy="1317625"/>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933833" y="309566"/>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503245" y="1627194"/>
            <a:ext cx="3309937" cy="5316537"/>
          </a:xfrm>
        </p:spPr>
        <p:txBody>
          <a:bodyPr/>
          <a:lstStyle>
            <a:lvl1pPr marL="0" indent="0">
              <a:buNone/>
              <a:defRPr sz="1400"/>
            </a:lvl1pPr>
            <a:lvl2pPr marL="456697" indent="0">
              <a:buNone/>
              <a:defRPr sz="1200"/>
            </a:lvl2pPr>
            <a:lvl3pPr marL="913399" indent="0">
              <a:buNone/>
              <a:defRPr sz="1000"/>
            </a:lvl3pPr>
            <a:lvl4pPr marL="1370096" indent="0">
              <a:buNone/>
              <a:defRPr sz="900"/>
            </a:lvl4pPr>
            <a:lvl5pPr marL="1826794" indent="0">
              <a:buNone/>
              <a:defRPr sz="900"/>
            </a:lvl5pPr>
            <a:lvl6pPr marL="2283491" indent="0">
              <a:buNone/>
              <a:defRPr sz="900"/>
            </a:lvl6pPr>
            <a:lvl7pPr marL="2740191" indent="0">
              <a:buNone/>
              <a:defRPr sz="900"/>
            </a:lvl7pPr>
            <a:lvl8pPr marL="3196890" indent="0">
              <a:buNone/>
              <a:defRPr sz="900"/>
            </a:lvl8pPr>
            <a:lvl9pPr marL="3653587" indent="0">
              <a:buNone/>
              <a:defRPr sz="9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10B2FFDA-8459-4AAB-8339-1E05B01561E7}" type="slidenum">
              <a:rPr lang="en-US"/>
              <a:pPr>
                <a:defRPr/>
              </a:pPr>
              <a:t>‹#›</a:t>
            </a:fld>
            <a:endParaRPr lang="en-US" dirty="0"/>
          </a:p>
        </p:txBody>
      </p:sp>
      <p:sp>
        <p:nvSpPr>
          <p:cNvPr id="6"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22002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82" y="5441950"/>
            <a:ext cx="6035675" cy="6429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971682" y="695330"/>
            <a:ext cx="6035675" cy="4664075"/>
          </a:xfrm>
        </p:spPr>
        <p:txBody>
          <a:bodyPr/>
          <a:lstStyle>
            <a:lvl1pPr marL="0" indent="0">
              <a:buNone/>
              <a:defRPr sz="3200"/>
            </a:lvl1pPr>
            <a:lvl2pPr marL="456697" indent="0">
              <a:buNone/>
              <a:defRPr sz="2800"/>
            </a:lvl2pPr>
            <a:lvl3pPr marL="913399" indent="0">
              <a:buNone/>
              <a:defRPr sz="2500"/>
            </a:lvl3pPr>
            <a:lvl4pPr marL="1370096" indent="0">
              <a:buNone/>
              <a:defRPr sz="2000"/>
            </a:lvl4pPr>
            <a:lvl5pPr marL="1826794" indent="0">
              <a:buNone/>
              <a:defRPr sz="2000"/>
            </a:lvl5pPr>
            <a:lvl6pPr marL="2283491" indent="0">
              <a:buNone/>
              <a:defRPr sz="2000"/>
            </a:lvl6pPr>
            <a:lvl7pPr marL="2740191" indent="0">
              <a:buNone/>
              <a:defRPr sz="2000"/>
            </a:lvl7pPr>
            <a:lvl8pPr marL="3196890" indent="0">
              <a:buNone/>
              <a:defRPr sz="2000"/>
            </a:lvl8pPr>
            <a:lvl9pPr marL="3653587" indent="0">
              <a:buNone/>
              <a:defRPr sz="2000"/>
            </a:lvl9pPr>
          </a:lstStyle>
          <a:p>
            <a:pPr lvl="0"/>
            <a:endParaRPr lang="es-CL" noProof="0" dirty="0" smtClean="0"/>
          </a:p>
        </p:txBody>
      </p:sp>
      <p:sp>
        <p:nvSpPr>
          <p:cNvPr id="4" name="Text Placeholder 3"/>
          <p:cNvSpPr>
            <a:spLocks noGrp="1"/>
          </p:cNvSpPr>
          <p:nvPr>
            <p:ph type="body" sz="half" idx="2"/>
          </p:nvPr>
        </p:nvSpPr>
        <p:spPr>
          <a:xfrm>
            <a:off x="1971682" y="6084888"/>
            <a:ext cx="6035675" cy="911225"/>
          </a:xfrm>
        </p:spPr>
        <p:txBody>
          <a:bodyPr/>
          <a:lstStyle>
            <a:lvl1pPr marL="0" indent="0">
              <a:buNone/>
              <a:defRPr sz="1400"/>
            </a:lvl1pPr>
            <a:lvl2pPr marL="456697" indent="0">
              <a:buNone/>
              <a:defRPr sz="1200"/>
            </a:lvl2pPr>
            <a:lvl3pPr marL="913399" indent="0">
              <a:buNone/>
              <a:defRPr sz="1000"/>
            </a:lvl3pPr>
            <a:lvl4pPr marL="1370096" indent="0">
              <a:buNone/>
              <a:defRPr sz="900"/>
            </a:lvl4pPr>
            <a:lvl5pPr marL="1826794" indent="0">
              <a:buNone/>
              <a:defRPr sz="900"/>
            </a:lvl5pPr>
            <a:lvl6pPr marL="2283491" indent="0">
              <a:buNone/>
              <a:defRPr sz="900"/>
            </a:lvl6pPr>
            <a:lvl7pPr marL="2740191" indent="0">
              <a:buNone/>
              <a:defRPr sz="900"/>
            </a:lvl7pPr>
            <a:lvl8pPr marL="3196890" indent="0">
              <a:buNone/>
              <a:defRPr sz="900"/>
            </a:lvl8pPr>
            <a:lvl9pPr marL="3653587" indent="0">
              <a:buNone/>
              <a:defRPr sz="9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B57B7E75-A3C7-41F0-AA13-DD8A38F673CC}" type="slidenum">
              <a:rPr lang="en-US"/>
              <a:pPr>
                <a:defRPr/>
              </a:pPr>
              <a:t>‹#›</a:t>
            </a:fld>
            <a:endParaRPr lang="en-US" dirty="0"/>
          </a:p>
        </p:txBody>
      </p:sp>
      <p:sp>
        <p:nvSpPr>
          <p:cNvPr id="6"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171400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0445FC04-BCE8-4F81-A310-FA9F81E23A8D}"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88338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2.png"/><Relationship Id="rId5" Type="http://schemas.openxmlformats.org/officeDocument/2006/relationships/slideLayout" Target="../slideLayouts/slideLayout35.xml"/><Relationship Id="rId10" Type="http://schemas.openxmlformats.org/officeDocument/2006/relationships/image" Target="../media/image1.jpeg"/><Relationship Id="rId4" Type="http://schemas.openxmlformats.org/officeDocument/2006/relationships/slideLayout" Target="../slideLayouts/slideLayout3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7466" y="214586"/>
            <a:ext cx="9468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92129" y="1314454"/>
            <a:ext cx="907415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b="1">
                <a:solidFill>
                  <a:schemeClr val="tx2"/>
                </a:solidFill>
              </a:defRPr>
            </a:lvl1pPr>
          </a:lstStyle>
          <a:p>
            <a:pPr>
              <a:defRPr/>
            </a:pPr>
            <a:fld id="{BEB0F5FB-1EB5-48D3-A794-3795454A5502}" type="slidenum">
              <a:rPr lang="en-US"/>
              <a:pPr>
                <a:defRPr/>
              </a:pPr>
              <a:t>‹#›</a:t>
            </a:fld>
            <a:endParaRPr lang="en-US" dirty="0"/>
          </a:p>
        </p:txBody>
      </p:sp>
      <p:sp>
        <p:nvSpPr>
          <p:cNvPr id="10" name="Footer Placeholder 10"/>
          <p:cNvSpPr>
            <a:spLocks noGrp="1"/>
          </p:cNvSpPr>
          <p:nvPr>
            <p:ph type="ftr" sz="quarter" idx="3"/>
          </p:nvPr>
        </p:nvSpPr>
        <p:spPr>
          <a:xfrm>
            <a:off x="849313" y="7429506"/>
            <a:ext cx="474980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a:solidFill>
                  <a:schemeClr val="tx2"/>
                </a:solidFill>
              </a:defRPr>
            </a:lvl1pPr>
          </a:lstStyle>
          <a:p>
            <a:pPr>
              <a:defRPr/>
            </a:pPr>
            <a:r>
              <a:rPr lang="en-US" dirty="0"/>
              <a:t>Footer</a:t>
            </a:r>
          </a:p>
        </p:txBody>
      </p:sp>
      <p:pic>
        <p:nvPicPr>
          <p:cNvPr id="1030" name="Picture 5" descr="DEL_PRI_RGB"/>
          <p:cNvPicPr>
            <a:picLocks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5" t="27351" r="9871" b="25598"/>
          <a:stretch>
            <a:fillRect/>
          </a:stretch>
        </p:blipFill>
        <p:spPr bwMode="auto">
          <a:xfrm>
            <a:off x="8846506" y="7487394"/>
            <a:ext cx="792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771" r:id="rId1"/>
    <p:sldLayoutId id="2147484725" r:id="rId2"/>
    <p:sldLayoutId id="2147484726" r:id="rId3"/>
    <p:sldLayoutId id="2147484727" r:id="rId4"/>
    <p:sldLayoutId id="2147484728" r:id="rId5"/>
    <p:sldLayoutId id="2147484729" r:id="rId6"/>
    <p:sldLayoutId id="2147484731" r:id="rId7"/>
    <p:sldLayoutId id="2147484732" r:id="rId8"/>
    <p:sldLayoutId id="2147484733" r:id="rId9"/>
    <p:sldLayoutId id="2147484734" r:id="rId10"/>
    <p:sldLayoutId id="2147484933" r:id="rId11"/>
    <p:sldLayoutId id="2147484940" r:id="rId12"/>
    <p:sldLayoutId id="2147484985" r:id="rId13"/>
    <p:sldLayoutId id="2147484986" r:id="rId14"/>
    <p:sldLayoutId id="2147484988" r:id="rId15"/>
    <p:sldLayoutId id="2147484990" r:id="rId16"/>
  </p:sldLayoutIdLst>
  <p:timing>
    <p:tnLst>
      <p:par>
        <p:cTn id="1" dur="indefinite" restart="never" nodeType="tmRoot"/>
      </p:par>
    </p:tnLst>
  </p:timing>
  <p:hf hdr="0" dt="0"/>
  <p:txStyles>
    <p:titleStyle>
      <a:lvl1pPr algn="l" defTabSz="1016636" rtl="0" eaLnBrk="0" fontAlgn="base" hangingPunct="0">
        <a:lnSpc>
          <a:spcPct val="100000"/>
        </a:lnSpc>
        <a:spcBef>
          <a:spcPct val="0"/>
        </a:spcBef>
        <a:spcAft>
          <a:spcPct val="0"/>
        </a:spcAft>
        <a:defRPr sz="2200" b="1">
          <a:solidFill>
            <a:schemeClr val="tx2"/>
          </a:solidFill>
          <a:latin typeface="+mj-lt"/>
          <a:ea typeface="+mj-ea"/>
          <a:cs typeface="+mj-cs"/>
        </a:defRPr>
      </a:lvl1pPr>
      <a:lvl2pPr algn="l" defTabSz="1016636" rtl="0" eaLnBrk="0" fontAlgn="base" hangingPunct="0">
        <a:lnSpc>
          <a:spcPts val="3398"/>
        </a:lnSpc>
        <a:spcBef>
          <a:spcPct val="0"/>
        </a:spcBef>
        <a:spcAft>
          <a:spcPct val="0"/>
        </a:spcAft>
        <a:defRPr sz="2600" b="1">
          <a:solidFill>
            <a:schemeClr val="tx2"/>
          </a:solidFill>
          <a:latin typeface="Arial" charset="0"/>
        </a:defRPr>
      </a:lvl2pPr>
      <a:lvl3pPr algn="l" defTabSz="1016636" rtl="0" eaLnBrk="0" fontAlgn="base" hangingPunct="0">
        <a:lnSpc>
          <a:spcPts val="3398"/>
        </a:lnSpc>
        <a:spcBef>
          <a:spcPct val="0"/>
        </a:spcBef>
        <a:spcAft>
          <a:spcPct val="0"/>
        </a:spcAft>
        <a:defRPr sz="2600" b="1">
          <a:solidFill>
            <a:schemeClr val="tx2"/>
          </a:solidFill>
          <a:latin typeface="Arial" charset="0"/>
        </a:defRPr>
      </a:lvl3pPr>
      <a:lvl4pPr algn="l" defTabSz="1016636" rtl="0" eaLnBrk="0" fontAlgn="base" hangingPunct="0">
        <a:lnSpc>
          <a:spcPts val="3398"/>
        </a:lnSpc>
        <a:spcBef>
          <a:spcPct val="0"/>
        </a:spcBef>
        <a:spcAft>
          <a:spcPct val="0"/>
        </a:spcAft>
        <a:defRPr sz="2600" b="1">
          <a:solidFill>
            <a:schemeClr val="tx2"/>
          </a:solidFill>
          <a:latin typeface="Arial" charset="0"/>
        </a:defRPr>
      </a:lvl4pPr>
      <a:lvl5pPr algn="l" defTabSz="1016636" rtl="0" eaLnBrk="0" fontAlgn="base" hangingPunct="0">
        <a:lnSpc>
          <a:spcPts val="3398"/>
        </a:lnSpc>
        <a:spcBef>
          <a:spcPct val="0"/>
        </a:spcBef>
        <a:spcAft>
          <a:spcPct val="0"/>
        </a:spcAft>
        <a:defRPr sz="2600" b="1">
          <a:solidFill>
            <a:schemeClr val="tx2"/>
          </a:solidFill>
          <a:latin typeface="Arial" charset="0"/>
        </a:defRPr>
      </a:lvl5pPr>
      <a:lvl6pPr marL="456697" algn="l" defTabSz="1018056" rtl="0" eaLnBrk="0" fontAlgn="base" hangingPunct="0">
        <a:lnSpc>
          <a:spcPts val="3398"/>
        </a:lnSpc>
        <a:spcBef>
          <a:spcPct val="0"/>
        </a:spcBef>
        <a:spcAft>
          <a:spcPct val="0"/>
        </a:spcAft>
        <a:defRPr sz="2600" b="1">
          <a:solidFill>
            <a:schemeClr val="tx2"/>
          </a:solidFill>
          <a:latin typeface="Arial" charset="0"/>
        </a:defRPr>
      </a:lvl6pPr>
      <a:lvl7pPr marL="913399" algn="l" defTabSz="1018056" rtl="0" eaLnBrk="0" fontAlgn="base" hangingPunct="0">
        <a:lnSpc>
          <a:spcPts val="3398"/>
        </a:lnSpc>
        <a:spcBef>
          <a:spcPct val="0"/>
        </a:spcBef>
        <a:spcAft>
          <a:spcPct val="0"/>
        </a:spcAft>
        <a:defRPr sz="2600" b="1">
          <a:solidFill>
            <a:schemeClr val="tx2"/>
          </a:solidFill>
          <a:latin typeface="Arial" charset="0"/>
        </a:defRPr>
      </a:lvl7pPr>
      <a:lvl8pPr marL="1370096" algn="l" defTabSz="1018056" rtl="0" eaLnBrk="0" fontAlgn="base" hangingPunct="0">
        <a:lnSpc>
          <a:spcPts val="3398"/>
        </a:lnSpc>
        <a:spcBef>
          <a:spcPct val="0"/>
        </a:spcBef>
        <a:spcAft>
          <a:spcPct val="0"/>
        </a:spcAft>
        <a:defRPr sz="2600" b="1">
          <a:solidFill>
            <a:schemeClr val="tx2"/>
          </a:solidFill>
          <a:latin typeface="Arial" charset="0"/>
        </a:defRPr>
      </a:lvl8pPr>
      <a:lvl9pPr marL="1826794" algn="l" defTabSz="1018056" rtl="0" eaLnBrk="0" fontAlgn="base" hangingPunct="0">
        <a:lnSpc>
          <a:spcPts val="3398"/>
        </a:lnSpc>
        <a:spcBef>
          <a:spcPct val="0"/>
        </a:spcBef>
        <a:spcAft>
          <a:spcPct val="0"/>
        </a:spcAft>
        <a:defRPr sz="2600" b="1">
          <a:solidFill>
            <a:schemeClr val="tx2"/>
          </a:solidFill>
          <a:latin typeface="Arial" charset="0"/>
        </a:defRPr>
      </a:lvl9pPr>
    </p:titleStyle>
    <p:body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p:bodyStyle>
    <p:otherStyle>
      <a:defPPr>
        <a:defRPr lang="es-CL"/>
      </a:defPPr>
      <a:lvl1pPr marL="0" algn="l" defTabSz="913399" rtl="0" eaLnBrk="1" latinLnBrk="0" hangingPunct="1">
        <a:defRPr sz="1800" kern="1200">
          <a:solidFill>
            <a:schemeClr val="tx1"/>
          </a:solidFill>
          <a:latin typeface="+mn-lt"/>
          <a:ea typeface="+mn-ea"/>
          <a:cs typeface="+mn-cs"/>
        </a:defRPr>
      </a:lvl1pPr>
      <a:lvl2pPr marL="456697" algn="l" defTabSz="913399" rtl="0" eaLnBrk="1" latinLnBrk="0" hangingPunct="1">
        <a:defRPr sz="1800" kern="1200">
          <a:solidFill>
            <a:schemeClr val="tx1"/>
          </a:solidFill>
          <a:latin typeface="+mn-lt"/>
          <a:ea typeface="+mn-ea"/>
          <a:cs typeface="+mn-cs"/>
        </a:defRPr>
      </a:lvl2pPr>
      <a:lvl3pPr marL="913399" algn="l" defTabSz="913399" rtl="0" eaLnBrk="1" latinLnBrk="0" hangingPunct="1">
        <a:defRPr sz="1800" kern="1200">
          <a:solidFill>
            <a:schemeClr val="tx1"/>
          </a:solidFill>
          <a:latin typeface="+mn-lt"/>
          <a:ea typeface="+mn-ea"/>
          <a:cs typeface="+mn-cs"/>
        </a:defRPr>
      </a:lvl3pPr>
      <a:lvl4pPr marL="1370096" algn="l" defTabSz="913399" rtl="0" eaLnBrk="1" latinLnBrk="0" hangingPunct="1">
        <a:defRPr sz="1800" kern="1200">
          <a:solidFill>
            <a:schemeClr val="tx1"/>
          </a:solidFill>
          <a:latin typeface="+mn-lt"/>
          <a:ea typeface="+mn-ea"/>
          <a:cs typeface="+mn-cs"/>
        </a:defRPr>
      </a:lvl4pPr>
      <a:lvl5pPr marL="1826794" algn="l" defTabSz="913399" rtl="0" eaLnBrk="1" latinLnBrk="0" hangingPunct="1">
        <a:defRPr sz="1800" kern="1200">
          <a:solidFill>
            <a:schemeClr val="tx1"/>
          </a:solidFill>
          <a:latin typeface="+mn-lt"/>
          <a:ea typeface="+mn-ea"/>
          <a:cs typeface="+mn-cs"/>
        </a:defRPr>
      </a:lvl5pPr>
      <a:lvl6pPr marL="2283491" algn="l" defTabSz="913399" rtl="0" eaLnBrk="1" latinLnBrk="0" hangingPunct="1">
        <a:defRPr sz="1800" kern="1200">
          <a:solidFill>
            <a:schemeClr val="tx1"/>
          </a:solidFill>
          <a:latin typeface="+mn-lt"/>
          <a:ea typeface="+mn-ea"/>
          <a:cs typeface="+mn-cs"/>
        </a:defRPr>
      </a:lvl6pPr>
      <a:lvl7pPr marL="2740191" algn="l" defTabSz="913399" rtl="0" eaLnBrk="1" latinLnBrk="0" hangingPunct="1">
        <a:defRPr sz="1800" kern="1200">
          <a:solidFill>
            <a:schemeClr val="tx1"/>
          </a:solidFill>
          <a:latin typeface="+mn-lt"/>
          <a:ea typeface="+mn-ea"/>
          <a:cs typeface="+mn-cs"/>
        </a:defRPr>
      </a:lvl7pPr>
      <a:lvl8pPr marL="3196890" algn="l" defTabSz="913399" rtl="0" eaLnBrk="1" latinLnBrk="0" hangingPunct="1">
        <a:defRPr sz="1800" kern="1200">
          <a:solidFill>
            <a:schemeClr val="tx1"/>
          </a:solidFill>
          <a:latin typeface="+mn-lt"/>
          <a:ea typeface="+mn-ea"/>
          <a:cs typeface="+mn-cs"/>
        </a:defRPr>
      </a:lvl8pPr>
      <a:lvl9pPr marL="3653587" algn="l" defTabSz="91339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7466" y="214586"/>
            <a:ext cx="9468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92129" y="1314454"/>
            <a:ext cx="907415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b="1">
                <a:solidFill>
                  <a:schemeClr val="tx2"/>
                </a:solidFill>
              </a:defRPr>
            </a:lvl1pPr>
          </a:lstStyle>
          <a:p>
            <a:pPr>
              <a:defRPr/>
            </a:pPr>
            <a:fld id="{BEB0F5FB-1EB5-48D3-A794-3795454A5502}" type="slidenum">
              <a:rPr lang="en-US">
                <a:solidFill>
                  <a:srgbClr val="002776"/>
                </a:solidFill>
              </a:rPr>
              <a:pPr>
                <a:defRPr/>
              </a:pPr>
              <a:t>‹#›</a:t>
            </a:fld>
            <a:endParaRPr lang="en-US" dirty="0">
              <a:solidFill>
                <a:srgbClr val="002776"/>
              </a:solidFill>
            </a:endParaRPr>
          </a:p>
        </p:txBody>
      </p:sp>
      <p:sp>
        <p:nvSpPr>
          <p:cNvPr id="10" name="Footer Placeholder 10"/>
          <p:cNvSpPr>
            <a:spLocks noGrp="1"/>
          </p:cNvSpPr>
          <p:nvPr>
            <p:ph type="ftr" sz="quarter" idx="3"/>
          </p:nvPr>
        </p:nvSpPr>
        <p:spPr>
          <a:xfrm>
            <a:off x="849313" y="7429506"/>
            <a:ext cx="474980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a:solidFill>
                  <a:schemeClr val="tx2"/>
                </a:solidFill>
              </a:defRPr>
            </a:lvl1pPr>
          </a:lstStyle>
          <a:p>
            <a:pPr>
              <a:defRPr/>
            </a:pPr>
            <a:r>
              <a:rPr lang="en-US" dirty="0">
                <a:solidFill>
                  <a:srgbClr val="002776"/>
                </a:solidFill>
              </a:rPr>
              <a:t>Footer</a:t>
            </a:r>
          </a:p>
        </p:txBody>
      </p:sp>
      <p:pic>
        <p:nvPicPr>
          <p:cNvPr id="1030" name="Picture 5" descr="DEL_PRI_RGB"/>
          <p:cNvPicPr>
            <a:picLocks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5" t="27351" r="9871" b="25598"/>
          <a:stretch>
            <a:fillRect/>
          </a:stretch>
        </p:blipFill>
        <p:spPr bwMode="auto">
          <a:xfrm>
            <a:off x="8846506" y="7487394"/>
            <a:ext cx="792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3559588911"/>
      </p:ext>
    </p:extLst>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61" r:id="rId7"/>
    <p:sldLayoutId id="2147484963" r:id="rId8"/>
    <p:sldLayoutId id="2147484964" r:id="rId9"/>
    <p:sldLayoutId id="2147484965" r:id="rId10"/>
    <p:sldLayoutId id="2147484967" r:id="rId11"/>
    <p:sldLayoutId id="2147484968" r:id="rId12"/>
    <p:sldLayoutId id="2147484969" r:id="rId13"/>
    <p:sldLayoutId id="2147484989" r:id="rId14"/>
  </p:sldLayoutIdLst>
  <p:hf hdr="0" dt="0"/>
  <p:txStyles>
    <p:titleStyle>
      <a:lvl1pPr algn="l" defTabSz="1016636" rtl="0" eaLnBrk="0" fontAlgn="base" hangingPunct="0">
        <a:lnSpc>
          <a:spcPct val="100000"/>
        </a:lnSpc>
        <a:spcBef>
          <a:spcPct val="0"/>
        </a:spcBef>
        <a:spcAft>
          <a:spcPct val="0"/>
        </a:spcAft>
        <a:defRPr sz="2200" b="1">
          <a:solidFill>
            <a:schemeClr val="tx2"/>
          </a:solidFill>
          <a:latin typeface="+mj-lt"/>
          <a:ea typeface="+mj-ea"/>
          <a:cs typeface="+mj-cs"/>
        </a:defRPr>
      </a:lvl1pPr>
      <a:lvl2pPr algn="l" defTabSz="1016636" rtl="0" eaLnBrk="0" fontAlgn="base" hangingPunct="0">
        <a:lnSpc>
          <a:spcPts val="3398"/>
        </a:lnSpc>
        <a:spcBef>
          <a:spcPct val="0"/>
        </a:spcBef>
        <a:spcAft>
          <a:spcPct val="0"/>
        </a:spcAft>
        <a:defRPr sz="2600" b="1">
          <a:solidFill>
            <a:schemeClr val="tx2"/>
          </a:solidFill>
          <a:latin typeface="Arial" charset="0"/>
        </a:defRPr>
      </a:lvl2pPr>
      <a:lvl3pPr algn="l" defTabSz="1016636" rtl="0" eaLnBrk="0" fontAlgn="base" hangingPunct="0">
        <a:lnSpc>
          <a:spcPts val="3398"/>
        </a:lnSpc>
        <a:spcBef>
          <a:spcPct val="0"/>
        </a:spcBef>
        <a:spcAft>
          <a:spcPct val="0"/>
        </a:spcAft>
        <a:defRPr sz="2600" b="1">
          <a:solidFill>
            <a:schemeClr val="tx2"/>
          </a:solidFill>
          <a:latin typeface="Arial" charset="0"/>
        </a:defRPr>
      </a:lvl3pPr>
      <a:lvl4pPr algn="l" defTabSz="1016636" rtl="0" eaLnBrk="0" fontAlgn="base" hangingPunct="0">
        <a:lnSpc>
          <a:spcPts val="3398"/>
        </a:lnSpc>
        <a:spcBef>
          <a:spcPct val="0"/>
        </a:spcBef>
        <a:spcAft>
          <a:spcPct val="0"/>
        </a:spcAft>
        <a:defRPr sz="2600" b="1">
          <a:solidFill>
            <a:schemeClr val="tx2"/>
          </a:solidFill>
          <a:latin typeface="Arial" charset="0"/>
        </a:defRPr>
      </a:lvl4pPr>
      <a:lvl5pPr algn="l" defTabSz="1016636" rtl="0" eaLnBrk="0" fontAlgn="base" hangingPunct="0">
        <a:lnSpc>
          <a:spcPts val="3398"/>
        </a:lnSpc>
        <a:spcBef>
          <a:spcPct val="0"/>
        </a:spcBef>
        <a:spcAft>
          <a:spcPct val="0"/>
        </a:spcAft>
        <a:defRPr sz="2600" b="1">
          <a:solidFill>
            <a:schemeClr val="tx2"/>
          </a:solidFill>
          <a:latin typeface="Arial" charset="0"/>
        </a:defRPr>
      </a:lvl5pPr>
      <a:lvl6pPr marL="456697" algn="l" defTabSz="1018056" rtl="0" eaLnBrk="0" fontAlgn="base" hangingPunct="0">
        <a:lnSpc>
          <a:spcPts val="3398"/>
        </a:lnSpc>
        <a:spcBef>
          <a:spcPct val="0"/>
        </a:spcBef>
        <a:spcAft>
          <a:spcPct val="0"/>
        </a:spcAft>
        <a:defRPr sz="2600" b="1">
          <a:solidFill>
            <a:schemeClr val="tx2"/>
          </a:solidFill>
          <a:latin typeface="Arial" charset="0"/>
        </a:defRPr>
      </a:lvl6pPr>
      <a:lvl7pPr marL="913399" algn="l" defTabSz="1018056" rtl="0" eaLnBrk="0" fontAlgn="base" hangingPunct="0">
        <a:lnSpc>
          <a:spcPts val="3398"/>
        </a:lnSpc>
        <a:spcBef>
          <a:spcPct val="0"/>
        </a:spcBef>
        <a:spcAft>
          <a:spcPct val="0"/>
        </a:spcAft>
        <a:defRPr sz="2600" b="1">
          <a:solidFill>
            <a:schemeClr val="tx2"/>
          </a:solidFill>
          <a:latin typeface="Arial" charset="0"/>
        </a:defRPr>
      </a:lvl7pPr>
      <a:lvl8pPr marL="1370096" algn="l" defTabSz="1018056" rtl="0" eaLnBrk="0" fontAlgn="base" hangingPunct="0">
        <a:lnSpc>
          <a:spcPts val="3398"/>
        </a:lnSpc>
        <a:spcBef>
          <a:spcPct val="0"/>
        </a:spcBef>
        <a:spcAft>
          <a:spcPct val="0"/>
        </a:spcAft>
        <a:defRPr sz="2600" b="1">
          <a:solidFill>
            <a:schemeClr val="tx2"/>
          </a:solidFill>
          <a:latin typeface="Arial" charset="0"/>
        </a:defRPr>
      </a:lvl8pPr>
      <a:lvl9pPr marL="1826794" algn="l" defTabSz="1018056" rtl="0" eaLnBrk="0" fontAlgn="base" hangingPunct="0">
        <a:lnSpc>
          <a:spcPts val="3398"/>
        </a:lnSpc>
        <a:spcBef>
          <a:spcPct val="0"/>
        </a:spcBef>
        <a:spcAft>
          <a:spcPct val="0"/>
        </a:spcAft>
        <a:defRPr sz="2600" b="1">
          <a:solidFill>
            <a:schemeClr val="tx2"/>
          </a:solidFill>
          <a:latin typeface="Arial" charset="0"/>
        </a:defRPr>
      </a:lvl9pPr>
    </p:titleStyle>
    <p:body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p:bodyStyle>
    <p:otherStyle>
      <a:defPPr>
        <a:defRPr lang="es-CL"/>
      </a:defPPr>
      <a:lvl1pPr marL="0" algn="l" defTabSz="913399" rtl="0" eaLnBrk="1" latinLnBrk="0" hangingPunct="1">
        <a:defRPr sz="1800" kern="1200">
          <a:solidFill>
            <a:schemeClr val="tx1"/>
          </a:solidFill>
          <a:latin typeface="+mn-lt"/>
          <a:ea typeface="+mn-ea"/>
          <a:cs typeface="+mn-cs"/>
        </a:defRPr>
      </a:lvl1pPr>
      <a:lvl2pPr marL="456697" algn="l" defTabSz="913399" rtl="0" eaLnBrk="1" latinLnBrk="0" hangingPunct="1">
        <a:defRPr sz="1800" kern="1200">
          <a:solidFill>
            <a:schemeClr val="tx1"/>
          </a:solidFill>
          <a:latin typeface="+mn-lt"/>
          <a:ea typeface="+mn-ea"/>
          <a:cs typeface="+mn-cs"/>
        </a:defRPr>
      </a:lvl2pPr>
      <a:lvl3pPr marL="913399" algn="l" defTabSz="913399" rtl="0" eaLnBrk="1" latinLnBrk="0" hangingPunct="1">
        <a:defRPr sz="1800" kern="1200">
          <a:solidFill>
            <a:schemeClr val="tx1"/>
          </a:solidFill>
          <a:latin typeface="+mn-lt"/>
          <a:ea typeface="+mn-ea"/>
          <a:cs typeface="+mn-cs"/>
        </a:defRPr>
      </a:lvl3pPr>
      <a:lvl4pPr marL="1370096" algn="l" defTabSz="913399" rtl="0" eaLnBrk="1" latinLnBrk="0" hangingPunct="1">
        <a:defRPr sz="1800" kern="1200">
          <a:solidFill>
            <a:schemeClr val="tx1"/>
          </a:solidFill>
          <a:latin typeface="+mn-lt"/>
          <a:ea typeface="+mn-ea"/>
          <a:cs typeface="+mn-cs"/>
        </a:defRPr>
      </a:lvl4pPr>
      <a:lvl5pPr marL="1826794" algn="l" defTabSz="913399" rtl="0" eaLnBrk="1" latinLnBrk="0" hangingPunct="1">
        <a:defRPr sz="1800" kern="1200">
          <a:solidFill>
            <a:schemeClr val="tx1"/>
          </a:solidFill>
          <a:latin typeface="+mn-lt"/>
          <a:ea typeface="+mn-ea"/>
          <a:cs typeface="+mn-cs"/>
        </a:defRPr>
      </a:lvl5pPr>
      <a:lvl6pPr marL="2283491" algn="l" defTabSz="913399" rtl="0" eaLnBrk="1" latinLnBrk="0" hangingPunct="1">
        <a:defRPr sz="1800" kern="1200">
          <a:solidFill>
            <a:schemeClr val="tx1"/>
          </a:solidFill>
          <a:latin typeface="+mn-lt"/>
          <a:ea typeface="+mn-ea"/>
          <a:cs typeface="+mn-cs"/>
        </a:defRPr>
      </a:lvl6pPr>
      <a:lvl7pPr marL="2740191" algn="l" defTabSz="913399" rtl="0" eaLnBrk="1" latinLnBrk="0" hangingPunct="1">
        <a:defRPr sz="1800" kern="1200">
          <a:solidFill>
            <a:schemeClr val="tx1"/>
          </a:solidFill>
          <a:latin typeface="+mn-lt"/>
          <a:ea typeface="+mn-ea"/>
          <a:cs typeface="+mn-cs"/>
        </a:defRPr>
      </a:lvl7pPr>
      <a:lvl8pPr marL="3196890" algn="l" defTabSz="913399" rtl="0" eaLnBrk="1" latinLnBrk="0" hangingPunct="1">
        <a:defRPr sz="1800" kern="1200">
          <a:solidFill>
            <a:schemeClr val="tx1"/>
          </a:solidFill>
          <a:latin typeface="+mn-lt"/>
          <a:ea typeface="+mn-ea"/>
          <a:cs typeface="+mn-cs"/>
        </a:defRPr>
      </a:lvl8pPr>
      <a:lvl9pPr marL="3653587" algn="l" defTabSz="91339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7466" y="214586"/>
            <a:ext cx="9468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92129" y="1314454"/>
            <a:ext cx="907415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b="1">
                <a:solidFill>
                  <a:schemeClr val="tx2"/>
                </a:solidFill>
              </a:defRPr>
            </a:lvl1pPr>
          </a:lstStyle>
          <a:p>
            <a:pPr>
              <a:defRPr/>
            </a:pPr>
            <a:fld id="{BEB0F5FB-1EB5-48D3-A794-3795454A5502}" type="slidenum">
              <a:rPr lang="en-US">
                <a:solidFill>
                  <a:srgbClr val="002776"/>
                </a:solidFill>
              </a:rPr>
              <a:pPr>
                <a:defRPr/>
              </a:pPr>
              <a:t>‹#›</a:t>
            </a:fld>
            <a:endParaRPr lang="en-US" dirty="0">
              <a:solidFill>
                <a:srgbClr val="002776"/>
              </a:solidFill>
            </a:endParaRPr>
          </a:p>
        </p:txBody>
      </p:sp>
      <p:sp>
        <p:nvSpPr>
          <p:cNvPr id="10" name="Footer Placeholder 10"/>
          <p:cNvSpPr>
            <a:spLocks noGrp="1"/>
          </p:cNvSpPr>
          <p:nvPr>
            <p:ph type="ftr" sz="quarter" idx="3"/>
          </p:nvPr>
        </p:nvSpPr>
        <p:spPr>
          <a:xfrm>
            <a:off x="849313" y="7429506"/>
            <a:ext cx="474980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a:solidFill>
                  <a:schemeClr val="tx2"/>
                </a:solidFill>
              </a:defRPr>
            </a:lvl1pPr>
          </a:lstStyle>
          <a:p>
            <a:pPr>
              <a:defRPr/>
            </a:pPr>
            <a:r>
              <a:rPr lang="en-US" dirty="0">
                <a:solidFill>
                  <a:srgbClr val="002776"/>
                </a:solidFill>
              </a:rPr>
              <a:t>Footer</a:t>
            </a:r>
          </a:p>
        </p:txBody>
      </p:sp>
      <p:pic>
        <p:nvPicPr>
          <p:cNvPr id="1030" name="Picture 5" descr="DEL_PRI_RGB"/>
          <p:cNvPicPr>
            <a:picLocks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5" t="27351" r="9871" b="25598"/>
          <a:stretch>
            <a:fillRect/>
          </a:stretch>
        </p:blipFill>
        <p:spPr bwMode="auto">
          <a:xfrm>
            <a:off x="8846506" y="7487394"/>
            <a:ext cx="792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3559588911"/>
      </p:ext>
    </p:extLst>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6" r:id="rId5"/>
    <p:sldLayoutId id="2147484982" r:id="rId6"/>
    <p:sldLayoutId id="2147484983" r:id="rId7"/>
    <p:sldLayoutId id="2147484984" r:id="rId8"/>
  </p:sldLayoutIdLst>
  <p:hf hdr="0" dt="0"/>
  <p:txStyles>
    <p:titleStyle>
      <a:lvl1pPr algn="l" defTabSz="1016636" rtl="0" eaLnBrk="0" fontAlgn="base" hangingPunct="0">
        <a:lnSpc>
          <a:spcPct val="100000"/>
        </a:lnSpc>
        <a:spcBef>
          <a:spcPct val="0"/>
        </a:spcBef>
        <a:spcAft>
          <a:spcPct val="0"/>
        </a:spcAft>
        <a:defRPr sz="2200" b="1">
          <a:solidFill>
            <a:schemeClr val="tx2"/>
          </a:solidFill>
          <a:latin typeface="+mj-lt"/>
          <a:ea typeface="+mj-ea"/>
          <a:cs typeface="+mj-cs"/>
        </a:defRPr>
      </a:lvl1pPr>
      <a:lvl2pPr algn="l" defTabSz="1016636" rtl="0" eaLnBrk="0" fontAlgn="base" hangingPunct="0">
        <a:lnSpc>
          <a:spcPts val="3398"/>
        </a:lnSpc>
        <a:spcBef>
          <a:spcPct val="0"/>
        </a:spcBef>
        <a:spcAft>
          <a:spcPct val="0"/>
        </a:spcAft>
        <a:defRPr sz="2600" b="1">
          <a:solidFill>
            <a:schemeClr val="tx2"/>
          </a:solidFill>
          <a:latin typeface="Arial" charset="0"/>
        </a:defRPr>
      </a:lvl2pPr>
      <a:lvl3pPr algn="l" defTabSz="1016636" rtl="0" eaLnBrk="0" fontAlgn="base" hangingPunct="0">
        <a:lnSpc>
          <a:spcPts val="3398"/>
        </a:lnSpc>
        <a:spcBef>
          <a:spcPct val="0"/>
        </a:spcBef>
        <a:spcAft>
          <a:spcPct val="0"/>
        </a:spcAft>
        <a:defRPr sz="2600" b="1">
          <a:solidFill>
            <a:schemeClr val="tx2"/>
          </a:solidFill>
          <a:latin typeface="Arial" charset="0"/>
        </a:defRPr>
      </a:lvl3pPr>
      <a:lvl4pPr algn="l" defTabSz="1016636" rtl="0" eaLnBrk="0" fontAlgn="base" hangingPunct="0">
        <a:lnSpc>
          <a:spcPts val="3398"/>
        </a:lnSpc>
        <a:spcBef>
          <a:spcPct val="0"/>
        </a:spcBef>
        <a:spcAft>
          <a:spcPct val="0"/>
        </a:spcAft>
        <a:defRPr sz="2600" b="1">
          <a:solidFill>
            <a:schemeClr val="tx2"/>
          </a:solidFill>
          <a:latin typeface="Arial" charset="0"/>
        </a:defRPr>
      </a:lvl4pPr>
      <a:lvl5pPr algn="l" defTabSz="1016636" rtl="0" eaLnBrk="0" fontAlgn="base" hangingPunct="0">
        <a:lnSpc>
          <a:spcPts val="3398"/>
        </a:lnSpc>
        <a:spcBef>
          <a:spcPct val="0"/>
        </a:spcBef>
        <a:spcAft>
          <a:spcPct val="0"/>
        </a:spcAft>
        <a:defRPr sz="2600" b="1">
          <a:solidFill>
            <a:schemeClr val="tx2"/>
          </a:solidFill>
          <a:latin typeface="Arial" charset="0"/>
        </a:defRPr>
      </a:lvl5pPr>
      <a:lvl6pPr marL="456697" algn="l" defTabSz="1018056" rtl="0" eaLnBrk="0" fontAlgn="base" hangingPunct="0">
        <a:lnSpc>
          <a:spcPts val="3398"/>
        </a:lnSpc>
        <a:spcBef>
          <a:spcPct val="0"/>
        </a:spcBef>
        <a:spcAft>
          <a:spcPct val="0"/>
        </a:spcAft>
        <a:defRPr sz="2600" b="1">
          <a:solidFill>
            <a:schemeClr val="tx2"/>
          </a:solidFill>
          <a:latin typeface="Arial" charset="0"/>
        </a:defRPr>
      </a:lvl6pPr>
      <a:lvl7pPr marL="913399" algn="l" defTabSz="1018056" rtl="0" eaLnBrk="0" fontAlgn="base" hangingPunct="0">
        <a:lnSpc>
          <a:spcPts val="3398"/>
        </a:lnSpc>
        <a:spcBef>
          <a:spcPct val="0"/>
        </a:spcBef>
        <a:spcAft>
          <a:spcPct val="0"/>
        </a:spcAft>
        <a:defRPr sz="2600" b="1">
          <a:solidFill>
            <a:schemeClr val="tx2"/>
          </a:solidFill>
          <a:latin typeface="Arial" charset="0"/>
        </a:defRPr>
      </a:lvl7pPr>
      <a:lvl8pPr marL="1370096" algn="l" defTabSz="1018056" rtl="0" eaLnBrk="0" fontAlgn="base" hangingPunct="0">
        <a:lnSpc>
          <a:spcPts val="3398"/>
        </a:lnSpc>
        <a:spcBef>
          <a:spcPct val="0"/>
        </a:spcBef>
        <a:spcAft>
          <a:spcPct val="0"/>
        </a:spcAft>
        <a:defRPr sz="2600" b="1">
          <a:solidFill>
            <a:schemeClr val="tx2"/>
          </a:solidFill>
          <a:latin typeface="Arial" charset="0"/>
        </a:defRPr>
      </a:lvl8pPr>
      <a:lvl9pPr marL="1826794" algn="l" defTabSz="1018056" rtl="0" eaLnBrk="0" fontAlgn="base" hangingPunct="0">
        <a:lnSpc>
          <a:spcPts val="3398"/>
        </a:lnSpc>
        <a:spcBef>
          <a:spcPct val="0"/>
        </a:spcBef>
        <a:spcAft>
          <a:spcPct val="0"/>
        </a:spcAft>
        <a:defRPr sz="2600" b="1">
          <a:solidFill>
            <a:schemeClr val="tx2"/>
          </a:solidFill>
          <a:latin typeface="Arial" charset="0"/>
        </a:defRPr>
      </a:lvl9pPr>
    </p:titleStyle>
    <p:body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p:bodyStyle>
    <p:otherStyle>
      <a:defPPr>
        <a:defRPr lang="es-CL"/>
      </a:defPPr>
      <a:lvl1pPr marL="0" algn="l" defTabSz="913399" rtl="0" eaLnBrk="1" latinLnBrk="0" hangingPunct="1">
        <a:defRPr sz="1800" kern="1200">
          <a:solidFill>
            <a:schemeClr val="tx1"/>
          </a:solidFill>
          <a:latin typeface="+mn-lt"/>
          <a:ea typeface="+mn-ea"/>
          <a:cs typeface="+mn-cs"/>
        </a:defRPr>
      </a:lvl1pPr>
      <a:lvl2pPr marL="456697" algn="l" defTabSz="913399" rtl="0" eaLnBrk="1" latinLnBrk="0" hangingPunct="1">
        <a:defRPr sz="1800" kern="1200">
          <a:solidFill>
            <a:schemeClr val="tx1"/>
          </a:solidFill>
          <a:latin typeface="+mn-lt"/>
          <a:ea typeface="+mn-ea"/>
          <a:cs typeface="+mn-cs"/>
        </a:defRPr>
      </a:lvl2pPr>
      <a:lvl3pPr marL="913399" algn="l" defTabSz="913399" rtl="0" eaLnBrk="1" latinLnBrk="0" hangingPunct="1">
        <a:defRPr sz="1800" kern="1200">
          <a:solidFill>
            <a:schemeClr val="tx1"/>
          </a:solidFill>
          <a:latin typeface="+mn-lt"/>
          <a:ea typeface="+mn-ea"/>
          <a:cs typeface="+mn-cs"/>
        </a:defRPr>
      </a:lvl3pPr>
      <a:lvl4pPr marL="1370096" algn="l" defTabSz="913399" rtl="0" eaLnBrk="1" latinLnBrk="0" hangingPunct="1">
        <a:defRPr sz="1800" kern="1200">
          <a:solidFill>
            <a:schemeClr val="tx1"/>
          </a:solidFill>
          <a:latin typeface="+mn-lt"/>
          <a:ea typeface="+mn-ea"/>
          <a:cs typeface="+mn-cs"/>
        </a:defRPr>
      </a:lvl4pPr>
      <a:lvl5pPr marL="1826794" algn="l" defTabSz="913399" rtl="0" eaLnBrk="1" latinLnBrk="0" hangingPunct="1">
        <a:defRPr sz="1800" kern="1200">
          <a:solidFill>
            <a:schemeClr val="tx1"/>
          </a:solidFill>
          <a:latin typeface="+mn-lt"/>
          <a:ea typeface="+mn-ea"/>
          <a:cs typeface="+mn-cs"/>
        </a:defRPr>
      </a:lvl5pPr>
      <a:lvl6pPr marL="2283491" algn="l" defTabSz="913399" rtl="0" eaLnBrk="1" latinLnBrk="0" hangingPunct="1">
        <a:defRPr sz="1800" kern="1200">
          <a:solidFill>
            <a:schemeClr val="tx1"/>
          </a:solidFill>
          <a:latin typeface="+mn-lt"/>
          <a:ea typeface="+mn-ea"/>
          <a:cs typeface="+mn-cs"/>
        </a:defRPr>
      </a:lvl6pPr>
      <a:lvl7pPr marL="2740191" algn="l" defTabSz="913399" rtl="0" eaLnBrk="1" latinLnBrk="0" hangingPunct="1">
        <a:defRPr sz="1800" kern="1200">
          <a:solidFill>
            <a:schemeClr val="tx1"/>
          </a:solidFill>
          <a:latin typeface="+mn-lt"/>
          <a:ea typeface="+mn-ea"/>
          <a:cs typeface="+mn-cs"/>
        </a:defRPr>
      </a:lvl7pPr>
      <a:lvl8pPr marL="3196890" algn="l" defTabSz="913399" rtl="0" eaLnBrk="1" latinLnBrk="0" hangingPunct="1">
        <a:defRPr sz="1800" kern="1200">
          <a:solidFill>
            <a:schemeClr val="tx1"/>
          </a:solidFill>
          <a:latin typeface="+mn-lt"/>
          <a:ea typeface="+mn-ea"/>
          <a:cs typeface="+mn-cs"/>
        </a:defRPr>
      </a:lvl8pPr>
      <a:lvl9pPr marL="3653587" algn="l" defTabSz="9133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3.xml"/><Relationship Id="rId7" Type="http://schemas.openxmlformats.org/officeDocument/2006/relationships/image" Target="../media/image7.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jpeg"/><Relationship Id="rId4" Type="http://schemas.openxmlformats.org/officeDocument/2006/relationships/notesSlide" Target="../notesSlides/notesSlide1.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38" name="Picture 74" descr="http://www.elciudadano.gob.ec/wp-content/uploads/2015/08/Quito-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 y="0"/>
            <a:ext cx="10075781" cy="77739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p:custDataLst>
              <p:tags r:id="rId2"/>
            </p:custDataLst>
            <p:extLst/>
          </p:nvPr>
        </p:nvGraphicFramePr>
        <p:xfrm>
          <a:off x="523693" y="404691"/>
          <a:ext cx="142222" cy="142222"/>
        </p:xfrm>
        <a:graphic>
          <a:graphicData uri="http://schemas.openxmlformats.org/presentationml/2006/ole">
            <mc:AlternateContent xmlns:mc="http://schemas.openxmlformats.org/markup-compatibility/2006">
              <mc:Choice xmlns:v="urn:schemas-microsoft-com:vml" Requires="v">
                <p:oleObj spid="_x0000_s281876"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523693" y="404691"/>
                        <a:ext cx="142222" cy="142222"/>
                      </a:xfrm>
                      <a:prstGeom prst="rect">
                        <a:avLst/>
                      </a:prstGeom>
                    </p:spPr>
                  </p:pic>
                </p:oleObj>
              </mc:Fallback>
            </mc:AlternateContent>
          </a:graphicData>
        </a:graphic>
      </p:graphicFrame>
      <p:sp>
        <p:nvSpPr>
          <p:cNvPr id="9" name="Title 1"/>
          <p:cNvSpPr txBox="1">
            <a:spLocks/>
          </p:cNvSpPr>
          <p:nvPr/>
        </p:nvSpPr>
        <p:spPr>
          <a:xfrm>
            <a:off x="-1729313" y="3103217"/>
            <a:ext cx="7778116" cy="969644"/>
          </a:xfrm>
          <a:prstGeom prst="rect">
            <a:avLst/>
          </a:prstGeom>
        </p:spPr>
        <p:txBody>
          <a:bodyPr/>
          <a:lstStyle>
            <a:lvl1pPr algn="l" defTabSz="1019012" rtl="0" eaLnBrk="1" fontAlgn="base" hangingPunct="1">
              <a:spcBef>
                <a:spcPct val="0"/>
              </a:spcBef>
              <a:spcAft>
                <a:spcPct val="0"/>
              </a:spcAft>
              <a:defRPr sz="2800" b="1">
                <a:solidFill>
                  <a:srgbClr val="000000"/>
                </a:solidFill>
                <a:latin typeface="Calibri" pitchFamily="34" charset="0"/>
                <a:ea typeface="+mj-ea"/>
                <a:cs typeface="+mj-cs"/>
              </a:defRPr>
            </a:lvl1pPr>
            <a:lvl2pPr algn="l" defTabSz="1019012" rtl="0" eaLnBrk="1" fontAlgn="base" hangingPunct="1">
              <a:spcBef>
                <a:spcPct val="0"/>
              </a:spcBef>
              <a:spcAft>
                <a:spcPct val="0"/>
              </a:spcAft>
              <a:defRPr sz="2500" b="1">
                <a:solidFill>
                  <a:schemeClr val="tx2"/>
                </a:solidFill>
                <a:latin typeface="Arial" charset="0"/>
              </a:defRPr>
            </a:lvl2pPr>
            <a:lvl3pPr algn="l" defTabSz="1019012" rtl="0" eaLnBrk="1" fontAlgn="base" hangingPunct="1">
              <a:spcBef>
                <a:spcPct val="0"/>
              </a:spcBef>
              <a:spcAft>
                <a:spcPct val="0"/>
              </a:spcAft>
              <a:defRPr sz="2500" b="1">
                <a:solidFill>
                  <a:schemeClr val="tx2"/>
                </a:solidFill>
                <a:latin typeface="Arial" charset="0"/>
              </a:defRPr>
            </a:lvl3pPr>
            <a:lvl4pPr algn="l" defTabSz="1019012" rtl="0" eaLnBrk="1" fontAlgn="base" hangingPunct="1">
              <a:spcBef>
                <a:spcPct val="0"/>
              </a:spcBef>
              <a:spcAft>
                <a:spcPct val="0"/>
              </a:spcAft>
              <a:defRPr sz="2500" b="1">
                <a:solidFill>
                  <a:schemeClr val="tx2"/>
                </a:solidFill>
                <a:latin typeface="Arial" charset="0"/>
              </a:defRPr>
            </a:lvl4pPr>
            <a:lvl5pPr algn="l" defTabSz="1019012" rtl="0" eaLnBrk="1" fontAlgn="base" hangingPunct="1">
              <a:spcBef>
                <a:spcPct val="0"/>
              </a:spcBef>
              <a:spcAft>
                <a:spcPct val="0"/>
              </a:spcAft>
              <a:defRPr sz="2500" b="1">
                <a:solidFill>
                  <a:schemeClr val="tx2"/>
                </a:solidFill>
                <a:latin typeface="Arial" charset="0"/>
              </a:defRPr>
            </a:lvl5pPr>
            <a:lvl6pPr marL="457127" algn="l" defTabSz="1019012" rtl="0" eaLnBrk="1" fontAlgn="base" hangingPunct="1">
              <a:spcBef>
                <a:spcPct val="0"/>
              </a:spcBef>
              <a:spcAft>
                <a:spcPct val="0"/>
              </a:spcAft>
              <a:defRPr sz="2500" b="1">
                <a:solidFill>
                  <a:schemeClr val="tx2"/>
                </a:solidFill>
                <a:latin typeface="Arial" charset="0"/>
              </a:defRPr>
            </a:lvl6pPr>
            <a:lvl7pPr marL="914254" algn="l" defTabSz="1019012" rtl="0" eaLnBrk="1" fontAlgn="base" hangingPunct="1">
              <a:spcBef>
                <a:spcPct val="0"/>
              </a:spcBef>
              <a:spcAft>
                <a:spcPct val="0"/>
              </a:spcAft>
              <a:defRPr sz="2500" b="1">
                <a:solidFill>
                  <a:schemeClr val="tx2"/>
                </a:solidFill>
                <a:latin typeface="Arial" charset="0"/>
              </a:defRPr>
            </a:lvl7pPr>
            <a:lvl8pPr marL="1371381" algn="l" defTabSz="1019012" rtl="0" eaLnBrk="1" fontAlgn="base" hangingPunct="1">
              <a:spcBef>
                <a:spcPct val="0"/>
              </a:spcBef>
              <a:spcAft>
                <a:spcPct val="0"/>
              </a:spcAft>
              <a:defRPr sz="2500" b="1">
                <a:solidFill>
                  <a:schemeClr val="tx2"/>
                </a:solidFill>
                <a:latin typeface="Arial" charset="0"/>
              </a:defRPr>
            </a:lvl8pPr>
            <a:lvl9pPr marL="1828506" algn="l" defTabSz="1019012" rtl="0" eaLnBrk="1" fontAlgn="base" hangingPunct="1">
              <a:spcBef>
                <a:spcPct val="0"/>
              </a:spcBef>
              <a:spcAft>
                <a:spcPct val="0"/>
              </a:spcAft>
              <a:defRPr sz="2500" b="1">
                <a:solidFill>
                  <a:schemeClr val="tx2"/>
                </a:solidFill>
                <a:latin typeface="Arial" charset="0"/>
              </a:defRPr>
            </a:lvl9pPr>
          </a:lstStyle>
          <a:p>
            <a:pPr>
              <a:lnSpc>
                <a:spcPct val="83000"/>
              </a:lnSpc>
              <a:spcAft>
                <a:spcPts val="269"/>
              </a:spcAft>
            </a:pPr>
            <a:r>
              <a:rPr lang="es-ES_tradnl" sz="2150" b="0" kern="0" dirty="0"/>
              <a:t>	</a:t>
            </a:r>
          </a:p>
        </p:txBody>
      </p:sp>
      <p:sp>
        <p:nvSpPr>
          <p:cNvPr id="3" name="AutoShape 2" descr="https://encrypted-tbn3.gstatic.com/images?q=tbn:ANd9GcR9ZUt4RiXNGyBmiSvMVLnOrzPfGfeHlxsTAZJtVDruCwHwjwIwig"/>
          <p:cNvSpPr>
            <a:spLocks noChangeAspect="1" noChangeArrowheads="1"/>
          </p:cNvSpPr>
          <p:nvPr/>
        </p:nvSpPr>
        <p:spPr bwMode="auto">
          <a:xfrm>
            <a:off x="663070" y="275269"/>
            <a:ext cx="273066" cy="2730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1920" tIns="40960" rIns="81920" bIns="40960" numCol="1" anchor="t" anchorCtr="0" compatLnSpc="1">
            <a:prstTxWarp prst="textNoShape">
              <a:avLst/>
            </a:prstTxWarp>
          </a:bodyPr>
          <a:lstStyle/>
          <a:p>
            <a:pPr defTabSz="819188"/>
            <a:endParaRPr lang="es-ES_tradnl" sz="1791" dirty="0">
              <a:solidFill>
                <a:srgbClr val="002776"/>
              </a:solidFill>
            </a:endParaRPr>
          </a:p>
        </p:txBody>
      </p:sp>
      <p:sp>
        <p:nvSpPr>
          <p:cNvPr id="10" name="Rectangle 9"/>
          <p:cNvSpPr/>
          <p:nvPr/>
        </p:nvSpPr>
        <p:spPr>
          <a:xfrm>
            <a:off x="203589" y="5349542"/>
            <a:ext cx="5362087" cy="195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905" tIns="40954" rIns="81905" bIns="40954" rtlCol="0" anchor="ctr"/>
          <a:lstStyle/>
          <a:p>
            <a:pPr defTabSz="819188">
              <a:spcBef>
                <a:spcPts val="1100"/>
              </a:spcBef>
            </a:pPr>
            <a:endParaRPr lang="es-ES_tradnl" sz="1791" dirty="0">
              <a:solidFill>
                <a:srgbClr val="81BC00"/>
              </a:solidFill>
            </a:endParaRPr>
          </a:p>
          <a:p>
            <a:pPr defTabSz="819188">
              <a:spcBef>
                <a:spcPts val="1100"/>
              </a:spcBef>
            </a:pPr>
            <a:endParaRPr lang="es-ES_tradnl" sz="1791" dirty="0">
              <a:solidFill>
                <a:srgbClr val="81BC00"/>
              </a:solidFill>
            </a:endParaRPr>
          </a:p>
          <a:p>
            <a:pPr defTabSz="819188"/>
            <a:r>
              <a:rPr lang="es-ES" sz="1791" dirty="0">
                <a:solidFill>
                  <a:srgbClr val="81BC00"/>
                </a:solidFill>
              </a:rPr>
              <a:t>Plan Estratégico de Desarrollo de Turismo Sostenible de Quito al 2021 </a:t>
            </a:r>
          </a:p>
          <a:p>
            <a:pPr defTabSz="819188">
              <a:spcBef>
                <a:spcPts val="609"/>
              </a:spcBef>
            </a:pPr>
            <a:r>
              <a:rPr lang="es-ES_tradnl" sz="1422" b="1" dirty="0">
                <a:solidFill>
                  <a:srgbClr val="81BC00"/>
                </a:solidFill>
              </a:rPr>
              <a:t>PRODUCTO 5</a:t>
            </a:r>
            <a:r>
              <a:rPr lang="es-ES_tradnl" sz="1422" b="1" dirty="0" smtClean="0">
                <a:solidFill>
                  <a:srgbClr val="81BC00"/>
                </a:solidFill>
              </a:rPr>
              <a:t> –Modelo </a:t>
            </a:r>
            <a:r>
              <a:rPr lang="es-ES_tradnl" sz="1422" b="1" dirty="0">
                <a:solidFill>
                  <a:srgbClr val="81BC00"/>
                </a:solidFill>
              </a:rPr>
              <a:t>de Gestión para la implementación del Plan </a:t>
            </a:r>
            <a:r>
              <a:rPr lang="es-ES_tradnl" sz="1422" b="1" dirty="0" smtClean="0">
                <a:solidFill>
                  <a:srgbClr val="81BC00"/>
                </a:solidFill>
              </a:rPr>
              <a:t>y Planes de negocio (</a:t>
            </a:r>
            <a:r>
              <a:rPr lang="es-ES_tradnl" sz="1422" b="1" dirty="0" err="1" smtClean="0">
                <a:solidFill>
                  <a:srgbClr val="81BC00"/>
                </a:solidFill>
              </a:rPr>
              <a:t>Canvas</a:t>
            </a:r>
            <a:r>
              <a:rPr lang="es-ES_tradnl" sz="1422" b="1" dirty="0" smtClean="0">
                <a:solidFill>
                  <a:srgbClr val="81BC00"/>
                </a:solidFill>
              </a:rPr>
              <a:t>) – Versión Definitiva</a:t>
            </a:r>
            <a:endParaRPr lang="es-ES_tradnl" sz="1422" b="1" dirty="0">
              <a:solidFill>
                <a:srgbClr val="81BC00"/>
              </a:solidFill>
            </a:endParaRPr>
          </a:p>
          <a:p>
            <a:pPr defTabSz="819188">
              <a:spcBef>
                <a:spcPts val="1100"/>
              </a:spcBef>
            </a:pPr>
            <a:endParaRPr lang="es-ES_tradnl" sz="1791" dirty="0">
              <a:solidFill>
                <a:srgbClr val="81BC00"/>
              </a:solidFill>
            </a:endParaRPr>
          </a:p>
        </p:txBody>
      </p:sp>
      <p:sp>
        <p:nvSpPr>
          <p:cNvPr id="13" name="Subtitle 8"/>
          <p:cNvSpPr txBox="1">
            <a:spLocks/>
          </p:cNvSpPr>
          <p:nvPr/>
        </p:nvSpPr>
        <p:spPr>
          <a:xfrm>
            <a:off x="231498" y="7079860"/>
            <a:ext cx="1918176" cy="219368"/>
          </a:xfrm>
          <a:prstGeom prst="rect">
            <a:avLst/>
          </a:prstGeom>
        </p:spPr>
        <p:txBody>
          <a:bodyPr vert="horz" lIns="0" tIns="0" rIns="0" bIns="0" rtlCol="0">
            <a:normAutofit/>
          </a:bodyPr>
          <a:lstStyle>
            <a:lvl1pPr marL="0" indent="0" algn="l" defTabSz="935830" rtl="0" eaLnBrk="1" latinLnBrk="0" hangingPunct="1">
              <a:lnSpc>
                <a:spcPct val="120000"/>
              </a:lnSpc>
              <a:spcBef>
                <a:spcPts val="0"/>
              </a:spcBef>
              <a:spcAft>
                <a:spcPts val="0"/>
              </a:spcAft>
              <a:buFont typeface="Arial" pitchFamily="34" charset="0"/>
              <a:buNone/>
              <a:defRPr sz="1600" b="0" kern="1200">
                <a:solidFill>
                  <a:schemeClr val="accent5"/>
                </a:solidFill>
                <a:latin typeface="+mn-lt"/>
                <a:ea typeface="+mn-ea"/>
                <a:cs typeface="+mn-cs"/>
              </a:defRPr>
            </a:lvl1pPr>
            <a:lvl2pPr marL="467915"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2pPr>
            <a:lvl3pPr marL="935830"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3pPr>
            <a:lvl4pPr marL="1403745"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4pPr>
            <a:lvl5pPr marL="1871660"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5pPr>
            <a:lvl6pPr marL="2339575"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807490"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275404"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743319"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pPr fontAlgn="base"/>
            <a:r>
              <a:rPr lang="es-ES_tradnl" sz="1075" dirty="0">
                <a:solidFill>
                  <a:schemeClr val="accent2"/>
                </a:solidFill>
              </a:rPr>
              <a:t>Quito, </a:t>
            </a:r>
            <a:r>
              <a:rPr lang="es-ES_tradnl" sz="1075" dirty="0" smtClean="0">
                <a:solidFill>
                  <a:schemeClr val="accent2"/>
                </a:solidFill>
              </a:rPr>
              <a:t>5 </a:t>
            </a:r>
            <a:r>
              <a:rPr lang="es-ES_tradnl" sz="1075" dirty="0" smtClean="0">
                <a:solidFill>
                  <a:schemeClr val="accent2"/>
                </a:solidFill>
              </a:rPr>
              <a:t>de agosto de </a:t>
            </a:r>
            <a:r>
              <a:rPr lang="es-ES_tradnl" sz="1075" dirty="0">
                <a:solidFill>
                  <a:schemeClr val="accent2"/>
                </a:solidFill>
              </a:rPr>
              <a:t>2016</a:t>
            </a:r>
          </a:p>
        </p:txBody>
      </p:sp>
      <p:pic>
        <p:nvPicPr>
          <p:cNvPr id="14" name="Picture 5" descr="DEL_PRI_RGB"/>
          <p:cNvPicPr>
            <a:picLocks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265406" y="5422668"/>
            <a:ext cx="1442033" cy="328720"/>
          </a:xfrm>
          <a:prstGeom prst="rect">
            <a:avLst/>
          </a:prstGeom>
          <a:noFill/>
          <a:ln w="9525">
            <a:noFill/>
            <a:miter lim="800000"/>
            <a:headEnd/>
            <a:tailEnd/>
          </a:ln>
        </p:spPr>
      </p:pic>
      <p:pic>
        <p:nvPicPr>
          <p:cNvPr id="36935" name="Picture 71" descr="http://latamnoticias.com/wp-content/uploads/2016/04/Logo-Quito-Turism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71847" y="5363239"/>
            <a:ext cx="1193829" cy="59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7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0A7A354-C5FB-4D1E-BE75-5A939ED93F75}" type="slidenum">
              <a:rPr lang="es-ES_tradnl" smtClean="0">
                <a:solidFill>
                  <a:srgbClr val="002776"/>
                </a:solidFill>
              </a:rPr>
              <a:pPr/>
              <a:t>10</a:t>
            </a:fld>
            <a:endParaRPr lang="es-ES_tradnl" dirty="0">
              <a:solidFill>
                <a:srgbClr val="002776"/>
              </a:solidFill>
            </a:endParaRPr>
          </a:p>
        </p:txBody>
      </p:sp>
      <p:sp>
        <p:nvSpPr>
          <p:cNvPr id="48" name="Rectangle 4"/>
          <p:cNvSpPr>
            <a:spLocks noChangeArrowheads="1"/>
          </p:cNvSpPr>
          <p:nvPr/>
        </p:nvSpPr>
        <p:spPr bwMode="auto">
          <a:xfrm>
            <a:off x="277467" y="1546770"/>
            <a:ext cx="9353128" cy="324000"/>
          </a:xfrm>
          <a:prstGeom prst="roundRect">
            <a:avLst/>
          </a:prstGeom>
          <a:solidFill>
            <a:srgbClr val="002060"/>
          </a:solidFill>
          <a:ln>
            <a:noFill/>
          </a:ln>
          <a:effectLst/>
          <a:extLst/>
        </p:spPr>
        <p:txBody>
          <a:bodyPr lIns="47505" tIns="40490" rIns="47505" bIns="40490" anchor="ctr" anchorCtr="1"/>
          <a:lstStyle>
            <a:lvl1pPr defTabSz="684213">
              <a:spcBef>
                <a:spcPct val="30000"/>
              </a:spcBef>
              <a:defRPr b="1">
                <a:solidFill>
                  <a:srgbClr val="000099"/>
                </a:solidFill>
                <a:latin typeface="Arial" pitchFamily="34" charset="0"/>
              </a:defRPr>
            </a:lvl1pPr>
            <a:lvl2pPr marL="482600" indent="-292100" defTabSz="684213">
              <a:spcBef>
                <a:spcPct val="30000"/>
              </a:spcBef>
              <a:buChar char="w"/>
              <a:defRPr sz="1600">
                <a:solidFill>
                  <a:srgbClr val="000099"/>
                </a:solidFill>
                <a:latin typeface="Arial" pitchFamily="34" charset="0"/>
              </a:defRPr>
            </a:lvl2pPr>
            <a:lvl3pPr marL="850900" indent="-177800" defTabSz="684213">
              <a:spcBef>
                <a:spcPct val="30000"/>
              </a:spcBef>
              <a:buChar char="§"/>
              <a:defRPr sz="1400">
                <a:solidFill>
                  <a:srgbClr val="000099"/>
                </a:solidFill>
                <a:latin typeface="Arial" pitchFamily="34" charset="0"/>
              </a:defRPr>
            </a:lvl3pPr>
            <a:lvl4pPr marL="1239838" indent="-198438" defTabSz="684213">
              <a:spcBef>
                <a:spcPct val="30000"/>
              </a:spcBef>
              <a:buChar char="ú"/>
              <a:defRPr sz="1300">
                <a:solidFill>
                  <a:srgbClr val="000099"/>
                </a:solidFill>
                <a:latin typeface="Arial" pitchFamily="34" charset="0"/>
              </a:defRPr>
            </a:lvl4pPr>
            <a:lvl5pPr marL="1611313" indent="-180975" defTabSz="684213">
              <a:spcBef>
                <a:spcPct val="30000"/>
              </a:spcBef>
              <a:buChar char=" "/>
              <a:defRPr sz="1200">
                <a:solidFill>
                  <a:srgbClr val="000099"/>
                </a:solidFill>
                <a:latin typeface="Arial" pitchFamily="34" charset="0"/>
              </a:defRPr>
            </a:lvl5pPr>
            <a:lvl6pPr marL="20685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6pPr>
            <a:lvl7pPr marL="25257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7pPr>
            <a:lvl8pPr marL="29829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8pPr>
            <a:lvl9pPr marL="34401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9pPr>
          </a:lstStyle>
          <a:p>
            <a:pPr algn="ctr">
              <a:spcBef>
                <a:spcPct val="0"/>
              </a:spcBef>
              <a:buFont typeface="Wingdings" panose="05000000000000000000" pitchFamily="2" charset="2"/>
              <a:buNone/>
              <a:defRPr/>
            </a:pPr>
            <a:r>
              <a:rPr lang="es-ES" altLang="es-ES" sz="1600" dirty="0" smtClean="0">
                <a:solidFill>
                  <a:srgbClr val="FFFFFF"/>
                </a:solidFill>
                <a:effectLst>
                  <a:outerShdw blurRad="38100" dist="38100" dir="2700000" algn="tl">
                    <a:srgbClr val="000000"/>
                  </a:outerShdw>
                </a:effectLst>
              </a:rPr>
              <a:t>Gerencia técnica propuesta para la implementación del Plan </a:t>
            </a:r>
            <a:endParaRPr lang="es-ES" altLang="es-ES" sz="1600" dirty="0">
              <a:solidFill>
                <a:srgbClr val="FFFFFF"/>
              </a:solidFill>
              <a:effectLst>
                <a:outerShdw blurRad="38100" dist="38100" dir="2700000" algn="tl">
                  <a:srgbClr val="000000"/>
                </a:outerShdw>
              </a:effectLst>
            </a:endParaRPr>
          </a:p>
        </p:txBody>
      </p:sp>
      <p:sp>
        <p:nvSpPr>
          <p:cNvPr id="143" name="Rounded Rectangle 142"/>
          <p:cNvSpPr/>
          <p:nvPr/>
        </p:nvSpPr>
        <p:spPr bwMode="auto">
          <a:xfrm>
            <a:off x="277008" y="1956083"/>
            <a:ext cx="9353587" cy="270489"/>
          </a:xfrm>
          <a:prstGeom prst="roundRect">
            <a:avLst/>
          </a:prstGeom>
          <a:solidFill>
            <a:schemeClr val="accent2"/>
          </a:solidFill>
          <a:ln w="9525" cap="flat" cmpd="sng" algn="ctr">
            <a:solidFill>
              <a:schemeClr val="tx2">
                <a:lumMod val="40000"/>
                <a:lumOff val="6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100" b="1" dirty="0" smtClean="0">
                <a:solidFill>
                  <a:srgbClr val="FFFFFF"/>
                </a:solidFill>
              </a:rPr>
              <a:t>Coordinación de Gerencia </a:t>
            </a:r>
            <a:r>
              <a:rPr lang="es-ES" sz="1100" i="1" dirty="0" smtClean="0">
                <a:solidFill>
                  <a:srgbClr val="FFFFFF"/>
                </a:solidFill>
              </a:rPr>
              <a:t>(coordinación de las Gerencias técnicas, entre otros)</a:t>
            </a:r>
            <a:endParaRPr lang="es-ES" sz="1100" i="1" dirty="0">
              <a:solidFill>
                <a:srgbClr val="FFFFFF"/>
              </a:solidFill>
            </a:endParaRPr>
          </a:p>
        </p:txBody>
      </p:sp>
      <p:sp>
        <p:nvSpPr>
          <p:cNvPr id="153" name="Title 1"/>
          <p:cNvSpPr txBox="1">
            <a:spLocks/>
          </p:cNvSpPr>
          <p:nvPr/>
        </p:nvSpPr>
        <p:spPr bwMode="auto">
          <a:xfrm>
            <a:off x="349844" y="669390"/>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a:solidFill>
                  <a:srgbClr val="002060"/>
                </a:solidFill>
              </a:rPr>
              <a:t>Modelo de gestión de Quito Turismo</a:t>
            </a:r>
            <a:endParaRPr lang="es-ES" sz="2437" dirty="0">
              <a:solidFill>
                <a:srgbClr val="002060"/>
              </a:solidFill>
            </a:endParaRPr>
          </a:p>
          <a:p>
            <a:pPr fontAlgn="base">
              <a:spcBef>
                <a:spcPct val="0"/>
              </a:spcBef>
              <a:spcAft>
                <a:spcPct val="0"/>
              </a:spcAft>
            </a:pPr>
            <a:r>
              <a:rPr lang="es-ES" sz="2031" b="1" dirty="0" smtClean="0">
                <a:solidFill>
                  <a:srgbClr val="00B0F0"/>
                </a:solidFill>
              </a:rPr>
              <a:t>Propuesta de </a:t>
            </a:r>
            <a:r>
              <a:rPr lang="es-ES" sz="2031" b="1" dirty="0">
                <a:solidFill>
                  <a:srgbClr val="00B0F0"/>
                </a:solidFill>
              </a:rPr>
              <a:t>la estructura </a:t>
            </a:r>
            <a:r>
              <a:rPr lang="es-ES" sz="2031" b="1" dirty="0" smtClean="0">
                <a:solidFill>
                  <a:srgbClr val="00B0F0"/>
                </a:solidFill>
              </a:rPr>
              <a:t>orgánica-funcional para la Gerencia Técnica</a:t>
            </a:r>
            <a:endParaRPr lang="es-ES" sz="1422" i="1" dirty="0">
              <a:solidFill>
                <a:srgbClr val="00B0F0"/>
              </a:solidFill>
            </a:endParaRPr>
          </a:p>
        </p:txBody>
      </p:sp>
      <p:sp>
        <p:nvSpPr>
          <p:cNvPr id="154" name="TextBox 153"/>
          <p:cNvSpPr txBox="1"/>
          <p:nvPr/>
        </p:nvSpPr>
        <p:spPr>
          <a:xfrm>
            <a:off x="118458" y="4175026"/>
            <a:ext cx="1587530" cy="3554819"/>
          </a:xfrm>
          <a:prstGeom prst="rect">
            <a:avLst/>
          </a:prstGeom>
          <a:noFill/>
        </p:spPr>
        <p:txBody>
          <a:bodyPr wrap="square" rtlCol="0">
            <a:spAutoFit/>
          </a:bodyPr>
          <a:lstStyle/>
          <a:p>
            <a:pPr algn="r"/>
            <a:r>
              <a:rPr lang="es-ES_tradnl" sz="900" i="1" dirty="0" smtClean="0">
                <a:solidFill>
                  <a:srgbClr val="002060"/>
                </a:solidFill>
              </a:rPr>
              <a:t>Coordina y es responsable de la relación con TTOO (turoperadores), receptivos y la oferta del destino para conformar productos y paquetes turísticos. Facilita la relación entre TTOO, sector privado turístico y comunidad local para la generación de productos.</a:t>
            </a:r>
          </a:p>
          <a:p>
            <a:pPr algn="r"/>
            <a:r>
              <a:rPr lang="es-ES_tradnl" sz="900" i="1" dirty="0" smtClean="0">
                <a:solidFill>
                  <a:srgbClr val="002060"/>
                </a:solidFill>
              </a:rPr>
              <a:t> Para ello está en comunicación directa con: hoteleros, aerolíneas, atractivos turísticos, Cámaras, etc. Asimismo, se coordina  y comunica con comercialización y calidad. Además asegura la viabilidad integral de cada iniciativa de producto turístico para que ésta sea viable económicamente y tenga un marco de comercialización sostenible</a:t>
            </a:r>
            <a:r>
              <a:rPr lang="es-ES_tradnl" sz="900" i="1" dirty="0" smtClean="0"/>
              <a:t>.</a:t>
            </a:r>
            <a:endParaRPr lang="es-ES" sz="900" i="1" dirty="0"/>
          </a:p>
        </p:txBody>
      </p:sp>
      <p:sp>
        <p:nvSpPr>
          <p:cNvPr id="155" name="TextBox 154"/>
          <p:cNvSpPr txBox="1"/>
          <p:nvPr/>
        </p:nvSpPr>
        <p:spPr>
          <a:xfrm>
            <a:off x="1753808" y="4175026"/>
            <a:ext cx="1358951" cy="3477875"/>
          </a:xfrm>
          <a:prstGeom prst="rect">
            <a:avLst/>
          </a:prstGeom>
          <a:noFill/>
        </p:spPr>
        <p:txBody>
          <a:bodyPr wrap="square" rtlCol="0">
            <a:spAutoFit/>
          </a:bodyPr>
          <a:lstStyle/>
          <a:p>
            <a:r>
              <a:rPr lang="es-ES_tradnl" sz="1000" i="1" dirty="0" smtClean="0">
                <a:solidFill>
                  <a:srgbClr val="002060"/>
                </a:solidFill>
              </a:rPr>
              <a:t>Responsable de comercializar los productos propios de QT, esto es, la unidades de negocio: </a:t>
            </a:r>
            <a:r>
              <a:rPr lang="es-ES_tradnl" sz="1000" i="1" dirty="0" err="1" smtClean="0">
                <a:solidFill>
                  <a:srgbClr val="002060"/>
                </a:solidFill>
              </a:rPr>
              <a:t>Visitor</a:t>
            </a:r>
            <a:r>
              <a:rPr lang="es-ES_tradnl" sz="1000" i="1" dirty="0" smtClean="0">
                <a:solidFill>
                  <a:srgbClr val="002060"/>
                </a:solidFill>
              </a:rPr>
              <a:t> Center El Quinde, CC Eugenio Espejo, entre otros. Asimismo, se introducen productos en el </a:t>
            </a:r>
            <a:r>
              <a:rPr lang="es-ES_tradnl" sz="1000" i="1" dirty="0" err="1" smtClean="0">
                <a:solidFill>
                  <a:srgbClr val="002060"/>
                </a:solidFill>
              </a:rPr>
              <a:t>market</a:t>
            </a:r>
            <a:r>
              <a:rPr lang="es-ES_tradnl" sz="1000" i="1" dirty="0" smtClean="0">
                <a:solidFill>
                  <a:srgbClr val="002060"/>
                </a:solidFill>
              </a:rPr>
              <a:t> place Web para la conversión, que como la App, serán una fuente nueva de ingresos. Cuantos más productos se añadan más actores querrán participar en </a:t>
            </a:r>
            <a:r>
              <a:rPr lang="es-ES_tradnl" sz="1000" i="1" dirty="0" err="1" smtClean="0">
                <a:solidFill>
                  <a:srgbClr val="002060"/>
                </a:solidFill>
              </a:rPr>
              <a:t>market</a:t>
            </a:r>
            <a:r>
              <a:rPr lang="es-ES_tradnl" sz="1000" i="1" dirty="0" smtClean="0">
                <a:solidFill>
                  <a:srgbClr val="002060"/>
                </a:solidFill>
              </a:rPr>
              <a:t> place y app</a:t>
            </a:r>
            <a:r>
              <a:rPr lang="es-ES_tradnl" sz="1000" i="1" dirty="0" smtClean="0"/>
              <a:t>.</a:t>
            </a:r>
            <a:endParaRPr lang="es-ES" sz="1000" i="1" dirty="0"/>
          </a:p>
        </p:txBody>
      </p:sp>
      <p:sp>
        <p:nvSpPr>
          <p:cNvPr id="156" name="TextBox 155"/>
          <p:cNvSpPr txBox="1"/>
          <p:nvPr/>
        </p:nvSpPr>
        <p:spPr>
          <a:xfrm>
            <a:off x="3013770" y="4212769"/>
            <a:ext cx="1871846" cy="3016210"/>
          </a:xfrm>
          <a:prstGeom prst="rect">
            <a:avLst/>
          </a:prstGeom>
          <a:noFill/>
        </p:spPr>
        <p:txBody>
          <a:bodyPr wrap="square" rtlCol="0">
            <a:spAutoFit/>
          </a:bodyPr>
          <a:lstStyle/>
          <a:p>
            <a:r>
              <a:rPr lang="es-ES_tradnl" sz="1000" i="1" dirty="0" smtClean="0">
                <a:solidFill>
                  <a:srgbClr val="002060"/>
                </a:solidFill>
              </a:rPr>
              <a:t>Da soporte a la configuración de productos y paquetes turísticos para que la oferta proporcione al mercado productos comercializables. Es responsable de activar y gestionar los canales de comercialización del destino en la ciudad; </a:t>
            </a:r>
            <a:r>
              <a:rPr lang="es-ES_tradnl" sz="1000" i="1" dirty="0" err="1" smtClean="0">
                <a:solidFill>
                  <a:srgbClr val="002060"/>
                </a:solidFill>
              </a:rPr>
              <a:t>ej</a:t>
            </a:r>
            <a:r>
              <a:rPr lang="es-ES_tradnl" sz="1000" i="1" dirty="0" smtClean="0">
                <a:solidFill>
                  <a:srgbClr val="002060"/>
                </a:solidFill>
              </a:rPr>
              <a:t>: hoteles, aeropuerto, centrales de reservas, así como del </a:t>
            </a:r>
            <a:r>
              <a:rPr lang="es-ES_tradnl" sz="1000" i="1" dirty="0" err="1" smtClean="0">
                <a:solidFill>
                  <a:srgbClr val="002060"/>
                </a:solidFill>
              </a:rPr>
              <a:t>market</a:t>
            </a:r>
            <a:r>
              <a:rPr lang="es-ES_tradnl" sz="1000" i="1" dirty="0" smtClean="0">
                <a:solidFill>
                  <a:srgbClr val="002060"/>
                </a:solidFill>
              </a:rPr>
              <a:t> place digital y de la app cuando se la dote de productos y paquetes turísticos. Estará en contacto con operadores turísticos. Asimismo, se coordinará con calidad para incentivar el distintivo Q. </a:t>
            </a:r>
            <a:endParaRPr lang="es-ES" sz="1000" i="1" dirty="0">
              <a:solidFill>
                <a:srgbClr val="002060"/>
              </a:solidFill>
            </a:endParaRPr>
          </a:p>
        </p:txBody>
      </p:sp>
      <p:sp>
        <p:nvSpPr>
          <p:cNvPr id="157" name="TextBox 156"/>
          <p:cNvSpPr txBox="1"/>
          <p:nvPr/>
        </p:nvSpPr>
        <p:spPr>
          <a:xfrm>
            <a:off x="4957522" y="4175026"/>
            <a:ext cx="1584640" cy="2708434"/>
          </a:xfrm>
          <a:prstGeom prst="rect">
            <a:avLst/>
          </a:prstGeom>
          <a:noFill/>
        </p:spPr>
        <p:txBody>
          <a:bodyPr wrap="square" rtlCol="0">
            <a:spAutoFit/>
          </a:bodyPr>
          <a:lstStyle/>
          <a:p>
            <a:r>
              <a:rPr lang="es-ES_tradnl" sz="1000" i="1" dirty="0" smtClean="0">
                <a:solidFill>
                  <a:srgbClr val="002060"/>
                </a:solidFill>
              </a:rPr>
              <a:t>Responsable del ecosistema </a:t>
            </a:r>
            <a:r>
              <a:rPr lang="es-ES_tradnl" sz="1000" b="1" i="1" dirty="0" smtClean="0">
                <a:solidFill>
                  <a:srgbClr val="002060"/>
                </a:solidFill>
              </a:rPr>
              <a:t>digital turístico </a:t>
            </a:r>
            <a:r>
              <a:rPr lang="es-ES_tradnl" sz="1000" i="1" dirty="0" smtClean="0">
                <a:solidFill>
                  <a:srgbClr val="002060"/>
                </a:solidFill>
              </a:rPr>
              <a:t>y de la gestión de los </a:t>
            </a:r>
            <a:r>
              <a:rPr lang="es-ES_tradnl" sz="1000" b="1" i="1" dirty="0" smtClean="0">
                <a:solidFill>
                  <a:srgbClr val="002060"/>
                </a:solidFill>
              </a:rPr>
              <a:t>contenidos del destino </a:t>
            </a:r>
            <a:r>
              <a:rPr lang="es-ES_tradnl" sz="1000" i="1" dirty="0" smtClean="0">
                <a:solidFill>
                  <a:srgbClr val="002060"/>
                </a:solidFill>
              </a:rPr>
              <a:t>para los medios  turístico en general. Asimismo, se responsabilizará de preparar “</a:t>
            </a:r>
            <a:r>
              <a:rPr lang="es-ES_tradnl" sz="1000" i="1" dirty="0" err="1" smtClean="0">
                <a:solidFill>
                  <a:srgbClr val="002060"/>
                </a:solidFill>
              </a:rPr>
              <a:t>press</a:t>
            </a:r>
            <a:r>
              <a:rPr lang="es-ES_tradnl" sz="1000" i="1" dirty="0" smtClean="0">
                <a:solidFill>
                  <a:srgbClr val="002060"/>
                </a:solidFill>
              </a:rPr>
              <a:t> – kits”, informar sobre las novedades del destino, entro otros. La Jefatura tiene por objeto la comunicación turística de Quito, no alcanza comunicación institucional alguna.</a:t>
            </a:r>
            <a:endParaRPr lang="es-ES" sz="1000" i="1" dirty="0">
              <a:solidFill>
                <a:srgbClr val="002060"/>
              </a:solidFill>
            </a:endParaRPr>
          </a:p>
        </p:txBody>
      </p:sp>
      <p:sp>
        <p:nvSpPr>
          <p:cNvPr id="158" name="TextBox 157"/>
          <p:cNvSpPr txBox="1"/>
          <p:nvPr/>
        </p:nvSpPr>
        <p:spPr>
          <a:xfrm>
            <a:off x="6566365" y="4181997"/>
            <a:ext cx="1127925" cy="861774"/>
          </a:xfrm>
          <a:prstGeom prst="rect">
            <a:avLst/>
          </a:prstGeom>
          <a:noFill/>
        </p:spPr>
        <p:txBody>
          <a:bodyPr wrap="square" rtlCol="0">
            <a:spAutoFit/>
          </a:bodyPr>
          <a:lstStyle/>
          <a:p>
            <a:r>
              <a:rPr lang="es-ES_tradnl" sz="1000" i="1" dirty="0" smtClean="0">
                <a:solidFill>
                  <a:srgbClr val="002060"/>
                </a:solidFill>
              </a:rPr>
              <a:t>Gestiona, incentiva y promociona la relación con líneas aéreas</a:t>
            </a:r>
            <a:endParaRPr lang="es-ES" sz="1000" i="1" dirty="0">
              <a:solidFill>
                <a:srgbClr val="002060"/>
              </a:solidFill>
            </a:endParaRPr>
          </a:p>
        </p:txBody>
      </p:sp>
      <p:sp>
        <p:nvSpPr>
          <p:cNvPr id="159" name="TextBox 158"/>
          <p:cNvSpPr txBox="1"/>
          <p:nvPr/>
        </p:nvSpPr>
        <p:spPr>
          <a:xfrm>
            <a:off x="7645346" y="4175026"/>
            <a:ext cx="1257177" cy="3170099"/>
          </a:xfrm>
          <a:prstGeom prst="rect">
            <a:avLst/>
          </a:prstGeom>
          <a:noFill/>
        </p:spPr>
        <p:txBody>
          <a:bodyPr wrap="square" rtlCol="0">
            <a:spAutoFit/>
          </a:bodyPr>
          <a:lstStyle/>
          <a:p>
            <a:r>
              <a:rPr lang="es-ES_tradnl" sz="1000" i="1" dirty="0" smtClean="0">
                <a:solidFill>
                  <a:srgbClr val="002060"/>
                </a:solidFill>
              </a:rPr>
              <a:t>Busca, incentiva, desarrolla y elabora diseños de proyectos que se describen en el plan, una vez definidos los entrega a la Jefatura de Desarrollo de Producto y está en contacto y coordinación directa con ellos. Colabora con la Secretaría de Desarrollo Productivo y de Competitividad del municipio.</a:t>
            </a:r>
            <a:endParaRPr lang="es-ES" sz="1000" i="1" dirty="0">
              <a:solidFill>
                <a:srgbClr val="002060"/>
              </a:solidFill>
            </a:endParaRPr>
          </a:p>
        </p:txBody>
      </p:sp>
      <p:sp>
        <p:nvSpPr>
          <p:cNvPr id="160" name="TextBox 159"/>
          <p:cNvSpPr txBox="1"/>
          <p:nvPr/>
        </p:nvSpPr>
        <p:spPr>
          <a:xfrm>
            <a:off x="8932063" y="4191869"/>
            <a:ext cx="922467" cy="707886"/>
          </a:xfrm>
          <a:prstGeom prst="rect">
            <a:avLst/>
          </a:prstGeom>
          <a:noFill/>
        </p:spPr>
        <p:txBody>
          <a:bodyPr wrap="square" rtlCol="0">
            <a:spAutoFit/>
          </a:bodyPr>
          <a:lstStyle/>
          <a:p>
            <a:r>
              <a:rPr lang="es-ES_tradnl" sz="1000" i="1" dirty="0" smtClean="0">
                <a:solidFill>
                  <a:srgbClr val="002060"/>
                </a:solidFill>
              </a:rPr>
              <a:t>Responsable del contenido RICE</a:t>
            </a:r>
            <a:endParaRPr lang="es-ES" sz="1000" i="1" dirty="0">
              <a:solidFill>
                <a:srgbClr val="002060"/>
              </a:solidFill>
            </a:endParaRPr>
          </a:p>
        </p:txBody>
      </p:sp>
      <p:sp>
        <p:nvSpPr>
          <p:cNvPr id="51" name="Rounded Rectangle 50"/>
          <p:cNvSpPr/>
          <p:nvPr/>
        </p:nvSpPr>
        <p:spPr bwMode="auto">
          <a:xfrm>
            <a:off x="277466" y="2374827"/>
            <a:ext cx="5328592" cy="184074"/>
          </a:xfrm>
          <a:prstGeom prst="round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100" b="1" dirty="0" smtClean="0">
                <a:solidFill>
                  <a:srgbClr val="FFFFFF"/>
                </a:solidFill>
              </a:rPr>
              <a:t>1. Gerencia Técnica de Marketing</a:t>
            </a:r>
            <a:endParaRPr lang="es-ES" sz="1100" b="1" dirty="0">
              <a:solidFill>
                <a:srgbClr val="FFFFFF"/>
              </a:solidFill>
            </a:endParaRPr>
          </a:p>
        </p:txBody>
      </p:sp>
      <p:cxnSp>
        <p:nvCxnSpPr>
          <p:cNvPr id="52" name="Elbow Connector 51"/>
          <p:cNvCxnSpPr>
            <a:stCxn id="51" idx="2"/>
            <a:endCxn id="53" idx="0"/>
          </p:cNvCxnSpPr>
          <p:nvPr/>
        </p:nvCxnSpPr>
        <p:spPr bwMode="auto">
          <a:xfrm rot="5400000">
            <a:off x="1868230" y="1707135"/>
            <a:ext cx="221766" cy="1925299"/>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53" name="Rounded Rectangle 52"/>
          <p:cNvSpPr/>
          <p:nvPr/>
        </p:nvSpPr>
        <p:spPr bwMode="auto">
          <a:xfrm>
            <a:off x="194982" y="2780668"/>
            <a:ext cx="1642962" cy="360591"/>
          </a:xfrm>
          <a:prstGeom prst="round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smtClean="0">
                <a:solidFill>
                  <a:srgbClr val="92D400">
                    <a:lumMod val="75000"/>
                  </a:srgbClr>
                </a:solidFill>
              </a:rPr>
              <a:t>Dirección de Producto y Calidad</a:t>
            </a:r>
            <a:endParaRPr lang="es-ES" sz="1015" b="1" dirty="0">
              <a:solidFill>
                <a:srgbClr val="92D400">
                  <a:lumMod val="75000"/>
                </a:srgbClr>
              </a:solidFill>
            </a:endParaRPr>
          </a:p>
        </p:txBody>
      </p:sp>
      <p:sp>
        <p:nvSpPr>
          <p:cNvPr id="54" name="Rounded Rectangle 53"/>
          <p:cNvSpPr/>
          <p:nvPr/>
        </p:nvSpPr>
        <p:spPr bwMode="auto">
          <a:xfrm>
            <a:off x="2141580" y="2780668"/>
            <a:ext cx="1669185" cy="360591"/>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t>Dirección de </a:t>
            </a:r>
            <a:endParaRPr lang="es-ES" sz="1015" b="1" dirty="0" smtClean="0"/>
          </a:p>
          <a:p>
            <a:pPr algn="ctr" defTabSz="928573">
              <a:lnSpc>
                <a:spcPct val="106000"/>
              </a:lnSpc>
            </a:pPr>
            <a:r>
              <a:rPr lang="es-ES" sz="1015" b="1" dirty="0" smtClean="0"/>
              <a:t>Comercialización</a:t>
            </a:r>
            <a:endParaRPr lang="es-ES" sz="1015" b="1" dirty="0"/>
          </a:p>
        </p:txBody>
      </p:sp>
      <p:sp>
        <p:nvSpPr>
          <p:cNvPr id="57" name="Rounded Rectangle 56"/>
          <p:cNvSpPr/>
          <p:nvPr/>
        </p:nvSpPr>
        <p:spPr bwMode="auto">
          <a:xfrm>
            <a:off x="4070946" y="2780668"/>
            <a:ext cx="1535111" cy="360591"/>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chemeClr val="tx1">
                    <a:lumMod val="75000"/>
                    <a:lumOff val="25000"/>
                  </a:schemeClr>
                </a:solidFill>
              </a:rPr>
              <a:t>Dirección de Mercadeo</a:t>
            </a:r>
          </a:p>
        </p:txBody>
      </p:sp>
      <p:sp>
        <p:nvSpPr>
          <p:cNvPr id="58" name="Rounded Rectangle 57"/>
          <p:cNvSpPr/>
          <p:nvPr/>
        </p:nvSpPr>
        <p:spPr bwMode="auto">
          <a:xfrm>
            <a:off x="157935" y="3359131"/>
            <a:ext cx="792088" cy="709490"/>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accent2">
                    <a:lumMod val="75000"/>
                  </a:schemeClr>
                </a:solidFill>
              </a:rPr>
              <a:t>Jefatura de Calidad y Asistencia Técnica</a:t>
            </a:r>
          </a:p>
        </p:txBody>
      </p:sp>
      <p:cxnSp>
        <p:nvCxnSpPr>
          <p:cNvPr id="65" name="Elbow Connector 64"/>
          <p:cNvCxnSpPr>
            <a:stCxn id="51" idx="2"/>
            <a:endCxn id="57" idx="0"/>
          </p:cNvCxnSpPr>
          <p:nvPr/>
        </p:nvCxnSpPr>
        <p:spPr bwMode="auto">
          <a:xfrm rot="16200000" flipH="1">
            <a:off x="3779249" y="1721414"/>
            <a:ext cx="221766" cy="1896740"/>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9" name="Straight Connector 68"/>
          <p:cNvCxnSpPr/>
          <p:nvPr/>
        </p:nvCxnSpPr>
        <p:spPr>
          <a:xfrm>
            <a:off x="2941305" y="2558900"/>
            <a:ext cx="917" cy="22826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95" name="Rounded Rectangle 94"/>
          <p:cNvSpPr/>
          <p:nvPr/>
        </p:nvSpPr>
        <p:spPr bwMode="auto">
          <a:xfrm>
            <a:off x="7759738" y="3442563"/>
            <a:ext cx="792088" cy="626058"/>
          </a:xfrm>
          <a:prstGeom prst="roundRect">
            <a:avLst/>
          </a:prstGeom>
          <a:noFill/>
          <a:ln w="9525"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tx1">
                    <a:lumMod val="75000"/>
                    <a:lumOff val="25000"/>
                  </a:schemeClr>
                </a:solidFill>
              </a:rPr>
              <a:t>Jefatura </a:t>
            </a:r>
            <a:r>
              <a:rPr lang="es-ES" sz="914" dirty="0" smtClean="0">
                <a:solidFill>
                  <a:schemeClr val="tx1">
                    <a:lumMod val="75000"/>
                    <a:lumOff val="25000"/>
                  </a:schemeClr>
                </a:solidFill>
              </a:rPr>
              <a:t>de Inversiones</a:t>
            </a:r>
            <a:endParaRPr lang="es-ES" sz="914" dirty="0">
              <a:solidFill>
                <a:schemeClr val="tx1">
                  <a:lumMod val="75000"/>
                  <a:lumOff val="25000"/>
                </a:schemeClr>
              </a:solidFill>
            </a:endParaRPr>
          </a:p>
        </p:txBody>
      </p:sp>
      <p:sp>
        <p:nvSpPr>
          <p:cNvPr id="96" name="Rounded Rectangle 95"/>
          <p:cNvSpPr/>
          <p:nvPr/>
        </p:nvSpPr>
        <p:spPr bwMode="auto">
          <a:xfrm>
            <a:off x="2149674" y="3359131"/>
            <a:ext cx="792088" cy="709490"/>
          </a:xfrm>
          <a:prstGeom prst="roundRect">
            <a:avLst/>
          </a:prstGeom>
          <a:noFill/>
          <a:ln w="9525" cap="flat" cmpd="sng" algn="ctr">
            <a:solidFill>
              <a:schemeClr val="tx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tx2"/>
                </a:solidFill>
              </a:rPr>
              <a:t>Jefatura </a:t>
            </a:r>
            <a:r>
              <a:rPr lang="es-ES" sz="914" dirty="0" smtClean="0">
                <a:solidFill>
                  <a:schemeClr val="tx2"/>
                </a:solidFill>
              </a:rPr>
              <a:t>de Comercialización de Productos Propios</a:t>
            </a:r>
            <a:endParaRPr lang="es-ES" sz="914" dirty="0">
              <a:solidFill>
                <a:schemeClr val="tx2"/>
              </a:solidFill>
            </a:endParaRPr>
          </a:p>
        </p:txBody>
      </p:sp>
      <p:sp>
        <p:nvSpPr>
          <p:cNvPr id="97" name="Rounded Rectangle 96"/>
          <p:cNvSpPr/>
          <p:nvPr/>
        </p:nvSpPr>
        <p:spPr bwMode="auto">
          <a:xfrm>
            <a:off x="3026771" y="3359131"/>
            <a:ext cx="792088" cy="709490"/>
          </a:xfrm>
          <a:prstGeom prst="roundRect">
            <a:avLst/>
          </a:prstGeom>
          <a:noFill/>
          <a:ln w="9525" cap="flat" cmpd="sng" algn="ctr">
            <a:solidFill>
              <a:schemeClr val="tx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tx2"/>
                </a:solidFill>
              </a:rPr>
              <a:t>Jefatura </a:t>
            </a:r>
            <a:r>
              <a:rPr lang="es-ES" sz="914" dirty="0" smtClean="0">
                <a:solidFill>
                  <a:schemeClr val="tx2"/>
                </a:solidFill>
              </a:rPr>
              <a:t>de Soporte a la Comercialización del destino</a:t>
            </a:r>
            <a:endParaRPr lang="es-ES" sz="914" dirty="0">
              <a:solidFill>
                <a:schemeClr val="tx2"/>
              </a:solidFill>
            </a:endParaRPr>
          </a:p>
        </p:txBody>
      </p:sp>
      <p:sp>
        <p:nvSpPr>
          <p:cNvPr id="98" name="Rounded Rectangle 97"/>
          <p:cNvSpPr/>
          <p:nvPr/>
        </p:nvSpPr>
        <p:spPr bwMode="auto">
          <a:xfrm>
            <a:off x="4021882" y="3359131"/>
            <a:ext cx="792088" cy="709490"/>
          </a:xfrm>
          <a:prstGeom prst="roundRect">
            <a:avLst/>
          </a:prstGeom>
          <a:noFill/>
          <a:ln w="9525" cap="flat" cmpd="sng" algn="ctr">
            <a:solidFill>
              <a:srgbClr val="EDFD5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smtClean="0">
                <a:solidFill>
                  <a:schemeClr val="tx1">
                    <a:lumMod val="75000"/>
                    <a:lumOff val="25000"/>
                  </a:schemeClr>
                </a:solidFill>
              </a:rPr>
              <a:t>Jefatura de Promoción turística nacional e internacional</a:t>
            </a:r>
            <a:endParaRPr lang="es-ES" sz="914" dirty="0">
              <a:solidFill>
                <a:schemeClr val="tx1">
                  <a:lumMod val="75000"/>
                  <a:lumOff val="25000"/>
                </a:schemeClr>
              </a:solidFill>
            </a:endParaRPr>
          </a:p>
        </p:txBody>
      </p:sp>
      <p:sp>
        <p:nvSpPr>
          <p:cNvPr id="99" name="Rounded Rectangle 98"/>
          <p:cNvSpPr/>
          <p:nvPr/>
        </p:nvSpPr>
        <p:spPr bwMode="auto">
          <a:xfrm>
            <a:off x="4885978" y="3359131"/>
            <a:ext cx="874038" cy="709490"/>
          </a:xfrm>
          <a:prstGeom prst="roundRect">
            <a:avLst/>
          </a:prstGeom>
          <a:noFill/>
          <a:ln w="9525" cap="flat" cmpd="sng" algn="ctr">
            <a:solidFill>
              <a:srgbClr val="EDFD5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tx1">
                    <a:lumMod val="75000"/>
                    <a:lumOff val="25000"/>
                  </a:schemeClr>
                </a:solidFill>
              </a:rPr>
              <a:t>Jefatura </a:t>
            </a:r>
            <a:r>
              <a:rPr lang="es-ES" sz="914" dirty="0" smtClean="0">
                <a:solidFill>
                  <a:schemeClr val="tx1">
                    <a:lumMod val="75000"/>
                    <a:lumOff val="25000"/>
                  </a:schemeClr>
                </a:solidFill>
              </a:rPr>
              <a:t>de Comunicación turística y media</a:t>
            </a:r>
            <a:endParaRPr lang="es-ES" sz="914" dirty="0">
              <a:solidFill>
                <a:schemeClr val="tx1">
                  <a:lumMod val="75000"/>
                  <a:lumOff val="25000"/>
                </a:schemeClr>
              </a:solidFill>
            </a:endParaRPr>
          </a:p>
        </p:txBody>
      </p:sp>
      <p:sp>
        <p:nvSpPr>
          <p:cNvPr id="100" name="Rounded Rectangle 99"/>
          <p:cNvSpPr/>
          <p:nvPr/>
        </p:nvSpPr>
        <p:spPr bwMode="auto">
          <a:xfrm>
            <a:off x="6614215" y="2374826"/>
            <a:ext cx="3024291" cy="184075"/>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100" b="1" dirty="0"/>
              <a:t>2</a:t>
            </a:r>
            <a:r>
              <a:rPr lang="es-ES" sz="1100" b="1" dirty="0" smtClean="0"/>
              <a:t>. Gerencia Técnica de Fomento</a:t>
            </a:r>
            <a:endParaRPr lang="es-ES" sz="1100" b="1" dirty="0"/>
          </a:p>
        </p:txBody>
      </p:sp>
      <p:sp>
        <p:nvSpPr>
          <p:cNvPr id="102" name="Rounded Rectangle 101"/>
          <p:cNvSpPr/>
          <p:nvPr/>
        </p:nvSpPr>
        <p:spPr bwMode="auto">
          <a:xfrm>
            <a:off x="1045856" y="3359131"/>
            <a:ext cx="792088" cy="709490"/>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accent2">
                    <a:lumMod val="75000"/>
                  </a:schemeClr>
                </a:solidFill>
              </a:rPr>
              <a:t>Jefatura de </a:t>
            </a:r>
            <a:r>
              <a:rPr lang="es-ES" sz="914" dirty="0" smtClean="0">
                <a:solidFill>
                  <a:schemeClr val="accent2">
                    <a:lumMod val="75000"/>
                  </a:schemeClr>
                </a:solidFill>
              </a:rPr>
              <a:t>Desarrollo de Producto</a:t>
            </a:r>
            <a:endParaRPr lang="es-ES" sz="914" dirty="0">
              <a:solidFill>
                <a:schemeClr val="accent2">
                  <a:lumMod val="75000"/>
                </a:schemeClr>
              </a:solidFill>
            </a:endParaRPr>
          </a:p>
        </p:txBody>
      </p:sp>
      <p:sp>
        <p:nvSpPr>
          <p:cNvPr id="103" name="Rounded Rectangle 102"/>
          <p:cNvSpPr/>
          <p:nvPr/>
        </p:nvSpPr>
        <p:spPr bwMode="auto">
          <a:xfrm>
            <a:off x="6614167" y="3442563"/>
            <a:ext cx="792088" cy="626058"/>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t>Jefatura de </a:t>
            </a:r>
            <a:r>
              <a:rPr lang="es-ES" sz="914" dirty="0" smtClean="0"/>
              <a:t>Conectividad</a:t>
            </a:r>
            <a:endParaRPr lang="es-ES" sz="914" dirty="0"/>
          </a:p>
        </p:txBody>
      </p:sp>
      <p:sp>
        <p:nvSpPr>
          <p:cNvPr id="104" name="Rounded Rectangle 103"/>
          <p:cNvSpPr/>
          <p:nvPr/>
        </p:nvSpPr>
        <p:spPr bwMode="auto">
          <a:xfrm>
            <a:off x="8846416" y="3442563"/>
            <a:ext cx="792088" cy="626058"/>
          </a:xfrm>
          <a:prstGeom prst="roundRect">
            <a:avLst/>
          </a:prstGeom>
          <a:noFill/>
          <a:ln w="9525" cap="flat" cmpd="sng" algn="ctr">
            <a:solidFill>
              <a:srgbClr val="66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tx1">
                    <a:lumMod val="50000"/>
                    <a:lumOff val="50000"/>
                  </a:schemeClr>
                </a:solidFill>
              </a:rPr>
              <a:t>Jefatura </a:t>
            </a:r>
            <a:r>
              <a:rPr lang="es-ES" sz="914" dirty="0" smtClean="0">
                <a:solidFill>
                  <a:schemeClr val="tx1">
                    <a:lumMod val="50000"/>
                    <a:lumOff val="50000"/>
                  </a:schemeClr>
                </a:solidFill>
              </a:rPr>
              <a:t>de RICE</a:t>
            </a:r>
            <a:endParaRPr lang="es-ES" sz="914" dirty="0">
              <a:solidFill>
                <a:schemeClr val="tx1">
                  <a:lumMod val="50000"/>
                  <a:lumOff val="50000"/>
                </a:schemeClr>
              </a:solidFill>
            </a:endParaRPr>
          </a:p>
        </p:txBody>
      </p:sp>
      <p:cxnSp>
        <p:nvCxnSpPr>
          <p:cNvPr id="122" name="Straight Connector 121"/>
          <p:cNvCxnSpPr/>
          <p:nvPr/>
        </p:nvCxnSpPr>
        <p:spPr>
          <a:xfrm>
            <a:off x="8125418" y="2558900"/>
            <a:ext cx="917" cy="22826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23" name="Straight Connector 122"/>
          <p:cNvCxnSpPr/>
          <p:nvPr/>
        </p:nvCxnSpPr>
        <p:spPr>
          <a:xfrm>
            <a:off x="9241543" y="3094906"/>
            <a:ext cx="917" cy="324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24" name="Straight Connector 123"/>
          <p:cNvCxnSpPr/>
          <p:nvPr/>
        </p:nvCxnSpPr>
        <p:spPr>
          <a:xfrm>
            <a:off x="8136276" y="3094906"/>
            <a:ext cx="917" cy="324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25" name="Straight Connector 124"/>
          <p:cNvCxnSpPr/>
          <p:nvPr/>
        </p:nvCxnSpPr>
        <p:spPr>
          <a:xfrm>
            <a:off x="7001652" y="3094906"/>
            <a:ext cx="917" cy="324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39" name="Elbow Connector 138"/>
          <p:cNvCxnSpPr/>
          <p:nvPr/>
        </p:nvCxnSpPr>
        <p:spPr>
          <a:xfrm rot="16200000" flipH="1">
            <a:off x="3029637" y="2974226"/>
            <a:ext cx="264224" cy="505586"/>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Elbow Connector 139"/>
          <p:cNvCxnSpPr/>
          <p:nvPr/>
        </p:nvCxnSpPr>
        <p:spPr>
          <a:xfrm rot="5400000">
            <a:off x="2591089" y="3041264"/>
            <a:ext cx="264224" cy="371511"/>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Elbow Connector 140"/>
          <p:cNvCxnSpPr/>
          <p:nvPr/>
        </p:nvCxnSpPr>
        <p:spPr>
          <a:xfrm rot="16200000" flipH="1">
            <a:off x="1125114" y="2982971"/>
            <a:ext cx="264224" cy="505586"/>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Elbow Connector 141"/>
          <p:cNvCxnSpPr/>
          <p:nvPr/>
        </p:nvCxnSpPr>
        <p:spPr>
          <a:xfrm rot="5400000">
            <a:off x="686566" y="3050009"/>
            <a:ext cx="264224" cy="371511"/>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5330023" y="4068621"/>
            <a:ext cx="0" cy="16624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7001652" y="4068621"/>
            <a:ext cx="0" cy="16624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a:off x="8155782" y="4080785"/>
            <a:ext cx="0" cy="16624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9241543" y="4068621"/>
            <a:ext cx="0" cy="16624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3373810" y="4068621"/>
            <a:ext cx="0" cy="16624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2516561" y="4080785"/>
            <a:ext cx="0" cy="16624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1501602" y="4068621"/>
            <a:ext cx="0" cy="16624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6200000" flipH="1">
            <a:off x="4946122" y="2974226"/>
            <a:ext cx="264224" cy="505586"/>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5400000">
            <a:off x="4507574" y="3041264"/>
            <a:ext cx="264224" cy="371511"/>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bwMode="auto">
          <a:xfrm>
            <a:off x="6614167" y="2780668"/>
            <a:ext cx="3024337" cy="3605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chemeClr val="bg1"/>
                </a:solidFill>
              </a:rPr>
              <a:t>Dirección de </a:t>
            </a:r>
            <a:r>
              <a:rPr lang="es-ES" sz="1015" b="1" dirty="0" smtClean="0">
                <a:solidFill>
                  <a:schemeClr val="bg1"/>
                </a:solidFill>
              </a:rPr>
              <a:t>Conectividad, Inversiones y RICE</a:t>
            </a:r>
            <a:endParaRPr lang="es-ES" sz="1015" b="1" dirty="0">
              <a:solidFill>
                <a:schemeClr val="bg1"/>
              </a:solidFill>
            </a:endParaRPr>
          </a:p>
        </p:txBody>
      </p:sp>
    </p:spTree>
    <p:extLst>
      <p:ext uri="{BB962C8B-B14F-4D97-AF65-F5344CB8AC3E}">
        <p14:creationId xmlns:p14="http://schemas.microsoft.com/office/powerpoint/2010/main" val="3516073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pPr marL="0" indent="0"/>
            <a:r>
              <a:rPr lang="es-ES_tradnl" sz="2843" dirty="0">
                <a:solidFill>
                  <a:schemeClr val="bg1"/>
                </a:solidFill>
              </a:rPr>
              <a:t>3.1. Objetivos Estratégicos Específicos</a:t>
            </a:r>
          </a:p>
        </p:txBody>
      </p:sp>
      <p:sp>
        <p:nvSpPr>
          <p:cNvPr id="3" name="Rectangle 2"/>
          <p:cNvSpPr/>
          <p:nvPr/>
        </p:nvSpPr>
        <p:spPr>
          <a:xfrm>
            <a:off x="0" y="0"/>
            <a:ext cx="10059988" cy="7773988"/>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 Placeholder 1"/>
          <p:cNvSpPr txBox="1">
            <a:spLocks/>
          </p:cNvSpPr>
          <p:nvPr/>
        </p:nvSpPr>
        <p:spPr bwMode="auto">
          <a:xfrm>
            <a:off x="1238252" y="3092944"/>
            <a:ext cx="7429500" cy="1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ts val="203"/>
              </a:spcBef>
              <a:spcAft>
                <a:spcPts val="300"/>
              </a:spcAft>
              <a:buFont typeface="Arial" charset="0"/>
              <a:defRPr sz="2437">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0" lvl="0" indent="0"/>
            <a:r>
              <a:rPr lang="es-ES_tradnl" sz="2800" kern="0" dirty="0" smtClean="0">
                <a:solidFill>
                  <a:srgbClr val="FFFFFF"/>
                </a:solidFill>
                <a:latin typeface="Arial"/>
              </a:rPr>
              <a:t>1</a:t>
            </a:r>
            <a:r>
              <a:rPr kumimoji="0" lang="es-ES_tradnl" sz="2800" b="0" i="0" u="none" strike="noStrike" kern="0" cap="none" spc="0" normalizeH="0" baseline="0" noProof="0" dirty="0" smtClean="0">
                <a:ln>
                  <a:noFill/>
                </a:ln>
                <a:solidFill>
                  <a:srgbClr val="FFFFFF"/>
                </a:solidFill>
                <a:effectLst/>
                <a:uLnTx/>
                <a:uFillTx/>
                <a:latin typeface="Arial"/>
                <a:ea typeface="+mn-ea"/>
                <a:cs typeface="+mn-cs"/>
              </a:rPr>
              <a:t>.3. </a:t>
            </a:r>
            <a:r>
              <a:rPr lang="es-ES" sz="2800" kern="0" noProof="0" dirty="0" smtClean="0">
                <a:solidFill>
                  <a:srgbClr val="FFFFFF"/>
                </a:solidFill>
                <a:latin typeface="Arial"/>
              </a:rPr>
              <a:t>Actores y socios clave de cada Dirección Técnica</a:t>
            </a:r>
            <a:endParaRPr lang="es-ES_tradnl" sz="2800" kern="0" dirty="0">
              <a:solidFill>
                <a:srgbClr val="FFFFFF"/>
              </a:solidFill>
              <a:latin typeface="Arial"/>
            </a:endParaRPr>
          </a:p>
        </p:txBody>
      </p:sp>
    </p:spTree>
    <p:extLst>
      <p:ext uri="{BB962C8B-B14F-4D97-AF65-F5344CB8AC3E}">
        <p14:creationId xmlns:p14="http://schemas.microsoft.com/office/powerpoint/2010/main" val="1700730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0A7A354-C5FB-4D1E-BE75-5A939ED93F75}" type="slidenum">
              <a:rPr lang="es-ES_tradnl" smtClean="0">
                <a:solidFill>
                  <a:srgbClr val="002776"/>
                </a:solidFill>
              </a:rPr>
              <a:pPr/>
              <a:t>12</a:t>
            </a:fld>
            <a:endParaRPr lang="es-ES_tradnl" dirty="0">
              <a:solidFill>
                <a:srgbClr val="002776"/>
              </a:solidFill>
            </a:endParaRPr>
          </a:p>
        </p:txBody>
      </p:sp>
      <p:sp>
        <p:nvSpPr>
          <p:cNvPr id="48" name="Rectangle 4"/>
          <p:cNvSpPr>
            <a:spLocks noChangeArrowheads="1"/>
          </p:cNvSpPr>
          <p:nvPr/>
        </p:nvSpPr>
        <p:spPr bwMode="auto">
          <a:xfrm>
            <a:off x="277467" y="1546770"/>
            <a:ext cx="9353128" cy="324000"/>
          </a:xfrm>
          <a:prstGeom prst="roundRect">
            <a:avLst/>
          </a:prstGeom>
          <a:solidFill>
            <a:schemeClr val="tx2">
              <a:lumMod val="60000"/>
              <a:lumOff val="40000"/>
            </a:schemeClr>
          </a:solidFill>
          <a:ln>
            <a:noFill/>
          </a:ln>
          <a:effectLst/>
          <a:extLst/>
        </p:spPr>
        <p:txBody>
          <a:bodyPr lIns="47505" tIns="40490" rIns="47505" bIns="40490" anchor="ctr" anchorCtr="1"/>
          <a:lstStyle>
            <a:lvl1pPr defTabSz="684213">
              <a:spcBef>
                <a:spcPct val="30000"/>
              </a:spcBef>
              <a:defRPr b="1">
                <a:solidFill>
                  <a:srgbClr val="000099"/>
                </a:solidFill>
                <a:latin typeface="Arial" pitchFamily="34" charset="0"/>
              </a:defRPr>
            </a:lvl1pPr>
            <a:lvl2pPr marL="482600" indent="-292100" defTabSz="684213">
              <a:spcBef>
                <a:spcPct val="30000"/>
              </a:spcBef>
              <a:buChar char="w"/>
              <a:defRPr sz="1600">
                <a:solidFill>
                  <a:srgbClr val="000099"/>
                </a:solidFill>
                <a:latin typeface="Arial" pitchFamily="34" charset="0"/>
              </a:defRPr>
            </a:lvl2pPr>
            <a:lvl3pPr marL="850900" indent="-177800" defTabSz="684213">
              <a:spcBef>
                <a:spcPct val="30000"/>
              </a:spcBef>
              <a:buChar char="§"/>
              <a:defRPr sz="1400">
                <a:solidFill>
                  <a:srgbClr val="000099"/>
                </a:solidFill>
                <a:latin typeface="Arial" pitchFamily="34" charset="0"/>
              </a:defRPr>
            </a:lvl3pPr>
            <a:lvl4pPr marL="1239838" indent="-198438" defTabSz="684213">
              <a:spcBef>
                <a:spcPct val="30000"/>
              </a:spcBef>
              <a:buChar char="ú"/>
              <a:defRPr sz="1300">
                <a:solidFill>
                  <a:srgbClr val="000099"/>
                </a:solidFill>
                <a:latin typeface="Arial" pitchFamily="34" charset="0"/>
              </a:defRPr>
            </a:lvl4pPr>
            <a:lvl5pPr marL="1611313" indent="-180975" defTabSz="684213">
              <a:spcBef>
                <a:spcPct val="30000"/>
              </a:spcBef>
              <a:buChar char=" "/>
              <a:defRPr sz="1200">
                <a:solidFill>
                  <a:srgbClr val="000099"/>
                </a:solidFill>
                <a:latin typeface="Arial" pitchFamily="34" charset="0"/>
              </a:defRPr>
            </a:lvl5pPr>
            <a:lvl6pPr marL="20685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6pPr>
            <a:lvl7pPr marL="25257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7pPr>
            <a:lvl8pPr marL="29829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8pPr>
            <a:lvl9pPr marL="34401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9pPr>
          </a:lstStyle>
          <a:p>
            <a:pPr algn="ctr">
              <a:spcBef>
                <a:spcPct val="0"/>
              </a:spcBef>
              <a:buFont typeface="Wingdings" panose="05000000000000000000" pitchFamily="2" charset="2"/>
              <a:buNone/>
              <a:defRPr/>
            </a:pPr>
            <a:r>
              <a:rPr lang="es-ES" altLang="es-ES" sz="1800" dirty="0" smtClean="0">
                <a:solidFill>
                  <a:srgbClr val="FFFFFF"/>
                </a:solidFill>
              </a:rPr>
              <a:t>Direcciones técnicas y socios estratégicos</a:t>
            </a:r>
            <a:endParaRPr lang="es-ES" altLang="es-ES" sz="1800" dirty="0">
              <a:solidFill>
                <a:srgbClr val="FFFFFF"/>
              </a:solidFill>
            </a:endParaRPr>
          </a:p>
        </p:txBody>
      </p:sp>
      <p:sp>
        <p:nvSpPr>
          <p:cNvPr id="51" name="Rounded Rectangle 50"/>
          <p:cNvSpPr/>
          <p:nvPr/>
        </p:nvSpPr>
        <p:spPr bwMode="auto">
          <a:xfrm>
            <a:off x="277466" y="2504381"/>
            <a:ext cx="5328592" cy="261281"/>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100" b="1" dirty="0" smtClean="0">
                <a:solidFill>
                  <a:srgbClr val="FFFFFF"/>
                </a:solidFill>
              </a:rPr>
              <a:t>1. Gerencia Técnica de Marketing</a:t>
            </a:r>
            <a:endParaRPr lang="es-ES" sz="1100" b="1" dirty="0">
              <a:solidFill>
                <a:srgbClr val="FFFFFF"/>
              </a:solidFill>
            </a:endParaRPr>
          </a:p>
        </p:txBody>
      </p:sp>
      <p:cxnSp>
        <p:nvCxnSpPr>
          <p:cNvPr id="52" name="Elbow Connector 51"/>
          <p:cNvCxnSpPr>
            <a:stCxn id="51" idx="2"/>
            <a:endCxn id="53" idx="0"/>
          </p:cNvCxnSpPr>
          <p:nvPr/>
        </p:nvCxnSpPr>
        <p:spPr bwMode="auto">
          <a:xfrm rot="5400000">
            <a:off x="1821722" y="1960404"/>
            <a:ext cx="314783" cy="1925299"/>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53" name="Rounded Rectangle 52"/>
          <p:cNvSpPr/>
          <p:nvPr/>
        </p:nvSpPr>
        <p:spPr bwMode="auto">
          <a:xfrm>
            <a:off x="277008" y="3080445"/>
            <a:ext cx="1560936" cy="511835"/>
          </a:xfrm>
          <a:prstGeom prst="round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rgbClr val="92D400">
                    <a:lumMod val="75000"/>
                  </a:srgbClr>
                </a:solidFill>
              </a:rPr>
              <a:t>Dirección de Producto y Calidad</a:t>
            </a:r>
          </a:p>
        </p:txBody>
      </p:sp>
      <p:sp>
        <p:nvSpPr>
          <p:cNvPr id="54" name="Rounded Rectangle 53"/>
          <p:cNvSpPr/>
          <p:nvPr/>
        </p:nvSpPr>
        <p:spPr bwMode="auto">
          <a:xfrm>
            <a:off x="2141580" y="3080445"/>
            <a:ext cx="1669185" cy="511835"/>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t>Dirección de </a:t>
            </a:r>
          </a:p>
          <a:p>
            <a:pPr algn="ctr" defTabSz="928573">
              <a:lnSpc>
                <a:spcPct val="106000"/>
              </a:lnSpc>
            </a:pPr>
            <a:r>
              <a:rPr lang="es-ES" sz="1015" b="1" dirty="0"/>
              <a:t>Comercialización</a:t>
            </a:r>
          </a:p>
        </p:txBody>
      </p:sp>
      <p:sp>
        <p:nvSpPr>
          <p:cNvPr id="57" name="Rounded Rectangle 56"/>
          <p:cNvSpPr/>
          <p:nvPr/>
        </p:nvSpPr>
        <p:spPr bwMode="auto">
          <a:xfrm>
            <a:off x="4070946" y="3080445"/>
            <a:ext cx="1535111" cy="51183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chemeClr val="tx1">
                    <a:lumMod val="75000"/>
                    <a:lumOff val="25000"/>
                  </a:schemeClr>
                </a:solidFill>
              </a:rPr>
              <a:t>Dirección de Mercadeo</a:t>
            </a:r>
          </a:p>
        </p:txBody>
      </p:sp>
      <p:cxnSp>
        <p:nvCxnSpPr>
          <p:cNvPr id="65" name="Elbow Connector 64"/>
          <p:cNvCxnSpPr>
            <a:stCxn id="51" idx="2"/>
            <a:endCxn id="57" idx="0"/>
          </p:cNvCxnSpPr>
          <p:nvPr/>
        </p:nvCxnSpPr>
        <p:spPr bwMode="auto">
          <a:xfrm rot="16200000" flipH="1">
            <a:off x="3732741" y="1974683"/>
            <a:ext cx="314783" cy="1896740"/>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9" name="Straight Connector 68"/>
          <p:cNvCxnSpPr/>
          <p:nvPr/>
        </p:nvCxnSpPr>
        <p:spPr>
          <a:xfrm>
            <a:off x="2941305" y="2765660"/>
            <a:ext cx="917" cy="324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100" name="Rounded Rectangle 99"/>
          <p:cNvSpPr/>
          <p:nvPr/>
        </p:nvSpPr>
        <p:spPr bwMode="auto">
          <a:xfrm>
            <a:off x="6614215" y="2504379"/>
            <a:ext cx="3024291" cy="261283"/>
          </a:xfrm>
          <a:prstGeom prst="roundRect">
            <a:avLst/>
          </a:prstGeom>
          <a:solidFill>
            <a:schemeClr val="bg1">
              <a:lumMod val="7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100" b="1" dirty="0"/>
              <a:t>2. Gerencia Técnica de Fomento</a:t>
            </a:r>
          </a:p>
        </p:txBody>
      </p:sp>
      <p:sp>
        <p:nvSpPr>
          <p:cNvPr id="101" name="Rounded Rectangle 100"/>
          <p:cNvSpPr/>
          <p:nvPr/>
        </p:nvSpPr>
        <p:spPr bwMode="auto">
          <a:xfrm>
            <a:off x="6614167" y="3080445"/>
            <a:ext cx="3024337" cy="511835"/>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chemeClr val="bg1"/>
                </a:solidFill>
              </a:rPr>
              <a:t>Dirección de Conectividad, Inversiones y RICE</a:t>
            </a:r>
          </a:p>
        </p:txBody>
      </p:sp>
      <p:cxnSp>
        <p:nvCxnSpPr>
          <p:cNvPr id="122" name="Straight Connector 121"/>
          <p:cNvCxnSpPr/>
          <p:nvPr/>
        </p:nvCxnSpPr>
        <p:spPr>
          <a:xfrm>
            <a:off x="8125418" y="2765660"/>
            <a:ext cx="917" cy="324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143" name="Rounded Rectangle 142"/>
          <p:cNvSpPr/>
          <p:nvPr/>
        </p:nvSpPr>
        <p:spPr bwMode="auto">
          <a:xfrm>
            <a:off x="277008" y="1942778"/>
            <a:ext cx="9353587" cy="270489"/>
          </a:xfrm>
          <a:prstGeom prst="roundRect">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200" b="1" dirty="0" smtClean="0">
                <a:solidFill>
                  <a:srgbClr val="FFFFFF"/>
                </a:solidFill>
              </a:rPr>
              <a:t>Coordinación de Gerencia </a:t>
            </a:r>
            <a:r>
              <a:rPr lang="es-ES" sz="1200" i="1" dirty="0" smtClean="0">
                <a:solidFill>
                  <a:srgbClr val="FFFFFF"/>
                </a:solidFill>
              </a:rPr>
              <a:t>(coordinación de las Gerencias técnicas, entre otros)</a:t>
            </a:r>
            <a:endParaRPr lang="es-ES" sz="1200" i="1" dirty="0">
              <a:solidFill>
                <a:srgbClr val="FFFFFF"/>
              </a:solidFill>
            </a:endParaRPr>
          </a:p>
        </p:txBody>
      </p:sp>
      <p:cxnSp>
        <p:nvCxnSpPr>
          <p:cNvPr id="145" name="Elbow Connector 144"/>
          <p:cNvCxnSpPr>
            <a:stCxn id="143" idx="2"/>
            <a:endCxn id="100" idx="0"/>
          </p:cNvCxnSpPr>
          <p:nvPr/>
        </p:nvCxnSpPr>
        <p:spPr>
          <a:xfrm rot="16200000" flipH="1">
            <a:off x="6394525" y="772543"/>
            <a:ext cx="291112" cy="3172559"/>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Elbow Connector 148"/>
          <p:cNvCxnSpPr>
            <a:stCxn id="143" idx="2"/>
            <a:endCxn id="51" idx="0"/>
          </p:cNvCxnSpPr>
          <p:nvPr/>
        </p:nvCxnSpPr>
        <p:spPr>
          <a:xfrm rot="5400000">
            <a:off x="3802225" y="1352804"/>
            <a:ext cx="291114" cy="201204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3" name="Title 1"/>
          <p:cNvSpPr txBox="1">
            <a:spLocks/>
          </p:cNvSpPr>
          <p:nvPr/>
        </p:nvSpPr>
        <p:spPr bwMode="auto">
          <a:xfrm>
            <a:off x="349844" y="669390"/>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a:solidFill>
                  <a:srgbClr val="002060"/>
                </a:solidFill>
              </a:rPr>
              <a:t>Modelo de gestión de Quito Turismo</a:t>
            </a:r>
            <a:endParaRPr lang="es-ES" sz="2437" dirty="0">
              <a:solidFill>
                <a:srgbClr val="002060"/>
              </a:solidFill>
            </a:endParaRPr>
          </a:p>
          <a:p>
            <a:pPr fontAlgn="base">
              <a:spcBef>
                <a:spcPct val="0"/>
              </a:spcBef>
              <a:spcAft>
                <a:spcPct val="0"/>
              </a:spcAft>
            </a:pPr>
            <a:r>
              <a:rPr lang="es-ES" sz="2031" b="1" dirty="0" smtClean="0">
                <a:solidFill>
                  <a:srgbClr val="00B0F0"/>
                </a:solidFill>
              </a:rPr>
              <a:t>Relación de cada Dirección con sus Socios Estratégicos</a:t>
            </a:r>
            <a:endParaRPr lang="es-ES" sz="1422" i="1" dirty="0">
              <a:solidFill>
                <a:srgbClr val="00B0F0"/>
              </a:solidFill>
            </a:endParaRPr>
          </a:p>
        </p:txBody>
      </p:sp>
      <p:sp>
        <p:nvSpPr>
          <p:cNvPr id="154" name="TextBox 153"/>
          <p:cNvSpPr txBox="1"/>
          <p:nvPr/>
        </p:nvSpPr>
        <p:spPr>
          <a:xfrm>
            <a:off x="277008" y="3828260"/>
            <a:ext cx="1532352" cy="2554545"/>
          </a:xfrm>
          <a:prstGeom prst="rect">
            <a:avLst/>
          </a:prstGeom>
          <a:noFill/>
        </p:spPr>
        <p:txBody>
          <a:bodyPr wrap="square" rtlCol="0">
            <a:spAutoFit/>
          </a:bodyPr>
          <a:lstStyle/>
          <a:p>
            <a:r>
              <a:rPr lang="es-ES_tradnl" sz="1000" i="1" dirty="0" smtClean="0">
                <a:solidFill>
                  <a:srgbClr val="002060"/>
                </a:solidFill>
              </a:rPr>
              <a:t>Asociaciones de hoteleros, restauración, guías turísticos, transportistas, así como asociaciones en general de proveedores de servicios turísticos; TT.OO., asociaciones de barios, Cámaras municipales, Cámaras de turismo, Dirección de territorio metropolitano,  Secretaría de Desarrollo territorial, entre otros.</a:t>
            </a:r>
          </a:p>
        </p:txBody>
      </p:sp>
      <p:sp>
        <p:nvSpPr>
          <p:cNvPr id="156" name="TextBox 155"/>
          <p:cNvSpPr txBox="1"/>
          <p:nvPr/>
        </p:nvSpPr>
        <p:spPr>
          <a:xfrm>
            <a:off x="2141580" y="3828260"/>
            <a:ext cx="1669185" cy="2400657"/>
          </a:xfrm>
          <a:prstGeom prst="rect">
            <a:avLst/>
          </a:prstGeom>
          <a:noFill/>
        </p:spPr>
        <p:txBody>
          <a:bodyPr wrap="square" rtlCol="0">
            <a:spAutoFit/>
          </a:bodyPr>
          <a:lstStyle/>
          <a:p>
            <a:r>
              <a:rPr lang="es-ES_tradnl" sz="1000" i="1" dirty="0" smtClean="0">
                <a:solidFill>
                  <a:srgbClr val="002060"/>
                </a:solidFill>
              </a:rPr>
              <a:t>Asociaciones hoteleras (HQM, AHOTEC Quito), restaurantes, centros de información turísticos, aerolíneas y sus puntos de venta, centros comerciales, así como cualquier punto de contacto entre la ciudad /destino y el turista donde se pueda introducir un punto de distribución, así como las ciudades hermanas (Bogotá y Lima proyecto en progreso)</a:t>
            </a:r>
            <a:endParaRPr lang="es-ES" sz="1000" i="1" dirty="0">
              <a:solidFill>
                <a:srgbClr val="002060"/>
              </a:solidFill>
            </a:endParaRPr>
          </a:p>
        </p:txBody>
      </p:sp>
      <p:sp>
        <p:nvSpPr>
          <p:cNvPr id="157" name="TextBox 156"/>
          <p:cNvSpPr txBox="1"/>
          <p:nvPr/>
        </p:nvSpPr>
        <p:spPr>
          <a:xfrm>
            <a:off x="4070945" y="3828260"/>
            <a:ext cx="1535111" cy="2708434"/>
          </a:xfrm>
          <a:prstGeom prst="rect">
            <a:avLst/>
          </a:prstGeom>
          <a:noFill/>
        </p:spPr>
        <p:txBody>
          <a:bodyPr wrap="square" rtlCol="0">
            <a:spAutoFit/>
          </a:bodyPr>
          <a:lstStyle/>
          <a:p>
            <a:r>
              <a:rPr lang="es-ES_tradnl" sz="1000" i="1" dirty="0" smtClean="0">
                <a:solidFill>
                  <a:srgbClr val="002060"/>
                </a:solidFill>
              </a:rPr>
              <a:t>Ministerio de Turismo de Ecuador, Pro Ecuador, la red internacional de oficinas en el extranjero, organizaciones internacionales, aerolíneas, operadores internacionales, así como medios digitales e impresos especializados y generalistas, patrocinadores, “</a:t>
            </a:r>
            <a:r>
              <a:rPr lang="es-ES_tradnl" sz="1000" i="1" dirty="0" err="1" smtClean="0">
                <a:solidFill>
                  <a:srgbClr val="002060"/>
                </a:solidFill>
              </a:rPr>
              <a:t>influencers</a:t>
            </a:r>
            <a:r>
              <a:rPr lang="es-ES_tradnl" sz="1000" i="1" dirty="0" smtClean="0">
                <a:solidFill>
                  <a:srgbClr val="002060"/>
                </a:solidFill>
              </a:rPr>
              <a:t>”, entro otros</a:t>
            </a:r>
            <a:endParaRPr lang="es-ES" sz="1000" i="1" dirty="0">
              <a:solidFill>
                <a:srgbClr val="002060"/>
              </a:solidFill>
            </a:endParaRPr>
          </a:p>
        </p:txBody>
      </p:sp>
      <p:sp>
        <p:nvSpPr>
          <p:cNvPr id="159" name="TextBox 158"/>
          <p:cNvSpPr txBox="1"/>
          <p:nvPr/>
        </p:nvSpPr>
        <p:spPr>
          <a:xfrm>
            <a:off x="6577429" y="3895269"/>
            <a:ext cx="3095978" cy="1477328"/>
          </a:xfrm>
          <a:prstGeom prst="rect">
            <a:avLst/>
          </a:prstGeom>
          <a:noFill/>
        </p:spPr>
        <p:txBody>
          <a:bodyPr wrap="square" rtlCol="0">
            <a:spAutoFit/>
          </a:bodyPr>
          <a:lstStyle/>
          <a:p>
            <a:r>
              <a:rPr lang="es-ES_tradnl" sz="1000" i="1" dirty="0" smtClean="0">
                <a:solidFill>
                  <a:srgbClr val="002060"/>
                </a:solidFill>
              </a:rPr>
              <a:t>Asociaciones internacionales especializadas (i.e. ICCA), organizaciones internacionales específicas de la industria de reuniones, asociaciones de profesionales de sectores generadores de reuniones, “Embajadores” de Quito en sectores productivos objetivo, “</a:t>
            </a:r>
            <a:r>
              <a:rPr lang="es-ES_tradnl" sz="1000" i="1" dirty="0" err="1" smtClean="0">
                <a:solidFill>
                  <a:srgbClr val="002060"/>
                </a:solidFill>
              </a:rPr>
              <a:t>influencers</a:t>
            </a:r>
            <a:r>
              <a:rPr lang="es-ES_tradnl" sz="1000" i="1" dirty="0" smtClean="0">
                <a:solidFill>
                  <a:srgbClr val="002060"/>
                </a:solidFill>
              </a:rPr>
              <a:t>” de RICE en LATAM y en general, así como la UEN – RICE y sus miembros fundadores, entre ellos el Buró de Convenciones.</a:t>
            </a:r>
            <a:endParaRPr lang="es-ES" sz="1000" i="1" dirty="0">
              <a:solidFill>
                <a:srgbClr val="002060"/>
              </a:solidFill>
            </a:endParaRPr>
          </a:p>
        </p:txBody>
      </p:sp>
      <p:cxnSp>
        <p:nvCxnSpPr>
          <p:cNvPr id="163" name="Straight Arrow Connector 162"/>
          <p:cNvCxnSpPr/>
          <p:nvPr/>
        </p:nvCxnSpPr>
        <p:spPr>
          <a:xfrm>
            <a:off x="4862600" y="3592280"/>
            <a:ext cx="0" cy="2359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a:off x="8125418" y="3592280"/>
            <a:ext cx="0" cy="2359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2941305" y="3592280"/>
            <a:ext cx="0" cy="2359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1002087" y="3592280"/>
            <a:ext cx="0" cy="23598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604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pPr marL="0" indent="0"/>
            <a:r>
              <a:rPr lang="es-ES_tradnl" sz="2843" dirty="0">
                <a:solidFill>
                  <a:schemeClr val="bg1"/>
                </a:solidFill>
              </a:rPr>
              <a:t>3.1. Objetivos Estratégicos Específicos</a:t>
            </a:r>
          </a:p>
        </p:txBody>
      </p:sp>
      <p:sp>
        <p:nvSpPr>
          <p:cNvPr id="3" name="Rectangle 2"/>
          <p:cNvSpPr/>
          <p:nvPr/>
        </p:nvSpPr>
        <p:spPr>
          <a:xfrm>
            <a:off x="0" y="0"/>
            <a:ext cx="10059988" cy="7773988"/>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 Placeholder 1"/>
          <p:cNvSpPr txBox="1">
            <a:spLocks/>
          </p:cNvSpPr>
          <p:nvPr/>
        </p:nvSpPr>
        <p:spPr bwMode="auto">
          <a:xfrm>
            <a:off x="1238252" y="3092944"/>
            <a:ext cx="7429500" cy="1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ts val="203"/>
              </a:spcBef>
              <a:spcAft>
                <a:spcPts val="300"/>
              </a:spcAft>
              <a:buFont typeface="Arial" charset="0"/>
              <a:defRPr sz="2437">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0" lvl="0" indent="0"/>
            <a:r>
              <a:rPr lang="es-ES_tradnl" sz="2800" kern="0" dirty="0" smtClean="0">
                <a:solidFill>
                  <a:srgbClr val="FFFFFF"/>
                </a:solidFill>
                <a:latin typeface="Arial"/>
              </a:rPr>
              <a:t>1</a:t>
            </a:r>
            <a:r>
              <a:rPr kumimoji="0" lang="es-ES_tradnl" sz="2800" b="0" i="0" u="none" strike="noStrike" kern="0" cap="none" spc="0" normalizeH="0" baseline="0" noProof="0" dirty="0" smtClean="0">
                <a:ln>
                  <a:noFill/>
                </a:ln>
                <a:solidFill>
                  <a:srgbClr val="FFFFFF"/>
                </a:solidFill>
                <a:effectLst/>
                <a:uLnTx/>
                <a:uFillTx/>
                <a:latin typeface="Arial"/>
                <a:ea typeface="+mn-ea"/>
                <a:cs typeface="+mn-cs"/>
              </a:rPr>
              <a:t>.4. </a:t>
            </a:r>
            <a:r>
              <a:rPr lang="es-ES" sz="2800" kern="0" dirty="0" smtClean="0">
                <a:solidFill>
                  <a:srgbClr val="FFFFFF"/>
                </a:solidFill>
                <a:latin typeface="Arial"/>
              </a:rPr>
              <a:t>Asignación </a:t>
            </a:r>
            <a:r>
              <a:rPr lang="es-ES" sz="2800" kern="0" dirty="0">
                <a:solidFill>
                  <a:srgbClr val="FFFFFF"/>
                </a:solidFill>
                <a:latin typeface="Arial"/>
              </a:rPr>
              <a:t>de proyectos del </a:t>
            </a:r>
            <a:r>
              <a:rPr lang="es-ES" sz="2800" kern="0" dirty="0" smtClean="0">
                <a:solidFill>
                  <a:srgbClr val="FFFFFF"/>
                </a:solidFill>
                <a:latin typeface="Arial"/>
              </a:rPr>
              <a:t>Plan </a:t>
            </a:r>
            <a:r>
              <a:rPr lang="es-ES" sz="2800" kern="0" dirty="0">
                <a:solidFill>
                  <a:srgbClr val="FFFFFF"/>
                </a:solidFill>
                <a:latin typeface="Arial"/>
              </a:rPr>
              <a:t>a cada área</a:t>
            </a:r>
          </a:p>
          <a:p>
            <a:pPr marL="0" lvl="0" indent="0"/>
            <a:endParaRPr lang="es-ES_tradnl" sz="2800" kern="0" dirty="0">
              <a:solidFill>
                <a:srgbClr val="FFFFFF"/>
              </a:solidFill>
              <a:latin typeface="Arial"/>
            </a:endParaRPr>
          </a:p>
          <a:p>
            <a:pPr marL="0" lvl="0" indent="0"/>
            <a:endParaRPr lang="es-ES_tradnl" sz="2800" kern="0" dirty="0">
              <a:solidFill>
                <a:srgbClr val="FFFFFF"/>
              </a:solidFill>
              <a:latin typeface="Arial"/>
            </a:endParaRPr>
          </a:p>
        </p:txBody>
      </p:sp>
    </p:spTree>
    <p:extLst>
      <p:ext uri="{BB962C8B-B14F-4D97-AF65-F5344CB8AC3E}">
        <p14:creationId xmlns:p14="http://schemas.microsoft.com/office/powerpoint/2010/main" val="94563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6812F57-7A5F-4E8D-A60F-218CCB32CE6C}" type="slidenum">
              <a:rPr lang="en-US" smtClean="0"/>
              <a:pPr>
                <a:defRPr/>
              </a:pPr>
              <a:t>14</a:t>
            </a:fld>
            <a:endParaRPr lang="en-US" dirty="0"/>
          </a:p>
        </p:txBody>
      </p:sp>
      <p:sp>
        <p:nvSpPr>
          <p:cNvPr id="6" name="Rounded Rectangle 5"/>
          <p:cNvSpPr/>
          <p:nvPr/>
        </p:nvSpPr>
        <p:spPr bwMode="auto">
          <a:xfrm>
            <a:off x="925538" y="3505233"/>
            <a:ext cx="3816424" cy="446509"/>
          </a:xfrm>
          <a:prstGeom prst="round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600" b="1" dirty="0" smtClean="0">
                <a:solidFill>
                  <a:srgbClr val="FFFFFF"/>
                </a:solidFill>
              </a:rPr>
              <a:t>1. Gerencia Técnica de Marketing</a:t>
            </a:r>
            <a:endParaRPr lang="es-ES" sz="1600" b="1" dirty="0">
              <a:solidFill>
                <a:srgbClr val="FFFFFF"/>
              </a:solidFill>
            </a:endParaRPr>
          </a:p>
        </p:txBody>
      </p:sp>
      <p:sp>
        <p:nvSpPr>
          <p:cNvPr id="13" name="Rounded Rectangle 12"/>
          <p:cNvSpPr/>
          <p:nvPr/>
        </p:nvSpPr>
        <p:spPr bwMode="auto">
          <a:xfrm>
            <a:off x="5212575" y="3511132"/>
            <a:ext cx="3816000" cy="44061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600" b="1" dirty="0"/>
              <a:t>2</a:t>
            </a:r>
            <a:r>
              <a:rPr lang="es-ES" sz="1600" b="1" dirty="0" smtClean="0"/>
              <a:t>. Gerencia Técnica de Fomento</a:t>
            </a:r>
            <a:endParaRPr lang="es-ES" sz="1600" b="1" dirty="0"/>
          </a:p>
        </p:txBody>
      </p:sp>
      <p:sp>
        <p:nvSpPr>
          <p:cNvPr id="16" name="Rounded Rectangle 15"/>
          <p:cNvSpPr/>
          <p:nvPr/>
        </p:nvSpPr>
        <p:spPr bwMode="auto">
          <a:xfrm>
            <a:off x="925538" y="2713146"/>
            <a:ext cx="8103037" cy="500974"/>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600" b="1" dirty="0" smtClean="0">
                <a:solidFill>
                  <a:srgbClr val="FFFFFF"/>
                </a:solidFill>
              </a:rPr>
              <a:t>Coordinación de Gerencia </a:t>
            </a:r>
            <a:r>
              <a:rPr lang="es-ES" sz="1600" i="1" dirty="0" smtClean="0">
                <a:solidFill>
                  <a:srgbClr val="FFFFFF"/>
                </a:solidFill>
              </a:rPr>
              <a:t>(coordinación de las Gerencias técnicas, entre otros)</a:t>
            </a:r>
            <a:endParaRPr lang="es-ES" sz="1600" i="1" dirty="0">
              <a:solidFill>
                <a:srgbClr val="FFFFFF"/>
              </a:solidFill>
            </a:endParaRPr>
          </a:p>
        </p:txBody>
      </p:sp>
      <p:cxnSp>
        <p:nvCxnSpPr>
          <p:cNvPr id="17" name="Elbow Connector 16"/>
          <p:cNvCxnSpPr>
            <a:stCxn id="16" idx="2"/>
            <a:endCxn id="13" idx="0"/>
          </p:cNvCxnSpPr>
          <p:nvPr/>
        </p:nvCxnSpPr>
        <p:spPr>
          <a:xfrm rot="16200000" flipH="1">
            <a:off x="5900310" y="2290867"/>
            <a:ext cx="297012" cy="2143518"/>
          </a:xfrm>
          <a:prstGeom prst="bentConnector3">
            <a:avLst>
              <a:gd name="adj1"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6" idx="2"/>
            <a:endCxn id="6" idx="0"/>
          </p:cNvCxnSpPr>
          <p:nvPr/>
        </p:nvCxnSpPr>
        <p:spPr>
          <a:xfrm rot="5400000">
            <a:off x="3759848" y="2288023"/>
            <a:ext cx="291113" cy="2143307"/>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25538" y="4607074"/>
            <a:ext cx="3780000" cy="1384995"/>
          </a:xfrm>
          <a:prstGeom prst="rect">
            <a:avLst/>
          </a:prstGeom>
          <a:solidFill>
            <a:schemeClr val="bg1">
              <a:lumMod val="95000"/>
            </a:schemeClr>
          </a:solidFill>
        </p:spPr>
        <p:txBody>
          <a:bodyPr wrap="square" rtlCol="0">
            <a:spAutoFit/>
          </a:bodyPr>
          <a:lstStyle/>
          <a:p>
            <a:pPr marL="171450" indent="-171450">
              <a:buFont typeface="Arial" panose="020B0604020202020204" pitchFamily="34" charset="0"/>
              <a:buChar char="•"/>
            </a:pPr>
            <a:r>
              <a:rPr lang="es-ES" sz="1400" dirty="0" smtClean="0">
                <a:solidFill>
                  <a:srgbClr val="002060"/>
                </a:solidFill>
              </a:rPr>
              <a:t>Reorganización </a:t>
            </a:r>
            <a:r>
              <a:rPr lang="es-ES" sz="1400" dirty="0">
                <a:solidFill>
                  <a:srgbClr val="002060"/>
                </a:solidFill>
              </a:rPr>
              <a:t>de organigrama de QT para el marketing turístico </a:t>
            </a:r>
            <a:r>
              <a:rPr lang="es-ES" sz="1400" dirty="0" smtClean="0">
                <a:solidFill>
                  <a:srgbClr val="002060"/>
                </a:solidFill>
              </a:rPr>
              <a:t>integral</a:t>
            </a:r>
          </a:p>
          <a:p>
            <a:pPr marL="171450" indent="-171450">
              <a:buFont typeface="Arial" panose="020B0604020202020204" pitchFamily="34" charset="0"/>
              <a:buChar char="•"/>
            </a:pPr>
            <a:r>
              <a:rPr lang="es-ES" sz="1400" dirty="0">
                <a:solidFill>
                  <a:srgbClr val="002060"/>
                </a:solidFill>
              </a:rPr>
              <a:t>Desarrollo de la marca y posicionamiento de </a:t>
            </a:r>
            <a:r>
              <a:rPr lang="es-ES" sz="1400" dirty="0" smtClean="0">
                <a:solidFill>
                  <a:srgbClr val="002060"/>
                </a:solidFill>
              </a:rPr>
              <a:t>Quito</a:t>
            </a:r>
          </a:p>
          <a:p>
            <a:pPr marL="171450" indent="-171450">
              <a:buFont typeface="Arial" panose="020B0604020202020204" pitchFamily="34" charset="0"/>
              <a:buChar char="•"/>
            </a:pPr>
            <a:r>
              <a:rPr lang="es-ES" sz="1400" dirty="0">
                <a:solidFill>
                  <a:srgbClr val="002060"/>
                </a:solidFill>
              </a:rPr>
              <a:t>Plan Integral de Marketing Turístico de Quito</a:t>
            </a:r>
            <a:endParaRPr lang="es-ES_tradnl" sz="1400" dirty="0" smtClean="0">
              <a:solidFill>
                <a:srgbClr val="002060"/>
              </a:solidFill>
            </a:endParaRPr>
          </a:p>
        </p:txBody>
      </p:sp>
      <p:sp>
        <p:nvSpPr>
          <p:cNvPr id="20" name="TextBox 19"/>
          <p:cNvSpPr txBox="1"/>
          <p:nvPr/>
        </p:nvSpPr>
        <p:spPr>
          <a:xfrm>
            <a:off x="5212575" y="4592553"/>
            <a:ext cx="3816000" cy="2462213"/>
          </a:xfrm>
          <a:prstGeom prst="rect">
            <a:avLst/>
          </a:prstGeom>
          <a:solidFill>
            <a:schemeClr val="bg1">
              <a:lumMod val="95000"/>
            </a:schemeClr>
          </a:solidFill>
        </p:spPr>
        <p:txBody>
          <a:bodyPr wrap="square" rtlCol="0">
            <a:spAutoFit/>
          </a:bodyPr>
          <a:lstStyle/>
          <a:p>
            <a:pPr marL="171450" indent="-171450">
              <a:buFont typeface="Arial" panose="020B0604020202020204" pitchFamily="34" charset="0"/>
              <a:buChar char="•"/>
            </a:pPr>
            <a:r>
              <a:rPr lang="es-ES" sz="1400" dirty="0" smtClean="0">
                <a:solidFill>
                  <a:srgbClr val="002060"/>
                </a:solidFill>
              </a:rPr>
              <a:t>Programa </a:t>
            </a:r>
            <a:r>
              <a:rPr lang="es-ES" sz="1400" dirty="0">
                <a:solidFill>
                  <a:srgbClr val="002060"/>
                </a:solidFill>
              </a:rPr>
              <a:t>para la promoción y atracción de nuevas </a:t>
            </a:r>
            <a:r>
              <a:rPr lang="es-ES" sz="1400" dirty="0" smtClean="0">
                <a:solidFill>
                  <a:srgbClr val="002060"/>
                </a:solidFill>
              </a:rPr>
              <a:t>aerolíneas</a:t>
            </a:r>
          </a:p>
          <a:p>
            <a:pPr marL="171450" indent="-171450">
              <a:buFont typeface="Arial" panose="020B0604020202020204" pitchFamily="34" charset="0"/>
              <a:buChar char="•"/>
            </a:pPr>
            <a:r>
              <a:rPr lang="es-ES" sz="1400" dirty="0">
                <a:solidFill>
                  <a:srgbClr val="002060"/>
                </a:solidFill>
              </a:rPr>
              <a:t>Programa de identificación de operadores y promoción de </a:t>
            </a:r>
            <a:r>
              <a:rPr lang="es-ES" sz="1400" dirty="0" smtClean="0">
                <a:solidFill>
                  <a:srgbClr val="002060"/>
                </a:solidFill>
              </a:rPr>
              <a:t>rutas/frecuencias</a:t>
            </a:r>
          </a:p>
          <a:p>
            <a:pPr marL="171450" indent="-171450">
              <a:buFont typeface="Arial" panose="020B0604020202020204" pitchFamily="34" charset="0"/>
              <a:buChar char="•"/>
            </a:pPr>
            <a:r>
              <a:rPr lang="es-ES" sz="1400" dirty="0">
                <a:solidFill>
                  <a:srgbClr val="002060"/>
                </a:solidFill>
              </a:rPr>
              <a:t>Programa de colaboración con UIO para la reducción de costos operativos </a:t>
            </a:r>
            <a:endParaRPr lang="es-ES" sz="1400" dirty="0" smtClean="0">
              <a:solidFill>
                <a:srgbClr val="002060"/>
              </a:solidFill>
            </a:endParaRPr>
          </a:p>
          <a:p>
            <a:pPr marL="171450" indent="-171450">
              <a:buFont typeface="Arial" panose="020B0604020202020204" pitchFamily="34" charset="0"/>
              <a:buChar char="•"/>
            </a:pPr>
            <a:r>
              <a:rPr lang="es-ES" sz="1400" dirty="0">
                <a:solidFill>
                  <a:srgbClr val="002060"/>
                </a:solidFill>
              </a:rPr>
              <a:t>Creación de la UEN (Unidad Estratégica de Negocios) para la Industria de Reuniones de Quito</a:t>
            </a:r>
          </a:p>
          <a:p>
            <a:pPr marL="171450" indent="-171450">
              <a:buFont typeface="Arial" panose="020B0604020202020204" pitchFamily="34" charset="0"/>
              <a:buChar char="•"/>
            </a:pPr>
            <a:r>
              <a:rPr lang="es-ES" sz="1400" dirty="0" smtClean="0">
                <a:solidFill>
                  <a:srgbClr val="002060"/>
                </a:solidFill>
              </a:rPr>
              <a:t>Acompañar </a:t>
            </a:r>
            <a:r>
              <a:rPr lang="es-ES" sz="1400" dirty="0">
                <a:solidFill>
                  <a:srgbClr val="002060"/>
                </a:solidFill>
              </a:rPr>
              <a:t>el proceso de licitación de la operación del </a:t>
            </a:r>
            <a:r>
              <a:rPr lang="es-ES" sz="1400" dirty="0" smtClean="0">
                <a:solidFill>
                  <a:srgbClr val="002060"/>
                </a:solidFill>
              </a:rPr>
              <a:t>CC</a:t>
            </a:r>
          </a:p>
        </p:txBody>
      </p:sp>
      <p:cxnSp>
        <p:nvCxnSpPr>
          <p:cNvPr id="21" name="Straight Connector 20"/>
          <p:cNvCxnSpPr/>
          <p:nvPr/>
        </p:nvCxnSpPr>
        <p:spPr>
          <a:xfrm flipV="1">
            <a:off x="5246018" y="4424267"/>
            <a:ext cx="3744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25538" y="4455798"/>
            <a:ext cx="3780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996199" y="3951742"/>
            <a:ext cx="0" cy="36000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894130" y="3951742"/>
            <a:ext cx="0" cy="41311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505040" y="5454329"/>
            <a:ext cx="1944216" cy="523220"/>
          </a:xfrm>
          <a:prstGeom prst="rect">
            <a:avLst/>
          </a:prstGeom>
          <a:noFill/>
        </p:spPr>
        <p:txBody>
          <a:bodyPr wrap="square" rtlCol="0">
            <a:spAutoFit/>
          </a:bodyPr>
          <a:lstStyle/>
          <a:p>
            <a:pPr algn="ctr"/>
            <a:r>
              <a:rPr lang="es-ES_tradnl" sz="1400" b="1" u="sng" dirty="0" smtClean="0">
                <a:solidFill>
                  <a:schemeClr val="bg1">
                    <a:lumMod val="50000"/>
                  </a:schemeClr>
                </a:solidFill>
              </a:rPr>
              <a:t>Proyectos liderados y </a:t>
            </a:r>
            <a:r>
              <a:rPr lang="es-ES_tradnl" sz="1400" b="1" u="sng" dirty="0" err="1" smtClean="0">
                <a:solidFill>
                  <a:schemeClr val="bg1">
                    <a:lumMod val="50000"/>
                  </a:schemeClr>
                </a:solidFill>
              </a:rPr>
              <a:t>co</a:t>
            </a:r>
            <a:r>
              <a:rPr lang="es-ES_tradnl" sz="1400" b="1" u="sng" dirty="0" smtClean="0">
                <a:solidFill>
                  <a:schemeClr val="bg1">
                    <a:lumMod val="50000"/>
                  </a:schemeClr>
                </a:solidFill>
              </a:rPr>
              <a:t>-liderados</a:t>
            </a:r>
          </a:p>
        </p:txBody>
      </p:sp>
      <p:sp>
        <p:nvSpPr>
          <p:cNvPr id="41" name="TextBox 40"/>
          <p:cNvSpPr txBox="1"/>
          <p:nvPr/>
        </p:nvSpPr>
        <p:spPr>
          <a:xfrm>
            <a:off x="349474" y="2007526"/>
            <a:ext cx="4385272" cy="338554"/>
          </a:xfrm>
          <a:prstGeom prst="rect">
            <a:avLst/>
          </a:prstGeom>
          <a:noFill/>
        </p:spPr>
        <p:txBody>
          <a:bodyPr wrap="square" rtlCol="0">
            <a:spAutoFit/>
          </a:bodyPr>
          <a:lstStyle/>
          <a:p>
            <a:r>
              <a:rPr lang="es-ES_tradnl" sz="1600" b="1" i="1" dirty="0" smtClean="0">
                <a:solidFill>
                  <a:schemeClr val="bg1">
                    <a:lumMod val="50000"/>
                  </a:schemeClr>
                </a:solidFill>
              </a:rPr>
              <a:t>Gerencias Técnicas propuestas</a:t>
            </a:r>
          </a:p>
        </p:txBody>
      </p:sp>
      <p:sp>
        <p:nvSpPr>
          <p:cNvPr id="42" name="Title 1"/>
          <p:cNvSpPr txBox="1">
            <a:spLocks/>
          </p:cNvSpPr>
          <p:nvPr/>
        </p:nvSpPr>
        <p:spPr bwMode="auto">
          <a:xfrm>
            <a:off x="349844" y="669390"/>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a:solidFill>
                  <a:srgbClr val="002060"/>
                </a:solidFill>
              </a:rPr>
              <a:t>Modelo de gestión de Quito Turismo</a:t>
            </a:r>
            <a:endParaRPr lang="es-ES" sz="2437" dirty="0">
              <a:solidFill>
                <a:srgbClr val="002060"/>
              </a:solidFill>
            </a:endParaRPr>
          </a:p>
          <a:p>
            <a:pPr fontAlgn="base">
              <a:spcBef>
                <a:spcPct val="0"/>
              </a:spcBef>
              <a:spcAft>
                <a:spcPct val="0"/>
              </a:spcAft>
            </a:pPr>
            <a:r>
              <a:rPr lang="es-ES" sz="2031" b="1" dirty="0" smtClean="0">
                <a:solidFill>
                  <a:srgbClr val="00B0F0"/>
                </a:solidFill>
              </a:rPr>
              <a:t>Proyectos del Plan asignados a las Gerencias propuestas</a:t>
            </a:r>
            <a:endParaRPr lang="es-ES" sz="1422" i="1" dirty="0">
              <a:solidFill>
                <a:srgbClr val="00B0F0"/>
              </a:solidFill>
            </a:endParaRPr>
          </a:p>
        </p:txBody>
      </p:sp>
    </p:spTree>
    <p:extLst>
      <p:ext uri="{BB962C8B-B14F-4D97-AF65-F5344CB8AC3E}">
        <p14:creationId xmlns:p14="http://schemas.microsoft.com/office/powerpoint/2010/main" val="1276794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6812F57-7A5F-4E8D-A60F-218CCB32CE6C}" type="slidenum">
              <a:rPr lang="en-US" smtClean="0"/>
              <a:pPr>
                <a:defRPr/>
              </a:pPr>
              <a:t>15</a:t>
            </a:fld>
            <a:endParaRPr lang="en-US" dirty="0"/>
          </a:p>
        </p:txBody>
      </p:sp>
      <p:sp>
        <p:nvSpPr>
          <p:cNvPr id="5" name="Title 1"/>
          <p:cNvSpPr txBox="1">
            <a:spLocks/>
          </p:cNvSpPr>
          <p:nvPr/>
        </p:nvSpPr>
        <p:spPr bwMode="auto">
          <a:xfrm>
            <a:off x="349844" y="669390"/>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a:solidFill>
                  <a:srgbClr val="002060"/>
                </a:solidFill>
              </a:rPr>
              <a:t>Modelo de gestión de Quito Turismo</a:t>
            </a:r>
            <a:endParaRPr lang="es-ES" sz="2437" dirty="0">
              <a:solidFill>
                <a:srgbClr val="002060"/>
              </a:solidFill>
            </a:endParaRPr>
          </a:p>
          <a:p>
            <a:pPr fontAlgn="base">
              <a:spcBef>
                <a:spcPct val="0"/>
              </a:spcBef>
              <a:spcAft>
                <a:spcPct val="0"/>
              </a:spcAft>
            </a:pPr>
            <a:r>
              <a:rPr lang="es-ES" sz="2031" b="1" dirty="0" smtClean="0">
                <a:solidFill>
                  <a:srgbClr val="00B0F0"/>
                </a:solidFill>
              </a:rPr>
              <a:t>Proyectos del Plan asignados a las Direcciones y Jefaturas propuestas</a:t>
            </a:r>
            <a:endParaRPr lang="es-ES" sz="1422" i="1" dirty="0">
              <a:solidFill>
                <a:srgbClr val="00B0F0"/>
              </a:solidFill>
            </a:endParaRPr>
          </a:p>
        </p:txBody>
      </p:sp>
      <p:sp>
        <p:nvSpPr>
          <p:cNvPr id="6" name="Rounded Rectangle 5"/>
          <p:cNvSpPr/>
          <p:nvPr/>
        </p:nvSpPr>
        <p:spPr bwMode="auto">
          <a:xfrm>
            <a:off x="2923121" y="2478427"/>
            <a:ext cx="4248472" cy="479298"/>
          </a:xfrm>
          <a:prstGeom prst="round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600" b="1" dirty="0" smtClean="0">
                <a:solidFill>
                  <a:srgbClr val="92D400">
                    <a:lumMod val="75000"/>
                  </a:srgbClr>
                </a:solidFill>
              </a:rPr>
              <a:t>Dirección de Producto y Calidad</a:t>
            </a:r>
            <a:endParaRPr lang="es-ES" sz="1600" b="1" dirty="0">
              <a:solidFill>
                <a:srgbClr val="92D400">
                  <a:lumMod val="75000"/>
                </a:srgbClr>
              </a:solidFill>
            </a:endParaRPr>
          </a:p>
        </p:txBody>
      </p:sp>
      <p:sp>
        <p:nvSpPr>
          <p:cNvPr id="7" name="Rounded Rectangle 6"/>
          <p:cNvSpPr/>
          <p:nvPr/>
        </p:nvSpPr>
        <p:spPr bwMode="auto">
          <a:xfrm>
            <a:off x="2923121" y="3370842"/>
            <a:ext cx="2069826" cy="738504"/>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600" dirty="0">
                <a:solidFill>
                  <a:schemeClr val="accent2">
                    <a:lumMod val="75000"/>
                  </a:schemeClr>
                </a:solidFill>
              </a:rPr>
              <a:t>Jefatura de Calidad y Asistencia Técnica</a:t>
            </a:r>
          </a:p>
        </p:txBody>
      </p:sp>
      <p:sp>
        <p:nvSpPr>
          <p:cNvPr id="8" name="Rounded Rectangle 7"/>
          <p:cNvSpPr/>
          <p:nvPr/>
        </p:nvSpPr>
        <p:spPr bwMode="auto">
          <a:xfrm>
            <a:off x="5088780" y="3370842"/>
            <a:ext cx="2082813" cy="738504"/>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600" dirty="0">
                <a:solidFill>
                  <a:schemeClr val="accent2">
                    <a:lumMod val="75000"/>
                  </a:schemeClr>
                </a:solidFill>
              </a:rPr>
              <a:t>Jefatura de </a:t>
            </a:r>
            <a:r>
              <a:rPr lang="es-ES" sz="1600" dirty="0" smtClean="0">
                <a:solidFill>
                  <a:schemeClr val="accent2">
                    <a:lumMod val="75000"/>
                  </a:schemeClr>
                </a:solidFill>
              </a:rPr>
              <a:t>Desarrollo de Producto</a:t>
            </a:r>
            <a:endParaRPr lang="es-ES" sz="1600" dirty="0">
              <a:solidFill>
                <a:schemeClr val="accent2">
                  <a:lumMod val="75000"/>
                </a:schemeClr>
              </a:solidFill>
            </a:endParaRPr>
          </a:p>
        </p:txBody>
      </p:sp>
      <p:cxnSp>
        <p:nvCxnSpPr>
          <p:cNvPr id="9" name="Elbow Connector 8"/>
          <p:cNvCxnSpPr/>
          <p:nvPr/>
        </p:nvCxnSpPr>
        <p:spPr>
          <a:xfrm rot="16200000" flipH="1">
            <a:off x="5112626" y="2922999"/>
            <a:ext cx="375049" cy="505586"/>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5400000">
            <a:off x="4674078" y="2990037"/>
            <a:ext cx="375049" cy="371511"/>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13570" y="4727903"/>
            <a:ext cx="3343434" cy="954107"/>
          </a:xfrm>
          <a:prstGeom prst="rect">
            <a:avLst/>
          </a:prstGeom>
          <a:solidFill>
            <a:schemeClr val="bg1">
              <a:lumMod val="95000"/>
            </a:schemeClr>
          </a:solidFill>
        </p:spPr>
        <p:txBody>
          <a:bodyPr wrap="square" rtlCol="0">
            <a:spAutoFit/>
          </a:bodyPr>
          <a:lstStyle/>
          <a:p>
            <a:pPr marL="171450" indent="-171450">
              <a:buFont typeface="Arial" panose="020B0604020202020204" pitchFamily="34" charset="0"/>
              <a:buChar char="•"/>
            </a:pPr>
            <a:r>
              <a:rPr lang="es-ES" sz="1400" dirty="0">
                <a:solidFill>
                  <a:srgbClr val="002060"/>
                </a:solidFill>
              </a:rPr>
              <a:t>Plan intensivo para la Calidad Turística de </a:t>
            </a:r>
            <a:r>
              <a:rPr lang="es-ES" sz="1400" dirty="0" smtClean="0">
                <a:solidFill>
                  <a:srgbClr val="002060"/>
                </a:solidFill>
              </a:rPr>
              <a:t>Quito</a:t>
            </a:r>
          </a:p>
          <a:p>
            <a:pPr marL="171450" indent="-171450">
              <a:buFont typeface="Arial" panose="020B0604020202020204" pitchFamily="34" charset="0"/>
              <a:buChar char="•"/>
            </a:pPr>
            <a:r>
              <a:rPr lang="es-ES" sz="1400" dirty="0">
                <a:solidFill>
                  <a:srgbClr val="002060"/>
                </a:solidFill>
              </a:rPr>
              <a:t>Fomento de Encadenamientos Productivos en el </a:t>
            </a:r>
            <a:r>
              <a:rPr lang="es-ES" sz="1400" dirty="0" smtClean="0">
                <a:solidFill>
                  <a:srgbClr val="002060"/>
                </a:solidFill>
              </a:rPr>
              <a:t>destino</a:t>
            </a:r>
            <a:endParaRPr lang="es-ES_tradnl" sz="1400" dirty="0" smtClean="0">
              <a:solidFill>
                <a:srgbClr val="002060"/>
              </a:solidFill>
            </a:endParaRPr>
          </a:p>
        </p:txBody>
      </p:sp>
      <p:sp>
        <p:nvSpPr>
          <p:cNvPr id="12" name="TextBox 11"/>
          <p:cNvSpPr txBox="1"/>
          <p:nvPr/>
        </p:nvSpPr>
        <p:spPr>
          <a:xfrm>
            <a:off x="5088780" y="4700197"/>
            <a:ext cx="4045630" cy="2246769"/>
          </a:xfrm>
          <a:prstGeom prst="rect">
            <a:avLst/>
          </a:prstGeom>
          <a:solidFill>
            <a:schemeClr val="bg1">
              <a:lumMod val="95000"/>
            </a:schemeClr>
          </a:solidFill>
        </p:spPr>
        <p:txBody>
          <a:bodyPr wrap="square" rtlCol="0">
            <a:spAutoFit/>
          </a:bodyPr>
          <a:lstStyle/>
          <a:p>
            <a:pPr marL="171450" indent="-171450">
              <a:buFont typeface="Arial" panose="020B0604020202020204" pitchFamily="34" charset="0"/>
              <a:buChar char="•"/>
            </a:pPr>
            <a:r>
              <a:rPr lang="es-ES_tradnl" sz="1400" dirty="0" smtClean="0">
                <a:solidFill>
                  <a:srgbClr val="002060"/>
                </a:solidFill>
              </a:rPr>
              <a:t>Dinamización urbana y rural de barrios y áreas turísticas de Quito</a:t>
            </a:r>
          </a:p>
          <a:p>
            <a:pPr marL="171450" indent="-171450">
              <a:buFont typeface="Arial" panose="020B0604020202020204" pitchFamily="34" charset="0"/>
              <a:buChar char="•"/>
            </a:pPr>
            <a:r>
              <a:rPr lang="es-ES_tradnl" sz="1400" dirty="0" smtClean="0">
                <a:solidFill>
                  <a:srgbClr val="002060"/>
                </a:solidFill>
              </a:rPr>
              <a:t>Desarrollo de productos sustentables</a:t>
            </a:r>
          </a:p>
          <a:p>
            <a:pPr marL="171450" indent="-171450">
              <a:buFont typeface="Arial" panose="020B0604020202020204" pitchFamily="34" charset="0"/>
              <a:buChar char="•"/>
            </a:pPr>
            <a:r>
              <a:rPr lang="es-ES_tradnl" sz="1400" dirty="0" smtClean="0">
                <a:solidFill>
                  <a:srgbClr val="002060"/>
                </a:solidFill>
              </a:rPr>
              <a:t>Incubadora y Aceleradora de Productos turísticos sustentables</a:t>
            </a:r>
          </a:p>
          <a:p>
            <a:pPr marL="171450" indent="-171450">
              <a:buFont typeface="Arial" panose="020B0604020202020204" pitchFamily="34" charset="0"/>
              <a:buChar char="•"/>
            </a:pPr>
            <a:r>
              <a:rPr lang="es-ES_tradnl" sz="1400" dirty="0" smtClean="0">
                <a:solidFill>
                  <a:srgbClr val="002060"/>
                </a:solidFill>
              </a:rPr>
              <a:t>Estructuración de un portfolio de proyectos de inversión turística de nivel internacional</a:t>
            </a:r>
          </a:p>
          <a:p>
            <a:pPr marL="171450" indent="-171450">
              <a:buFont typeface="Arial" panose="020B0604020202020204" pitchFamily="34" charset="0"/>
              <a:buChar char="•"/>
            </a:pPr>
            <a:r>
              <a:rPr lang="es-ES_tradnl" sz="1400" dirty="0" smtClean="0">
                <a:solidFill>
                  <a:srgbClr val="002060"/>
                </a:solidFill>
              </a:rPr>
              <a:t>Campaña y plan operativo de marketing turístico internacional offline (B2B)</a:t>
            </a:r>
          </a:p>
          <a:p>
            <a:pPr marL="171450" indent="-171450">
              <a:buFont typeface="Arial" panose="020B0604020202020204" pitchFamily="34" charset="0"/>
              <a:buChar char="•"/>
            </a:pPr>
            <a:r>
              <a:rPr lang="es-ES_tradnl" sz="1400" dirty="0" smtClean="0">
                <a:solidFill>
                  <a:srgbClr val="002060"/>
                </a:solidFill>
              </a:rPr>
              <a:t>Plan de Marketing de Turismo para Quito</a:t>
            </a:r>
          </a:p>
        </p:txBody>
      </p:sp>
      <p:cxnSp>
        <p:nvCxnSpPr>
          <p:cNvPr id="14" name="Straight Connector 13"/>
          <p:cNvCxnSpPr/>
          <p:nvPr/>
        </p:nvCxnSpPr>
        <p:spPr>
          <a:xfrm flipV="1">
            <a:off x="5174410" y="4522464"/>
            <a:ext cx="3960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13570" y="4535065"/>
            <a:ext cx="3343434"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p:cNvCxnSpPr>
          <p:nvPr/>
        </p:nvCxnSpPr>
        <p:spPr>
          <a:xfrm>
            <a:off x="3958034" y="4109346"/>
            <a:ext cx="0" cy="41311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750074" y="4121947"/>
            <a:ext cx="0" cy="41311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468745" y="5245564"/>
            <a:ext cx="1944216" cy="523220"/>
          </a:xfrm>
          <a:prstGeom prst="rect">
            <a:avLst/>
          </a:prstGeom>
          <a:noFill/>
        </p:spPr>
        <p:txBody>
          <a:bodyPr wrap="square" rtlCol="0">
            <a:spAutoFit/>
          </a:bodyPr>
          <a:lstStyle/>
          <a:p>
            <a:pPr algn="ctr"/>
            <a:r>
              <a:rPr lang="es-ES_tradnl" sz="1400" b="1" u="sng" dirty="0" smtClean="0">
                <a:solidFill>
                  <a:schemeClr val="bg1">
                    <a:lumMod val="50000"/>
                  </a:schemeClr>
                </a:solidFill>
              </a:rPr>
              <a:t>Proyectos liderados y participados</a:t>
            </a:r>
          </a:p>
        </p:txBody>
      </p:sp>
      <p:sp>
        <p:nvSpPr>
          <p:cNvPr id="25" name="TextBox 24"/>
          <p:cNvSpPr txBox="1"/>
          <p:nvPr/>
        </p:nvSpPr>
        <p:spPr>
          <a:xfrm>
            <a:off x="349474" y="1726754"/>
            <a:ext cx="4385272" cy="338554"/>
          </a:xfrm>
          <a:prstGeom prst="rect">
            <a:avLst/>
          </a:prstGeom>
          <a:noFill/>
        </p:spPr>
        <p:txBody>
          <a:bodyPr wrap="square" rtlCol="0">
            <a:spAutoFit/>
          </a:bodyPr>
          <a:lstStyle/>
          <a:p>
            <a:r>
              <a:rPr lang="es-ES_tradnl" sz="1600" b="1" i="1" dirty="0" smtClean="0">
                <a:solidFill>
                  <a:schemeClr val="bg1">
                    <a:lumMod val="50000"/>
                  </a:schemeClr>
                </a:solidFill>
              </a:rPr>
              <a:t>Gerencia técnica de Marketin</a:t>
            </a:r>
            <a:r>
              <a:rPr lang="es-ES_tradnl" sz="1600" b="1" i="1" dirty="0">
                <a:solidFill>
                  <a:schemeClr val="bg1">
                    <a:lumMod val="50000"/>
                  </a:schemeClr>
                </a:solidFill>
              </a:rPr>
              <a:t>g</a:t>
            </a:r>
            <a:endParaRPr lang="es-ES_tradnl" sz="1600" b="1" i="1" dirty="0" smtClean="0">
              <a:solidFill>
                <a:schemeClr val="bg1">
                  <a:lumMod val="50000"/>
                </a:schemeClr>
              </a:solidFill>
            </a:endParaRPr>
          </a:p>
        </p:txBody>
      </p:sp>
    </p:spTree>
    <p:extLst>
      <p:ext uri="{BB962C8B-B14F-4D97-AF65-F5344CB8AC3E}">
        <p14:creationId xmlns:p14="http://schemas.microsoft.com/office/powerpoint/2010/main" val="264729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6812F57-7A5F-4E8D-A60F-218CCB32CE6C}" type="slidenum">
              <a:rPr lang="en-US" smtClean="0"/>
              <a:pPr>
                <a:defRPr/>
              </a:pPr>
              <a:t>16</a:t>
            </a:fld>
            <a:endParaRPr lang="en-US" dirty="0"/>
          </a:p>
        </p:txBody>
      </p:sp>
      <p:sp>
        <p:nvSpPr>
          <p:cNvPr id="5" name="Title 1"/>
          <p:cNvSpPr txBox="1">
            <a:spLocks/>
          </p:cNvSpPr>
          <p:nvPr/>
        </p:nvSpPr>
        <p:spPr bwMode="auto">
          <a:xfrm>
            <a:off x="349844" y="669390"/>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a:solidFill>
                  <a:srgbClr val="002060"/>
                </a:solidFill>
              </a:rPr>
              <a:t>Modelo de gestión de Quito Turismo</a:t>
            </a:r>
            <a:endParaRPr lang="es-ES" sz="2437" dirty="0">
              <a:solidFill>
                <a:srgbClr val="002060"/>
              </a:solidFill>
            </a:endParaRPr>
          </a:p>
          <a:p>
            <a:pPr fontAlgn="base">
              <a:spcBef>
                <a:spcPct val="0"/>
              </a:spcBef>
              <a:spcAft>
                <a:spcPct val="0"/>
              </a:spcAft>
            </a:pPr>
            <a:r>
              <a:rPr lang="es-ES" sz="2031" b="1" dirty="0" smtClean="0">
                <a:solidFill>
                  <a:srgbClr val="00B0F0"/>
                </a:solidFill>
              </a:rPr>
              <a:t>Proyectos del Plan asignados a las Direcciones y Jefaturas propuestas</a:t>
            </a:r>
            <a:endParaRPr lang="es-ES" sz="1422" i="1" dirty="0">
              <a:solidFill>
                <a:srgbClr val="00B0F0"/>
              </a:solidFill>
            </a:endParaRPr>
          </a:p>
        </p:txBody>
      </p:sp>
      <p:sp>
        <p:nvSpPr>
          <p:cNvPr id="6" name="Rounded Rectangle 5"/>
          <p:cNvSpPr/>
          <p:nvPr/>
        </p:nvSpPr>
        <p:spPr bwMode="auto">
          <a:xfrm>
            <a:off x="2923121" y="2478427"/>
            <a:ext cx="4248472" cy="479298"/>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600" b="1" dirty="0" smtClean="0">
                <a:solidFill>
                  <a:schemeClr val="tx2"/>
                </a:solidFill>
              </a:rPr>
              <a:t>Dirección </a:t>
            </a:r>
            <a:r>
              <a:rPr lang="es-ES" sz="1600" b="1" dirty="0">
                <a:solidFill>
                  <a:schemeClr val="tx2"/>
                </a:solidFill>
              </a:rPr>
              <a:t>de </a:t>
            </a:r>
            <a:r>
              <a:rPr lang="es-ES" sz="1600" b="1" dirty="0" smtClean="0">
                <a:solidFill>
                  <a:schemeClr val="tx2"/>
                </a:solidFill>
              </a:rPr>
              <a:t>Comercialización</a:t>
            </a:r>
            <a:endParaRPr lang="es-ES" sz="1600" b="1" dirty="0">
              <a:solidFill>
                <a:schemeClr val="tx2"/>
              </a:solidFill>
            </a:endParaRPr>
          </a:p>
        </p:txBody>
      </p:sp>
      <p:sp>
        <p:nvSpPr>
          <p:cNvPr id="7" name="Rounded Rectangle 6"/>
          <p:cNvSpPr/>
          <p:nvPr/>
        </p:nvSpPr>
        <p:spPr bwMode="auto">
          <a:xfrm>
            <a:off x="2923121" y="3370842"/>
            <a:ext cx="2069826" cy="738504"/>
          </a:xfrm>
          <a:prstGeom prst="roundRect">
            <a:avLst/>
          </a:prstGeom>
          <a:noFill/>
          <a:ln w="9525" cap="flat" cmpd="sng" algn="ctr">
            <a:solidFill>
              <a:schemeClr val="tx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600" dirty="0">
                <a:solidFill>
                  <a:schemeClr val="tx2"/>
                </a:solidFill>
              </a:rPr>
              <a:t>Jefatura de Comercialización de Productos Propios</a:t>
            </a:r>
          </a:p>
        </p:txBody>
      </p:sp>
      <p:sp>
        <p:nvSpPr>
          <p:cNvPr id="8" name="Rounded Rectangle 7"/>
          <p:cNvSpPr/>
          <p:nvPr/>
        </p:nvSpPr>
        <p:spPr bwMode="auto">
          <a:xfrm>
            <a:off x="5088780" y="3370842"/>
            <a:ext cx="2082813" cy="738504"/>
          </a:xfrm>
          <a:prstGeom prst="roundRect">
            <a:avLst/>
          </a:prstGeom>
          <a:noFill/>
          <a:ln w="9525" cap="flat" cmpd="sng" algn="ctr">
            <a:solidFill>
              <a:schemeClr val="tx2">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600" dirty="0">
                <a:solidFill>
                  <a:schemeClr val="tx2"/>
                </a:solidFill>
              </a:rPr>
              <a:t>Jefatura de Soporte a la Comercialización del destino</a:t>
            </a:r>
          </a:p>
        </p:txBody>
      </p:sp>
      <p:cxnSp>
        <p:nvCxnSpPr>
          <p:cNvPr id="9" name="Elbow Connector 8"/>
          <p:cNvCxnSpPr/>
          <p:nvPr/>
        </p:nvCxnSpPr>
        <p:spPr>
          <a:xfrm rot="16200000" flipH="1">
            <a:off x="5112626" y="2922999"/>
            <a:ext cx="375049" cy="505586"/>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5400000">
            <a:off x="4674078" y="2990037"/>
            <a:ext cx="375049" cy="371511"/>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13570" y="4727903"/>
            <a:ext cx="3343434" cy="2031325"/>
          </a:xfrm>
          <a:prstGeom prst="rect">
            <a:avLst/>
          </a:prstGeom>
          <a:solidFill>
            <a:schemeClr val="bg1">
              <a:lumMod val="95000"/>
            </a:schemeClr>
          </a:solidFill>
        </p:spPr>
        <p:txBody>
          <a:bodyPr wrap="square" rtlCol="0">
            <a:spAutoFit/>
          </a:bodyPr>
          <a:lstStyle/>
          <a:p>
            <a:pPr marL="171450" indent="-171450">
              <a:buFont typeface="Arial" panose="020B0604020202020204" pitchFamily="34" charset="0"/>
              <a:buChar char="•"/>
            </a:pPr>
            <a:r>
              <a:rPr lang="es-ES_tradnl" sz="1400" dirty="0" smtClean="0">
                <a:solidFill>
                  <a:srgbClr val="002060"/>
                </a:solidFill>
              </a:rPr>
              <a:t>Captación </a:t>
            </a:r>
            <a:r>
              <a:rPr lang="es-ES_tradnl" sz="1400" dirty="0">
                <a:solidFill>
                  <a:srgbClr val="002060"/>
                </a:solidFill>
              </a:rPr>
              <a:t>de operadores turísticos y proveedores en la Web</a:t>
            </a:r>
          </a:p>
          <a:p>
            <a:pPr marL="171450" indent="-171450">
              <a:buFont typeface="Arial" panose="020B0604020202020204" pitchFamily="34" charset="0"/>
              <a:buChar char="•"/>
            </a:pPr>
            <a:r>
              <a:rPr lang="es-ES_tradnl" sz="1400" dirty="0">
                <a:solidFill>
                  <a:srgbClr val="002060"/>
                </a:solidFill>
              </a:rPr>
              <a:t>Monitoreo e informes (parte relativa a la distribución de productos propios)</a:t>
            </a:r>
          </a:p>
          <a:p>
            <a:pPr marL="171450" indent="-171450">
              <a:buFont typeface="Arial" panose="020B0604020202020204" pitchFamily="34" charset="0"/>
              <a:buChar char="•"/>
            </a:pPr>
            <a:r>
              <a:rPr lang="es-ES_tradnl" sz="1400" dirty="0" smtClean="0">
                <a:solidFill>
                  <a:srgbClr val="002060"/>
                </a:solidFill>
              </a:rPr>
              <a:t>Campaña y plan operativo de marketing turístico internacional offline </a:t>
            </a:r>
          </a:p>
          <a:p>
            <a:pPr marL="171450" indent="-171450">
              <a:buFont typeface="Arial" panose="020B0604020202020204" pitchFamily="34" charset="0"/>
              <a:buChar char="•"/>
            </a:pPr>
            <a:r>
              <a:rPr lang="es-ES_tradnl" sz="1400" dirty="0" smtClean="0">
                <a:solidFill>
                  <a:srgbClr val="002060"/>
                </a:solidFill>
              </a:rPr>
              <a:t>Plan de Marketing de turismo interno para Quito </a:t>
            </a:r>
          </a:p>
        </p:txBody>
      </p:sp>
      <p:sp>
        <p:nvSpPr>
          <p:cNvPr id="12" name="TextBox 11"/>
          <p:cNvSpPr txBox="1"/>
          <p:nvPr/>
        </p:nvSpPr>
        <p:spPr>
          <a:xfrm>
            <a:off x="5088780" y="4700197"/>
            <a:ext cx="4477718" cy="2031325"/>
          </a:xfrm>
          <a:prstGeom prst="rect">
            <a:avLst/>
          </a:prstGeom>
          <a:solidFill>
            <a:schemeClr val="bg1">
              <a:lumMod val="95000"/>
            </a:schemeClr>
          </a:solidFill>
        </p:spPr>
        <p:txBody>
          <a:bodyPr wrap="square" rtlCol="0">
            <a:spAutoFit/>
          </a:bodyPr>
          <a:lstStyle/>
          <a:p>
            <a:pPr marL="171450" indent="-171450">
              <a:buFont typeface="Arial" panose="020B0604020202020204" pitchFamily="34" charset="0"/>
              <a:buChar char="•"/>
            </a:pPr>
            <a:r>
              <a:rPr lang="es-ES_tradnl" sz="1400" dirty="0" smtClean="0">
                <a:solidFill>
                  <a:srgbClr val="002060"/>
                </a:solidFill>
              </a:rPr>
              <a:t>Dossier funcional Web Turismo de Quito para el sector privado (</a:t>
            </a:r>
            <a:r>
              <a:rPr lang="es-ES_tradnl" sz="1400" dirty="0" err="1" smtClean="0">
                <a:solidFill>
                  <a:srgbClr val="002060"/>
                </a:solidFill>
              </a:rPr>
              <a:t>market</a:t>
            </a:r>
            <a:r>
              <a:rPr lang="es-ES_tradnl" sz="1400" dirty="0" smtClean="0">
                <a:solidFill>
                  <a:srgbClr val="002060"/>
                </a:solidFill>
              </a:rPr>
              <a:t> place)</a:t>
            </a:r>
          </a:p>
          <a:p>
            <a:pPr marL="171450" indent="-171450">
              <a:buFont typeface="Arial" panose="020B0604020202020204" pitchFamily="34" charset="0"/>
              <a:buChar char="•"/>
            </a:pPr>
            <a:r>
              <a:rPr lang="es-ES_tradnl" sz="1400" dirty="0">
                <a:solidFill>
                  <a:srgbClr val="002060"/>
                </a:solidFill>
              </a:rPr>
              <a:t>Captación de operadores turísticos y proveedores en la Web</a:t>
            </a:r>
          </a:p>
          <a:p>
            <a:pPr marL="171450" indent="-171450">
              <a:buFont typeface="Arial" panose="020B0604020202020204" pitchFamily="34" charset="0"/>
              <a:buChar char="•"/>
            </a:pPr>
            <a:r>
              <a:rPr lang="es-ES_tradnl" sz="1400" dirty="0">
                <a:solidFill>
                  <a:srgbClr val="002060"/>
                </a:solidFill>
              </a:rPr>
              <a:t>Monitoreo e informes (parte relativa a la distribución de productos propios)</a:t>
            </a:r>
          </a:p>
          <a:p>
            <a:pPr marL="171450" indent="-171450">
              <a:buFont typeface="Arial" panose="020B0604020202020204" pitchFamily="34" charset="0"/>
              <a:buChar char="•"/>
            </a:pPr>
            <a:r>
              <a:rPr lang="es-ES_tradnl" sz="1400" dirty="0">
                <a:solidFill>
                  <a:srgbClr val="002060"/>
                </a:solidFill>
              </a:rPr>
              <a:t>Campaña y plan operativo de marketing turístico internacional offline </a:t>
            </a:r>
          </a:p>
          <a:p>
            <a:pPr marL="171450" indent="-171450">
              <a:buFont typeface="Arial" panose="020B0604020202020204" pitchFamily="34" charset="0"/>
              <a:buChar char="•"/>
            </a:pPr>
            <a:r>
              <a:rPr lang="es-ES_tradnl" sz="1400" dirty="0">
                <a:solidFill>
                  <a:srgbClr val="002060"/>
                </a:solidFill>
              </a:rPr>
              <a:t>Plan de Marketing de turismo interno para Quito </a:t>
            </a:r>
          </a:p>
        </p:txBody>
      </p:sp>
      <p:cxnSp>
        <p:nvCxnSpPr>
          <p:cNvPr id="13" name="Straight Connector 12"/>
          <p:cNvCxnSpPr/>
          <p:nvPr/>
        </p:nvCxnSpPr>
        <p:spPr>
          <a:xfrm flipV="1">
            <a:off x="5174410" y="4522464"/>
            <a:ext cx="3960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13570" y="4535065"/>
            <a:ext cx="3343434"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p:cNvCxnSpPr>
          <p:nvPr/>
        </p:nvCxnSpPr>
        <p:spPr>
          <a:xfrm>
            <a:off x="3958034" y="4109346"/>
            <a:ext cx="0" cy="41311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50074" y="4121947"/>
            <a:ext cx="0" cy="41311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9474" y="1726754"/>
            <a:ext cx="4385272" cy="338554"/>
          </a:xfrm>
          <a:prstGeom prst="rect">
            <a:avLst/>
          </a:prstGeom>
          <a:noFill/>
        </p:spPr>
        <p:txBody>
          <a:bodyPr wrap="square" rtlCol="0">
            <a:spAutoFit/>
          </a:bodyPr>
          <a:lstStyle/>
          <a:p>
            <a:r>
              <a:rPr lang="es-ES_tradnl" sz="1600" b="1" i="1" dirty="0" smtClean="0">
                <a:solidFill>
                  <a:schemeClr val="bg1">
                    <a:lumMod val="50000"/>
                  </a:schemeClr>
                </a:solidFill>
              </a:rPr>
              <a:t>Gerencia técnica de Marketin</a:t>
            </a:r>
            <a:r>
              <a:rPr lang="es-ES_tradnl" sz="1600" b="1" i="1" dirty="0">
                <a:solidFill>
                  <a:schemeClr val="bg1">
                    <a:lumMod val="50000"/>
                  </a:schemeClr>
                </a:solidFill>
              </a:rPr>
              <a:t>g</a:t>
            </a:r>
            <a:endParaRPr lang="es-ES_tradnl" sz="1600" b="1" i="1" dirty="0" smtClean="0">
              <a:solidFill>
                <a:schemeClr val="bg1">
                  <a:lumMod val="50000"/>
                </a:schemeClr>
              </a:solidFill>
            </a:endParaRPr>
          </a:p>
        </p:txBody>
      </p:sp>
      <p:sp>
        <p:nvSpPr>
          <p:cNvPr id="20" name="TextBox 19"/>
          <p:cNvSpPr txBox="1"/>
          <p:nvPr/>
        </p:nvSpPr>
        <p:spPr>
          <a:xfrm rot="16200000">
            <a:off x="-468745" y="5245564"/>
            <a:ext cx="1944216" cy="523220"/>
          </a:xfrm>
          <a:prstGeom prst="rect">
            <a:avLst/>
          </a:prstGeom>
          <a:noFill/>
        </p:spPr>
        <p:txBody>
          <a:bodyPr wrap="square" rtlCol="0">
            <a:spAutoFit/>
          </a:bodyPr>
          <a:lstStyle/>
          <a:p>
            <a:pPr algn="ctr"/>
            <a:r>
              <a:rPr lang="es-ES_tradnl" sz="1400" b="1" u="sng" dirty="0" smtClean="0">
                <a:solidFill>
                  <a:schemeClr val="bg1">
                    <a:lumMod val="50000"/>
                  </a:schemeClr>
                </a:solidFill>
              </a:rPr>
              <a:t>Proyectos liderados y participados</a:t>
            </a:r>
          </a:p>
        </p:txBody>
      </p:sp>
    </p:spTree>
    <p:extLst>
      <p:ext uri="{BB962C8B-B14F-4D97-AF65-F5344CB8AC3E}">
        <p14:creationId xmlns:p14="http://schemas.microsoft.com/office/powerpoint/2010/main" val="3184142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6812F57-7A5F-4E8D-A60F-218CCB32CE6C}" type="slidenum">
              <a:rPr lang="en-US" smtClean="0"/>
              <a:pPr>
                <a:defRPr/>
              </a:pPr>
              <a:t>17</a:t>
            </a:fld>
            <a:endParaRPr lang="en-US" dirty="0"/>
          </a:p>
        </p:txBody>
      </p:sp>
      <p:sp>
        <p:nvSpPr>
          <p:cNvPr id="5" name="Title 1"/>
          <p:cNvSpPr txBox="1">
            <a:spLocks/>
          </p:cNvSpPr>
          <p:nvPr/>
        </p:nvSpPr>
        <p:spPr bwMode="auto">
          <a:xfrm>
            <a:off x="349844" y="669390"/>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a:solidFill>
                  <a:srgbClr val="002060"/>
                </a:solidFill>
              </a:rPr>
              <a:t>Modelo de gestión de Quito Turismo</a:t>
            </a:r>
            <a:endParaRPr lang="es-ES" sz="2437" dirty="0">
              <a:solidFill>
                <a:srgbClr val="002060"/>
              </a:solidFill>
            </a:endParaRPr>
          </a:p>
          <a:p>
            <a:pPr fontAlgn="base">
              <a:spcBef>
                <a:spcPct val="0"/>
              </a:spcBef>
              <a:spcAft>
                <a:spcPct val="0"/>
              </a:spcAft>
            </a:pPr>
            <a:r>
              <a:rPr lang="es-ES" sz="2031" b="1" dirty="0" smtClean="0">
                <a:solidFill>
                  <a:srgbClr val="00B0F0"/>
                </a:solidFill>
              </a:rPr>
              <a:t>Proyectos del Plan asignados a las Direcciones y Jefaturas propuestas</a:t>
            </a:r>
            <a:endParaRPr lang="es-ES" sz="1422" i="1" dirty="0">
              <a:solidFill>
                <a:srgbClr val="00B0F0"/>
              </a:solidFill>
            </a:endParaRPr>
          </a:p>
        </p:txBody>
      </p:sp>
      <p:sp>
        <p:nvSpPr>
          <p:cNvPr id="6" name="Rounded Rectangle 5"/>
          <p:cNvSpPr/>
          <p:nvPr/>
        </p:nvSpPr>
        <p:spPr bwMode="auto">
          <a:xfrm>
            <a:off x="2923121" y="2482637"/>
            <a:ext cx="4248472" cy="475087"/>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600" b="1" dirty="0" smtClean="0"/>
              <a:t>Dirección </a:t>
            </a:r>
            <a:r>
              <a:rPr lang="es-ES" sz="1600" b="1" dirty="0"/>
              <a:t>de </a:t>
            </a:r>
            <a:r>
              <a:rPr lang="es-ES" sz="1600" b="1" dirty="0" smtClean="0"/>
              <a:t>Mercadeo</a:t>
            </a:r>
            <a:endParaRPr lang="es-ES" sz="1600" b="1" dirty="0"/>
          </a:p>
        </p:txBody>
      </p:sp>
      <p:sp>
        <p:nvSpPr>
          <p:cNvPr id="7" name="Rounded Rectangle 6"/>
          <p:cNvSpPr/>
          <p:nvPr/>
        </p:nvSpPr>
        <p:spPr bwMode="auto">
          <a:xfrm>
            <a:off x="2923121" y="3370842"/>
            <a:ext cx="2069826" cy="986490"/>
          </a:xfrm>
          <a:prstGeom prst="roundRect">
            <a:avLst/>
          </a:prstGeom>
          <a:noFill/>
          <a:ln w="9525" cap="flat" cmpd="sng" algn="ctr">
            <a:solidFill>
              <a:schemeClr val="accent6">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600" dirty="0"/>
              <a:t>Jefatura de Promoción turística nacional e internacional</a:t>
            </a:r>
          </a:p>
        </p:txBody>
      </p:sp>
      <p:sp>
        <p:nvSpPr>
          <p:cNvPr id="8" name="Rounded Rectangle 7"/>
          <p:cNvSpPr/>
          <p:nvPr/>
        </p:nvSpPr>
        <p:spPr bwMode="auto">
          <a:xfrm>
            <a:off x="5088780" y="3370842"/>
            <a:ext cx="2082813" cy="986490"/>
          </a:xfrm>
          <a:prstGeom prst="roundRect">
            <a:avLst/>
          </a:prstGeom>
          <a:noFill/>
          <a:ln w="9525" cap="flat" cmpd="sng" algn="ctr">
            <a:solidFill>
              <a:schemeClr val="accent6">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600" dirty="0"/>
              <a:t>Jefatura de Comunicación turística y media</a:t>
            </a:r>
          </a:p>
        </p:txBody>
      </p:sp>
      <p:cxnSp>
        <p:nvCxnSpPr>
          <p:cNvPr id="9" name="Elbow Connector 8"/>
          <p:cNvCxnSpPr/>
          <p:nvPr/>
        </p:nvCxnSpPr>
        <p:spPr>
          <a:xfrm rot="16200000" flipH="1">
            <a:off x="5112626" y="2922999"/>
            <a:ext cx="375049" cy="505586"/>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5400000">
            <a:off x="4674078" y="2990037"/>
            <a:ext cx="375049" cy="371511"/>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13570" y="4727903"/>
            <a:ext cx="3343434" cy="1600438"/>
          </a:xfrm>
          <a:prstGeom prst="rect">
            <a:avLst/>
          </a:prstGeom>
          <a:solidFill>
            <a:schemeClr val="bg1">
              <a:lumMod val="95000"/>
            </a:schemeClr>
          </a:solidFill>
        </p:spPr>
        <p:txBody>
          <a:bodyPr wrap="square" rtlCol="0">
            <a:spAutoFit/>
          </a:bodyPr>
          <a:lstStyle/>
          <a:p>
            <a:pPr marL="171450" indent="-171450">
              <a:buFont typeface="Arial" panose="020B0604020202020204" pitchFamily="34" charset="0"/>
              <a:buChar char="•"/>
            </a:pPr>
            <a:r>
              <a:rPr lang="es-ES_tradnl" sz="1400" dirty="0" smtClean="0">
                <a:solidFill>
                  <a:srgbClr val="002060"/>
                </a:solidFill>
              </a:rPr>
              <a:t>Campaña y plan operativo de marketing turístico internacional offline (B2B)</a:t>
            </a:r>
          </a:p>
          <a:p>
            <a:pPr marL="171450" indent="-171450">
              <a:buFont typeface="Arial" panose="020B0604020202020204" pitchFamily="34" charset="0"/>
              <a:buChar char="•"/>
            </a:pPr>
            <a:r>
              <a:rPr lang="es-ES_tradnl" sz="1400" dirty="0" smtClean="0">
                <a:solidFill>
                  <a:srgbClr val="002060"/>
                </a:solidFill>
              </a:rPr>
              <a:t>Inteligencia de mercados en tiempo real para toma de decisiones</a:t>
            </a:r>
          </a:p>
          <a:p>
            <a:pPr marL="171450" indent="-171450">
              <a:buFont typeface="Arial" panose="020B0604020202020204" pitchFamily="34" charset="0"/>
              <a:buChar char="•"/>
            </a:pPr>
            <a:r>
              <a:rPr lang="es-ES_tradnl" sz="1400" dirty="0" smtClean="0">
                <a:solidFill>
                  <a:srgbClr val="002060"/>
                </a:solidFill>
              </a:rPr>
              <a:t>Plan de marketing de Turismo Interno para la ciudad de Quito </a:t>
            </a:r>
          </a:p>
        </p:txBody>
      </p:sp>
      <p:sp>
        <p:nvSpPr>
          <p:cNvPr id="12" name="TextBox 11"/>
          <p:cNvSpPr txBox="1"/>
          <p:nvPr/>
        </p:nvSpPr>
        <p:spPr>
          <a:xfrm>
            <a:off x="5088780" y="4700197"/>
            <a:ext cx="4477718" cy="1384995"/>
          </a:xfrm>
          <a:prstGeom prst="rect">
            <a:avLst/>
          </a:prstGeom>
          <a:solidFill>
            <a:schemeClr val="bg1">
              <a:lumMod val="95000"/>
            </a:schemeClr>
          </a:solidFill>
        </p:spPr>
        <p:txBody>
          <a:bodyPr wrap="square" rtlCol="0">
            <a:spAutoFit/>
          </a:bodyPr>
          <a:lstStyle/>
          <a:p>
            <a:pPr marL="171450" indent="-171450">
              <a:buFont typeface="Arial" panose="020B0604020202020204" pitchFamily="34" charset="0"/>
              <a:buChar char="•"/>
            </a:pPr>
            <a:r>
              <a:rPr lang="es-ES" sz="1400" dirty="0">
                <a:solidFill>
                  <a:srgbClr val="002060"/>
                </a:solidFill>
              </a:rPr>
              <a:t>Desarrollo de un ecosistema digital de marketing turístico</a:t>
            </a:r>
          </a:p>
          <a:p>
            <a:pPr marL="171450" indent="-171450">
              <a:buFont typeface="Arial" panose="020B0604020202020204" pitchFamily="34" charset="0"/>
              <a:buChar char="•"/>
            </a:pPr>
            <a:r>
              <a:rPr lang="es-ES_tradnl" sz="1400" dirty="0">
                <a:solidFill>
                  <a:srgbClr val="002060"/>
                </a:solidFill>
              </a:rPr>
              <a:t>Campañas de marketing online</a:t>
            </a:r>
          </a:p>
          <a:p>
            <a:pPr marL="171450" indent="-171450">
              <a:buFont typeface="Arial" panose="020B0604020202020204" pitchFamily="34" charset="0"/>
              <a:buChar char="•"/>
            </a:pPr>
            <a:r>
              <a:rPr lang="es-ES_tradnl" sz="1400" dirty="0" smtClean="0">
                <a:solidFill>
                  <a:srgbClr val="002060"/>
                </a:solidFill>
              </a:rPr>
              <a:t>Creación de la Unidad de Marketing online</a:t>
            </a:r>
          </a:p>
          <a:p>
            <a:pPr marL="171450" indent="-171450">
              <a:buFont typeface="Arial" panose="020B0604020202020204" pitchFamily="34" charset="0"/>
              <a:buChar char="•"/>
            </a:pPr>
            <a:r>
              <a:rPr lang="es-ES_tradnl" sz="1400" dirty="0" smtClean="0">
                <a:solidFill>
                  <a:srgbClr val="002060"/>
                </a:solidFill>
              </a:rPr>
              <a:t>Monitoreo e informes (relativo a comunicación y campañas)</a:t>
            </a:r>
            <a:endParaRPr lang="es-ES" sz="1400" dirty="0">
              <a:solidFill>
                <a:srgbClr val="002060"/>
              </a:solidFill>
            </a:endParaRPr>
          </a:p>
        </p:txBody>
      </p:sp>
      <p:cxnSp>
        <p:nvCxnSpPr>
          <p:cNvPr id="14" name="Straight Connector 13"/>
          <p:cNvCxnSpPr/>
          <p:nvPr/>
        </p:nvCxnSpPr>
        <p:spPr>
          <a:xfrm flipV="1">
            <a:off x="5174410" y="4522464"/>
            <a:ext cx="3960000"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13570" y="4535065"/>
            <a:ext cx="3343434"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958034" y="4378473"/>
            <a:ext cx="0" cy="14400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750074" y="4391074"/>
            <a:ext cx="0" cy="14400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49474" y="1726754"/>
            <a:ext cx="4385272" cy="338554"/>
          </a:xfrm>
          <a:prstGeom prst="rect">
            <a:avLst/>
          </a:prstGeom>
          <a:noFill/>
        </p:spPr>
        <p:txBody>
          <a:bodyPr wrap="square" rtlCol="0">
            <a:spAutoFit/>
          </a:bodyPr>
          <a:lstStyle/>
          <a:p>
            <a:r>
              <a:rPr lang="es-ES_tradnl" sz="1600" b="1" i="1" dirty="0" smtClean="0">
                <a:solidFill>
                  <a:schemeClr val="bg1">
                    <a:lumMod val="50000"/>
                  </a:schemeClr>
                </a:solidFill>
              </a:rPr>
              <a:t>Gerencia técnica de Marketin</a:t>
            </a:r>
            <a:r>
              <a:rPr lang="es-ES_tradnl" sz="1600" b="1" i="1" dirty="0">
                <a:solidFill>
                  <a:schemeClr val="bg1">
                    <a:lumMod val="50000"/>
                  </a:schemeClr>
                </a:solidFill>
              </a:rPr>
              <a:t>g</a:t>
            </a:r>
            <a:endParaRPr lang="es-ES_tradnl" sz="1600" b="1" i="1" dirty="0" smtClean="0">
              <a:solidFill>
                <a:schemeClr val="bg1">
                  <a:lumMod val="50000"/>
                </a:schemeClr>
              </a:solidFill>
            </a:endParaRPr>
          </a:p>
        </p:txBody>
      </p:sp>
      <p:sp>
        <p:nvSpPr>
          <p:cNvPr id="20" name="TextBox 19"/>
          <p:cNvSpPr txBox="1"/>
          <p:nvPr/>
        </p:nvSpPr>
        <p:spPr>
          <a:xfrm rot="16200000">
            <a:off x="-468745" y="5245564"/>
            <a:ext cx="1944216" cy="523220"/>
          </a:xfrm>
          <a:prstGeom prst="rect">
            <a:avLst/>
          </a:prstGeom>
          <a:noFill/>
        </p:spPr>
        <p:txBody>
          <a:bodyPr wrap="square" rtlCol="0">
            <a:spAutoFit/>
          </a:bodyPr>
          <a:lstStyle/>
          <a:p>
            <a:pPr algn="ctr"/>
            <a:r>
              <a:rPr lang="es-ES_tradnl" sz="1400" b="1" u="sng" dirty="0" smtClean="0">
                <a:solidFill>
                  <a:schemeClr val="bg1">
                    <a:lumMod val="50000"/>
                  </a:schemeClr>
                </a:solidFill>
              </a:rPr>
              <a:t>Proyectos liderados y participados</a:t>
            </a:r>
          </a:p>
        </p:txBody>
      </p:sp>
    </p:spTree>
    <p:extLst>
      <p:ext uri="{BB962C8B-B14F-4D97-AF65-F5344CB8AC3E}">
        <p14:creationId xmlns:p14="http://schemas.microsoft.com/office/powerpoint/2010/main" val="270783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6812F57-7A5F-4E8D-A60F-218CCB32CE6C}" type="slidenum">
              <a:rPr lang="en-US" smtClean="0"/>
              <a:pPr>
                <a:defRPr/>
              </a:pPr>
              <a:t>18</a:t>
            </a:fld>
            <a:endParaRPr lang="en-US" dirty="0"/>
          </a:p>
        </p:txBody>
      </p:sp>
      <p:sp>
        <p:nvSpPr>
          <p:cNvPr id="5" name="Title 1"/>
          <p:cNvSpPr txBox="1">
            <a:spLocks/>
          </p:cNvSpPr>
          <p:nvPr/>
        </p:nvSpPr>
        <p:spPr bwMode="auto">
          <a:xfrm>
            <a:off x="349844" y="669390"/>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a:solidFill>
                  <a:srgbClr val="002060"/>
                </a:solidFill>
              </a:rPr>
              <a:t>Modelo de gestión de Quito Turismo</a:t>
            </a:r>
            <a:endParaRPr lang="es-ES" sz="2437" dirty="0">
              <a:solidFill>
                <a:srgbClr val="002060"/>
              </a:solidFill>
            </a:endParaRPr>
          </a:p>
          <a:p>
            <a:pPr fontAlgn="base">
              <a:spcBef>
                <a:spcPct val="0"/>
              </a:spcBef>
              <a:spcAft>
                <a:spcPct val="0"/>
              </a:spcAft>
            </a:pPr>
            <a:r>
              <a:rPr lang="es-ES" sz="2031" b="1" dirty="0" smtClean="0">
                <a:solidFill>
                  <a:srgbClr val="00B0F0"/>
                </a:solidFill>
              </a:rPr>
              <a:t>Proyectos del Plan asignados a las Direcciones y Jefaturas propuestas</a:t>
            </a:r>
            <a:endParaRPr lang="es-ES" sz="1422" i="1" dirty="0">
              <a:solidFill>
                <a:srgbClr val="00B0F0"/>
              </a:solidFill>
            </a:endParaRPr>
          </a:p>
        </p:txBody>
      </p:sp>
      <p:sp>
        <p:nvSpPr>
          <p:cNvPr id="11" name="TextBox 10"/>
          <p:cNvSpPr txBox="1"/>
          <p:nvPr/>
        </p:nvSpPr>
        <p:spPr>
          <a:xfrm>
            <a:off x="1141562" y="3531942"/>
            <a:ext cx="2647746" cy="3754874"/>
          </a:xfrm>
          <a:prstGeom prst="rect">
            <a:avLst/>
          </a:prstGeom>
          <a:solidFill>
            <a:schemeClr val="bg1">
              <a:lumMod val="95000"/>
            </a:schemeClr>
          </a:solidFill>
        </p:spPr>
        <p:txBody>
          <a:bodyPr wrap="square" rtlCol="0">
            <a:spAutoFit/>
          </a:bodyPr>
          <a:lstStyle/>
          <a:p>
            <a:pPr marL="171450" indent="-171450">
              <a:buFont typeface="Arial" panose="020B0604020202020204" pitchFamily="34" charset="0"/>
              <a:buChar char="•"/>
            </a:pPr>
            <a:r>
              <a:rPr lang="es-ES" sz="1400" dirty="0" smtClean="0">
                <a:solidFill>
                  <a:srgbClr val="002060"/>
                </a:solidFill>
              </a:rPr>
              <a:t>Programa </a:t>
            </a:r>
            <a:r>
              <a:rPr lang="es-ES" sz="1400" dirty="0">
                <a:solidFill>
                  <a:srgbClr val="002060"/>
                </a:solidFill>
              </a:rPr>
              <a:t>para la promoción y atracción de nuevas </a:t>
            </a:r>
            <a:r>
              <a:rPr lang="es-ES" sz="1400" dirty="0" smtClean="0">
                <a:solidFill>
                  <a:srgbClr val="002060"/>
                </a:solidFill>
              </a:rPr>
              <a:t>aerolíneas</a:t>
            </a:r>
          </a:p>
          <a:p>
            <a:pPr marL="171450" indent="-171450">
              <a:buFont typeface="Arial" panose="020B0604020202020204" pitchFamily="34" charset="0"/>
              <a:buChar char="•"/>
            </a:pPr>
            <a:r>
              <a:rPr lang="es-ES" sz="1400" dirty="0">
                <a:solidFill>
                  <a:srgbClr val="002060"/>
                </a:solidFill>
              </a:rPr>
              <a:t>Acuerdo de colaboración con Avianca </a:t>
            </a:r>
            <a:endParaRPr lang="es-ES" sz="1400" dirty="0" smtClean="0">
              <a:solidFill>
                <a:srgbClr val="002060"/>
              </a:solidFill>
            </a:endParaRPr>
          </a:p>
          <a:p>
            <a:pPr marL="171450" indent="-171450">
              <a:buFont typeface="Arial" panose="020B0604020202020204" pitchFamily="34" charset="0"/>
              <a:buChar char="•"/>
            </a:pPr>
            <a:r>
              <a:rPr lang="es-ES" sz="1400" dirty="0">
                <a:solidFill>
                  <a:srgbClr val="002060"/>
                </a:solidFill>
              </a:rPr>
              <a:t>Estudio de mercados/destinos</a:t>
            </a:r>
          </a:p>
          <a:p>
            <a:pPr marL="171450" indent="-171450">
              <a:buFont typeface="Arial" panose="020B0604020202020204" pitchFamily="34" charset="0"/>
              <a:buChar char="•"/>
            </a:pPr>
            <a:r>
              <a:rPr lang="es-ES" sz="1400" dirty="0" smtClean="0">
                <a:solidFill>
                  <a:srgbClr val="002060"/>
                </a:solidFill>
              </a:rPr>
              <a:t>Programa </a:t>
            </a:r>
            <a:r>
              <a:rPr lang="es-ES" sz="1400" dirty="0">
                <a:solidFill>
                  <a:srgbClr val="002060"/>
                </a:solidFill>
              </a:rPr>
              <a:t>de identificación de operadores y promoción de </a:t>
            </a:r>
            <a:r>
              <a:rPr lang="es-ES" sz="1400" dirty="0" smtClean="0">
                <a:solidFill>
                  <a:srgbClr val="002060"/>
                </a:solidFill>
              </a:rPr>
              <a:t>rutas/frecuencias</a:t>
            </a:r>
          </a:p>
          <a:p>
            <a:pPr marL="171450" indent="-171450">
              <a:buFont typeface="Arial" panose="020B0604020202020204" pitchFamily="34" charset="0"/>
              <a:buChar char="•"/>
            </a:pPr>
            <a:r>
              <a:rPr lang="es-ES" sz="1400" dirty="0">
                <a:solidFill>
                  <a:srgbClr val="002060"/>
                </a:solidFill>
              </a:rPr>
              <a:t>Estudio e identificación de mecanismos para la reducción de costos operativos </a:t>
            </a:r>
            <a:endParaRPr lang="es-ES" sz="1400" dirty="0" smtClean="0">
              <a:solidFill>
                <a:srgbClr val="002060"/>
              </a:solidFill>
            </a:endParaRPr>
          </a:p>
          <a:p>
            <a:pPr marL="171450" indent="-171450">
              <a:buFont typeface="Arial" panose="020B0604020202020204" pitchFamily="34" charset="0"/>
              <a:buChar char="•"/>
            </a:pPr>
            <a:r>
              <a:rPr lang="es-ES" sz="1400" dirty="0">
                <a:solidFill>
                  <a:srgbClr val="002060"/>
                </a:solidFill>
              </a:rPr>
              <a:t>Programa de colaboración con UIO para la reducción de costos operativos </a:t>
            </a:r>
            <a:endParaRPr lang="es-ES_tradnl" sz="1400" dirty="0" smtClean="0">
              <a:solidFill>
                <a:srgbClr val="002060"/>
              </a:solidFill>
            </a:endParaRPr>
          </a:p>
        </p:txBody>
      </p:sp>
      <p:sp>
        <p:nvSpPr>
          <p:cNvPr id="12" name="TextBox 11"/>
          <p:cNvSpPr txBox="1"/>
          <p:nvPr/>
        </p:nvSpPr>
        <p:spPr>
          <a:xfrm>
            <a:off x="4251751" y="3661092"/>
            <a:ext cx="2578443" cy="3970318"/>
          </a:xfrm>
          <a:prstGeom prst="rect">
            <a:avLst/>
          </a:prstGeom>
          <a:solidFill>
            <a:schemeClr val="bg1">
              <a:lumMod val="95000"/>
            </a:schemeClr>
          </a:solidFill>
        </p:spPr>
        <p:txBody>
          <a:bodyPr wrap="square" rtlCol="0">
            <a:spAutoFit/>
          </a:bodyPr>
          <a:lstStyle/>
          <a:p>
            <a:pPr marL="171450" indent="-171450">
              <a:buFont typeface="Arial" panose="020B0604020202020204" pitchFamily="34" charset="0"/>
              <a:buChar char="•"/>
            </a:pPr>
            <a:r>
              <a:rPr lang="es-ES" sz="1400" dirty="0" smtClean="0">
                <a:solidFill>
                  <a:srgbClr val="002060"/>
                </a:solidFill>
              </a:rPr>
              <a:t>Estructuración </a:t>
            </a:r>
            <a:r>
              <a:rPr lang="es-ES" sz="1400" dirty="0">
                <a:solidFill>
                  <a:srgbClr val="002060"/>
                </a:solidFill>
              </a:rPr>
              <a:t>de un portfolio de proyectos de inversión turística de nivel </a:t>
            </a:r>
            <a:r>
              <a:rPr lang="es-ES" sz="1400" dirty="0" smtClean="0">
                <a:solidFill>
                  <a:srgbClr val="002060"/>
                </a:solidFill>
              </a:rPr>
              <a:t>internacional</a:t>
            </a:r>
          </a:p>
          <a:p>
            <a:pPr marL="171450" indent="-171450">
              <a:buFont typeface="Arial" panose="020B0604020202020204" pitchFamily="34" charset="0"/>
              <a:buChar char="•"/>
            </a:pPr>
            <a:r>
              <a:rPr lang="es-ES" sz="1400" dirty="0">
                <a:solidFill>
                  <a:srgbClr val="002060"/>
                </a:solidFill>
              </a:rPr>
              <a:t>Estructuración de paquetes de incentivos de atracción a la inversión turística de nivel </a:t>
            </a:r>
            <a:r>
              <a:rPr lang="es-ES" sz="1400" dirty="0" smtClean="0">
                <a:solidFill>
                  <a:srgbClr val="002060"/>
                </a:solidFill>
              </a:rPr>
              <a:t>internacional</a:t>
            </a:r>
          </a:p>
          <a:p>
            <a:pPr marL="171450" indent="-171450">
              <a:buFont typeface="Arial" panose="020B0604020202020204" pitchFamily="34" charset="0"/>
              <a:buChar char="•"/>
            </a:pPr>
            <a:r>
              <a:rPr lang="es-ES" sz="1400" dirty="0">
                <a:solidFill>
                  <a:srgbClr val="002060"/>
                </a:solidFill>
              </a:rPr>
              <a:t>Marketing de atracción de </a:t>
            </a:r>
            <a:r>
              <a:rPr lang="es-ES" sz="1400" dirty="0" smtClean="0">
                <a:solidFill>
                  <a:srgbClr val="002060"/>
                </a:solidFill>
              </a:rPr>
              <a:t>inversiones</a:t>
            </a:r>
          </a:p>
          <a:p>
            <a:pPr marL="171450" indent="-171450">
              <a:buFont typeface="Arial" panose="020B0604020202020204" pitchFamily="34" charset="0"/>
              <a:buChar char="•"/>
            </a:pPr>
            <a:r>
              <a:rPr lang="es-ES" sz="1400" dirty="0">
                <a:solidFill>
                  <a:srgbClr val="002060"/>
                </a:solidFill>
              </a:rPr>
              <a:t>Fortalecimiento del Área de Inversiones </a:t>
            </a:r>
            <a:endParaRPr lang="es-ES" sz="1400" dirty="0" smtClean="0">
              <a:solidFill>
                <a:srgbClr val="002060"/>
              </a:solidFill>
            </a:endParaRPr>
          </a:p>
          <a:p>
            <a:pPr marL="171450" indent="-171450">
              <a:buFont typeface="Arial" panose="020B0604020202020204" pitchFamily="34" charset="0"/>
              <a:buChar char="•"/>
            </a:pPr>
            <a:r>
              <a:rPr lang="es-ES" sz="1400" dirty="0">
                <a:solidFill>
                  <a:srgbClr val="002060"/>
                </a:solidFill>
              </a:rPr>
              <a:t>Incubadora y Aceleradora de Productos Turísticos </a:t>
            </a:r>
            <a:r>
              <a:rPr lang="es-ES" sz="1400" dirty="0" smtClean="0">
                <a:solidFill>
                  <a:srgbClr val="002060"/>
                </a:solidFill>
              </a:rPr>
              <a:t>Sustentables</a:t>
            </a:r>
          </a:p>
          <a:p>
            <a:pPr marL="171450" indent="-171450">
              <a:buFont typeface="Arial" panose="020B0604020202020204" pitchFamily="34" charset="0"/>
              <a:buChar char="•"/>
            </a:pPr>
            <a:r>
              <a:rPr lang="es-ES" sz="1400" dirty="0">
                <a:solidFill>
                  <a:srgbClr val="002060"/>
                </a:solidFill>
              </a:rPr>
              <a:t>Fomento de Encadenamientos Productivos en el destino</a:t>
            </a:r>
          </a:p>
        </p:txBody>
      </p:sp>
      <p:sp>
        <p:nvSpPr>
          <p:cNvPr id="25" name="TextBox 24"/>
          <p:cNvSpPr txBox="1"/>
          <p:nvPr/>
        </p:nvSpPr>
        <p:spPr>
          <a:xfrm>
            <a:off x="349473" y="1726754"/>
            <a:ext cx="6822119" cy="338554"/>
          </a:xfrm>
          <a:prstGeom prst="rect">
            <a:avLst/>
          </a:prstGeom>
          <a:noFill/>
        </p:spPr>
        <p:txBody>
          <a:bodyPr wrap="square" rtlCol="0">
            <a:spAutoFit/>
          </a:bodyPr>
          <a:lstStyle/>
          <a:p>
            <a:r>
              <a:rPr lang="es-ES_tradnl" sz="1600" b="1" i="1" dirty="0" smtClean="0">
                <a:solidFill>
                  <a:schemeClr val="bg1">
                    <a:lumMod val="50000"/>
                  </a:schemeClr>
                </a:solidFill>
              </a:rPr>
              <a:t>Gerencia técnica de Conectividad, Inversiones y RICE</a:t>
            </a:r>
          </a:p>
        </p:txBody>
      </p:sp>
      <p:sp>
        <p:nvSpPr>
          <p:cNvPr id="20" name="TextBox 19"/>
          <p:cNvSpPr txBox="1"/>
          <p:nvPr/>
        </p:nvSpPr>
        <p:spPr>
          <a:xfrm rot="16200000">
            <a:off x="-468745" y="5245564"/>
            <a:ext cx="1944216" cy="523220"/>
          </a:xfrm>
          <a:prstGeom prst="rect">
            <a:avLst/>
          </a:prstGeom>
          <a:noFill/>
        </p:spPr>
        <p:txBody>
          <a:bodyPr wrap="square" rtlCol="0">
            <a:spAutoFit/>
          </a:bodyPr>
          <a:lstStyle/>
          <a:p>
            <a:pPr algn="ctr"/>
            <a:r>
              <a:rPr lang="es-ES_tradnl" sz="1400" b="1" u="sng" dirty="0" smtClean="0">
                <a:solidFill>
                  <a:schemeClr val="bg1">
                    <a:lumMod val="50000"/>
                  </a:schemeClr>
                </a:solidFill>
              </a:rPr>
              <a:t>Proyectos liderados y participados</a:t>
            </a:r>
          </a:p>
        </p:txBody>
      </p:sp>
      <p:sp>
        <p:nvSpPr>
          <p:cNvPr id="6" name="Rounded Rectangle 5"/>
          <p:cNvSpPr/>
          <p:nvPr/>
        </p:nvSpPr>
        <p:spPr bwMode="auto">
          <a:xfrm>
            <a:off x="1247966" y="2197137"/>
            <a:ext cx="8102508" cy="433043"/>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800" b="1" dirty="0">
                <a:solidFill>
                  <a:schemeClr val="bg1"/>
                </a:solidFill>
              </a:rPr>
              <a:t>Dirección de Conectividad, Inversiones y RICE</a:t>
            </a:r>
          </a:p>
        </p:txBody>
      </p:sp>
      <p:sp>
        <p:nvSpPr>
          <p:cNvPr id="7" name="Rounded Rectangle 6"/>
          <p:cNvSpPr/>
          <p:nvPr/>
        </p:nvSpPr>
        <p:spPr bwMode="auto">
          <a:xfrm>
            <a:off x="1247966" y="2752193"/>
            <a:ext cx="2069826" cy="582978"/>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600" dirty="0"/>
              <a:t>Jefatura de Conectividad</a:t>
            </a:r>
          </a:p>
        </p:txBody>
      </p:sp>
      <p:sp>
        <p:nvSpPr>
          <p:cNvPr id="8" name="Rounded Rectangle 7"/>
          <p:cNvSpPr/>
          <p:nvPr/>
        </p:nvSpPr>
        <p:spPr bwMode="auto">
          <a:xfrm>
            <a:off x="4257813" y="2739854"/>
            <a:ext cx="2082813" cy="582978"/>
          </a:xfrm>
          <a:prstGeom prst="roundRect">
            <a:avLst/>
          </a:prstGeom>
          <a:noFill/>
          <a:ln w="9525"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600" dirty="0">
                <a:solidFill>
                  <a:schemeClr val="tx1">
                    <a:lumMod val="75000"/>
                    <a:lumOff val="25000"/>
                  </a:schemeClr>
                </a:solidFill>
              </a:rPr>
              <a:t>Jefatura de Inversiones</a:t>
            </a:r>
          </a:p>
        </p:txBody>
      </p:sp>
      <p:cxnSp>
        <p:nvCxnSpPr>
          <p:cNvPr id="19" name="Straight Connector 18"/>
          <p:cNvCxnSpPr/>
          <p:nvPr/>
        </p:nvCxnSpPr>
        <p:spPr>
          <a:xfrm flipV="1">
            <a:off x="1247966" y="3546893"/>
            <a:ext cx="2448000" cy="4009"/>
          </a:xfrm>
          <a:prstGeom prst="line">
            <a:avLst/>
          </a:prstGeom>
          <a:noFill/>
          <a:ln w="9525" cap="flat" cmpd="sng" algn="ctr">
            <a:solidFill>
              <a:schemeClr val="tx1"/>
            </a:solidFill>
            <a:prstDash val="solid"/>
            <a:round/>
            <a:headEnd type="none" w="med" len="med"/>
            <a:tailEnd type="none" w="med" len="med"/>
          </a:ln>
          <a:effectLst/>
        </p:spPr>
      </p:cxnSp>
      <p:cxnSp>
        <p:nvCxnSpPr>
          <p:cNvPr id="21" name="Straight Arrow Connector 20"/>
          <p:cNvCxnSpPr/>
          <p:nvPr/>
        </p:nvCxnSpPr>
        <p:spPr>
          <a:xfrm>
            <a:off x="1645618" y="3381717"/>
            <a:ext cx="0" cy="144000"/>
          </a:xfrm>
          <a:prstGeom prst="straightConnector1">
            <a:avLst/>
          </a:prstGeom>
          <a:noFill/>
          <a:ln w="9525" cap="flat" cmpd="sng" algn="ctr">
            <a:solidFill>
              <a:schemeClr val="tx1"/>
            </a:solidFill>
            <a:prstDash val="solid"/>
            <a:round/>
            <a:headEnd type="none" w="med" len="med"/>
            <a:tailEnd type="none" w="med" len="med"/>
          </a:ln>
          <a:effectLst/>
        </p:spPr>
      </p:cxnSp>
      <p:sp>
        <p:nvSpPr>
          <p:cNvPr id="24" name="Rounded Rectangle 23"/>
          <p:cNvSpPr/>
          <p:nvPr/>
        </p:nvSpPr>
        <p:spPr bwMode="auto">
          <a:xfrm>
            <a:off x="7267661" y="2771992"/>
            <a:ext cx="2082813" cy="582978"/>
          </a:xfrm>
          <a:prstGeom prst="roundRect">
            <a:avLst/>
          </a:prstGeom>
          <a:noFill/>
          <a:ln w="9525" cap="flat" cmpd="sng" algn="ctr">
            <a:solidFill>
              <a:srgbClr val="66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600" dirty="0">
                <a:solidFill>
                  <a:schemeClr val="tx1">
                    <a:lumMod val="50000"/>
                    <a:lumOff val="50000"/>
                  </a:schemeClr>
                </a:solidFill>
              </a:rPr>
              <a:t>Jefatura de RICE</a:t>
            </a:r>
          </a:p>
        </p:txBody>
      </p:sp>
      <p:cxnSp>
        <p:nvCxnSpPr>
          <p:cNvPr id="26" name="Straight Connector 25"/>
          <p:cNvCxnSpPr/>
          <p:nvPr/>
        </p:nvCxnSpPr>
        <p:spPr>
          <a:xfrm flipV="1">
            <a:off x="4310154" y="3559470"/>
            <a:ext cx="2376000" cy="4009"/>
          </a:xfrm>
          <a:prstGeom prst="line">
            <a:avLst/>
          </a:prstGeom>
          <a:noFill/>
          <a:ln w="9525" cap="flat" cmpd="sng" algn="ctr">
            <a:solidFill>
              <a:schemeClr val="tx1"/>
            </a:solidFill>
            <a:prstDash val="solid"/>
            <a:round/>
            <a:headEnd type="none" w="med" len="med"/>
            <a:tailEnd type="none" w="med" len="med"/>
          </a:ln>
          <a:effectLst/>
        </p:spPr>
      </p:cxnSp>
      <p:cxnSp>
        <p:nvCxnSpPr>
          <p:cNvPr id="27" name="Straight Arrow Connector 26"/>
          <p:cNvCxnSpPr/>
          <p:nvPr/>
        </p:nvCxnSpPr>
        <p:spPr>
          <a:xfrm>
            <a:off x="4707806" y="3394294"/>
            <a:ext cx="0" cy="144000"/>
          </a:xfrm>
          <a:prstGeom prst="straightConnector1">
            <a:avLst/>
          </a:prstGeom>
          <a:no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a:xfrm flipV="1">
            <a:off x="7334490" y="3559470"/>
            <a:ext cx="2268000" cy="4009"/>
          </a:xfrm>
          <a:prstGeom prst="line">
            <a:avLst/>
          </a:prstGeom>
          <a:noFill/>
          <a:ln w="9525" cap="flat" cmpd="sng" algn="ctr">
            <a:solidFill>
              <a:schemeClr val="tx1"/>
            </a:solidFill>
            <a:prstDash val="solid"/>
            <a:round/>
            <a:headEnd type="none" w="med" len="med"/>
            <a:tailEnd type="none" w="med" len="med"/>
          </a:ln>
          <a:effectLst/>
        </p:spPr>
      </p:cxnSp>
      <p:cxnSp>
        <p:nvCxnSpPr>
          <p:cNvPr id="29" name="Straight Arrow Connector 28"/>
          <p:cNvCxnSpPr/>
          <p:nvPr/>
        </p:nvCxnSpPr>
        <p:spPr>
          <a:xfrm>
            <a:off x="7732142" y="3394294"/>
            <a:ext cx="0" cy="144000"/>
          </a:xfrm>
          <a:prstGeom prst="straightConnector1">
            <a:avLst/>
          </a:prstGeom>
          <a:noFill/>
          <a:ln w="9525" cap="flat" cmpd="sng" algn="ctr">
            <a:solidFill>
              <a:schemeClr val="tx1"/>
            </a:solidFill>
            <a:prstDash val="solid"/>
            <a:round/>
            <a:headEnd type="none" w="med" len="med"/>
            <a:tailEnd type="none" w="med" len="med"/>
          </a:ln>
          <a:effectLst/>
        </p:spPr>
      </p:cxnSp>
      <p:sp>
        <p:nvSpPr>
          <p:cNvPr id="30" name="TextBox 29"/>
          <p:cNvSpPr txBox="1"/>
          <p:nvPr/>
        </p:nvSpPr>
        <p:spPr>
          <a:xfrm>
            <a:off x="7292637" y="3661494"/>
            <a:ext cx="2561893" cy="3323987"/>
          </a:xfrm>
          <a:prstGeom prst="rect">
            <a:avLst/>
          </a:prstGeom>
          <a:solidFill>
            <a:schemeClr val="bg1">
              <a:lumMod val="95000"/>
            </a:schemeClr>
          </a:solidFill>
        </p:spPr>
        <p:txBody>
          <a:bodyPr wrap="square" rtlCol="0">
            <a:spAutoFit/>
          </a:bodyPr>
          <a:lstStyle/>
          <a:p>
            <a:pPr marL="171450" indent="-171450">
              <a:buFont typeface="Arial" panose="020B0604020202020204" pitchFamily="34" charset="0"/>
              <a:buChar char="•"/>
            </a:pPr>
            <a:r>
              <a:rPr lang="es-ES" sz="1400" dirty="0" smtClean="0">
                <a:solidFill>
                  <a:srgbClr val="002060"/>
                </a:solidFill>
              </a:rPr>
              <a:t>Creación de la UEN (Unidad Estratégica de Negocios) para la Industria de Reuniones de Quito</a:t>
            </a:r>
          </a:p>
          <a:p>
            <a:pPr marL="171450" indent="-171450">
              <a:buFont typeface="Arial" panose="020B0604020202020204" pitchFamily="34" charset="0"/>
              <a:buChar char="•"/>
            </a:pPr>
            <a:r>
              <a:rPr lang="es-ES" sz="1400" dirty="0" smtClean="0">
                <a:solidFill>
                  <a:srgbClr val="002060"/>
                </a:solidFill>
              </a:rPr>
              <a:t>Formación </a:t>
            </a:r>
            <a:r>
              <a:rPr lang="es-ES" sz="1400" dirty="0">
                <a:solidFill>
                  <a:srgbClr val="002060"/>
                </a:solidFill>
              </a:rPr>
              <a:t>de Cuerpos Colegiados del sector privados y de los </a:t>
            </a:r>
            <a:r>
              <a:rPr lang="es-ES" sz="1400" dirty="0" smtClean="0">
                <a:solidFill>
                  <a:srgbClr val="002060"/>
                </a:solidFill>
              </a:rPr>
              <a:t>mercados</a:t>
            </a:r>
          </a:p>
          <a:p>
            <a:pPr marL="171450" indent="-171450">
              <a:buFont typeface="Arial" panose="020B0604020202020204" pitchFamily="34" charset="0"/>
              <a:buChar char="•"/>
            </a:pPr>
            <a:r>
              <a:rPr lang="es-ES" sz="1400" dirty="0">
                <a:solidFill>
                  <a:srgbClr val="002060"/>
                </a:solidFill>
              </a:rPr>
              <a:t>Acompañar el proceso de licitación de la operación del </a:t>
            </a:r>
            <a:r>
              <a:rPr lang="es-ES" sz="1400" dirty="0" smtClean="0">
                <a:solidFill>
                  <a:srgbClr val="002060"/>
                </a:solidFill>
              </a:rPr>
              <a:t>CC</a:t>
            </a:r>
          </a:p>
          <a:p>
            <a:pPr marL="171450" indent="-171450">
              <a:buFont typeface="Arial" panose="020B0604020202020204" pitchFamily="34" charset="0"/>
              <a:buChar char="•"/>
            </a:pPr>
            <a:r>
              <a:rPr lang="es-ES" sz="1400" dirty="0">
                <a:solidFill>
                  <a:srgbClr val="002060"/>
                </a:solidFill>
              </a:rPr>
              <a:t>Fomento a la creación de </a:t>
            </a:r>
            <a:r>
              <a:rPr lang="es-ES" sz="1400" dirty="0" err="1">
                <a:solidFill>
                  <a:srgbClr val="002060"/>
                </a:solidFill>
              </a:rPr>
              <a:t>OPCs</a:t>
            </a:r>
            <a:r>
              <a:rPr lang="es-ES" sz="1400" dirty="0">
                <a:solidFill>
                  <a:srgbClr val="002060"/>
                </a:solidFill>
              </a:rPr>
              <a:t> y </a:t>
            </a:r>
            <a:r>
              <a:rPr lang="es-ES" sz="1400" dirty="0" err="1" smtClean="0">
                <a:solidFill>
                  <a:srgbClr val="002060"/>
                </a:solidFill>
              </a:rPr>
              <a:t>DMCs</a:t>
            </a:r>
            <a:endParaRPr lang="es-ES" sz="1400" dirty="0" smtClean="0">
              <a:solidFill>
                <a:srgbClr val="002060"/>
              </a:solidFill>
            </a:endParaRPr>
          </a:p>
          <a:p>
            <a:pPr marL="171450" indent="-171450">
              <a:buFont typeface="Arial" panose="020B0604020202020204" pitchFamily="34" charset="0"/>
              <a:buChar char="•"/>
            </a:pPr>
            <a:r>
              <a:rPr lang="es-ES" sz="1400" dirty="0">
                <a:solidFill>
                  <a:srgbClr val="002060"/>
                </a:solidFill>
              </a:rPr>
              <a:t>Certificación internacional de profesionales del sector</a:t>
            </a:r>
            <a:endParaRPr lang="es-ES" sz="1400" dirty="0" smtClean="0">
              <a:solidFill>
                <a:srgbClr val="002060"/>
              </a:solidFill>
            </a:endParaRPr>
          </a:p>
          <a:p>
            <a:pPr marL="171450" indent="-171450">
              <a:buFont typeface="Arial" panose="020B0604020202020204" pitchFamily="34" charset="0"/>
              <a:buChar char="•"/>
            </a:pPr>
            <a:r>
              <a:rPr lang="es-ES" sz="1400" dirty="0">
                <a:solidFill>
                  <a:srgbClr val="002060"/>
                </a:solidFill>
              </a:rPr>
              <a:t>Plan de marketing RICE</a:t>
            </a:r>
          </a:p>
        </p:txBody>
      </p:sp>
    </p:spTree>
    <p:extLst>
      <p:ext uri="{BB962C8B-B14F-4D97-AF65-F5344CB8AC3E}">
        <p14:creationId xmlns:p14="http://schemas.microsoft.com/office/powerpoint/2010/main" val="2226552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bwMode="auto">
          <a:xfrm>
            <a:off x="493490" y="2806874"/>
            <a:ext cx="7545388"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r>
              <a:rPr lang="es-ES" sz="3250" b="1" kern="0" dirty="0" smtClean="0">
                <a:solidFill>
                  <a:schemeClr val="bg2"/>
                </a:solidFill>
              </a:rPr>
              <a:t>2. Herramientas de seguimiento, monitoreo y control</a:t>
            </a:r>
            <a:endParaRPr lang="es-ES" sz="3250" b="1" kern="0" dirty="0">
              <a:solidFill>
                <a:schemeClr val="bg2"/>
              </a:solidFill>
            </a:endParaRPr>
          </a:p>
        </p:txBody>
      </p:sp>
    </p:spTree>
    <p:extLst>
      <p:ext uri="{BB962C8B-B14F-4D97-AF65-F5344CB8AC3E}">
        <p14:creationId xmlns:p14="http://schemas.microsoft.com/office/powerpoint/2010/main" val="3342549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93490" y="2806874"/>
            <a:ext cx="7545388" cy="1522413"/>
          </a:xfrm>
        </p:spPr>
        <p:txBody>
          <a:bodyPr/>
          <a:lstStyle/>
          <a:p>
            <a:r>
              <a:rPr lang="es-ES" sz="3250" b="1" dirty="0">
                <a:solidFill>
                  <a:schemeClr val="bg2"/>
                </a:solidFill>
              </a:rPr>
              <a:t>0. Metodología general</a:t>
            </a:r>
          </a:p>
        </p:txBody>
      </p:sp>
    </p:spTree>
    <p:extLst>
      <p:ext uri="{BB962C8B-B14F-4D97-AF65-F5344CB8AC3E}">
        <p14:creationId xmlns:p14="http://schemas.microsoft.com/office/powerpoint/2010/main" val="2815981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pPr marL="0" indent="0"/>
            <a:r>
              <a:rPr lang="es-ES_tradnl" sz="2843" dirty="0">
                <a:solidFill>
                  <a:schemeClr val="bg1"/>
                </a:solidFill>
              </a:rPr>
              <a:t>3.1. Objetivos Estratégicos Específicos</a:t>
            </a:r>
          </a:p>
        </p:txBody>
      </p:sp>
      <p:sp>
        <p:nvSpPr>
          <p:cNvPr id="3" name="Rectangle 2"/>
          <p:cNvSpPr/>
          <p:nvPr/>
        </p:nvSpPr>
        <p:spPr>
          <a:xfrm>
            <a:off x="0" y="0"/>
            <a:ext cx="10059988" cy="7773988"/>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ext Placeholder 1"/>
          <p:cNvSpPr txBox="1">
            <a:spLocks/>
          </p:cNvSpPr>
          <p:nvPr/>
        </p:nvSpPr>
        <p:spPr bwMode="auto">
          <a:xfrm>
            <a:off x="1238252" y="3092944"/>
            <a:ext cx="7429500" cy="1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ts val="203"/>
              </a:spcBef>
              <a:spcAft>
                <a:spcPts val="300"/>
              </a:spcAft>
              <a:buFont typeface="Arial" charset="0"/>
              <a:defRPr sz="2437">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0" indent="0"/>
            <a:r>
              <a:rPr lang="es-ES_tradnl" sz="2800" kern="0" dirty="0">
                <a:solidFill>
                  <a:schemeClr val="bg1"/>
                </a:solidFill>
              </a:rPr>
              <a:t>2</a:t>
            </a:r>
            <a:r>
              <a:rPr lang="es-ES_tradnl" sz="2800" kern="0" dirty="0" smtClean="0">
                <a:solidFill>
                  <a:schemeClr val="bg1"/>
                </a:solidFill>
              </a:rPr>
              <a:t>.1. Cuadro de mando – Metodología y Excel adjunto</a:t>
            </a:r>
            <a:endParaRPr lang="es-ES_tradnl" sz="2800" kern="0" dirty="0">
              <a:solidFill>
                <a:schemeClr val="bg1"/>
              </a:solidFill>
            </a:endParaRPr>
          </a:p>
        </p:txBody>
      </p:sp>
    </p:spTree>
    <p:extLst>
      <p:ext uri="{BB962C8B-B14F-4D97-AF65-F5344CB8AC3E}">
        <p14:creationId xmlns:p14="http://schemas.microsoft.com/office/powerpoint/2010/main" val="3677989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_tradnl" dirty="0" smtClean="0"/>
              <a:t>Cuadro de Mando</a:t>
            </a:r>
            <a:br>
              <a:rPr lang="es-ES_tradnl" dirty="0" smtClean="0"/>
            </a:br>
            <a:r>
              <a:rPr lang="es-ES_tradnl" b="0" dirty="0" smtClean="0">
                <a:solidFill>
                  <a:schemeClr val="accent3"/>
                </a:solidFill>
              </a:rPr>
              <a:t>El cuadro de mando presenta 5 pestañas</a:t>
            </a:r>
            <a:endParaRPr lang="es-ES" b="0" dirty="0">
              <a:solidFill>
                <a:schemeClr val="accent3"/>
              </a:solidFill>
            </a:endParaRPr>
          </a:p>
        </p:txBody>
      </p:sp>
      <p:sp>
        <p:nvSpPr>
          <p:cNvPr id="4" name="Content Placeholder 3"/>
          <p:cNvSpPr>
            <a:spLocks noGrp="1"/>
          </p:cNvSpPr>
          <p:nvPr>
            <p:ph idx="1"/>
          </p:nvPr>
        </p:nvSpPr>
        <p:spPr>
          <a:xfrm>
            <a:off x="492129" y="1314455"/>
            <a:ext cx="9074150" cy="1780452"/>
          </a:xfrm>
        </p:spPr>
        <p:txBody>
          <a:bodyPr anchor="ctr"/>
          <a:lstStyle/>
          <a:p>
            <a:pPr marL="457200" indent="-457200">
              <a:buFont typeface="+mj-lt"/>
              <a:buAutoNum type="arabicPeriod"/>
            </a:pPr>
            <a:r>
              <a:rPr lang="es-ES_tradnl" sz="2000" dirty="0" smtClean="0"/>
              <a:t>Índice del cuadro de mando</a:t>
            </a:r>
          </a:p>
          <a:p>
            <a:pPr marL="457200" indent="-457200">
              <a:buFont typeface="+mj-lt"/>
              <a:buAutoNum type="arabicPeriod"/>
            </a:pPr>
            <a:r>
              <a:rPr lang="es-ES_tradnl" sz="2000" dirty="0" smtClean="0"/>
              <a:t>Leyenda</a:t>
            </a:r>
          </a:p>
          <a:p>
            <a:pPr marL="457200" indent="-457200">
              <a:buFont typeface="+mj-lt"/>
              <a:buAutoNum type="arabicPeriod"/>
            </a:pPr>
            <a:r>
              <a:rPr lang="es-ES_tradnl" sz="2000" dirty="0" smtClean="0"/>
              <a:t>Visión, misión y valores de Quito Turismo </a:t>
            </a:r>
          </a:p>
          <a:p>
            <a:pPr marL="457200" indent="-457200">
              <a:buFont typeface="+mj-lt"/>
              <a:buAutoNum type="arabicPeriod"/>
            </a:pPr>
            <a:r>
              <a:rPr lang="es-ES_tradnl" sz="2000" dirty="0" smtClean="0"/>
              <a:t>Objetivos estratégicos, indicadores y metas</a:t>
            </a:r>
          </a:p>
          <a:p>
            <a:pPr marL="457200" indent="-457200">
              <a:buFont typeface="+mj-lt"/>
              <a:buAutoNum type="arabicPeriod"/>
            </a:pPr>
            <a:r>
              <a:rPr lang="es-ES_tradnl" sz="2000" dirty="0" smtClean="0"/>
              <a:t>Resumen Monitoreo</a:t>
            </a:r>
            <a:endParaRPr lang="es-ES" sz="2000" dirty="0"/>
          </a:p>
        </p:txBody>
      </p:sp>
      <p:sp>
        <p:nvSpPr>
          <p:cNvPr id="8" name="Rectangle 7"/>
          <p:cNvSpPr/>
          <p:nvPr/>
        </p:nvSpPr>
        <p:spPr>
          <a:xfrm>
            <a:off x="277465" y="2374826"/>
            <a:ext cx="6264697" cy="386169"/>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Isosceles Triangle 8"/>
          <p:cNvSpPr/>
          <p:nvPr/>
        </p:nvSpPr>
        <p:spPr>
          <a:xfrm rot="10800000">
            <a:off x="2720610" y="3256925"/>
            <a:ext cx="4680520" cy="37436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ontent Placeholder 3"/>
          <p:cNvSpPr txBox="1">
            <a:spLocks/>
          </p:cNvSpPr>
          <p:nvPr/>
        </p:nvSpPr>
        <p:spPr bwMode="auto">
          <a:xfrm>
            <a:off x="565498" y="4823098"/>
            <a:ext cx="4843636" cy="178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457200" indent="-457200">
              <a:buFont typeface="+mj-lt"/>
              <a:buAutoNum type="arabicPeriod"/>
            </a:pPr>
            <a:r>
              <a:rPr lang="es-ES_tradnl" sz="1600" kern="0" dirty="0" smtClean="0"/>
              <a:t>Objetivos estratégicos por pilar estratégico</a:t>
            </a:r>
          </a:p>
          <a:p>
            <a:pPr marL="457200" indent="-457200">
              <a:buFont typeface="+mj-lt"/>
              <a:buAutoNum type="arabicPeriod"/>
            </a:pPr>
            <a:r>
              <a:rPr lang="es-ES_tradnl" sz="1600" kern="0" dirty="0" smtClean="0"/>
              <a:t>Indicadores </a:t>
            </a:r>
          </a:p>
          <a:p>
            <a:pPr marL="457200" indent="-457200">
              <a:buFont typeface="+mj-lt"/>
              <a:buAutoNum type="arabicPeriod"/>
            </a:pPr>
            <a:r>
              <a:rPr lang="es-ES_tradnl" sz="1600" kern="0" dirty="0" smtClean="0"/>
              <a:t>Responsables</a:t>
            </a:r>
          </a:p>
          <a:p>
            <a:pPr marL="457200" indent="-457200">
              <a:buFont typeface="+mj-lt"/>
              <a:buAutoNum type="arabicPeriod"/>
            </a:pPr>
            <a:r>
              <a:rPr lang="es-ES_tradnl" sz="1600" kern="0" dirty="0" smtClean="0"/>
              <a:t>Periodicidad del indicador</a:t>
            </a:r>
          </a:p>
          <a:p>
            <a:pPr marL="457200" indent="-457200">
              <a:buFont typeface="+mj-lt"/>
              <a:buAutoNum type="arabicPeriod"/>
            </a:pPr>
            <a:r>
              <a:rPr lang="es-ES_tradnl" sz="1600" kern="0" dirty="0" smtClean="0"/>
              <a:t>Unidad de medida (en qué unidades se mide)</a:t>
            </a:r>
          </a:p>
        </p:txBody>
      </p:sp>
      <p:sp>
        <p:nvSpPr>
          <p:cNvPr id="11" name="Content Placeholder 3"/>
          <p:cNvSpPr txBox="1">
            <a:spLocks/>
          </p:cNvSpPr>
          <p:nvPr/>
        </p:nvSpPr>
        <p:spPr bwMode="auto">
          <a:xfrm>
            <a:off x="5553150" y="4823098"/>
            <a:ext cx="4843636" cy="178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457200" indent="-457200">
              <a:buFont typeface="+mj-lt"/>
              <a:buAutoNum type="arabicPeriod" startAt="6"/>
            </a:pPr>
            <a:r>
              <a:rPr lang="es-ES_tradnl" sz="1600" kern="0" dirty="0" smtClean="0"/>
              <a:t>Valor inicial</a:t>
            </a:r>
          </a:p>
          <a:p>
            <a:pPr marL="457200" indent="-457200">
              <a:buFont typeface="+mj-lt"/>
              <a:buAutoNum type="arabicPeriod" startAt="6"/>
            </a:pPr>
            <a:r>
              <a:rPr lang="es-ES_tradnl" sz="1600" kern="0" dirty="0" smtClean="0"/>
              <a:t>Meta plurianual (meta final)</a:t>
            </a:r>
          </a:p>
          <a:p>
            <a:pPr marL="457200" indent="-457200">
              <a:buFont typeface="+mj-lt"/>
              <a:buAutoNum type="arabicPeriod" startAt="6"/>
            </a:pPr>
            <a:r>
              <a:rPr lang="es-ES_tradnl" sz="1600" kern="0" dirty="0" smtClean="0"/>
              <a:t>Metas objetivo</a:t>
            </a:r>
          </a:p>
          <a:p>
            <a:pPr marL="457200" indent="-457200">
              <a:buFont typeface="+mj-lt"/>
              <a:buAutoNum type="arabicPeriod" startAt="6"/>
            </a:pPr>
            <a:r>
              <a:rPr lang="es-ES_tradnl" sz="1600" kern="0" dirty="0" smtClean="0"/>
              <a:t>Logros</a:t>
            </a:r>
          </a:p>
          <a:p>
            <a:pPr marL="457200" indent="-457200">
              <a:buFont typeface="+mj-lt"/>
              <a:buAutoNum type="arabicPeriod" startAt="6"/>
            </a:pPr>
            <a:r>
              <a:rPr lang="es-ES_tradnl" sz="1600" kern="0" dirty="0" smtClean="0"/>
              <a:t>Monitoreo</a:t>
            </a:r>
            <a:endParaRPr lang="es-ES" sz="1600" kern="0" dirty="0"/>
          </a:p>
        </p:txBody>
      </p:sp>
      <p:cxnSp>
        <p:nvCxnSpPr>
          <p:cNvPr id="13" name="Straight Connector 12"/>
          <p:cNvCxnSpPr/>
          <p:nvPr/>
        </p:nvCxnSpPr>
        <p:spPr>
          <a:xfrm>
            <a:off x="492129" y="4391050"/>
            <a:ext cx="907415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3"/>
          <p:cNvSpPr txBox="1">
            <a:spLocks/>
          </p:cNvSpPr>
          <p:nvPr/>
        </p:nvSpPr>
        <p:spPr bwMode="auto">
          <a:xfrm>
            <a:off x="1645618" y="4038356"/>
            <a:ext cx="6984776" cy="640726"/>
          </a:xfrm>
          <a:prstGeom prst="rect">
            <a:avLst/>
          </a:prstGeom>
          <a:solidFill>
            <a:schemeClr val="bg1"/>
          </a:solidFill>
          <a:ln>
            <a:noFill/>
          </a:ln>
          <a:extLst/>
        </p:spPr>
        <p:txBody>
          <a:bodyPr vert="horz" wrap="square" lIns="0" tIns="0" rIns="0" bIns="0" numCol="1" anchor="ctr" anchorCtr="0" compatLnSpc="1">
            <a:prstTxWarp prst="textNoShape">
              <a:avLst/>
            </a:prstTxWarp>
          </a:bodyPr>
          <a:lst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0" indent="0" algn="ctr"/>
            <a:r>
              <a:rPr lang="es-ES_tradnl" sz="1600" i="1" kern="0" dirty="0" smtClean="0"/>
              <a:t>La pieza clave del cuadro de mandos es la pestaña correspondiente a “Objetivos estratégicos, indicadores y metas” que incluye:</a:t>
            </a:r>
            <a:endParaRPr lang="es-ES" sz="1600" i="1" kern="0" dirty="0"/>
          </a:p>
        </p:txBody>
      </p:sp>
    </p:spTree>
    <p:extLst>
      <p:ext uri="{BB962C8B-B14F-4D97-AF65-F5344CB8AC3E}">
        <p14:creationId xmlns:p14="http://schemas.microsoft.com/office/powerpoint/2010/main" val="4177807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Cuadro de Mando</a:t>
            </a:r>
            <a:r>
              <a:rPr lang="es-ES_tradnl" dirty="0" smtClean="0"/>
              <a:t/>
            </a:r>
            <a:br>
              <a:rPr lang="es-ES_tradnl" dirty="0" smtClean="0"/>
            </a:br>
            <a:r>
              <a:rPr lang="es-ES_tradnl" sz="2000" b="0" dirty="0" smtClean="0">
                <a:solidFill>
                  <a:schemeClr val="accent3"/>
                </a:solidFill>
              </a:rPr>
              <a:t>El área de logros es la única que QT rellenará y nutrirá al sistema de monitoreo</a:t>
            </a:r>
            <a:endParaRPr lang="es-ES" b="0" dirty="0">
              <a:solidFill>
                <a:schemeClr val="accent3"/>
              </a:solidFill>
            </a:endParaRPr>
          </a:p>
        </p:txBody>
      </p:sp>
      <p:sp>
        <p:nvSpPr>
          <p:cNvPr id="4" name="Slide Number Placeholder 3"/>
          <p:cNvSpPr>
            <a:spLocks noGrp="1"/>
          </p:cNvSpPr>
          <p:nvPr>
            <p:ph type="sldNum" sz="quarter" idx="10"/>
          </p:nvPr>
        </p:nvSpPr>
        <p:spPr/>
        <p:txBody>
          <a:bodyPr/>
          <a:lstStyle/>
          <a:p>
            <a:pPr>
              <a:defRPr/>
            </a:pPr>
            <a:fld id="{183D6856-CF4E-42C4-B228-5F9DD1DB1801}" type="slidenum">
              <a:rPr lang="en-US" smtClean="0"/>
              <a:pPr>
                <a:defRPr/>
              </a:pPr>
              <a:t>22</a:t>
            </a:fld>
            <a:endParaRPr lang="en-US" dirty="0"/>
          </a:p>
        </p:txBody>
      </p:sp>
      <p:sp>
        <p:nvSpPr>
          <p:cNvPr id="10" name="TextBox 9"/>
          <p:cNvSpPr txBox="1"/>
          <p:nvPr/>
        </p:nvSpPr>
        <p:spPr>
          <a:xfrm>
            <a:off x="295376" y="4679082"/>
            <a:ext cx="4658648" cy="307777"/>
          </a:xfrm>
          <a:prstGeom prst="rect">
            <a:avLst/>
          </a:prstGeom>
          <a:noFill/>
        </p:spPr>
        <p:txBody>
          <a:bodyPr wrap="none" rtlCol="0">
            <a:spAutoFit/>
          </a:bodyPr>
          <a:lstStyle/>
          <a:p>
            <a:r>
              <a:rPr lang="es-ES_tradnl" sz="1400" i="1" u="sng" dirty="0" smtClean="0">
                <a:solidFill>
                  <a:schemeClr val="tx2"/>
                </a:solidFill>
              </a:rPr>
              <a:t>Leyenda para completar adecuadamente la información</a:t>
            </a:r>
            <a:endParaRPr lang="es-ES" sz="1400" i="1" u="sng" dirty="0">
              <a:solidFill>
                <a:schemeClr val="tx2"/>
              </a:solidFill>
            </a:endParaRPr>
          </a:p>
        </p:txBody>
      </p:sp>
      <p:sp>
        <p:nvSpPr>
          <p:cNvPr id="14" name="Rectangle 13"/>
          <p:cNvSpPr/>
          <p:nvPr/>
        </p:nvSpPr>
        <p:spPr>
          <a:xfrm>
            <a:off x="675331" y="5055092"/>
            <a:ext cx="612351" cy="216024"/>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dirty="0" smtClean="0">
                <a:solidFill>
                  <a:schemeClr val="tx2"/>
                </a:solidFill>
              </a:rPr>
              <a:t>Azul</a:t>
            </a:r>
            <a:endParaRPr lang="es-ES" sz="1100" dirty="0">
              <a:solidFill>
                <a:schemeClr val="tx2"/>
              </a:solidFill>
            </a:endParaRPr>
          </a:p>
        </p:txBody>
      </p:sp>
      <p:sp>
        <p:nvSpPr>
          <p:cNvPr id="17" name="Rectangle 16"/>
          <p:cNvSpPr/>
          <p:nvPr/>
        </p:nvSpPr>
        <p:spPr>
          <a:xfrm>
            <a:off x="1328305" y="5024021"/>
            <a:ext cx="8670241" cy="461665"/>
          </a:xfrm>
          <a:prstGeom prst="rect">
            <a:avLst/>
          </a:prstGeom>
        </p:spPr>
        <p:txBody>
          <a:bodyPr wrap="square">
            <a:spAutoFit/>
          </a:bodyPr>
          <a:lstStyle/>
          <a:p>
            <a:r>
              <a:rPr lang="es-ES_tradnl" sz="1200" dirty="0" smtClean="0">
                <a:solidFill>
                  <a:schemeClr val="tx2"/>
                </a:solidFill>
              </a:rPr>
              <a:t>Las celdas en azul requieren introducir un número absoluto equivalente al logro logrado ese año según el indicador correspondiente.</a:t>
            </a:r>
            <a:endParaRPr lang="es-ES" sz="1200" dirty="0">
              <a:solidFill>
                <a:schemeClr val="tx2"/>
              </a:solidFill>
            </a:endParaRPr>
          </a:p>
        </p:txBody>
      </p:sp>
      <p:sp>
        <p:nvSpPr>
          <p:cNvPr id="22" name="Rectangle 21"/>
          <p:cNvSpPr/>
          <p:nvPr/>
        </p:nvSpPr>
        <p:spPr>
          <a:xfrm>
            <a:off x="277465" y="6983338"/>
            <a:ext cx="9648303" cy="430887"/>
          </a:xfrm>
          <a:prstGeom prst="rect">
            <a:avLst/>
          </a:prstGeom>
        </p:spPr>
        <p:txBody>
          <a:bodyPr wrap="square">
            <a:spAutoFit/>
          </a:bodyPr>
          <a:lstStyle/>
          <a:p>
            <a:r>
              <a:rPr lang="es-ES" sz="1100" dirty="0">
                <a:solidFill>
                  <a:schemeClr val="tx2"/>
                </a:solidFill>
              </a:rPr>
              <a:t>Los cambios realizados en  las columnas "logros" se </a:t>
            </a:r>
            <a:r>
              <a:rPr lang="es-ES" sz="1100" dirty="0" smtClean="0">
                <a:solidFill>
                  <a:schemeClr val="tx2"/>
                </a:solidFill>
              </a:rPr>
              <a:t>vinculan automáticamente </a:t>
            </a:r>
            <a:r>
              <a:rPr lang="es-ES" sz="1100" dirty="0">
                <a:solidFill>
                  <a:schemeClr val="tx2"/>
                </a:solidFill>
              </a:rPr>
              <a:t>al apartado </a:t>
            </a:r>
            <a:r>
              <a:rPr lang="es-ES" sz="1100" dirty="0" smtClean="0">
                <a:solidFill>
                  <a:schemeClr val="tx2"/>
                </a:solidFill>
              </a:rPr>
              <a:t>de “Monitoreo</a:t>
            </a:r>
            <a:r>
              <a:rPr lang="es-ES" sz="1100" dirty="0">
                <a:solidFill>
                  <a:schemeClr val="tx2"/>
                </a:solidFill>
              </a:rPr>
              <a:t>" de esta pestaña </a:t>
            </a:r>
            <a:r>
              <a:rPr lang="es-ES" sz="1100" dirty="0" smtClean="0">
                <a:solidFill>
                  <a:schemeClr val="tx2"/>
                </a:solidFill>
              </a:rPr>
              <a:t>y de </a:t>
            </a:r>
            <a:r>
              <a:rPr lang="es-ES" sz="1100" dirty="0">
                <a:solidFill>
                  <a:schemeClr val="tx2"/>
                </a:solidFill>
              </a:rPr>
              <a:t>la denominada </a:t>
            </a:r>
            <a:r>
              <a:rPr lang="es-ES" sz="1100" dirty="0" smtClean="0">
                <a:solidFill>
                  <a:schemeClr val="tx2"/>
                </a:solidFill>
              </a:rPr>
              <a:t>“Resumen Monitoreo</a:t>
            </a:r>
            <a:r>
              <a:rPr lang="es-ES" sz="1100" dirty="0">
                <a:solidFill>
                  <a:schemeClr val="tx2"/>
                </a:solidFill>
              </a:rPr>
              <a:t>, en color azul"</a:t>
            </a:r>
          </a:p>
        </p:txBody>
      </p:sp>
      <p:sp>
        <p:nvSpPr>
          <p:cNvPr id="23" name="Freeform 25"/>
          <p:cNvSpPr>
            <a:spLocks/>
          </p:cNvSpPr>
          <p:nvPr/>
        </p:nvSpPr>
        <p:spPr bwMode="auto">
          <a:xfrm>
            <a:off x="421482" y="5001055"/>
            <a:ext cx="45719" cy="286538"/>
          </a:xfrm>
          <a:custGeom>
            <a:avLst/>
            <a:gdLst>
              <a:gd name="T0" fmla="*/ 10 w 10"/>
              <a:gd name="T1" fmla="*/ 7 h 70"/>
              <a:gd name="T2" fmla="*/ 8 w 10"/>
              <a:gd name="T3" fmla="*/ 14 h 70"/>
              <a:gd name="T4" fmla="*/ 6 w 10"/>
              <a:gd name="T5" fmla="*/ 35 h 70"/>
              <a:gd name="T6" fmla="*/ 6 w 10"/>
              <a:gd name="T7" fmla="*/ 55 h 70"/>
              <a:gd name="T8" fmla="*/ 7 w 10"/>
              <a:gd name="T9" fmla="*/ 66 h 70"/>
              <a:gd name="T10" fmla="*/ 8 w 10"/>
              <a:gd name="T11" fmla="*/ 67 h 70"/>
              <a:gd name="T12" fmla="*/ 9 w 10"/>
              <a:gd name="T13" fmla="*/ 68 h 70"/>
              <a:gd name="T14" fmla="*/ 7 w 10"/>
              <a:gd name="T15" fmla="*/ 70 h 70"/>
              <a:gd name="T16" fmla="*/ 3 w 10"/>
              <a:gd name="T17" fmla="*/ 68 h 70"/>
              <a:gd name="T18" fmla="*/ 2 w 10"/>
              <a:gd name="T19" fmla="*/ 65 h 70"/>
              <a:gd name="T20" fmla="*/ 2 w 10"/>
              <a:gd name="T21" fmla="*/ 20 h 70"/>
              <a:gd name="T22" fmla="*/ 0 w 10"/>
              <a:gd name="T23" fmla="*/ 19 h 70"/>
              <a:gd name="T24" fmla="*/ 0 w 10"/>
              <a:gd name="T25" fmla="*/ 17 h 70"/>
              <a:gd name="T26" fmla="*/ 2 w 10"/>
              <a:gd name="T27" fmla="*/ 8 h 70"/>
              <a:gd name="T28" fmla="*/ 5 w 10"/>
              <a:gd name="T29" fmla="*/ 0 h 70"/>
              <a:gd name="T30" fmla="*/ 8 w 10"/>
              <a:gd name="T31" fmla="*/ 3 h 70"/>
              <a:gd name="T32" fmla="*/ 10 w 10"/>
              <a:gd name="T33"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70">
                <a:moveTo>
                  <a:pt x="10" y="7"/>
                </a:moveTo>
                <a:cubicBezTo>
                  <a:pt x="10" y="8"/>
                  <a:pt x="9" y="10"/>
                  <a:pt x="8" y="14"/>
                </a:cubicBezTo>
                <a:cubicBezTo>
                  <a:pt x="7" y="23"/>
                  <a:pt x="6" y="30"/>
                  <a:pt x="6" y="35"/>
                </a:cubicBezTo>
                <a:cubicBezTo>
                  <a:pt x="6" y="55"/>
                  <a:pt x="6" y="55"/>
                  <a:pt x="6" y="55"/>
                </a:cubicBezTo>
                <a:cubicBezTo>
                  <a:pt x="6" y="61"/>
                  <a:pt x="6" y="64"/>
                  <a:pt x="7" y="66"/>
                </a:cubicBezTo>
                <a:cubicBezTo>
                  <a:pt x="7" y="66"/>
                  <a:pt x="7" y="66"/>
                  <a:pt x="8" y="67"/>
                </a:cubicBezTo>
                <a:cubicBezTo>
                  <a:pt x="8" y="67"/>
                  <a:pt x="9" y="68"/>
                  <a:pt x="9" y="68"/>
                </a:cubicBezTo>
                <a:cubicBezTo>
                  <a:pt x="9" y="69"/>
                  <a:pt x="8" y="70"/>
                  <a:pt x="7" y="70"/>
                </a:cubicBezTo>
                <a:cubicBezTo>
                  <a:pt x="6" y="70"/>
                  <a:pt x="4" y="69"/>
                  <a:pt x="3" y="68"/>
                </a:cubicBezTo>
                <a:cubicBezTo>
                  <a:pt x="2" y="67"/>
                  <a:pt x="2" y="66"/>
                  <a:pt x="2" y="65"/>
                </a:cubicBezTo>
                <a:cubicBezTo>
                  <a:pt x="2" y="20"/>
                  <a:pt x="2" y="20"/>
                  <a:pt x="2" y="20"/>
                </a:cubicBezTo>
                <a:cubicBezTo>
                  <a:pt x="2" y="20"/>
                  <a:pt x="1" y="19"/>
                  <a:pt x="0" y="19"/>
                </a:cubicBezTo>
                <a:cubicBezTo>
                  <a:pt x="0" y="17"/>
                  <a:pt x="0" y="17"/>
                  <a:pt x="0" y="17"/>
                </a:cubicBezTo>
                <a:cubicBezTo>
                  <a:pt x="0" y="15"/>
                  <a:pt x="1" y="12"/>
                  <a:pt x="2" y="8"/>
                </a:cubicBezTo>
                <a:cubicBezTo>
                  <a:pt x="3" y="3"/>
                  <a:pt x="4" y="0"/>
                  <a:pt x="5" y="0"/>
                </a:cubicBezTo>
                <a:cubicBezTo>
                  <a:pt x="6" y="0"/>
                  <a:pt x="7" y="1"/>
                  <a:pt x="8" y="3"/>
                </a:cubicBezTo>
                <a:cubicBezTo>
                  <a:pt x="9" y="5"/>
                  <a:pt x="10" y="6"/>
                  <a:pt x="10" y="7"/>
                </a:cubicBezTo>
                <a:close/>
              </a:path>
            </a:pathLst>
          </a:custGeom>
          <a:solidFill>
            <a:schemeClr val="accent2"/>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s-ES" sz="1400" dirty="0">
              <a:solidFill>
                <a:srgbClr val="000000"/>
              </a:solidFill>
              <a:cs typeface="Arial" charset="0"/>
            </a:endParaRPr>
          </a:p>
        </p:txBody>
      </p:sp>
      <p:sp>
        <p:nvSpPr>
          <p:cNvPr id="24" name="Freeform 26"/>
          <p:cNvSpPr>
            <a:spLocks/>
          </p:cNvSpPr>
          <p:nvPr/>
        </p:nvSpPr>
        <p:spPr bwMode="auto">
          <a:xfrm>
            <a:off x="349474" y="5510731"/>
            <a:ext cx="154616" cy="286538"/>
          </a:xfrm>
          <a:custGeom>
            <a:avLst/>
            <a:gdLst>
              <a:gd name="T0" fmla="*/ 48 w 48"/>
              <a:gd name="T1" fmla="*/ 62 h 69"/>
              <a:gd name="T2" fmla="*/ 46 w 48"/>
              <a:gd name="T3" fmla="*/ 65 h 69"/>
              <a:gd name="T4" fmla="*/ 45 w 48"/>
              <a:gd name="T5" fmla="*/ 64 h 69"/>
              <a:gd name="T6" fmla="*/ 39 w 48"/>
              <a:gd name="T7" fmla="*/ 63 h 69"/>
              <a:gd name="T8" fmla="*/ 10 w 48"/>
              <a:gd name="T9" fmla="*/ 67 h 69"/>
              <a:gd name="T10" fmla="*/ 7 w 48"/>
              <a:gd name="T11" fmla="*/ 68 h 69"/>
              <a:gd name="T12" fmla="*/ 3 w 48"/>
              <a:gd name="T13" fmla="*/ 69 h 69"/>
              <a:gd name="T14" fmla="*/ 0 w 48"/>
              <a:gd name="T15" fmla="*/ 66 h 69"/>
              <a:gd name="T16" fmla="*/ 1 w 48"/>
              <a:gd name="T17" fmla="*/ 62 h 69"/>
              <a:gd name="T18" fmla="*/ 11 w 48"/>
              <a:gd name="T19" fmla="*/ 54 h 69"/>
              <a:gd name="T20" fmla="*/ 26 w 48"/>
              <a:gd name="T21" fmla="*/ 35 h 69"/>
              <a:gd name="T22" fmla="*/ 35 w 48"/>
              <a:gd name="T23" fmla="*/ 14 h 69"/>
              <a:gd name="T24" fmla="*/ 32 w 48"/>
              <a:gd name="T25" fmla="*/ 6 h 69"/>
              <a:gd name="T26" fmla="*/ 24 w 48"/>
              <a:gd name="T27" fmla="*/ 3 h 69"/>
              <a:gd name="T28" fmla="*/ 14 w 48"/>
              <a:gd name="T29" fmla="*/ 7 h 69"/>
              <a:gd name="T30" fmla="*/ 7 w 48"/>
              <a:gd name="T31" fmla="*/ 16 h 69"/>
              <a:gd name="T32" fmla="*/ 6 w 48"/>
              <a:gd name="T33" fmla="*/ 22 h 69"/>
              <a:gd name="T34" fmla="*/ 4 w 48"/>
              <a:gd name="T35" fmla="*/ 26 h 69"/>
              <a:gd name="T36" fmla="*/ 1 w 48"/>
              <a:gd name="T37" fmla="*/ 25 h 69"/>
              <a:gd name="T38" fmla="*/ 0 w 48"/>
              <a:gd name="T39" fmla="*/ 23 h 69"/>
              <a:gd name="T40" fmla="*/ 5 w 48"/>
              <a:gd name="T41" fmla="*/ 11 h 69"/>
              <a:gd name="T42" fmla="*/ 15 w 48"/>
              <a:gd name="T43" fmla="*/ 2 h 69"/>
              <a:gd name="T44" fmla="*/ 25 w 48"/>
              <a:gd name="T45" fmla="*/ 0 h 69"/>
              <a:gd name="T46" fmla="*/ 36 w 48"/>
              <a:gd name="T47" fmla="*/ 4 h 69"/>
              <a:gd name="T48" fmla="*/ 41 w 48"/>
              <a:gd name="T49" fmla="*/ 15 h 69"/>
              <a:gd name="T50" fmla="*/ 31 w 48"/>
              <a:gd name="T51" fmla="*/ 37 h 69"/>
              <a:gd name="T52" fmla="*/ 14 w 48"/>
              <a:gd name="T53" fmla="*/ 55 h 69"/>
              <a:gd name="T54" fmla="*/ 10 w 48"/>
              <a:gd name="T55" fmla="*/ 58 h 69"/>
              <a:gd name="T56" fmla="*/ 8 w 48"/>
              <a:gd name="T57" fmla="*/ 62 h 69"/>
              <a:gd name="T58" fmla="*/ 9 w 48"/>
              <a:gd name="T59" fmla="*/ 63 h 69"/>
              <a:gd name="T60" fmla="*/ 10 w 48"/>
              <a:gd name="T61" fmla="*/ 63 h 69"/>
              <a:gd name="T62" fmla="*/ 44 w 48"/>
              <a:gd name="T63" fmla="*/ 58 h 69"/>
              <a:gd name="T64" fmla="*/ 47 w 48"/>
              <a:gd name="T65" fmla="*/ 59 h 69"/>
              <a:gd name="T66" fmla="*/ 48 w 48"/>
              <a:gd name="T67" fmla="*/ 6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9">
                <a:moveTo>
                  <a:pt x="48" y="62"/>
                </a:moveTo>
                <a:cubicBezTo>
                  <a:pt x="48" y="64"/>
                  <a:pt x="47" y="65"/>
                  <a:pt x="46" y="65"/>
                </a:cubicBezTo>
                <a:cubicBezTo>
                  <a:pt x="46" y="65"/>
                  <a:pt x="46" y="64"/>
                  <a:pt x="45" y="64"/>
                </a:cubicBezTo>
                <a:cubicBezTo>
                  <a:pt x="43" y="63"/>
                  <a:pt x="41" y="63"/>
                  <a:pt x="39" y="63"/>
                </a:cubicBezTo>
                <a:cubicBezTo>
                  <a:pt x="30" y="63"/>
                  <a:pt x="20" y="65"/>
                  <a:pt x="10" y="67"/>
                </a:cubicBezTo>
                <a:cubicBezTo>
                  <a:pt x="10" y="67"/>
                  <a:pt x="9" y="68"/>
                  <a:pt x="7" y="68"/>
                </a:cubicBezTo>
                <a:cubicBezTo>
                  <a:pt x="5" y="69"/>
                  <a:pt x="4" y="69"/>
                  <a:pt x="3" y="69"/>
                </a:cubicBezTo>
                <a:cubicBezTo>
                  <a:pt x="1" y="69"/>
                  <a:pt x="0" y="68"/>
                  <a:pt x="0" y="66"/>
                </a:cubicBezTo>
                <a:cubicBezTo>
                  <a:pt x="0" y="64"/>
                  <a:pt x="0" y="63"/>
                  <a:pt x="1" y="62"/>
                </a:cubicBezTo>
                <a:cubicBezTo>
                  <a:pt x="3" y="60"/>
                  <a:pt x="6" y="57"/>
                  <a:pt x="11" y="54"/>
                </a:cubicBezTo>
                <a:cubicBezTo>
                  <a:pt x="16" y="49"/>
                  <a:pt x="22" y="42"/>
                  <a:pt x="26" y="35"/>
                </a:cubicBezTo>
                <a:cubicBezTo>
                  <a:pt x="32" y="27"/>
                  <a:pt x="35" y="20"/>
                  <a:pt x="35" y="14"/>
                </a:cubicBezTo>
                <a:cubicBezTo>
                  <a:pt x="35" y="11"/>
                  <a:pt x="34" y="8"/>
                  <a:pt x="32" y="6"/>
                </a:cubicBezTo>
                <a:cubicBezTo>
                  <a:pt x="30" y="4"/>
                  <a:pt x="27" y="3"/>
                  <a:pt x="24" y="3"/>
                </a:cubicBezTo>
                <a:cubicBezTo>
                  <a:pt x="21" y="3"/>
                  <a:pt x="18" y="4"/>
                  <a:pt x="14" y="7"/>
                </a:cubicBezTo>
                <a:cubicBezTo>
                  <a:pt x="10" y="10"/>
                  <a:pt x="8" y="12"/>
                  <a:pt x="7" y="16"/>
                </a:cubicBezTo>
                <a:cubicBezTo>
                  <a:pt x="7" y="18"/>
                  <a:pt x="7" y="20"/>
                  <a:pt x="6" y="22"/>
                </a:cubicBezTo>
                <a:cubicBezTo>
                  <a:pt x="6" y="25"/>
                  <a:pt x="5" y="26"/>
                  <a:pt x="4" y="26"/>
                </a:cubicBezTo>
                <a:cubicBezTo>
                  <a:pt x="3" y="26"/>
                  <a:pt x="2" y="26"/>
                  <a:pt x="1" y="25"/>
                </a:cubicBezTo>
                <a:cubicBezTo>
                  <a:pt x="0" y="24"/>
                  <a:pt x="0" y="23"/>
                  <a:pt x="0" y="23"/>
                </a:cubicBezTo>
                <a:cubicBezTo>
                  <a:pt x="0" y="19"/>
                  <a:pt x="2" y="15"/>
                  <a:pt x="5" y="11"/>
                </a:cubicBezTo>
                <a:cubicBezTo>
                  <a:pt x="8" y="7"/>
                  <a:pt x="11" y="4"/>
                  <a:pt x="15" y="2"/>
                </a:cubicBezTo>
                <a:cubicBezTo>
                  <a:pt x="18" y="0"/>
                  <a:pt x="21" y="0"/>
                  <a:pt x="25" y="0"/>
                </a:cubicBezTo>
                <a:cubicBezTo>
                  <a:pt x="29" y="0"/>
                  <a:pt x="33" y="1"/>
                  <a:pt x="36" y="4"/>
                </a:cubicBezTo>
                <a:cubicBezTo>
                  <a:pt x="39" y="8"/>
                  <a:pt x="41" y="11"/>
                  <a:pt x="41" y="15"/>
                </a:cubicBezTo>
                <a:cubicBezTo>
                  <a:pt x="41" y="22"/>
                  <a:pt x="38" y="29"/>
                  <a:pt x="31" y="37"/>
                </a:cubicBezTo>
                <a:cubicBezTo>
                  <a:pt x="27" y="42"/>
                  <a:pt x="22" y="48"/>
                  <a:pt x="14" y="55"/>
                </a:cubicBezTo>
                <a:cubicBezTo>
                  <a:pt x="12" y="57"/>
                  <a:pt x="11" y="58"/>
                  <a:pt x="10" y="58"/>
                </a:cubicBezTo>
                <a:cubicBezTo>
                  <a:pt x="9" y="60"/>
                  <a:pt x="8" y="61"/>
                  <a:pt x="8" y="62"/>
                </a:cubicBezTo>
                <a:cubicBezTo>
                  <a:pt x="8" y="63"/>
                  <a:pt x="9" y="63"/>
                  <a:pt x="9" y="63"/>
                </a:cubicBezTo>
                <a:cubicBezTo>
                  <a:pt x="10" y="63"/>
                  <a:pt x="10" y="63"/>
                  <a:pt x="10" y="63"/>
                </a:cubicBezTo>
                <a:cubicBezTo>
                  <a:pt x="44" y="58"/>
                  <a:pt x="44" y="58"/>
                  <a:pt x="44" y="58"/>
                </a:cubicBezTo>
                <a:cubicBezTo>
                  <a:pt x="45" y="57"/>
                  <a:pt x="46" y="58"/>
                  <a:pt x="47" y="59"/>
                </a:cubicBezTo>
                <a:cubicBezTo>
                  <a:pt x="48" y="60"/>
                  <a:pt x="48" y="61"/>
                  <a:pt x="48" y="62"/>
                </a:cubicBezTo>
                <a:close/>
              </a:path>
            </a:pathLst>
          </a:custGeom>
          <a:solidFill>
            <a:schemeClr val="accent2"/>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s-ES" sz="1400" dirty="0">
              <a:solidFill>
                <a:srgbClr val="000000"/>
              </a:solidFill>
              <a:cs typeface="Arial" charset="0"/>
            </a:endParaRPr>
          </a:p>
        </p:txBody>
      </p:sp>
      <p:pic>
        <p:nvPicPr>
          <p:cNvPr id="5" name="Picture 4"/>
          <p:cNvPicPr>
            <a:picLocks noChangeAspect="1"/>
          </p:cNvPicPr>
          <p:nvPr/>
        </p:nvPicPr>
        <p:blipFill>
          <a:blip r:embed="rId2"/>
          <a:stretch>
            <a:fillRect/>
          </a:stretch>
        </p:blipFill>
        <p:spPr>
          <a:xfrm>
            <a:off x="277465" y="1150297"/>
            <a:ext cx="9445455" cy="3532607"/>
          </a:xfrm>
          <a:prstGeom prst="rect">
            <a:avLst/>
          </a:prstGeom>
        </p:spPr>
      </p:pic>
      <p:sp>
        <p:nvSpPr>
          <p:cNvPr id="6" name="Rectangle 5"/>
          <p:cNvSpPr/>
          <p:nvPr/>
        </p:nvSpPr>
        <p:spPr>
          <a:xfrm>
            <a:off x="7227291" y="1510730"/>
            <a:ext cx="2520000" cy="3204000"/>
          </a:xfrm>
          <a:prstGeom prst="rect">
            <a:avLst/>
          </a:prstGeom>
          <a:noFill/>
          <a:ln w="28575">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26"/>
          <p:cNvSpPr/>
          <p:nvPr/>
        </p:nvSpPr>
        <p:spPr>
          <a:xfrm>
            <a:off x="637506" y="5516757"/>
            <a:ext cx="612351" cy="216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dirty="0" smtClean="0">
                <a:solidFill>
                  <a:schemeClr val="tx1">
                    <a:lumMod val="50000"/>
                    <a:lumOff val="50000"/>
                  </a:schemeClr>
                </a:solidFill>
              </a:rPr>
              <a:t>Gris</a:t>
            </a:r>
            <a:endParaRPr lang="es-ES" sz="1100" dirty="0">
              <a:solidFill>
                <a:schemeClr val="tx1">
                  <a:lumMod val="50000"/>
                  <a:lumOff val="50000"/>
                </a:schemeClr>
              </a:solidFill>
            </a:endParaRPr>
          </a:p>
        </p:txBody>
      </p:sp>
      <p:sp>
        <p:nvSpPr>
          <p:cNvPr id="28" name="Rectangle 27"/>
          <p:cNvSpPr/>
          <p:nvPr/>
        </p:nvSpPr>
        <p:spPr>
          <a:xfrm>
            <a:off x="1328305" y="5485686"/>
            <a:ext cx="8670241" cy="1569660"/>
          </a:xfrm>
          <a:prstGeom prst="rect">
            <a:avLst/>
          </a:prstGeom>
        </p:spPr>
        <p:txBody>
          <a:bodyPr wrap="square">
            <a:spAutoFit/>
          </a:bodyPr>
          <a:lstStyle/>
          <a:p>
            <a:r>
              <a:rPr lang="es-ES_tradnl" sz="1200" dirty="0" smtClean="0">
                <a:solidFill>
                  <a:schemeClr val="tx2"/>
                </a:solidFill>
              </a:rPr>
              <a:t>Las celdas en gris referencia a acciones. Para rellenar el grado de avance de estas acciones se han previsto 6 estadios, que cada uno de ellos equivale a un porcentaje (%) o grade de avance del proyecto.</a:t>
            </a:r>
          </a:p>
          <a:p>
            <a:pPr marL="171450" indent="-171450">
              <a:buFont typeface="Arial" panose="020B0604020202020204" pitchFamily="34" charset="0"/>
              <a:buChar char="•"/>
            </a:pPr>
            <a:r>
              <a:rPr lang="es-ES_tradnl" sz="1200" dirty="0" smtClean="0">
                <a:solidFill>
                  <a:schemeClr val="tx2"/>
                </a:solidFill>
              </a:rPr>
              <a:t>La Leyenda del documento Excel adjunto indica los siguientes 6 estadios:</a:t>
            </a:r>
          </a:p>
          <a:p>
            <a:pPr marL="626636" lvl="1" indent="-171450">
              <a:buFont typeface="Arial" panose="020B0604020202020204" pitchFamily="34" charset="0"/>
              <a:buChar char="•"/>
            </a:pPr>
            <a:r>
              <a:rPr lang="es-ES_tradnl" sz="1000" dirty="0" smtClean="0">
                <a:solidFill>
                  <a:schemeClr val="tx2"/>
                </a:solidFill>
              </a:rPr>
              <a:t>Planificado: 10%</a:t>
            </a:r>
          </a:p>
          <a:p>
            <a:pPr marL="626636" lvl="1" indent="-171450">
              <a:buFont typeface="Arial" panose="020B0604020202020204" pitchFamily="34" charset="0"/>
              <a:buChar char="•"/>
            </a:pPr>
            <a:r>
              <a:rPr lang="es-ES_tradnl" sz="1000" dirty="0" smtClean="0">
                <a:solidFill>
                  <a:schemeClr val="tx2"/>
                </a:solidFill>
              </a:rPr>
              <a:t>En curso 1: 30%</a:t>
            </a:r>
          </a:p>
          <a:p>
            <a:pPr marL="626636" lvl="1" indent="-171450">
              <a:buFont typeface="Arial" panose="020B0604020202020204" pitchFamily="34" charset="0"/>
              <a:buChar char="•"/>
            </a:pPr>
            <a:r>
              <a:rPr lang="es-ES_tradnl" sz="1000" dirty="0" smtClean="0">
                <a:solidFill>
                  <a:schemeClr val="tx2"/>
                </a:solidFill>
              </a:rPr>
              <a:t>En curso 2: 50%</a:t>
            </a:r>
          </a:p>
          <a:p>
            <a:pPr marL="626636" lvl="1" indent="-171450">
              <a:buFont typeface="Arial" panose="020B0604020202020204" pitchFamily="34" charset="0"/>
              <a:buChar char="•"/>
            </a:pPr>
            <a:r>
              <a:rPr lang="es-ES_tradnl" sz="1000" dirty="0" smtClean="0">
                <a:solidFill>
                  <a:schemeClr val="tx2"/>
                </a:solidFill>
              </a:rPr>
              <a:t>En curso 3: 70%</a:t>
            </a:r>
          </a:p>
          <a:p>
            <a:pPr marL="626636" lvl="1" indent="-171450">
              <a:buFont typeface="Arial" panose="020B0604020202020204" pitchFamily="34" charset="0"/>
              <a:buChar char="•"/>
            </a:pPr>
            <a:r>
              <a:rPr lang="es-ES_tradnl" sz="1000" dirty="0" smtClean="0">
                <a:solidFill>
                  <a:schemeClr val="tx2"/>
                </a:solidFill>
              </a:rPr>
              <a:t>Pendiente validación: 90%</a:t>
            </a:r>
          </a:p>
          <a:p>
            <a:pPr marL="626636" lvl="1" indent="-171450">
              <a:buFont typeface="Arial" panose="020B0604020202020204" pitchFamily="34" charset="0"/>
              <a:buChar char="•"/>
            </a:pPr>
            <a:r>
              <a:rPr lang="es-ES_tradnl" sz="1000" dirty="0" smtClean="0">
                <a:solidFill>
                  <a:schemeClr val="tx2"/>
                </a:solidFill>
              </a:rPr>
              <a:t>Completado: 100%</a:t>
            </a:r>
            <a:endParaRPr lang="es-ES" sz="1000" dirty="0">
              <a:solidFill>
                <a:schemeClr val="tx2"/>
              </a:solidFill>
            </a:endParaRPr>
          </a:p>
        </p:txBody>
      </p:sp>
    </p:spTree>
    <p:extLst>
      <p:ext uri="{BB962C8B-B14F-4D97-AF65-F5344CB8AC3E}">
        <p14:creationId xmlns:p14="http://schemas.microsoft.com/office/powerpoint/2010/main" val="3490134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Cuadro de Mando</a:t>
            </a:r>
            <a:br>
              <a:rPr lang="es-ES_tradnl" dirty="0"/>
            </a:br>
            <a:r>
              <a:rPr lang="es-ES_tradnl" sz="2400" b="0" dirty="0" smtClean="0">
                <a:solidFill>
                  <a:schemeClr val="accent3"/>
                </a:solidFill>
              </a:rPr>
              <a:t>El resumen de monitoreo actualizará el cumplimiento de las metas </a:t>
            </a:r>
            <a:endParaRPr lang="es-ES" dirty="0"/>
          </a:p>
        </p:txBody>
      </p:sp>
      <p:sp>
        <p:nvSpPr>
          <p:cNvPr id="4" name="Slide Number Placeholder 3"/>
          <p:cNvSpPr>
            <a:spLocks noGrp="1"/>
          </p:cNvSpPr>
          <p:nvPr>
            <p:ph type="sldNum" sz="quarter" idx="10"/>
          </p:nvPr>
        </p:nvSpPr>
        <p:spPr/>
        <p:txBody>
          <a:bodyPr/>
          <a:lstStyle/>
          <a:p>
            <a:pPr>
              <a:defRPr/>
            </a:pPr>
            <a:fld id="{183D6856-CF4E-42C4-B228-5F9DD1DB1801}" type="slidenum">
              <a:rPr lang="en-US" smtClean="0"/>
              <a:pPr>
                <a:defRPr/>
              </a:pPr>
              <a:t>23</a:t>
            </a:fld>
            <a:endParaRPr lang="en-US" dirty="0"/>
          </a:p>
        </p:txBody>
      </p:sp>
      <p:sp>
        <p:nvSpPr>
          <p:cNvPr id="11" name="Content Placeholder 3"/>
          <p:cNvSpPr txBox="1">
            <a:spLocks/>
          </p:cNvSpPr>
          <p:nvPr/>
        </p:nvSpPr>
        <p:spPr bwMode="auto">
          <a:xfrm>
            <a:off x="231062" y="1150689"/>
            <a:ext cx="9514401" cy="1040950"/>
          </a:xfrm>
          <a:prstGeom prst="rect">
            <a:avLst/>
          </a:prstGeom>
          <a:noFill/>
          <a:ln>
            <a:noFill/>
          </a:ln>
          <a:extLst/>
        </p:spPr>
        <p:txBody>
          <a:bodyPr vert="horz" wrap="square" lIns="0" tIns="0" rIns="0" bIns="0" numCol="1" anchor="ctr" anchorCtr="0" compatLnSpc="1">
            <a:prstTxWarp prst="textNoShape">
              <a:avLst/>
            </a:prstTxWarp>
          </a:bodyPr>
          <a:lst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285750" indent="-285750">
              <a:buFont typeface="Arial" panose="020B0604020202020204" pitchFamily="34" charset="0"/>
              <a:buChar char="•"/>
            </a:pPr>
            <a:r>
              <a:rPr lang="es-ES_tradnl" sz="1600" i="1" kern="0" dirty="0" smtClean="0"/>
              <a:t>La pestaña “Resumen Monitoreo” se actualizará automáticamente </a:t>
            </a:r>
            <a:r>
              <a:rPr lang="es-ES_tradnl" sz="1600" dirty="0"/>
              <a:t>al introducir la información en la pestaña “objetivos estratégicos, indicadores y metas” en el área “logros</a:t>
            </a:r>
            <a:r>
              <a:rPr lang="es-ES_tradnl" sz="1600" dirty="0" smtClean="0"/>
              <a:t>”.</a:t>
            </a:r>
          </a:p>
          <a:p>
            <a:pPr marL="285750" indent="-285750">
              <a:buFont typeface="Arial" panose="020B0604020202020204" pitchFamily="34" charset="0"/>
              <a:buChar char="•"/>
            </a:pPr>
            <a:r>
              <a:rPr lang="es-ES_tradnl" sz="1600" dirty="0" smtClean="0"/>
              <a:t>Cumple función de semáforo indicador: verde, </a:t>
            </a:r>
            <a:r>
              <a:rPr lang="es-ES" sz="1600" dirty="0" smtClean="0"/>
              <a:t>ámbar </a:t>
            </a:r>
            <a:r>
              <a:rPr lang="es-ES_tradnl" sz="1600" dirty="0" smtClean="0"/>
              <a:t>y </a:t>
            </a:r>
            <a:r>
              <a:rPr lang="es-ES_tradnl" sz="1600" dirty="0"/>
              <a:t>rojo, </a:t>
            </a:r>
            <a:r>
              <a:rPr lang="es-ES_tradnl" sz="1600" dirty="0" smtClean="0"/>
              <a:t>para cada meta e indicador</a:t>
            </a:r>
            <a:r>
              <a:rPr lang="es-ES" sz="1600" dirty="0" smtClean="0"/>
              <a:t>. Asimismo, en cada año y para cada indicador se muestra el % logrado en relación con la meta.</a:t>
            </a:r>
            <a:endParaRPr lang="es-ES" sz="1600" dirty="0"/>
          </a:p>
        </p:txBody>
      </p:sp>
      <p:pic>
        <p:nvPicPr>
          <p:cNvPr id="3" name="Picture 2"/>
          <p:cNvPicPr>
            <a:picLocks noChangeAspect="1"/>
          </p:cNvPicPr>
          <p:nvPr/>
        </p:nvPicPr>
        <p:blipFill>
          <a:blip r:embed="rId3"/>
          <a:stretch>
            <a:fillRect/>
          </a:stretch>
        </p:blipFill>
        <p:spPr>
          <a:xfrm>
            <a:off x="277465" y="2353011"/>
            <a:ext cx="9467998" cy="4056704"/>
          </a:xfrm>
          <a:prstGeom prst="rect">
            <a:avLst/>
          </a:prstGeom>
        </p:spPr>
      </p:pic>
      <p:sp>
        <p:nvSpPr>
          <p:cNvPr id="12" name="Rectangle 11"/>
          <p:cNvSpPr/>
          <p:nvPr/>
        </p:nvSpPr>
        <p:spPr>
          <a:xfrm>
            <a:off x="4525938" y="2806873"/>
            <a:ext cx="2808312" cy="3602841"/>
          </a:xfrm>
          <a:prstGeom prst="rect">
            <a:avLst/>
          </a:prstGeom>
          <a:noFill/>
          <a:ln w="28575">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ontent Placeholder 3"/>
          <p:cNvSpPr txBox="1">
            <a:spLocks/>
          </p:cNvSpPr>
          <p:nvPr/>
        </p:nvSpPr>
        <p:spPr bwMode="auto">
          <a:xfrm>
            <a:off x="277465" y="6565235"/>
            <a:ext cx="9514401" cy="706135"/>
          </a:xfrm>
          <a:prstGeom prst="rect">
            <a:avLst/>
          </a:prstGeom>
          <a:noFill/>
          <a:ln>
            <a:noFill/>
          </a:ln>
          <a:extLst/>
        </p:spPr>
        <p:txBody>
          <a:bodyPr vert="horz" wrap="square" lIns="0" tIns="0" rIns="0" bIns="0" numCol="1" anchor="ctr" anchorCtr="0" compatLnSpc="1">
            <a:prstTxWarp prst="textNoShape">
              <a:avLst/>
            </a:prstTxWarp>
          </a:bodyPr>
          <a:lst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285750" indent="-285750">
              <a:buFont typeface="Arial" panose="020B0604020202020204" pitchFamily="34" charset="0"/>
              <a:buChar char="•"/>
            </a:pPr>
            <a:r>
              <a:rPr lang="es-ES_tradnl" sz="1600" kern="0" dirty="0" smtClean="0"/>
              <a:t>Se ha creado adicionalmente, en la pestaña “Resumen Monitoreo” un apartado para dar seguimiento al crecimiento logrado por encima de las metas para monitorizar adecuadamente los éxitos por encima de los logros.</a:t>
            </a:r>
            <a:endParaRPr lang="es-ES_tradnl" sz="1600" dirty="0" smtClean="0"/>
          </a:p>
        </p:txBody>
      </p:sp>
    </p:spTree>
    <p:extLst>
      <p:ext uri="{BB962C8B-B14F-4D97-AF65-F5344CB8AC3E}">
        <p14:creationId xmlns:p14="http://schemas.microsoft.com/office/powerpoint/2010/main" val="2476501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bwMode="auto">
          <a:xfrm>
            <a:off x="493490" y="2806874"/>
            <a:ext cx="806489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r>
              <a:rPr lang="es-ES" sz="3250" b="1" kern="0" dirty="0" smtClean="0">
                <a:solidFill>
                  <a:schemeClr val="bg2"/>
                </a:solidFill>
              </a:rPr>
              <a:t>3. Modelo de negocio con metodología </a:t>
            </a:r>
            <a:r>
              <a:rPr lang="es-ES" sz="3250" b="1" kern="0" dirty="0" err="1" smtClean="0">
                <a:solidFill>
                  <a:schemeClr val="bg2"/>
                </a:solidFill>
              </a:rPr>
              <a:t>Canvas</a:t>
            </a:r>
            <a:r>
              <a:rPr lang="es-ES" sz="3250" b="1" kern="0" dirty="0" smtClean="0">
                <a:solidFill>
                  <a:schemeClr val="bg2"/>
                </a:solidFill>
              </a:rPr>
              <a:t> de las Unidades de Negocio administradas por Quito Turismo</a:t>
            </a:r>
            <a:endParaRPr lang="es-ES" sz="3250" b="1" kern="0" dirty="0">
              <a:solidFill>
                <a:schemeClr val="bg2"/>
              </a:solidFill>
            </a:endParaRPr>
          </a:p>
        </p:txBody>
      </p:sp>
    </p:spTree>
    <p:extLst>
      <p:ext uri="{BB962C8B-B14F-4D97-AF65-F5344CB8AC3E}">
        <p14:creationId xmlns:p14="http://schemas.microsoft.com/office/powerpoint/2010/main" val="2412395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pPr marL="0" indent="0"/>
            <a:r>
              <a:rPr lang="es-ES_tradnl" sz="2843" dirty="0">
                <a:solidFill>
                  <a:schemeClr val="bg1"/>
                </a:solidFill>
              </a:rPr>
              <a:t>3.1. Objetivos Estratégicos Específicos</a:t>
            </a:r>
          </a:p>
        </p:txBody>
      </p:sp>
      <p:sp>
        <p:nvSpPr>
          <p:cNvPr id="3" name="Rectangle 2"/>
          <p:cNvSpPr/>
          <p:nvPr/>
        </p:nvSpPr>
        <p:spPr>
          <a:xfrm>
            <a:off x="0" y="0"/>
            <a:ext cx="10059988" cy="7773988"/>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ext Placeholder 1"/>
          <p:cNvSpPr txBox="1">
            <a:spLocks/>
          </p:cNvSpPr>
          <p:nvPr/>
        </p:nvSpPr>
        <p:spPr bwMode="auto">
          <a:xfrm>
            <a:off x="1238252" y="3092944"/>
            <a:ext cx="7429500" cy="1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ts val="203"/>
              </a:spcBef>
              <a:spcAft>
                <a:spcPts val="300"/>
              </a:spcAft>
              <a:buFont typeface="Arial" charset="0"/>
              <a:defRPr sz="2437">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0" indent="0"/>
            <a:r>
              <a:rPr lang="es-ES_tradnl" sz="2800" kern="0" dirty="0" smtClean="0">
                <a:solidFill>
                  <a:schemeClr val="bg1"/>
                </a:solidFill>
              </a:rPr>
              <a:t>3.1. Metodología - CANVAS</a:t>
            </a:r>
            <a:endParaRPr lang="es-ES_tradnl" sz="2800" kern="0" dirty="0">
              <a:solidFill>
                <a:schemeClr val="bg1"/>
              </a:solidFill>
            </a:endParaRPr>
          </a:p>
        </p:txBody>
      </p:sp>
    </p:spTree>
    <p:extLst>
      <p:ext uri="{BB962C8B-B14F-4D97-AF65-F5344CB8AC3E}">
        <p14:creationId xmlns:p14="http://schemas.microsoft.com/office/powerpoint/2010/main" val="3848519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83D6856-CF4E-42C4-B228-5F9DD1DB1801}" type="slidenum">
              <a:rPr lang="en-US" smtClean="0"/>
              <a:pPr>
                <a:defRPr/>
              </a:pPr>
              <a:t>26</a:t>
            </a:fld>
            <a:endParaRPr lang="en-US" dirty="0"/>
          </a:p>
        </p:txBody>
      </p:sp>
      <p:sp>
        <p:nvSpPr>
          <p:cNvPr id="8" name="TextBox 7"/>
          <p:cNvSpPr txBox="1"/>
          <p:nvPr/>
        </p:nvSpPr>
        <p:spPr>
          <a:xfrm>
            <a:off x="224397" y="734152"/>
            <a:ext cx="9504000" cy="7386638"/>
          </a:xfrm>
          <a:prstGeom prst="rect">
            <a:avLst/>
          </a:prstGeom>
          <a:noFill/>
        </p:spPr>
        <p:txBody>
          <a:bodyPr wrap="square" rtlCol="0">
            <a:spAutoFit/>
          </a:bodyPr>
          <a:lstStyle/>
          <a:p>
            <a:pPr marL="285750" indent="-285750" algn="just">
              <a:buClr>
                <a:schemeClr val="accent2"/>
              </a:buClr>
              <a:buFont typeface="Wingdings" panose="05000000000000000000" pitchFamily="2" charset="2"/>
              <a:buChar char="Ø"/>
            </a:pPr>
            <a:r>
              <a:rPr lang="es-ES_tradnl" sz="1400" b="1" dirty="0" smtClean="0">
                <a:solidFill>
                  <a:srgbClr val="002776"/>
                </a:solidFill>
              </a:rPr>
              <a:t>Introducción:</a:t>
            </a:r>
          </a:p>
          <a:p>
            <a:pPr marL="287338" algn="just">
              <a:buClr>
                <a:schemeClr val="accent2"/>
              </a:buClr>
            </a:pPr>
            <a:r>
              <a:rPr lang="es-ES_tradnl" sz="1200" dirty="0" smtClean="0">
                <a:solidFill>
                  <a:srgbClr val="002776"/>
                </a:solidFill>
              </a:rPr>
              <a:t>En la reunión mantenida en las instalaciones en Quito Turismo el día miércoles, 13 de junio del 2016, se estableció que se elaborarán modelos de negocio para:</a:t>
            </a:r>
          </a:p>
          <a:p>
            <a:pPr marL="519113" indent="-231775" algn="just">
              <a:buClr>
                <a:schemeClr val="accent2"/>
              </a:buClr>
              <a:buFont typeface="Arial" panose="020B0604020202020204" pitchFamily="34" charset="0"/>
              <a:buChar char="•"/>
            </a:pPr>
            <a:r>
              <a:rPr lang="es-ES_tradnl" sz="1200" dirty="0" smtClean="0">
                <a:solidFill>
                  <a:srgbClr val="002776"/>
                </a:solidFill>
              </a:rPr>
              <a:t>Quito Turismo</a:t>
            </a:r>
          </a:p>
          <a:p>
            <a:pPr marL="519113" indent="-231775" algn="just">
              <a:buClr>
                <a:schemeClr val="accent2"/>
              </a:buClr>
              <a:buFont typeface="Arial" panose="020B0604020202020204" pitchFamily="34" charset="0"/>
              <a:buChar char="•"/>
            </a:pPr>
            <a:r>
              <a:rPr lang="es-ES_tradnl" sz="1200" dirty="0" err="1" smtClean="0">
                <a:solidFill>
                  <a:srgbClr val="002776"/>
                </a:solidFill>
              </a:rPr>
              <a:t>The</a:t>
            </a:r>
            <a:r>
              <a:rPr lang="es-ES_tradnl" sz="1200" dirty="0" smtClean="0">
                <a:solidFill>
                  <a:srgbClr val="002776"/>
                </a:solidFill>
              </a:rPr>
              <a:t> </a:t>
            </a:r>
            <a:r>
              <a:rPr lang="es-ES_tradnl" sz="1200" dirty="0" err="1" smtClean="0">
                <a:solidFill>
                  <a:srgbClr val="002776"/>
                </a:solidFill>
              </a:rPr>
              <a:t>Visitor</a:t>
            </a:r>
            <a:r>
              <a:rPr lang="es-ES_tradnl" sz="1200" dirty="0" smtClean="0">
                <a:solidFill>
                  <a:srgbClr val="002776"/>
                </a:solidFill>
              </a:rPr>
              <a:t> Center “el Quinde”</a:t>
            </a:r>
          </a:p>
          <a:p>
            <a:pPr marL="519113" indent="-231775" algn="just">
              <a:buClr>
                <a:schemeClr val="accent2"/>
              </a:buClr>
              <a:buFont typeface="Arial" panose="020B0604020202020204" pitchFamily="34" charset="0"/>
              <a:buChar char="•"/>
            </a:pPr>
            <a:r>
              <a:rPr lang="es-ES_tradnl" sz="1200" dirty="0" smtClean="0">
                <a:solidFill>
                  <a:srgbClr val="002776"/>
                </a:solidFill>
              </a:rPr>
              <a:t>Centro de Convenciones Bicentenario</a:t>
            </a:r>
          </a:p>
          <a:p>
            <a:pPr marL="519113" indent="-231775" algn="just">
              <a:buClr>
                <a:schemeClr val="accent2"/>
              </a:buClr>
              <a:buFont typeface="Arial" panose="020B0604020202020204" pitchFamily="34" charset="0"/>
              <a:buChar char="•"/>
            </a:pPr>
            <a:r>
              <a:rPr lang="es-ES_tradnl" sz="1200" dirty="0" smtClean="0">
                <a:solidFill>
                  <a:srgbClr val="002776"/>
                </a:solidFill>
              </a:rPr>
              <a:t>Centro de Convenciones Eugenio Espejo</a:t>
            </a:r>
          </a:p>
          <a:p>
            <a:pPr marL="341313" algn="just">
              <a:buClr>
                <a:schemeClr val="accent2"/>
              </a:buClr>
            </a:pPr>
            <a:endParaRPr lang="es-ES_tradnl" sz="1200" dirty="0">
              <a:solidFill>
                <a:srgbClr val="002776"/>
              </a:solidFill>
            </a:endParaRPr>
          </a:p>
          <a:p>
            <a:pPr marL="341313" indent="-53975" algn="just">
              <a:buClr>
                <a:schemeClr val="accent2"/>
              </a:buClr>
            </a:pPr>
            <a:r>
              <a:rPr lang="es-ES_tradnl" sz="1200" dirty="0" smtClean="0">
                <a:solidFill>
                  <a:srgbClr val="002776"/>
                </a:solidFill>
              </a:rPr>
              <a:t>Para la elaboración de los modelos de negocio hemos utilizado la Metodología </a:t>
            </a:r>
            <a:r>
              <a:rPr lang="es-ES_tradnl" sz="1200" dirty="0" err="1" smtClean="0">
                <a:solidFill>
                  <a:srgbClr val="002776"/>
                </a:solidFill>
              </a:rPr>
              <a:t>Canvas</a:t>
            </a:r>
            <a:r>
              <a:rPr lang="es-ES_tradnl" sz="1200" dirty="0" smtClean="0">
                <a:solidFill>
                  <a:srgbClr val="002776"/>
                </a:solidFill>
              </a:rPr>
              <a:t>, la cual se describe a continuación:</a:t>
            </a:r>
          </a:p>
          <a:p>
            <a:pPr marL="288925" algn="just"/>
            <a:endParaRPr lang="es-ES_tradnl" sz="1400" dirty="0">
              <a:solidFill>
                <a:srgbClr val="002776"/>
              </a:solidFill>
            </a:endParaRPr>
          </a:p>
          <a:p>
            <a:pPr marL="287338" indent="-287338" algn="just">
              <a:buClr>
                <a:schemeClr val="accent2"/>
              </a:buClr>
              <a:buFont typeface="Wingdings" panose="05000000000000000000" pitchFamily="2" charset="2"/>
              <a:buChar char="Ø"/>
            </a:pPr>
            <a:r>
              <a:rPr lang="es-ES_tradnl" sz="1200" dirty="0" smtClean="0">
                <a:solidFill>
                  <a:srgbClr val="002776"/>
                </a:solidFill>
              </a:rPr>
              <a:t>El modelo de negocio se basa en nueve módulos básicos, los cuales reflejan la lógica que una empresa o institución debe seguir para generar eficiencia y recursos. Los nueves módulos cubren las cuatro áreas principales de un negocio como: Clientes, oferta, infraestructura,  viabilidad económica, y al forma en la que se interrelacionan entre ellas.</a:t>
            </a:r>
          </a:p>
          <a:p>
            <a:pPr algn="just"/>
            <a:endParaRPr lang="es-ES_tradnl" sz="1200" dirty="0">
              <a:solidFill>
                <a:srgbClr val="002776"/>
              </a:solidFill>
            </a:endParaRPr>
          </a:p>
          <a:p>
            <a:pPr marL="285750" indent="-285750" algn="just">
              <a:buClr>
                <a:schemeClr val="accent2"/>
              </a:buClr>
              <a:buFont typeface="Wingdings" panose="05000000000000000000" pitchFamily="2" charset="2"/>
              <a:buChar char="Ø"/>
            </a:pPr>
            <a:r>
              <a:rPr lang="es-ES_tradnl" sz="1400" dirty="0" smtClean="0">
                <a:solidFill>
                  <a:srgbClr val="002776"/>
                </a:solidFill>
              </a:rPr>
              <a:t>Definición de los</a:t>
            </a:r>
            <a:r>
              <a:rPr lang="es-ES_tradnl" sz="1400" b="1" dirty="0" smtClean="0">
                <a:solidFill>
                  <a:srgbClr val="002776"/>
                </a:solidFill>
              </a:rPr>
              <a:t> Nueve Módulos:</a:t>
            </a:r>
          </a:p>
          <a:p>
            <a:pPr marL="517525" indent="-228600" algn="just">
              <a:buClr>
                <a:schemeClr val="accent2"/>
              </a:buClr>
              <a:buFont typeface="Arial" panose="020B0604020202020204" pitchFamily="34" charset="0"/>
              <a:buChar char="•"/>
            </a:pPr>
            <a:r>
              <a:rPr lang="es-ES_tradnl" sz="1400" b="1" dirty="0" smtClean="0">
                <a:solidFill>
                  <a:srgbClr val="002776"/>
                </a:solidFill>
              </a:rPr>
              <a:t>Segmentos de Clientes: </a:t>
            </a:r>
          </a:p>
          <a:p>
            <a:pPr marL="579438" algn="just"/>
            <a:r>
              <a:rPr lang="es-ES_tradnl" sz="1200" dirty="0" smtClean="0">
                <a:solidFill>
                  <a:srgbClr val="002776"/>
                </a:solidFill>
              </a:rPr>
              <a:t>Definición de los diferentes grupos de demanda (clientes internos incluidos) a los que se dirige </a:t>
            </a:r>
            <a:r>
              <a:rPr lang="es-ES_tradnl" sz="1200" dirty="0">
                <a:solidFill>
                  <a:srgbClr val="002776"/>
                </a:solidFill>
              </a:rPr>
              <a:t>l</a:t>
            </a:r>
            <a:r>
              <a:rPr lang="es-ES_tradnl" sz="1200" dirty="0" smtClean="0">
                <a:solidFill>
                  <a:srgbClr val="002776"/>
                </a:solidFill>
              </a:rPr>
              <a:t>a empresa.</a:t>
            </a:r>
          </a:p>
          <a:p>
            <a:pPr marL="517525" indent="-228600" algn="just">
              <a:buClr>
                <a:schemeClr val="accent2"/>
              </a:buClr>
              <a:buFont typeface="Arial" panose="020B0604020202020204" pitchFamily="34" charset="0"/>
              <a:buChar char="•"/>
            </a:pPr>
            <a:r>
              <a:rPr lang="es-ES_tradnl" sz="1400" b="1" dirty="0" smtClean="0">
                <a:solidFill>
                  <a:srgbClr val="002776"/>
                </a:solidFill>
              </a:rPr>
              <a:t>Propuesta de Valor:</a:t>
            </a:r>
          </a:p>
          <a:p>
            <a:pPr marL="579438" algn="just"/>
            <a:r>
              <a:rPr lang="es-ES_tradnl" sz="1200" dirty="0" smtClean="0">
                <a:solidFill>
                  <a:srgbClr val="002776"/>
                </a:solidFill>
              </a:rPr>
              <a:t>Descripción del conjunto de productos y servicios que crean valor para un segmento específico de los clientes.</a:t>
            </a:r>
          </a:p>
          <a:p>
            <a:pPr marL="517525" indent="-228600" algn="just">
              <a:buClr>
                <a:schemeClr val="accent2"/>
              </a:buClr>
              <a:buFont typeface="Arial" panose="020B0604020202020204" pitchFamily="34" charset="0"/>
              <a:buChar char="•"/>
            </a:pPr>
            <a:r>
              <a:rPr lang="es-ES_tradnl" sz="1400" b="1" dirty="0" smtClean="0">
                <a:solidFill>
                  <a:srgbClr val="002776"/>
                </a:solidFill>
              </a:rPr>
              <a:t>Canales:</a:t>
            </a:r>
          </a:p>
          <a:p>
            <a:pPr marL="579438" algn="just"/>
            <a:r>
              <a:rPr lang="es-ES_tradnl" sz="1200" dirty="0" smtClean="0">
                <a:solidFill>
                  <a:srgbClr val="002776"/>
                </a:solidFill>
              </a:rPr>
              <a:t>Descripción sobre el modo o manera en que una empresa, o entidad se comunica con los diferentes segmentos de clientes.</a:t>
            </a:r>
          </a:p>
          <a:p>
            <a:pPr marL="517525" indent="-228600" algn="just">
              <a:buClr>
                <a:schemeClr val="accent2"/>
              </a:buClr>
              <a:buFont typeface="Arial" panose="020B0604020202020204" pitchFamily="34" charset="0"/>
              <a:buChar char="•"/>
            </a:pPr>
            <a:r>
              <a:rPr lang="es-ES_tradnl" sz="1400" b="1" dirty="0" smtClean="0">
                <a:solidFill>
                  <a:srgbClr val="002776"/>
                </a:solidFill>
              </a:rPr>
              <a:t>Relaciones con Clientes:</a:t>
            </a:r>
          </a:p>
          <a:p>
            <a:pPr marL="579438" algn="just"/>
            <a:r>
              <a:rPr lang="es-ES_tradnl" sz="1200" dirty="0" smtClean="0">
                <a:solidFill>
                  <a:srgbClr val="002776"/>
                </a:solidFill>
              </a:rPr>
              <a:t>Descripción de los diferentes tipos de relaciones que establece una empresa con determinados segmentos de clientes.</a:t>
            </a:r>
          </a:p>
          <a:p>
            <a:pPr marL="517525" indent="-228600" algn="just">
              <a:buClr>
                <a:schemeClr val="accent2"/>
              </a:buClr>
              <a:buFont typeface="Arial" panose="020B0604020202020204" pitchFamily="34" charset="0"/>
              <a:buChar char="•"/>
            </a:pPr>
            <a:r>
              <a:rPr lang="es-ES_tradnl" sz="1400" b="1" dirty="0" smtClean="0">
                <a:solidFill>
                  <a:srgbClr val="002776"/>
                </a:solidFill>
              </a:rPr>
              <a:t>Fuente de Ingresos:</a:t>
            </a:r>
          </a:p>
          <a:p>
            <a:pPr marL="579438" algn="just"/>
            <a:r>
              <a:rPr lang="es-ES_tradnl" sz="1200" dirty="0" smtClean="0">
                <a:solidFill>
                  <a:srgbClr val="002776"/>
                </a:solidFill>
              </a:rPr>
              <a:t>Se refiere al flujo de caja que genera una empresa en los diferentes segmentos de clientes.</a:t>
            </a:r>
          </a:p>
          <a:p>
            <a:pPr marL="517525" indent="-228600" algn="just">
              <a:buClr>
                <a:schemeClr val="accent2"/>
              </a:buClr>
              <a:buFont typeface="Arial" panose="020B0604020202020204" pitchFamily="34" charset="0"/>
              <a:buChar char="•"/>
            </a:pPr>
            <a:r>
              <a:rPr lang="es-ES_tradnl" sz="1400" b="1" dirty="0" smtClean="0">
                <a:solidFill>
                  <a:srgbClr val="002776"/>
                </a:solidFill>
              </a:rPr>
              <a:t>Recursos Clave:</a:t>
            </a:r>
          </a:p>
          <a:p>
            <a:pPr marL="579438" algn="just"/>
            <a:r>
              <a:rPr lang="es-ES_tradnl" sz="1200" dirty="0" smtClean="0">
                <a:solidFill>
                  <a:srgbClr val="002776"/>
                </a:solidFill>
              </a:rPr>
              <a:t>Descripción de los activos tangibles e intangibles para que un modelo de negocio funcione.</a:t>
            </a:r>
          </a:p>
          <a:p>
            <a:pPr marL="517525" indent="-228600" algn="just">
              <a:buClr>
                <a:schemeClr val="accent2"/>
              </a:buClr>
              <a:buFont typeface="Arial" panose="020B0604020202020204" pitchFamily="34" charset="0"/>
              <a:buChar char="•"/>
            </a:pPr>
            <a:r>
              <a:rPr lang="es-ES_tradnl" sz="1400" b="1" dirty="0" smtClean="0">
                <a:solidFill>
                  <a:srgbClr val="002776"/>
                </a:solidFill>
              </a:rPr>
              <a:t>Actividades Clave:</a:t>
            </a:r>
          </a:p>
          <a:p>
            <a:pPr marL="579438" algn="just"/>
            <a:r>
              <a:rPr lang="es-ES_tradnl" sz="1200" dirty="0" smtClean="0">
                <a:solidFill>
                  <a:srgbClr val="002776"/>
                </a:solidFill>
              </a:rPr>
              <a:t>Descripción de las acciones mas importantes que deben emprender una empresa o entidad para que su modelo de negocio funcione.</a:t>
            </a:r>
          </a:p>
          <a:p>
            <a:pPr marL="517525" indent="-228600" algn="just">
              <a:buClr>
                <a:schemeClr val="accent2"/>
              </a:buClr>
              <a:buFont typeface="Arial" panose="020B0604020202020204" pitchFamily="34" charset="0"/>
              <a:buChar char="•"/>
            </a:pPr>
            <a:r>
              <a:rPr lang="es-ES_tradnl" sz="1400" b="1" dirty="0" smtClean="0">
                <a:solidFill>
                  <a:srgbClr val="002776"/>
                </a:solidFill>
              </a:rPr>
              <a:t>Socios Clave:</a:t>
            </a:r>
          </a:p>
          <a:p>
            <a:pPr marL="579438" algn="just"/>
            <a:r>
              <a:rPr lang="es-ES_tradnl" sz="1200" dirty="0" smtClean="0">
                <a:solidFill>
                  <a:srgbClr val="002776"/>
                </a:solidFill>
              </a:rPr>
              <a:t>Descripción de la red de proveedores y socios que contribuyen al funcionamiento de un modelo de negocio.</a:t>
            </a:r>
          </a:p>
          <a:p>
            <a:pPr marL="517525" indent="-228600" algn="just">
              <a:buClr>
                <a:schemeClr val="accent2"/>
              </a:buClr>
              <a:buFont typeface="Arial" panose="020B0604020202020204" pitchFamily="34" charset="0"/>
              <a:buChar char="•"/>
            </a:pPr>
            <a:r>
              <a:rPr lang="es-ES_tradnl" sz="1400" b="1" dirty="0" smtClean="0">
                <a:solidFill>
                  <a:srgbClr val="002776"/>
                </a:solidFill>
              </a:rPr>
              <a:t>Estructura de Costos:</a:t>
            </a:r>
          </a:p>
          <a:p>
            <a:pPr marL="579438" algn="just"/>
            <a:r>
              <a:rPr lang="es-ES_tradnl" sz="1200" dirty="0" smtClean="0">
                <a:solidFill>
                  <a:srgbClr val="002776"/>
                </a:solidFill>
              </a:rPr>
              <a:t>Descripción de todos los costos que implica la puesta en marcha de un modelo de negocio. </a:t>
            </a:r>
          </a:p>
          <a:p>
            <a:pPr algn="just"/>
            <a:endParaRPr lang="es-ES_tradnl" sz="1400" b="1" dirty="0" smtClean="0">
              <a:solidFill>
                <a:srgbClr val="002776"/>
              </a:solidFill>
            </a:endParaRPr>
          </a:p>
          <a:p>
            <a:pPr algn="just"/>
            <a:endParaRPr lang="es-ES_tradnl" sz="1400" b="1" dirty="0" smtClean="0">
              <a:solidFill>
                <a:srgbClr val="002776"/>
              </a:solidFill>
            </a:endParaRPr>
          </a:p>
          <a:p>
            <a:pPr algn="just"/>
            <a:endParaRPr lang="es-ES_tradnl" sz="1400" dirty="0" smtClean="0">
              <a:solidFill>
                <a:srgbClr val="002776"/>
              </a:solidFill>
            </a:endParaRPr>
          </a:p>
        </p:txBody>
      </p:sp>
      <p:sp>
        <p:nvSpPr>
          <p:cNvPr id="3" name="TextBox 2"/>
          <p:cNvSpPr txBox="1"/>
          <p:nvPr/>
        </p:nvSpPr>
        <p:spPr>
          <a:xfrm>
            <a:off x="612778" y="7511262"/>
            <a:ext cx="4977645" cy="215444"/>
          </a:xfrm>
          <a:prstGeom prst="rect">
            <a:avLst/>
          </a:prstGeom>
          <a:noFill/>
        </p:spPr>
        <p:txBody>
          <a:bodyPr wrap="none" rtlCol="0">
            <a:spAutoFit/>
          </a:bodyPr>
          <a:lstStyle/>
          <a:p>
            <a:r>
              <a:rPr lang="es-ES_tradnl" sz="800" dirty="0" smtClean="0">
                <a:solidFill>
                  <a:srgbClr val="002776"/>
                </a:solidFill>
              </a:rPr>
              <a:t>Fuente: Generación de modelos de negocio – Alexander </a:t>
            </a:r>
            <a:r>
              <a:rPr lang="es-ES_tradnl" sz="800" dirty="0" err="1" smtClean="0">
                <a:solidFill>
                  <a:srgbClr val="002776"/>
                </a:solidFill>
              </a:rPr>
              <a:t>Osterwalder</a:t>
            </a:r>
            <a:r>
              <a:rPr lang="es-ES_tradnl" sz="800" dirty="0" smtClean="0">
                <a:solidFill>
                  <a:srgbClr val="002776"/>
                </a:solidFill>
              </a:rPr>
              <a:t> &amp; Yves </a:t>
            </a:r>
            <a:r>
              <a:rPr lang="es-ES_tradnl" sz="800" dirty="0" err="1" smtClean="0">
                <a:solidFill>
                  <a:srgbClr val="002776"/>
                </a:solidFill>
              </a:rPr>
              <a:t>Pigneur</a:t>
            </a:r>
            <a:r>
              <a:rPr lang="es-ES_tradnl" sz="800" dirty="0" smtClean="0">
                <a:solidFill>
                  <a:srgbClr val="002776"/>
                </a:solidFill>
              </a:rPr>
              <a:t> – Documento </a:t>
            </a:r>
            <a:r>
              <a:rPr lang="es-ES_tradnl" sz="800" dirty="0" err="1" smtClean="0">
                <a:solidFill>
                  <a:srgbClr val="002776"/>
                </a:solidFill>
              </a:rPr>
              <a:t>Pdf</a:t>
            </a:r>
            <a:r>
              <a:rPr lang="es-ES_tradnl" sz="800" dirty="0" smtClean="0">
                <a:solidFill>
                  <a:srgbClr val="002776"/>
                </a:solidFill>
              </a:rPr>
              <a:t>.</a:t>
            </a:r>
            <a:endParaRPr lang="es-ES" sz="800" dirty="0">
              <a:solidFill>
                <a:srgbClr val="002776"/>
              </a:solidFill>
            </a:endParaRPr>
          </a:p>
        </p:txBody>
      </p:sp>
      <p:sp>
        <p:nvSpPr>
          <p:cNvPr id="36" name="Title 1"/>
          <p:cNvSpPr txBox="1">
            <a:spLocks/>
          </p:cNvSpPr>
          <p:nvPr/>
        </p:nvSpPr>
        <p:spPr bwMode="auto">
          <a:xfrm>
            <a:off x="364017" y="63972"/>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smtClean="0">
                <a:solidFill>
                  <a:srgbClr val="002060"/>
                </a:solidFill>
              </a:rPr>
              <a:t>Modelo de negocio - CANVAS</a:t>
            </a:r>
            <a:endParaRPr lang="es-ES" sz="2437" b="1" dirty="0">
              <a:solidFill>
                <a:srgbClr val="002060"/>
              </a:solidFill>
            </a:endParaRPr>
          </a:p>
          <a:p>
            <a:pPr fontAlgn="base">
              <a:spcBef>
                <a:spcPct val="0"/>
              </a:spcBef>
              <a:spcAft>
                <a:spcPct val="0"/>
              </a:spcAft>
            </a:pPr>
            <a:r>
              <a:rPr lang="es-ES" sz="2031" b="1" dirty="0" smtClean="0">
                <a:solidFill>
                  <a:srgbClr val="00B0F0"/>
                </a:solidFill>
              </a:rPr>
              <a:t>Definición y Metodología</a:t>
            </a:r>
            <a:endParaRPr lang="es-ES" sz="1422" i="1" strike="sngStrike" dirty="0">
              <a:solidFill>
                <a:srgbClr val="00B0F0"/>
              </a:solidFill>
            </a:endParaRPr>
          </a:p>
        </p:txBody>
      </p:sp>
    </p:spTree>
    <p:extLst>
      <p:ext uri="{BB962C8B-B14F-4D97-AF65-F5344CB8AC3E}">
        <p14:creationId xmlns:p14="http://schemas.microsoft.com/office/powerpoint/2010/main" val="775169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pPr marL="0" indent="0"/>
            <a:r>
              <a:rPr lang="es-ES_tradnl" sz="2843" dirty="0">
                <a:solidFill>
                  <a:schemeClr val="bg1"/>
                </a:solidFill>
              </a:rPr>
              <a:t>3.1. Objetivos Estratégicos Específicos</a:t>
            </a:r>
          </a:p>
        </p:txBody>
      </p:sp>
      <p:sp>
        <p:nvSpPr>
          <p:cNvPr id="3" name="Rectangle 2"/>
          <p:cNvSpPr/>
          <p:nvPr/>
        </p:nvSpPr>
        <p:spPr>
          <a:xfrm>
            <a:off x="0" y="1438"/>
            <a:ext cx="10059988" cy="7773988"/>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ext Placeholder 1"/>
          <p:cNvSpPr txBox="1">
            <a:spLocks/>
          </p:cNvSpPr>
          <p:nvPr/>
        </p:nvSpPr>
        <p:spPr bwMode="auto">
          <a:xfrm>
            <a:off x="1238252" y="3092944"/>
            <a:ext cx="7429500" cy="1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ts val="203"/>
              </a:spcBef>
              <a:spcAft>
                <a:spcPts val="300"/>
              </a:spcAft>
              <a:buFont typeface="Arial" charset="0"/>
              <a:defRPr sz="2437">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0" indent="0"/>
            <a:r>
              <a:rPr lang="es-ES_tradnl" sz="2800" kern="0" dirty="0" smtClean="0">
                <a:solidFill>
                  <a:schemeClr val="bg1"/>
                </a:solidFill>
              </a:rPr>
              <a:t>3.2. Modelo de Negocio - Quito Turismo</a:t>
            </a:r>
            <a:endParaRPr lang="es-ES_tradnl" sz="2800" kern="0" dirty="0">
              <a:solidFill>
                <a:schemeClr val="bg1"/>
              </a:solidFill>
            </a:endParaRPr>
          </a:p>
        </p:txBody>
      </p:sp>
    </p:spTree>
    <p:extLst>
      <p:ext uri="{BB962C8B-B14F-4D97-AF65-F5344CB8AC3E}">
        <p14:creationId xmlns:p14="http://schemas.microsoft.com/office/powerpoint/2010/main" val="2395014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40525" y="142578"/>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smtClean="0">
                <a:solidFill>
                  <a:srgbClr val="002060"/>
                </a:solidFill>
              </a:rPr>
              <a:t>Plan de negocios</a:t>
            </a:r>
            <a:endParaRPr lang="es-ES" sz="2437" b="1" dirty="0">
              <a:solidFill>
                <a:srgbClr val="002060"/>
              </a:solidFill>
            </a:endParaRPr>
          </a:p>
          <a:p>
            <a:pPr fontAlgn="base">
              <a:spcBef>
                <a:spcPct val="0"/>
              </a:spcBef>
              <a:spcAft>
                <a:spcPct val="0"/>
              </a:spcAft>
            </a:pPr>
            <a:r>
              <a:rPr lang="es-ES" sz="2031" b="1" dirty="0" smtClean="0">
                <a:solidFill>
                  <a:srgbClr val="00B0F0"/>
                </a:solidFill>
              </a:rPr>
              <a:t>CANVAS – Modelo de Negocio de Quito Turismo</a:t>
            </a:r>
            <a:endParaRPr lang="es-ES" sz="1422" i="1" strike="sngStrike" dirty="0">
              <a:solidFill>
                <a:srgbClr val="00B0F0"/>
              </a:solidFill>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28</a:t>
            </a:fld>
            <a:endParaRPr lang="es-ES" dirty="0">
              <a:solidFill>
                <a:srgbClr val="002776"/>
              </a:solidFill>
            </a:endParaRPr>
          </a:p>
        </p:txBody>
      </p:sp>
      <p:grpSp>
        <p:nvGrpSpPr>
          <p:cNvPr id="40" name="Group 39"/>
          <p:cNvGrpSpPr/>
          <p:nvPr/>
        </p:nvGrpSpPr>
        <p:grpSpPr>
          <a:xfrm>
            <a:off x="70228" y="937628"/>
            <a:ext cx="9899606" cy="6264695"/>
            <a:chOff x="61442" y="1078682"/>
            <a:chExt cx="9899606" cy="6264695"/>
          </a:xfrm>
        </p:grpSpPr>
        <p:sp>
          <p:nvSpPr>
            <p:cNvPr id="3" name="TextBox 2"/>
            <p:cNvSpPr txBox="1"/>
            <p:nvPr/>
          </p:nvSpPr>
          <p:spPr>
            <a:xfrm>
              <a:off x="61442" y="1078682"/>
              <a:ext cx="9899606" cy="40011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dirty="0" smtClean="0">
                  <a:solidFill>
                    <a:srgbClr val="002776"/>
                  </a:solidFill>
                </a:rPr>
                <a:t>Quito Turismo - CANVAS</a:t>
              </a:r>
              <a:endParaRPr lang="es-EC" dirty="0">
                <a:solidFill>
                  <a:srgbClr val="002776"/>
                </a:solidFill>
              </a:endParaRPr>
            </a:p>
          </p:txBody>
        </p:sp>
        <p:sp>
          <p:nvSpPr>
            <p:cNvPr id="5" name="Rectangle 4"/>
            <p:cNvSpPr/>
            <p:nvPr/>
          </p:nvSpPr>
          <p:spPr>
            <a:xfrm>
              <a:off x="61442" y="1525596"/>
              <a:ext cx="1942909" cy="438912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Socios Clave:</a:t>
              </a:r>
            </a:p>
            <a:p>
              <a:pPr marL="285750" indent="-285750">
                <a:buFont typeface="Arial" panose="020B0604020202020204" pitchFamily="34" charset="0"/>
                <a:buChar char="•"/>
              </a:pPr>
              <a:r>
                <a:rPr lang="es-EC" sz="1100" dirty="0" smtClean="0">
                  <a:solidFill>
                    <a:srgbClr val="002776"/>
                  </a:solidFill>
                </a:rPr>
                <a:t>Clientes del sector público que aportarán con presupuesto, y la planificación del Turismo en Quito.</a:t>
              </a:r>
            </a:p>
            <a:p>
              <a:pPr marL="285750" indent="-285750">
                <a:buFont typeface="Arial" panose="020B0604020202020204" pitchFamily="34" charset="0"/>
                <a:buChar char="•"/>
              </a:pPr>
              <a:r>
                <a:rPr lang="es-EC" sz="1100" dirty="0" smtClean="0">
                  <a:solidFill>
                    <a:srgbClr val="002776"/>
                  </a:solidFill>
                </a:rPr>
                <a:t>Clientes del Sector privado que aportarán con los productos y servicios para fomentar y desarrollar el turismo en el Distrito Metropolitano.</a:t>
              </a:r>
            </a:p>
            <a:p>
              <a:pPr marL="285750" indent="-285750">
                <a:buFont typeface="Arial" panose="020B0604020202020204" pitchFamily="34" charset="0"/>
                <a:buChar char="•"/>
              </a:pPr>
              <a:r>
                <a:rPr lang="es-EC" sz="1100" dirty="0" smtClean="0">
                  <a:solidFill>
                    <a:srgbClr val="002776"/>
                  </a:solidFill>
                </a:rPr>
                <a:t>Socios Promocionales</a:t>
              </a:r>
            </a:p>
            <a:p>
              <a:pPr marL="285750" indent="-285750">
                <a:buFont typeface="Arial" panose="020B0604020202020204" pitchFamily="34" charset="0"/>
                <a:buChar char="•"/>
              </a:pPr>
              <a:r>
                <a:rPr lang="es-EC" sz="1100" dirty="0" smtClean="0">
                  <a:solidFill>
                    <a:srgbClr val="002776"/>
                  </a:solidFill>
                </a:rPr>
                <a:t>Socios Comerciales</a:t>
              </a:r>
            </a:p>
            <a:p>
              <a:pPr marL="285750" indent="-285750">
                <a:buFont typeface="Arial" panose="020B0604020202020204" pitchFamily="34" charset="0"/>
                <a:buChar char="•"/>
              </a:pPr>
              <a:r>
                <a:rPr lang="es-EC" sz="1100" dirty="0" smtClean="0">
                  <a:solidFill>
                    <a:srgbClr val="002776"/>
                  </a:solidFill>
                </a:rPr>
                <a:t>Socios en facilitación de Infraestructura</a:t>
              </a:r>
            </a:p>
            <a:p>
              <a:pPr marL="285750" indent="-285750">
                <a:buFont typeface="Arial" panose="020B0604020202020204" pitchFamily="34" charset="0"/>
                <a:buChar char="•"/>
              </a:pPr>
              <a:r>
                <a:rPr lang="es-EC" sz="1100" dirty="0" smtClean="0">
                  <a:solidFill>
                    <a:srgbClr val="002776"/>
                  </a:solidFill>
                </a:rPr>
                <a:t>Visitantes nacionales y extranjeros</a:t>
              </a:r>
            </a:p>
            <a:p>
              <a:pPr marL="285750" indent="-285750">
                <a:buFont typeface="Arial" panose="020B0604020202020204" pitchFamily="34" charset="0"/>
                <a:buChar char="•"/>
              </a:pPr>
              <a:r>
                <a:rPr lang="es-EC" sz="1100" dirty="0" smtClean="0">
                  <a:solidFill>
                    <a:srgbClr val="002776"/>
                  </a:solidFill>
                </a:rPr>
                <a:t>Embajadas y Consulados</a:t>
              </a:r>
            </a:p>
            <a:p>
              <a:pPr marL="285750" indent="-285750">
                <a:buFont typeface="Arial" panose="020B0604020202020204" pitchFamily="34" charset="0"/>
                <a:buChar char="•"/>
              </a:pPr>
              <a:endParaRPr lang="es-EC" sz="1100" dirty="0" smtClean="0">
                <a:solidFill>
                  <a:schemeClr val="tx2"/>
                </a:solidFill>
              </a:endParaRPr>
            </a:p>
            <a:p>
              <a:endParaRPr lang="es-EC" sz="1100" dirty="0" smtClean="0">
                <a:solidFill>
                  <a:srgbClr val="002776"/>
                </a:solidFill>
              </a:endParaRPr>
            </a:p>
            <a:p>
              <a:pPr marL="285750" indent="-285750">
                <a:buFont typeface="Arial" panose="020B0604020202020204" pitchFamily="34" charset="0"/>
                <a:buChar char="•"/>
              </a:pPr>
              <a:endParaRPr lang="es-EC" sz="1100" dirty="0" smtClean="0">
                <a:solidFill>
                  <a:srgbClr val="002776"/>
                </a:solidFill>
              </a:endParaRPr>
            </a:p>
            <a:p>
              <a:pPr marL="285750" indent="-285750">
                <a:buFont typeface="Arial" panose="020B0604020202020204" pitchFamily="34" charset="0"/>
                <a:buChar char="•"/>
              </a:pPr>
              <a:endParaRPr lang="es-EC" sz="1100" dirty="0" smtClean="0">
                <a:solidFill>
                  <a:srgbClr val="002776"/>
                </a:solidFill>
              </a:endParaRPr>
            </a:p>
            <a:p>
              <a:pPr marL="285750" indent="-285750">
                <a:buFont typeface="Arial" panose="020B0604020202020204" pitchFamily="34" charset="0"/>
                <a:buChar char="•"/>
              </a:pPr>
              <a:endParaRPr lang="es-EC" sz="1100" dirty="0" smtClean="0">
                <a:solidFill>
                  <a:srgbClr val="002776"/>
                </a:solidFill>
              </a:endParaRPr>
            </a:p>
            <a:p>
              <a:pPr marL="285750" indent="-285750">
                <a:buFont typeface="Arial" panose="020B0604020202020204" pitchFamily="34" charset="0"/>
                <a:buChar char="•"/>
              </a:pPr>
              <a:endParaRPr lang="es-EC" sz="1100" dirty="0" smtClean="0">
                <a:solidFill>
                  <a:srgbClr val="002776"/>
                </a:solidFill>
              </a:endParaRPr>
            </a:p>
            <a:p>
              <a:endParaRPr lang="es-EC" sz="1400" dirty="0" smtClean="0">
                <a:solidFill>
                  <a:srgbClr val="002776"/>
                </a:solidFill>
              </a:endParaRPr>
            </a:p>
            <a:p>
              <a:pPr marL="171450" indent="-171450">
                <a:buFont typeface="Arial" panose="020B0604020202020204" pitchFamily="34" charset="0"/>
                <a:buChar char="•"/>
              </a:pPr>
              <a:endParaRPr lang="es-EC" sz="1400" dirty="0" smtClean="0">
                <a:solidFill>
                  <a:srgbClr val="002776"/>
                </a:solidFill>
              </a:endParaRPr>
            </a:p>
            <a:p>
              <a:pPr marL="171450" indent="-171450">
                <a:buFont typeface="Arial" panose="020B0604020202020204" pitchFamily="34" charset="0"/>
                <a:buChar char="•"/>
              </a:pPr>
              <a:endParaRPr lang="es-EC" sz="1100" dirty="0" smtClean="0">
                <a:solidFill>
                  <a:srgbClr val="002776"/>
                </a:solidFill>
              </a:endParaRPr>
            </a:p>
            <a:p>
              <a:endParaRPr lang="es-EC" sz="1100" dirty="0">
                <a:solidFill>
                  <a:srgbClr val="002776"/>
                </a:solidFill>
              </a:endParaRPr>
            </a:p>
          </p:txBody>
        </p:sp>
        <p:sp>
          <p:nvSpPr>
            <p:cNvPr id="27" name="Rectangle 26"/>
            <p:cNvSpPr/>
            <p:nvPr/>
          </p:nvSpPr>
          <p:spPr>
            <a:xfrm>
              <a:off x="4021882" y="1525595"/>
              <a:ext cx="1978726" cy="438912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Propuesta de Valor:</a:t>
              </a:r>
            </a:p>
            <a:p>
              <a:pPr marL="168275" indent="-168275">
                <a:buFont typeface="Arial" panose="020B0604020202020204" pitchFamily="34" charset="0"/>
                <a:buChar char="•"/>
              </a:pPr>
              <a:r>
                <a:rPr lang="es-EC" sz="1000" dirty="0" smtClean="0">
                  <a:solidFill>
                    <a:srgbClr val="002776"/>
                  </a:solidFill>
                </a:rPr>
                <a:t>Liderar el desarrollo del turismo para generar un mayor beneficio socio-económico en el DMQ, desde un trabajo de alto nivel profesional de manera conjunta entre sector público y privado</a:t>
              </a:r>
            </a:p>
            <a:p>
              <a:pPr marL="168275" indent="-168275">
                <a:buFont typeface="Arial" panose="020B0604020202020204" pitchFamily="34" charset="0"/>
                <a:buChar char="•"/>
              </a:pPr>
              <a:r>
                <a:rPr lang="es-EC" sz="1000" dirty="0" smtClean="0">
                  <a:solidFill>
                    <a:srgbClr val="002776"/>
                  </a:solidFill>
                </a:rPr>
                <a:t>Facilitar el desarrollo y la inversión para productos turísticos competitivos en Quito en conjunto con el sector privado</a:t>
              </a:r>
            </a:p>
            <a:p>
              <a:pPr marL="168275" indent="-168275">
                <a:buFont typeface="Arial" panose="020B0604020202020204" pitchFamily="34" charset="0"/>
                <a:buChar char="•"/>
              </a:pPr>
              <a:r>
                <a:rPr lang="es-EC" sz="1000" dirty="0" smtClean="0">
                  <a:solidFill>
                    <a:srgbClr val="002776"/>
                  </a:solidFill>
                </a:rPr>
                <a:t>Promocionar y fomentar la comercialización del Destino Turístico Quito de forma  estratégica a nivel internacional y doméstico</a:t>
              </a:r>
            </a:p>
            <a:p>
              <a:pPr marL="168275" indent="-168275">
                <a:buFont typeface="Arial" panose="020B0604020202020204" pitchFamily="34" charset="0"/>
                <a:buChar char="•"/>
              </a:pPr>
              <a:r>
                <a:rPr lang="es-EC" sz="1000" dirty="0" smtClean="0">
                  <a:solidFill>
                    <a:srgbClr val="002776"/>
                  </a:solidFill>
                </a:rPr>
                <a:t>Facilitar la inteligencia de mercados turísticos de forma pragmática para la toma de decisiones</a:t>
              </a:r>
            </a:p>
          </p:txBody>
        </p:sp>
        <p:sp>
          <p:nvSpPr>
            <p:cNvPr id="28" name="Rectangle 27"/>
            <p:cNvSpPr/>
            <p:nvPr/>
          </p:nvSpPr>
          <p:spPr>
            <a:xfrm>
              <a:off x="7982322" y="1523184"/>
              <a:ext cx="1978726" cy="439153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Segmentos de Clientes:</a:t>
              </a:r>
            </a:p>
            <a:p>
              <a:pPr marL="171450" indent="-171450">
                <a:buFont typeface="Arial" panose="020B0604020202020204" pitchFamily="34" charset="0"/>
                <a:buChar char="•"/>
              </a:pPr>
              <a:r>
                <a:rPr lang="es-EC" sz="1200" dirty="0" smtClean="0">
                  <a:solidFill>
                    <a:srgbClr val="002776"/>
                  </a:solidFill>
                </a:rPr>
                <a:t>Visitantes (turistas y excursionistas) nacionales e internacionales del Distrito Metropolitano de Quito</a:t>
              </a:r>
            </a:p>
            <a:p>
              <a:pPr marL="171450" indent="-171450">
                <a:buFont typeface="Arial" panose="020B0604020202020204" pitchFamily="34" charset="0"/>
                <a:buChar char="•"/>
              </a:pPr>
              <a:r>
                <a:rPr lang="es-EC" sz="1200" dirty="0" smtClean="0">
                  <a:solidFill>
                    <a:srgbClr val="002776"/>
                  </a:solidFill>
                </a:rPr>
                <a:t>Asociaciones, cámaras y gremios del sector turístico</a:t>
              </a:r>
            </a:p>
            <a:p>
              <a:pPr marL="171450" indent="-171450">
                <a:buFont typeface="Arial" panose="020B0604020202020204" pitchFamily="34" charset="0"/>
                <a:buChar char="•"/>
              </a:pPr>
              <a:r>
                <a:rPr lang="es-EC" sz="1200" dirty="0" smtClean="0">
                  <a:solidFill>
                    <a:srgbClr val="002776"/>
                  </a:solidFill>
                </a:rPr>
                <a:t>Entes públicos directa e indirectamente relacionados</a:t>
              </a:r>
            </a:p>
            <a:p>
              <a:pPr marL="171450" indent="-171450">
                <a:buFont typeface="Arial" panose="020B0604020202020204" pitchFamily="34" charset="0"/>
                <a:buChar char="•"/>
              </a:pPr>
              <a:r>
                <a:rPr lang="es-EC" sz="1200" dirty="0" smtClean="0">
                  <a:solidFill>
                    <a:srgbClr val="002776"/>
                  </a:solidFill>
                </a:rPr>
                <a:t>Residentes locales</a:t>
              </a:r>
            </a:p>
            <a:p>
              <a:endParaRPr lang="es-EC" sz="1200" dirty="0" smtClean="0">
                <a:solidFill>
                  <a:srgbClr val="002776"/>
                </a:solidFill>
              </a:endParaRPr>
            </a:p>
            <a:p>
              <a:endParaRPr lang="es-EC" sz="1200" dirty="0" smtClean="0">
                <a:solidFill>
                  <a:srgbClr val="002776"/>
                </a:solidFill>
              </a:endParaRPr>
            </a:p>
          </p:txBody>
        </p:sp>
        <p:sp>
          <p:nvSpPr>
            <p:cNvPr id="29" name="Rectangle 28"/>
            <p:cNvSpPr/>
            <p:nvPr/>
          </p:nvSpPr>
          <p:spPr>
            <a:xfrm>
              <a:off x="2077666" y="3755274"/>
              <a:ext cx="1888111" cy="215944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Recursos Clave:</a:t>
              </a:r>
            </a:p>
            <a:p>
              <a:pPr marL="168275" indent="-168275">
                <a:buFont typeface="Arial" panose="020B0604020202020204" pitchFamily="34" charset="0"/>
                <a:buChar char="•"/>
              </a:pPr>
              <a:r>
                <a:rPr lang="es-EC" sz="1000" dirty="0" smtClean="0">
                  <a:solidFill>
                    <a:srgbClr val="002776"/>
                  </a:solidFill>
                </a:rPr>
                <a:t>Presupuesto asignado.</a:t>
              </a:r>
            </a:p>
            <a:p>
              <a:pPr marL="171450" indent="-171450">
                <a:buFont typeface="Arial" panose="020B0604020202020204" pitchFamily="34" charset="0"/>
                <a:buChar char="•"/>
              </a:pPr>
              <a:r>
                <a:rPr lang="es-EC" sz="1000" dirty="0" smtClean="0">
                  <a:solidFill>
                    <a:srgbClr val="002776"/>
                  </a:solidFill>
                </a:rPr>
                <a:t>Personal calificado para el desarrollo de actividades</a:t>
              </a:r>
            </a:p>
            <a:p>
              <a:pPr marL="171450" indent="-171450">
                <a:buFont typeface="Arial" panose="020B0604020202020204" pitchFamily="34" charset="0"/>
                <a:buChar char="•"/>
              </a:pPr>
              <a:r>
                <a:rPr lang="es-EC" sz="1000" dirty="0" smtClean="0">
                  <a:solidFill>
                    <a:srgbClr val="002776"/>
                  </a:solidFill>
                </a:rPr>
                <a:t>Página WEB y un ecosistema digital para el destino turístico.</a:t>
              </a:r>
            </a:p>
            <a:p>
              <a:pPr marL="171450" indent="-171450">
                <a:buFont typeface="Arial" panose="020B0604020202020204" pitchFamily="34" charset="0"/>
                <a:buChar char="•"/>
              </a:pPr>
              <a:r>
                <a:rPr lang="es-EC" sz="1000" dirty="0" smtClean="0">
                  <a:solidFill>
                    <a:srgbClr val="002776"/>
                  </a:solidFill>
                </a:rPr>
                <a:t>Material y campañas de marketing</a:t>
              </a:r>
            </a:p>
            <a:p>
              <a:pPr marL="171450" indent="-171450">
                <a:buFont typeface="Arial" panose="020B0604020202020204" pitchFamily="34" charset="0"/>
                <a:buChar char="•"/>
              </a:pPr>
              <a:r>
                <a:rPr lang="es-EC" sz="1000" dirty="0" smtClean="0">
                  <a:solidFill>
                    <a:srgbClr val="002776"/>
                  </a:solidFill>
                </a:rPr>
                <a:t>Red de conexiones nacionales e internacionales en el sector.</a:t>
              </a:r>
            </a:p>
            <a:p>
              <a:pPr marL="171450" indent="-171450">
                <a:buFont typeface="Arial" panose="020B0604020202020204" pitchFamily="34" charset="0"/>
                <a:buChar char="•"/>
              </a:pPr>
              <a:endParaRPr lang="es-EC" sz="1000" dirty="0" smtClean="0">
                <a:solidFill>
                  <a:srgbClr val="002776"/>
                </a:solidFill>
              </a:endParaRPr>
            </a:p>
            <a:p>
              <a:pPr marL="171450" indent="-171450">
                <a:buFont typeface="Arial" panose="020B0604020202020204" pitchFamily="34" charset="0"/>
                <a:buChar char="•"/>
              </a:pPr>
              <a:endParaRPr lang="es-EC" sz="1000" dirty="0" smtClean="0">
                <a:solidFill>
                  <a:srgbClr val="C00000"/>
                </a:solidFill>
              </a:endParaRPr>
            </a:p>
          </p:txBody>
        </p:sp>
        <p:sp>
          <p:nvSpPr>
            <p:cNvPr id="30" name="Rectangle 29"/>
            <p:cNvSpPr/>
            <p:nvPr/>
          </p:nvSpPr>
          <p:spPr>
            <a:xfrm>
              <a:off x="2077666" y="1525596"/>
              <a:ext cx="1870901" cy="218287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000" b="1" dirty="0" smtClean="0">
                  <a:solidFill>
                    <a:srgbClr val="002776"/>
                  </a:solidFill>
                </a:rPr>
                <a:t>Actividades Clave</a:t>
              </a:r>
              <a:r>
                <a:rPr lang="es-EC" sz="800" b="1" dirty="0" smtClean="0">
                  <a:solidFill>
                    <a:srgbClr val="002776"/>
                  </a:solidFill>
                </a:rPr>
                <a:t>:</a:t>
              </a:r>
            </a:p>
            <a:p>
              <a:pPr marL="171450" indent="-171450">
                <a:buFont typeface="Arial" panose="020B0604020202020204" pitchFamily="34" charset="0"/>
                <a:buChar char="•"/>
              </a:pPr>
              <a:r>
                <a:rPr lang="es-EC" sz="1000" dirty="0" smtClean="0">
                  <a:solidFill>
                    <a:srgbClr val="002776"/>
                  </a:solidFill>
                </a:rPr>
                <a:t>Desarrollo de la actividad turística en Quito.</a:t>
              </a:r>
            </a:p>
            <a:p>
              <a:pPr marL="171450" indent="-171450">
                <a:buFont typeface="Arial" panose="020B0604020202020204" pitchFamily="34" charset="0"/>
                <a:buChar char="•"/>
              </a:pPr>
              <a:r>
                <a:rPr lang="es-EC" sz="1000" dirty="0" smtClean="0">
                  <a:solidFill>
                    <a:srgbClr val="002776"/>
                  </a:solidFill>
                </a:rPr>
                <a:t>Generación y reconversión de nuevos productos turísticos.</a:t>
              </a:r>
            </a:p>
            <a:p>
              <a:pPr marL="171450" indent="-171450">
                <a:buFont typeface="Arial" panose="020B0604020202020204" pitchFamily="34" charset="0"/>
                <a:buChar char="•"/>
              </a:pPr>
              <a:r>
                <a:rPr lang="es-EC" sz="1000" dirty="0" smtClean="0">
                  <a:solidFill>
                    <a:srgbClr val="002776"/>
                  </a:solidFill>
                </a:rPr>
                <a:t>Adecuación de infraestructura Turística.</a:t>
              </a:r>
            </a:p>
            <a:p>
              <a:pPr marL="171450" indent="-171450">
                <a:buFont typeface="Arial" panose="020B0604020202020204" pitchFamily="34" charset="0"/>
                <a:buChar char="•"/>
              </a:pPr>
              <a:r>
                <a:rPr lang="es-EC" sz="1000" dirty="0" smtClean="0">
                  <a:solidFill>
                    <a:srgbClr val="002776"/>
                  </a:solidFill>
                </a:rPr>
                <a:t>Capacitación y formación de profesionales turísticos.</a:t>
              </a:r>
            </a:p>
            <a:p>
              <a:pPr marL="171450" indent="-171450">
                <a:buFont typeface="Arial" panose="020B0604020202020204" pitchFamily="34" charset="0"/>
                <a:buChar char="•"/>
              </a:pPr>
              <a:r>
                <a:rPr lang="es-EC" sz="1000" dirty="0" smtClean="0">
                  <a:solidFill>
                    <a:srgbClr val="002776"/>
                  </a:solidFill>
                </a:rPr>
                <a:t>Promoción de Quito a nivel nacional e internacional</a:t>
              </a:r>
            </a:p>
            <a:p>
              <a:pPr marL="122238" indent="-122238">
                <a:buFont typeface="Arial" panose="020B0604020202020204" pitchFamily="34" charset="0"/>
                <a:buChar char="•"/>
              </a:pPr>
              <a:r>
                <a:rPr lang="es-EC" sz="1000" dirty="0" smtClean="0">
                  <a:solidFill>
                    <a:srgbClr val="002776"/>
                  </a:solidFill>
                </a:rPr>
                <a:t>Lobby y Gestión de eventos</a:t>
              </a:r>
            </a:p>
            <a:p>
              <a:pPr marL="171450" indent="-171450">
                <a:buFont typeface="Arial" panose="020B0604020202020204" pitchFamily="34" charset="0"/>
                <a:buChar char="•"/>
              </a:pPr>
              <a:r>
                <a:rPr lang="es-EC" sz="1000" dirty="0" smtClean="0">
                  <a:solidFill>
                    <a:srgbClr val="002776"/>
                  </a:solidFill>
                </a:rPr>
                <a:t>Inteligencia de Mercados</a:t>
              </a:r>
            </a:p>
          </p:txBody>
        </p:sp>
        <p:sp>
          <p:nvSpPr>
            <p:cNvPr id="31" name="Rectangle 30"/>
            <p:cNvSpPr/>
            <p:nvPr/>
          </p:nvSpPr>
          <p:spPr>
            <a:xfrm>
              <a:off x="6055361" y="1523184"/>
              <a:ext cx="1889463" cy="218287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Relación con Clientes:</a:t>
              </a:r>
            </a:p>
            <a:p>
              <a:pPr marL="171450" indent="-171450">
                <a:buFont typeface="Arial" panose="020B0604020202020204" pitchFamily="34" charset="0"/>
                <a:buChar char="•"/>
              </a:pPr>
              <a:r>
                <a:rPr lang="es-EC" sz="1000" dirty="0" smtClean="0">
                  <a:solidFill>
                    <a:srgbClr val="002776"/>
                  </a:solidFill>
                </a:rPr>
                <a:t>Asistencia personal</a:t>
              </a:r>
            </a:p>
            <a:p>
              <a:pPr marL="171450" indent="-171450">
                <a:buFont typeface="Arial" panose="020B0604020202020204" pitchFamily="34" charset="0"/>
                <a:buChar char="•"/>
              </a:pPr>
              <a:r>
                <a:rPr lang="es-EC" sz="1000" dirty="0" smtClean="0">
                  <a:solidFill>
                    <a:srgbClr val="002776"/>
                  </a:solidFill>
                </a:rPr>
                <a:t>Contactos regulares, consultas, foros y debates</a:t>
              </a:r>
            </a:p>
            <a:p>
              <a:pPr marL="171450" indent="-171450">
                <a:buFont typeface="Arial" panose="020B0604020202020204" pitchFamily="34" charset="0"/>
                <a:buChar char="•"/>
              </a:pPr>
              <a:r>
                <a:rPr lang="es-EC" sz="1000" dirty="0" smtClean="0">
                  <a:solidFill>
                    <a:srgbClr val="002776"/>
                  </a:solidFill>
                </a:rPr>
                <a:t>Acciones cooperadas</a:t>
              </a:r>
            </a:p>
            <a:p>
              <a:pPr marL="171450" indent="-171450">
                <a:buFont typeface="Arial" panose="020B0604020202020204" pitchFamily="34" charset="0"/>
                <a:buChar char="•"/>
              </a:pPr>
              <a:r>
                <a:rPr lang="es-EC" sz="1000" dirty="0" smtClean="0">
                  <a:solidFill>
                    <a:srgbClr val="002776"/>
                  </a:solidFill>
                </a:rPr>
                <a:t>Fiscalización</a:t>
              </a:r>
            </a:p>
            <a:p>
              <a:pPr marL="171450" indent="-171450">
                <a:buFont typeface="Arial" panose="020B0604020202020204" pitchFamily="34" charset="0"/>
                <a:buChar char="•"/>
              </a:pPr>
              <a:r>
                <a:rPr lang="es-EC" sz="1000" dirty="0" smtClean="0">
                  <a:solidFill>
                    <a:srgbClr val="002776"/>
                  </a:solidFill>
                </a:rPr>
                <a:t>Capacitación</a:t>
              </a:r>
            </a:p>
            <a:p>
              <a:pPr marL="171450" indent="-171450">
                <a:buFont typeface="Arial" panose="020B0604020202020204" pitchFamily="34" charset="0"/>
                <a:buChar char="•"/>
              </a:pPr>
              <a:r>
                <a:rPr lang="es-EC" sz="1000" dirty="0" smtClean="0">
                  <a:solidFill>
                    <a:srgbClr val="002776"/>
                  </a:solidFill>
                </a:rPr>
                <a:t>Mensajes promocionales y comerciales online y offline</a:t>
              </a:r>
            </a:p>
            <a:p>
              <a:endParaRPr lang="es-EC" sz="1000" dirty="0" smtClean="0">
                <a:solidFill>
                  <a:srgbClr val="002776"/>
                </a:solidFill>
              </a:endParaRPr>
            </a:p>
            <a:p>
              <a:pPr marL="171450" indent="-171450">
                <a:buFont typeface="Arial" panose="020B0604020202020204" pitchFamily="34" charset="0"/>
                <a:buChar char="•"/>
              </a:pPr>
              <a:endParaRPr lang="es-EC" sz="1100" dirty="0" smtClean="0">
                <a:solidFill>
                  <a:srgbClr val="002776"/>
                </a:solidFill>
              </a:endParaRPr>
            </a:p>
            <a:p>
              <a:pPr marL="171450" indent="-171450">
                <a:buFont typeface="Arial" panose="020B0604020202020204" pitchFamily="34" charset="0"/>
                <a:buChar char="•"/>
              </a:pPr>
              <a:endParaRPr lang="es-EC" sz="1100" dirty="0">
                <a:solidFill>
                  <a:srgbClr val="002776"/>
                </a:solidFill>
              </a:endParaRPr>
            </a:p>
          </p:txBody>
        </p:sp>
        <p:sp>
          <p:nvSpPr>
            <p:cNvPr id="32" name="Rectangle 31"/>
            <p:cNvSpPr/>
            <p:nvPr/>
          </p:nvSpPr>
          <p:spPr>
            <a:xfrm>
              <a:off x="6055361" y="3750451"/>
              <a:ext cx="1872208" cy="2164269"/>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Canales:</a:t>
              </a:r>
            </a:p>
            <a:p>
              <a:pPr marL="285750" indent="-285750">
                <a:buFont typeface="Arial" panose="020B0604020202020204" pitchFamily="34" charset="0"/>
                <a:buChar char="•"/>
              </a:pPr>
              <a:r>
                <a:rPr lang="es-EC" sz="1100" dirty="0" smtClean="0">
                  <a:solidFill>
                    <a:schemeClr val="tx2"/>
                  </a:solidFill>
                </a:rPr>
                <a:t>Entornos promocionales online y offline</a:t>
              </a:r>
            </a:p>
            <a:p>
              <a:pPr marL="285750" indent="-285750">
                <a:buFont typeface="Arial" panose="020B0604020202020204" pitchFamily="34" charset="0"/>
                <a:buChar char="•"/>
              </a:pPr>
              <a:r>
                <a:rPr lang="es-EC" sz="1100" dirty="0" smtClean="0">
                  <a:solidFill>
                    <a:schemeClr val="tx2"/>
                  </a:solidFill>
                </a:rPr>
                <a:t>Consejos consultivos</a:t>
              </a:r>
            </a:p>
            <a:p>
              <a:pPr marL="285750" indent="-285750">
                <a:buFont typeface="Arial" panose="020B0604020202020204" pitchFamily="34" charset="0"/>
                <a:buChar char="•"/>
              </a:pPr>
              <a:r>
                <a:rPr lang="es-EC" sz="1100" dirty="0" smtClean="0">
                  <a:solidFill>
                    <a:schemeClr val="tx2"/>
                  </a:solidFill>
                </a:rPr>
                <a:t>Reuniones y foros</a:t>
              </a:r>
            </a:p>
            <a:p>
              <a:pPr marL="285750" indent="-285750">
                <a:buFont typeface="Arial" panose="020B0604020202020204" pitchFamily="34" charset="0"/>
                <a:buChar char="•"/>
              </a:pPr>
              <a:r>
                <a:rPr lang="es-EC" sz="1100" dirty="0" smtClean="0">
                  <a:solidFill>
                    <a:schemeClr val="tx2"/>
                  </a:solidFill>
                </a:rPr>
                <a:t>Informes y certificaciones</a:t>
              </a:r>
            </a:p>
            <a:p>
              <a:pPr marL="285750" indent="-285750">
                <a:buFont typeface="Arial" panose="020B0604020202020204" pitchFamily="34" charset="0"/>
                <a:buChar char="•"/>
              </a:pPr>
              <a:r>
                <a:rPr lang="es-EC" sz="1100" dirty="0" smtClean="0">
                  <a:solidFill>
                    <a:schemeClr val="tx2"/>
                  </a:solidFill>
                </a:rPr>
                <a:t>Contacto directo</a:t>
              </a:r>
            </a:p>
            <a:p>
              <a:pPr marL="285750" indent="-285750">
                <a:buFont typeface="Arial" panose="020B0604020202020204" pitchFamily="34" charset="0"/>
                <a:buChar char="•"/>
              </a:pPr>
              <a:r>
                <a:rPr lang="es-EC" sz="1100" dirty="0" smtClean="0">
                  <a:solidFill>
                    <a:schemeClr val="tx2"/>
                  </a:solidFill>
                </a:rPr>
                <a:t>Cursos </a:t>
              </a:r>
              <a:endParaRPr lang="es-EC" sz="1200" dirty="0" smtClean="0">
                <a:solidFill>
                  <a:srgbClr val="C00000"/>
                </a:solidFill>
              </a:endParaRPr>
            </a:p>
            <a:p>
              <a:pPr marL="285750" indent="-285750">
                <a:buFont typeface="Arial" panose="020B0604020202020204" pitchFamily="34" charset="0"/>
                <a:buChar char="•"/>
              </a:pPr>
              <a:endParaRPr lang="es-EC" sz="1200" dirty="0">
                <a:solidFill>
                  <a:srgbClr val="002776"/>
                </a:solidFill>
              </a:endParaRPr>
            </a:p>
          </p:txBody>
        </p:sp>
        <p:sp>
          <p:nvSpPr>
            <p:cNvPr id="37" name="Rectangle 36"/>
            <p:cNvSpPr/>
            <p:nvPr/>
          </p:nvSpPr>
          <p:spPr>
            <a:xfrm>
              <a:off x="61442" y="5961523"/>
              <a:ext cx="4896544" cy="138185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Estructura de Costos:</a:t>
              </a:r>
            </a:p>
            <a:p>
              <a:pPr marL="171450" indent="-171450">
                <a:buFont typeface="Arial" panose="020B0604020202020204" pitchFamily="34" charset="0"/>
                <a:buChar char="•"/>
              </a:pPr>
              <a:r>
                <a:rPr lang="es-EC" sz="1100" dirty="0" smtClean="0">
                  <a:solidFill>
                    <a:srgbClr val="002776"/>
                  </a:solidFill>
                </a:rPr>
                <a:t>Sueldos y honorarios de los empleados.</a:t>
              </a:r>
            </a:p>
            <a:p>
              <a:pPr marL="171450" indent="-171450">
                <a:buFont typeface="Arial" panose="020B0604020202020204" pitchFamily="34" charset="0"/>
                <a:buChar char="•"/>
              </a:pPr>
              <a:r>
                <a:rPr lang="es-EC" sz="1100" dirty="0" smtClean="0">
                  <a:solidFill>
                    <a:srgbClr val="002776"/>
                  </a:solidFill>
                </a:rPr>
                <a:t>Costos operativos (agua, luz, teléfono, </a:t>
              </a:r>
              <a:r>
                <a:rPr lang="es-EC" sz="1100" dirty="0" err="1" smtClean="0">
                  <a:solidFill>
                    <a:srgbClr val="002776"/>
                  </a:solidFill>
                </a:rPr>
                <a:t>etc</a:t>
              </a:r>
              <a:r>
                <a:rPr lang="es-EC" sz="1100" dirty="0" smtClean="0">
                  <a:solidFill>
                    <a:srgbClr val="002776"/>
                  </a:solidFill>
                </a:rPr>
                <a:t>).</a:t>
              </a:r>
            </a:p>
            <a:p>
              <a:pPr marL="171450" indent="-171450">
                <a:buFont typeface="Arial" panose="020B0604020202020204" pitchFamily="34" charset="0"/>
                <a:buChar char="•"/>
              </a:pPr>
              <a:r>
                <a:rPr lang="es-EC" sz="1100" dirty="0" smtClean="0">
                  <a:solidFill>
                    <a:srgbClr val="002776"/>
                  </a:solidFill>
                </a:rPr>
                <a:t>Costos administrativos y de operación</a:t>
              </a:r>
              <a:endParaRPr lang="es-EC" sz="1100" dirty="0" smtClean="0">
                <a:solidFill>
                  <a:srgbClr val="C00000"/>
                </a:solidFill>
              </a:endParaRPr>
            </a:p>
            <a:p>
              <a:pPr marL="171450" indent="-171450">
                <a:buFont typeface="Arial" panose="020B0604020202020204" pitchFamily="34" charset="0"/>
                <a:buChar char="•"/>
              </a:pPr>
              <a:r>
                <a:rPr lang="es-EC" sz="1100" dirty="0" smtClean="0">
                  <a:solidFill>
                    <a:srgbClr val="002776"/>
                  </a:solidFill>
                </a:rPr>
                <a:t>Costos asociados con respecto a la propuesta de valor</a:t>
              </a:r>
            </a:p>
            <a:p>
              <a:pPr marL="171450" indent="-171450">
                <a:buFont typeface="Arial" panose="020B0604020202020204" pitchFamily="34" charset="0"/>
                <a:buChar char="•"/>
              </a:pPr>
              <a:endParaRPr lang="es-EC" sz="1000" dirty="0" smtClean="0">
                <a:solidFill>
                  <a:srgbClr val="002776"/>
                </a:solidFill>
              </a:endParaRPr>
            </a:p>
            <a:p>
              <a:pPr marL="171450" indent="-171450">
                <a:buFont typeface="Arial" panose="020B0604020202020204" pitchFamily="34" charset="0"/>
                <a:buChar char="•"/>
              </a:pPr>
              <a:endParaRPr lang="es-EC" sz="1200" dirty="0">
                <a:solidFill>
                  <a:srgbClr val="002776"/>
                </a:solidFill>
              </a:endParaRPr>
            </a:p>
          </p:txBody>
        </p:sp>
      </p:grpSp>
      <p:sp>
        <p:nvSpPr>
          <p:cNvPr id="42" name="Rectangle 41"/>
          <p:cNvSpPr/>
          <p:nvPr/>
        </p:nvSpPr>
        <p:spPr>
          <a:xfrm>
            <a:off x="5020031" y="5815096"/>
            <a:ext cx="4949803" cy="138185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Fuente de Ingresos:</a:t>
            </a:r>
          </a:p>
          <a:p>
            <a:pPr marL="285750" indent="-285750">
              <a:buFont typeface="Arial" panose="020B0604020202020204" pitchFamily="34" charset="0"/>
              <a:buChar char="•"/>
            </a:pPr>
            <a:r>
              <a:rPr lang="es-EC" sz="1000" dirty="0" smtClean="0">
                <a:solidFill>
                  <a:srgbClr val="002776"/>
                </a:solidFill>
              </a:rPr>
              <a:t>Aporte por parte de la Alcaldía</a:t>
            </a:r>
          </a:p>
          <a:p>
            <a:pPr marL="285750" indent="-285750">
              <a:buFont typeface="Arial" panose="020B0604020202020204" pitchFamily="34" charset="0"/>
              <a:buChar char="•"/>
            </a:pPr>
            <a:r>
              <a:rPr lang="es-EC" sz="1000" dirty="0" smtClean="0">
                <a:solidFill>
                  <a:srgbClr val="002776"/>
                </a:solidFill>
              </a:rPr>
              <a:t>Tasas hoteleras</a:t>
            </a:r>
          </a:p>
          <a:p>
            <a:pPr marL="285750" indent="-285750">
              <a:buFont typeface="Arial" panose="020B0604020202020204" pitchFamily="34" charset="0"/>
              <a:buChar char="•"/>
            </a:pPr>
            <a:r>
              <a:rPr lang="es-EC" sz="1000" dirty="0" smtClean="0">
                <a:solidFill>
                  <a:srgbClr val="002776"/>
                </a:solidFill>
              </a:rPr>
              <a:t>Ingresos por Distintivo Q</a:t>
            </a:r>
          </a:p>
          <a:p>
            <a:pPr marL="285750" indent="-285750">
              <a:buFont typeface="Arial" panose="020B0604020202020204" pitchFamily="34" charset="0"/>
              <a:buChar char="•"/>
            </a:pPr>
            <a:r>
              <a:rPr lang="es-EC" sz="1000" dirty="0" smtClean="0">
                <a:solidFill>
                  <a:srgbClr val="002776"/>
                </a:solidFill>
              </a:rPr>
              <a:t>Modelos de campañas promocionales con ingresos</a:t>
            </a:r>
          </a:p>
          <a:p>
            <a:pPr marL="285750" indent="-285750">
              <a:buFont typeface="Arial" panose="020B0604020202020204" pitchFamily="34" charset="0"/>
              <a:buChar char="•"/>
            </a:pPr>
            <a:r>
              <a:rPr lang="es-EC" sz="1000" dirty="0" smtClean="0">
                <a:solidFill>
                  <a:srgbClr val="002776"/>
                </a:solidFill>
              </a:rPr>
              <a:t>Ventas de productos y artesanías</a:t>
            </a:r>
          </a:p>
          <a:p>
            <a:pPr marL="285750" indent="-285750">
              <a:buFont typeface="Arial" panose="020B0604020202020204" pitchFamily="34" charset="0"/>
              <a:buChar char="•"/>
            </a:pPr>
            <a:r>
              <a:rPr lang="es-EC" sz="1000" dirty="0" smtClean="0">
                <a:solidFill>
                  <a:srgbClr val="002776"/>
                </a:solidFill>
              </a:rPr>
              <a:t>Participación en proyectos de emprendimiento (alquileres, concesiones, comisiones</a:t>
            </a:r>
          </a:p>
          <a:p>
            <a:pPr marL="285750" indent="-285750">
              <a:buFont typeface="Arial" panose="020B0604020202020204" pitchFamily="34" charset="0"/>
              <a:buChar char="•"/>
            </a:pPr>
            <a:endParaRPr lang="es-EC" sz="1100" dirty="0">
              <a:solidFill>
                <a:srgbClr val="002776"/>
              </a:solidFill>
            </a:endParaRPr>
          </a:p>
        </p:txBody>
      </p:sp>
    </p:spTree>
    <p:extLst>
      <p:ext uri="{BB962C8B-B14F-4D97-AF65-F5344CB8AC3E}">
        <p14:creationId xmlns:p14="http://schemas.microsoft.com/office/powerpoint/2010/main" val="329234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pPr marL="0" indent="0"/>
            <a:r>
              <a:rPr lang="es-ES_tradnl" sz="2843" dirty="0">
                <a:solidFill>
                  <a:schemeClr val="bg1"/>
                </a:solidFill>
              </a:rPr>
              <a:t>3.1. Objetivos Estratégicos Específicos</a:t>
            </a:r>
          </a:p>
        </p:txBody>
      </p:sp>
      <p:sp>
        <p:nvSpPr>
          <p:cNvPr id="3" name="Rectangle 2"/>
          <p:cNvSpPr/>
          <p:nvPr/>
        </p:nvSpPr>
        <p:spPr>
          <a:xfrm>
            <a:off x="0" y="0"/>
            <a:ext cx="10059988" cy="7773988"/>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ext Placeholder 1"/>
          <p:cNvSpPr txBox="1">
            <a:spLocks/>
          </p:cNvSpPr>
          <p:nvPr/>
        </p:nvSpPr>
        <p:spPr bwMode="auto">
          <a:xfrm>
            <a:off x="1238252" y="3092944"/>
            <a:ext cx="7429500" cy="1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ts val="203"/>
              </a:spcBef>
              <a:spcAft>
                <a:spcPts val="300"/>
              </a:spcAft>
              <a:buFont typeface="Arial" charset="0"/>
              <a:defRPr sz="2437">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685800" indent="-685800"/>
            <a:r>
              <a:rPr lang="es-ES_tradnl" sz="2800" kern="0" dirty="0" smtClean="0">
                <a:solidFill>
                  <a:schemeClr val="bg1"/>
                </a:solidFill>
              </a:rPr>
              <a:t>3.3. Modelo de Negocio - </a:t>
            </a:r>
            <a:r>
              <a:rPr lang="es-ES_tradnl" sz="2800" kern="0" dirty="0" err="1" smtClean="0">
                <a:solidFill>
                  <a:schemeClr val="bg1"/>
                </a:solidFill>
              </a:rPr>
              <a:t>Visitor</a:t>
            </a:r>
            <a:r>
              <a:rPr lang="es-ES_tradnl" sz="2800" kern="0" dirty="0" smtClean="0">
                <a:solidFill>
                  <a:schemeClr val="bg1"/>
                </a:solidFill>
              </a:rPr>
              <a:t> Center El Quinde</a:t>
            </a:r>
            <a:endParaRPr lang="es-ES_tradnl" sz="2800" kern="0" dirty="0">
              <a:solidFill>
                <a:schemeClr val="bg1"/>
              </a:solidFill>
            </a:endParaRPr>
          </a:p>
        </p:txBody>
      </p:sp>
    </p:spTree>
    <p:extLst>
      <p:ext uri="{BB962C8B-B14F-4D97-AF65-F5344CB8AC3E}">
        <p14:creationId xmlns:p14="http://schemas.microsoft.com/office/powerpoint/2010/main" val="1327814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9844" y="669390"/>
            <a:ext cx="8702154"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1625" b="1" dirty="0">
                <a:solidFill>
                  <a:srgbClr val="002060"/>
                </a:solidFill>
              </a:rPr>
              <a:t>El proceso para la realización del Plan Estratégico de Desarrollo de Turismo Sostenible de Quito al 2021, se compone de 5 productos más la transferencia de conocimiento</a:t>
            </a:r>
            <a:endParaRPr lang="es-ES" sz="1066" i="1" dirty="0">
              <a:solidFill>
                <a:srgbClr val="00B0F0"/>
              </a:solidFill>
            </a:endParaRPr>
          </a:p>
        </p:txBody>
      </p:sp>
      <p:sp>
        <p:nvSpPr>
          <p:cNvPr id="3" name="Slide Number Placeholder 2"/>
          <p:cNvSpPr>
            <a:spLocks noGrp="1"/>
          </p:cNvSpPr>
          <p:nvPr>
            <p:ph type="sldNum" sz="quarter" idx="10"/>
          </p:nvPr>
        </p:nvSpPr>
        <p:spPr/>
        <p:txBody>
          <a:bodyPr/>
          <a:lstStyle/>
          <a:p>
            <a:fld id="{20A7A354-C5FB-4D1E-BE75-5A939ED93F75}" type="slidenum">
              <a:rPr lang="es-ES" smtClean="0">
                <a:solidFill>
                  <a:srgbClr val="002776"/>
                </a:solidFill>
              </a:rPr>
              <a:pPr/>
              <a:t>3</a:t>
            </a:fld>
            <a:endParaRPr lang="es-ES" dirty="0">
              <a:solidFill>
                <a:srgbClr val="002776"/>
              </a:solidFill>
            </a:endParaRPr>
          </a:p>
        </p:txBody>
      </p:sp>
      <p:grpSp>
        <p:nvGrpSpPr>
          <p:cNvPr id="58" name="Group 57"/>
          <p:cNvGrpSpPr/>
          <p:nvPr/>
        </p:nvGrpSpPr>
        <p:grpSpPr>
          <a:xfrm>
            <a:off x="1925160" y="5127945"/>
            <a:ext cx="6209670" cy="150680"/>
            <a:chOff x="4738795" y="5201672"/>
            <a:chExt cx="4064069" cy="148374"/>
          </a:xfrm>
        </p:grpSpPr>
        <p:cxnSp>
          <p:nvCxnSpPr>
            <p:cNvPr id="59" name="Straight Connector 58"/>
            <p:cNvCxnSpPr/>
            <p:nvPr/>
          </p:nvCxnSpPr>
          <p:spPr bwMode="auto">
            <a:xfrm flipV="1">
              <a:off x="4738795" y="5268089"/>
              <a:ext cx="4064069" cy="17720"/>
            </a:xfrm>
            <a:prstGeom prst="line">
              <a:avLst/>
            </a:prstGeom>
            <a:noFill/>
            <a:ln w="12700" cap="rnd">
              <a:solidFill>
                <a:srgbClr val="002060"/>
              </a:solidFill>
              <a:round/>
              <a:headEnd/>
              <a:tailEnd/>
            </a:ln>
          </p:spPr>
        </p:cxnSp>
        <p:sp>
          <p:nvSpPr>
            <p:cNvPr id="60" name="Rectangle 117"/>
            <p:cNvSpPr>
              <a:spLocks noChangeArrowheads="1"/>
            </p:cNvSpPr>
            <p:nvPr/>
          </p:nvSpPr>
          <p:spPr bwMode="gray">
            <a:xfrm>
              <a:off x="6205183" y="5201672"/>
              <a:ext cx="1131292" cy="148374"/>
            </a:xfrm>
            <a:prstGeom prst="rect">
              <a:avLst/>
            </a:prstGeom>
            <a:solidFill>
              <a:schemeClr val="bg1"/>
            </a:solidFill>
            <a:ln w="12700" cap="rnd" algn="ctr">
              <a:noFill/>
              <a:miter lim="800000"/>
              <a:headEnd/>
              <a:tailEnd/>
            </a:ln>
          </p:spPr>
          <p:txBody>
            <a:bodyPr wrap="square" lIns="73055" tIns="0" rIns="73055" bIns="0" anchor="b" anchorCtr="1">
              <a:spAutoFit/>
            </a:bodyPr>
            <a:lstStyle/>
            <a:p>
              <a:pPr algn="ctr" defTabSz="928573" eaLnBrk="0" hangingPunct="0">
                <a:lnSpc>
                  <a:spcPct val="95000"/>
                </a:lnSpc>
                <a:defRPr/>
              </a:pPr>
              <a:r>
                <a:rPr lang="es-ES" sz="1015" b="1" dirty="0">
                  <a:solidFill>
                    <a:srgbClr val="002060"/>
                  </a:solidFill>
                  <a:cs typeface="Arial" pitchFamily="34" charset="0"/>
                </a:rPr>
                <a:t>Metodología</a:t>
              </a:r>
            </a:p>
          </p:txBody>
        </p:sp>
      </p:grpSp>
      <p:sp>
        <p:nvSpPr>
          <p:cNvPr id="61" name="TextBox 53"/>
          <p:cNvSpPr txBox="1">
            <a:spLocks noChangeArrowheads="1"/>
          </p:cNvSpPr>
          <p:nvPr/>
        </p:nvSpPr>
        <p:spPr bwMode="auto">
          <a:xfrm>
            <a:off x="2083908" y="5433617"/>
            <a:ext cx="5981873" cy="1569808"/>
          </a:xfrm>
          <a:prstGeom prst="rect">
            <a:avLst/>
          </a:prstGeom>
          <a:noFill/>
          <a:ln w="9525">
            <a:noFill/>
            <a:miter lim="800000"/>
            <a:headEnd/>
            <a:tailEnd/>
          </a:ln>
        </p:spPr>
        <p:txBody>
          <a:bodyPr wrap="square" lIns="7312" tIns="7312" rIns="7312" bIns="7312">
            <a:spAutoFit/>
          </a:bodyPr>
          <a:lstStyle/>
          <a:p>
            <a:pPr marL="174107" indent="-174107" defTabSz="928573">
              <a:spcAft>
                <a:spcPts val="609"/>
              </a:spcAft>
              <a:buFont typeface="Arial" panose="020B0604020202020204" pitchFamily="34" charset="0"/>
              <a:buChar char="•"/>
              <a:defRPr/>
            </a:pPr>
            <a:r>
              <a:rPr lang="es-ES" sz="1015" kern="0" dirty="0">
                <a:solidFill>
                  <a:srgbClr val="002776"/>
                </a:solidFill>
                <a:cs typeface="Arial" pitchFamily="34" charset="0"/>
              </a:rPr>
              <a:t>Entrevistas continuadas a lo largo del proyecto a actores clave de la industria (TTOO, hoteleros, etc.)</a:t>
            </a:r>
          </a:p>
          <a:p>
            <a:pPr marL="174107" indent="-174107" defTabSz="928573">
              <a:spcAft>
                <a:spcPts val="609"/>
              </a:spcAft>
              <a:buFont typeface="Arial" panose="020B0604020202020204" pitchFamily="34" charset="0"/>
              <a:buChar char="•"/>
              <a:defRPr/>
            </a:pPr>
            <a:r>
              <a:rPr lang="es-ES" sz="1015" kern="0" dirty="0">
                <a:solidFill>
                  <a:srgbClr val="002776"/>
                </a:solidFill>
                <a:cs typeface="Arial" pitchFamily="34" charset="0"/>
              </a:rPr>
              <a:t>Visitas de campo</a:t>
            </a:r>
          </a:p>
          <a:p>
            <a:pPr marL="174107" indent="-174107" defTabSz="928573">
              <a:spcAft>
                <a:spcPts val="609"/>
              </a:spcAft>
              <a:buFont typeface="Arial" panose="020B0604020202020204" pitchFamily="34" charset="0"/>
              <a:buChar char="•"/>
              <a:defRPr/>
            </a:pPr>
            <a:r>
              <a:rPr lang="es-ES" sz="1015" kern="0" dirty="0">
                <a:solidFill>
                  <a:srgbClr val="002776"/>
                </a:solidFill>
                <a:cs typeface="Arial" pitchFamily="34" charset="0"/>
              </a:rPr>
              <a:t>Análisis matriciales (productos, mercados, socios estratégicos)</a:t>
            </a:r>
          </a:p>
          <a:p>
            <a:pPr marL="174107" indent="-174107" defTabSz="928573">
              <a:spcAft>
                <a:spcPts val="609"/>
              </a:spcAft>
              <a:buFont typeface="Arial" panose="020B0604020202020204" pitchFamily="34" charset="0"/>
              <a:buChar char="•"/>
              <a:defRPr/>
            </a:pPr>
            <a:r>
              <a:rPr lang="es-ES" sz="1015" kern="0" dirty="0">
                <a:solidFill>
                  <a:srgbClr val="002776"/>
                </a:solidFill>
                <a:cs typeface="Arial" pitchFamily="34" charset="0"/>
              </a:rPr>
              <a:t>FODA/DAFO</a:t>
            </a:r>
          </a:p>
          <a:p>
            <a:pPr marL="174107" indent="-174107" defTabSz="928573">
              <a:spcAft>
                <a:spcPts val="609"/>
              </a:spcAft>
              <a:buFont typeface="Arial" panose="020B0604020202020204" pitchFamily="34" charset="0"/>
              <a:buChar char="•"/>
              <a:defRPr/>
            </a:pPr>
            <a:r>
              <a:rPr lang="es-ES" sz="1015" kern="0" dirty="0">
                <a:solidFill>
                  <a:srgbClr val="002776"/>
                </a:solidFill>
                <a:cs typeface="Arial" pitchFamily="34" charset="0"/>
              </a:rPr>
              <a:t>Talleres</a:t>
            </a:r>
          </a:p>
          <a:p>
            <a:pPr marL="174107" indent="-174107" defTabSz="928573">
              <a:spcAft>
                <a:spcPts val="609"/>
              </a:spcAft>
              <a:buFont typeface="Arial" panose="020B0604020202020204" pitchFamily="34" charset="0"/>
              <a:buChar char="•"/>
              <a:defRPr/>
            </a:pPr>
            <a:r>
              <a:rPr lang="es-ES" sz="1015" kern="0" dirty="0" err="1">
                <a:solidFill>
                  <a:srgbClr val="002776"/>
                </a:solidFill>
                <a:cs typeface="Arial" pitchFamily="34" charset="0"/>
              </a:rPr>
              <a:t>Benchmark</a:t>
            </a:r>
            <a:r>
              <a:rPr lang="es-ES" sz="1015" kern="0" dirty="0">
                <a:solidFill>
                  <a:srgbClr val="002776"/>
                </a:solidFill>
                <a:cs typeface="Arial" pitchFamily="34" charset="0"/>
              </a:rPr>
              <a:t> de buenas </a:t>
            </a:r>
            <a:r>
              <a:rPr lang="es-ES" sz="1015" kern="0" dirty="0" smtClean="0">
                <a:solidFill>
                  <a:srgbClr val="002776"/>
                </a:solidFill>
                <a:cs typeface="Arial" pitchFamily="34" charset="0"/>
              </a:rPr>
              <a:t>prácticas</a:t>
            </a:r>
          </a:p>
          <a:p>
            <a:pPr marL="174107" indent="-174107" defTabSz="928573">
              <a:spcAft>
                <a:spcPts val="609"/>
              </a:spcAft>
              <a:buFont typeface="Arial" panose="020B0604020202020204" pitchFamily="34" charset="0"/>
              <a:buChar char="•"/>
              <a:defRPr/>
            </a:pPr>
            <a:r>
              <a:rPr lang="es-ES" sz="1015" kern="0" dirty="0">
                <a:solidFill>
                  <a:srgbClr val="002776"/>
                </a:solidFill>
                <a:cs typeface="Arial" pitchFamily="34" charset="0"/>
              </a:rPr>
              <a:t>Herramientas de </a:t>
            </a:r>
            <a:r>
              <a:rPr lang="es-ES" sz="1015" kern="0" dirty="0" smtClean="0">
                <a:solidFill>
                  <a:srgbClr val="002776"/>
                </a:solidFill>
                <a:cs typeface="Arial" pitchFamily="34" charset="0"/>
              </a:rPr>
              <a:t>gestión</a:t>
            </a:r>
            <a:endParaRPr lang="es-ES" sz="1015" kern="0" dirty="0">
              <a:solidFill>
                <a:srgbClr val="002776"/>
              </a:solidFill>
              <a:cs typeface="Arial" pitchFamily="34" charset="0"/>
            </a:endParaRPr>
          </a:p>
        </p:txBody>
      </p:sp>
      <p:grpSp>
        <p:nvGrpSpPr>
          <p:cNvPr id="62" name="Group 61"/>
          <p:cNvGrpSpPr/>
          <p:nvPr/>
        </p:nvGrpSpPr>
        <p:grpSpPr>
          <a:xfrm>
            <a:off x="470173" y="1285686"/>
            <a:ext cx="9313100" cy="3371363"/>
            <a:chOff x="479902" y="617820"/>
            <a:chExt cx="10480782" cy="3319758"/>
          </a:xfrm>
        </p:grpSpPr>
        <p:sp>
          <p:nvSpPr>
            <p:cNvPr id="63" name="AutoShape 182"/>
            <p:cNvSpPr>
              <a:spLocks noChangeArrowheads="1"/>
            </p:cNvSpPr>
            <p:nvPr/>
          </p:nvSpPr>
          <p:spPr bwMode="auto">
            <a:xfrm>
              <a:off x="6720490" y="882056"/>
              <a:ext cx="2160000" cy="471739"/>
            </a:xfrm>
            <a:prstGeom prst="chevron">
              <a:avLst>
                <a:gd name="adj" fmla="val 35536"/>
              </a:avLst>
            </a:prstGeom>
            <a:solidFill>
              <a:schemeClr val="tx2">
                <a:lumMod val="40000"/>
                <a:lumOff val="60000"/>
              </a:schemeClr>
            </a:solidFill>
            <a:ln w="12700" algn="ctr">
              <a:noFill/>
              <a:prstDash val="dash"/>
              <a:miter lim="800000"/>
              <a:headEnd/>
              <a:tailEnd/>
            </a:ln>
          </p:spPr>
          <p:txBody>
            <a:bodyPr lIns="36560" tIns="46400" rIns="36560" bIns="46400" anchor="ctr"/>
            <a:lstStyle/>
            <a:p>
              <a:pPr algn="ctr" defTabSz="1003521"/>
              <a:r>
                <a:rPr lang="es-ES" sz="1015" kern="0" dirty="0">
                  <a:solidFill>
                    <a:srgbClr val="FFFFFF"/>
                  </a:solidFill>
                  <a:cs typeface="Arial" pitchFamily="34" charset="0"/>
                </a:rPr>
                <a:t>PRODUCTO 4</a:t>
              </a:r>
            </a:p>
          </p:txBody>
        </p:sp>
        <p:sp>
          <p:nvSpPr>
            <p:cNvPr id="64" name="AutoShape 183"/>
            <p:cNvSpPr>
              <a:spLocks noChangeArrowheads="1"/>
            </p:cNvSpPr>
            <p:nvPr/>
          </p:nvSpPr>
          <p:spPr bwMode="auto">
            <a:xfrm>
              <a:off x="4640294" y="882056"/>
              <a:ext cx="2160000" cy="471739"/>
            </a:xfrm>
            <a:prstGeom prst="chevron">
              <a:avLst>
                <a:gd name="adj" fmla="val 38001"/>
              </a:avLst>
            </a:prstGeom>
            <a:solidFill>
              <a:schemeClr val="tx2">
                <a:lumMod val="40000"/>
                <a:lumOff val="60000"/>
              </a:schemeClr>
            </a:solidFill>
            <a:ln w="12700" algn="ctr">
              <a:noFill/>
              <a:prstDash val="dash"/>
              <a:miter lim="800000"/>
              <a:headEnd/>
              <a:tailEnd/>
            </a:ln>
          </p:spPr>
          <p:txBody>
            <a:bodyPr lIns="36560" tIns="46400" rIns="36560" bIns="46400" anchor="ctr"/>
            <a:lstStyle/>
            <a:p>
              <a:pPr algn="ctr" defTabSz="1003521"/>
              <a:r>
                <a:rPr lang="es-ES" sz="1015" kern="0" dirty="0">
                  <a:solidFill>
                    <a:srgbClr val="FFFFFF"/>
                  </a:solidFill>
                  <a:cs typeface="Arial" pitchFamily="34" charset="0"/>
                </a:rPr>
                <a:t>PRODUCTO 3</a:t>
              </a:r>
            </a:p>
          </p:txBody>
        </p:sp>
        <p:sp>
          <p:nvSpPr>
            <p:cNvPr id="65" name="AutoShape 186"/>
            <p:cNvSpPr>
              <a:spLocks noChangeArrowheads="1"/>
            </p:cNvSpPr>
            <p:nvPr/>
          </p:nvSpPr>
          <p:spPr bwMode="auto">
            <a:xfrm>
              <a:off x="479902" y="882056"/>
              <a:ext cx="2160000" cy="471739"/>
            </a:xfrm>
            <a:prstGeom prst="chevron">
              <a:avLst>
                <a:gd name="adj" fmla="val 38032"/>
              </a:avLst>
            </a:prstGeom>
            <a:solidFill>
              <a:schemeClr val="tx2">
                <a:lumMod val="40000"/>
                <a:lumOff val="60000"/>
              </a:schemeClr>
            </a:solidFill>
            <a:ln w="12700" algn="ctr">
              <a:noFill/>
              <a:prstDash val="dash"/>
              <a:miter lim="800000"/>
              <a:headEnd/>
              <a:tailEnd/>
            </a:ln>
          </p:spPr>
          <p:txBody>
            <a:bodyPr lIns="36560" tIns="46400" rIns="36560" bIns="46400" anchor="ctr"/>
            <a:lstStyle/>
            <a:p>
              <a:pPr algn="ctr" defTabSz="1003521"/>
              <a:r>
                <a:rPr lang="es-ES" sz="1015" kern="0" dirty="0">
                  <a:solidFill>
                    <a:srgbClr val="FFFFFF"/>
                  </a:solidFill>
                  <a:cs typeface="Arial" pitchFamily="34" charset="0"/>
                </a:rPr>
                <a:t>PRODUCTO 1</a:t>
              </a:r>
            </a:p>
          </p:txBody>
        </p:sp>
        <p:sp>
          <p:nvSpPr>
            <p:cNvPr id="66" name="AutoShape 186"/>
            <p:cNvSpPr>
              <a:spLocks noChangeArrowheads="1"/>
            </p:cNvSpPr>
            <p:nvPr/>
          </p:nvSpPr>
          <p:spPr bwMode="auto">
            <a:xfrm>
              <a:off x="2560098" y="882056"/>
              <a:ext cx="2160000" cy="471739"/>
            </a:xfrm>
            <a:prstGeom prst="chevron">
              <a:avLst>
                <a:gd name="adj" fmla="val 38032"/>
              </a:avLst>
            </a:prstGeom>
            <a:solidFill>
              <a:schemeClr val="tx2">
                <a:lumMod val="40000"/>
                <a:lumOff val="60000"/>
              </a:schemeClr>
            </a:solidFill>
            <a:ln w="12700" algn="ctr">
              <a:noFill/>
              <a:prstDash val="dash"/>
              <a:miter lim="800000"/>
              <a:headEnd/>
              <a:tailEnd/>
            </a:ln>
          </p:spPr>
          <p:txBody>
            <a:bodyPr lIns="36560" tIns="46400" rIns="36560" bIns="46400" anchor="ctr"/>
            <a:lstStyle/>
            <a:p>
              <a:pPr algn="ctr" defTabSz="1003521"/>
              <a:r>
                <a:rPr lang="es-ES" sz="1015" kern="0" dirty="0">
                  <a:solidFill>
                    <a:srgbClr val="FFFFFF"/>
                  </a:solidFill>
                  <a:cs typeface="Arial" pitchFamily="34" charset="0"/>
                </a:rPr>
                <a:t>PRODUCTO 2</a:t>
              </a:r>
            </a:p>
          </p:txBody>
        </p:sp>
        <p:sp>
          <p:nvSpPr>
            <p:cNvPr id="67" name="TextBox 53"/>
            <p:cNvSpPr txBox="1">
              <a:spLocks noChangeArrowheads="1"/>
            </p:cNvSpPr>
            <p:nvPr/>
          </p:nvSpPr>
          <p:spPr bwMode="auto">
            <a:xfrm>
              <a:off x="500119" y="1467062"/>
              <a:ext cx="2020193" cy="1805031"/>
            </a:xfrm>
            <a:prstGeom prst="rect">
              <a:avLst/>
            </a:prstGeom>
            <a:noFill/>
            <a:ln w="9525">
              <a:noFill/>
              <a:miter lim="800000"/>
              <a:headEnd/>
              <a:tailEnd/>
            </a:ln>
          </p:spPr>
          <p:txBody>
            <a:bodyPr wrap="square" lIns="7312" tIns="7312" rIns="7312" bIns="7312">
              <a:spAutoFit/>
            </a:bodyPr>
            <a:lstStyle/>
            <a:p>
              <a:pPr defTabSz="928573">
                <a:spcAft>
                  <a:spcPts val="609"/>
                </a:spcAft>
                <a:defRPr/>
              </a:pPr>
              <a:r>
                <a:rPr lang="es-ES" sz="1015" kern="0" dirty="0">
                  <a:solidFill>
                    <a:srgbClr val="002776"/>
                  </a:solidFill>
                  <a:cs typeface="Arial" pitchFamily="34" charset="0"/>
                </a:rPr>
                <a:t>Análisis de la situación actual y contexto:</a:t>
              </a:r>
            </a:p>
            <a:p>
              <a:pPr marL="98339" indent="-98339" defTabSz="928573">
                <a:spcAft>
                  <a:spcPts val="609"/>
                </a:spcAft>
                <a:buFont typeface="Wingdings" pitchFamily="2" charset="2"/>
                <a:buChar char="§"/>
                <a:defRPr/>
              </a:pPr>
              <a:r>
                <a:rPr lang="es-ES" sz="1015" kern="0" dirty="0">
                  <a:solidFill>
                    <a:srgbClr val="002776"/>
                  </a:solidFill>
                  <a:cs typeface="Arial" pitchFamily="34" charset="0"/>
                </a:rPr>
                <a:t>Plan de trabajo</a:t>
              </a:r>
            </a:p>
            <a:p>
              <a:pPr marL="98339" indent="-98339" defTabSz="928573">
                <a:spcAft>
                  <a:spcPts val="609"/>
                </a:spcAft>
                <a:buFont typeface="Wingdings" pitchFamily="2" charset="2"/>
                <a:buChar char="§"/>
                <a:defRPr/>
              </a:pPr>
              <a:r>
                <a:rPr lang="es-ES" sz="1015" kern="0" dirty="0">
                  <a:solidFill>
                    <a:srgbClr val="002776"/>
                  </a:solidFill>
                  <a:cs typeface="Arial" pitchFamily="34" charset="0"/>
                </a:rPr>
                <a:t>Análisis histórico 2010-15</a:t>
              </a:r>
            </a:p>
            <a:p>
              <a:pPr marL="98339" indent="-98339" defTabSz="928573">
                <a:spcAft>
                  <a:spcPts val="609"/>
                </a:spcAft>
                <a:buFont typeface="Wingdings" pitchFamily="2" charset="2"/>
                <a:buChar char="§"/>
                <a:defRPr/>
              </a:pPr>
              <a:r>
                <a:rPr lang="es-ES" sz="1015" kern="0" dirty="0">
                  <a:solidFill>
                    <a:srgbClr val="002776"/>
                  </a:solidFill>
                  <a:cs typeface="Arial" pitchFamily="34" charset="0"/>
                </a:rPr>
                <a:t>Tendencias 2021</a:t>
              </a:r>
            </a:p>
            <a:p>
              <a:pPr marL="98339" indent="-98339" defTabSz="928573">
                <a:spcAft>
                  <a:spcPts val="609"/>
                </a:spcAft>
                <a:buFont typeface="Wingdings" pitchFamily="2" charset="2"/>
                <a:buChar char="§"/>
                <a:defRPr/>
              </a:pPr>
              <a:r>
                <a:rPr lang="es-ES" sz="1015" kern="0" dirty="0">
                  <a:solidFill>
                    <a:srgbClr val="002776"/>
                  </a:solidFill>
                  <a:cs typeface="Arial" pitchFamily="34" charset="0"/>
                </a:rPr>
                <a:t>Diagnóstico integral del </a:t>
              </a:r>
              <a:r>
                <a:rPr lang="es-ES" sz="1015" kern="0" dirty="0" err="1">
                  <a:solidFill>
                    <a:srgbClr val="002776"/>
                  </a:solidFill>
                  <a:cs typeface="Arial" pitchFamily="34" charset="0"/>
                </a:rPr>
                <a:t>cluster</a:t>
              </a:r>
              <a:r>
                <a:rPr lang="es-ES" sz="1015" kern="0" dirty="0">
                  <a:solidFill>
                    <a:srgbClr val="002776"/>
                  </a:solidFill>
                  <a:cs typeface="Arial" pitchFamily="34" charset="0"/>
                </a:rPr>
                <a:t> turístico de Quito</a:t>
              </a:r>
            </a:p>
            <a:p>
              <a:pPr marL="98339" indent="-98339" defTabSz="928573">
                <a:spcAft>
                  <a:spcPts val="609"/>
                </a:spcAft>
                <a:buFont typeface="Wingdings" pitchFamily="2" charset="2"/>
                <a:buChar char="§"/>
                <a:defRPr/>
              </a:pPr>
              <a:r>
                <a:rPr lang="es-ES" sz="1015" kern="0" dirty="0">
                  <a:solidFill>
                    <a:srgbClr val="002776"/>
                  </a:solidFill>
                  <a:cs typeface="Arial" pitchFamily="34" charset="0"/>
                </a:rPr>
                <a:t>Revisión de la gestión de Quito Turismo</a:t>
              </a:r>
            </a:p>
          </p:txBody>
        </p:sp>
        <p:sp>
          <p:nvSpPr>
            <p:cNvPr id="68" name="Rectangle 67"/>
            <p:cNvSpPr>
              <a:spLocks noChangeArrowheads="1"/>
            </p:cNvSpPr>
            <p:nvPr/>
          </p:nvSpPr>
          <p:spPr bwMode="auto">
            <a:xfrm>
              <a:off x="757392" y="617820"/>
              <a:ext cx="8432647" cy="1372117"/>
            </a:xfrm>
            <a:prstGeom prst="rect">
              <a:avLst/>
            </a:prstGeom>
            <a:noFill/>
            <a:ln w="6350" algn="ctr">
              <a:noFill/>
              <a:miter lim="800000"/>
              <a:headEnd type="none" w="sm" len="sm"/>
              <a:tailEnd type="none" w="sm" len="sm"/>
            </a:ln>
          </p:spPr>
          <p:txBody>
            <a:bodyPr lIns="46356" tIns="46356" rIns="46356" bIns="46356" anchor="ctr"/>
            <a:lstStyle/>
            <a:p>
              <a:pPr marL="180345" indent="-180345" defTabSz="928573">
                <a:spcBef>
                  <a:spcPts val="609"/>
                </a:spcBef>
                <a:buSzPct val="100000"/>
                <a:buFont typeface="Wingdings" pitchFamily="2" charset="2"/>
                <a:buChar char="§"/>
                <a:defRPr/>
              </a:pPr>
              <a:endParaRPr lang="es-CL" sz="1117" b="1" dirty="0">
                <a:solidFill>
                  <a:srgbClr val="000000"/>
                </a:solidFill>
                <a:cs typeface="Arial" pitchFamily="34" charset="0"/>
              </a:endParaRPr>
            </a:p>
          </p:txBody>
        </p:sp>
        <p:sp>
          <p:nvSpPr>
            <p:cNvPr id="69" name="TextBox 53"/>
            <p:cNvSpPr txBox="1">
              <a:spLocks noChangeArrowheads="1"/>
            </p:cNvSpPr>
            <p:nvPr/>
          </p:nvSpPr>
          <p:spPr bwMode="auto">
            <a:xfrm>
              <a:off x="2566719" y="1467062"/>
              <a:ext cx="2086815" cy="870159"/>
            </a:xfrm>
            <a:prstGeom prst="rect">
              <a:avLst/>
            </a:prstGeom>
            <a:noFill/>
            <a:ln w="9525">
              <a:noFill/>
              <a:miter lim="800000"/>
              <a:headEnd/>
              <a:tailEnd/>
            </a:ln>
          </p:spPr>
          <p:txBody>
            <a:bodyPr wrap="square" lIns="7312" tIns="7312" rIns="7312" bIns="7312">
              <a:spAutoFit/>
            </a:bodyPr>
            <a:lstStyle/>
            <a:p>
              <a:pPr marL="174107" indent="-174107" defTabSz="928573">
                <a:spcAft>
                  <a:spcPts val="609"/>
                </a:spcAft>
                <a:buFont typeface="Wingdings" panose="05000000000000000000" pitchFamily="2" charset="2"/>
                <a:buChar char="§"/>
                <a:defRPr/>
              </a:pPr>
              <a:r>
                <a:rPr lang="es-ES" sz="1015" kern="0" dirty="0">
                  <a:solidFill>
                    <a:srgbClr val="002776"/>
                  </a:solidFill>
                  <a:cs typeface="Arial" pitchFamily="34" charset="0"/>
                </a:rPr>
                <a:t>Misión, visión y objetivos</a:t>
              </a:r>
            </a:p>
            <a:p>
              <a:pPr marL="174107" indent="-174107" defTabSz="928573">
                <a:spcAft>
                  <a:spcPts val="609"/>
                </a:spcAft>
                <a:buFont typeface="Wingdings" panose="05000000000000000000" pitchFamily="2" charset="2"/>
                <a:buChar char="§"/>
                <a:defRPr/>
              </a:pPr>
              <a:r>
                <a:rPr lang="es-ES" sz="1015" kern="0" dirty="0">
                  <a:solidFill>
                    <a:srgbClr val="002776"/>
                  </a:solidFill>
                  <a:cs typeface="Arial" pitchFamily="34" charset="0"/>
                </a:rPr>
                <a:t>PUV, posicionamiento</a:t>
              </a:r>
            </a:p>
            <a:p>
              <a:pPr marL="174107" indent="-174107" defTabSz="928573">
                <a:spcAft>
                  <a:spcPts val="609"/>
                </a:spcAft>
                <a:buFont typeface="Wingdings" panose="05000000000000000000" pitchFamily="2" charset="2"/>
                <a:buChar char="§"/>
                <a:defRPr/>
              </a:pPr>
              <a:r>
                <a:rPr lang="es-ES" sz="1015" kern="0" dirty="0">
                  <a:solidFill>
                    <a:srgbClr val="002776"/>
                  </a:solidFill>
                  <a:cs typeface="Arial" pitchFamily="34" charset="0"/>
                </a:rPr>
                <a:t>Estrategias</a:t>
              </a:r>
            </a:p>
            <a:p>
              <a:pPr marL="174107" indent="-174107" defTabSz="928573">
                <a:spcAft>
                  <a:spcPts val="609"/>
                </a:spcAft>
                <a:buFont typeface="Wingdings" panose="05000000000000000000" pitchFamily="2" charset="2"/>
                <a:buChar char="§"/>
                <a:defRPr/>
              </a:pPr>
              <a:r>
                <a:rPr lang="es-ES" sz="1015" kern="0" dirty="0">
                  <a:solidFill>
                    <a:srgbClr val="002776"/>
                  </a:solidFill>
                  <a:cs typeface="Arial" pitchFamily="34" charset="0"/>
                </a:rPr>
                <a:t>Metas</a:t>
              </a:r>
            </a:p>
          </p:txBody>
        </p:sp>
        <p:sp>
          <p:nvSpPr>
            <p:cNvPr id="70" name="TextBox 53"/>
            <p:cNvSpPr txBox="1">
              <a:spLocks noChangeArrowheads="1"/>
            </p:cNvSpPr>
            <p:nvPr/>
          </p:nvSpPr>
          <p:spPr bwMode="auto">
            <a:xfrm>
              <a:off x="4719364" y="1467063"/>
              <a:ext cx="2028336" cy="168346"/>
            </a:xfrm>
            <a:prstGeom prst="rect">
              <a:avLst/>
            </a:prstGeom>
            <a:noFill/>
            <a:ln w="9525">
              <a:noFill/>
              <a:miter lim="800000"/>
              <a:headEnd/>
              <a:tailEnd/>
            </a:ln>
          </p:spPr>
          <p:txBody>
            <a:bodyPr wrap="square" lIns="7312" tIns="7312" rIns="7312" bIns="7312">
              <a:spAutoFit/>
            </a:bodyPr>
            <a:lstStyle/>
            <a:p>
              <a:pPr marL="98339" indent="-98339" defTabSz="928573">
                <a:spcAft>
                  <a:spcPts val="609"/>
                </a:spcAft>
                <a:buFont typeface="Arial" panose="020B0604020202020204" pitchFamily="34" charset="0"/>
                <a:buChar char="•"/>
                <a:defRPr/>
              </a:pPr>
              <a:r>
                <a:rPr lang="es-ES" sz="1015" kern="0" dirty="0">
                  <a:solidFill>
                    <a:srgbClr val="002776"/>
                  </a:solidFill>
                  <a:cs typeface="Arial" pitchFamily="34" charset="0"/>
                </a:rPr>
                <a:t>Planes de acción </a:t>
              </a:r>
            </a:p>
          </p:txBody>
        </p:sp>
        <p:sp>
          <p:nvSpPr>
            <p:cNvPr id="71" name="TextBox 53"/>
            <p:cNvSpPr txBox="1">
              <a:spLocks noChangeArrowheads="1"/>
            </p:cNvSpPr>
            <p:nvPr/>
          </p:nvSpPr>
          <p:spPr bwMode="auto">
            <a:xfrm>
              <a:off x="6848574" y="1467063"/>
              <a:ext cx="2028337" cy="170737"/>
            </a:xfrm>
            <a:prstGeom prst="rect">
              <a:avLst/>
            </a:prstGeom>
            <a:noFill/>
            <a:ln w="9525">
              <a:noFill/>
              <a:miter lim="800000"/>
              <a:headEnd/>
              <a:tailEnd/>
            </a:ln>
          </p:spPr>
          <p:txBody>
            <a:bodyPr wrap="square" lIns="7312" tIns="7312" rIns="7312" bIns="7312">
              <a:spAutoFit/>
            </a:bodyPr>
            <a:lstStyle/>
            <a:p>
              <a:pPr marL="85442" indent="-85442" defTabSz="928573">
                <a:spcAft>
                  <a:spcPts val="609"/>
                </a:spcAft>
                <a:buFont typeface="Arial" panose="020B0604020202020204" pitchFamily="34" charset="0"/>
                <a:buChar char="•"/>
                <a:defRPr/>
              </a:pPr>
              <a:r>
                <a:rPr lang="es-ES" sz="1015" kern="0" dirty="0" smtClean="0">
                  <a:solidFill>
                    <a:srgbClr val="002776"/>
                  </a:solidFill>
                  <a:cs typeface="Arial" pitchFamily="34" charset="0"/>
                </a:rPr>
                <a:t>POPA 2016 - 20121</a:t>
              </a:r>
              <a:endParaRPr lang="es-ES" sz="1015" kern="0" dirty="0">
                <a:solidFill>
                  <a:srgbClr val="002776"/>
                </a:solidFill>
                <a:cs typeface="Arial" pitchFamily="34" charset="0"/>
              </a:endParaRPr>
            </a:p>
          </p:txBody>
        </p:sp>
        <p:sp>
          <p:nvSpPr>
            <p:cNvPr id="72" name="Rectangle 71"/>
            <p:cNvSpPr/>
            <p:nvPr/>
          </p:nvSpPr>
          <p:spPr bwMode="auto">
            <a:xfrm>
              <a:off x="8861413" y="839716"/>
              <a:ext cx="2098426" cy="2563998"/>
            </a:xfrm>
            <a:prstGeom prst="rect">
              <a:avLst/>
            </a:prstGeom>
            <a:noFill/>
            <a:ln w="38100" cap="flat" cmpd="sng" algn="ctr">
              <a:solidFill>
                <a:schemeClr val="accent2">
                  <a:lumMod val="60000"/>
                  <a:lumOff val="4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marL="235368" indent="-235368" defTabSz="928573">
                <a:lnSpc>
                  <a:spcPct val="106000"/>
                </a:lnSpc>
              </a:pPr>
              <a:endParaRPr lang="es-CL" sz="2437">
                <a:solidFill>
                  <a:srgbClr val="000000"/>
                </a:solidFill>
                <a:cs typeface="Arial" pitchFamily="34" charset="0"/>
              </a:endParaRPr>
            </a:p>
          </p:txBody>
        </p:sp>
        <p:sp>
          <p:nvSpPr>
            <p:cNvPr id="73" name="TextBox 72"/>
            <p:cNvSpPr txBox="1"/>
            <p:nvPr/>
          </p:nvSpPr>
          <p:spPr bwMode="auto">
            <a:xfrm>
              <a:off x="5773509" y="3022808"/>
              <a:ext cx="2681530" cy="34257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7312" tIns="7312" rIns="7312" bIns="7312">
              <a:spAutoFit/>
            </a:bodyPr>
            <a:lstStyle>
              <a:defPPr>
                <a:defRPr lang="en-US"/>
              </a:defPPr>
              <a:lvl1pPr marL="96838" indent="-96838" fontAlgn="auto">
                <a:spcBef>
                  <a:spcPts val="0"/>
                </a:spcBef>
                <a:spcAft>
                  <a:spcPts val="300"/>
                </a:spcAft>
                <a:buFont typeface="Arial" panose="020B0604020202020204" pitchFamily="34" charset="0"/>
                <a:buChar char="•"/>
                <a:defRPr sz="900" kern="0">
                  <a:solidFill>
                    <a:schemeClr val="accent1"/>
                  </a:solidFill>
                </a:defRPr>
              </a:lvl1pPr>
            </a:lstStyle>
            <a:p>
              <a:pPr marL="0" indent="0" algn="ctr" defTabSz="928573">
                <a:buNone/>
              </a:pPr>
              <a:r>
                <a:rPr lang="es-ES" sz="1066" dirty="0">
                  <a:solidFill>
                    <a:srgbClr val="002776"/>
                  </a:solidFill>
                </a:rPr>
                <a:t>Avances realizados hasta el presente informe</a:t>
              </a:r>
            </a:p>
          </p:txBody>
        </p:sp>
        <p:cxnSp>
          <p:nvCxnSpPr>
            <p:cNvPr id="74" name="Straight Arrow Connector 73"/>
            <p:cNvCxnSpPr/>
            <p:nvPr/>
          </p:nvCxnSpPr>
          <p:spPr bwMode="auto">
            <a:xfrm>
              <a:off x="8455040" y="3272093"/>
              <a:ext cx="406373" cy="0"/>
            </a:xfrm>
            <a:prstGeom prst="straightConnector1">
              <a:avLst/>
            </a:prstGeom>
            <a:solidFill>
              <a:schemeClr val="accent1"/>
            </a:solidFill>
            <a:ln w="34925" cap="flat" cmpd="sng" algn="ctr">
              <a:solidFill>
                <a:schemeClr val="accent2"/>
              </a:solidFill>
              <a:prstDash val="solid"/>
              <a:round/>
              <a:headEnd type="none" w="med" len="med"/>
              <a:tailEnd type="triangle"/>
            </a:ln>
            <a:effectLst/>
          </p:spPr>
        </p:cxnSp>
        <p:sp>
          <p:nvSpPr>
            <p:cNvPr id="75" name="AutoShape 182"/>
            <p:cNvSpPr>
              <a:spLocks noChangeArrowheads="1"/>
            </p:cNvSpPr>
            <p:nvPr/>
          </p:nvSpPr>
          <p:spPr bwMode="auto">
            <a:xfrm>
              <a:off x="8800684" y="882056"/>
              <a:ext cx="2160000" cy="471739"/>
            </a:xfrm>
            <a:prstGeom prst="chevron">
              <a:avLst>
                <a:gd name="adj" fmla="val 35536"/>
              </a:avLst>
            </a:prstGeom>
            <a:solidFill>
              <a:schemeClr val="accent2"/>
            </a:solidFill>
            <a:ln w="12700" algn="ctr">
              <a:noFill/>
              <a:miter lim="800000"/>
              <a:headEnd/>
              <a:tailEnd/>
            </a:ln>
          </p:spPr>
          <p:txBody>
            <a:bodyPr lIns="36560" tIns="46400" rIns="36560" bIns="46400" anchor="ctr"/>
            <a:lstStyle/>
            <a:p>
              <a:pPr algn="ctr" defTabSz="928573">
                <a:lnSpc>
                  <a:spcPct val="95000"/>
                </a:lnSpc>
              </a:pPr>
              <a:r>
                <a:rPr lang="es-ES" sz="1015" b="1" kern="0" dirty="0">
                  <a:solidFill>
                    <a:srgbClr val="FFFFFF"/>
                  </a:solidFill>
                  <a:cs typeface="Arial" pitchFamily="34" charset="0"/>
                </a:rPr>
                <a:t>PRODUCTO 5</a:t>
              </a:r>
            </a:p>
          </p:txBody>
        </p:sp>
        <p:sp>
          <p:nvSpPr>
            <p:cNvPr id="76" name="TextBox 53"/>
            <p:cNvSpPr txBox="1">
              <a:spLocks noChangeArrowheads="1"/>
            </p:cNvSpPr>
            <p:nvPr/>
          </p:nvSpPr>
          <p:spPr bwMode="auto">
            <a:xfrm>
              <a:off x="8908910" y="1467063"/>
              <a:ext cx="2028337" cy="403878"/>
            </a:xfrm>
            <a:prstGeom prst="rect">
              <a:avLst/>
            </a:prstGeom>
            <a:noFill/>
            <a:ln w="9525">
              <a:noFill/>
              <a:miter lim="800000"/>
              <a:headEnd/>
              <a:tailEnd/>
            </a:ln>
          </p:spPr>
          <p:txBody>
            <a:bodyPr wrap="square" lIns="7312" tIns="7312" rIns="7312" bIns="7312">
              <a:spAutoFit/>
            </a:bodyPr>
            <a:lstStyle/>
            <a:p>
              <a:pPr marL="85442" indent="-85442" defTabSz="928573">
                <a:spcAft>
                  <a:spcPts val="609"/>
                </a:spcAft>
                <a:buFont typeface="Arial" panose="020B0604020202020204" pitchFamily="34" charset="0"/>
                <a:buChar char="•"/>
                <a:defRPr/>
              </a:pPr>
              <a:r>
                <a:rPr lang="es-ES" sz="1015" kern="0" dirty="0">
                  <a:solidFill>
                    <a:srgbClr val="002776"/>
                  </a:solidFill>
                  <a:cs typeface="Arial" pitchFamily="34" charset="0"/>
                </a:rPr>
                <a:t>Herramientas de gestión</a:t>
              </a:r>
            </a:p>
            <a:p>
              <a:pPr marL="85442" indent="-85442" defTabSz="928573">
                <a:spcAft>
                  <a:spcPts val="609"/>
                </a:spcAft>
                <a:buFont typeface="Arial" panose="020B0604020202020204" pitchFamily="34" charset="0"/>
                <a:buChar char="•"/>
                <a:defRPr/>
              </a:pPr>
              <a:r>
                <a:rPr lang="es-ES" sz="1015" kern="0" dirty="0" err="1">
                  <a:solidFill>
                    <a:srgbClr val="002776"/>
                  </a:solidFill>
                  <a:cs typeface="Arial" pitchFamily="34" charset="0"/>
                </a:rPr>
                <a:t>Canvas</a:t>
              </a:r>
              <a:endParaRPr lang="es-ES" sz="1015" kern="0" dirty="0">
                <a:solidFill>
                  <a:srgbClr val="002776"/>
                </a:solidFill>
                <a:cs typeface="Arial" pitchFamily="34" charset="0"/>
              </a:endParaRPr>
            </a:p>
          </p:txBody>
        </p:sp>
        <p:sp>
          <p:nvSpPr>
            <p:cNvPr id="77" name="AutoShape 186"/>
            <p:cNvSpPr>
              <a:spLocks noChangeArrowheads="1"/>
            </p:cNvSpPr>
            <p:nvPr/>
          </p:nvSpPr>
          <p:spPr bwMode="auto">
            <a:xfrm>
              <a:off x="479902" y="3506247"/>
              <a:ext cx="10316843" cy="431331"/>
            </a:xfrm>
            <a:prstGeom prst="chevron">
              <a:avLst>
                <a:gd name="adj" fmla="val 38032"/>
              </a:avLst>
            </a:prstGeom>
            <a:solidFill>
              <a:schemeClr val="accent2">
                <a:lumMod val="40000"/>
                <a:lumOff val="60000"/>
              </a:schemeClr>
            </a:solidFill>
            <a:ln w="12700" algn="ctr">
              <a:noFill/>
              <a:miter lim="800000"/>
              <a:headEnd/>
              <a:tailEnd/>
            </a:ln>
          </p:spPr>
          <p:txBody>
            <a:bodyPr lIns="36560" tIns="46400" rIns="36560" bIns="46400" anchor="ctr"/>
            <a:lstStyle/>
            <a:p>
              <a:pPr algn="ctr" defTabSz="928573">
                <a:lnSpc>
                  <a:spcPct val="95000"/>
                </a:lnSpc>
                <a:defRPr/>
              </a:pPr>
              <a:r>
                <a:rPr lang="es-ES" sz="1015" b="1" kern="0" dirty="0">
                  <a:solidFill>
                    <a:srgbClr val="002060"/>
                  </a:solidFill>
                  <a:cs typeface="Arial" pitchFamily="34" charset="0"/>
                </a:rPr>
                <a:t>PRODUCTO 6</a:t>
              </a:r>
            </a:p>
            <a:p>
              <a:pPr algn="ctr" defTabSz="928573">
                <a:lnSpc>
                  <a:spcPct val="95000"/>
                </a:lnSpc>
                <a:defRPr/>
              </a:pPr>
              <a:r>
                <a:rPr lang="es-ES" sz="1015" kern="0" dirty="0">
                  <a:solidFill>
                    <a:srgbClr val="002060"/>
                  </a:solidFill>
                  <a:cs typeface="Arial" pitchFamily="34" charset="0"/>
                </a:rPr>
                <a:t>Transferencia de conocimiento / Mecanismos de acompañamiento</a:t>
              </a:r>
            </a:p>
          </p:txBody>
        </p:sp>
      </p:grpSp>
    </p:spTree>
    <p:extLst>
      <p:ext uri="{BB962C8B-B14F-4D97-AF65-F5344CB8AC3E}">
        <p14:creationId xmlns:p14="http://schemas.microsoft.com/office/powerpoint/2010/main" val="1559725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40525" y="142578"/>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smtClean="0">
                <a:solidFill>
                  <a:srgbClr val="002060"/>
                </a:solidFill>
              </a:rPr>
              <a:t>Plan de negocios</a:t>
            </a:r>
            <a:endParaRPr lang="es-ES" sz="2437" b="1" dirty="0">
              <a:solidFill>
                <a:srgbClr val="002060"/>
              </a:solidFill>
            </a:endParaRPr>
          </a:p>
          <a:p>
            <a:pPr fontAlgn="base">
              <a:spcBef>
                <a:spcPct val="0"/>
              </a:spcBef>
              <a:spcAft>
                <a:spcPct val="0"/>
              </a:spcAft>
            </a:pPr>
            <a:r>
              <a:rPr lang="es-ES" sz="2031" b="1" dirty="0" smtClean="0">
                <a:solidFill>
                  <a:srgbClr val="00B0F0"/>
                </a:solidFill>
              </a:rPr>
              <a:t>CANVAS – Modelo de Negocio de Visitor Center</a:t>
            </a:r>
            <a:r>
              <a:rPr lang="es-ES" sz="2031" b="1" dirty="0" smtClean="0">
                <a:solidFill>
                  <a:srgbClr val="C00000"/>
                </a:solidFill>
              </a:rPr>
              <a:t> </a:t>
            </a:r>
            <a:r>
              <a:rPr lang="es-ES" sz="2031" b="1" dirty="0" smtClean="0">
                <a:solidFill>
                  <a:srgbClr val="00B0F0"/>
                </a:solidFill>
              </a:rPr>
              <a:t>El Quinde</a:t>
            </a:r>
            <a:endParaRPr lang="es-ES" sz="1422" i="1" strike="sngStrike" dirty="0">
              <a:solidFill>
                <a:srgbClr val="00B0F0"/>
              </a:solidFill>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30</a:t>
            </a:fld>
            <a:endParaRPr lang="es-ES" dirty="0">
              <a:solidFill>
                <a:srgbClr val="002776"/>
              </a:solidFill>
            </a:endParaRPr>
          </a:p>
        </p:txBody>
      </p:sp>
      <p:grpSp>
        <p:nvGrpSpPr>
          <p:cNvPr id="40" name="Group 39"/>
          <p:cNvGrpSpPr/>
          <p:nvPr/>
        </p:nvGrpSpPr>
        <p:grpSpPr>
          <a:xfrm>
            <a:off x="70228" y="937628"/>
            <a:ext cx="9899606" cy="6264695"/>
            <a:chOff x="61442" y="1078682"/>
            <a:chExt cx="9899606" cy="6264695"/>
          </a:xfrm>
        </p:grpSpPr>
        <p:sp>
          <p:nvSpPr>
            <p:cNvPr id="3" name="TextBox 2"/>
            <p:cNvSpPr txBox="1"/>
            <p:nvPr/>
          </p:nvSpPr>
          <p:spPr>
            <a:xfrm>
              <a:off x="61442" y="1078682"/>
              <a:ext cx="9899606" cy="40011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dirty="0" err="1" smtClean="0">
                  <a:solidFill>
                    <a:srgbClr val="002776"/>
                  </a:solidFill>
                </a:rPr>
                <a:t>Visitor</a:t>
              </a:r>
              <a:r>
                <a:rPr lang="es-EC" dirty="0" smtClean="0">
                  <a:solidFill>
                    <a:srgbClr val="002776"/>
                  </a:solidFill>
                </a:rPr>
                <a:t> Center El Quinde - CANVAS</a:t>
              </a:r>
              <a:endParaRPr lang="es-EC" dirty="0">
                <a:solidFill>
                  <a:srgbClr val="002776"/>
                </a:solidFill>
              </a:endParaRPr>
            </a:p>
          </p:txBody>
        </p:sp>
        <p:sp>
          <p:nvSpPr>
            <p:cNvPr id="5" name="Rectangle 4"/>
            <p:cNvSpPr/>
            <p:nvPr/>
          </p:nvSpPr>
          <p:spPr>
            <a:xfrm>
              <a:off x="61442" y="1525596"/>
              <a:ext cx="1942909" cy="438912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Socios Clave:</a:t>
              </a:r>
            </a:p>
            <a:p>
              <a:pPr marL="171450" indent="-171450">
                <a:buFont typeface="Arial" panose="020B0604020202020204" pitchFamily="34" charset="0"/>
                <a:buChar char="•"/>
              </a:pPr>
              <a:r>
                <a:rPr lang="es-EC" sz="1100" dirty="0" smtClean="0">
                  <a:solidFill>
                    <a:schemeClr val="tx2"/>
                  </a:solidFill>
                </a:rPr>
                <a:t>Clientes del sector privado que facilitarán en la promoción de la tienda a los turistas nacionales e internacionales.</a:t>
              </a:r>
            </a:p>
            <a:p>
              <a:pPr marL="171450" indent="-171450">
                <a:buFont typeface="Arial" panose="020B0604020202020204" pitchFamily="34" charset="0"/>
                <a:buChar char="•"/>
              </a:pPr>
              <a:r>
                <a:rPr lang="es-EC" sz="1100" dirty="0" smtClean="0">
                  <a:solidFill>
                    <a:schemeClr val="tx2"/>
                  </a:solidFill>
                </a:rPr>
                <a:t>Sector Público, el cual facilitara en la capacitación de los empleados de la tienda</a:t>
              </a:r>
            </a:p>
            <a:p>
              <a:pPr marL="171450" indent="-171450">
                <a:buFont typeface="Arial" panose="020B0604020202020204" pitchFamily="34" charset="0"/>
                <a:buChar char="•"/>
              </a:pPr>
              <a:r>
                <a:rPr lang="es-EC" sz="1100" dirty="0" smtClean="0">
                  <a:solidFill>
                    <a:schemeClr val="tx2"/>
                  </a:solidFill>
                </a:rPr>
                <a:t>Visitantes nacionales e internacionales</a:t>
              </a:r>
            </a:p>
            <a:p>
              <a:endParaRPr lang="es-EC" sz="1100" dirty="0" smtClean="0">
                <a:solidFill>
                  <a:schemeClr val="tx2"/>
                </a:solidFill>
              </a:endParaRPr>
            </a:p>
            <a:p>
              <a:endParaRPr lang="es-EC" sz="1100" dirty="0" smtClean="0">
                <a:solidFill>
                  <a:schemeClr val="tx2"/>
                </a:solidFill>
              </a:endParaRPr>
            </a:p>
            <a:p>
              <a:pPr marL="171450" indent="-171450">
                <a:buFont typeface="Arial" panose="020B0604020202020204" pitchFamily="34" charset="0"/>
                <a:buChar char="•"/>
              </a:pPr>
              <a:endParaRPr lang="es-EC" sz="1100" dirty="0" smtClean="0">
                <a:solidFill>
                  <a:schemeClr val="tx2"/>
                </a:solidFill>
              </a:endParaRPr>
            </a:p>
            <a:p>
              <a:pPr marL="171450" indent="-171450">
                <a:buFont typeface="Arial" panose="020B0604020202020204" pitchFamily="34" charset="0"/>
                <a:buChar char="•"/>
              </a:pPr>
              <a:endParaRPr lang="es-EC" sz="1100" dirty="0" smtClean="0">
                <a:solidFill>
                  <a:srgbClr val="002776"/>
                </a:solidFill>
              </a:endParaRPr>
            </a:p>
            <a:p>
              <a:endParaRPr lang="es-EC" sz="1100" dirty="0">
                <a:solidFill>
                  <a:srgbClr val="002776"/>
                </a:solidFill>
              </a:endParaRPr>
            </a:p>
          </p:txBody>
        </p:sp>
        <p:sp>
          <p:nvSpPr>
            <p:cNvPr id="27" name="Rectangle 26"/>
            <p:cNvSpPr/>
            <p:nvPr/>
          </p:nvSpPr>
          <p:spPr>
            <a:xfrm>
              <a:off x="4021882" y="1525595"/>
              <a:ext cx="1978726" cy="438912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Propuesta de Valor</a:t>
              </a:r>
            </a:p>
            <a:p>
              <a:pPr marL="285750" indent="-285750">
                <a:buFont typeface="Arial" panose="020B0604020202020204" pitchFamily="34" charset="0"/>
                <a:buChar char="•"/>
              </a:pPr>
              <a:r>
                <a:rPr lang="es-EC" sz="1100" i="1" dirty="0" smtClean="0">
                  <a:solidFill>
                    <a:srgbClr val="002060"/>
                  </a:solidFill>
                </a:rPr>
                <a:t>Oferta de una experiencia integral en un centro de atención al visitante</a:t>
              </a:r>
            </a:p>
            <a:p>
              <a:pPr marL="285750" indent="-285750">
                <a:buFont typeface="Arial" panose="020B0604020202020204" pitchFamily="34" charset="0"/>
                <a:buChar char="•"/>
              </a:pPr>
              <a:r>
                <a:rPr lang="es-EC" sz="1100" i="1" dirty="0" smtClean="0">
                  <a:solidFill>
                    <a:srgbClr val="002060"/>
                  </a:solidFill>
                </a:rPr>
                <a:t>Solución de necesidades logísticas del viajero</a:t>
              </a:r>
            </a:p>
            <a:p>
              <a:pPr marL="285750" indent="-285750">
                <a:buFont typeface="Arial" panose="020B0604020202020204" pitchFamily="34" charset="0"/>
                <a:buChar char="•"/>
              </a:pPr>
              <a:r>
                <a:rPr lang="es-EC" sz="1100" i="1" dirty="0" smtClean="0">
                  <a:solidFill>
                    <a:srgbClr val="002060"/>
                  </a:solidFill>
                </a:rPr>
                <a:t>Solución de necesidades comerciales  para consumo de productos de turismo de alto valor en DMQ</a:t>
              </a:r>
            </a:p>
            <a:p>
              <a:pPr marL="285750" indent="-285750">
                <a:buFont typeface="Arial" panose="020B0604020202020204" pitchFamily="34" charset="0"/>
                <a:buChar char="•"/>
              </a:pPr>
              <a:r>
                <a:rPr lang="es-EC" sz="1100" i="1" dirty="0" smtClean="0">
                  <a:solidFill>
                    <a:srgbClr val="002060"/>
                  </a:solidFill>
                </a:rPr>
                <a:t>Información especializada y personalizada con reservas on-line</a:t>
              </a:r>
            </a:p>
            <a:p>
              <a:pPr marL="285750" indent="-285750">
                <a:buFont typeface="Arial" panose="020B0604020202020204" pitchFamily="34" charset="0"/>
                <a:buChar char="•"/>
              </a:pPr>
              <a:r>
                <a:rPr lang="es-EC" sz="1100" i="1" dirty="0" smtClean="0">
                  <a:solidFill>
                    <a:srgbClr val="002060"/>
                  </a:solidFill>
                </a:rPr>
                <a:t>Atención multilingüe</a:t>
              </a:r>
            </a:p>
            <a:p>
              <a:pPr marL="285750" indent="-285750">
                <a:buFont typeface="Arial" panose="020B0604020202020204" pitchFamily="34" charset="0"/>
                <a:buChar char="•"/>
              </a:pPr>
              <a:r>
                <a:rPr lang="es-EC" sz="1100" i="1" dirty="0" smtClean="0">
                  <a:solidFill>
                    <a:srgbClr val="002060"/>
                  </a:solidFill>
                </a:rPr>
                <a:t>Punto de encuentro con Zona </a:t>
              </a:r>
              <a:r>
                <a:rPr lang="es-EC" sz="1100" i="1" dirty="0" err="1" smtClean="0">
                  <a:solidFill>
                    <a:srgbClr val="002060"/>
                  </a:solidFill>
                </a:rPr>
                <a:t>Wifi</a:t>
              </a:r>
              <a:endParaRPr lang="es-EC" sz="1100" i="1" dirty="0" smtClean="0">
                <a:solidFill>
                  <a:srgbClr val="002060"/>
                </a:solidFill>
              </a:endParaRPr>
            </a:p>
            <a:p>
              <a:endParaRPr lang="es-EC" sz="1100" dirty="0">
                <a:solidFill>
                  <a:srgbClr val="002776"/>
                </a:solidFill>
              </a:endParaRPr>
            </a:p>
          </p:txBody>
        </p:sp>
        <p:sp>
          <p:nvSpPr>
            <p:cNvPr id="28" name="Rectangle 27"/>
            <p:cNvSpPr/>
            <p:nvPr/>
          </p:nvSpPr>
          <p:spPr>
            <a:xfrm>
              <a:off x="7982322" y="1523184"/>
              <a:ext cx="1978726" cy="439153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Segmentos de Clientes:</a:t>
              </a:r>
            </a:p>
            <a:p>
              <a:pPr marL="171450" indent="-171450">
                <a:buFont typeface="Arial" panose="020B0604020202020204" pitchFamily="34" charset="0"/>
                <a:buChar char="•"/>
              </a:pPr>
              <a:r>
                <a:rPr lang="es-EC" sz="1100" dirty="0" smtClean="0">
                  <a:solidFill>
                    <a:srgbClr val="002776"/>
                  </a:solidFill>
                </a:rPr>
                <a:t>Visitantes nacionales e internacionales</a:t>
              </a:r>
            </a:p>
            <a:p>
              <a:pPr marL="171450" indent="-171450">
                <a:buFont typeface="Arial" panose="020B0604020202020204" pitchFamily="34" charset="0"/>
                <a:buChar char="•"/>
              </a:pPr>
              <a:r>
                <a:rPr lang="es-EC" sz="1100" dirty="0" smtClean="0">
                  <a:solidFill>
                    <a:srgbClr val="002776"/>
                  </a:solidFill>
                </a:rPr>
                <a:t>Operadores Turísticos y otros actores del sector (hoteles, restaurantes, etc.)</a:t>
              </a:r>
            </a:p>
            <a:p>
              <a:pPr marL="171450" indent="-171450">
                <a:buFont typeface="Arial" panose="020B0604020202020204" pitchFamily="34" charset="0"/>
                <a:buChar char="•"/>
              </a:pPr>
              <a:r>
                <a:rPr lang="es-EC" sz="1100" dirty="0" smtClean="0">
                  <a:solidFill>
                    <a:srgbClr val="002776"/>
                  </a:solidFill>
                </a:rPr>
                <a:t>Residentes</a:t>
              </a:r>
            </a:p>
            <a:p>
              <a:pPr marL="171450" indent="-171450">
                <a:buFont typeface="Arial" panose="020B0604020202020204" pitchFamily="34" charset="0"/>
                <a:buChar char="•"/>
              </a:pPr>
              <a:r>
                <a:rPr lang="es-EC" sz="1100" dirty="0" smtClean="0">
                  <a:solidFill>
                    <a:srgbClr val="002776"/>
                  </a:solidFill>
                </a:rPr>
                <a:t>Instituciones (Escuelas y colegios, Universidades, otros) y empresas no turísticas</a:t>
              </a:r>
            </a:p>
            <a:p>
              <a:pPr marL="171450" indent="-171450">
                <a:buFont typeface="Arial" panose="020B0604020202020204" pitchFamily="34" charset="0"/>
                <a:buChar char="•"/>
              </a:pPr>
              <a:r>
                <a:rPr lang="es-EC" sz="1100" dirty="0" smtClean="0">
                  <a:solidFill>
                    <a:srgbClr val="002776"/>
                  </a:solidFill>
                </a:rPr>
                <a:t>Artesanos y productores locales</a:t>
              </a:r>
            </a:p>
            <a:p>
              <a:pPr marL="171450" indent="-171450">
                <a:buFont typeface="Arial" panose="020B0604020202020204" pitchFamily="34" charset="0"/>
                <a:buChar char="•"/>
              </a:pPr>
              <a:endParaRPr lang="es-EC" sz="1100" dirty="0" smtClean="0">
                <a:solidFill>
                  <a:srgbClr val="002776"/>
                </a:solidFill>
              </a:endParaRPr>
            </a:p>
            <a:p>
              <a:endParaRPr lang="es-EC" sz="1100" dirty="0" smtClean="0">
                <a:solidFill>
                  <a:srgbClr val="C00000"/>
                </a:solidFill>
              </a:endParaRPr>
            </a:p>
          </p:txBody>
        </p:sp>
        <p:sp>
          <p:nvSpPr>
            <p:cNvPr id="29" name="Rectangle 28"/>
            <p:cNvSpPr/>
            <p:nvPr/>
          </p:nvSpPr>
          <p:spPr>
            <a:xfrm>
              <a:off x="2077666" y="3755274"/>
              <a:ext cx="1888111" cy="215944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Recursos Clave:</a:t>
              </a:r>
            </a:p>
            <a:p>
              <a:pPr marL="171450" indent="-171450">
                <a:buFont typeface="Arial" panose="020B0604020202020204" pitchFamily="34" charset="0"/>
                <a:buChar char="•"/>
              </a:pPr>
              <a:r>
                <a:rPr lang="es-EC" sz="1000" dirty="0" smtClean="0">
                  <a:solidFill>
                    <a:srgbClr val="002776"/>
                  </a:solidFill>
                </a:rPr>
                <a:t>Presupuesto asignado</a:t>
              </a:r>
            </a:p>
            <a:p>
              <a:pPr marL="171450" indent="-171450">
                <a:buFont typeface="Arial" panose="020B0604020202020204" pitchFamily="34" charset="0"/>
                <a:buChar char="•"/>
              </a:pPr>
              <a:r>
                <a:rPr lang="es-EC" sz="1000" dirty="0" smtClean="0">
                  <a:solidFill>
                    <a:srgbClr val="002776"/>
                  </a:solidFill>
                </a:rPr>
                <a:t>Vendedores </a:t>
              </a:r>
              <a:r>
                <a:rPr lang="es-EC" sz="1000" dirty="0" smtClean="0">
                  <a:solidFill>
                    <a:schemeClr val="tx2"/>
                  </a:solidFill>
                </a:rPr>
                <a:t>capacitados con suficiencia en idiomas.</a:t>
              </a:r>
            </a:p>
            <a:p>
              <a:pPr marL="171450" indent="-171450">
                <a:buFont typeface="Arial" panose="020B0604020202020204" pitchFamily="34" charset="0"/>
                <a:buChar char="•"/>
              </a:pPr>
              <a:r>
                <a:rPr lang="es-EC" sz="1000" dirty="0" smtClean="0">
                  <a:solidFill>
                    <a:schemeClr val="tx2"/>
                  </a:solidFill>
                </a:rPr>
                <a:t>Página WEB, y estaciones de consulta</a:t>
              </a:r>
            </a:p>
            <a:p>
              <a:pPr marL="171450" indent="-171450">
                <a:buFont typeface="Arial" panose="020B0604020202020204" pitchFamily="34" charset="0"/>
                <a:buChar char="•"/>
              </a:pPr>
              <a:r>
                <a:rPr lang="es-EC" sz="1000" dirty="0" smtClean="0">
                  <a:solidFill>
                    <a:schemeClr val="tx2"/>
                  </a:solidFill>
                </a:rPr>
                <a:t>Información Turística actualizada y disponible.</a:t>
              </a:r>
            </a:p>
            <a:p>
              <a:pPr marL="171450" indent="-171450">
                <a:buFont typeface="Arial" panose="020B0604020202020204" pitchFamily="34" charset="0"/>
                <a:buChar char="•"/>
              </a:pPr>
              <a:r>
                <a:rPr lang="es-EC" sz="1000" dirty="0" smtClean="0">
                  <a:solidFill>
                    <a:schemeClr val="tx2"/>
                  </a:solidFill>
                </a:rPr>
                <a:t>Artesanías y productos</a:t>
              </a:r>
            </a:p>
            <a:p>
              <a:pPr marL="171450" indent="-171450">
                <a:buFont typeface="Arial" panose="020B0604020202020204" pitchFamily="34" charset="0"/>
                <a:buChar char="•"/>
              </a:pPr>
              <a:r>
                <a:rPr lang="es-EC" sz="1000" dirty="0" smtClean="0">
                  <a:solidFill>
                    <a:schemeClr val="tx2"/>
                  </a:solidFill>
                </a:rPr>
                <a:t>Convenio con restaurantes  </a:t>
              </a:r>
            </a:p>
            <a:p>
              <a:pPr marL="171450" indent="-171450">
                <a:buFont typeface="Arial" panose="020B0604020202020204" pitchFamily="34" charset="0"/>
                <a:buChar char="•"/>
              </a:pPr>
              <a:r>
                <a:rPr lang="es-EC" sz="1000" dirty="0" smtClean="0">
                  <a:solidFill>
                    <a:schemeClr val="tx2"/>
                  </a:solidFill>
                </a:rPr>
                <a:t>Internet banda ancha y WIFI</a:t>
              </a:r>
            </a:p>
          </p:txBody>
        </p:sp>
        <p:sp>
          <p:nvSpPr>
            <p:cNvPr id="30" name="Rectangle 29"/>
            <p:cNvSpPr/>
            <p:nvPr/>
          </p:nvSpPr>
          <p:spPr>
            <a:xfrm>
              <a:off x="2077666" y="1525596"/>
              <a:ext cx="1870901" cy="218287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Actividades Clave:</a:t>
              </a:r>
            </a:p>
            <a:p>
              <a:pPr marL="168275" indent="-168275">
                <a:buFont typeface="Arial" panose="020B0604020202020204" pitchFamily="34" charset="0"/>
                <a:buChar char="•"/>
              </a:pPr>
              <a:r>
                <a:rPr lang="es-EC" sz="1000" dirty="0" smtClean="0">
                  <a:solidFill>
                    <a:schemeClr val="tx2"/>
                  </a:solidFill>
                </a:rPr>
                <a:t>Desarrollo y promoción del turismo en Quito.</a:t>
              </a:r>
            </a:p>
            <a:p>
              <a:pPr marL="168275" indent="-168275">
                <a:buFont typeface="Arial" panose="020B0604020202020204" pitchFamily="34" charset="0"/>
                <a:buChar char="•"/>
              </a:pPr>
              <a:r>
                <a:rPr lang="es-EC" sz="1000" dirty="0" smtClean="0">
                  <a:solidFill>
                    <a:schemeClr val="tx2"/>
                  </a:solidFill>
                </a:rPr>
                <a:t>Venta de productos relacionados a la Ciudad de Quito</a:t>
              </a:r>
            </a:p>
            <a:p>
              <a:pPr marL="168275" indent="-168275">
                <a:buFont typeface="Arial" panose="020B0604020202020204" pitchFamily="34" charset="0"/>
                <a:buChar char="•"/>
              </a:pPr>
              <a:r>
                <a:rPr lang="es-EC" sz="1000" dirty="0" smtClean="0">
                  <a:solidFill>
                    <a:schemeClr val="tx2"/>
                  </a:solidFill>
                </a:rPr>
                <a:t>Convenio con los proveedores arrendatarios</a:t>
              </a:r>
            </a:p>
            <a:p>
              <a:pPr marL="168275" indent="-168275">
                <a:buFont typeface="Arial" panose="020B0604020202020204" pitchFamily="34" charset="0"/>
                <a:buChar char="•"/>
              </a:pPr>
              <a:r>
                <a:rPr lang="es-EC" sz="1000" dirty="0" smtClean="0">
                  <a:solidFill>
                    <a:schemeClr val="tx2"/>
                  </a:solidFill>
                </a:rPr>
                <a:t>Capacitar al personal turístico de información</a:t>
              </a:r>
            </a:p>
            <a:p>
              <a:pPr marL="168275" indent="-168275">
                <a:buFont typeface="Arial" panose="020B0604020202020204" pitchFamily="34" charset="0"/>
                <a:buChar char="•"/>
              </a:pPr>
              <a:r>
                <a:rPr lang="es-EC" sz="1000" dirty="0" smtClean="0">
                  <a:solidFill>
                    <a:schemeClr val="tx2"/>
                  </a:solidFill>
                </a:rPr>
                <a:t>Gestión de stocks en productos y material turístico.</a:t>
              </a:r>
            </a:p>
            <a:p>
              <a:endParaRPr lang="es-EC" sz="1000" dirty="0" smtClean="0">
                <a:solidFill>
                  <a:schemeClr val="tx2"/>
                </a:solidFill>
              </a:endParaRPr>
            </a:p>
            <a:p>
              <a:endParaRPr lang="es-EC" sz="1000" dirty="0" smtClean="0">
                <a:solidFill>
                  <a:srgbClr val="C00000"/>
                </a:solidFill>
              </a:endParaRPr>
            </a:p>
          </p:txBody>
        </p:sp>
        <p:sp>
          <p:nvSpPr>
            <p:cNvPr id="31" name="Rectangle 30"/>
            <p:cNvSpPr/>
            <p:nvPr/>
          </p:nvSpPr>
          <p:spPr>
            <a:xfrm>
              <a:off x="6055361" y="1523184"/>
              <a:ext cx="1889463" cy="218287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Relación con Clientes :</a:t>
              </a:r>
            </a:p>
            <a:p>
              <a:pPr marL="168275" indent="-168275">
                <a:buFont typeface="Arial" panose="020B0604020202020204" pitchFamily="34" charset="0"/>
                <a:buChar char="•"/>
              </a:pPr>
              <a:r>
                <a:rPr lang="es-EC" sz="1100" dirty="0" smtClean="0">
                  <a:solidFill>
                    <a:srgbClr val="002776"/>
                  </a:solidFill>
                </a:rPr>
                <a:t>Relación directa</a:t>
              </a:r>
            </a:p>
            <a:p>
              <a:pPr marL="168275" indent="-168275">
                <a:buFont typeface="Arial" panose="020B0604020202020204" pitchFamily="34" charset="0"/>
                <a:buChar char="•"/>
              </a:pPr>
              <a:r>
                <a:rPr lang="es-EC" sz="1100" dirty="0" smtClean="0">
                  <a:solidFill>
                    <a:srgbClr val="002776"/>
                  </a:solidFill>
                </a:rPr>
                <a:t>Atención previa de </a:t>
              </a:r>
              <a:r>
                <a:rPr lang="es-EC" sz="1100" dirty="0" err="1" smtClean="0">
                  <a:solidFill>
                    <a:srgbClr val="002776"/>
                  </a:solidFill>
                </a:rPr>
                <a:t>inbound</a:t>
              </a:r>
              <a:r>
                <a:rPr lang="es-EC" sz="1100" dirty="0" smtClean="0">
                  <a:solidFill>
                    <a:srgbClr val="002776"/>
                  </a:solidFill>
                </a:rPr>
                <a:t> marketing online</a:t>
              </a:r>
            </a:p>
            <a:p>
              <a:pPr marL="168275" indent="-168275">
                <a:buFont typeface="Arial" panose="020B0604020202020204" pitchFamily="34" charset="0"/>
                <a:buChar char="•"/>
              </a:pPr>
              <a:r>
                <a:rPr lang="es-EC" sz="1100" dirty="0" smtClean="0">
                  <a:solidFill>
                    <a:srgbClr val="002776"/>
                  </a:solidFill>
                </a:rPr>
                <a:t>Seguimiento con CRM, </a:t>
              </a:r>
              <a:r>
                <a:rPr lang="es-EC" sz="1100" dirty="0" err="1" smtClean="0">
                  <a:solidFill>
                    <a:srgbClr val="002776"/>
                  </a:solidFill>
                </a:rPr>
                <a:t>newsletters</a:t>
              </a:r>
              <a:r>
                <a:rPr lang="es-EC" sz="1100" dirty="0" smtClean="0">
                  <a:solidFill>
                    <a:srgbClr val="002776"/>
                  </a:solidFill>
                </a:rPr>
                <a:t> y campañas de </a:t>
              </a:r>
              <a:r>
                <a:rPr lang="es-EC" sz="1100" dirty="0" err="1" smtClean="0">
                  <a:solidFill>
                    <a:srgbClr val="002776"/>
                  </a:solidFill>
                </a:rPr>
                <a:t>User</a:t>
              </a:r>
              <a:r>
                <a:rPr lang="es-EC" sz="1100" dirty="0" smtClean="0">
                  <a:solidFill>
                    <a:srgbClr val="002776"/>
                  </a:solidFill>
                </a:rPr>
                <a:t> </a:t>
              </a:r>
              <a:r>
                <a:rPr lang="es-EC" sz="1100" dirty="0" err="1" smtClean="0">
                  <a:solidFill>
                    <a:srgbClr val="002776"/>
                  </a:solidFill>
                </a:rPr>
                <a:t>Generated</a:t>
              </a:r>
              <a:r>
                <a:rPr lang="es-EC" sz="1100" dirty="0" smtClean="0">
                  <a:solidFill>
                    <a:srgbClr val="002776"/>
                  </a:solidFill>
                </a:rPr>
                <a:t> </a:t>
              </a:r>
              <a:r>
                <a:rPr lang="es-EC" sz="1100" dirty="0" err="1" smtClean="0">
                  <a:solidFill>
                    <a:srgbClr val="002776"/>
                  </a:solidFill>
                </a:rPr>
                <a:t>Contents</a:t>
              </a:r>
              <a:endParaRPr lang="es-EC" sz="1100" dirty="0" smtClean="0">
                <a:solidFill>
                  <a:srgbClr val="002776"/>
                </a:solidFill>
              </a:endParaRPr>
            </a:p>
            <a:p>
              <a:pPr marL="168275" indent="-168275">
                <a:buFont typeface="Arial" panose="020B0604020202020204" pitchFamily="34" charset="0"/>
                <a:buChar char="•"/>
              </a:pPr>
              <a:r>
                <a:rPr lang="es-EC" sz="1100" dirty="0" smtClean="0">
                  <a:solidFill>
                    <a:srgbClr val="002776"/>
                  </a:solidFill>
                </a:rPr>
                <a:t>Capacitación</a:t>
              </a:r>
            </a:p>
            <a:p>
              <a:pPr marL="168275" indent="-168275">
                <a:buFont typeface="Arial" panose="020B0604020202020204" pitchFamily="34" charset="0"/>
                <a:buChar char="•"/>
              </a:pPr>
              <a:endParaRPr lang="es-EC" sz="1100" dirty="0" smtClean="0">
                <a:solidFill>
                  <a:srgbClr val="002776"/>
                </a:solidFill>
              </a:endParaRPr>
            </a:p>
            <a:p>
              <a:endParaRPr lang="es-EC" sz="1100" dirty="0">
                <a:solidFill>
                  <a:srgbClr val="002776"/>
                </a:solidFill>
              </a:endParaRPr>
            </a:p>
          </p:txBody>
        </p:sp>
        <p:sp>
          <p:nvSpPr>
            <p:cNvPr id="32" name="Rectangle 31"/>
            <p:cNvSpPr/>
            <p:nvPr/>
          </p:nvSpPr>
          <p:spPr>
            <a:xfrm>
              <a:off x="6055361" y="3750451"/>
              <a:ext cx="1872208" cy="2164269"/>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Canales:</a:t>
              </a:r>
            </a:p>
            <a:p>
              <a:pPr marL="285750" indent="-285750">
                <a:buFont typeface="Arial" panose="020B0604020202020204" pitchFamily="34" charset="0"/>
                <a:buChar char="•"/>
              </a:pPr>
              <a:r>
                <a:rPr lang="es-EC" sz="1100" dirty="0" smtClean="0">
                  <a:solidFill>
                    <a:schemeClr val="tx2"/>
                  </a:solidFill>
                </a:rPr>
                <a:t>Ecosistema Online.</a:t>
              </a:r>
            </a:p>
            <a:p>
              <a:pPr marL="285750" indent="-285750">
                <a:buFont typeface="Arial" panose="020B0604020202020204" pitchFamily="34" charset="0"/>
                <a:buChar char="•"/>
              </a:pPr>
              <a:r>
                <a:rPr lang="es-EC" sz="1100" dirty="0" smtClean="0">
                  <a:solidFill>
                    <a:schemeClr val="tx2"/>
                  </a:solidFill>
                </a:rPr>
                <a:t>Medios impresos.</a:t>
              </a:r>
            </a:p>
            <a:p>
              <a:pPr marL="285750" indent="-285750">
                <a:buFont typeface="Arial" panose="020B0604020202020204" pitchFamily="34" charset="0"/>
                <a:buChar char="•"/>
              </a:pPr>
              <a:r>
                <a:rPr lang="es-EC" sz="1100" dirty="0" smtClean="0">
                  <a:solidFill>
                    <a:schemeClr val="tx2"/>
                  </a:solidFill>
                </a:rPr>
                <a:t>Actores del sector en DMQ</a:t>
              </a:r>
            </a:p>
            <a:p>
              <a:pPr marL="285750" indent="-285750">
                <a:buFont typeface="Arial" panose="020B0604020202020204" pitchFamily="34" charset="0"/>
                <a:buChar char="•"/>
              </a:pPr>
              <a:r>
                <a:rPr lang="es-EC" sz="1100" dirty="0" smtClean="0">
                  <a:solidFill>
                    <a:schemeClr val="tx2"/>
                  </a:solidFill>
                </a:rPr>
                <a:t>Tour Operadores.</a:t>
              </a:r>
            </a:p>
            <a:p>
              <a:pPr marL="285750" indent="-285750">
                <a:buFont typeface="Arial" panose="020B0604020202020204" pitchFamily="34" charset="0"/>
                <a:buChar char="•"/>
              </a:pPr>
              <a:r>
                <a:rPr lang="es-EC" sz="1100" dirty="0" smtClean="0">
                  <a:solidFill>
                    <a:schemeClr val="tx2"/>
                  </a:solidFill>
                </a:rPr>
                <a:t>Visitas comerciales.</a:t>
              </a:r>
            </a:p>
            <a:p>
              <a:pPr marL="285750" indent="-285750">
                <a:buFont typeface="Arial" panose="020B0604020202020204" pitchFamily="34" charset="0"/>
                <a:buChar char="•"/>
              </a:pPr>
              <a:r>
                <a:rPr lang="es-EC" sz="1100" dirty="0" smtClean="0">
                  <a:solidFill>
                    <a:schemeClr val="tx2"/>
                  </a:solidFill>
                </a:rPr>
                <a:t>Campañas de Marketing</a:t>
              </a:r>
            </a:p>
            <a:p>
              <a:pPr marL="285750" indent="-285750">
                <a:buFont typeface="Arial" panose="020B0604020202020204" pitchFamily="34" charset="0"/>
                <a:buChar char="•"/>
              </a:pPr>
              <a:r>
                <a:rPr lang="es-EC" sz="1100" dirty="0" smtClean="0">
                  <a:solidFill>
                    <a:schemeClr val="tx2"/>
                  </a:solidFill>
                </a:rPr>
                <a:t>Cursos</a:t>
              </a:r>
            </a:p>
            <a:p>
              <a:pPr marL="285750" indent="-285750">
                <a:buFont typeface="Arial" panose="020B0604020202020204" pitchFamily="34" charset="0"/>
                <a:buChar char="•"/>
              </a:pPr>
              <a:endParaRPr lang="es-EC" sz="1100" dirty="0">
                <a:solidFill>
                  <a:srgbClr val="002776"/>
                </a:solidFill>
              </a:endParaRPr>
            </a:p>
          </p:txBody>
        </p:sp>
        <p:sp>
          <p:nvSpPr>
            <p:cNvPr id="37" name="Rectangle 36"/>
            <p:cNvSpPr/>
            <p:nvPr/>
          </p:nvSpPr>
          <p:spPr>
            <a:xfrm>
              <a:off x="61442" y="5961523"/>
              <a:ext cx="4896544" cy="138185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Estructura de Costos:</a:t>
              </a:r>
            </a:p>
            <a:p>
              <a:pPr marL="171450" indent="-171450">
                <a:buFont typeface="Arial" panose="020B0604020202020204" pitchFamily="34" charset="0"/>
                <a:buChar char="•"/>
              </a:pPr>
              <a:r>
                <a:rPr lang="es-EC" sz="1100" dirty="0" smtClean="0">
                  <a:solidFill>
                    <a:srgbClr val="002776"/>
                  </a:solidFill>
                </a:rPr>
                <a:t>Sueldos y honorarios</a:t>
              </a:r>
            </a:p>
            <a:p>
              <a:pPr marL="171450" indent="-171450">
                <a:buFont typeface="Arial" panose="020B0604020202020204" pitchFamily="34" charset="0"/>
                <a:buChar char="•"/>
              </a:pPr>
              <a:r>
                <a:rPr lang="es-EC" sz="1100" dirty="0" smtClean="0">
                  <a:solidFill>
                    <a:srgbClr val="002776"/>
                  </a:solidFill>
                </a:rPr>
                <a:t>Costos operativos (agua, luz, teléfono, internet – </a:t>
              </a:r>
              <a:r>
                <a:rPr lang="es-EC" sz="1100" dirty="0" err="1" smtClean="0">
                  <a:solidFill>
                    <a:srgbClr val="002776"/>
                  </a:solidFill>
                </a:rPr>
                <a:t>wifi</a:t>
              </a:r>
              <a:r>
                <a:rPr lang="es-EC" sz="1100" dirty="0" smtClean="0">
                  <a:solidFill>
                    <a:srgbClr val="002776"/>
                  </a:solidFill>
                </a:rPr>
                <a:t>, </a:t>
              </a:r>
              <a:r>
                <a:rPr lang="es-EC" sz="1100" dirty="0" err="1" smtClean="0">
                  <a:solidFill>
                    <a:srgbClr val="002776"/>
                  </a:solidFill>
                </a:rPr>
                <a:t>etc</a:t>
              </a:r>
              <a:r>
                <a:rPr lang="es-EC" sz="1100" dirty="0" smtClean="0">
                  <a:solidFill>
                    <a:srgbClr val="002776"/>
                  </a:solidFill>
                </a:rPr>
                <a:t>).</a:t>
              </a:r>
            </a:p>
            <a:p>
              <a:pPr marL="171450" indent="-171450">
                <a:buFont typeface="Arial" panose="020B0604020202020204" pitchFamily="34" charset="0"/>
                <a:buChar char="•"/>
              </a:pPr>
              <a:r>
                <a:rPr lang="es-EC" sz="1100" dirty="0" smtClean="0">
                  <a:solidFill>
                    <a:srgbClr val="002776"/>
                  </a:solidFill>
                </a:rPr>
                <a:t>Capacitación del personal como guías turísticos </a:t>
              </a:r>
              <a:r>
                <a:rPr lang="es-EC" sz="1100" dirty="0" smtClean="0">
                  <a:solidFill>
                    <a:srgbClr val="C00000"/>
                  </a:solidFill>
                </a:rPr>
                <a:t>(</a:t>
              </a:r>
              <a:r>
                <a:rPr lang="es-EC" sz="1100" dirty="0" smtClean="0">
                  <a:solidFill>
                    <a:schemeClr val="tx2"/>
                  </a:solidFill>
                </a:rPr>
                <a:t>subvencionar con otros organismos)</a:t>
              </a:r>
            </a:p>
            <a:p>
              <a:pPr marL="171450" indent="-171450">
                <a:buFont typeface="Arial" panose="020B0604020202020204" pitchFamily="34" charset="0"/>
                <a:buChar char="•"/>
              </a:pPr>
              <a:r>
                <a:rPr lang="es-EC" sz="1100" dirty="0" smtClean="0">
                  <a:solidFill>
                    <a:srgbClr val="002776"/>
                  </a:solidFill>
                </a:rPr>
                <a:t>Diseño, e impresión de publicidad</a:t>
              </a:r>
            </a:p>
            <a:p>
              <a:pPr marL="171450" indent="-171450">
                <a:buFont typeface="Arial" panose="020B0604020202020204" pitchFamily="34" charset="0"/>
                <a:buChar char="•"/>
              </a:pPr>
              <a:r>
                <a:rPr lang="es-EC" sz="1100" dirty="0" smtClean="0">
                  <a:solidFill>
                    <a:srgbClr val="002776"/>
                  </a:solidFill>
                </a:rPr>
                <a:t>Creación y mantenimiento de la aplicación WEB</a:t>
              </a:r>
            </a:p>
            <a:p>
              <a:endParaRPr lang="es-EC" sz="1100" dirty="0">
                <a:solidFill>
                  <a:srgbClr val="002776"/>
                </a:solidFill>
              </a:endParaRPr>
            </a:p>
          </p:txBody>
        </p:sp>
      </p:grpSp>
      <p:sp>
        <p:nvSpPr>
          <p:cNvPr id="42" name="Rectangle 41"/>
          <p:cNvSpPr/>
          <p:nvPr/>
        </p:nvSpPr>
        <p:spPr>
          <a:xfrm>
            <a:off x="5020031" y="5815096"/>
            <a:ext cx="4949803" cy="138185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Fuente de Ingresos:</a:t>
            </a:r>
          </a:p>
          <a:p>
            <a:pPr marL="285750" indent="-285750">
              <a:buFont typeface="Arial" panose="020B0604020202020204" pitchFamily="34" charset="0"/>
              <a:buChar char="•"/>
            </a:pPr>
            <a:r>
              <a:rPr lang="es-EC" sz="1100" dirty="0" smtClean="0">
                <a:solidFill>
                  <a:schemeClr val="tx2"/>
                </a:solidFill>
              </a:rPr>
              <a:t>Comisiones por venta de productos y servicios</a:t>
            </a:r>
          </a:p>
          <a:p>
            <a:pPr marL="285750" indent="-285750">
              <a:buFont typeface="Arial" panose="020B0604020202020204" pitchFamily="34" charset="0"/>
              <a:buChar char="•"/>
            </a:pPr>
            <a:r>
              <a:rPr lang="es-EC" sz="1100" dirty="0" smtClean="0">
                <a:solidFill>
                  <a:srgbClr val="002776"/>
                </a:solidFill>
              </a:rPr>
              <a:t>Alquiler de espacios para publicidad: </a:t>
            </a:r>
            <a:r>
              <a:rPr lang="es-EC" sz="1100" dirty="0" smtClean="0">
                <a:solidFill>
                  <a:schemeClr val="tx2"/>
                </a:solidFill>
              </a:rPr>
              <a:t>permanente, y temporal.</a:t>
            </a:r>
          </a:p>
          <a:p>
            <a:pPr marL="285750" indent="-285750">
              <a:buFont typeface="Arial" panose="020B0604020202020204" pitchFamily="34" charset="0"/>
              <a:buChar char="•"/>
            </a:pPr>
            <a:r>
              <a:rPr lang="es-EC" sz="1100" dirty="0" smtClean="0">
                <a:solidFill>
                  <a:srgbClr val="002776"/>
                </a:solidFill>
              </a:rPr>
              <a:t>Patente por la fabricación de artesanías</a:t>
            </a:r>
          </a:p>
          <a:p>
            <a:pPr marL="285750" indent="-285750">
              <a:buFont typeface="Arial" panose="020B0604020202020204" pitchFamily="34" charset="0"/>
              <a:buChar char="•"/>
            </a:pPr>
            <a:r>
              <a:rPr lang="es-EC" sz="1100" dirty="0" smtClean="0">
                <a:solidFill>
                  <a:srgbClr val="002776"/>
                </a:solidFill>
              </a:rPr>
              <a:t>Renta de los espacios a cada uno de los proveedores en la tienda</a:t>
            </a:r>
          </a:p>
          <a:p>
            <a:pPr marL="285750" indent="-285750">
              <a:buFont typeface="Arial" panose="020B0604020202020204" pitchFamily="34" charset="0"/>
              <a:buChar char="•"/>
            </a:pPr>
            <a:r>
              <a:rPr lang="es-EC" sz="1100" dirty="0" smtClean="0">
                <a:solidFill>
                  <a:srgbClr val="002776"/>
                </a:solidFill>
              </a:rPr>
              <a:t>Patrocinios</a:t>
            </a:r>
          </a:p>
          <a:p>
            <a:pPr marL="285750" indent="-285750">
              <a:buFont typeface="Arial" panose="020B0604020202020204" pitchFamily="34" charset="0"/>
              <a:buChar char="•"/>
            </a:pPr>
            <a:r>
              <a:rPr lang="es-EC" sz="1100" dirty="0" smtClean="0">
                <a:solidFill>
                  <a:srgbClr val="002776"/>
                </a:solidFill>
              </a:rPr>
              <a:t>Renta de negocios o concesiones de operación de servicios</a:t>
            </a:r>
          </a:p>
          <a:p>
            <a:endParaRPr lang="es-EC" sz="1400" b="1" dirty="0">
              <a:solidFill>
                <a:srgbClr val="002776"/>
              </a:solidFill>
            </a:endParaRPr>
          </a:p>
        </p:txBody>
      </p:sp>
    </p:spTree>
    <p:extLst>
      <p:ext uri="{BB962C8B-B14F-4D97-AF65-F5344CB8AC3E}">
        <p14:creationId xmlns:p14="http://schemas.microsoft.com/office/powerpoint/2010/main" val="1602581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pPr marL="0" indent="0"/>
            <a:r>
              <a:rPr lang="es-ES_tradnl" sz="2843" dirty="0">
                <a:solidFill>
                  <a:schemeClr val="bg1"/>
                </a:solidFill>
              </a:rPr>
              <a:t>3.1. Objetivos Estratégicos Específicos</a:t>
            </a:r>
          </a:p>
        </p:txBody>
      </p:sp>
      <p:sp>
        <p:nvSpPr>
          <p:cNvPr id="3" name="Rectangle 2"/>
          <p:cNvSpPr/>
          <p:nvPr/>
        </p:nvSpPr>
        <p:spPr>
          <a:xfrm>
            <a:off x="0" y="0"/>
            <a:ext cx="10059988" cy="7773988"/>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ext Placeholder 1"/>
          <p:cNvSpPr txBox="1">
            <a:spLocks/>
          </p:cNvSpPr>
          <p:nvPr/>
        </p:nvSpPr>
        <p:spPr bwMode="auto">
          <a:xfrm>
            <a:off x="1238252" y="3092944"/>
            <a:ext cx="7429500" cy="1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ts val="203"/>
              </a:spcBef>
              <a:spcAft>
                <a:spcPts val="300"/>
              </a:spcAft>
              <a:buFont typeface="Arial" charset="0"/>
              <a:defRPr sz="2437">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685800" indent="-685800"/>
            <a:r>
              <a:rPr lang="es-ES_tradnl" sz="2800" kern="0" dirty="0" smtClean="0">
                <a:solidFill>
                  <a:schemeClr val="bg1"/>
                </a:solidFill>
              </a:rPr>
              <a:t>3.2. Modelo de Negocio Centro de eventos Bicentenario</a:t>
            </a:r>
            <a:endParaRPr lang="es-ES_tradnl" sz="2800" kern="0" dirty="0">
              <a:solidFill>
                <a:schemeClr val="bg1"/>
              </a:solidFill>
            </a:endParaRPr>
          </a:p>
        </p:txBody>
      </p:sp>
    </p:spTree>
    <p:extLst>
      <p:ext uri="{BB962C8B-B14F-4D97-AF65-F5344CB8AC3E}">
        <p14:creationId xmlns:p14="http://schemas.microsoft.com/office/powerpoint/2010/main" val="547712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40525" y="142578"/>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smtClean="0">
                <a:solidFill>
                  <a:srgbClr val="002060"/>
                </a:solidFill>
              </a:rPr>
              <a:t>Plan de negocios</a:t>
            </a:r>
            <a:endParaRPr lang="es-ES" sz="2437" b="1" dirty="0">
              <a:solidFill>
                <a:srgbClr val="002060"/>
              </a:solidFill>
            </a:endParaRPr>
          </a:p>
          <a:p>
            <a:pPr fontAlgn="base">
              <a:spcBef>
                <a:spcPct val="0"/>
              </a:spcBef>
              <a:spcAft>
                <a:spcPct val="0"/>
              </a:spcAft>
            </a:pPr>
            <a:r>
              <a:rPr lang="es-ES" sz="2031" b="1" dirty="0" smtClean="0">
                <a:solidFill>
                  <a:srgbClr val="00B0F0"/>
                </a:solidFill>
              </a:rPr>
              <a:t>CANVAS – Modelo de Negocio Centro de Eventos Bicentenario</a:t>
            </a:r>
            <a:endParaRPr lang="es-ES" sz="1422" i="1" dirty="0">
              <a:solidFill>
                <a:srgbClr val="00B0F0"/>
              </a:solidFill>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32</a:t>
            </a:fld>
            <a:endParaRPr lang="es-ES" dirty="0">
              <a:solidFill>
                <a:srgbClr val="002776"/>
              </a:solidFill>
            </a:endParaRPr>
          </a:p>
        </p:txBody>
      </p:sp>
      <p:grpSp>
        <p:nvGrpSpPr>
          <p:cNvPr id="40" name="Group 39"/>
          <p:cNvGrpSpPr/>
          <p:nvPr/>
        </p:nvGrpSpPr>
        <p:grpSpPr>
          <a:xfrm>
            <a:off x="70228" y="937628"/>
            <a:ext cx="9916861" cy="6264695"/>
            <a:chOff x="61442" y="1078682"/>
            <a:chExt cx="9916861" cy="6264695"/>
          </a:xfrm>
        </p:grpSpPr>
        <p:sp>
          <p:nvSpPr>
            <p:cNvPr id="3" name="TextBox 2"/>
            <p:cNvSpPr txBox="1"/>
            <p:nvPr/>
          </p:nvSpPr>
          <p:spPr>
            <a:xfrm>
              <a:off x="61442" y="1078682"/>
              <a:ext cx="9899606" cy="40011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dirty="0" smtClean="0">
                  <a:solidFill>
                    <a:srgbClr val="002776"/>
                  </a:solidFill>
                </a:rPr>
                <a:t>Centro de Eventos Bicentenario - CANVAS</a:t>
              </a:r>
              <a:endParaRPr lang="es-EC" dirty="0">
                <a:solidFill>
                  <a:srgbClr val="002776"/>
                </a:solidFill>
              </a:endParaRPr>
            </a:p>
          </p:txBody>
        </p:sp>
        <p:sp>
          <p:nvSpPr>
            <p:cNvPr id="5" name="Rectangle 4"/>
            <p:cNvSpPr/>
            <p:nvPr/>
          </p:nvSpPr>
          <p:spPr>
            <a:xfrm>
              <a:off x="61442" y="1525596"/>
              <a:ext cx="1942909" cy="438912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Socios Clave:</a:t>
              </a:r>
            </a:p>
            <a:p>
              <a:pPr marL="171450" indent="-171450">
                <a:buFont typeface="Arial" panose="020B0604020202020204" pitchFamily="34" charset="0"/>
                <a:buChar char="•"/>
              </a:pPr>
              <a:r>
                <a:rPr lang="es-EC" sz="1100" dirty="0" smtClean="0">
                  <a:solidFill>
                    <a:srgbClr val="002776"/>
                  </a:solidFill>
                </a:rPr>
                <a:t>Sector Privado</a:t>
              </a:r>
            </a:p>
            <a:p>
              <a:pPr marL="171450" indent="-171450">
                <a:buFont typeface="Arial" panose="020B0604020202020204" pitchFamily="34" charset="0"/>
                <a:buChar char="•"/>
              </a:pPr>
              <a:r>
                <a:rPr lang="es-EC" sz="1100" dirty="0" smtClean="0">
                  <a:solidFill>
                    <a:srgbClr val="002776"/>
                  </a:solidFill>
                </a:rPr>
                <a:t>Sector Público</a:t>
              </a:r>
            </a:p>
            <a:p>
              <a:pPr marL="171450" indent="-171450">
                <a:buFont typeface="Arial" panose="020B0604020202020204" pitchFamily="34" charset="0"/>
                <a:buChar char="•"/>
              </a:pPr>
              <a:r>
                <a:rPr lang="es-EC" sz="1100" dirty="0" smtClean="0">
                  <a:solidFill>
                    <a:srgbClr val="002776"/>
                  </a:solidFill>
                </a:rPr>
                <a:t>Cámaras de Comercio</a:t>
              </a:r>
            </a:p>
            <a:p>
              <a:pPr marL="171450" indent="-171450">
                <a:buFont typeface="Arial" panose="020B0604020202020204" pitchFamily="34" charset="0"/>
                <a:buChar char="•"/>
              </a:pPr>
              <a:r>
                <a:rPr lang="es-EC" sz="1100" dirty="0" smtClean="0">
                  <a:solidFill>
                    <a:srgbClr val="002776"/>
                  </a:solidFill>
                </a:rPr>
                <a:t>Gremios que desarrollen ferias, eventos, y reuniones a nivel nacional e internacional</a:t>
              </a:r>
            </a:p>
            <a:p>
              <a:pPr marL="171450" indent="-171450">
                <a:buFont typeface="Arial" panose="020B0604020202020204" pitchFamily="34" charset="0"/>
                <a:buChar char="•"/>
              </a:pPr>
              <a:r>
                <a:rPr lang="es-EC" sz="1100" dirty="0" smtClean="0">
                  <a:solidFill>
                    <a:srgbClr val="002776"/>
                  </a:solidFill>
                </a:rPr>
                <a:t>Embajadas y organismos no gubernamentales</a:t>
              </a:r>
            </a:p>
            <a:p>
              <a:pPr marL="171450" indent="-171450">
                <a:buFont typeface="Arial" panose="020B0604020202020204" pitchFamily="34" charset="0"/>
                <a:buChar char="•"/>
              </a:pPr>
              <a:r>
                <a:rPr lang="es-EC" sz="1100" dirty="0" smtClean="0">
                  <a:solidFill>
                    <a:srgbClr val="002776"/>
                  </a:solidFill>
                </a:rPr>
                <a:t>UEN - RICE</a:t>
              </a:r>
            </a:p>
            <a:p>
              <a:pPr marL="171450" indent="-171450">
                <a:buFont typeface="Arial" panose="020B0604020202020204" pitchFamily="34" charset="0"/>
                <a:buChar char="•"/>
              </a:pPr>
              <a:endParaRPr lang="es-EC" sz="1100" dirty="0" smtClean="0">
                <a:solidFill>
                  <a:srgbClr val="002776"/>
                </a:solidFill>
              </a:endParaRPr>
            </a:p>
            <a:p>
              <a:endParaRPr lang="es-EC" sz="1100" dirty="0" smtClean="0">
                <a:solidFill>
                  <a:srgbClr val="002776"/>
                </a:solidFill>
              </a:endParaRPr>
            </a:p>
            <a:p>
              <a:pPr marL="171450" indent="-171450">
                <a:buFont typeface="Arial" panose="020B0604020202020204" pitchFamily="34" charset="0"/>
                <a:buChar char="•"/>
              </a:pPr>
              <a:endParaRPr lang="es-EC" sz="1200" dirty="0" smtClean="0">
                <a:solidFill>
                  <a:srgbClr val="002776"/>
                </a:solidFill>
              </a:endParaRPr>
            </a:p>
            <a:p>
              <a:endParaRPr lang="es-EC" sz="1200" dirty="0">
                <a:solidFill>
                  <a:srgbClr val="002776"/>
                </a:solidFill>
              </a:endParaRPr>
            </a:p>
          </p:txBody>
        </p:sp>
        <p:sp>
          <p:nvSpPr>
            <p:cNvPr id="27" name="Rectangle 26"/>
            <p:cNvSpPr/>
            <p:nvPr/>
          </p:nvSpPr>
          <p:spPr>
            <a:xfrm>
              <a:off x="4021882" y="1525595"/>
              <a:ext cx="1978726" cy="438912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Propuesta de Valor:</a:t>
              </a:r>
            </a:p>
            <a:p>
              <a:pPr marL="171450" indent="-171450">
                <a:buFont typeface="Arial" panose="020B0604020202020204" pitchFamily="34" charset="0"/>
                <a:buChar char="•"/>
              </a:pPr>
              <a:r>
                <a:rPr lang="es-EC" sz="1000" dirty="0" smtClean="0">
                  <a:solidFill>
                    <a:srgbClr val="002776"/>
                  </a:solidFill>
                </a:rPr>
                <a:t>Organización profesional de ferias, eventos y reuniones nacionales </a:t>
              </a:r>
              <a:r>
                <a:rPr lang="es-EC" sz="1000" dirty="0">
                  <a:solidFill>
                    <a:srgbClr val="002776"/>
                  </a:solidFill>
                </a:rPr>
                <a:t>e internacionales de </a:t>
              </a:r>
              <a:r>
                <a:rPr lang="es-EC" sz="1000" dirty="0" smtClean="0">
                  <a:solidFill>
                    <a:srgbClr val="002776"/>
                  </a:solidFill>
                </a:rPr>
                <a:t>gran tamaño, en un entorno atractivo y novedoso de la ciudad, con servicios de alto nivel.</a:t>
              </a:r>
              <a:endParaRPr lang="es-EC" sz="1000" dirty="0">
                <a:solidFill>
                  <a:srgbClr val="002776"/>
                </a:solidFill>
              </a:endParaRPr>
            </a:p>
            <a:p>
              <a:pPr marL="168275" indent="-168275">
                <a:buFont typeface="Arial" panose="020B0604020202020204" pitchFamily="34" charset="0"/>
                <a:buChar char="•"/>
              </a:pPr>
              <a:r>
                <a:rPr lang="es-EC" sz="1000" dirty="0">
                  <a:solidFill>
                    <a:srgbClr val="002776"/>
                  </a:solidFill>
                </a:rPr>
                <a:t>Infraestructura física y tecnológica de primer nivel.</a:t>
              </a:r>
            </a:p>
            <a:p>
              <a:pPr marL="168275" indent="-168275">
                <a:buFont typeface="Arial" panose="020B0604020202020204" pitchFamily="34" charset="0"/>
                <a:buChar char="•"/>
              </a:pPr>
              <a:r>
                <a:rPr lang="es-EC" sz="1000" dirty="0" smtClean="0">
                  <a:solidFill>
                    <a:srgbClr val="002776"/>
                  </a:solidFill>
                </a:rPr>
                <a:t>Servicios profesionales de organización de reuniones. </a:t>
              </a:r>
            </a:p>
            <a:p>
              <a:pPr marL="168275" indent="-168275">
                <a:buFont typeface="Arial" panose="020B0604020202020204" pitchFamily="34" charset="0"/>
                <a:buChar char="•"/>
              </a:pPr>
              <a:r>
                <a:rPr lang="es-EC" sz="1000" dirty="0" smtClean="0">
                  <a:solidFill>
                    <a:srgbClr val="002776"/>
                  </a:solidFill>
                </a:rPr>
                <a:t>Información </a:t>
              </a:r>
              <a:r>
                <a:rPr lang="es-EC" sz="1000" dirty="0">
                  <a:solidFill>
                    <a:srgbClr val="002776"/>
                  </a:solidFill>
                </a:rPr>
                <a:t>estadística sectorial, competencia, tendencia, </a:t>
              </a:r>
              <a:r>
                <a:rPr lang="es-EC" sz="1000" dirty="0" smtClean="0">
                  <a:solidFill>
                    <a:srgbClr val="002776"/>
                  </a:solidFill>
                </a:rPr>
                <a:t>innovaciones, acceso </a:t>
              </a:r>
              <a:r>
                <a:rPr lang="es-EC" sz="1000" dirty="0">
                  <a:solidFill>
                    <a:srgbClr val="002776"/>
                  </a:solidFill>
                </a:rPr>
                <a:t>a base de datos de </a:t>
              </a:r>
              <a:r>
                <a:rPr lang="es-EC" sz="1000" dirty="0" smtClean="0">
                  <a:solidFill>
                    <a:srgbClr val="002776"/>
                  </a:solidFill>
                </a:rPr>
                <a:t>participantes</a:t>
              </a:r>
              <a:endParaRPr lang="es-EC" sz="1000" dirty="0">
                <a:solidFill>
                  <a:srgbClr val="002776"/>
                </a:solidFill>
              </a:endParaRPr>
            </a:p>
            <a:p>
              <a:endParaRPr lang="es-EC" sz="1200" dirty="0" smtClean="0">
                <a:solidFill>
                  <a:srgbClr val="002776"/>
                </a:solidFill>
              </a:endParaRPr>
            </a:p>
            <a:p>
              <a:pPr marL="285750" indent="-285750">
                <a:buFont typeface="Arial" panose="020B0604020202020204" pitchFamily="34" charset="0"/>
                <a:buChar char="•"/>
              </a:pPr>
              <a:endParaRPr lang="es-EC" sz="1200" dirty="0" smtClean="0">
                <a:solidFill>
                  <a:srgbClr val="002776"/>
                </a:solidFill>
              </a:endParaRPr>
            </a:p>
            <a:p>
              <a:pPr marL="285750" indent="-285750">
                <a:buFont typeface="Arial" panose="020B0604020202020204" pitchFamily="34" charset="0"/>
                <a:buChar char="•"/>
              </a:pPr>
              <a:endParaRPr lang="es-EC" sz="1200" dirty="0" smtClean="0">
                <a:solidFill>
                  <a:srgbClr val="002776"/>
                </a:solidFill>
              </a:endParaRPr>
            </a:p>
            <a:p>
              <a:pPr marL="285750" indent="-285750">
                <a:buFont typeface="Arial" panose="020B0604020202020204" pitchFamily="34" charset="0"/>
                <a:buChar char="•"/>
              </a:pPr>
              <a:endParaRPr lang="es-EC" sz="1200" dirty="0" smtClean="0">
                <a:solidFill>
                  <a:srgbClr val="002776"/>
                </a:solidFill>
              </a:endParaRPr>
            </a:p>
            <a:p>
              <a:pPr marL="285750" indent="-285750">
                <a:buFont typeface="Arial" panose="020B0604020202020204" pitchFamily="34" charset="0"/>
                <a:buChar char="•"/>
              </a:pPr>
              <a:endParaRPr lang="es-EC" sz="1200" dirty="0">
                <a:solidFill>
                  <a:srgbClr val="002776"/>
                </a:solidFill>
              </a:endParaRPr>
            </a:p>
          </p:txBody>
        </p:sp>
        <p:sp>
          <p:nvSpPr>
            <p:cNvPr id="28" name="Rectangle 27"/>
            <p:cNvSpPr/>
            <p:nvPr/>
          </p:nvSpPr>
          <p:spPr>
            <a:xfrm>
              <a:off x="7999577" y="1510291"/>
              <a:ext cx="1978726" cy="439153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Segmentos de Clientes:</a:t>
              </a:r>
            </a:p>
            <a:p>
              <a:endParaRPr lang="es-EC" sz="200" dirty="0" smtClean="0">
                <a:solidFill>
                  <a:srgbClr val="002776"/>
                </a:solidFill>
              </a:endParaRPr>
            </a:p>
            <a:p>
              <a:pPr marL="288925" indent="-288925">
                <a:buFont typeface="Arial" panose="020B0604020202020204" pitchFamily="34" charset="0"/>
                <a:buChar char="•"/>
              </a:pPr>
              <a:r>
                <a:rPr lang="es-EC" sz="1000" dirty="0" smtClean="0">
                  <a:solidFill>
                    <a:srgbClr val="002776"/>
                  </a:solidFill>
                </a:rPr>
                <a:t>Visitantes de negocios y reuniones nacionales e internacionales</a:t>
              </a:r>
              <a:endParaRPr lang="es-EC" sz="1000" dirty="0">
                <a:solidFill>
                  <a:srgbClr val="002776"/>
                </a:solidFill>
              </a:endParaRPr>
            </a:p>
            <a:p>
              <a:pPr marL="288925" indent="-288925">
                <a:buFont typeface="Arial" panose="020B0604020202020204" pitchFamily="34" charset="0"/>
                <a:buChar char="•"/>
              </a:pPr>
              <a:r>
                <a:rPr lang="es-EC" sz="1000" dirty="0" smtClean="0">
                  <a:solidFill>
                    <a:srgbClr val="002776"/>
                  </a:solidFill>
                </a:rPr>
                <a:t>Alcaldía de Quito</a:t>
              </a:r>
            </a:p>
            <a:p>
              <a:pPr marL="288925" indent="-288925">
                <a:buFont typeface="Arial" panose="020B0604020202020204" pitchFamily="34" charset="0"/>
                <a:buChar char="•"/>
              </a:pPr>
              <a:r>
                <a:rPr lang="es-EC" sz="1000" dirty="0" smtClean="0">
                  <a:solidFill>
                    <a:srgbClr val="002776"/>
                  </a:solidFill>
                </a:rPr>
                <a:t>Asociaciones, gremios, Instituciones y empresas privadas (ej. colegios </a:t>
              </a:r>
              <a:r>
                <a:rPr lang="es-EC" sz="1000" dirty="0">
                  <a:solidFill>
                    <a:srgbClr val="002776"/>
                  </a:solidFill>
                </a:rPr>
                <a:t>de </a:t>
              </a:r>
              <a:r>
                <a:rPr lang="es-EC" sz="1000" dirty="0" smtClean="0">
                  <a:solidFill>
                    <a:srgbClr val="002776"/>
                  </a:solidFill>
                </a:rPr>
                <a:t>profesionales; Gremios profesionales, etc.)</a:t>
              </a:r>
            </a:p>
            <a:p>
              <a:pPr marL="288925" indent="-288925">
                <a:buFont typeface="Arial" panose="020B0604020202020204" pitchFamily="34" charset="0"/>
                <a:buChar char="•"/>
              </a:pPr>
              <a:r>
                <a:rPr lang="es-EC" sz="1000" dirty="0" smtClean="0">
                  <a:solidFill>
                    <a:srgbClr val="002776"/>
                  </a:solidFill>
                </a:rPr>
                <a:t>Instituciones </a:t>
              </a:r>
              <a:r>
                <a:rPr lang="es-EC" sz="1000" dirty="0">
                  <a:solidFill>
                    <a:srgbClr val="002776"/>
                  </a:solidFill>
                </a:rPr>
                <a:t>y empresas </a:t>
              </a:r>
              <a:r>
                <a:rPr lang="es-EC" sz="1000" dirty="0" smtClean="0">
                  <a:solidFill>
                    <a:srgbClr val="002776"/>
                  </a:solidFill>
                </a:rPr>
                <a:t>públicas (ej</a:t>
              </a:r>
              <a:r>
                <a:rPr lang="es-EC" sz="1000" dirty="0">
                  <a:solidFill>
                    <a:srgbClr val="002776"/>
                  </a:solidFill>
                </a:rPr>
                <a:t>. </a:t>
              </a:r>
              <a:r>
                <a:rPr lang="es-EC" sz="1000" dirty="0" smtClean="0">
                  <a:solidFill>
                    <a:srgbClr val="002776"/>
                  </a:solidFill>
                </a:rPr>
                <a:t>ministerios, </a:t>
              </a:r>
              <a:r>
                <a:rPr lang="es-EC" sz="1000" dirty="0" err="1" smtClean="0">
                  <a:solidFill>
                    <a:srgbClr val="002776"/>
                  </a:solidFill>
                </a:rPr>
                <a:t>Conquito</a:t>
              </a:r>
              <a:r>
                <a:rPr lang="es-EC" sz="1000" dirty="0" smtClean="0">
                  <a:solidFill>
                    <a:srgbClr val="002776"/>
                  </a:solidFill>
                </a:rPr>
                <a:t>, etc</a:t>
              </a:r>
              <a:r>
                <a:rPr lang="es-EC" sz="1000" dirty="0">
                  <a:solidFill>
                    <a:srgbClr val="002776"/>
                  </a:solidFill>
                </a:rPr>
                <a:t>.)</a:t>
              </a:r>
            </a:p>
            <a:p>
              <a:pPr marL="288925" indent="-288925">
                <a:buFont typeface="Arial" panose="020B0604020202020204" pitchFamily="34" charset="0"/>
                <a:buChar char="•"/>
              </a:pPr>
              <a:endParaRPr lang="es-EC" sz="1000" dirty="0">
                <a:solidFill>
                  <a:srgbClr val="002776"/>
                </a:solidFill>
              </a:endParaRPr>
            </a:p>
            <a:p>
              <a:pPr marL="288925" indent="-288925">
                <a:buFont typeface="Arial" panose="020B0604020202020204" pitchFamily="34" charset="0"/>
                <a:buChar char="•"/>
              </a:pPr>
              <a:endParaRPr lang="es-EC" sz="1100" dirty="0" smtClean="0">
                <a:solidFill>
                  <a:srgbClr val="002776"/>
                </a:solidFill>
              </a:endParaRPr>
            </a:p>
            <a:p>
              <a:endParaRPr lang="es-EC" sz="1100" dirty="0">
                <a:solidFill>
                  <a:srgbClr val="002776"/>
                </a:solidFill>
              </a:endParaRPr>
            </a:p>
          </p:txBody>
        </p:sp>
        <p:sp>
          <p:nvSpPr>
            <p:cNvPr id="29" name="Rectangle 28"/>
            <p:cNvSpPr/>
            <p:nvPr/>
          </p:nvSpPr>
          <p:spPr>
            <a:xfrm>
              <a:off x="2077666" y="3755274"/>
              <a:ext cx="1888111" cy="215944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Recursos Clave:</a:t>
              </a:r>
            </a:p>
            <a:p>
              <a:pPr marL="228600" indent="-228600">
                <a:buFont typeface="Arial" panose="020B0604020202020204" pitchFamily="34" charset="0"/>
                <a:buChar char="•"/>
              </a:pPr>
              <a:r>
                <a:rPr lang="es-EC" sz="1100" dirty="0" smtClean="0">
                  <a:solidFill>
                    <a:srgbClr val="002776"/>
                  </a:solidFill>
                </a:rPr>
                <a:t>Recursos necesarios</a:t>
              </a:r>
            </a:p>
            <a:p>
              <a:pPr marL="228600" indent="-228600">
                <a:buFont typeface="Arial" panose="020B0604020202020204" pitchFamily="34" charset="0"/>
                <a:buChar char="•"/>
              </a:pPr>
              <a:r>
                <a:rPr lang="es-EC" sz="1100" dirty="0" smtClean="0">
                  <a:solidFill>
                    <a:srgbClr val="002776"/>
                  </a:solidFill>
                </a:rPr>
                <a:t>Espacios adecuados para ofertar el servicio, a diferentes tipos de ferias, eventos y reuniones.</a:t>
              </a:r>
            </a:p>
            <a:p>
              <a:pPr marL="228600" indent="-228600">
                <a:buFont typeface="Arial" panose="020B0604020202020204" pitchFamily="34" charset="0"/>
                <a:buChar char="•"/>
              </a:pPr>
              <a:r>
                <a:rPr lang="es-EC" sz="1100" dirty="0" smtClean="0">
                  <a:solidFill>
                    <a:srgbClr val="002776"/>
                  </a:solidFill>
                </a:rPr>
                <a:t>Tecnología disponible de alto nivel.</a:t>
              </a:r>
            </a:p>
            <a:p>
              <a:pPr marL="228600" indent="-228600">
                <a:buFont typeface="Arial" panose="020B0604020202020204" pitchFamily="34" charset="0"/>
                <a:buChar char="•"/>
              </a:pPr>
              <a:r>
                <a:rPr lang="es-EC" sz="1100" dirty="0" smtClean="0">
                  <a:solidFill>
                    <a:srgbClr val="002776"/>
                  </a:solidFill>
                </a:rPr>
                <a:t>Personal calificado para atención al cliente.</a:t>
              </a:r>
            </a:p>
            <a:p>
              <a:pPr marL="228600" indent="-228600">
                <a:buFont typeface="Arial" panose="020B0604020202020204" pitchFamily="34" charset="0"/>
                <a:buChar char="•"/>
              </a:pPr>
              <a:r>
                <a:rPr lang="es-EC" sz="1100" dirty="0">
                  <a:solidFill>
                    <a:srgbClr val="002776"/>
                  </a:solidFill>
                </a:rPr>
                <a:t>P</a:t>
              </a:r>
              <a:r>
                <a:rPr lang="es-EC" sz="1100" dirty="0" smtClean="0">
                  <a:solidFill>
                    <a:srgbClr val="002776"/>
                  </a:solidFill>
                </a:rPr>
                <a:t>ágina WEB</a:t>
              </a:r>
            </a:p>
          </p:txBody>
        </p:sp>
        <p:sp>
          <p:nvSpPr>
            <p:cNvPr id="30" name="Rectangle 29"/>
            <p:cNvSpPr/>
            <p:nvPr/>
          </p:nvSpPr>
          <p:spPr>
            <a:xfrm>
              <a:off x="2077666" y="1525596"/>
              <a:ext cx="1870901" cy="218287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Actividades Clave:</a:t>
              </a:r>
            </a:p>
            <a:p>
              <a:pPr marL="228600" indent="-228600">
                <a:buFont typeface="Arial" panose="020B0604020202020204" pitchFamily="34" charset="0"/>
                <a:buChar char="•"/>
              </a:pPr>
              <a:r>
                <a:rPr lang="es-EC" sz="1100" dirty="0" smtClean="0">
                  <a:solidFill>
                    <a:srgbClr val="002776"/>
                  </a:solidFill>
                </a:rPr>
                <a:t>Organización y gestión de las ferias, eventos y reuniones a nivel nacional e internacional en Quito.</a:t>
              </a:r>
            </a:p>
            <a:p>
              <a:pPr marL="228600" indent="-228600">
                <a:buFont typeface="Arial" panose="020B0604020202020204" pitchFamily="34" charset="0"/>
                <a:buChar char="•"/>
              </a:pPr>
              <a:r>
                <a:rPr lang="es-EC" sz="1100" dirty="0" smtClean="0">
                  <a:solidFill>
                    <a:srgbClr val="002776"/>
                  </a:solidFill>
                </a:rPr>
                <a:t>Oferta de servicios comerciales: desarrollo de eventos, montaje, audio, video, catering, personal, calificado, y traducción.</a:t>
              </a:r>
            </a:p>
            <a:p>
              <a:pPr marL="285750" indent="-285750">
                <a:buFont typeface="Arial" panose="020B0604020202020204" pitchFamily="34" charset="0"/>
                <a:buChar char="•"/>
              </a:pPr>
              <a:endParaRPr lang="es-EC" sz="1200" dirty="0" smtClean="0">
                <a:solidFill>
                  <a:srgbClr val="002776"/>
                </a:solidFill>
              </a:endParaRPr>
            </a:p>
          </p:txBody>
        </p:sp>
        <p:sp>
          <p:nvSpPr>
            <p:cNvPr id="31" name="Rectangle 30"/>
            <p:cNvSpPr/>
            <p:nvPr/>
          </p:nvSpPr>
          <p:spPr>
            <a:xfrm>
              <a:off x="6055361" y="1523184"/>
              <a:ext cx="1889463" cy="218287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Relación con Clientes:</a:t>
              </a:r>
            </a:p>
            <a:p>
              <a:pPr marL="95250" indent="-95250">
                <a:buFont typeface="Arial" panose="020B0604020202020204" pitchFamily="34" charset="0"/>
                <a:buChar char="•"/>
              </a:pPr>
              <a:r>
                <a:rPr lang="es-EC" sz="1000" dirty="0">
                  <a:solidFill>
                    <a:srgbClr val="002776"/>
                  </a:solidFill>
                </a:rPr>
                <a:t>Promoción y difusión del centro a través de visitas presenciales y a los posibles targets.</a:t>
              </a:r>
            </a:p>
            <a:p>
              <a:pPr marL="95250" indent="-95250">
                <a:buFont typeface="Arial" panose="020B0604020202020204" pitchFamily="34" charset="0"/>
                <a:buChar char="•"/>
              </a:pPr>
              <a:r>
                <a:rPr lang="es-EC" sz="1000" dirty="0">
                  <a:solidFill>
                    <a:srgbClr val="002776"/>
                  </a:solidFill>
                </a:rPr>
                <a:t>Relación directa con el cliente.</a:t>
              </a:r>
            </a:p>
            <a:p>
              <a:pPr marL="95250" indent="-95250">
                <a:buFont typeface="Arial" panose="020B0604020202020204" pitchFamily="34" charset="0"/>
                <a:buChar char="•"/>
              </a:pPr>
              <a:endParaRPr lang="es-EC" sz="1100" dirty="0">
                <a:solidFill>
                  <a:srgbClr val="002776"/>
                </a:solidFill>
              </a:endParaRPr>
            </a:p>
          </p:txBody>
        </p:sp>
        <p:sp>
          <p:nvSpPr>
            <p:cNvPr id="32" name="Rectangle 31"/>
            <p:cNvSpPr/>
            <p:nvPr/>
          </p:nvSpPr>
          <p:spPr>
            <a:xfrm>
              <a:off x="6055361" y="3750451"/>
              <a:ext cx="1872208" cy="2164269"/>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Canales:</a:t>
              </a:r>
            </a:p>
            <a:p>
              <a:pPr marL="95250" indent="-95250">
                <a:buFont typeface="Arial" panose="020B0604020202020204" pitchFamily="34" charset="0"/>
                <a:buChar char="•"/>
              </a:pPr>
              <a:r>
                <a:rPr lang="es-EC" sz="1000" dirty="0">
                  <a:solidFill>
                    <a:srgbClr val="002776"/>
                  </a:solidFill>
                </a:rPr>
                <a:t>UEN - RICE</a:t>
              </a:r>
            </a:p>
            <a:p>
              <a:pPr marL="95250" indent="-95250">
                <a:buFont typeface="Arial" panose="020B0604020202020204" pitchFamily="34" charset="0"/>
                <a:buChar char="•"/>
              </a:pPr>
              <a:r>
                <a:rPr lang="es-EC" sz="1000" dirty="0" smtClean="0">
                  <a:solidFill>
                    <a:srgbClr val="002776"/>
                  </a:solidFill>
                </a:rPr>
                <a:t>Ecosistema online </a:t>
              </a:r>
              <a:r>
                <a:rPr lang="es-EC" sz="1000" dirty="0">
                  <a:solidFill>
                    <a:srgbClr val="002776"/>
                  </a:solidFill>
                </a:rPr>
                <a:t>y offline especializados</a:t>
              </a:r>
            </a:p>
            <a:p>
              <a:pPr marL="95250" indent="-95250">
                <a:buFont typeface="Arial" panose="020B0604020202020204" pitchFamily="34" charset="0"/>
                <a:buChar char="•"/>
              </a:pPr>
              <a:r>
                <a:rPr lang="es-EC" sz="1000" dirty="0" smtClean="0">
                  <a:solidFill>
                    <a:srgbClr val="002776"/>
                  </a:solidFill>
                </a:rPr>
                <a:t>Ferias </a:t>
              </a:r>
              <a:r>
                <a:rPr lang="es-EC" sz="1000" dirty="0">
                  <a:solidFill>
                    <a:srgbClr val="002776"/>
                  </a:solidFill>
                </a:rPr>
                <a:t>especializadas</a:t>
              </a:r>
            </a:p>
            <a:p>
              <a:pPr marL="95250" indent="-95250">
                <a:buFont typeface="Arial" panose="020B0604020202020204" pitchFamily="34" charset="0"/>
                <a:buChar char="•"/>
              </a:pPr>
              <a:r>
                <a:rPr lang="es-EC" sz="1000" dirty="0" err="1">
                  <a:solidFill>
                    <a:srgbClr val="002776"/>
                  </a:solidFill>
                </a:rPr>
                <a:t>Fam</a:t>
              </a:r>
              <a:r>
                <a:rPr lang="es-EC" sz="1000" dirty="0">
                  <a:solidFill>
                    <a:srgbClr val="002776"/>
                  </a:solidFill>
                </a:rPr>
                <a:t> – </a:t>
              </a:r>
              <a:r>
                <a:rPr lang="es-EC" sz="1000" dirty="0" err="1">
                  <a:solidFill>
                    <a:srgbClr val="002776"/>
                  </a:solidFill>
                </a:rPr>
                <a:t>trips</a:t>
              </a:r>
              <a:r>
                <a:rPr lang="es-EC" sz="1000" dirty="0">
                  <a:solidFill>
                    <a:srgbClr val="002776"/>
                  </a:solidFill>
                </a:rPr>
                <a:t> o inspección</a:t>
              </a:r>
            </a:p>
            <a:p>
              <a:pPr marL="95250" indent="-95250">
                <a:buFont typeface="Arial" panose="020B0604020202020204" pitchFamily="34" charset="0"/>
                <a:buChar char="•"/>
              </a:pPr>
              <a:r>
                <a:rPr lang="es-EC" sz="1000" dirty="0" err="1">
                  <a:solidFill>
                    <a:srgbClr val="002776"/>
                  </a:solidFill>
                </a:rPr>
                <a:t>Influencers</a:t>
              </a:r>
              <a:r>
                <a:rPr lang="es-EC" sz="1000" dirty="0">
                  <a:solidFill>
                    <a:srgbClr val="002776"/>
                  </a:solidFill>
                </a:rPr>
                <a:t> o RR.PP.</a:t>
              </a:r>
            </a:p>
          </p:txBody>
        </p:sp>
        <p:sp>
          <p:nvSpPr>
            <p:cNvPr id="37" name="Rectangle 36"/>
            <p:cNvSpPr/>
            <p:nvPr/>
          </p:nvSpPr>
          <p:spPr>
            <a:xfrm>
              <a:off x="61442" y="5961523"/>
              <a:ext cx="4896544" cy="138185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Estructura de Costos:</a:t>
              </a:r>
            </a:p>
            <a:p>
              <a:pPr marL="171450" indent="-171450">
                <a:buFont typeface="Arial" panose="020B0604020202020204" pitchFamily="34" charset="0"/>
                <a:buChar char="•"/>
              </a:pPr>
              <a:r>
                <a:rPr lang="es-EC" sz="1000" dirty="0" smtClean="0">
                  <a:solidFill>
                    <a:srgbClr val="002776"/>
                  </a:solidFill>
                </a:rPr>
                <a:t>Sueldos y honorarios de los empleados.</a:t>
              </a:r>
            </a:p>
            <a:p>
              <a:pPr marL="171450" indent="-171450">
                <a:buFont typeface="Arial" panose="020B0604020202020204" pitchFamily="34" charset="0"/>
                <a:buChar char="•"/>
              </a:pPr>
              <a:r>
                <a:rPr lang="es-EC" sz="1000" dirty="0" smtClean="0">
                  <a:solidFill>
                    <a:srgbClr val="002776"/>
                  </a:solidFill>
                </a:rPr>
                <a:t>Costos operativos ( luz, agua teléfono, etc.) y de mantenimiento.</a:t>
              </a:r>
            </a:p>
            <a:p>
              <a:pPr marL="168275" indent="-168275">
                <a:buFont typeface="Arial" panose="020B0604020202020204" pitchFamily="34" charset="0"/>
                <a:buChar char="•"/>
              </a:pPr>
              <a:r>
                <a:rPr lang="es-EC" sz="1000" dirty="0" smtClean="0">
                  <a:solidFill>
                    <a:srgbClr val="002776"/>
                  </a:solidFill>
                </a:rPr>
                <a:t>Campañas de marketing.</a:t>
              </a:r>
            </a:p>
            <a:p>
              <a:pPr marL="168275" indent="-168275">
                <a:buFont typeface="Arial" panose="020B0604020202020204" pitchFamily="34" charset="0"/>
                <a:buChar char="•"/>
              </a:pPr>
              <a:r>
                <a:rPr lang="es-EC" sz="1000" dirty="0" smtClean="0">
                  <a:solidFill>
                    <a:srgbClr val="002776"/>
                  </a:solidFill>
                </a:rPr>
                <a:t>Tecnología de Alto Nivel.</a:t>
              </a:r>
            </a:p>
            <a:p>
              <a:pPr marL="168275" indent="-168275">
                <a:buFont typeface="Arial" panose="020B0604020202020204" pitchFamily="34" charset="0"/>
                <a:buChar char="•"/>
              </a:pPr>
              <a:r>
                <a:rPr lang="es-EC" sz="1000" dirty="0" smtClean="0">
                  <a:solidFill>
                    <a:srgbClr val="002776"/>
                  </a:solidFill>
                </a:rPr>
                <a:t>Asistencia a ferias</a:t>
              </a:r>
            </a:p>
            <a:p>
              <a:pPr marL="168275" indent="-168275">
                <a:buFont typeface="Arial" panose="020B0604020202020204" pitchFamily="34" charset="0"/>
                <a:buChar char="•"/>
              </a:pPr>
              <a:r>
                <a:rPr lang="es-EC" sz="1000" dirty="0" smtClean="0">
                  <a:solidFill>
                    <a:srgbClr val="002776"/>
                  </a:solidFill>
                </a:rPr>
                <a:t>Suscripciones</a:t>
              </a:r>
            </a:p>
            <a:p>
              <a:endParaRPr lang="es-EC" sz="1100" dirty="0">
                <a:solidFill>
                  <a:srgbClr val="002776"/>
                </a:solidFill>
              </a:endParaRPr>
            </a:p>
          </p:txBody>
        </p:sp>
      </p:grpSp>
      <p:sp>
        <p:nvSpPr>
          <p:cNvPr id="42" name="Rectangle 41"/>
          <p:cNvSpPr/>
          <p:nvPr/>
        </p:nvSpPr>
        <p:spPr>
          <a:xfrm>
            <a:off x="5020031" y="5815096"/>
            <a:ext cx="4949803" cy="138185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Fuente de Ingresos:</a:t>
            </a:r>
          </a:p>
          <a:p>
            <a:pPr marL="285750" indent="-285750">
              <a:buFont typeface="Arial" panose="020B0604020202020204" pitchFamily="34" charset="0"/>
              <a:buChar char="•"/>
            </a:pPr>
            <a:r>
              <a:rPr lang="es-EC" sz="1100" b="1" dirty="0" smtClean="0">
                <a:solidFill>
                  <a:srgbClr val="002776"/>
                </a:solidFill>
              </a:rPr>
              <a:t>Fee </a:t>
            </a:r>
            <a:r>
              <a:rPr lang="es-EC" sz="1100" dirty="0">
                <a:solidFill>
                  <a:srgbClr val="002776"/>
                </a:solidFill>
              </a:rPr>
              <a:t>por el arrendamiento del Centro de Convenciones para desarrollo de eventos, ferias y reuniones</a:t>
            </a:r>
            <a:r>
              <a:rPr lang="es-EC" sz="1100" dirty="0" smtClean="0">
                <a:solidFill>
                  <a:srgbClr val="002776"/>
                </a:solidFill>
              </a:rPr>
              <a:t>.</a:t>
            </a:r>
          </a:p>
          <a:p>
            <a:pPr marL="285750" indent="-285750">
              <a:buFont typeface="Arial" panose="020B0604020202020204" pitchFamily="34" charset="0"/>
              <a:buChar char="•"/>
            </a:pPr>
            <a:r>
              <a:rPr lang="es-EC" sz="1100" dirty="0" smtClean="0">
                <a:solidFill>
                  <a:srgbClr val="002776"/>
                </a:solidFill>
              </a:rPr>
              <a:t>Patrocinio permanente y temporal</a:t>
            </a:r>
          </a:p>
          <a:p>
            <a:pPr marL="285750" indent="-285750">
              <a:buFont typeface="Arial" panose="020B0604020202020204" pitchFamily="34" charset="0"/>
              <a:buChar char="•"/>
            </a:pPr>
            <a:r>
              <a:rPr lang="es-EC" sz="1100" dirty="0" smtClean="0">
                <a:solidFill>
                  <a:srgbClr val="002776"/>
                </a:solidFill>
              </a:rPr>
              <a:t>Alquiler de espacios publicitarios permanente y temporal</a:t>
            </a:r>
          </a:p>
          <a:p>
            <a:pPr marL="285750" indent="-285750">
              <a:buFont typeface="Arial" panose="020B0604020202020204" pitchFamily="34" charset="0"/>
              <a:buChar char="•"/>
            </a:pPr>
            <a:r>
              <a:rPr lang="es-EC" sz="1100" dirty="0" err="1" smtClean="0">
                <a:solidFill>
                  <a:srgbClr val="002776"/>
                </a:solidFill>
              </a:rPr>
              <a:t>Fee</a:t>
            </a:r>
            <a:r>
              <a:rPr lang="es-EC" sz="1100" dirty="0" smtClean="0">
                <a:solidFill>
                  <a:srgbClr val="002776"/>
                </a:solidFill>
              </a:rPr>
              <a:t> por compra de servicios de catering, equipos, y otros complementarios</a:t>
            </a:r>
          </a:p>
          <a:p>
            <a:endParaRPr lang="es-EC" sz="1100" b="1" dirty="0">
              <a:solidFill>
                <a:srgbClr val="002776"/>
              </a:solidFill>
            </a:endParaRPr>
          </a:p>
        </p:txBody>
      </p:sp>
    </p:spTree>
    <p:extLst>
      <p:ext uri="{BB962C8B-B14F-4D97-AF65-F5344CB8AC3E}">
        <p14:creationId xmlns:p14="http://schemas.microsoft.com/office/powerpoint/2010/main" val="163209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pPr marL="0" indent="0"/>
            <a:r>
              <a:rPr lang="es-ES_tradnl" sz="2843" dirty="0">
                <a:solidFill>
                  <a:schemeClr val="bg1"/>
                </a:solidFill>
              </a:rPr>
              <a:t>3.1. Objetivos Estratégicos Específicos</a:t>
            </a:r>
          </a:p>
        </p:txBody>
      </p:sp>
      <p:sp>
        <p:nvSpPr>
          <p:cNvPr id="3" name="Rectangle 2"/>
          <p:cNvSpPr/>
          <p:nvPr/>
        </p:nvSpPr>
        <p:spPr>
          <a:xfrm>
            <a:off x="0" y="0"/>
            <a:ext cx="10059988" cy="7773988"/>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ext Placeholder 1"/>
          <p:cNvSpPr txBox="1">
            <a:spLocks/>
          </p:cNvSpPr>
          <p:nvPr/>
        </p:nvSpPr>
        <p:spPr bwMode="auto">
          <a:xfrm>
            <a:off x="1238252" y="3092944"/>
            <a:ext cx="7429500" cy="1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ts val="203"/>
              </a:spcBef>
              <a:spcAft>
                <a:spcPts val="300"/>
              </a:spcAft>
              <a:buFont typeface="Arial" charset="0"/>
              <a:defRPr sz="2437">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685800" indent="-685800"/>
            <a:r>
              <a:rPr lang="es-ES_tradnl" sz="2800" kern="0" dirty="0" smtClean="0">
                <a:solidFill>
                  <a:schemeClr val="bg1"/>
                </a:solidFill>
              </a:rPr>
              <a:t>3.3. Modelo de Negocio - Centro de Eventos Eugenio Espejo</a:t>
            </a:r>
            <a:endParaRPr lang="es-ES_tradnl" sz="2800" kern="0" dirty="0">
              <a:solidFill>
                <a:schemeClr val="bg1"/>
              </a:solidFill>
            </a:endParaRPr>
          </a:p>
        </p:txBody>
      </p:sp>
    </p:spTree>
    <p:extLst>
      <p:ext uri="{BB962C8B-B14F-4D97-AF65-F5344CB8AC3E}">
        <p14:creationId xmlns:p14="http://schemas.microsoft.com/office/powerpoint/2010/main" val="2176560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40525" y="142578"/>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smtClean="0">
                <a:solidFill>
                  <a:srgbClr val="002060"/>
                </a:solidFill>
              </a:rPr>
              <a:t>Plan de negocios</a:t>
            </a:r>
            <a:endParaRPr lang="es-ES" sz="2437" b="1" dirty="0">
              <a:solidFill>
                <a:srgbClr val="002060"/>
              </a:solidFill>
            </a:endParaRPr>
          </a:p>
          <a:p>
            <a:pPr fontAlgn="base">
              <a:spcBef>
                <a:spcPct val="0"/>
              </a:spcBef>
              <a:spcAft>
                <a:spcPct val="0"/>
              </a:spcAft>
            </a:pPr>
            <a:r>
              <a:rPr lang="es-ES" sz="2031" b="1" dirty="0" smtClean="0">
                <a:solidFill>
                  <a:srgbClr val="00B0F0"/>
                </a:solidFill>
              </a:rPr>
              <a:t>CANVAS – Modelo de Negocio Centro de Eventos Eugenio Espejo</a:t>
            </a:r>
            <a:endParaRPr lang="es-ES" sz="1422" i="1" dirty="0">
              <a:solidFill>
                <a:srgbClr val="00B0F0"/>
              </a:solidFill>
            </a:endParaRP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34</a:t>
            </a:fld>
            <a:endParaRPr lang="es-ES" dirty="0">
              <a:solidFill>
                <a:srgbClr val="002776"/>
              </a:solidFill>
            </a:endParaRPr>
          </a:p>
        </p:txBody>
      </p:sp>
      <p:grpSp>
        <p:nvGrpSpPr>
          <p:cNvPr id="40" name="Group 39"/>
          <p:cNvGrpSpPr/>
          <p:nvPr/>
        </p:nvGrpSpPr>
        <p:grpSpPr>
          <a:xfrm>
            <a:off x="70228" y="937628"/>
            <a:ext cx="9916861" cy="6264695"/>
            <a:chOff x="61442" y="1078682"/>
            <a:chExt cx="9916861" cy="6264695"/>
          </a:xfrm>
        </p:grpSpPr>
        <p:sp>
          <p:nvSpPr>
            <p:cNvPr id="3" name="TextBox 2"/>
            <p:cNvSpPr txBox="1"/>
            <p:nvPr/>
          </p:nvSpPr>
          <p:spPr>
            <a:xfrm>
              <a:off x="61442" y="1078682"/>
              <a:ext cx="9899606" cy="40011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dirty="0" smtClean="0">
                  <a:solidFill>
                    <a:srgbClr val="002776"/>
                  </a:solidFill>
                </a:rPr>
                <a:t>Centro de Eventos Eugenio Espejo - CANVAS</a:t>
              </a:r>
              <a:endParaRPr lang="es-EC" dirty="0">
                <a:solidFill>
                  <a:srgbClr val="002776"/>
                </a:solidFill>
              </a:endParaRPr>
            </a:p>
          </p:txBody>
        </p:sp>
        <p:sp>
          <p:nvSpPr>
            <p:cNvPr id="5" name="Rectangle 4"/>
            <p:cNvSpPr/>
            <p:nvPr/>
          </p:nvSpPr>
          <p:spPr>
            <a:xfrm>
              <a:off x="61442" y="1525596"/>
              <a:ext cx="1942909" cy="438912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Socios Clave:</a:t>
              </a:r>
            </a:p>
            <a:p>
              <a:pPr marL="171450" indent="-171450">
                <a:buFont typeface="Arial" panose="020B0604020202020204" pitchFamily="34" charset="0"/>
                <a:buChar char="•"/>
              </a:pPr>
              <a:r>
                <a:rPr lang="es-EC" sz="1100" dirty="0" smtClean="0">
                  <a:solidFill>
                    <a:schemeClr val="tx2"/>
                  </a:solidFill>
                </a:rPr>
                <a:t>Alcaldías y GAD´S Provinciales</a:t>
              </a:r>
            </a:p>
            <a:p>
              <a:pPr marL="171450" indent="-171450">
                <a:buFont typeface="Arial" panose="020B0604020202020204" pitchFamily="34" charset="0"/>
                <a:buChar char="•"/>
              </a:pPr>
              <a:r>
                <a:rPr lang="es-EC" sz="1100" dirty="0" smtClean="0">
                  <a:solidFill>
                    <a:schemeClr val="tx2"/>
                  </a:solidFill>
                </a:rPr>
                <a:t>Prefecturas</a:t>
              </a:r>
            </a:p>
            <a:p>
              <a:pPr marL="171450" indent="-171450">
                <a:buFont typeface="Arial" panose="020B0604020202020204" pitchFamily="34" charset="0"/>
                <a:buChar char="•"/>
              </a:pPr>
              <a:r>
                <a:rPr lang="es-EC" sz="1100" dirty="0">
                  <a:solidFill>
                    <a:srgbClr val="002776"/>
                  </a:solidFill>
                </a:rPr>
                <a:t>Sector Privado</a:t>
              </a:r>
            </a:p>
            <a:p>
              <a:pPr marL="171450" indent="-171450">
                <a:buFont typeface="Arial" panose="020B0604020202020204" pitchFamily="34" charset="0"/>
                <a:buChar char="•"/>
              </a:pPr>
              <a:r>
                <a:rPr lang="es-EC" sz="1100" dirty="0">
                  <a:solidFill>
                    <a:srgbClr val="002776"/>
                  </a:solidFill>
                </a:rPr>
                <a:t>Sector Público</a:t>
              </a:r>
            </a:p>
            <a:p>
              <a:pPr marL="171450" indent="-171450">
                <a:buFont typeface="Arial" panose="020B0604020202020204" pitchFamily="34" charset="0"/>
                <a:buChar char="•"/>
              </a:pPr>
              <a:r>
                <a:rPr lang="es-EC" sz="1100" dirty="0">
                  <a:solidFill>
                    <a:srgbClr val="002776"/>
                  </a:solidFill>
                </a:rPr>
                <a:t>Cámaras de Comercio</a:t>
              </a:r>
            </a:p>
            <a:p>
              <a:pPr marL="171450" indent="-171450">
                <a:buFont typeface="Arial" panose="020B0604020202020204" pitchFamily="34" charset="0"/>
                <a:buChar char="•"/>
              </a:pPr>
              <a:r>
                <a:rPr lang="es-EC" sz="1100" dirty="0">
                  <a:solidFill>
                    <a:srgbClr val="002776"/>
                  </a:solidFill>
                </a:rPr>
                <a:t>Gremios que desarrollen ferias, eventos, y reuniones a nivel nacional e internacional</a:t>
              </a:r>
            </a:p>
            <a:p>
              <a:pPr marL="171450" indent="-171450">
                <a:buFont typeface="Arial" panose="020B0604020202020204" pitchFamily="34" charset="0"/>
                <a:buChar char="•"/>
              </a:pPr>
              <a:r>
                <a:rPr lang="es-EC" sz="1100" dirty="0">
                  <a:solidFill>
                    <a:srgbClr val="002776"/>
                  </a:solidFill>
                </a:rPr>
                <a:t>Embajadas y organismos no gubernamentales</a:t>
              </a:r>
            </a:p>
            <a:p>
              <a:pPr marL="171450" indent="-171450">
                <a:buFont typeface="Arial" panose="020B0604020202020204" pitchFamily="34" charset="0"/>
                <a:buChar char="•"/>
              </a:pPr>
              <a:r>
                <a:rPr lang="es-EC" sz="1100" dirty="0">
                  <a:solidFill>
                    <a:srgbClr val="002776"/>
                  </a:solidFill>
                </a:rPr>
                <a:t>UEN - RICE</a:t>
              </a:r>
            </a:p>
            <a:p>
              <a:pPr marL="171450" indent="-171450">
                <a:buFont typeface="Arial" panose="020B0604020202020204" pitchFamily="34" charset="0"/>
                <a:buChar char="•"/>
              </a:pPr>
              <a:endParaRPr lang="es-EC" sz="1100" dirty="0" smtClean="0">
                <a:solidFill>
                  <a:schemeClr val="tx2"/>
                </a:solidFill>
              </a:endParaRPr>
            </a:p>
            <a:p>
              <a:pPr marL="171450" indent="-171450">
                <a:buFont typeface="Arial" panose="020B0604020202020204" pitchFamily="34" charset="0"/>
                <a:buChar char="•"/>
              </a:pPr>
              <a:endParaRPr lang="es-EC" sz="1100" dirty="0" smtClean="0">
                <a:solidFill>
                  <a:schemeClr val="tx2"/>
                </a:solidFill>
              </a:endParaRPr>
            </a:p>
            <a:p>
              <a:endParaRPr lang="es-EC" sz="1400" b="1" dirty="0" smtClean="0">
                <a:solidFill>
                  <a:srgbClr val="002776"/>
                </a:solidFill>
              </a:endParaRPr>
            </a:p>
            <a:p>
              <a:pPr marL="171450" indent="-171450">
                <a:buFont typeface="Arial" panose="020B0604020202020204" pitchFamily="34" charset="0"/>
                <a:buChar char="•"/>
              </a:pPr>
              <a:endParaRPr lang="es-EC" sz="1200" dirty="0" smtClean="0">
                <a:solidFill>
                  <a:srgbClr val="002776"/>
                </a:solidFill>
              </a:endParaRPr>
            </a:p>
            <a:p>
              <a:pPr marL="171450" indent="-171450">
                <a:buFont typeface="Arial" panose="020B0604020202020204" pitchFamily="34" charset="0"/>
                <a:buChar char="•"/>
              </a:pPr>
              <a:endParaRPr lang="es-EC" sz="1200" dirty="0" smtClean="0">
                <a:solidFill>
                  <a:srgbClr val="002776"/>
                </a:solidFill>
              </a:endParaRPr>
            </a:p>
            <a:p>
              <a:endParaRPr lang="es-EC" sz="1200" dirty="0">
                <a:solidFill>
                  <a:srgbClr val="002776"/>
                </a:solidFill>
              </a:endParaRPr>
            </a:p>
          </p:txBody>
        </p:sp>
        <p:sp>
          <p:nvSpPr>
            <p:cNvPr id="27" name="Rectangle 26"/>
            <p:cNvSpPr/>
            <p:nvPr/>
          </p:nvSpPr>
          <p:spPr>
            <a:xfrm>
              <a:off x="4021882" y="1525595"/>
              <a:ext cx="1978726" cy="438912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Propuesta de Valor:</a:t>
              </a:r>
            </a:p>
            <a:p>
              <a:pPr marL="171450" indent="-171450">
                <a:buFont typeface="Arial" panose="020B0604020202020204" pitchFamily="34" charset="0"/>
                <a:buChar char="•"/>
              </a:pPr>
              <a:r>
                <a:rPr lang="es-EC" sz="1000" dirty="0" smtClean="0">
                  <a:solidFill>
                    <a:srgbClr val="002776"/>
                  </a:solidFill>
                </a:rPr>
                <a:t>Organización </a:t>
              </a:r>
              <a:r>
                <a:rPr lang="es-EC" sz="1000" dirty="0">
                  <a:solidFill>
                    <a:srgbClr val="002776"/>
                  </a:solidFill>
                </a:rPr>
                <a:t>profesional de ferias, eventos y reuniones nacionales e internacionales de alto impacto, en un entorno arquitectónico </a:t>
              </a:r>
              <a:r>
                <a:rPr lang="es-EC" sz="1000" dirty="0" smtClean="0">
                  <a:solidFill>
                    <a:srgbClr val="002776"/>
                  </a:solidFill>
                </a:rPr>
                <a:t>emblemático (Casa Patrimonial) </a:t>
              </a:r>
              <a:r>
                <a:rPr lang="es-EC" sz="1000" dirty="0">
                  <a:solidFill>
                    <a:srgbClr val="002776"/>
                  </a:solidFill>
                </a:rPr>
                <a:t>y servicios de alto nivel.</a:t>
              </a:r>
            </a:p>
            <a:p>
              <a:pPr marL="168275" indent="-168275">
                <a:buFont typeface="Arial" panose="020B0604020202020204" pitchFamily="34" charset="0"/>
                <a:buChar char="•"/>
              </a:pPr>
              <a:r>
                <a:rPr lang="es-EC" sz="1000" dirty="0">
                  <a:solidFill>
                    <a:srgbClr val="002776"/>
                  </a:solidFill>
                </a:rPr>
                <a:t>Infraestructura física y tecnológica de primer </a:t>
              </a:r>
              <a:r>
                <a:rPr lang="es-EC" sz="1000" dirty="0" smtClean="0">
                  <a:solidFill>
                    <a:srgbClr val="002776"/>
                  </a:solidFill>
                </a:rPr>
                <a:t>nivel y adaptada a cada tipo de reunión</a:t>
              </a:r>
              <a:endParaRPr lang="es-EC" sz="1000" dirty="0">
                <a:solidFill>
                  <a:srgbClr val="002776"/>
                </a:solidFill>
              </a:endParaRPr>
            </a:p>
            <a:p>
              <a:pPr marL="168275" indent="-168275">
                <a:buFont typeface="Arial" panose="020B0604020202020204" pitchFamily="34" charset="0"/>
                <a:buChar char="•"/>
              </a:pPr>
              <a:r>
                <a:rPr lang="es-EC" sz="1000" dirty="0">
                  <a:solidFill>
                    <a:srgbClr val="002776"/>
                  </a:solidFill>
                </a:rPr>
                <a:t>Servicios profesionales de organización de reuniones. </a:t>
              </a:r>
            </a:p>
            <a:p>
              <a:pPr marL="168275" indent="-168275">
                <a:buFont typeface="Arial" panose="020B0604020202020204" pitchFamily="34" charset="0"/>
                <a:buChar char="•"/>
              </a:pPr>
              <a:r>
                <a:rPr lang="es-EC" sz="1000" dirty="0">
                  <a:solidFill>
                    <a:srgbClr val="002776"/>
                  </a:solidFill>
                </a:rPr>
                <a:t>Información estadística sectorial, competencia, tendencia, innovaciones, acceso a base de datos de participantes</a:t>
              </a:r>
            </a:p>
            <a:p>
              <a:pPr marL="171450" indent="-171450">
                <a:buFont typeface="Arial" panose="020B0604020202020204" pitchFamily="34" charset="0"/>
                <a:buChar char="•"/>
              </a:pPr>
              <a:endParaRPr lang="es-EC" sz="1000" dirty="0" smtClean="0">
                <a:solidFill>
                  <a:srgbClr val="002776"/>
                </a:solidFill>
              </a:endParaRPr>
            </a:p>
          </p:txBody>
        </p:sp>
        <p:sp>
          <p:nvSpPr>
            <p:cNvPr id="28" name="Rectangle 27"/>
            <p:cNvSpPr/>
            <p:nvPr/>
          </p:nvSpPr>
          <p:spPr>
            <a:xfrm>
              <a:off x="7999577" y="1510291"/>
              <a:ext cx="1978726" cy="439153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Segmentos de Clientes:</a:t>
              </a:r>
            </a:p>
            <a:p>
              <a:pPr marL="171450" indent="-171450">
                <a:buFont typeface="Arial" panose="020B0604020202020204" pitchFamily="34" charset="0"/>
                <a:buChar char="•"/>
              </a:pPr>
              <a:endParaRPr lang="es-EC" sz="500" dirty="0" smtClean="0">
                <a:solidFill>
                  <a:srgbClr val="002776"/>
                </a:solidFill>
              </a:endParaRPr>
            </a:p>
            <a:p>
              <a:pPr marL="288925" indent="-288925">
                <a:buFont typeface="Arial" panose="020B0604020202020204" pitchFamily="34" charset="0"/>
                <a:buChar char="•"/>
              </a:pPr>
              <a:r>
                <a:rPr lang="es-EC" sz="1100" dirty="0">
                  <a:solidFill>
                    <a:srgbClr val="002776"/>
                  </a:solidFill>
                </a:rPr>
                <a:t>Visitantes de negocios y reuniones nacionales e internacionales</a:t>
              </a:r>
            </a:p>
            <a:p>
              <a:pPr marL="288925" indent="-288925">
                <a:buFont typeface="Arial" panose="020B0604020202020204" pitchFamily="34" charset="0"/>
                <a:buChar char="•"/>
              </a:pPr>
              <a:r>
                <a:rPr lang="es-EC" sz="1100" dirty="0">
                  <a:solidFill>
                    <a:srgbClr val="002776"/>
                  </a:solidFill>
                </a:rPr>
                <a:t>Alcaldía de Quito</a:t>
              </a:r>
            </a:p>
            <a:p>
              <a:pPr marL="288925" indent="-288925">
                <a:buFont typeface="Arial" panose="020B0604020202020204" pitchFamily="34" charset="0"/>
                <a:buChar char="•"/>
              </a:pPr>
              <a:r>
                <a:rPr lang="es-EC" sz="1100" dirty="0">
                  <a:solidFill>
                    <a:srgbClr val="002776"/>
                  </a:solidFill>
                </a:rPr>
                <a:t>Asociaciones, gremios, Instituciones y empresas privadas (ej. colegios de profesionales; Gremios profesionales, etc.)</a:t>
              </a:r>
            </a:p>
            <a:p>
              <a:pPr marL="288925" indent="-288925">
                <a:buFont typeface="Arial" panose="020B0604020202020204" pitchFamily="34" charset="0"/>
                <a:buChar char="•"/>
              </a:pPr>
              <a:r>
                <a:rPr lang="es-EC" sz="1100" dirty="0">
                  <a:solidFill>
                    <a:srgbClr val="002776"/>
                  </a:solidFill>
                </a:rPr>
                <a:t>Instituciones y empresas públicas (ej. ministerios, </a:t>
              </a:r>
              <a:r>
                <a:rPr lang="es-EC" sz="1100" dirty="0" err="1">
                  <a:solidFill>
                    <a:srgbClr val="002776"/>
                  </a:solidFill>
                </a:rPr>
                <a:t>Conquito</a:t>
              </a:r>
              <a:r>
                <a:rPr lang="es-EC" sz="1100" dirty="0">
                  <a:solidFill>
                    <a:srgbClr val="002776"/>
                  </a:solidFill>
                </a:rPr>
                <a:t>, etc.)</a:t>
              </a:r>
            </a:p>
            <a:p>
              <a:pPr marL="171450" indent="-171450">
                <a:buFont typeface="Arial" panose="020B0604020202020204" pitchFamily="34" charset="0"/>
                <a:buChar char="•"/>
              </a:pPr>
              <a:endParaRPr lang="es-EC" sz="1200" dirty="0" smtClean="0">
                <a:solidFill>
                  <a:srgbClr val="C00000"/>
                </a:solidFill>
              </a:endParaRPr>
            </a:p>
          </p:txBody>
        </p:sp>
        <p:sp>
          <p:nvSpPr>
            <p:cNvPr id="29" name="Rectangle 28"/>
            <p:cNvSpPr/>
            <p:nvPr/>
          </p:nvSpPr>
          <p:spPr>
            <a:xfrm>
              <a:off x="2077666" y="3755274"/>
              <a:ext cx="1888111" cy="215944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Recursos Clave:</a:t>
              </a:r>
            </a:p>
            <a:p>
              <a:endParaRPr lang="es-EC" sz="1400" b="1" dirty="0" smtClean="0">
                <a:solidFill>
                  <a:srgbClr val="002776"/>
                </a:solidFill>
              </a:endParaRPr>
            </a:p>
          </p:txBody>
        </p:sp>
        <p:sp>
          <p:nvSpPr>
            <p:cNvPr id="30" name="Rectangle 29"/>
            <p:cNvSpPr/>
            <p:nvPr/>
          </p:nvSpPr>
          <p:spPr>
            <a:xfrm>
              <a:off x="2077666" y="1525596"/>
              <a:ext cx="1891188" cy="218287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Actividades Clave:</a:t>
              </a:r>
            </a:p>
            <a:p>
              <a:pPr marL="285750" indent="-285750">
                <a:buFont typeface="Arial" panose="020B0604020202020204" pitchFamily="34" charset="0"/>
                <a:buChar char="•"/>
              </a:pPr>
              <a:r>
                <a:rPr lang="es-EC" sz="1100" dirty="0" smtClean="0">
                  <a:solidFill>
                    <a:schemeClr val="tx2"/>
                  </a:solidFill>
                </a:rPr>
                <a:t>Promoción del Centro entre las Instituciones del Sector Público.</a:t>
              </a:r>
            </a:p>
            <a:p>
              <a:pPr marL="285750" indent="-285750">
                <a:buFont typeface="Arial" panose="020B0604020202020204" pitchFamily="34" charset="0"/>
                <a:buChar char="•"/>
              </a:pPr>
              <a:r>
                <a:rPr lang="es-EC" sz="1100" dirty="0" smtClean="0">
                  <a:solidFill>
                    <a:schemeClr val="tx2"/>
                  </a:solidFill>
                </a:rPr>
                <a:t>Oferta de servicios comerciales, desarrollo de eventos: montaje audio, vídeo, catering, personal calificado,  y traducción.</a:t>
              </a:r>
            </a:p>
            <a:p>
              <a:endParaRPr lang="es-EC" sz="1000" dirty="0" smtClean="0">
                <a:solidFill>
                  <a:srgbClr val="002776"/>
                </a:solidFill>
              </a:endParaRPr>
            </a:p>
          </p:txBody>
        </p:sp>
        <p:sp>
          <p:nvSpPr>
            <p:cNvPr id="31" name="Rectangle 30"/>
            <p:cNvSpPr/>
            <p:nvPr/>
          </p:nvSpPr>
          <p:spPr>
            <a:xfrm>
              <a:off x="6055361" y="1523184"/>
              <a:ext cx="1889463" cy="218287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Relación con Clientes:-</a:t>
              </a:r>
            </a:p>
            <a:p>
              <a:pPr marL="95250" indent="-95250">
                <a:buFont typeface="Arial" panose="020B0604020202020204" pitchFamily="34" charset="0"/>
                <a:buChar char="•"/>
              </a:pPr>
              <a:r>
                <a:rPr lang="es-EC" sz="1000" dirty="0">
                  <a:solidFill>
                    <a:srgbClr val="002776"/>
                  </a:solidFill>
                </a:rPr>
                <a:t>Promoción del centro a través de visitas presenciales a  entidades públicas y privadas.</a:t>
              </a:r>
            </a:p>
            <a:p>
              <a:pPr marL="95250" indent="-95250">
                <a:buFont typeface="Arial" panose="020B0604020202020204" pitchFamily="34" charset="0"/>
                <a:buChar char="•"/>
              </a:pPr>
              <a:r>
                <a:rPr lang="es-EC" sz="1000" dirty="0">
                  <a:solidFill>
                    <a:srgbClr val="002776"/>
                  </a:solidFill>
                </a:rPr>
                <a:t>Relación directa con el cliente</a:t>
              </a:r>
            </a:p>
          </p:txBody>
        </p:sp>
        <p:sp>
          <p:nvSpPr>
            <p:cNvPr id="32" name="Rectangle 31"/>
            <p:cNvSpPr/>
            <p:nvPr/>
          </p:nvSpPr>
          <p:spPr>
            <a:xfrm>
              <a:off x="6055361" y="3750451"/>
              <a:ext cx="1872208" cy="2164269"/>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200" b="1" dirty="0" smtClean="0">
                  <a:solidFill>
                    <a:srgbClr val="002776"/>
                  </a:solidFill>
                </a:rPr>
                <a:t>Canales:</a:t>
              </a:r>
              <a:endParaRPr lang="es-EC" sz="1200" b="1" dirty="0">
                <a:solidFill>
                  <a:srgbClr val="002776"/>
                </a:solidFill>
              </a:endParaRPr>
            </a:p>
            <a:p>
              <a:pPr marL="95250" indent="-95250">
                <a:buFont typeface="Arial" panose="020B0604020202020204" pitchFamily="34" charset="0"/>
                <a:buChar char="•"/>
              </a:pPr>
              <a:r>
                <a:rPr lang="es-EC" sz="1100" dirty="0">
                  <a:solidFill>
                    <a:srgbClr val="002776"/>
                  </a:solidFill>
                </a:rPr>
                <a:t>UEN - RICE</a:t>
              </a:r>
            </a:p>
            <a:p>
              <a:pPr marL="95250" indent="-95250">
                <a:buFont typeface="Arial" panose="020B0604020202020204" pitchFamily="34" charset="0"/>
                <a:buChar char="•"/>
              </a:pPr>
              <a:r>
                <a:rPr lang="es-EC" sz="1100" dirty="0">
                  <a:solidFill>
                    <a:srgbClr val="002776"/>
                  </a:solidFill>
                </a:rPr>
                <a:t>Ecosistema online y offline especializados</a:t>
              </a:r>
            </a:p>
            <a:p>
              <a:pPr marL="95250" indent="-95250">
                <a:buFont typeface="Arial" panose="020B0604020202020204" pitchFamily="34" charset="0"/>
                <a:buChar char="•"/>
              </a:pPr>
              <a:r>
                <a:rPr lang="es-EC" sz="1100" dirty="0">
                  <a:solidFill>
                    <a:srgbClr val="002776"/>
                  </a:solidFill>
                </a:rPr>
                <a:t>Ferias especializadas</a:t>
              </a:r>
            </a:p>
            <a:p>
              <a:pPr marL="95250" indent="-95250">
                <a:buFont typeface="Arial" panose="020B0604020202020204" pitchFamily="34" charset="0"/>
                <a:buChar char="•"/>
              </a:pPr>
              <a:r>
                <a:rPr lang="es-EC" sz="1100" dirty="0" err="1">
                  <a:solidFill>
                    <a:srgbClr val="002776"/>
                  </a:solidFill>
                </a:rPr>
                <a:t>Fam</a:t>
              </a:r>
              <a:r>
                <a:rPr lang="es-EC" sz="1100" dirty="0">
                  <a:solidFill>
                    <a:srgbClr val="002776"/>
                  </a:solidFill>
                </a:rPr>
                <a:t> – </a:t>
              </a:r>
              <a:r>
                <a:rPr lang="es-EC" sz="1100" dirty="0" err="1">
                  <a:solidFill>
                    <a:srgbClr val="002776"/>
                  </a:solidFill>
                </a:rPr>
                <a:t>trips</a:t>
              </a:r>
              <a:r>
                <a:rPr lang="es-EC" sz="1100" dirty="0">
                  <a:solidFill>
                    <a:srgbClr val="002776"/>
                  </a:solidFill>
                </a:rPr>
                <a:t> o inspección</a:t>
              </a:r>
            </a:p>
            <a:p>
              <a:pPr marL="95250" indent="-95250">
                <a:buFont typeface="Arial" panose="020B0604020202020204" pitchFamily="34" charset="0"/>
                <a:buChar char="•"/>
              </a:pPr>
              <a:r>
                <a:rPr lang="es-EC" sz="1100" dirty="0" err="1">
                  <a:solidFill>
                    <a:srgbClr val="002776"/>
                  </a:solidFill>
                </a:rPr>
                <a:t>Influencers</a:t>
              </a:r>
              <a:r>
                <a:rPr lang="es-EC" sz="1100" dirty="0">
                  <a:solidFill>
                    <a:srgbClr val="002776"/>
                  </a:solidFill>
                </a:rPr>
                <a:t> o RR.PP.</a:t>
              </a:r>
            </a:p>
            <a:p>
              <a:endParaRPr lang="es-EC" sz="1100" dirty="0">
                <a:solidFill>
                  <a:srgbClr val="002776"/>
                </a:solidFill>
              </a:endParaRPr>
            </a:p>
          </p:txBody>
        </p:sp>
        <p:sp>
          <p:nvSpPr>
            <p:cNvPr id="37" name="Rectangle 36"/>
            <p:cNvSpPr/>
            <p:nvPr/>
          </p:nvSpPr>
          <p:spPr>
            <a:xfrm>
              <a:off x="61442" y="5961523"/>
              <a:ext cx="4896544" cy="138185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Estructura de Costos:</a:t>
              </a:r>
            </a:p>
            <a:p>
              <a:pPr marL="171450" indent="-171450">
                <a:buFont typeface="Arial" panose="020B0604020202020204" pitchFamily="34" charset="0"/>
                <a:buChar char="•"/>
              </a:pPr>
              <a:r>
                <a:rPr lang="es-EC" sz="1100" dirty="0" smtClean="0">
                  <a:solidFill>
                    <a:schemeClr val="tx2"/>
                  </a:solidFill>
                </a:rPr>
                <a:t>Sueldos y honorarios de los empleados</a:t>
              </a:r>
            </a:p>
            <a:p>
              <a:pPr marL="171450" indent="-171450">
                <a:buFont typeface="Arial" panose="020B0604020202020204" pitchFamily="34" charset="0"/>
                <a:buChar char="•"/>
              </a:pPr>
              <a:r>
                <a:rPr lang="es-EC" sz="1100" dirty="0" smtClean="0">
                  <a:solidFill>
                    <a:schemeClr val="tx2"/>
                  </a:solidFill>
                </a:rPr>
                <a:t>Costos operativos (luz, agua, teléfono, </a:t>
              </a:r>
              <a:r>
                <a:rPr lang="es-EC" sz="1100" dirty="0" err="1" smtClean="0">
                  <a:solidFill>
                    <a:schemeClr val="tx2"/>
                  </a:solidFill>
                </a:rPr>
                <a:t>etc</a:t>
              </a:r>
              <a:r>
                <a:rPr lang="es-EC" sz="1100" dirty="0" smtClean="0">
                  <a:solidFill>
                    <a:schemeClr val="tx2"/>
                  </a:solidFill>
                </a:rPr>
                <a:t>)</a:t>
              </a:r>
            </a:p>
            <a:p>
              <a:pPr marL="171450" indent="-171450">
                <a:buFont typeface="Arial" panose="020B0604020202020204" pitchFamily="34" charset="0"/>
                <a:buChar char="•"/>
              </a:pPr>
              <a:r>
                <a:rPr lang="es-EC" sz="1100" dirty="0" smtClean="0">
                  <a:solidFill>
                    <a:schemeClr val="tx2"/>
                  </a:solidFill>
                </a:rPr>
                <a:t>Costos derivados de la propiedad</a:t>
              </a:r>
            </a:p>
            <a:p>
              <a:pPr marL="171450" indent="-171450">
                <a:buFont typeface="Arial" panose="020B0604020202020204" pitchFamily="34" charset="0"/>
                <a:buChar char="•"/>
              </a:pPr>
              <a:r>
                <a:rPr lang="es-EC" sz="1100" dirty="0" smtClean="0">
                  <a:solidFill>
                    <a:schemeClr val="tx2"/>
                  </a:solidFill>
                </a:rPr>
                <a:t>Costos de administración y operación </a:t>
              </a:r>
            </a:p>
            <a:p>
              <a:pPr marL="171450" indent="-171450">
                <a:buFont typeface="Arial" panose="020B0604020202020204" pitchFamily="34" charset="0"/>
                <a:buChar char="•"/>
              </a:pPr>
              <a:r>
                <a:rPr lang="es-EC" sz="1100" dirty="0" smtClean="0">
                  <a:solidFill>
                    <a:schemeClr val="tx2"/>
                  </a:solidFill>
                </a:rPr>
                <a:t>Desarrollo y mantenimiento de la página WEB</a:t>
              </a:r>
            </a:p>
            <a:p>
              <a:pPr marL="171450" indent="-171450">
                <a:buFont typeface="Arial" panose="020B0604020202020204" pitchFamily="34" charset="0"/>
                <a:buChar char="•"/>
              </a:pPr>
              <a:r>
                <a:rPr lang="es-EC" sz="1100" dirty="0" smtClean="0">
                  <a:solidFill>
                    <a:schemeClr val="tx2"/>
                  </a:solidFill>
                </a:rPr>
                <a:t>Diseño e impresión de publicidad</a:t>
              </a:r>
            </a:p>
            <a:p>
              <a:endParaRPr lang="es-EC" sz="1400" b="1" dirty="0">
                <a:solidFill>
                  <a:srgbClr val="002776"/>
                </a:solidFill>
              </a:endParaRPr>
            </a:p>
          </p:txBody>
        </p:sp>
      </p:grpSp>
      <p:sp>
        <p:nvSpPr>
          <p:cNvPr id="42" name="Rectangle 41"/>
          <p:cNvSpPr/>
          <p:nvPr/>
        </p:nvSpPr>
        <p:spPr>
          <a:xfrm>
            <a:off x="5020031" y="5815096"/>
            <a:ext cx="4949803" cy="1381854"/>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es-EC" sz="1400" b="1" dirty="0" smtClean="0">
                <a:solidFill>
                  <a:srgbClr val="002776"/>
                </a:solidFill>
              </a:rPr>
              <a:t>Fuente de Ingresos:</a:t>
            </a:r>
            <a:r>
              <a:rPr lang="es-EC" sz="1200" dirty="0" smtClean="0">
                <a:solidFill>
                  <a:srgbClr val="C00000"/>
                </a:solidFill>
              </a:rPr>
              <a:t> </a:t>
            </a:r>
          </a:p>
          <a:p>
            <a:pPr marL="285750" indent="-285750">
              <a:buFont typeface="Arial" panose="020B0604020202020204" pitchFamily="34" charset="0"/>
              <a:buChar char="•"/>
            </a:pPr>
            <a:r>
              <a:rPr lang="es-EC" sz="1100" dirty="0" err="1" smtClean="0">
                <a:solidFill>
                  <a:schemeClr val="tx2"/>
                </a:solidFill>
              </a:rPr>
              <a:t>Fee</a:t>
            </a:r>
            <a:r>
              <a:rPr lang="es-EC" sz="1100" dirty="0" smtClean="0">
                <a:solidFill>
                  <a:schemeClr val="tx2"/>
                </a:solidFill>
              </a:rPr>
              <a:t> por arrendamiento del Centro de Convenciones para desarrollo de eventos, ferias y reuniones.</a:t>
            </a:r>
          </a:p>
          <a:p>
            <a:pPr marL="285750" indent="-285750">
              <a:buFont typeface="Arial" panose="020B0604020202020204" pitchFamily="34" charset="0"/>
              <a:buChar char="•"/>
            </a:pPr>
            <a:r>
              <a:rPr lang="es-EC" sz="1100" dirty="0" smtClean="0">
                <a:solidFill>
                  <a:schemeClr val="tx2"/>
                </a:solidFill>
              </a:rPr>
              <a:t>Patrocinio permanente y temporal</a:t>
            </a:r>
          </a:p>
          <a:p>
            <a:pPr marL="285750" indent="-285750">
              <a:buFont typeface="Arial" panose="020B0604020202020204" pitchFamily="34" charset="0"/>
              <a:buChar char="•"/>
            </a:pPr>
            <a:r>
              <a:rPr lang="es-EC" sz="1100" dirty="0" smtClean="0">
                <a:solidFill>
                  <a:schemeClr val="tx2"/>
                </a:solidFill>
              </a:rPr>
              <a:t>Alquiler de espacios publicitarios permanente y temporal</a:t>
            </a:r>
          </a:p>
          <a:p>
            <a:pPr marL="285750" indent="-285750">
              <a:buFont typeface="Arial" panose="020B0604020202020204" pitchFamily="34" charset="0"/>
              <a:buChar char="•"/>
            </a:pPr>
            <a:r>
              <a:rPr lang="es-EC" sz="1100" dirty="0" err="1">
                <a:solidFill>
                  <a:srgbClr val="002776"/>
                </a:solidFill>
              </a:rPr>
              <a:t>Fee</a:t>
            </a:r>
            <a:r>
              <a:rPr lang="es-EC" sz="1100" dirty="0">
                <a:solidFill>
                  <a:srgbClr val="002776"/>
                </a:solidFill>
              </a:rPr>
              <a:t> por compra de servicios de catering, equipos, y otros </a:t>
            </a:r>
            <a:r>
              <a:rPr lang="es-EC" sz="1100" dirty="0" smtClean="0">
                <a:solidFill>
                  <a:srgbClr val="002776"/>
                </a:solidFill>
              </a:rPr>
              <a:t>complementarios</a:t>
            </a:r>
            <a:endParaRPr lang="es-EC" sz="1100" dirty="0">
              <a:solidFill>
                <a:schemeClr val="tx2"/>
              </a:solidFill>
            </a:endParaRPr>
          </a:p>
          <a:p>
            <a:pPr marL="285750" indent="-285750">
              <a:buFont typeface="Arial" panose="020B0604020202020204" pitchFamily="34" charset="0"/>
              <a:buChar char="•"/>
            </a:pPr>
            <a:endParaRPr lang="es-EC" sz="1200" dirty="0" smtClean="0">
              <a:solidFill>
                <a:srgbClr val="002776"/>
              </a:solidFill>
            </a:endParaRPr>
          </a:p>
        </p:txBody>
      </p:sp>
      <p:sp>
        <p:nvSpPr>
          <p:cNvPr id="4" name="Rectangle 3"/>
          <p:cNvSpPr/>
          <p:nvPr/>
        </p:nvSpPr>
        <p:spPr>
          <a:xfrm>
            <a:off x="2067856" y="3808182"/>
            <a:ext cx="1857662" cy="1938992"/>
          </a:xfrm>
          <a:prstGeom prst="rect">
            <a:avLst/>
          </a:prstGeom>
        </p:spPr>
        <p:txBody>
          <a:bodyPr wrap="square">
            <a:spAutoFit/>
          </a:bodyPr>
          <a:lstStyle/>
          <a:p>
            <a:pPr marL="285750" indent="-285750">
              <a:buFont typeface="Arial" panose="020B0604020202020204" pitchFamily="34" charset="0"/>
              <a:buChar char="•"/>
            </a:pPr>
            <a:r>
              <a:rPr lang="es-EC" sz="1000" dirty="0" smtClean="0">
                <a:solidFill>
                  <a:schemeClr val="tx2"/>
                </a:solidFill>
              </a:rPr>
              <a:t>Espacios adecuados para ofertar el servicio a diferentes tipos de eventos y reuniones.</a:t>
            </a:r>
          </a:p>
          <a:p>
            <a:pPr marL="285750" indent="-285750">
              <a:buFont typeface="Arial" panose="020B0604020202020204" pitchFamily="34" charset="0"/>
              <a:buChar char="•"/>
            </a:pPr>
            <a:r>
              <a:rPr lang="es-EC" sz="1000" dirty="0" smtClean="0">
                <a:solidFill>
                  <a:schemeClr val="tx2"/>
                </a:solidFill>
              </a:rPr>
              <a:t>Tecnología disponible para cada tipo de evento y reuniones.</a:t>
            </a:r>
          </a:p>
          <a:p>
            <a:pPr marL="285750" indent="-285750">
              <a:buFont typeface="Arial" panose="020B0604020202020204" pitchFamily="34" charset="0"/>
              <a:buChar char="•"/>
            </a:pPr>
            <a:r>
              <a:rPr lang="es-EC" sz="1000" dirty="0" smtClean="0">
                <a:solidFill>
                  <a:schemeClr val="tx2"/>
                </a:solidFill>
              </a:rPr>
              <a:t>Personal calificado para atención del público asistente.</a:t>
            </a:r>
          </a:p>
          <a:p>
            <a:pPr marL="285750" indent="-285750">
              <a:buFont typeface="Arial" panose="020B0604020202020204" pitchFamily="34" charset="0"/>
              <a:buChar char="•"/>
            </a:pPr>
            <a:r>
              <a:rPr lang="es-EC" sz="1000" dirty="0">
                <a:solidFill>
                  <a:schemeClr val="tx2"/>
                </a:solidFill>
              </a:rPr>
              <a:t>P</a:t>
            </a:r>
            <a:r>
              <a:rPr lang="es-EC" sz="1000" dirty="0" smtClean="0">
                <a:solidFill>
                  <a:schemeClr val="tx2"/>
                </a:solidFill>
              </a:rPr>
              <a:t>ágina WEB especializada</a:t>
            </a:r>
            <a:endParaRPr lang="es-EC" sz="1000" dirty="0">
              <a:solidFill>
                <a:schemeClr val="tx2"/>
              </a:solidFill>
            </a:endParaRPr>
          </a:p>
        </p:txBody>
      </p:sp>
    </p:spTree>
    <p:extLst>
      <p:ext uri="{BB962C8B-B14F-4D97-AF65-F5344CB8AC3E}">
        <p14:creationId xmlns:p14="http://schemas.microsoft.com/office/powerpoint/2010/main" val="2103522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3"/>
          <p:cNvSpPr txBox="1">
            <a:spLocks/>
          </p:cNvSpPr>
          <p:nvPr/>
        </p:nvSpPr>
        <p:spPr bwMode="auto">
          <a:xfrm>
            <a:off x="457589" y="4325766"/>
            <a:ext cx="6743336" cy="232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812" dirty="0">
                <a:solidFill>
                  <a:srgbClr val="002776"/>
                </a:solidFill>
                <a:cs typeface="Arial" pitchFamily="34" charset="0"/>
              </a:rPr>
              <a:t>Deloitte se refiere a Deloitte </a:t>
            </a:r>
            <a:r>
              <a:rPr lang="es-ES" sz="812" dirty="0" err="1">
                <a:solidFill>
                  <a:srgbClr val="002776"/>
                </a:solidFill>
                <a:cs typeface="Arial" pitchFamily="34" charset="0"/>
              </a:rPr>
              <a:t>Touche</a:t>
            </a:r>
            <a:r>
              <a:rPr lang="es-ES" sz="812" dirty="0">
                <a:solidFill>
                  <a:srgbClr val="002776"/>
                </a:solidFill>
                <a:cs typeface="Arial" pitchFamily="34" charset="0"/>
              </a:rPr>
              <a:t> </a:t>
            </a:r>
            <a:r>
              <a:rPr lang="es-ES" sz="812" dirty="0" err="1">
                <a:solidFill>
                  <a:srgbClr val="002776"/>
                </a:solidFill>
                <a:cs typeface="Arial" pitchFamily="34" charset="0"/>
              </a:rPr>
              <a:t>Tohmatsu</a:t>
            </a:r>
            <a:r>
              <a:rPr lang="es-ES" sz="812" dirty="0">
                <a:solidFill>
                  <a:srgbClr val="002776"/>
                </a:solidFill>
                <a:cs typeface="Arial" pitchFamily="34" charset="0"/>
              </a:rPr>
              <a:t> </a:t>
            </a:r>
            <a:r>
              <a:rPr lang="es-ES" sz="812" dirty="0" err="1">
                <a:solidFill>
                  <a:srgbClr val="002776"/>
                </a:solidFill>
                <a:cs typeface="Arial" pitchFamily="34" charset="0"/>
              </a:rPr>
              <a:t>Limited</a:t>
            </a:r>
            <a:r>
              <a:rPr lang="es-ES" sz="812" dirty="0">
                <a:solidFill>
                  <a:srgbClr val="002776"/>
                </a:solidFill>
                <a:cs typeface="Arial" pitchFamily="34" charset="0"/>
              </a:rPr>
              <a:t>, (</a:t>
            </a:r>
            <a:r>
              <a:rPr lang="es-ES" sz="812" i="1" dirty="0" err="1">
                <a:solidFill>
                  <a:srgbClr val="002776"/>
                </a:solidFill>
                <a:cs typeface="Arial" pitchFamily="34" charset="0"/>
              </a:rPr>
              <a:t>private</a:t>
            </a:r>
            <a:r>
              <a:rPr lang="es-ES" sz="812" i="1" dirty="0">
                <a:solidFill>
                  <a:srgbClr val="002776"/>
                </a:solidFill>
                <a:cs typeface="Arial" pitchFamily="34" charset="0"/>
              </a:rPr>
              <a:t> </a:t>
            </a:r>
            <a:r>
              <a:rPr lang="es-ES" sz="812" i="1" dirty="0" err="1">
                <a:solidFill>
                  <a:srgbClr val="002776"/>
                </a:solidFill>
                <a:cs typeface="Arial" pitchFamily="34" charset="0"/>
              </a:rPr>
              <a:t>company</a:t>
            </a:r>
            <a:r>
              <a:rPr lang="es-ES" sz="812" i="1" dirty="0">
                <a:solidFill>
                  <a:srgbClr val="002776"/>
                </a:solidFill>
                <a:cs typeface="Arial" pitchFamily="34" charset="0"/>
              </a:rPr>
              <a:t> </a:t>
            </a:r>
            <a:r>
              <a:rPr lang="es-ES" sz="812" i="1" dirty="0" err="1">
                <a:solidFill>
                  <a:srgbClr val="002776"/>
                </a:solidFill>
                <a:cs typeface="Arial" pitchFamily="34" charset="0"/>
              </a:rPr>
              <a:t>limited</a:t>
            </a:r>
            <a:r>
              <a:rPr lang="es-ES" sz="812" i="1" dirty="0">
                <a:solidFill>
                  <a:srgbClr val="002776"/>
                </a:solidFill>
                <a:cs typeface="Arial" pitchFamily="34" charset="0"/>
              </a:rPr>
              <a:t> </a:t>
            </a:r>
            <a:r>
              <a:rPr lang="es-ES" sz="812" i="1" dirty="0" err="1">
                <a:solidFill>
                  <a:srgbClr val="002776"/>
                </a:solidFill>
                <a:cs typeface="Arial" pitchFamily="34" charset="0"/>
              </a:rPr>
              <a:t>by</a:t>
            </a:r>
            <a:r>
              <a:rPr lang="es-ES" sz="812" i="1" dirty="0">
                <a:solidFill>
                  <a:srgbClr val="002776"/>
                </a:solidFill>
                <a:cs typeface="Arial" pitchFamily="34" charset="0"/>
              </a:rPr>
              <a:t> </a:t>
            </a:r>
            <a:r>
              <a:rPr lang="es-ES" sz="812" i="1" dirty="0" err="1">
                <a:solidFill>
                  <a:srgbClr val="002776"/>
                </a:solidFill>
                <a:cs typeface="Arial" pitchFamily="34" charset="0"/>
              </a:rPr>
              <a:t>guarantee</a:t>
            </a:r>
            <a:r>
              <a:rPr lang="es-ES" sz="812" dirty="0">
                <a:solidFill>
                  <a:srgbClr val="002776"/>
                </a:solidFill>
                <a:cs typeface="Arial" pitchFamily="34" charset="0"/>
              </a:rPr>
              <a:t>, de acuerdo con la legislación del Reino Unido) y a su red de firmas miembro, cada una de las cuales es una entidad independiente. En www.deloitte.com/about se ofrece una descripción detallada de la estructura legal de Deloitte </a:t>
            </a:r>
            <a:r>
              <a:rPr lang="es-ES" sz="812" dirty="0" err="1">
                <a:solidFill>
                  <a:srgbClr val="002776"/>
                </a:solidFill>
                <a:cs typeface="Arial" pitchFamily="34" charset="0"/>
              </a:rPr>
              <a:t>Touche</a:t>
            </a:r>
            <a:r>
              <a:rPr lang="es-ES" sz="812" dirty="0">
                <a:solidFill>
                  <a:srgbClr val="002776"/>
                </a:solidFill>
                <a:cs typeface="Arial" pitchFamily="34" charset="0"/>
              </a:rPr>
              <a:t> </a:t>
            </a:r>
            <a:r>
              <a:rPr lang="es-ES" sz="812" dirty="0" err="1">
                <a:solidFill>
                  <a:srgbClr val="002776"/>
                </a:solidFill>
                <a:cs typeface="Arial" pitchFamily="34" charset="0"/>
              </a:rPr>
              <a:t>Tohmatsu</a:t>
            </a:r>
            <a:r>
              <a:rPr lang="es-ES" sz="812" dirty="0">
                <a:solidFill>
                  <a:srgbClr val="002776"/>
                </a:solidFill>
                <a:cs typeface="Arial" pitchFamily="34" charset="0"/>
              </a:rPr>
              <a:t> </a:t>
            </a:r>
            <a:r>
              <a:rPr lang="es-ES" sz="812" dirty="0" err="1">
                <a:solidFill>
                  <a:srgbClr val="002776"/>
                </a:solidFill>
                <a:cs typeface="Arial" pitchFamily="34" charset="0"/>
              </a:rPr>
              <a:t>Limited</a:t>
            </a:r>
            <a:r>
              <a:rPr lang="es-ES" sz="812" dirty="0">
                <a:solidFill>
                  <a:srgbClr val="002776"/>
                </a:solidFill>
                <a:cs typeface="Arial" pitchFamily="34" charset="0"/>
              </a:rPr>
              <a:t> y sus firmas miembro.</a:t>
            </a:r>
          </a:p>
          <a:p>
            <a:pPr fontAlgn="base">
              <a:spcBef>
                <a:spcPct val="0"/>
              </a:spcBef>
              <a:spcAft>
                <a:spcPct val="0"/>
              </a:spcAft>
            </a:pPr>
            <a:r>
              <a:rPr lang="es-ES" sz="812" dirty="0">
                <a:solidFill>
                  <a:srgbClr val="002776"/>
                </a:solidFill>
                <a:cs typeface="Arial" pitchFamily="34" charset="0"/>
              </a:rPr>
              <a:t> </a:t>
            </a:r>
          </a:p>
          <a:p>
            <a:pPr fontAlgn="base">
              <a:spcBef>
                <a:spcPct val="0"/>
              </a:spcBef>
              <a:spcAft>
                <a:spcPct val="0"/>
              </a:spcAft>
            </a:pPr>
            <a:r>
              <a:rPr lang="es-ES" sz="812" dirty="0">
                <a:solidFill>
                  <a:srgbClr val="002776"/>
                </a:solidFill>
                <a:cs typeface="Arial" pitchFamily="34" charset="0"/>
              </a:rPr>
              <a:t>Deloitte presta servicios de auditoría, asesoramiento fiscal y legal, consultoría y asesoramiento en transacciones corporativas a entidades que operan en un elevado número de sectores de actividad. La firma aporta su experiencia y alto nivel profesional ayudando a sus clientes a alcanzar sus objetivos empresariales en cualquier lugar del mundo. Para ello cuenta con el apoyo de una red global de firmas miembro presentes en más de 150 países y con aproximadamente 170.000 profesionales que han asumido el compromiso de ser modelo de excelencia.</a:t>
            </a:r>
          </a:p>
          <a:p>
            <a:pPr fontAlgn="base">
              <a:spcBef>
                <a:spcPct val="0"/>
              </a:spcBef>
              <a:spcAft>
                <a:spcPct val="0"/>
              </a:spcAft>
            </a:pPr>
            <a:endParaRPr lang="es-ES" sz="812" dirty="0">
              <a:solidFill>
                <a:srgbClr val="002776"/>
              </a:solidFill>
              <a:cs typeface="Arial" pitchFamily="34" charset="0"/>
            </a:endParaRPr>
          </a:p>
          <a:p>
            <a:pPr fontAlgn="base">
              <a:spcBef>
                <a:spcPct val="0"/>
              </a:spcBef>
              <a:spcAft>
                <a:spcPct val="0"/>
              </a:spcAft>
            </a:pPr>
            <a:r>
              <a:rPr lang="es-ES" sz="812" dirty="0">
                <a:solidFill>
                  <a:srgbClr val="002776"/>
                </a:solidFill>
                <a:cs typeface="Arial" pitchFamily="34" charset="0"/>
              </a:rPr>
              <a:t>Esta publicación contiene exclusivamente información de carácter general, y Deloitte </a:t>
            </a:r>
            <a:r>
              <a:rPr lang="es-ES" sz="812" dirty="0" err="1">
                <a:solidFill>
                  <a:srgbClr val="002776"/>
                </a:solidFill>
                <a:cs typeface="Arial" pitchFamily="34" charset="0"/>
              </a:rPr>
              <a:t>Touche</a:t>
            </a:r>
            <a:r>
              <a:rPr lang="es-ES" sz="812" dirty="0">
                <a:solidFill>
                  <a:srgbClr val="002776"/>
                </a:solidFill>
                <a:cs typeface="Arial" pitchFamily="34" charset="0"/>
              </a:rPr>
              <a:t> </a:t>
            </a:r>
            <a:r>
              <a:rPr lang="es-ES" sz="812" dirty="0" err="1">
                <a:solidFill>
                  <a:srgbClr val="002776"/>
                </a:solidFill>
                <a:cs typeface="Arial" pitchFamily="34" charset="0"/>
              </a:rPr>
              <a:t>Tohmatsu</a:t>
            </a:r>
            <a:r>
              <a:rPr lang="es-ES" sz="812" dirty="0">
                <a:solidFill>
                  <a:srgbClr val="002776"/>
                </a:solidFill>
                <a:cs typeface="Arial" pitchFamily="34" charset="0"/>
              </a:rPr>
              <a:t> </a:t>
            </a:r>
            <a:r>
              <a:rPr lang="es-ES" sz="812" dirty="0" err="1">
                <a:solidFill>
                  <a:srgbClr val="002776"/>
                </a:solidFill>
                <a:cs typeface="Arial" pitchFamily="34" charset="0"/>
              </a:rPr>
              <a:t>Limited</a:t>
            </a:r>
            <a:r>
              <a:rPr lang="es-ES" sz="812" dirty="0">
                <a:solidFill>
                  <a:srgbClr val="002776"/>
                </a:solidFill>
                <a:cs typeface="Arial" pitchFamily="34" charset="0"/>
              </a:rPr>
              <a:t>, Deloitte Global Services </a:t>
            </a:r>
            <a:r>
              <a:rPr lang="es-ES" sz="812" dirty="0" err="1">
                <a:solidFill>
                  <a:srgbClr val="002776"/>
                </a:solidFill>
                <a:cs typeface="Arial" pitchFamily="34" charset="0"/>
              </a:rPr>
              <a:t>Limited</a:t>
            </a:r>
            <a:r>
              <a:rPr lang="es-ES" sz="812" dirty="0">
                <a:solidFill>
                  <a:srgbClr val="002776"/>
                </a:solidFill>
                <a:cs typeface="Arial" pitchFamily="34" charset="0"/>
              </a:rPr>
              <a:t>, Deloitte Global Services Holdings </a:t>
            </a:r>
            <a:r>
              <a:rPr lang="es-ES" sz="812" dirty="0" err="1">
                <a:solidFill>
                  <a:srgbClr val="002776"/>
                </a:solidFill>
                <a:cs typeface="Arial" pitchFamily="34" charset="0"/>
              </a:rPr>
              <a:t>Limited</a:t>
            </a:r>
            <a:r>
              <a:rPr lang="es-ES" sz="812" dirty="0">
                <a:solidFill>
                  <a:srgbClr val="002776"/>
                </a:solidFill>
                <a:cs typeface="Arial" pitchFamily="34" charset="0"/>
              </a:rPr>
              <a:t>, la </a:t>
            </a:r>
            <a:r>
              <a:rPr lang="es-ES" sz="812" dirty="0" err="1">
                <a:solidFill>
                  <a:srgbClr val="002776"/>
                </a:solidFill>
                <a:cs typeface="Arial" pitchFamily="34" charset="0"/>
              </a:rPr>
              <a:t>Verein</a:t>
            </a:r>
            <a:r>
              <a:rPr lang="es-ES" sz="812" dirty="0">
                <a:solidFill>
                  <a:srgbClr val="002776"/>
                </a:solidFill>
                <a:cs typeface="Arial" pitchFamily="34" charset="0"/>
              </a:rPr>
              <a:t> Deloitte </a:t>
            </a:r>
            <a:r>
              <a:rPr lang="es-ES" sz="812" dirty="0" err="1">
                <a:solidFill>
                  <a:srgbClr val="002776"/>
                </a:solidFill>
                <a:cs typeface="Arial" pitchFamily="34" charset="0"/>
              </a:rPr>
              <a:t>Touche</a:t>
            </a:r>
            <a:r>
              <a:rPr lang="es-ES" sz="812" dirty="0">
                <a:solidFill>
                  <a:srgbClr val="002776"/>
                </a:solidFill>
                <a:cs typeface="Arial" pitchFamily="34" charset="0"/>
              </a:rPr>
              <a:t> </a:t>
            </a:r>
            <a:r>
              <a:rPr lang="es-ES" sz="812" dirty="0" err="1">
                <a:solidFill>
                  <a:srgbClr val="002776"/>
                </a:solidFill>
                <a:cs typeface="Arial" pitchFamily="34" charset="0"/>
              </a:rPr>
              <a:t>Tohmatsu</a:t>
            </a:r>
            <a:r>
              <a:rPr lang="es-ES" sz="812" dirty="0">
                <a:solidFill>
                  <a:srgbClr val="002776"/>
                </a:solidFill>
                <a:cs typeface="Arial" pitchFamily="34" charset="0"/>
              </a:rPr>
              <a:t>, así como sus firmas miembro y las empresas asociadas de las firmas mencionadas (conjuntamente, la </a:t>
            </a:r>
            <a:r>
              <a:rPr lang="es-ES" altLang="es-ES" sz="812" dirty="0">
                <a:solidFill>
                  <a:srgbClr val="002776"/>
                </a:solidFill>
                <a:cs typeface="Arial" pitchFamily="34" charset="0"/>
              </a:rPr>
              <a:t>“</a:t>
            </a:r>
            <a:r>
              <a:rPr lang="es-ES" sz="812" dirty="0">
                <a:solidFill>
                  <a:srgbClr val="002776"/>
                </a:solidFill>
                <a:cs typeface="Arial" pitchFamily="34" charset="0"/>
              </a:rPr>
              <a:t>Red Deloitte</a:t>
            </a:r>
            <a:r>
              <a:rPr lang="es-ES" altLang="es-ES" sz="812" dirty="0">
                <a:solidFill>
                  <a:srgbClr val="002776"/>
                </a:solidFill>
                <a:cs typeface="Arial" pitchFamily="34" charset="0"/>
              </a:rPr>
              <a:t>”</a:t>
            </a:r>
            <a:r>
              <a:rPr lang="es-ES" sz="812" dirty="0">
                <a:solidFill>
                  <a:srgbClr val="002776"/>
                </a:solidFill>
                <a:cs typeface="Arial" pitchFamily="34" charset="0"/>
              </a:rPr>
              <a:t>), no pretenden, por medio de esta publicación, prestar servicios o asesoramiento en materia contable, de negocios, financiera, de inversiones, legal, fiscal u otro tipo de servicio o asesoramiento profesional. Esta publicación no podrá sustituir a dicho asesoramiento o servicios profesionales, ni será utilizada como base para tomar decisiones o adoptar medidas que puedan afectar a su situación financiera o a su negocio. Antes de tomar cualquier decisión o adoptar cualquier medida que pueda afectar a su situación financiera o a su negocio, debe consultar con un asesor profesional cualificado. Ninguna entidad de la Red Deloitte se hace responsable de las pérdidas sufridas por cualquier persona que actúe basándose en esta publicación.</a:t>
            </a:r>
          </a:p>
        </p:txBody>
      </p:sp>
      <p:pic>
        <p:nvPicPr>
          <p:cNvPr id="34819" name="Picture 19" descr="DEL_PRI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05" y="3440423"/>
            <a:ext cx="3796947" cy="80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20A7A354-C5FB-4D1E-BE75-5A939ED93F75}" type="slidenum">
              <a:rPr lang="es-ES" smtClean="0">
                <a:solidFill>
                  <a:srgbClr val="FFFFFF"/>
                </a:solidFill>
              </a:rPr>
              <a:pPr/>
              <a:t>35</a:t>
            </a:fld>
            <a:endParaRPr lang="es-ES">
              <a:solidFill>
                <a:srgbClr val="FFFFFF"/>
              </a:solidFill>
            </a:endParaRPr>
          </a:p>
        </p:txBody>
      </p:sp>
    </p:spTree>
    <p:extLst>
      <p:ext uri="{BB962C8B-B14F-4D97-AF65-F5344CB8AC3E}">
        <p14:creationId xmlns:p14="http://schemas.microsoft.com/office/powerpoint/2010/main" val="3118220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0A7A354-C5FB-4D1E-BE75-5A939ED93F75}" type="slidenum">
              <a:rPr lang="es-ES_tradnl" smtClean="0">
                <a:solidFill>
                  <a:srgbClr val="002776"/>
                </a:solidFill>
              </a:rPr>
              <a:pPr/>
              <a:t>4</a:t>
            </a:fld>
            <a:endParaRPr lang="es-ES_tradnl" dirty="0">
              <a:solidFill>
                <a:srgbClr val="002776"/>
              </a:solidFill>
            </a:endParaRPr>
          </a:p>
        </p:txBody>
      </p:sp>
      <p:sp>
        <p:nvSpPr>
          <p:cNvPr id="7" name="Text Placeholder 1"/>
          <p:cNvSpPr txBox="1">
            <a:spLocks/>
          </p:cNvSpPr>
          <p:nvPr/>
        </p:nvSpPr>
        <p:spPr bwMode="auto">
          <a:xfrm>
            <a:off x="493490" y="2806874"/>
            <a:ext cx="7545388"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r>
              <a:rPr lang="es-ES" sz="3250" b="1" kern="0" dirty="0">
                <a:solidFill>
                  <a:schemeClr val="bg2"/>
                </a:solidFill>
              </a:rPr>
              <a:t>1</a:t>
            </a:r>
            <a:r>
              <a:rPr lang="es-ES" sz="3250" b="1" kern="0" dirty="0" smtClean="0">
                <a:solidFill>
                  <a:schemeClr val="bg2"/>
                </a:solidFill>
              </a:rPr>
              <a:t>. Revisión histórica y Propuesta del organigrama de Quito Turismo para la gestión del Plan</a:t>
            </a:r>
            <a:endParaRPr lang="es-ES" sz="3250" b="1" kern="0" dirty="0">
              <a:solidFill>
                <a:schemeClr val="bg2"/>
              </a:solidFill>
            </a:endParaRPr>
          </a:p>
        </p:txBody>
      </p:sp>
    </p:spTree>
    <p:extLst>
      <p:ext uri="{BB962C8B-B14F-4D97-AF65-F5344CB8AC3E}">
        <p14:creationId xmlns:p14="http://schemas.microsoft.com/office/powerpoint/2010/main" val="2593348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pPr marL="0" indent="0"/>
            <a:r>
              <a:rPr lang="es-ES_tradnl" sz="2843" dirty="0">
                <a:solidFill>
                  <a:schemeClr val="bg1"/>
                </a:solidFill>
              </a:rPr>
              <a:t>3.1. Objetivos Estratégicos Específicos</a:t>
            </a:r>
          </a:p>
        </p:txBody>
      </p:sp>
      <p:sp>
        <p:nvSpPr>
          <p:cNvPr id="3" name="Rectangle 2"/>
          <p:cNvSpPr/>
          <p:nvPr/>
        </p:nvSpPr>
        <p:spPr>
          <a:xfrm>
            <a:off x="0" y="0"/>
            <a:ext cx="10059988" cy="7773988"/>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 Placeholder 1"/>
          <p:cNvSpPr txBox="1">
            <a:spLocks/>
          </p:cNvSpPr>
          <p:nvPr/>
        </p:nvSpPr>
        <p:spPr bwMode="auto">
          <a:xfrm>
            <a:off x="1238252" y="3092944"/>
            <a:ext cx="7429500" cy="1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ts val="203"/>
              </a:spcBef>
              <a:spcAft>
                <a:spcPts val="300"/>
              </a:spcAft>
              <a:buFont typeface="Arial" charset="0"/>
              <a:defRPr sz="2437">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0" marR="0" lvl="0" indent="0" algn="l" defTabSz="1016636" rtl="0" eaLnBrk="0" fontAlgn="base" latinLnBrk="0" hangingPunct="0">
              <a:lnSpc>
                <a:spcPct val="100000"/>
              </a:lnSpc>
              <a:spcBef>
                <a:spcPts val="203"/>
              </a:spcBef>
              <a:spcAft>
                <a:spcPts val="300"/>
              </a:spcAft>
              <a:buClrTx/>
              <a:buSzTx/>
              <a:buFont typeface="Arial" charset="0"/>
              <a:buNone/>
              <a:tabLst/>
              <a:defRPr/>
            </a:pPr>
            <a:r>
              <a:rPr lang="es-ES_tradnl" sz="2800" kern="0" dirty="0">
                <a:solidFill>
                  <a:srgbClr val="FFFFFF"/>
                </a:solidFill>
                <a:latin typeface="Arial"/>
              </a:rPr>
              <a:t>1</a:t>
            </a:r>
            <a:r>
              <a:rPr kumimoji="0" lang="es-ES_tradnl" sz="2800" b="0" i="0" u="none" strike="noStrike" kern="0" cap="none" spc="0" normalizeH="0" baseline="0" noProof="0" dirty="0" smtClean="0">
                <a:ln>
                  <a:noFill/>
                </a:ln>
                <a:solidFill>
                  <a:srgbClr val="FFFFFF"/>
                </a:solidFill>
                <a:effectLst/>
                <a:uLnTx/>
                <a:uFillTx/>
                <a:latin typeface="Arial"/>
                <a:ea typeface="+mn-ea"/>
                <a:cs typeface="+mn-cs"/>
              </a:rPr>
              <a:t>.1. Antecedentes</a:t>
            </a:r>
            <a:r>
              <a:rPr kumimoji="0" lang="es-ES_tradnl" sz="2800" b="0" i="0" u="none" strike="noStrike" kern="0" cap="none" spc="0" normalizeH="0" noProof="0" dirty="0" smtClean="0">
                <a:ln>
                  <a:noFill/>
                </a:ln>
                <a:solidFill>
                  <a:srgbClr val="FFFFFF"/>
                </a:solidFill>
                <a:effectLst/>
                <a:uLnTx/>
                <a:uFillTx/>
                <a:latin typeface="Arial"/>
                <a:ea typeface="+mn-ea"/>
                <a:cs typeface="+mn-cs"/>
              </a:rPr>
              <a:t> del organigrama de QT</a:t>
            </a:r>
            <a:endParaRPr kumimoji="0" lang="es-ES_tradnl" sz="2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22561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Elbow Connector 69"/>
          <p:cNvCxnSpPr>
            <a:stCxn id="281" idx="2"/>
            <a:endCxn id="24" idx="1"/>
          </p:cNvCxnSpPr>
          <p:nvPr/>
        </p:nvCxnSpPr>
        <p:spPr bwMode="auto">
          <a:xfrm rot="16200000" flipH="1">
            <a:off x="6900670" y="2915027"/>
            <a:ext cx="1134052" cy="252002"/>
          </a:xfrm>
          <a:prstGeom prst="bentConnector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6" name="Title 1"/>
          <p:cNvSpPr txBox="1">
            <a:spLocks/>
          </p:cNvSpPr>
          <p:nvPr/>
        </p:nvSpPr>
        <p:spPr bwMode="auto">
          <a:xfrm>
            <a:off x="349844" y="669390"/>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a:solidFill>
                  <a:srgbClr val="002060"/>
                </a:solidFill>
              </a:rPr>
              <a:t>Modelo de gestión de Quito Turismo</a:t>
            </a:r>
            <a:endParaRPr lang="es-ES" sz="2437" dirty="0">
              <a:solidFill>
                <a:srgbClr val="002060"/>
              </a:solidFill>
            </a:endParaRPr>
          </a:p>
          <a:p>
            <a:pPr fontAlgn="base">
              <a:spcBef>
                <a:spcPct val="0"/>
              </a:spcBef>
              <a:spcAft>
                <a:spcPct val="0"/>
              </a:spcAft>
            </a:pPr>
            <a:r>
              <a:rPr lang="es-ES" sz="2031" b="1" dirty="0">
                <a:solidFill>
                  <a:srgbClr val="00B0F0"/>
                </a:solidFill>
              </a:rPr>
              <a:t>Análisis histórico de la estructura orgánica-funcional</a:t>
            </a:r>
            <a:endParaRPr lang="es-ES" sz="1422" i="1" dirty="0">
              <a:solidFill>
                <a:srgbClr val="00B0F0"/>
              </a:solidFill>
            </a:endParaRPr>
          </a:p>
        </p:txBody>
      </p:sp>
      <p:sp>
        <p:nvSpPr>
          <p:cNvPr id="43" name="Slide Number Placeholder 1"/>
          <p:cNvSpPr txBox="1">
            <a:spLocks/>
          </p:cNvSpPr>
          <p:nvPr/>
        </p:nvSpPr>
        <p:spPr>
          <a:xfrm>
            <a:off x="645443" y="7067616"/>
            <a:ext cx="2412935" cy="146489"/>
          </a:xfrm>
          <a:prstGeom prst="rect">
            <a:avLst/>
          </a:prstGeom>
        </p:spPr>
        <p:txBody>
          <a:bodyPr vert="horz" wrap="square" lIns="0" tIns="0" rIns="0" bIns="0" numCol="1" anchor="t" anchorCtr="0" compatLnSpc="1">
            <a:prstTxWarp prst="textNoShape">
              <a:avLst/>
            </a:prstTxWarp>
            <a:noAutofit/>
          </a:bodyPr>
          <a:lstStyle>
            <a:defPPr>
              <a:defRPr lang="es-ES"/>
            </a:defPPr>
            <a:lvl1pPr marL="0" algn="l" defTabSz="914104" rtl="0" eaLnBrk="1" latinLnBrk="0" hangingPunct="1">
              <a:lnSpc>
                <a:spcPts val="1077"/>
              </a:lnSpc>
              <a:defRPr sz="800" b="0" kern="1200">
                <a:solidFill>
                  <a:schemeClr val="tx2"/>
                </a:solidFill>
                <a:latin typeface="+mn-lt"/>
                <a:ea typeface="+mn-ea"/>
                <a:cs typeface="+mn-cs"/>
              </a:defRPr>
            </a:lvl1pPr>
            <a:lvl2pPr marL="457123"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0" algn="l" defTabSz="914247" rtl="0" eaLnBrk="1" latinLnBrk="0" hangingPunct="1">
              <a:defRPr sz="1800" kern="1200">
                <a:solidFill>
                  <a:schemeClr val="tx1"/>
                </a:solidFill>
                <a:latin typeface="+mn-lt"/>
                <a:ea typeface="+mn-ea"/>
                <a:cs typeface="+mn-cs"/>
              </a:defRPr>
            </a:lvl4pPr>
            <a:lvl5pPr marL="1828492" algn="l" defTabSz="914247" rtl="0" eaLnBrk="1" latinLnBrk="0" hangingPunct="1">
              <a:defRPr sz="1800" kern="1200">
                <a:solidFill>
                  <a:schemeClr val="tx1"/>
                </a:solidFill>
                <a:latin typeface="+mn-lt"/>
                <a:ea typeface="+mn-ea"/>
                <a:cs typeface="+mn-cs"/>
              </a:defRPr>
            </a:lvl5pPr>
            <a:lvl6pPr marL="2285616" algn="l" defTabSz="914247" rtl="0" eaLnBrk="1" latinLnBrk="0" hangingPunct="1">
              <a:defRPr sz="1800" kern="1200">
                <a:solidFill>
                  <a:schemeClr val="tx1"/>
                </a:solidFill>
                <a:latin typeface="+mn-lt"/>
                <a:ea typeface="+mn-ea"/>
                <a:cs typeface="+mn-cs"/>
              </a:defRPr>
            </a:lvl6pPr>
            <a:lvl7pPr marL="2742740" algn="l" defTabSz="914247" rtl="0" eaLnBrk="1" latinLnBrk="0" hangingPunct="1">
              <a:defRPr sz="1800" kern="1200">
                <a:solidFill>
                  <a:schemeClr val="tx1"/>
                </a:solidFill>
                <a:latin typeface="+mn-lt"/>
                <a:ea typeface="+mn-ea"/>
                <a:cs typeface="+mn-cs"/>
              </a:defRPr>
            </a:lvl7pPr>
            <a:lvl8pPr marL="3199863" algn="l" defTabSz="914247" rtl="0" eaLnBrk="1" latinLnBrk="0" hangingPunct="1">
              <a:defRPr sz="1800" kern="1200">
                <a:solidFill>
                  <a:schemeClr val="tx1"/>
                </a:solidFill>
                <a:latin typeface="+mn-lt"/>
                <a:ea typeface="+mn-ea"/>
                <a:cs typeface="+mn-cs"/>
              </a:defRPr>
            </a:lvl8pPr>
            <a:lvl9pPr marL="3656985" algn="l" defTabSz="914247" rtl="0" eaLnBrk="1" latinLnBrk="0" hangingPunct="1">
              <a:defRPr sz="1800" kern="1200">
                <a:solidFill>
                  <a:schemeClr val="tx1"/>
                </a:solidFill>
                <a:latin typeface="+mn-lt"/>
                <a:ea typeface="+mn-ea"/>
                <a:cs typeface="+mn-cs"/>
              </a:defRPr>
            </a:lvl9pPr>
          </a:lstStyle>
          <a:p>
            <a:r>
              <a:rPr lang="es-ES" sz="812" i="1" dirty="0">
                <a:solidFill>
                  <a:srgbClr val="002776"/>
                </a:solidFill>
              </a:rPr>
              <a:t>Fuente: Quito Turismo</a:t>
            </a:r>
          </a:p>
        </p:txBody>
      </p:sp>
      <p:sp>
        <p:nvSpPr>
          <p:cNvPr id="12" name="Rectangle 4"/>
          <p:cNvSpPr>
            <a:spLocks noChangeArrowheads="1"/>
          </p:cNvSpPr>
          <p:nvPr/>
        </p:nvSpPr>
        <p:spPr bwMode="auto">
          <a:xfrm>
            <a:off x="5176703" y="1620046"/>
            <a:ext cx="4453891" cy="274197"/>
          </a:xfrm>
          <a:prstGeom prst="roundRect">
            <a:avLst/>
          </a:prstGeom>
          <a:solidFill>
            <a:srgbClr val="002060"/>
          </a:solidFill>
          <a:ln>
            <a:noFill/>
          </a:ln>
          <a:effectLst/>
          <a:extLst/>
        </p:spPr>
        <p:txBody>
          <a:bodyPr lIns="47505" tIns="40490" rIns="47505" bIns="40490" anchor="ctr" anchorCtr="1"/>
          <a:lstStyle>
            <a:lvl1pPr defTabSz="684213">
              <a:spcBef>
                <a:spcPct val="30000"/>
              </a:spcBef>
              <a:defRPr b="1">
                <a:solidFill>
                  <a:srgbClr val="000099"/>
                </a:solidFill>
                <a:latin typeface="Arial" pitchFamily="34" charset="0"/>
              </a:defRPr>
            </a:lvl1pPr>
            <a:lvl2pPr marL="482600" indent="-292100" defTabSz="684213">
              <a:spcBef>
                <a:spcPct val="30000"/>
              </a:spcBef>
              <a:buChar char="w"/>
              <a:defRPr sz="1600">
                <a:solidFill>
                  <a:srgbClr val="000099"/>
                </a:solidFill>
                <a:latin typeface="Arial" pitchFamily="34" charset="0"/>
              </a:defRPr>
            </a:lvl2pPr>
            <a:lvl3pPr marL="850900" indent="-177800" defTabSz="684213">
              <a:spcBef>
                <a:spcPct val="30000"/>
              </a:spcBef>
              <a:buChar char="§"/>
              <a:defRPr sz="1400">
                <a:solidFill>
                  <a:srgbClr val="000099"/>
                </a:solidFill>
                <a:latin typeface="Arial" pitchFamily="34" charset="0"/>
              </a:defRPr>
            </a:lvl3pPr>
            <a:lvl4pPr marL="1239838" indent="-198438" defTabSz="684213">
              <a:spcBef>
                <a:spcPct val="30000"/>
              </a:spcBef>
              <a:buChar char="ú"/>
              <a:defRPr sz="1300">
                <a:solidFill>
                  <a:srgbClr val="000099"/>
                </a:solidFill>
                <a:latin typeface="Arial" pitchFamily="34" charset="0"/>
              </a:defRPr>
            </a:lvl4pPr>
            <a:lvl5pPr marL="1611313" indent="-180975" defTabSz="684213">
              <a:spcBef>
                <a:spcPct val="30000"/>
              </a:spcBef>
              <a:buChar char=" "/>
              <a:defRPr sz="1200">
                <a:solidFill>
                  <a:srgbClr val="000099"/>
                </a:solidFill>
                <a:latin typeface="Arial" pitchFamily="34" charset="0"/>
              </a:defRPr>
            </a:lvl5pPr>
            <a:lvl6pPr marL="20685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6pPr>
            <a:lvl7pPr marL="25257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7pPr>
            <a:lvl8pPr marL="29829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8pPr>
            <a:lvl9pPr marL="34401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9pPr>
          </a:lstStyle>
          <a:p>
            <a:pPr algn="ctr">
              <a:spcBef>
                <a:spcPct val="0"/>
              </a:spcBef>
              <a:buFont typeface="Wingdings" panose="05000000000000000000" pitchFamily="2" charset="2"/>
              <a:buNone/>
              <a:defRPr/>
            </a:pPr>
            <a:r>
              <a:rPr lang="es-ES" altLang="es-ES" sz="1400" dirty="0">
                <a:solidFill>
                  <a:srgbClr val="FFFFFF"/>
                </a:solidFill>
                <a:effectLst>
                  <a:outerShdw blurRad="38100" dist="38100" dir="2700000" algn="tl">
                    <a:srgbClr val="000000"/>
                  </a:outerShdw>
                </a:effectLst>
              </a:rPr>
              <a:t>Estructura Quito Turismo 2015</a:t>
            </a:r>
          </a:p>
        </p:txBody>
      </p:sp>
      <p:sp>
        <p:nvSpPr>
          <p:cNvPr id="13" name="Rectangle 4"/>
          <p:cNvSpPr>
            <a:spLocks noChangeArrowheads="1"/>
          </p:cNvSpPr>
          <p:nvPr/>
        </p:nvSpPr>
        <p:spPr bwMode="auto">
          <a:xfrm>
            <a:off x="349845" y="1620046"/>
            <a:ext cx="4533442" cy="274197"/>
          </a:xfrm>
          <a:prstGeom prst="roundRect">
            <a:avLst/>
          </a:prstGeom>
          <a:solidFill>
            <a:srgbClr val="002060"/>
          </a:solidFill>
          <a:ln>
            <a:noFill/>
          </a:ln>
          <a:effectLst/>
          <a:extLst/>
        </p:spPr>
        <p:txBody>
          <a:bodyPr lIns="47505" tIns="40490" rIns="47505" bIns="40490" anchor="ctr" anchorCtr="1"/>
          <a:lstStyle>
            <a:lvl1pPr defTabSz="684213">
              <a:spcBef>
                <a:spcPct val="30000"/>
              </a:spcBef>
              <a:defRPr b="1">
                <a:solidFill>
                  <a:srgbClr val="000099"/>
                </a:solidFill>
                <a:latin typeface="Arial" pitchFamily="34" charset="0"/>
              </a:defRPr>
            </a:lvl1pPr>
            <a:lvl2pPr marL="482600" indent="-292100" defTabSz="684213">
              <a:spcBef>
                <a:spcPct val="30000"/>
              </a:spcBef>
              <a:buChar char="w"/>
              <a:defRPr sz="1600">
                <a:solidFill>
                  <a:srgbClr val="000099"/>
                </a:solidFill>
                <a:latin typeface="Arial" pitchFamily="34" charset="0"/>
              </a:defRPr>
            </a:lvl2pPr>
            <a:lvl3pPr marL="850900" indent="-177800" defTabSz="684213">
              <a:spcBef>
                <a:spcPct val="30000"/>
              </a:spcBef>
              <a:buChar char="§"/>
              <a:defRPr sz="1400">
                <a:solidFill>
                  <a:srgbClr val="000099"/>
                </a:solidFill>
                <a:latin typeface="Arial" pitchFamily="34" charset="0"/>
              </a:defRPr>
            </a:lvl3pPr>
            <a:lvl4pPr marL="1239838" indent="-198438" defTabSz="684213">
              <a:spcBef>
                <a:spcPct val="30000"/>
              </a:spcBef>
              <a:buChar char="ú"/>
              <a:defRPr sz="1300">
                <a:solidFill>
                  <a:srgbClr val="000099"/>
                </a:solidFill>
                <a:latin typeface="Arial" pitchFamily="34" charset="0"/>
              </a:defRPr>
            </a:lvl4pPr>
            <a:lvl5pPr marL="1611313" indent="-180975" defTabSz="684213">
              <a:spcBef>
                <a:spcPct val="30000"/>
              </a:spcBef>
              <a:buChar char=" "/>
              <a:defRPr sz="1200">
                <a:solidFill>
                  <a:srgbClr val="000099"/>
                </a:solidFill>
                <a:latin typeface="Arial" pitchFamily="34" charset="0"/>
              </a:defRPr>
            </a:lvl5pPr>
            <a:lvl6pPr marL="20685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6pPr>
            <a:lvl7pPr marL="25257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7pPr>
            <a:lvl8pPr marL="29829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8pPr>
            <a:lvl9pPr marL="34401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9pPr>
          </a:lstStyle>
          <a:p>
            <a:pPr algn="ctr">
              <a:spcBef>
                <a:spcPct val="0"/>
              </a:spcBef>
              <a:buFont typeface="Wingdings" panose="05000000000000000000" pitchFamily="2" charset="2"/>
              <a:buNone/>
              <a:defRPr/>
            </a:pPr>
            <a:r>
              <a:rPr lang="es-ES" altLang="es-ES" sz="1400" dirty="0">
                <a:solidFill>
                  <a:srgbClr val="FFFFFF"/>
                </a:solidFill>
                <a:effectLst>
                  <a:outerShdw blurRad="38100" dist="38100" dir="2700000" algn="tl">
                    <a:srgbClr val="000000"/>
                  </a:outerShdw>
                </a:effectLst>
              </a:rPr>
              <a:t>Estructura orgánica Quito Turismo 2013</a:t>
            </a:r>
          </a:p>
        </p:txBody>
      </p:sp>
      <p:sp>
        <p:nvSpPr>
          <p:cNvPr id="16" name="Rounded Rectangle 15"/>
          <p:cNvSpPr/>
          <p:nvPr/>
        </p:nvSpPr>
        <p:spPr bwMode="auto">
          <a:xfrm>
            <a:off x="6053777" y="4955740"/>
            <a:ext cx="2389110" cy="312740"/>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rgbClr val="92D400">
                    <a:lumMod val="75000"/>
                  </a:srgbClr>
                </a:solidFill>
              </a:rPr>
              <a:t>   Agencia de Atracción de Inversiones</a:t>
            </a:r>
          </a:p>
        </p:txBody>
      </p:sp>
      <p:sp>
        <p:nvSpPr>
          <p:cNvPr id="17" name="Rounded Rectangle 16"/>
          <p:cNvSpPr/>
          <p:nvPr/>
        </p:nvSpPr>
        <p:spPr bwMode="auto">
          <a:xfrm>
            <a:off x="6053777" y="5359924"/>
            <a:ext cx="2389108" cy="312740"/>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rgbClr val="92D400">
                    <a:lumMod val="75000"/>
                  </a:srgbClr>
                </a:solidFill>
              </a:rPr>
              <a:t>Dirección de Desarrollo</a:t>
            </a:r>
          </a:p>
        </p:txBody>
      </p:sp>
      <p:sp>
        <p:nvSpPr>
          <p:cNvPr id="18" name="Rounded Rectangle 17"/>
          <p:cNvSpPr/>
          <p:nvPr/>
        </p:nvSpPr>
        <p:spPr bwMode="auto">
          <a:xfrm>
            <a:off x="6053777" y="5764107"/>
            <a:ext cx="2410982" cy="312740"/>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rgbClr val="92D400">
                    <a:lumMod val="75000"/>
                  </a:srgbClr>
                </a:solidFill>
              </a:rPr>
              <a:t>Dirección de Calidad</a:t>
            </a:r>
          </a:p>
        </p:txBody>
      </p:sp>
      <p:sp>
        <p:nvSpPr>
          <p:cNvPr id="19" name="Rounded Rectangle 18"/>
          <p:cNvSpPr/>
          <p:nvPr/>
        </p:nvSpPr>
        <p:spPr bwMode="auto">
          <a:xfrm>
            <a:off x="8880619" y="5240482"/>
            <a:ext cx="793845" cy="405080"/>
          </a:xfrm>
          <a:prstGeom prst="roundRect">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dirty="0">
                <a:solidFill>
                  <a:srgbClr val="002060"/>
                </a:solidFill>
              </a:rPr>
              <a:t>Auditoría Interna</a:t>
            </a:r>
          </a:p>
        </p:txBody>
      </p:sp>
      <p:sp>
        <p:nvSpPr>
          <p:cNvPr id="20" name="Rounded Rectangle 19"/>
          <p:cNvSpPr/>
          <p:nvPr/>
        </p:nvSpPr>
        <p:spPr bwMode="auto">
          <a:xfrm>
            <a:off x="6053777" y="6168291"/>
            <a:ext cx="2404278" cy="312740"/>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rgbClr val="92D400">
                    <a:lumMod val="75000"/>
                  </a:srgbClr>
                </a:solidFill>
              </a:rPr>
              <a:t>Dirección de Mercadeo</a:t>
            </a:r>
          </a:p>
        </p:txBody>
      </p:sp>
      <p:sp>
        <p:nvSpPr>
          <p:cNvPr id="21" name="Rounded Rectangle 20"/>
          <p:cNvSpPr/>
          <p:nvPr/>
        </p:nvSpPr>
        <p:spPr bwMode="auto">
          <a:xfrm>
            <a:off x="6053777" y="6572476"/>
            <a:ext cx="2404280" cy="312740"/>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rgbClr val="92D400">
                    <a:lumMod val="75000"/>
                  </a:srgbClr>
                </a:solidFill>
              </a:rPr>
              <a:t>Dirección de Comercialización</a:t>
            </a:r>
          </a:p>
        </p:txBody>
      </p:sp>
      <p:sp>
        <p:nvSpPr>
          <p:cNvPr id="23" name="Rounded Rectangle 22"/>
          <p:cNvSpPr/>
          <p:nvPr/>
        </p:nvSpPr>
        <p:spPr bwMode="auto">
          <a:xfrm>
            <a:off x="5496500" y="3686925"/>
            <a:ext cx="1373043" cy="377234"/>
          </a:xfrm>
          <a:prstGeom prst="roundRect">
            <a:avLst/>
          </a:prstGeom>
          <a:noFill/>
          <a:ln w="9525"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5368" indent="-235368" algn="ctr" defTabSz="928573">
              <a:lnSpc>
                <a:spcPct val="106000"/>
              </a:lnSpc>
            </a:pPr>
            <a:r>
              <a:rPr lang="es-ES" sz="1066" dirty="0">
                <a:solidFill>
                  <a:srgbClr val="002060"/>
                </a:solidFill>
              </a:rPr>
              <a:t>Gerencia Jurídica</a:t>
            </a:r>
          </a:p>
        </p:txBody>
      </p:sp>
      <p:sp>
        <p:nvSpPr>
          <p:cNvPr id="24" name="Rounded Rectangle 23"/>
          <p:cNvSpPr/>
          <p:nvPr/>
        </p:nvSpPr>
        <p:spPr bwMode="auto">
          <a:xfrm>
            <a:off x="7593697" y="3448095"/>
            <a:ext cx="1942379" cy="319919"/>
          </a:xfrm>
          <a:prstGeom prst="roundRect">
            <a:avLst/>
          </a:prstGeom>
          <a:noFill/>
          <a:ln w="9525"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5368" indent="-235368" algn="ctr" defTabSz="928573">
              <a:lnSpc>
                <a:spcPct val="106000"/>
              </a:lnSpc>
            </a:pPr>
            <a:r>
              <a:rPr lang="es-ES" sz="1066" dirty="0">
                <a:solidFill>
                  <a:srgbClr val="002060"/>
                </a:solidFill>
              </a:rPr>
              <a:t>Dirección de Comunicación</a:t>
            </a:r>
          </a:p>
        </p:txBody>
      </p:sp>
      <p:sp>
        <p:nvSpPr>
          <p:cNvPr id="26" name="Rounded Rectangle 25"/>
          <p:cNvSpPr/>
          <p:nvPr/>
        </p:nvSpPr>
        <p:spPr bwMode="auto">
          <a:xfrm>
            <a:off x="5490684" y="3094635"/>
            <a:ext cx="1373043" cy="377234"/>
          </a:xfrm>
          <a:prstGeom prst="roundRect">
            <a:avLst/>
          </a:prstGeom>
          <a:noFill/>
          <a:ln w="9525"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066" dirty="0">
                <a:solidFill>
                  <a:srgbClr val="002060"/>
                </a:solidFill>
              </a:rPr>
              <a:t>Asesoría Planificación</a:t>
            </a:r>
          </a:p>
        </p:txBody>
      </p:sp>
      <p:sp>
        <p:nvSpPr>
          <p:cNvPr id="30" name="Rounded Rectangle 29"/>
          <p:cNvSpPr/>
          <p:nvPr/>
        </p:nvSpPr>
        <p:spPr bwMode="auto">
          <a:xfrm>
            <a:off x="5438634" y="4323303"/>
            <a:ext cx="1031586" cy="474856"/>
          </a:xfrm>
          <a:prstGeom prst="round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066" b="1" dirty="0">
                <a:solidFill>
                  <a:srgbClr val="FFFFFF"/>
                </a:solidFill>
              </a:rPr>
              <a:t>Gerencia Técnica</a:t>
            </a:r>
          </a:p>
        </p:txBody>
      </p:sp>
      <p:sp>
        <p:nvSpPr>
          <p:cNvPr id="31" name="Rounded Rectangle 30"/>
          <p:cNvSpPr/>
          <p:nvPr/>
        </p:nvSpPr>
        <p:spPr bwMode="auto">
          <a:xfrm>
            <a:off x="6825902" y="4323303"/>
            <a:ext cx="1031587" cy="474856"/>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015" b="1" dirty="0">
                <a:solidFill>
                  <a:srgbClr val="92D400">
                    <a:lumMod val="75000"/>
                  </a:srgbClr>
                </a:solidFill>
              </a:rPr>
              <a:t>Dirección Administrativa</a:t>
            </a:r>
          </a:p>
        </p:txBody>
      </p:sp>
      <p:sp>
        <p:nvSpPr>
          <p:cNvPr id="32" name="Rounded Rectangle 31"/>
          <p:cNvSpPr/>
          <p:nvPr/>
        </p:nvSpPr>
        <p:spPr bwMode="auto">
          <a:xfrm>
            <a:off x="8262374" y="4339263"/>
            <a:ext cx="1031587" cy="474856"/>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015" b="1" dirty="0">
                <a:solidFill>
                  <a:srgbClr val="92D400">
                    <a:lumMod val="75000"/>
                  </a:srgbClr>
                </a:solidFill>
              </a:rPr>
              <a:t>Dirección Financiera</a:t>
            </a:r>
          </a:p>
        </p:txBody>
      </p:sp>
      <p:cxnSp>
        <p:nvCxnSpPr>
          <p:cNvPr id="33" name="Elbow Connector 32"/>
          <p:cNvCxnSpPr>
            <a:stCxn id="34" idx="2"/>
            <a:endCxn id="32" idx="0"/>
          </p:cNvCxnSpPr>
          <p:nvPr/>
        </p:nvCxnSpPr>
        <p:spPr bwMode="auto">
          <a:xfrm rot="16200000" flipH="1">
            <a:off x="7392444" y="2953540"/>
            <a:ext cx="1334972" cy="1436473"/>
          </a:xfrm>
          <a:prstGeom prst="bentConnector3">
            <a:avLst>
              <a:gd name="adj1" fmla="val 89611"/>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5" name="Straight Connector 34"/>
          <p:cNvCxnSpPr>
            <a:stCxn id="31" idx="0"/>
            <a:endCxn id="34" idx="2"/>
          </p:cNvCxnSpPr>
          <p:nvPr/>
        </p:nvCxnSpPr>
        <p:spPr bwMode="auto">
          <a:xfrm flipH="1" flipV="1">
            <a:off x="7341695" y="3004291"/>
            <a:ext cx="1" cy="1319012"/>
          </a:xfrm>
          <a:prstGeom prst="line">
            <a:avLst/>
          </a:prstGeom>
          <a:solidFill>
            <a:schemeClr val="accent1"/>
          </a:solidFill>
          <a:ln w="15875" cap="flat" cmpd="sng" algn="ctr">
            <a:solidFill>
              <a:schemeClr val="bg1">
                <a:lumMod val="75000"/>
              </a:schemeClr>
            </a:solidFill>
            <a:prstDash val="solid"/>
            <a:round/>
            <a:headEnd type="none" w="med" len="med"/>
            <a:tailEnd type="none" w="med" len="med"/>
          </a:ln>
          <a:effectLst/>
        </p:spPr>
      </p:cxnSp>
      <p:cxnSp>
        <p:nvCxnSpPr>
          <p:cNvPr id="37" name="Elbow Connector 36"/>
          <p:cNvCxnSpPr>
            <a:stCxn id="34" idx="2"/>
            <a:endCxn id="30" idx="0"/>
          </p:cNvCxnSpPr>
          <p:nvPr/>
        </p:nvCxnSpPr>
        <p:spPr bwMode="auto">
          <a:xfrm rot="5400000">
            <a:off x="5988555" y="2970163"/>
            <a:ext cx="1319012" cy="1387267"/>
          </a:xfrm>
          <a:prstGeom prst="bentConnector3">
            <a:avLst>
              <a:gd name="adj1" fmla="val 91068"/>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0" name="Elbow Connector 39"/>
          <p:cNvCxnSpPr>
            <a:stCxn id="30" idx="2"/>
            <a:endCxn id="16" idx="1"/>
          </p:cNvCxnSpPr>
          <p:nvPr/>
        </p:nvCxnSpPr>
        <p:spPr bwMode="auto">
          <a:xfrm rot="16200000" flipH="1">
            <a:off x="5847126" y="4905459"/>
            <a:ext cx="313952" cy="99350"/>
          </a:xfrm>
          <a:prstGeom prst="bentConnector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2" name="Elbow Connector 41"/>
          <p:cNvCxnSpPr>
            <a:cxnSpLocks/>
            <a:stCxn id="34" idx="3"/>
            <a:endCxn id="19" idx="3"/>
          </p:cNvCxnSpPr>
          <p:nvPr/>
        </p:nvCxnSpPr>
        <p:spPr bwMode="auto">
          <a:xfrm>
            <a:off x="8028215" y="2821132"/>
            <a:ext cx="1646250" cy="2621890"/>
          </a:xfrm>
          <a:prstGeom prst="bentConnector3">
            <a:avLst>
              <a:gd name="adj1" fmla="val 11410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34" name="Rounded Rectangle 33"/>
          <p:cNvSpPr/>
          <p:nvPr/>
        </p:nvSpPr>
        <p:spPr bwMode="auto">
          <a:xfrm>
            <a:off x="6655174" y="2637973"/>
            <a:ext cx="1373041" cy="366317"/>
          </a:xfrm>
          <a:prstGeom prst="roundRect">
            <a:avLst/>
          </a:prstGeom>
          <a:solidFill>
            <a:schemeClr val="tx2">
              <a:lumMod val="20000"/>
              <a:lumOff val="80000"/>
            </a:schemeClr>
          </a:solid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b="1" dirty="0">
                <a:solidFill>
                  <a:srgbClr val="002060"/>
                </a:solidFill>
              </a:rPr>
              <a:t>Gerencia General</a:t>
            </a:r>
          </a:p>
        </p:txBody>
      </p:sp>
      <p:cxnSp>
        <p:nvCxnSpPr>
          <p:cNvPr id="64" name="Elbow Connector 63"/>
          <p:cNvCxnSpPr>
            <a:stCxn id="34" idx="2"/>
            <a:endCxn id="26" idx="3"/>
          </p:cNvCxnSpPr>
          <p:nvPr/>
        </p:nvCxnSpPr>
        <p:spPr bwMode="auto">
          <a:xfrm rot="5400000">
            <a:off x="6963231" y="2904788"/>
            <a:ext cx="278961" cy="477967"/>
          </a:xfrm>
          <a:prstGeom prst="bentConnector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7" name="Elbow Connector 66"/>
          <p:cNvCxnSpPr>
            <a:stCxn id="34" idx="2"/>
            <a:endCxn id="23" idx="3"/>
          </p:cNvCxnSpPr>
          <p:nvPr/>
        </p:nvCxnSpPr>
        <p:spPr bwMode="auto">
          <a:xfrm rot="5400000">
            <a:off x="6669994" y="3203840"/>
            <a:ext cx="871251" cy="472151"/>
          </a:xfrm>
          <a:prstGeom prst="bentConnector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180" name="Rounded Rectangle 179"/>
          <p:cNvSpPr/>
          <p:nvPr/>
        </p:nvSpPr>
        <p:spPr bwMode="auto">
          <a:xfrm>
            <a:off x="349844" y="5314649"/>
            <a:ext cx="2085347" cy="348916"/>
          </a:xfrm>
          <a:prstGeom prst="roundRect">
            <a:avLst/>
          </a:prstGeom>
          <a:solidFill>
            <a:schemeClr val="accent2"/>
          </a:solidFill>
          <a:ln w="9525"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b="1" dirty="0">
                <a:solidFill>
                  <a:srgbClr val="FFFFFF"/>
                </a:solidFill>
              </a:rPr>
              <a:t>   Dirección Desarrollo Turístico</a:t>
            </a:r>
          </a:p>
        </p:txBody>
      </p:sp>
      <p:sp>
        <p:nvSpPr>
          <p:cNvPr id="183" name="Rounded Rectangle 182"/>
          <p:cNvSpPr/>
          <p:nvPr/>
        </p:nvSpPr>
        <p:spPr bwMode="auto">
          <a:xfrm>
            <a:off x="960813" y="2574070"/>
            <a:ext cx="1217214" cy="265611"/>
          </a:xfrm>
          <a:prstGeom prst="roundRect">
            <a:avLst/>
          </a:prstGeom>
          <a:solidFill>
            <a:schemeClr val="tx2">
              <a:lumMod val="20000"/>
              <a:lumOff val="80000"/>
            </a:schemeClr>
          </a:solid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dirty="0">
                <a:solidFill>
                  <a:srgbClr val="002060"/>
                </a:solidFill>
              </a:rPr>
              <a:t>Auditoría Interna</a:t>
            </a:r>
          </a:p>
        </p:txBody>
      </p:sp>
      <p:sp>
        <p:nvSpPr>
          <p:cNvPr id="186" name="Rounded Rectangle 185"/>
          <p:cNvSpPr/>
          <p:nvPr/>
        </p:nvSpPr>
        <p:spPr bwMode="auto">
          <a:xfrm>
            <a:off x="1870517" y="2108406"/>
            <a:ext cx="1373043" cy="365596"/>
          </a:xfrm>
          <a:prstGeom prst="roundRect">
            <a:avLst/>
          </a:prstGeom>
          <a:solidFill>
            <a:schemeClr val="tx2">
              <a:lumMod val="20000"/>
              <a:lumOff val="80000"/>
            </a:schemeClr>
          </a:solid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b="1" dirty="0">
                <a:solidFill>
                  <a:srgbClr val="002060"/>
                </a:solidFill>
              </a:rPr>
              <a:t>Directorio</a:t>
            </a:r>
          </a:p>
        </p:txBody>
      </p:sp>
      <p:sp>
        <p:nvSpPr>
          <p:cNvPr id="187" name="Rounded Rectangle 186"/>
          <p:cNvSpPr/>
          <p:nvPr/>
        </p:nvSpPr>
        <p:spPr bwMode="auto">
          <a:xfrm>
            <a:off x="588247" y="4144375"/>
            <a:ext cx="1668778" cy="365596"/>
          </a:xfrm>
          <a:prstGeom prst="roundRect">
            <a:avLst/>
          </a:prstGeom>
          <a:solidFill>
            <a:schemeClr val="accent2"/>
          </a:solidFill>
          <a:ln w="9525"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b="1" dirty="0">
                <a:solidFill>
                  <a:srgbClr val="FFFFFF"/>
                </a:solidFill>
              </a:rPr>
              <a:t>Asesoría Comunicación Social</a:t>
            </a:r>
          </a:p>
        </p:txBody>
      </p:sp>
      <p:sp>
        <p:nvSpPr>
          <p:cNvPr id="188" name="Rounded Rectangle 187"/>
          <p:cNvSpPr/>
          <p:nvPr/>
        </p:nvSpPr>
        <p:spPr bwMode="auto">
          <a:xfrm>
            <a:off x="2816178" y="3552085"/>
            <a:ext cx="1668778" cy="365596"/>
          </a:xfrm>
          <a:prstGeom prst="roundRect">
            <a:avLst/>
          </a:prstGeom>
          <a:solidFill>
            <a:schemeClr val="accent2"/>
          </a:solidFill>
          <a:ln w="9525"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b="1" dirty="0">
                <a:solidFill>
                  <a:srgbClr val="FFFFFF"/>
                </a:solidFill>
              </a:rPr>
              <a:t>Asesoría Jurídica</a:t>
            </a:r>
          </a:p>
        </p:txBody>
      </p:sp>
      <p:sp>
        <p:nvSpPr>
          <p:cNvPr id="189" name="Rounded Rectangle 188"/>
          <p:cNvSpPr/>
          <p:nvPr/>
        </p:nvSpPr>
        <p:spPr bwMode="auto">
          <a:xfrm>
            <a:off x="582431" y="3552085"/>
            <a:ext cx="1668778" cy="365596"/>
          </a:xfrm>
          <a:prstGeom prst="roundRect">
            <a:avLst/>
          </a:prstGeom>
          <a:solidFill>
            <a:schemeClr val="accent2"/>
          </a:solidFill>
          <a:ln w="9525"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b="1" dirty="0">
                <a:solidFill>
                  <a:srgbClr val="FFFFFF"/>
                </a:solidFill>
              </a:rPr>
              <a:t>Asesoría Planificación</a:t>
            </a:r>
          </a:p>
        </p:txBody>
      </p:sp>
      <p:sp>
        <p:nvSpPr>
          <p:cNvPr id="192" name="Rounded Rectangle 191"/>
          <p:cNvSpPr/>
          <p:nvPr/>
        </p:nvSpPr>
        <p:spPr bwMode="auto">
          <a:xfrm>
            <a:off x="1833597" y="4650611"/>
            <a:ext cx="1446883" cy="365596"/>
          </a:xfrm>
          <a:prstGeom prst="roundRect">
            <a:avLst/>
          </a:prstGeom>
          <a:solidFill>
            <a:schemeClr val="tx2">
              <a:lumMod val="20000"/>
              <a:lumOff val="80000"/>
            </a:schemeClr>
          </a:solid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b="1" dirty="0">
                <a:solidFill>
                  <a:srgbClr val="002060"/>
                </a:solidFill>
              </a:rPr>
              <a:t>Coordinación Técnica General</a:t>
            </a:r>
          </a:p>
        </p:txBody>
      </p:sp>
      <p:sp>
        <p:nvSpPr>
          <p:cNvPr id="197" name="Rounded Rectangle 196"/>
          <p:cNvSpPr/>
          <p:nvPr/>
        </p:nvSpPr>
        <p:spPr bwMode="auto">
          <a:xfrm>
            <a:off x="2816178" y="4144375"/>
            <a:ext cx="1668778" cy="365596"/>
          </a:xfrm>
          <a:prstGeom prst="roundRect">
            <a:avLst/>
          </a:prstGeom>
          <a:solidFill>
            <a:schemeClr val="accent2"/>
          </a:solidFill>
          <a:ln w="9525"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b="1" dirty="0">
                <a:solidFill>
                  <a:srgbClr val="FFFFFF"/>
                </a:solidFill>
              </a:rPr>
              <a:t>Dirección Administrativa Financiera</a:t>
            </a:r>
          </a:p>
        </p:txBody>
      </p:sp>
      <p:sp>
        <p:nvSpPr>
          <p:cNvPr id="200" name="Rounded Rectangle 199"/>
          <p:cNvSpPr/>
          <p:nvPr/>
        </p:nvSpPr>
        <p:spPr bwMode="auto">
          <a:xfrm>
            <a:off x="2727766" y="5314649"/>
            <a:ext cx="2155521" cy="348916"/>
          </a:xfrm>
          <a:prstGeom prst="roundRect">
            <a:avLst/>
          </a:prstGeom>
          <a:solidFill>
            <a:schemeClr val="accent2"/>
          </a:solidFill>
          <a:ln w="9525"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b="1" dirty="0">
                <a:solidFill>
                  <a:srgbClr val="FFFFFF"/>
                </a:solidFill>
              </a:rPr>
              <a:t>   Dirección Mercadeo y Promoción</a:t>
            </a:r>
          </a:p>
        </p:txBody>
      </p:sp>
      <p:sp>
        <p:nvSpPr>
          <p:cNvPr id="201" name="Rounded Rectangle 200"/>
          <p:cNvSpPr/>
          <p:nvPr/>
        </p:nvSpPr>
        <p:spPr bwMode="auto">
          <a:xfrm>
            <a:off x="539212" y="5792043"/>
            <a:ext cx="611311" cy="306578"/>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rgbClr val="92D400">
                    <a:lumMod val="75000"/>
                  </a:srgbClr>
                </a:solidFill>
              </a:rPr>
              <a:t>Diseño de Producto</a:t>
            </a:r>
          </a:p>
        </p:txBody>
      </p:sp>
      <p:sp>
        <p:nvSpPr>
          <p:cNvPr id="202" name="Rounded Rectangle 201"/>
          <p:cNvSpPr/>
          <p:nvPr/>
        </p:nvSpPr>
        <p:spPr bwMode="auto">
          <a:xfrm>
            <a:off x="1417499" y="5792043"/>
            <a:ext cx="832196" cy="306578"/>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rgbClr val="92D400">
                    <a:lumMod val="75000"/>
                  </a:srgbClr>
                </a:solidFill>
              </a:rPr>
              <a:t>Servicios</a:t>
            </a:r>
          </a:p>
          <a:p>
            <a:pPr algn="ctr" defTabSz="928573">
              <a:lnSpc>
                <a:spcPct val="106000"/>
              </a:lnSpc>
            </a:pPr>
            <a:r>
              <a:rPr lang="es-ES" sz="914" dirty="0">
                <a:solidFill>
                  <a:srgbClr val="92D400">
                    <a:lumMod val="75000"/>
                  </a:srgbClr>
                </a:solidFill>
              </a:rPr>
              <a:t>Turísticos</a:t>
            </a:r>
          </a:p>
        </p:txBody>
      </p:sp>
      <p:sp>
        <p:nvSpPr>
          <p:cNvPr id="203" name="Rounded Rectangle 202"/>
          <p:cNvSpPr/>
          <p:nvPr/>
        </p:nvSpPr>
        <p:spPr bwMode="auto">
          <a:xfrm>
            <a:off x="539212" y="6425821"/>
            <a:ext cx="611311" cy="306578"/>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rgbClr val="92D400">
                    <a:lumMod val="75000"/>
                  </a:srgbClr>
                </a:solidFill>
              </a:rPr>
              <a:t>Calidad</a:t>
            </a:r>
          </a:p>
        </p:txBody>
      </p:sp>
      <p:sp>
        <p:nvSpPr>
          <p:cNvPr id="204" name="Rounded Rectangle 203"/>
          <p:cNvSpPr/>
          <p:nvPr/>
        </p:nvSpPr>
        <p:spPr bwMode="auto">
          <a:xfrm>
            <a:off x="1417499" y="6425821"/>
            <a:ext cx="832196" cy="306578"/>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err="1">
                <a:solidFill>
                  <a:srgbClr val="92D400">
                    <a:lumMod val="75000"/>
                  </a:srgbClr>
                </a:solidFill>
              </a:rPr>
              <a:t>Asist</a:t>
            </a:r>
            <a:r>
              <a:rPr lang="es-ES" sz="914" dirty="0">
                <a:solidFill>
                  <a:srgbClr val="92D400">
                    <a:lumMod val="75000"/>
                  </a:srgbClr>
                </a:solidFill>
              </a:rPr>
              <a:t>. Técnica</a:t>
            </a:r>
          </a:p>
          <a:p>
            <a:pPr algn="ctr" defTabSz="928573">
              <a:lnSpc>
                <a:spcPct val="106000"/>
              </a:lnSpc>
            </a:pPr>
            <a:r>
              <a:rPr lang="es-ES" sz="914" dirty="0">
                <a:solidFill>
                  <a:srgbClr val="92D400">
                    <a:lumMod val="75000"/>
                  </a:srgbClr>
                </a:solidFill>
              </a:rPr>
              <a:t>y Capacitación</a:t>
            </a:r>
          </a:p>
        </p:txBody>
      </p:sp>
      <p:sp>
        <p:nvSpPr>
          <p:cNvPr id="171" name="Rounded Rectangle 170"/>
          <p:cNvSpPr/>
          <p:nvPr/>
        </p:nvSpPr>
        <p:spPr bwMode="auto">
          <a:xfrm>
            <a:off x="1870519" y="2930486"/>
            <a:ext cx="1373042" cy="365596"/>
          </a:xfrm>
          <a:prstGeom prst="roundRect">
            <a:avLst/>
          </a:prstGeom>
          <a:solidFill>
            <a:schemeClr val="tx2">
              <a:lumMod val="20000"/>
              <a:lumOff val="80000"/>
            </a:schemeClr>
          </a:solid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b="1" dirty="0">
                <a:solidFill>
                  <a:srgbClr val="002060"/>
                </a:solidFill>
              </a:rPr>
              <a:t>Gerencia General</a:t>
            </a:r>
          </a:p>
        </p:txBody>
      </p:sp>
      <p:cxnSp>
        <p:nvCxnSpPr>
          <p:cNvPr id="207" name="Elbow Connector 206"/>
          <p:cNvCxnSpPr>
            <a:stCxn id="186" idx="2"/>
            <a:endCxn id="171" idx="0"/>
          </p:cNvCxnSpPr>
          <p:nvPr/>
        </p:nvCxnSpPr>
        <p:spPr>
          <a:xfrm rot="16200000" flipH="1">
            <a:off x="2328797" y="2702244"/>
            <a:ext cx="456483" cy="1"/>
          </a:xfrm>
          <a:prstGeom prst="bentConnector3">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Elbow Connector 207"/>
          <p:cNvCxnSpPr>
            <a:stCxn id="171" idx="2"/>
            <a:endCxn id="186" idx="3"/>
          </p:cNvCxnSpPr>
          <p:nvPr/>
        </p:nvCxnSpPr>
        <p:spPr>
          <a:xfrm rot="5400000" flipH="1" flipV="1">
            <a:off x="2397861" y="2450383"/>
            <a:ext cx="1004878" cy="686521"/>
          </a:xfrm>
          <a:prstGeom prst="bentConnector4">
            <a:avLst>
              <a:gd name="adj1" fmla="val -10589"/>
              <a:gd name="adj2" fmla="val 22681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Elbow Connector 212"/>
          <p:cNvCxnSpPr>
            <a:stCxn id="171" idx="2"/>
            <a:endCxn id="186" idx="1"/>
          </p:cNvCxnSpPr>
          <p:nvPr/>
        </p:nvCxnSpPr>
        <p:spPr>
          <a:xfrm rot="5400000" flipH="1">
            <a:off x="1711339" y="2450382"/>
            <a:ext cx="1004878" cy="686523"/>
          </a:xfrm>
          <a:prstGeom prst="bentConnector4">
            <a:avLst>
              <a:gd name="adj1" fmla="val -10589"/>
              <a:gd name="adj2" fmla="val 246536"/>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Elbow Connector 216"/>
          <p:cNvCxnSpPr>
            <a:stCxn id="171" idx="2"/>
            <a:endCxn id="188" idx="1"/>
          </p:cNvCxnSpPr>
          <p:nvPr/>
        </p:nvCxnSpPr>
        <p:spPr>
          <a:xfrm rot="16200000" flipH="1">
            <a:off x="2467208" y="3385913"/>
            <a:ext cx="438801" cy="259139"/>
          </a:xfrm>
          <a:prstGeom prst="bentConnector2">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Elbow Connector 219"/>
          <p:cNvCxnSpPr>
            <a:stCxn id="171" idx="2"/>
            <a:endCxn id="197" idx="1"/>
          </p:cNvCxnSpPr>
          <p:nvPr/>
        </p:nvCxnSpPr>
        <p:spPr>
          <a:xfrm rot="16200000" flipH="1">
            <a:off x="2171063" y="3682058"/>
            <a:ext cx="1031091" cy="259139"/>
          </a:xfrm>
          <a:prstGeom prst="bentConnector2">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Elbow Connector 222"/>
          <p:cNvCxnSpPr>
            <a:stCxn id="171" idx="2"/>
            <a:endCxn id="189" idx="3"/>
          </p:cNvCxnSpPr>
          <p:nvPr/>
        </p:nvCxnSpPr>
        <p:spPr>
          <a:xfrm rot="5400000">
            <a:off x="2184725" y="3362568"/>
            <a:ext cx="438801" cy="305830"/>
          </a:xfrm>
          <a:prstGeom prst="bentConnector2">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Elbow Connector 225"/>
          <p:cNvCxnSpPr>
            <a:stCxn id="171" idx="2"/>
            <a:endCxn id="187" idx="3"/>
          </p:cNvCxnSpPr>
          <p:nvPr/>
        </p:nvCxnSpPr>
        <p:spPr>
          <a:xfrm rot="5400000">
            <a:off x="1891487" y="3661620"/>
            <a:ext cx="1031091" cy="300014"/>
          </a:xfrm>
          <a:prstGeom prst="bentConnector2">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Elbow Connector 228"/>
          <p:cNvCxnSpPr>
            <a:stCxn id="171" idx="2"/>
            <a:endCxn id="192" idx="0"/>
          </p:cNvCxnSpPr>
          <p:nvPr/>
        </p:nvCxnSpPr>
        <p:spPr>
          <a:xfrm rot="5400000">
            <a:off x="1879776" y="3973346"/>
            <a:ext cx="1354529" cy="1"/>
          </a:xfrm>
          <a:prstGeom prst="bent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Elbow Connector 232"/>
          <p:cNvCxnSpPr/>
          <p:nvPr/>
        </p:nvCxnSpPr>
        <p:spPr>
          <a:xfrm rot="16200000" flipH="1">
            <a:off x="2467207" y="3385912"/>
            <a:ext cx="438801" cy="259141"/>
          </a:xfrm>
          <a:prstGeom prst="bentConnector2">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Elbow Connector 234"/>
          <p:cNvCxnSpPr>
            <a:stCxn id="192" idx="2"/>
            <a:endCxn id="200" idx="0"/>
          </p:cNvCxnSpPr>
          <p:nvPr/>
        </p:nvCxnSpPr>
        <p:spPr>
          <a:xfrm rot="16200000" flipH="1">
            <a:off x="3032061" y="4541184"/>
            <a:ext cx="298442" cy="1248488"/>
          </a:xfrm>
          <a:prstGeom prst="bent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Elbow Connector 237"/>
          <p:cNvCxnSpPr>
            <a:stCxn id="192" idx="2"/>
            <a:endCxn id="180" idx="0"/>
          </p:cNvCxnSpPr>
          <p:nvPr/>
        </p:nvCxnSpPr>
        <p:spPr>
          <a:xfrm rot="5400000">
            <a:off x="1825557" y="4583167"/>
            <a:ext cx="298442" cy="1164521"/>
          </a:xfrm>
          <a:prstGeom prst="bentConnector3">
            <a:avLst>
              <a:gd name="adj1" fmla="val 50000"/>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4" name="Content Placeholder 5"/>
          <p:cNvSpPr txBox="1">
            <a:spLocks/>
          </p:cNvSpPr>
          <p:nvPr/>
        </p:nvSpPr>
        <p:spPr bwMode="auto">
          <a:xfrm>
            <a:off x="397041" y="6194840"/>
            <a:ext cx="2099247" cy="115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algn="ctr" defTabSz="928131" fontAlgn="auto">
              <a:spcBef>
                <a:spcPts val="0"/>
              </a:spcBef>
              <a:spcAft>
                <a:spcPts val="609"/>
              </a:spcAft>
            </a:pPr>
            <a:r>
              <a:rPr lang="es-ES" sz="812" b="1" dirty="0">
                <a:solidFill>
                  <a:srgbClr val="FFFFFF">
                    <a:lumMod val="65000"/>
                  </a:srgbClr>
                </a:solidFill>
              </a:rPr>
              <a:t>DESARROLLO DEL DESTINO TURÍSTICO</a:t>
            </a:r>
          </a:p>
        </p:txBody>
      </p:sp>
      <p:sp>
        <p:nvSpPr>
          <p:cNvPr id="245" name="Content Placeholder 5"/>
          <p:cNvSpPr txBox="1">
            <a:spLocks/>
          </p:cNvSpPr>
          <p:nvPr/>
        </p:nvSpPr>
        <p:spPr bwMode="auto">
          <a:xfrm>
            <a:off x="2727765" y="6194840"/>
            <a:ext cx="2099247" cy="115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algn="ctr" defTabSz="928131" fontAlgn="auto">
              <a:spcBef>
                <a:spcPts val="0"/>
              </a:spcBef>
              <a:spcAft>
                <a:spcPts val="609"/>
              </a:spcAft>
            </a:pPr>
            <a:r>
              <a:rPr lang="es-ES" sz="812" b="1" dirty="0">
                <a:solidFill>
                  <a:srgbClr val="FFFFFF">
                    <a:lumMod val="65000"/>
                  </a:srgbClr>
                </a:solidFill>
              </a:rPr>
              <a:t>MERCADEO Y COMERCIALIZACIÓN</a:t>
            </a:r>
          </a:p>
        </p:txBody>
      </p:sp>
      <p:cxnSp>
        <p:nvCxnSpPr>
          <p:cNvPr id="247" name="Elbow Connector 246"/>
          <p:cNvCxnSpPr>
            <a:stCxn id="180" idx="1"/>
            <a:endCxn id="180" idx="3"/>
          </p:cNvCxnSpPr>
          <p:nvPr/>
        </p:nvCxnSpPr>
        <p:spPr>
          <a:xfrm rot="10800000" flipH="1">
            <a:off x="349843" y="5489108"/>
            <a:ext cx="2085347" cy="12897"/>
          </a:xfrm>
          <a:prstGeom prst="bentConnector5">
            <a:avLst>
              <a:gd name="adj1" fmla="val -6340"/>
              <a:gd name="adj2" fmla="val -10347346"/>
              <a:gd name="adj3" fmla="val 105566"/>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1" name="Elbow Connector 250"/>
          <p:cNvCxnSpPr>
            <a:stCxn id="200" idx="1"/>
            <a:endCxn id="200" idx="3"/>
          </p:cNvCxnSpPr>
          <p:nvPr/>
        </p:nvCxnSpPr>
        <p:spPr>
          <a:xfrm rot="10800000" flipH="1">
            <a:off x="2727765" y="5489108"/>
            <a:ext cx="2155521" cy="12897"/>
          </a:xfrm>
          <a:prstGeom prst="bentConnector5">
            <a:avLst>
              <a:gd name="adj1" fmla="val -4487"/>
              <a:gd name="adj2" fmla="val -10272346"/>
              <a:gd name="adj3" fmla="val 10673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01" idx="3"/>
            <a:endCxn id="202" idx="1"/>
          </p:cNvCxnSpPr>
          <p:nvPr/>
        </p:nvCxnSpPr>
        <p:spPr>
          <a:xfrm>
            <a:off x="1150524" y="5945332"/>
            <a:ext cx="2669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03" idx="3"/>
            <a:endCxn id="204" idx="1"/>
          </p:cNvCxnSpPr>
          <p:nvPr/>
        </p:nvCxnSpPr>
        <p:spPr>
          <a:xfrm>
            <a:off x="1150524" y="6579110"/>
            <a:ext cx="2669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6" name="Rounded Rectangle 265"/>
          <p:cNvSpPr/>
          <p:nvPr/>
        </p:nvSpPr>
        <p:spPr bwMode="auto">
          <a:xfrm>
            <a:off x="2982428" y="5792043"/>
            <a:ext cx="611311" cy="306578"/>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rgbClr val="92D400">
                    <a:lumMod val="75000"/>
                  </a:srgbClr>
                </a:solidFill>
              </a:rPr>
              <a:t>Promoción digital</a:t>
            </a:r>
          </a:p>
        </p:txBody>
      </p:sp>
      <p:sp>
        <p:nvSpPr>
          <p:cNvPr id="267" name="Rounded Rectangle 266"/>
          <p:cNvSpPr/>
          <p:nvPr/>
        </p:nvSpPr>
        <p:spPr bwMode="auto">
          <a:xfrm>
            <a:off x="3860715" y="5792043"/>
            <a:ext cx="832196" cy="306578"/>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rgbClr val="92D400">
                    <a:lumMod val="75000"/>
                  </a:srgbClr>
                </a:solidFill>
              </a:rPr>
              <a:t>Promoción</a:t>
            </a:r>
          </a:p>
        </p:txBody>
      </p:sp>
      <p:sp>
        <p:nvSpPr>
          <p:cNvPr id="268" name="Rounded Rectangle 267"/>
          <p:cNvSpPr/>
          <p:nvPr/>
        </p:nvSpPr>
        <p:spPr bwMode="auto">
          <a:xfrm>
            <a:off x="2982428" y="6425821"/>
            <a:ext cx="611311" cy="306578"/>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rgbClr val="92D400">
                    <a:lumMod val="75000"/>
                  </a:srgbClr>
                </a:solidFill>
              </a:rPr>
              <a:t>Ventas</a:t>
            </a:r>
          </a:p>
        </p:txBody>
      </p:sp>
      <p:sp>
        <p:nvSpPr>
          <p:cNvPr id="269" name="Rounded Rectangle 268"/>
          <p:cNvSpPr/>
          <p:nvPr/>
        </p:nvSpPr>
        <p:spPr bwMode="auto">
          <a:xfrm>
            <a:off x="3860715" y="6425821"/>
            <a:ext cx="832196" cy="306578"/>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rgbClr val="92D400">
                    <a:lumMod val="75000"/>
                  </a:srgbClr>
                </a:solidFill>
              </a:rPr>
              <a:t>Planificación de negocios</a:t>
            </a:r>
          </a:p>
        </p:txBody>
      </p:sp>
      <p:cxnSp>
        <p:nvCxnSpPr>
          <p:cNvPr id="270" name="Straight Connector 269"/>
          <p:cNvCxnSpPr>
            <a:stCxn id="266" idx="3"/>
            <a:endCxn id="267" idx="1"/>
          </p:cNvCxnSpPr>
          <p:nvPr/>
        </p:nvCxnSpPr>
        <p:spPr>
          <a:xfrm>
            <a:off x="3593740" y="5945332"/>
            <a:ext cx="2669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68" idx="3"/>
            <a:endCxn id="269" idx="1"/>
          </p:cNvCxnSpPr>
          <p:nvPr/>
        </p:nvCxnSpPr>
        <p:spPr>
          <a:xfrm>
            <a:off x="3593740" y="6579110"/>
            <a:ext cx="2669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7" name="Content Placeholder 5"/>
          <p:cNvSpPr txBox="1">
            <a:spLocks/>
          </p:cNvSpPr>
          <p:nvPr/>
        </p:nvSpPr>
        <p:spPr bwMode="auto">
          <a:xfrm rot="16200000">
            <a:off x="3843256" y="2646993"/>
            <a:ext cx="1119291" cy="4641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14258" rtl="0" eaLnBrk="1" fontAlgn="base" hangingPunct="1">
              <a:spcBef>
                <a:spcPct val="0"/>
              </a:spcBef>
              <a:spcAft>
                <a:spcPts val="269"/>
              </a:spcAft>
              <a:buFont typeface="Arial" charset="0"/>
              <a:defRPr sz="1800">
                <a:solidFill>
                  <a:schemeClr val="tx2"/>
                </a:solidFill>
                <a:latin typeface="+mn-lt"/>
                <a:ea typeface="+mn-ea"/>
                <a:cs typeface="+mn-cs"/>
              </a:defRPr>
            </a:lvl1pPr>
            <a:lvl2pPr marL="160921" indent="-159496" algn="l" defTabSz="914258" rtl="0" eaLnBrk="1" fontAlgn="base" hangingPunct="1">
              <a:spcBef>
                <a:spcPct val="0"/>
              </a:spcBef>
              <a:spcAft>
                <a:spcPts val="269"/>
              </a:spcAft>
              <a:buChar char="•"/>
              <a:defRPr sz="1800">
                <a:solidFill>
                  <a:schemeClr val="tx2"/>
                </a:solidFill>
                <a:latin typeface="+mn-lt"/>
              </a:defRPr>
            </a:lvl2pPr>
            <a:lvl3pPr marL="321842" indent="-159496" algn="l" defTabSz="914258" rtl="0" eaLnBrk="1" fontAlgn="base" hangingPunct="1">
              <a:spcBef>
                <a:spcPct val="0"/>
              </a:spcBef>
              <a:spcAft>
                <a:spcPts val="269"/>
              </a:spcAft>
              <a:buFont typeface="Arial" charset="0"/>
              <a:buChar char="‒"/>
              <a:defRPr sz="1800">
                <a:solidFill>
                  <a:schemeClr val="tx2"/>
                </a:solidFill>
                <a:latin typeface="+mn-lt"/>
              </a:defRPr>
            </a:lvl3pPr>
            <a:lvl4pPr marL="482763" indent="-159496" algn="l" defTabSz="914258" rtl="0" eaLnBrk="1" fontAlgn="base" hangingPunct="1">
              <a:spcBef>
                <a:spcPct val="0"/>
              </a:spcBef>
              <a:spcAft>
                <a:spcPts val="538"/>
              </a:spcAft>
              <a:buChar char="•"/>
              <a:defRPr>
                <a:solidFill>
                  <a:schemeClr val="tx2"/>
                </a:solidFill>
                <a:latin typeface="+mn-lt"/>
              </a:defRPr>
            </a:lvl4pPr>
            <a:lvl5pPr marL="643683" indent="-159496" algn="l" defTabSz="914258" rtl="0" eaLnBrk="1" fontAlgn="base" hangingPunct="1">
              <a:spcBef>
                <a:spcPct val="0"/>
              </a:spcBef>
              <a:spcAft>
                <a:spcPts val="538"/>
              </a:spcAft>
              <a:buFont typeface="Arial" charset="0"/>
              <a:buChar char="‒"/>
              <a:defRPr>
                <a:solidFill>
                  <a:schemeClr val="tx2"/>
                </a:solidFill>
                <a:latin typeface="+mn-lt"/>
              </a:defRPr>
            </a:lvl5pPr>
            <a:lvl6pPr marL="1053817" indent="-159496" algn="l" defTabSz="914258" rtl="0" eaLnBrk="1" fontAlgn="base" hangingPunct="1">
              <a:spcBef>
                <a:spcPct val="0"/>
              </a:spcBef>
              <a:spcAft>
                <a:spcPts val="538"/>
              </a:spcAft>
              <a:buFont typeface="Arial" charset="0"/>
              <a:buChar char="‒"/>
              <a:defRPr>
                <a:solidFill>
                  <a:schemeClr val="tx2"/>
                </a:solidFill>
                <a:latin typeface="+mn-lt"/>
              </a:defRPr>
            </a:lvl6pPr>
            <a:lvl7pPr marL="1463951" indent="-159496" algn="l" defTabSz="914258" rtl="0" eaLnBrk="1" fontAlgn="base" hangingPunct="1">
              <a:spcBef>
                <a:spcPct val="0"/>
              </a:spcBef>
              <a:spcAft>
                <a:spcPts val="538"/>
              </a:spcAft>
              <a:buFont typeface="Arial" charset="0"/>
              <a:buChar char="‒"/>
              <a:defRPr>
                <a:solidFill>
                  <a:schemeClr val="tx2"/>
                </a:solidFill>
                <a:latin typeface="+mn-lt"/>
              </a:defRPr>
            </a:lvl7pPr>
            <a:lvl8pPr marL="1874085" indent="-159496" algn="l" defTabSz="914258" rtl="0" eaLnBrk="1" fontAlgn="base" hangingPunct="1">
              <a:spcBef>
                <a:spcPct val="0"/>
              </a:spcBef>
              <a:spcAft>
                <a:spcPts val="538"/>
              </a:spcAft>
              <a:buFont typeface="Arial" charset="0"/>
              <a:buChar char="‒"/>
              <a:defRPr>
                <a:solidFill>
                  <a:schemeClr val="tx2"/>
                </a:solidFill>
                <a:latin typeface="+mn-lt"/>
              </a:defRPr>
            </a:lvl8pPr>
            <a:lvl9pPr marL="2284219" indent="-159496" algn="l" defTabSz="914258" rtl="0" eaLnBrk="1" fontAlgn="base" hangingPunct="1">
              <a:spcBef>
                <a:spcPct val="0"/>
              </a:spcBef>
              <a:spcAft>
                <a:spcPts val="538"/>
              </a:spcAft>
              <a:buFont typeface="Arial" charset="0"/>
              <a:buChar char="‒"/>
              <a:defRPr>
                <a:solidFill>
                  <a:schemeClr val="tx2"/>
                </a:solidFill>
                <a:latin typeface="+mn-lt"/>
              </a:defRPr>
            </a:lvl9pPr>
          </a:lstStyle>
          <a:p>
            <a:pPr algn="ctr" defTabSz="928131" fontAlgn="auto">
              <a:spcBef>
                <a:spcPts val="0"/>
              </a:spcBef>
              <a:spcAft>
                <a:spcPts val="609"/>
              </a:spcAft>
            </a:pPr>
            <a:r>
              <a:rPr lang="es-ES" sz="812" b="1" dirty="0">
                <a:solidFill>
                  <a:srgbClr val="FFFFFF">
                    <a:lumMod val="65000"/>
                  </a:srgbClr>
                </a:solidFill>
              </a:rPr>
              <a:t>Procesos gubernamentales</a:t>
            </a:r>
          </a:p>
        </p:txBody>
      </p:sp>
      <p:sp>
        <p:nvSpPr>
          <p:cNvPr id="281" name="Rounded Rectangle 280"/>
          <p:cNvSpPr/>
          <p:nvPr/>
        </p:nvSpPr>
        <p:spPr bwMode="auto">
          <a:xfrm>
            <a:off x="6655173" y="2108406"/>
            <a:ext cx="1373043" cy="365596"/>
          </a:xfrm>
          <a:prstGeom prst="roundRect">
            <a:avLst/>
          </a:prstGeom>
          <a:solidFill>
            <a:schemeClr val="tx2">
              <a:lumMod val="20000"/>
              <a:lumOff val="80000"/>
            </a:schemeClr>
          </a:solid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b="1" dirty="0">
                <a:solidFill>
                  <a:srgbClr val="002060"/>
                </a:solidFill>
              </a:rPr>
              <a:t>Directorio</a:t>
            </a:r>
          </a:p>
        </p:txBody>
      </p:sp>
      <p:cxnSp>
        <p:nvCxnSpPr>
          <p:cNvPr id="306" name="Elbow Connector 305"/>
          <p:cNvCxnSpPr>
            <a:stCxn id="30" idx="2"/>
            <a:endCxn id="17" idx="1"/>
          </p:cNvCxnSpPr>
          <p:nvPr/>
        </p:nvCxnSpPr>
        <p:spPr bwMode="auto">
          <a:xfrm rot="16200000" flipH="1">
            <a:off x="5645035" y="5107550"/>
            <a:ext cx="718135" cy="99350"/>
          </a:xfrm>
          <a:prstGeom prst="bentConnector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09" name="Elbow Connector 308"/>
          <p:cNvCxnSpPr>
            <a:stCxn id="30" idx="2"/>
            <a:endCxn id="18" idx="1"/>
          </p:cNvCxnSpPr>
          <p:nvPr/>
        </p:nvCxnSpPr>
        <p:spPr bwMode="auto">
          <a:xfrm rot="16200000" flipH="1">
            <a:off x="5442942" y="5309643"/>
            <a:ext cx="1122319" cy="99350"/>
          </a:xfrm>
          <a:prstGeom prst="bentConnector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12" name="Elbow Connector 311"/>
          <p:cNvCxnSpPr>
            <a:stCxn id="30" idx="2"/>
            <a:endCxn id="20" idx="1"/>
          </p:cNvCxnSpPr>
          <p:nvPr/>
        </p:nvCxnSpPr>
        <p:spPr bwMode="auto">
          <a:xfrm rot="16200000" flipH="1">
            <a:off x="5240851" y="5511734"/>
            <a:ext cx="1526503" cy="99350"/>
          </a:xfrm>
          <a:prstGeom prst="bentConnector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15" name="Elbow Connector 314"/>
          <p:cNvCxnSpPr>
            <a:stCxn id="30" idx="2"/>
            <a:endCxn id="21" idx="1"/>
          </p:cNvCxnSpPr>
          <p:nvPr/>
        </p:nvCxnSpPr>
        <p:spPr bwMode="auto">
          <a:xfrm rot="16200000" flipH="1">
            <a:off x="5038759" y="5713827"/>
            <a:ext cx="1930688" cy="99350"/>
          </a:xfrm>
          <a:prstGeom prst="bentConnector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6</a:t>
            </a:fld>
            <a:endParaRPr lang="es-ES" dirty="0">
              <a:solidFill>
                <a:srgbClr val="002776"/>
              </a:solidFill>
            </a:endParaRPr>
          </a:p>
        </p:txBody>
      </p:sp>
    </p:spTree>
    <p:extLst>
      <p:ext uri="{BB962C8B-B14F-4D97-AF65-F5344CB8AC3E}">
        <p14:creationId xmlns:p14="http://schemas.microsoft.com/office/powerpoint/2010/main" val="443050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0A7A354-C5FB-4D1E-BE75-5A939ED93F75}" type="slidenum">
              <a:rPr lang="es-ES_tradnl" smtClean="0">
                <a:solidFill>
                  <a:srgbClr val="002776"/>
                </a:solidFill>
              </a:rPr>
              <a:pPr/>
              <a:t>7</a:t>
            </a:fld>
            <a:endParaRPr lang="es-ES_tradnl" dirty="0">
              <a:solidFill>
                <a:srgbClr val="002776"/>
              </a:solidFill>
            </a:endParaRPr>
          </a:p>
        </p:txBody>
      </p:sp>
      <p:sp>
        <p:nvSpPr>
          <p:cNvPr id="33" name="TextBox 32"/>
          <p:cNvSpPr txBox="1"/>
          <p:nvPr/>
        </p:nvSpPr>
        <p:spPr>
          <a:xfrm>
            <a:off x="349844" y="1582738"/>
            <a:ext cx="9216654" cy="1015663"/>
          </a:xfrm>
          <a:prstGeom prst="rect">
            <a:avLst/>
          </a:prstGeom>
          <a:noFill/>
        </p:spPr>
        <p:txBody>
          <a:bodyPr wrap="square" rtlCol="0" anchor="ctr">
            <a:spAutoFit/>
          </a:bodyPr>
          <a:lstStyle/>
          <a:p>
            <a:pPr marL="171450" indent="-171450">
              <a:buFont typeface="Arial" panose="020B0604020202020204" pitchFamily="34" charset="0"/>
              <a:buChar char="•"/>
            </a:pPr>
            <a:r>
              <a:rPr lang="es-ES" sz="1200" dirty="0" smtClean="0"/>
              <a:t>Las </a:t>
            </a:r>
            <a:r>
              <a:rPr lang="es-ES" sz="1200" dirty="0"/>
              <a:t>áreas sobre las que se </a:t>
            </a:r>
            <a:r>
              <a:rPr lang="es-ES" sz="1200" dirty="0" smtClean="0"/>
              <a:t>elabora </a:t>
            </a:r>
            <a:r>
              <a:rPr lang="es-ES" sz="1200" dirty="0"/>
              <a:t>una propuesta </a:t>
            </a:r>
            <a:r>
              <a:rPr lang="es-ES" sz="1200" dirty="0" smtClean="0"/>
              <a:t>ajustada son </a:t>
            </a:r>
            <a:r>
              <a:rPr lang="es-ES" sz="1200" dirty="0"/>
              <a:t>las referidas a aspectos técnicos de la gestión, la comercialización y la comunicación.</a:t>
            </a:r>
          </a:p>
          <a:p>
            <a:pPr marL="171450" lvl="1" indent="-171450">
              <a:buFont typeface="Arial" panose="020B0604020202020204" pitchFamily="34" charset="0"/>
              <a:buChar char="•"/>
            </a:pPr>
            <a:r>
              <a:rPr lang="es-ES" sz="1200" dirty="0"/>
              <a:t>Sobre las áreas dependientes directamente de Gerencia General, se expresará la premisa de lo que se entiende o estima que debe ser su funcionamiento.</a:t>
            </a:r>
          </a:p>
          <a:p>
            <a:pPr marL="171450" indent="-171450">
              <a:buFont typeface="Arial" panose="020B0604020202020204" pitchFamily="34" charset="0"/>
              <a:buChar char="•"/>
            </a:pPr>
            <a:r>
              <a:rPr lang="es-ES" sz="1200" dirty="0"/>
              <a:t>Las </a:t>
            </a:r>
            <a:r>
              <a:rPr lang="es-ES" sz="1200" dirty="0" smtClean="0"/>
              <a:t>Gerencias </a:t>
            </a:r>
            <a:r>
              <a:rPr lang="es-ES" sz="1200" dirty="0"/>
              <a:t>Financiera Administrativa y </a:t>
            </a:r>
            <a:r>
              <a:rPr lang="es-ES" sz="1200" dirty="0" smtClean="0"/>
              <a:t>Jurídica</a:t>
            </a:r>
            <a:r>
              <a:rPr lang="es-ES" sz="1200" dirty="0"/>
              <a:t>, no son objeto de propuesta de este informe</a:t>
            </a:r>
          </a:p>
        </p:txBody>
      </p:sp>
      <p:sp>
        <p:nvSpPr>
          <p:cNvPr id="35" name="Title 1"/>
          <p:cNvSpPr txBox="1">
            <a:spLocks/>
          </p:cNvSpPr>
          <p:nvPr/>
        </p:nvSpPr>
        <p:spPr bwMode="auto">
          <a:xfrm>
            <a:off x="349844" y="669390"/>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a:solidFill>
                  <a:srgbClr val="002060"/>
                </a:solidFill>
              </a:rPr>
              <a:t>Modelo de gestión de Quito Turismo</a:t>
            </a:r>
            <a:endParaRPr lang="es-ES" sz="2437" dirty="0">
              <a:solidFill>
                <a:srgbClr val="002060"/>
              </a:solidFill>
            </a:endParaRPr>
          </a:p>
          <a:p>
            <a:pPr fontAlgn="base">
              <a:spcBef>
                <a:spcPct val="0"/>
              </a:spcBef>
              <a:spcAft>
                <a:spcPct val="0"/>
              </a:spcAft>
            </a:pPr>
            <a:r>
              <a:rPr lang="es-ES" sz="2031" b="1" dirty="0">
                <a:solidFill>
                  <a:srgbClr val="00B0F0"/>
                </a:solidFill>
              </a:rPr>
              <a:t>Análisis histórico de la estructura orgánica-funcional</a:t>
            </a:r>
            <a:endParaRPr lang="es-ES" sz="1422" i="1" dirty="0">
              <a:solidFill>
                <a:srgbClr val="00B0F0"/>
              </a:solidFill>
            </a:endParaRPr>
          </a:p>
        </p:txBody>
      </p:sp>
      <p:sp>
        <p:nvSpPr>
          <p:cNvPr id="38" name="Rectangle 4"/>
          <p:cNvSpPr>
            <a:spLocks noChangeArrowheads="1"/>
          </p:cNvSpPr>
          <p:nvPr/>
        </p:nvSpPr>
        <p:spPr bwMode="auto">
          <a:xfrm>
            <a:off x="457203" y="2804254"/>
            <a:ext cx="9361039" cy="270000"/>
          </a:xfrm>
          <a:prstGeom prst="roundRect">
            <a:avLst/>
          </a:prstGeom>
          <a:solidFill>
            <a:srgbClr val="002060"/>
          </a:solidFill>
          <a:ln>
            <a:noFill/>
          </a:ln>
          <a:effectLst/>
          <a:extLst/>
        </p:spPr>
        <p:txBody>
          <a:bodyPr lIns="46778" tIns="39870" rIns="46778" bIns="39870" anchor="ctr" anchorCtr="1"/>
          <a:lstStyle>
            <a:lvl1pPr defTabSz="684213">
              <a:spcBef>
                <a:spcPct val="30000"/>
              </a:spcBef>
              <a:defRPr b="1">
                <a:solidFill>
                  <a:srgbClr val="000099"/>
                </a:solidFill>
                <a:latin typeface="Arial" pitchFamily="34" charset="0"/>
              </a:defRPr>
            </a:lvl1pPr>
            <a:lvl2pPr marL="482600" indent="-292100" defTabSz="684213">
              <a:spcBef>
                <a:spcPct val="30000"/>
              </a:spcBef>
              <a:buChar char="w"/>
              <a:defRPr sz="1600">
                <a:solidFill>
                  <a:srgbClr val="000099"/>
                </a:solidFill>
                <a:latin typeface="Arial" pitchFamily="34" charset="0"/>
              </a:defRPr>
            </a:lvl2pPr>
            <a:lvl3pPr marL="850900" indent="-177800" defTabSz="684213">
              <a:spcBef>
                <a:spcPct val="30000"/>
              </a:spcBef>
              <a:buChar char="§"/>
              <a:defRPr sz="1400">
                <a:solidFill>
                  <a:srgbClr val="000099"/>
                </a:solidFill>
                <a:latin typeface="Arial" pitchFamily="34" charset="0"/>
              </a:defRPr>
            </a:lvl3pPr>
            <a:lvl4pPr marL="1239838" indent="-198438" defTabSz="684213">
              <a:spcBef>
                <a:spcPct val="30000"/>
              </a:spcBef>
              <a:buChar char="ú"/>
              <a:defRPr sz="1300">
                <a:solidFill>
                  <a:srgbClr val="000099"/>
                </a:solidFill>
                <a:latin typeface="Arial" pitchFamily="34" charset="0"/>
              </a:defRPr>
            </a:lvl4pPr>
            <a:lvl5pPr marL="1611313" indent="-180975" defTabSz="684213">
              <a:spcBef>
                <a:spcPct val="30000"/>
              </a:spcBef>
              <a:buChar char=" "/>
              <a:defRPr sz="1200">
                <a:solidFill>
                  <a:srgbClr val="000099"/>
                </a:solidFill>
                <a:latin typeface="Arial" pitchFamily="34" charset="0"/>
              </a:defRPr>
            </a:lvl5pPr>
            <a:lvl6pPr marL="20685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6pPr>
            <a:lvl7pPr marL="25257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7pPr>
            <a:lvl8pPr marL="29829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8pPr>
            <a:lvl9pPr marL="34401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9pPr>
          </a:lstStyle>
          <a:p>
            <a:pPr algn="ctr">
              <a:spcBef>
                <a:spcPct val="0"/>
              </a:spcBef>
              <a:buFont typeface="Wingdings" panose="05000000000000000000" pitchFamily="2" charset="2"/>
              <a:buNone/>
              <a:defRPr/>
            </a:pPr>
            <a:r>
              <a:rPr lang="es-ES" altLang="es-ES" sz="1200" dirty="0" smtClean="0">
                <a:solidFill>
                  <a:srgbClr val="FFFFFF"/>
                </a:solidFill>
                <a:effectLst>
                  <a:outerShdw blurRad="38100" dist="38100" dir="2700000" algn="tl">
                    <a:srgbClr val="000000"/>
                  </a:outerShdw>
                </a:effectLst>
              </a:rPr>
              <a:t>Estructura orgánica propuesta internamente por Quito Turismo</a:t>
            </a:r>
            <a:endParaRPr lang="es-ES" altLang="es-ES" sz="1200" dirty="0">
              <a:solidFill>
                <a:srgbClr val="FFFFFF"/>
              </a:solidFill>
              <a:effectLst>
                <a:outerShdw blurRad="38100" dist="38100" dir="2700000" algn="tl">
                  <a:srgbClr val="000000"/>
                </a:outerShdw>
              </a:effectLst>
            </a:endParaRPr>
          </a:p>
        </p:txBody>
      </p:sp>
      <p:pic>
        <p:nvPicPr>
          <p:cNvPr id="3" name="Picture 2"/>
          <p:cNvPicPr>
            <a:picLocks noChangeAspect="1"/>
          </p:cNvPicPr>
          <p:nvPr/>
        </p:nvPicPr>
        <p:blipFill>
          <a:blip r:embed="rId2"/>
          <a:stretch>
            <a:fillRect/>
          </a:stretch>
        </p:blipFill>
        <p:spPr>
          <a:xfrm>
            <a:off x="947504" y="3185272"/>
            <a:ext cx="8021334" cy="4095235"/>
          </a:xfrm>
          <a:prstGeom prst="rect">
            <a:avLst/>
          </a:prstGeom>
        </p:spPr>
      </p:pic>
    </p:spTree>
    <p:extLst>
      <p:ext uri="{BB962C8B-B14F-4D97-AF65-F5344CB8AC3E}">
        <p14:creationId xmlns:p14="http://schemas.microsoft.com/office/powerpoint/2010/main" val="2925933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pPr marL="0" indent="0"/>
            <a:r>
              <a:rPr lang="es-ES_tradnl" sz="2843" dirty="0">
                <a:solidFill>
                  <a:schemeClr val="bg1"/>
                </a:solidFill>
              </a:rPr>
              <a:t>3.1. Objetivos Estratégicos Específicos</a:t>
            </a:r>
          </a:p>
        </p:txBody>
      </p:sp>
      <p:sp>
        <p:nvSpPr>
          <p:cNvPr id="3" name="Rectangle 2"/>
          <p:cNvSpPr/>
          <p:nvPr/>
        </p:nvSpPr>
        <p:spPr>
          <a:xfrm>
            <a:off x="0" y="0"/>
            <a:ext cx="10059988" cy="7773988"/>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 Placeholder 1"/>
          <p:cNvSpPr txBox="1">
            <a:spLocks/>
          </p:cNvSpPr>
          <p:nvPr/>
        </p:nvSpPr>
        <p:spPr bwMode="auto">
          <a:xfrm>
            <a:off x="1238252" y="3092944"/>
            <a:ext cx="7429500" cy="1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ts val="203"/>
              </a:spcBef>
              <a:spcAft>
                <a:spcPts val="300"/>
              </a:spcAft>
              <a:buFont typeface="Arial" charset="0"/>
              <a:defRPr sz="2437">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pPr marL="0" lvl="0" indent="0"/>
            <a:r>
              <a:rPr lang="es-ES_tradnl" sz="2800" kern="0" dirty="0" smtClean="0">
                <a:solidFill>
                  <a:srgbClr val="FFFFFF"/>
                </a:solidFill>
                <a:latin typeface="Arial"/>
              </a:rPr>
              <a:t>1</a:t>
            </a:r>
            <a:r>
              <a:rPr kumimoji="0" lang="es-ES_tradnl" sz="2800" b="0" i="0" u="none" strike="noStrike" kern="0" cap="none" spc="0" normalizeH="0" baseline="0" noProof="0" dirty="0" smtClean="0">
                <a:ln>
                  <a:noFill/>
                </a:ln>
                <a:solidFill>
                  <a:srgbClr val="FFFFFF"/>
                </a:solidFill>
                <a:effectLst/>
                <a:uLnTx/>
                <a:uFillTx/>
                <a:latin typeface="Arial"/>
                <a:ea typeface="+mn-ea"/>
                <a:cs typeface="+mn-cs"/>
              </a:rPr>
              <a:t>.2. </a:t>
            </a:r>
            <a:r>
              <a:rPr lang="es-ES" sz="2800" kern="0" noProof="0" dirty="0">
                <a:solidFill>
                  <a:srgbClr val="FFFFFF"/>
                </a:solidFill>
                <a:latin typeface="Arial"/>
              </a:rPr>
              <a:t>P</a:t>
            </a:r>
            <a:r>
              <a:rPr lang="es-ES" sz="2800" kern="0" dirty="0" err="1" smtClean="0">
                <a:solidFill>
                  <a:srgbClr val="FFFFFF"/>
                </a:solidFill>
                <a:latin typeface="Arial"/>
              </a:rPr>
              <a:t>ropuesta</a:t>
            </a:r>
            <a:r>
              <a:rPr lang="es-ES" sz="2800" kern="0" dirty="0" smtClean="0">
                <a:solidFill>
                  <a:srgbClr val="FFFFFF"/>
                </a:solidFill>
                <a:latin typeface="Arial"/>
              </a:rPr>
              <a:t> </a:t>
            </a:r>
            <a:r>
              <a:rPr lang="es-ES" sz="2800" kern="0" dirty="0">
                <a:solidFill>
                  <a:srgbClr val="FFFFFF"/>
                </a:solidFill>
                <a:latin typeface="Arial"/>
              </a:rPr>
              <a:t>de organización institucional para la gestión del </a:t>
            </a:r>
            <a:r>
              <a:rPr lang="es-ES" sz="2800" kern="0" dirty="0" smtClean="0">
                <a:solidFill>
                  <a:srgbClr val="FFFFFF"/>
                </a:solidFill>
                <a:latin typeface="Arial"/>
              </a:rPr>
              <a:t>Plan</a:t>
            </a:r>
            <a:endParaRPr lang="es-ES_tradnl" sz="2800" kern="0" dirty="0">
              <a:solidFill>
                <a:srgbClr val="FFFFFF"/>
              </a:solidFill>
              <a:latin typeface="Arial"/>
            </a:endParaRPr>
          </a:p>
        </p:txBody>
      </p:sp>
    </p:spTree>
    <p:extLst>
      <p:ext uri="{BB962C8B-B14F-4D97-AF65-F5344CB8AC3E}">
        <p14:creationId xmlns:p14="http://schemas.microsoft.com/office/powerpoint/2010/main" val="3089849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9844" y="669390"/>
            <a:ext cx="9360302" cy="6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2437" b="1" dirty="0">
                <a:solidFill>
                  <a:srgbClr val="002060"/>
                </a:solidFill>
              </a:rPr>
              <a:t>Modelo de gestión de Quito Turismo</a:t>
            </a:r>
            <a:endParaRPr lang="es-ES" sz="2437" dirty="0">
              <a:solidFill>
                <a:srgbClr val="002060"/>
              </a:solidFill>
            </a:endParaRPr>
          </a:p>
          <a:p>
            <a:r>
              <a:rPr lang="es-ES" sz="2031" b="1" dirty="0">
                <a:solidFill>
                  <a:srgbClr val="00B0F0"/>
                </a:solidFill>
              </a:rPr>
              <a:t>Propuesta de la estructura </a:t>
            </a:r>
            <a:r>
              <a:rPr lang="es-ES" sz="2031" b="1" dirty="0" smtClean="0">
                <a:solidFill>
                  <a:srgbClr val="00B0F0"/>
                </a:solidFill>
              </a:rPr>
              <a:t>orgánica-funcional para la gestión del Plan</a:t>
            </a:r>
            <a:endParaRPr lang="es-ES" sz="2031" b="1" dirty="0">
              <a:solidFill>
                <a:srgbClr val="00B0F0"/>
              </a:solidFill>
            </a:endParaRPr>
          </a:p>
        </p:txBody>
      </p:sp>
      <p:sp>
        <p:nvSpPr>
          <p:cNvPr id="43" name="Slide Number Placeholder 1"/>
          <p:cNvSpPr txBox="1">
            <a:spLocks/>
          </p:cNvSpPr>
          <p:nvPr/>
        </p:nvSpPr>
        <p:spPr>
          <a:xfrm>
            <a:off x="645443" y="7415386"/>
            <a:ext cx="2412935" cy="146489"/>
          </a:xfrm>
          <a:prstGeom prst="rect">
            <a:avLst/>
          </a:prstGeom>
        </p:spPr>
        <p:txBody>
          <a:bodyPr vert="horz" wrap="square" lIns="0" tIns="0" rIns="0" bIns="0" numCol="1" anchor="t" anchorCtr="0" compatLnSpc="1">
            <a:prstTxWarp prst="textNoShape">
              <a:avLst/>
            </a:prstTxWarp>
            <a:noAutofit/>
          </a:bodyPr>
          <a:lstStyle>
            <a:defPPr>
              <a:defRPr lang="es-ES"/>
            </a:defPPr>
            <a:lvl1pPr marL="0" algn="l" defTabSz="914104" rtl="0" eaLnBrk="1" latinLnBrk="0" hangingPunct="1">
              <a:lnSpc>
                <a:spcPts val="1077"/>
              </a:lnSpc>
              <a:defRPr sz="800" b="0" kern="1200">
                <a:solidFill>
                  <a:schemeClr val="tx2"/>
                </a:solidFill>
                <a:latin typeface="+mn-lt"/>
                <a:ea typeface="+mn-ea"/>
                <a:cs typeface="+mn-cs"/>
              </a:defRPr>
            </a:lvl1pPr>
            <a:lvl2pPr marL="457123"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0" algn="l" defTabSz="914247" rtl="0" eaLnBrk="1" latinLnBrk="0" hangingPunct="1">
              <a:defRPr sz="1800" kern="1200">
                <a:solidFill>
                  <a:schemeClr val="tx1"/>
                </a:solidFill>
                <a:latin typeface="+mn-lt"/>
                <a:ea typeface="+mn-ea"/>
                <a:cs typeface="+mn-cs"/>
              </a:defRPr>
            </a:lvl4pPr>
            <a:lvl5pPr marL="1828492" algn="l" defTabSz="914247" rtl="0" eaLnBrk="1" latinLnBrk="0" hangingPunct="1">
              <a:defRPr sz="1800" kern="1200">
                <a:solidFill>
                  <a:schemeClr val="tx1"/>
                </a:solidFill>
                <a:latin typeface="+mn-lt"/>
                <a:ea typeface="+mn-ea"/>
                <a:cs typeface="+mn-cs"/>
              </a:defRPr>
            </a:lvl5pPr>
            <a:lvl6pPr marL="2285616" algn="l" defTabSz="914247" rtl="0" eaLnBrk="1" latinLnBrk="0" hangingPunct="1">
              <a:defRPr sz="1800" kern="1200">
                <a:solidFill>
                  <a:schemeClr val="tx1"/>
                </a:solidFill>
                <a:latin typeface="+mn-lt"/>
                <a:ea typeface="+mn-ea"/>
                <a:cs typeface="+mn-cs"/>
              </a:defRPr>
            </a:lvl6pPr>
            <a:lvl7pPr marL="2742740" algn="l" defTabSz="914247" rtl="0" eaLnBrk="1" latinLnBrk="0" hangingPunct="1">
              <a:defRPr sz="1800" kern="1200">
                <a:solidFill>
                  <a:schemeClr val="tx1"/>
                </a:solidFill>
                <a:latin typeface="+mn-lt"/>
                <a:ea typeface="+mn-ea"/>
                <a:cs typeface="+mn-cs"/>
              </a:defRPr>
            </a:lvl7pPr>
            <a:lvl8pPr marL="3199863" algn="l" defTabSz="914247" rtl="0" eaLnBrk="1" latinLnBrk="0" hangingPunct="1">
              <a:defRPr sz="1800" kern="1200">
                <a:solidFill>
                  <a:schemeClr val="tx1"/>
                </a:solidFill>
                <a:latin typeface="+mn-lt"/>
                <a:ea typeface="+mn-ea"/>
                <a:cs typeface="+mn-cs"/>
              </a:defRPr>
            </a:lvl8pPr>
            <a:lvl9pPr marL="3656985" algn="l" defTabSz="914247" rtl="0" eaLnBrk="1" latinLnBrk="0" hangingPunct="1">
              <a:defRPr sz="1800" kern="1200">
                <a:solidFill>
                  <a:schemeClr val="tx1"/>
                </a:solidFill>
                <a:latin typeface="+mn-lt"/>
                <a:ea typeface="+mn-ea"/>
                <a:cs typeface="+mn-cs"/>
              </a:defRPr>
            </a:lvl9pPr>
          </a:lstStyle>
          <a:p>
            <a:r>
              <a:rPr lang="es-ES" sz="812" i="1" dirty="0">
                <a:solidFill>
                  <a:srgbClr val="002776"/>
                </a:solidFill>
              </a:rPr>
              <a:t>Fuente: Quito Turismo</a:t>
            </a:r>
          </a:p>
        </p:txBody>
      </p:sp>
      <p:sp>
        <p:nvSpPr>
          <p:cNvPr id="13" name="Rectangle 4"/>
          <p:cNvSpPr>
            <a:spLocks noChangeArrowheads="1"/>
          </p:cNvSpPr>
          <p:nvPr/>
        </p:nvSpPr>
        <p:spPr bwMode="auto">
          <a:xfrm>
            <a:off x="349845" y="1582738"/>
            <a:ext cx="9506555" cy="274197"/>
          </a:xfrm>
          <a:prstGeom prst="roundRect">
            <a:avLst/>
          </a:prstGeom>
          <a:solidFill>
            <a:srgbClr val="002060"/>
          </a:solidFill>
          <a:ln>
            <a:noFill/>
          </a:ln>
          <a:effectLst/>
          <a:extLst/>
        </p:spPr>
        <p:txBody>
          <a:bodyPr lIns="47505" tIns="40490" rIns="47505" bIns="40490" anchor="ctr" anchorCtr="1"/>
          <a:lstStyle>
            <a:lvl1pPr defTabSz="684213">
              <a:spcBef>
                <a:spcPct val="30000"/>
              </a:spcBef>
              <a:defRPr b="1">
                <a:solidFill>
                  <a:srgbClr val="000099"/>
                </a:solidFill>
                <a:latin typeface="Arial" pitchFamily="34" charset="0"/>
              </a:defRPr>
            </a:lvl1pPr>
            <a:lvl2pPr marL="482600" indent="-292100" defTabSz="684213">
              <a:spcBef>
                <a:spcPct val="30000"/>
              </a:spcBef>
              <a:buChar char="w"/>
              <a:defRPr sz="1600">
                <a:solidFill>
                  <a:srgbClr val="000099"/>
                </a:solidFill>
                <a:latin typeface="Arial" pitchFamily="34" charset="0"/>
              </a:defRPr>
            </a:lvl2pPr>
            <a:lvl3pPr marL="850900" indent="-177800" defTabSz="684213">
              <a:spcBef>
                <a:spcPct val="30000"/>
              </a:spcBef>
              <a:buChar char="§"/>
              <a:defRPr sz="1400">
                <a:solidFill>
                  <a:srgbClr val="000099"/>
                </a:solidFill>
                <a:latin typeface="Arial" pitchFamily="34" charset="0"/>
              </a:defRPr>
            </a:lvl3pPr>
            <a:lvl4pPr marL="1239838" indent="-198438" defTabSz="684213">
              <a:spcBef>
                <a:spcPct val="30000"/>
              </a:spcBef>
              <a:buChar char="ú"/>
              <a:defRPr sz="1300">
                <a:solidFill>
                  <a:srgbClr val="000099"/>
                </a:solidFill>
                <a:latin typeface="Arial" pitchFamily="34" charset="0"/>
              </a:defRPr>
            </a:lvl4pPr>
            <a:lvl5pPr marL="1611313" indent="-180975" defTabSz="684213">
              <a:spcBef>
                <a:spcPct val="30000"/>
              </a:spcBef>
              <a:buChar char=" "/>
              <a:defRPr sz="1200">
                <a:solidFill>
                  <a:srgbClr val="000099"/>
                </a:solidFill>
                <a:latin typeface="Arial" pitchFamily="34" charset="0"/>
              </a:defRPr>
            </a:lvl5pPr>
            <a:lvl6pPr marL="20685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6pPr>
            <a:lvl7pPr marL="25257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7pPr>
            <a:lvl8pPr marL="29829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8pPr>
            <a:lvl9pPr marL="3440113" indent="-180975" defTabSz="684213" eaLnBrk="0" fontAlgn="base" hangingPunct="0">
              <a:spcBef>
                <a:spcPct val="30000"/>
              </a:spcBef>
              <a:spcAft>
                <a:spcPct val="0"/>
              </a:spcAft>
              <a:buFont typeface="Wingdings" pitchFamily="2" charset="2"/>
              <a:buChar char=" "/>
              <a:defRPr sz="1200">
                <a:solidFill>
                  <a:srgbClr val="000099"/>
                </a:solidFill>
                <a:latin typeface="Arial" pitchFamily="34" charset="0"/>
              </a:defRPr>
            </a:lvl9pPr>
          </a:lstStyle>
          <a:p>
            <a:pPr algn="ctr">
              <a:spcBef>
                <a:spcPct val="0"/>
              </a:spcBef>
              <a:buFont typeface="Wingdings" panose="05000000000000000000" pitchFamily="2" charset="2"/>
              <a:buNone/>
              <a:defRPr/>
            </a:pPr>
            <a:r>
              <a:rPr lang="es-ES" altLang="es-ES" sz="1400" dirty="0" smtClean="0">
                <a:solidFill>
                  <a:srgbClr val="FFFFFF"/>
                </a:solidFill>
                <a:effectLst>
                  <a:outerShdw blurRad="38100" dist="38100" dir="2700000" algn="tl">
                    <a:srgbClr val="000000"/>
                  </a:outerShdw>
                </a:effectLst>
              </a:rPr>
              <a:t>Comentarios a la Estructura </a:t>
            </a:r>
            <a:r>
              <a:rPr lang="es-ES" altLang="es-ES" sz="1400" dirty="0">
                <a:solidFill>
                  <a:srgbClr val="FFFFFF"/>
                </a:solidFill>
                <a:effectLst>
                  <a:outerShdw blurRad="38100" dist="38100" dir="2700000" algn="tl">
                    <a:srgbClr val="000000"/>
                  </a:outerShdw>
                </a:effectLst>
              </a:rPr>
              <a:t>orgánica propuesta internamente por Quito </a:t>
            </a:r>
            <a:r>
              <a:rPr lang="es-ES" altLang="es-ES" sz="1400" dirty="0" smtClean="0">
                <a:solidFill>
                  <a:srgbClr val="FFFFFF"/>
                </a:solidFill>
                <a:effectLst>
                  <a:outerShdw blurRad="38100" dist="38100" dir="2700000" algn="tl">
                    <a:srgbClr val="000000"/>
                  </a:outerShdw>
                </a:effectLst>
              </a:rPr>
              <a:t>Turismo (QT) </a:t>
            </a:r>
            <a:endParaRPr lang="es-ES" altLang="es-ES" sz="1400" dirty="0">
              <a:solidFill>
                <a:srgbClr val="FFFFFF"/>
              </a:solidFill>
              <a:effectLst>
                <a:outerShdw blurRad="38100" dist="38100" dir="2700000" algn="tl">
                  <a:srgbClr val="000000"/>
                </a:outerShdw>
              </a:effectLst>
            </a:endParaRPr>
          </a:p>
        </p:txBody>
      </p:sp>
      <p:cxnSp>
        <p:nvCxnSpPr>
          <p:cNvPr id="70" name="Elbow Connector 69"/>
          <p:cNvCxnSpPr>
            <a:stCxn id="281" idx="2"/>
            <a:endCxn id="24" idx="1"/>
          </p:cNvCxnSpPr>
          <p:nvPr/>
        </p:nvCxnSpPr>
        <p:spPr bwMode="auto">
          <a:xfrm rot="16200000" flipH="1">
            <a:off x="5103778" y="2301882"/>
            <a:ext cx="766870" cy="865664"/>
          </a:xfrm>
          <a:prstGeom prst="bentConnector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19" name="Rounded Rectangle 18"/>
          <p:cNvSpPr/>
          <p:nvPr/>
        </p:nvSpPr>
        <p:spPr bwMode="auto">
          <a:xfrm>
            <a:off x="8439602" y="3669976"/>
            <a:ext cx="1051161" cy="405080"/>
          </a:xfrm>
          <a:prstGeom prst="roundRect">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dirty="0">
                <a:solidFill>
                  <a:srgbClr val="002060"/>
                </a:solidFill>
              </a:rPr>
              <a:t>Auditoría Interna</a:t>
            </a:r>
          </a:p>
        </p:txBody>
      </p:sp>
      <p:sp>
        <p:nvSpPr>
          <p:cNvPr id="23" name="Rounded Rectangle 22"/>
          <p:cNvSpPr/>
          <p:nvPr/>
        </p:nvSpPr>
        <p:spPr bwMode="auto">
          <a:xfrm>
            <a:off x="2404677" y="3397627"/>
            <a:ext cx="1791421" cy="292477"/>
          </a:xfrm>
          <a:prstGeom prst="roundRect">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5368" indent="-235368" algn="ctr" defTabSz="928573">
              <a:lnSpc>
                <a:spcPct val="106000"/>
              </a:lnSpc>
            </a:pPr>
            <a:r>
              <a:rPr lang="es-ES" sz="1066" dirty="0">
                <a:solidFill>
                  <a:schemeClr val="accent2">
                    <a:lumMod val="75000"/>
                  </a:schemeClr>
                </a:solidFill>
              </a:rPr>
              <a:t>Jefatura Operativa Receptiva</a:t>
            </a:r>
          </a:p>
        </p:txBody>
      </p:sp>
      <p:sp>
        <p:nvSpPr>
          <p:cNvPr id="24" name="Rounded Rectangle 23"/>
          <p:cNvSpPr/>
          <p:nvPr/>
        </p:nvSpPr>
        <p:spPr bwMode="auto">
          <a:xfrm>
            <a:off x="5920045" y="2958190"/>
            <a:ext cx="1791421" cy="319919"/>
          </a:xfrm>
          <a:prstGeom prst="roundRect">
            <a:avLst/>
          </a:prstGeom>
          <a:solidFill>
            <a:schemeClr val="accent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rgbClr val="92D400">
                    <a:lumMod val="75000"/>
                  </a:srgbClr>
                </a:solidFill>
              </a:rPr>
              <a:t>Dirección de </a:t>
            </a:r>
            <a:r>
              <a:rPr lang="es-ES" sz="1015" b="1" dirty="0" smtClean="0">
                <a:solidFill>
                  <a:srgbClr val="92D400">
                    <a:lumMod val="75000"/>
                  </a:srgbClr>
                </a:solidFill>
              </a:rPr>
              <a:t>Comunicación Institucional</a:t>
            </a:r>
            <a:endParaRPr lang="es-ES" sz="1015" b="1" dirty="0">
              <a:solidFill>
                <a:srgbClr val="92D400">
                  <a:lumMod val="75000"/>
                </a:srgbClr>
              </a:solidFill>
            </a:endParaRPr>
          </a:p>
        </p:txBody>
      </p:sp>
      <p:sp>
        <p:nvSpPr>
          <p:cNvPr id="26" name="Rounded Rectangle 25"/>
          <p:cNvSpPr/>
          <p:nvPr/>
        </p:nvSpPr>
        <p:spPr bwMode="auto">
          <a:xfrm>
            <a:off x="2391874" y="2971911"/>
            <a:ext cx="1791421" cy="292477"/>
          </a:xfrm>
          <a:prstGeom prst="roundRect">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066" dirty="0">
                <a:solidFill>
                  <a:srgbClr val="002060"/>
                </a:solidFill>
              </a:rPr>
              <a:t>Coordinación de Gerencia</a:t>
            </a:r>
          </a:p>
        </p:txBody>
      </p:sp>
      <p:sp>
        <p:nvSpPr>
          <p:cNvPr id="30" name="Rounded Rectangle 29"/>
          <p:cNvSpPr/>
          <p:nvPr/>
        </p:nvSpPr>
        <p:spPr bwMode="auto">
          <a:xfrm>
            <a:off x="2265290" y="4323303"/>
            <a:ext cx="1473322" cy="365596"/>
          </a:xfrm>
          <a:prstGeom prst="round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066" b="1" dirty="0">
                <a:solidFill>
                  <a:srgbClr val="FFFFFF"/>
                </a:solidFill>
              </a:rPr>
              <a:t>Gerencia Técnica</a:t>
            </a:r>
          </a:p>
        </p:txBody>
      </p:sp>
      <p:sp>
        <p:nvSpPr>
          <p:cNvPr id="31" name="Rounded Rectangle 30"/>
          <p:cNvSpPr/>
          <p:nvPr/>
        </p:nvSpPr>
        <p:spPr bwMode="auto">
          <a:xfrm>
            <a:off x="6212602" y="4323303"/>
            <a:ext cx="1473322" cy="365596"/>
          </a:xfrm>
          <a:prstGeom prst="round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066" b="1" dirty="0">
                <a:solidFill>
                  <a:srgbClr val="FFFFFF"/>
                </a:solidFill>
              </a:rPr>
              <a:t>Gerencia Financiera Administrativa</a:t>
            </a:r>
          </a:p>
        </p:txBody>
      </p:sp>
      <p:sp>
        <p:nvSpPr>
          <p:cNvPr id="32" name="Rounded Rectangle 31"/>
          <p:cNvSpPr/>
          <p:nvPr/>
        </p:nvSpPr>
        <p:spPr bwMode="auto">
          <a:xfrm>
            <a:off x="8181631" y="4339263"/>
            <a:ext cx="1473322" cy="365596"/>
          </a:xfrm>
          <a:prstGeom prst="round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35466" algn="ctr" defTabSz="928573">
              <a:lnSpc>
                <a:spcPct val="106000"/>
              </a:lnSpc>
            </a:pPr>
            <a:r>
              <a:rPr lang="es-ES" sz="1066" b="1" dirty="0">
                <a:solidFill>
                  <a:srgbClr val="FFFFFF"/>
                </a:solidFill>
              </a:rPr>
              <a:t>Gerencia Jurídica</a:t>
            </a:r>
          </a:p>
        </p:txBody>
      </p:sp>
      <p:cxnSp>
        <p:nvCxnSpPr>
          <p:cNvPr id="33" name="Elbow Connector 32"/>
          <p:cNvCxnSpPr>
            <a:stCxn id="34" idx="2"/>
            <a:endCxn id="32" idx="0"/>
          </p:cNvCxnSpPr>
          <p:nvPr/>
        </p:nvCxnSpPr>
        <p:spPr bwMode="auto">
          <a:xfrm rot="16200000" flipH="1">
            <a:off x="6257490" y="1678459"/>
            <a:ext cx="1457696" cy="3863910"/>
          </a:xfrm>
          <a:prstGeom prst="bentConnector3">
            <a:avLst>
              <a:gd name="adj1" fmla="val 9114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37" name="Elbow Connector 36"/>
          <p:cNvCxnSpPr>
            <a:stCxn id="34" idx="2"/>
            <a:endCxn id="30" idx="0"/>
          </p:cNvCxnSpPr>
          <p:nvPr/>
        </p:nvCxnSpPr>
        <p:spPr bwMode="auto">
          <a:xfrm rot="5400000">
            <a:off x="3307300" y="2576220"/>
            <a:ext cx="1441736" cy="2052431"/>
          </a:xfrm>
          <a:prstGeom prst="bentConnector3">
            <a:avLst>
              <a:gd name="adj1" fmla="val 91598"/>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42" name="Elbow Connector 41"/>
          <p:cNvCxnSpPr>
            <a:cxnSpLocks/>
            <a:stCxn id="34" idx="3"/>
            <a:endCxn id="19" idx="0"/>
          </p:cNvCxnSpPr>
          <p:nvPr/>
        </p:nvCxnSpPr>
        <p:spPr bwMode="auto">
          <a:xfrm>
            <a:off x="5920046" y="2698408"/>
            <a:ext cx="3045137" cy="971568"/>
          </a:xfrm>
          <a:prstGeom prst="bentConnector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34" name="Rounded Rectangle 33"/>
          <p:cNvSpPr/>
          <p:nvPr/>
        </p:nvSpPr>
        <p:spPr bwMode="auto">
          <a:xfrm>
            <a:off x="4188718" y="2515250"/>
            <a:ext cx="1731328" cy="366317"/>
          </a:xfrm>
          <a:prstGeom prst="roundRect">
            <a:avLst/>
          </a:prstGeom>
          <a:solidFill>
            <a:schemeClr val="tx2">
              <a:lumMod val="20000"/>
              <a:lumOff val="80000"/>
            </a:schemeClr>
          </a:solid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b="1" dirty="0">
                <a:solidFill>
                  <a:srgbClr val="002060"/>
                </a:solidFill>
              </a:rPr>
              <a:t>Gerencia General</a:t>
            </a:r>
          </a:p>
        </p:txBody>
      </p:sp>
      <p:cxnSp>
        <p:nvCxnSpPr>
          <p:cNvPr id="64" name="Elbow Connector 63"/>
          <p:cNvCxnSpPr>
            <a:stCxn id="34" idx="2"/>
            <a:endCxn id="26" idx="3"/>
          </p:cNvCxnSpPr>
          <p:nvPr/>
        </p:nvCxnSpPr>
        <p:spPr bwMode="auto">
          <a:xfrm rot="5400000">
            <a:off x="4500548" y="2564314"/>
            <a:ext cx="236582" cy="871088"/>
          </a:xfrm>
          <a:prstGeom prst="bentConnector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7" name="Elbow Connector 66"/>
          <p:cNvCxnSpPr>
            <a:stCxn id="34" idx="2"/>
            <a:endCxn id="23" idx="3"/>
          </p:cNvCxnSpPr>
          <p:nvPr/>
        </p:nvCxnSpPr>
        <p:spPr bwMode="auto">
          <a:xfrm rot="5400000">
            <a:off x="4294092" y="2783574"/>
            <a:ext cx="662299" cy="858285"/>
          </a:xfrm>
          <a:prstGeom prst="bentConnector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281" name="Rounded Rectangle 280"/>
          <p:cNvSpPr/>
          <p:nvPr/>
        </p:nvSpPr>
        <p:spPr bwMode="auto">
          <a:xfrm>
            <a:off x="4188717" y="1985683"/>
            <a:ext cx="1731329" cy="365596"/>
          </a:xfrm>
          <a:prstGeom prst="roundRect">
            <a:avLst/>
          </a:prstGeom>
          <a:solidFill>
            <a:schemeClr val="tx2">
              <a:lumMod val="20000"/>
              <a:lumOff val="80000"/>
            </a:schemeClr>
          </a:solid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66" b="1" dirty="0">
                <a:solidFill>
                  <a:srgbClr val="002060"/>
                </a:solidFill>
              </a:rPr>
              <a:t>Directorio</a:t>
            </a:r>
          </a:p>
        </p:txBody>
      </p:sp>
      <p:sp>
        <p:nvSpPr>
          <p:cNvPr id="2" name="Slide Number Placeholder 1"/>
          <p:cNvSpPr>
            <a:spLocks noGrp="1"/>
          </p:cNvSpPr>
          <p:nvPr>
            <p:ph type="sldNum" sz="quarter" idx="10"/>
          </p:nvPr>
        </p:nvSpPr>
        <p:spPr/>
        <p:txBody>
          <a:bodyPr/>
          <a:lstStyle/>
          <a:p>
            <a:fld id="{20A7A354-C5FB-4D1E-BE75-5A939ED93F75}" type="slidenum">
              <a:rPr lang="es-ES" smtClean="0">
                <a:solidFill>
                  <a:srgbClr val="002776"/>
                </a:solidFill>
              </a:rPr>
              <a:pPr/>
              <a:t>9</a:t>
            </a:fld>
            <a:endParaRPr lang="es-ES" dirty="0">
              <a:solidFill>
                <a:srgbClr val="002776"/>
              </a:solidFill>
            </a:endParaRPr>
          </a:p>
        </p:txBody>
      </p:sp>
      <p:sp>
        <p:nvSpPr>
          <p:cNvPr id="85" name="Rounded Rectangle 84"/>
          <p:cNvSpPr/>
          <p:nvPr/>
        </p:nvSpPr>
        <p:spPr bwMode="auto">
          <a:xfrm>
            <a:off x="2404677" y="3782579"/>
            <a:ext cx="1791421" cy="292477"/>
          </a:xfrm>
          <a:prstGeom prst="roundRect">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5368" indent="-235368" algn="ctr" defTabSz="928573">
              <a:lnSpc>
                <a:spcPct val="106000"/>
              </a:lnSpc>
            </a:pPr>
            <a:r>
              <a:rPr lang="es-ES" sz="1066" dirty="0">
                <a:solidFill>
                  <a:schemeClr val="accent2">
                    <a:lumMod val="75000"/>
                  </a:schemeClr>
                </a:solidFill>
              </a:rPr>
              <a:t>Jefatura de Planificación</a:t>
            </a:r>
          </a:p>
        </p:txBody>
      </p:sp>
      <p:cxnSp>
        <p:nvCxnSpPr>
          <p:cNvPr id="86" name="Elbow Connector 85"/>
          <p:cNvCxnSpPr>
            <a:stCxn id="34" idx="2"/>
            <a:endCxn id="85" idx="3"/>
          </p:cNvCxnSpPr>
          <p:nvPr/>
        </p:nvCxnSpPr>
        <p:spPr bwMode="auto">
          <a:xfrm rot="5400000">
            <a:off x="4101615" y="2976051"/>
            <a:ext cx="1047250" cy="858285"/>
          </a:xfrm>
          <a:prstGeom prst="bentConnector2">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99" name="Elbow Connector 98"/>
          <p:cNvCxnSpPr>
            <a:stCxn id="30" idx="2"/>
            <a:endCxn id="103" idx="0"/>
          </p:cNvCxnSpPr>
          <p:nvPr/>
        </p:nvCxnSpPr>
        <p:spPr bwMode="auto">
          <a:xfrm rot="5400000">
            <a:off x="1785325" y="3694151"/>
            <a:ext cx="221878" cy="2211373"/>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103" name="Rounded Rectangle 102"/>
          <p:cNvSpPr/>
          <p:nvPr/>
        </p:nvSpPr>
        <p:spPr bwMode="auto">
          <a:xfrm>
            <a:off x="370142" y="4910777"/>
            <a:ext cx="840871" cy="511835"/>
          </a:xfrm>
          <a:prstGeom prst="roundRect">
            <a:avLst/>
          </a:prstGeom>
          <a:solidFill>
            <a:schemeClr val="accent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rgbClr val="92D400">
                    <a:lumMod val="75000"/>
                  </a:srgbClr>
                </a:solidFill>
              </a:rPr>
              <a:t>Dirección de Calidad</a:t>
            </a:r>
          </a:p>
        </p:txBody>
      </p:sp>
      <p:sp>
        <p:nvSpPr>
          <p:cNvPr id="104" name="Rounded Rectangle 103"/>
          <p:cNvSpPr/>
          <p:nvPr/>
        </p:nvSpPr>
        <p:spPr bwMode="auto">
          <a:xfrm>
            <a:off x="1368848" y="4910777"/>
            <a:ext cx="840871" cy="511835"/>
          </a:xfrm>
          <a:prstGeom prst="roundRect">
            <a:avLst/>
          </a:prstGeom>
          <a:solidFill>
            <a:schemeClr val="accent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rgbClr val="92D400">
                    <a:lumMod val="75000"/>
                  </a:srgbClr>
                </a:solidFill>
              </a:rPr>
              <a:t>Dirección de </a:t>
            </a:r>
            <a:r>
              <a:rPr lang="es-ES" sz="1015" b="1" dirty="0" err="1" smtClean="0">
                <a:solidFill>
                  <a:srgbClr val="92D400">
                    <a:lumMod val="75000"/>
                  </a:srgbClr>
                </a:solidFill>
              </a:rPr>
              <a:t>Comerciali-zación</a:t>
            </a:r>
            <a:endParaRPr lang="es-ES" sz="1015" b="1" dirty="0">
              <a:solidFill>
                <a:srgbClr val="92D400">
                  <a:lumMod val="75000"/>
                </a:srgbClr>
              </a:solidFill>
            </a:endParaRPr>
          </a:p>
        </p:txBody>
      </p:sp>
      <p:sp>
        <p:nvSpPr>
          <p:cNvPr id="105" name="Rounded Rectangle 104"/>
          <p:cNvSpPr/>
          <p:nvPr/>
        </p:nvSpPr>
        <p:spPr bwMode="auto">
          <a:xfrm>
            <a:off x="2367554" y="4910777"/>
            <a:ext cx="840871" cy="511835"/>
          </a:xfrm>
          <a:prstGeom prst="roundRect">
            <a:avLst/>
          </a:prstGeom>
          <a:solidFill>
            <a:schemeClr val="accent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rgbClr val="92D400">
                    <a:lumMod val="75000"/>
                  </a:srgbClr>
                </a:solidFill>
              </a:rPr>
              <a:t>Dirección de Desarrollo</a:t>
            </a:r>
          </a:p>
        </p:txBody>
      </p:sp>
      <p:sp>
        <p:nvSpPr>
          <p:cNvPr id="106" name="Rounded Rectangle 105"/>
          <p:cNvSpPr/>
          <p:nvPr/>
        </p:nvSpPr>
        <p:spPr bwMode="auto">
          <a:xfrm>
            <a:off x="3366260" y="4910777"/>
            <a:ext cx="840871" cy="511835"/>
          </a:xfrm>
          <a:prstGeom prst="roundRect">
            <a:avLst/>
          </a:prstGeom>
          <a:solidFill>
            <a:schemeClr val="accent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rgbClr val="92D400">
                    <a:lumMod val="75000"/>
                  </a:srgbClr>
                </a:solidFill>
              </a:rPr>
              <a:t>Dirección de MICE</a:t>
            </a:r>
          </a:p>
        </p:txBody>
      </p:sp>
      <p:sp>
        <p:nvSpPr>
          <p:cNvPr id="107" name="Rounded Rectangle 106"/>
          <p:cNvSpPr/>
          <p:nvPr/>
        </p:nvSpPr>
        <p:spPr bwMode="auto">
          <a:xfrm>
            <a:off x="4261131" y="4910777"/>
            <a:ext cx="840871" cy="511835"/>
          </a:xfrm>
          <a:prstGeom prst="roundRect">
            <a:avLst/>
          </a:prstGeom>
          <a:solidFill>
            <a:schemeClr val="accent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1015" b="1" dirty="0">
                <a:solidFill>
                  <a:srgbClr val="92D400">
                    <a:lumMod val="75000"/>
                  </a:srgbClr>
                </a:solidFill>
              </a:rPr>
              <a:t>Dirección de Mercadeo</a:t>
            </a:r>
          </a:p>
        </p:txBody>
      </p:sp>
      <p:sp>
        <p:nvSpPr>
          <p:cNvPr id="111" name="Rounded Rectangle 110"/>
          <p:cNvSpPr/>
          <p:nvPr/>
        </p:nvSpPr>
        <p:spPr bwMode="auto">
          <a:xfrm>
            <a:off x="336765" y="6040694"/>
            <a:ext cx="879882" cy="738504"/>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accent2">
                    <a:lumMod val="75000"/>
                  </a:schemeClr>
                </a:solidFill>
              </a:rPr>
              <a:t>Jefatura de Calidad y Asistencia Técnica</a:t>
            </a:r>
          </a:p>
        </p:txBody>
      </p:sp>
      <p:sp>
        <p:nvSpPr>
          <p:cNvPr id="112" name="Rounded Rectangle 111"/>
          <p:cNvSpPr/>
          <p:nvPr/>
        </p:nvSpPr>
        <p:spPr bwMode="auto">
          <a:xfrm>
            <a:off x="1906050" y="6040694"/>
            <a:ext cx="791016" cy="738504"/>
          </a:xfrm>
          <a:prstGeom prst="roundRect">
            <a:avLst/>
          </a:prstGeom>
          <a:noFill/>
          <a:ln w="9525" cap="flat" cmpd="sng" algn="ctr">
            <a:solidFill>
              <a:schemeClr val="accent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928573">
              <a:lnSpc>
                <a:spcPct val="106000"/>
              </a:lnSpc>
            </a:pPr>
            <a:r>
              <a:rPr lang="es-ES" sz="914" dirty="0">
                <a:solidFill>
                  <a:schemeClr val="accent2">
                    <a:lumMod val="75000"/>
                  </a:schemeClr>
                </a:solidFill>
              </a:rPr>
              <a:t>Jefatura de </a:t>
            </a:r>
          </a:p>
          <a:p>
            <a:pPr algn="ctr" defTabSz="928573">
              <a:lnSpc>
                <a:spcPct val="106000"/>
              </a:lnSpc>
            </a:pPr>
            <a:r>
              <a:rPr lang="es-ES" sz="914" dirty="0">
                <a:solidFill>
                  <a:schemeClr val="accent2">
                    <a:lumMod val="75000"/>
                  </a:schemeClr>
                </a:solidFill>
              </a:rPr>
              <a:t>Investigación y </a:t>
            </a:r>
          </a:p>
          <a:p>
            <a:pPr algn="ctr" defTabSz="928573">
              <a:lnSpc>
                <a:spcPct val="106000"/>
              </a:lnSpc>
            </a:pPr>
            <a:r>
              <a:rPr lang="es-ES" sz="914" dirty="0">
                <a:solidFill>
                  <a:schemeClr val="accent2">
                    <a:lumMod val="75000"/>
                  </a:schemeClr>
                </a:solidFill>
              </a:rPr>
              <a:t>Desarrollo</a:t>
            </a:r>
          </a:p>
        </p:txBody>
      </p:sp>
      <p:sp>
        <p:nvSpPr>
          <p:cNvPr id="113" name="Rounded Rectangle 112"/>
          <p:cNvSpPr/>
          <p:nvPr/>
        </p:nvSpPr>
        <p:spPr bwMode="auto">
          <a:xfrm>
            <a:off x="2774649" y="6040694"/>
            <a:ext cx="667407" cy="738504"/>
          </a:xfrm>
          <a:prstGeom prst="roundRect">
            <a:avLst/>
          </a:prstGeom>
          <a:noFill/>
          <a:ln w="9525" cap="flat" cmpd="sng" algn="ctr">
            <a:solidFill>
              <a:schemeClr val="accent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928573">
              <a:lnSpc>
                <a:spcPct val="106000"/>
              </a:lnSpc>
            </a:pPr>
            <a:r>
              <a:rPr lang="es-ES" sz="914" dirty="0">
                <a:solidFill>
                  <a:schemeClr val="accent2">
                    <a:lumMod val="75000"/>
                  </a:schemeClr>
                </a:solidFill>
              </a:rPr>
              <a:t>Jefatura </a:t>
            </a:r>
          </a:p>
          <a:p>
            <a:pPr algn="ctr" defTabSz="928573">
              <a:lnSpc>
                <a:spcPct val="106000"/>
              </a:lnSpc>
            </a:pPr>
            <a:r>
              <a:rPr lang="es-ES" sz="914" dirty="0">
                <a:solidFill>
                  <a:schemeClr val="accent2">
                    <a:lumMod val="75000"/>
                  </a:schemeClr>
                </a:solidFill>
              </a:rPr>
              <a:t>de </a:t>
            </a:r>
          </a:p>
          <a:p>
            <a:pPr algn="ctr" defTabSz="928573">
              <a:lnSpc>
                <a:spcPct val="106000"/>
              </a:lnSpc>
            </a:pPr>
            <a:r>
              <a:rPr lang="es-ES" sz="914" dirty="0">
                <a:solidFill>
                  <a:schemeClr val="accent2">
                    <a:lumMod val="75000"/>
                  </a:schemeClr>
                </a:solidFill>
              </a:rPr>
              <a:t>Operaciones</a:t>
            </a:r>
          </a:p>
        </p:txBody>
      </p:sp>
      <p:sp>
        <p:nvSpPr>
          <p:cNvPr id="114" name="Rounded Rectangle 113"/>
          <p:cNvSpPr/>
          <p:nvPr/>
        </p:nvSpPr>
        <p:spPr bwMode="auto">
          <a:xfrm>
            <a:off x="3479323" y="6040694"/>
            <a:ext cx="621265" cy="738504"/>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accent2">
                    <a:lumMod val="75000"/>
                  </a:schemeClr>
                </a:solidFill>
              </a:rPr>
              <a:t>Jefatura de Promoción</a:t>
            </a:r>
          </a:p>
        </p:txBody>
      </p:sp>
      <p:sp>
        <p:nvSpPr>
          <p:cNvPr id="115" name="Rounded Rectangle 114"/>
          <p:cNvSpPr/>
          <p:nvPr/>
        </p:nvSpPr>
        <p:spPr bwMode="auto">
          <a:xfrm>
            <a:off x="5176703" y="6040694"/>
            <a:ext cx="605235" cy="738504"/>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accent2">
                    <a:lumMod val="75000"/>
                  </a:schemeClr>
                </a:solidFill>
              </a:rPr>
              <a:t>Jefatura de Sistemas</a:t>
            </a:r>
          </a:p>
        </p:txBody>
      </p:sp>
      <p:sp>
        <p:nvSpPr>
          <p:cNvPr id="116" name="Rounded Rectangle 115"/>
          <p:cNvSpPr/>
          <p:nvPr/>
        </p:nvSpPr>
        <p:spPr bwMode="auto">
          <a:xfrm>
            <a:off x="5810446" y="6040694"/>
            <a:ext cx="807691" cy="738504"/>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accent2">
                    <a:lumMod val="75000"/>
                  </a:schemeClr>
                </a:solidFill>
              </a:rPr>
              <a:t>Jefatura Administrativa</a:t>
            </a:r>
          </a:p>
        </p:txBody>
      </p:sp>
      <p:sp>
        <p:nvSpPr>
          <p:cNvPr id="117" name="Rounded Rectangle 116"/>
          <p:cNvSpPr/>
          <p:nvPr/>
        </p:nvSpPr>
        <p:spPr bwMode="auto">
          <a:xfrm>
            <a:off x="6646647" y="6040694"/>
            <a:ext cx="605235" cy="738504"/>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accent2">
                    <a:lumMod val="75000"/>
                  </a:schemeClr>
                </a:solidFill>
              </a:rPr>
              <a:t>Jefatura Compras Públicas</a:t>
            </a:r>
          </a:p>
        </p:txBody>
      </p:sp>
      <p:sp>
        <p:nvSpPr>
          <p:cNvPr id="118" name="Rounded Rectangle 117"/>
          <p:cNvSpPr/>
          <p:nvPr/>
        </p:nvSpPr>
        <p:spPr bwMode="auto">
          <a:xfrm>
            <a:off x="7280390" y="6040694"/>
            <a:ext cx="605235" cy="738504"/>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accent2">
                    <a:lumMod val="75000"/>
                  </a:schemeClr>
                </a:solidFill>
              </a:rPr>
              <a:t>Jefatura Talento Humano</a:t>
            </a:r>
          </a:p>
        </p:txBody>
      </p:sp>
      <p:sp>
        <p:nvSpPr>
          <p:cNvPr id="119" name="Rounded Rectangle 118"/>
          <p:cNvSpPr/>
          <p:nvPr/>
        </p:nvSpPr>
        <p:spPr bwMode="auto">
          <a:xfrm>
            <a:off x="7914133" y="6040694"/>
            <a:ext cx="605235" cy="738504"/>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accent2">
                    <a:lumMod val="75000"/>
                  </a:schemeClr>
                </a:solidFill>
              </a:rPr>
              <a:t>Jefatura Financiera</a:t>
            </a:r>
          </a:p>
        </p:txBody>
      </p:sp>
      <p:sp>
        <p:nvSpPr>
          <p:cNvPr id="120" name="Rounded Rectangle 119"/>
          <p:cNvSpPr/>
          <p:nvPr/>
        </p:nvSpPr>
        <p:spPr bwMode="auto">
          <a:xfrm>
            <a:off x="8625450" y="6040694"/>
            <a:ext cx="1012147" cy="738504"/>
          </a:xfrm>
          <a:prstGeom prst="roundRect">
            <a:avLst/>
          </a:prstGeom>
          <a:noFill/>
          <a:ln w="9525" cap="flat" cmpd="sng" algn="ctr">
            <a:solidFill>
              <a:schemeClr val="accent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28573">
              <a:lnSpc>
                <a:spcPct val="106000"/>
              </a:lnSpc>
            </a:pPr>
            <a:r>
              <a:rPr lang="es-ES" sz="914" dirty="0">
                <a:solidFill>
                  <a:schemeClr val="accent2">
                    <a:lumMod val="75000"/>
                  </a:schemeClr>
                </a:solidFill>
              </a:rPr>
              <a:t>Jefatura de Procesos Legales y Administrativos</a:t>
            </a:r>
          </a:p>
        </p:txBody>
      </p:sp>
      <p:cxnSp>
        <p:nvCxnSpPr>
          <p:cNvPr id="122" name="Elbow Connector 121"/>
          <p:cNvCxnSpPr>
            <a:stCxn id="30" idx="2"/>
            <a:endCxn id="104" idx="0"/>
          </p:cNvCxnSpPr>
          <p:nvPr/>
        </p:nvCxnSpPr>
        <p:spPr bwMode="auto">
          <a:xfrm rot="5400000">
            <a:off x="2284679" y="4193505"/>
            <a:ext cx="221878" cy="1212667"/>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25" name="Elbow Connector 124"/>
          <p:cNvCxnSpPr>
            <a:stCxn id="30" idx="2"/>
            <a:endCxn id="105" idx="0"/>
          </p:cNvCxnSpPr>
          <p:nvPr/>
        </p:nvCxnSpPr>
        <p:spPr bwMode="auto">
          <a:xfrm rot="5400000">
            <a:off x="2784031" y="4692857"/>
            <a:ext cx="221878" cy="213961"/>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28" name="Elbow Connector 127"/>
          <p:cNvCxnSpPr>
            <a:stCxn id="30" idx="2"/>
            <a:endCxn id="106" idx="0"/>
          </p:cNvCxnSpPr>
          <p:nvPr/>
        </p:nvCxnSpPr>
        <p:spPr bwMode="auto">
          <a:xfrm rot="16200000" flipH="1">
            <a:off x="3283384" y="4407465"/>
            <a:ext cx="221878" cy="784745"/>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31" name="Elbow Connector 130"/>
          <p:cNvCxnSpPr>
            <a:stCxn id="30" idx="2"/>
            <a:endCxn id="107" idx="0"/>
          </p:cNvCxnSpPr>
          <p:nvPr/>
        </p:nvCxnSpPr>
        <p:spPr bwMode="auto">
          <a:xfrm rot="16200000" flipH="1">
            <a:off x="3730820" y="3960030"/>
            <a:ext cx="221878" cy="1679616"/>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37" name="Elbow Connector 136"/>
          <p:cNvCxnSpPr>
            <a:stCxn id="105" idx="2"/>
            <a:endCxn id="113" idx="0"/>
          </p:cNvCxnSpPr>
          <p:nvPr/>
        </p:nvCxnSpPr>
        <p:spPr bwMode="auto">
          <a:xfrm rot="16200000" flipH="1">
            <a:off x="2639131" y="5571471"/>
            <a:ext cx="618082" cy="320363"/>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40" name="Elbow Connector 139"/>
          <p:cNvCxnSpPr>
            <a:stCxn id="105" idx="2"/>
            <a:endCxn id="112" idx="0"/>
          </p:cNvCxnSpPr>
          <p:nvPr/>
        </p:nvCxnSpPr>
        <p:spPr bwMode="auto">
          <a:xfrm rot="5400000">
            <a:off x="2235734" y="5488436"/>
            <a:ext cx="618082" cy="486432"/>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47" name="Elbow Connector 146"/>
          <p:cNvCxnSpPr>
            <a:stCxn id="32" idx="2"/>
            <a:endCxn id="120" idx="0"/>
          </p:cNvCxnSpPr>
          <p:nvPr/>
        </p:nvCxnSpPr>
        <p:spPr bwMode="auto">
          <a:xfrm rot="16200000" flipH="1">
            <a:off x="8356991" y="5266160"/>
            <a:ext cx="1335835" cy="213232"/>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52" name="Elbow Connector 151"/>
          <p:cNvCxnSpPr>
            <a:stCxn id="31" idx="2"/>
            <a:endCxn id="119" idx="0"/>
          </p:cNvCxnSpPr>
          <p:nvPr/>
        </p:nvCxnSpPr>
        <p:spPr bwMode="auto">
          <a:xfrm rot="16200000" flipH="1">
            <a:off x="6907110" y="4731052"/>
            <a:ext cx="1351795" cy="1267487"/>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55" name="Elbow Connector 154"/>
          <p:cNvCxnSpPr>
            <a:stCxn id="31" idx="2"/>
            <a:endCxn id="118" idx="0"/>
          </p:cNvCxnSpPr>
          <p:nvPr/>
        </p:nvCxnSpPr>
        <p:spPr bwMode="auto">
          <a:xfrm rot="16200000" flipH="1">
            <a:off x="6590239" y="5047923"/>
            <a:ext cx="1351795" cy="633745"/>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58" name="Elbow Connector 157"/>
          <p:cNvCxnSpPr>
            <a:stCxn id="31" idx="2"/>
            <a:endCxn id="117" idx="0"/>
          </p:cNvCxnSpPr>
          <p:nvPr/>
        </p:nvCxnSpPr>
        <p:spPr bwMode="auto">
          <a:xfrm rot="16200000" flipH="1">
            <a:off x="6273367" y="5364795"/>
            <a:ext cx="1351795" cy="1"/>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61" name="Elbow Connector 160"/>
          <p:cNvCxnSpPr>
            <a:stCxn id="31" idx="2"/>
            <a:endCxn id="116" idx="0"/>
          </p:cNvCxnSpPr>
          <p:nvPr/>
        </p:nvCxnSpPr>
        <p:spPr bwMode="auto">
          <a:xfrm rot="5400000">
            <a:off x="5905882" y="4997311"/>
            <a:ext cx="1351795" cy="734971"/>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64" name="Elbow Connector 163"/>
          <p:cNvCxnSpPr>
            <a:stCxn id="31" idx="2"/>
            <a:endCxn id="115" idx="0"/>
          </p:cNvCxnSpPr>
          <p:nvPr/>
        </p:nvCxnSpPr>
        <p:spPr bwMode="auto">
          <a:xfrm rot="5400000">
            <a:off x="5538395" y="4629825"/>
            <a:ext cx="1351795" cy="1469942"/>
          </a:xfrm>
          <a:prstGeom prst="bentConnector3">
            <a:avLst>
              <a:gd name="adj1" fmla="val 50000"/>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76" name="Elbow Connector 175"/>
          <p:cNvCxnSpPr>
            <a:stCxn id="34" idx="2"/>
            <a:endCxn id="31" idx="0"/>
          </p:cNvCxnSpPr>
          <p:nvPr/>
        </p:nvCxnSpPr>
        <p:spPr bwMode="auto">
          <a:xfrm rot="16200000" flipH="1">
            <a:off x="5280956" y="2654994"/>
            <a:ext cx="1441736" cy="1894881"/>
          </a:xfrm>
          <a:prstGeom prst="bentConnector3">
            <a:avLst>
              <a:gd name="adj1" fmla="val 92045"/>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4" name="TextBox 3"/>
          <p:cNvSpPr txBox="1"/>
          <p:nvPr/>
        </p:nvSpPr>
        <p:spPr>
          <a:xfrm>
            <a:off x="5390244" y="3278109"/>
            <a:ext cx="3002468" cy="861774"/>
          </a:xfrm>
          <a:prstGeom prst="rect">
            <a:avLst/>
          </a:prstGeom>
          <a:noFill/>
        </p:spPr>
        <p:txBody>
          <a:bodyPr wrap="square" rtlCol="0">
            <a:spAutoFit/>
          </a:bodyPr>
          <a:lstStyle/>
          <a:p>
            <a:pPr algn="ctr"/>
            <a:r>
              <a:rPr lang="es-ES_tradnl" sz="1000" i="1" dirty="0" smtClean="0">
                <a:solidFill>
                  <a:srgbClr val="002060"/>
                </a:solidFill>
              </a:rPr>
              <a:t>Comunicación referida a la corporación QT, responsable del ecosistema digital, entre otros, relativos a la institución/ corporación QT. Sin embargo, no se encargará de la comunicación orientada a turismo o promoción del destino Quito</a:t>
            </a:r>
            <a:endParaRPr lang="es-ES" sz="1000" i="1" dirty="0">
              <a:solidFill>
                <a:srgbClr val="002060"/>
              </a:solidFill>
            </a:endParaRPr>
          </a:p>
        </p:txBody>
      </p:sp>
      <p:sp>
        <p:nvSpPr>
          <p:cNvPr id="59" name="TextBox 58"/>
          <p:cNvSpPr txBox="1"/>
          <p:nvPr/>
        </p:nvSpPr>
        <p:spPr>
          <a:xfrm>
            <a:off x="197799" y="3196616"/>
            <a:ext cx="2019578" cy="553998"/>
          </a:xfrm>
          <a:prstGeom prst="rect">
            <a:avLst/>
          </a:prstGeom>
          <a:noFill/>
        </p:spPr>
        <p:txBody>
          <a:bodyPr wrap="square" rtlCol="0">
            <a:spAutoFit/>
          </a:bodyPr>
          <a:lstStyle/>
          <a:p>
            <a:pPr algn="ctr"/>
            <a:r>
              <a:rPr lang="es-ES_tradnl" sz="1000" i="1" dirty="0" smtClean="0">
                <a:solidFill>
                  <a:srgbClr val="002060"/>
                </a:solidFill>
              </a:rPr>
              <a:t>Entendida como la Jefatura responsable de dar soporte logístico a la institución QT</a:t>
            </a:r>
            <a:endParaRPr lang="es-ES" sz="1000" i="1" dirty="0">
              <a:solidFill>
                <a:srgbClr val="002060"/>
              </a:solidFill>
            </a:endParaRPr>
          </a:p>
        </p:txBody>
      </p:sp>
      <p:sp>
        <p:nvSpPr>
          <p:cNvPr id="60" name="TextBox 59"/>
          <p:cNvSpPr txBox="1"/>
          <p:nvPr/>
        </p:nvSpPr>
        <p:spPr>
          <a:xfrm>
            <a:off x="197799" y="3742978"/>
            <a:ext cx="2019578" cy="553998"/>
          </a:xfrm>
          <a:prstGeom prst="rect">
            <a:avLst/>
          </a:prstGeom>
          <a:noFill/>
        </p:spPr>
        <p:txBody>
          <a:bodyPr wrap="square" rtlCol="0">
            <a:spAutoFit/>
          </a:bodyPr>
          <a:lstStyle/>
          <a:p>
            <a:pPr algn="ctr"/>
            <a:r>
              <a:rPr lang="es-ES_tradnl" sz="1000" i="1" dirty="0" smtClean="0">
                <a:solidFill>
                  <a:srgbClr val="002060"/>
                </a:solidFill>
              </a:rPr>
              <a:t>Se asume que se hace referencia a la planificación y gestión de la institución QT</a:t>
            </a:r>
            <a:endParaRPr lang="es-ES" sz="1000" i="1" dirty="0">
              <a:solidFill>
                <a:srgbClr val="002060"/>
              </a:solidFill>
            </a:endParaRPr>
          </a:p>
        </p:txBody>
      </p:sp>
      <p:cxnSp>
        <p:nvCxnSpPr>
          <p:cNvPr id="7" name="Straight Arrow Connector 6"/>
          <p:cNvCxnSpPr/>
          <p:nvPr/>
        </p:nvCxnSpPr>
        <p:spPr>
          <a:xfrm flipH="1" flipV="1">
            <a:off x="2005658" y="3543865"/>
            <a:ext cx="396000"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5" name="Straight Arrow Connector 64"/>
          <p:cNvCxnSpPr/>
          <p:nvPr/>
        </p:nvCxnSpPr>
        <p:spPr>
          <a:xfrm flipH="1" flipV="1">
            <a:off x="2005658" y="3959001"/>
            <a:ext cx="396000"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3786695" y="5422610"/>
            <a:ext cx="917" cy="612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71" name="Straight Connector 70"/>
          <p:cNvCxnSpPr/>
          <p:nvPr/>
        </p:nvCxnSpPr>
        <p:spPr>
          <a:xfrm>
            <a:off x="790995" y="5422610"/>
            <a:ext cx="917" cy="612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15" name="Rounded Rectangle 14"/>
          <p:cNvSpPr/>
          <p:nvPr/>
        </p:nvSpPr>
        <p:spPr>
          <a:xfrm>
            <a:off x="197800" y="4283443"/>
            <a:ext cx="4950394" cy="2699895"/>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TextBox 71"/>
          <p:cNvSpPr txBox="1"/>
          <p:nvPr/>
        </p:nvSpPr>
        <p:spPr>
          <a:xfrm>
            <a:off x="197800" y="7012338"/>
            <a:ext cx="4978904" cy="400110"/>
          </a:xfrm>
          <a:prstGeom prst="rect">
            <a:avLst/>
          </a:prstGeom>
          <a:noFill/>
        </p:spPr>
        <p:txBody>
          <a:bodyPr wrap="square" rtlCol="0">
            <a:spAutoFit/>
          </a:bodyPr>
          <a:lstStyle/>
          <a:p>
            <a:pPr algn="ctr"/>
            <a:r>
              <a:rPr lang="es-ES_tradnl" sz="1000" b="1" i="1" dirty="0" smtClean="0">
                <a:solidFill>
                  <a:srgbClr val="002060"/>
                </a:solidFill>
              </a:rPr>
              <a:t>Comentarios a la Gerencia Técnica, Direcciones y Jefaturas vinculadas descritas a continuación</a:t>
            </a:r>
            <a:endParaRPr lang="es-ES" sz="1000" b="1" i="1" dirty="0">
              <a:solidFill>
                <a:srgbClr val="002060"/>
              </a:solidFill>
            </a:endParaRPr>
          </a:p>
        </p:txBody>
      </p:sp>
    </p:spTree>
    <p:extLst>
      <p:ext uri="{BB962C8B-B14F-4D97-AF65-F5344CB8AC3E}">
        <p14:creationId xmlns:p14="http://schemas.microsoft.com/office/powerpoint/2010/main" val="25022009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44&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key val=&quot;0&quot;/&gt;&lt;elem&gt;&lt;m_nPartnerID val=&quot;1260&quot;/&gt;&lt;m_nIndex val=&quot;1&quot;/&gt;&lt;/elem&gt;&lt;key val=&quot;1&quot;/&gt;&lt;elem&gt;&lt;m_nPartnerID val=&quot;1260&quot;/&gt;&lt;m_nIndex val=&quot;2&quot;/&gt;&lt;/elem&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69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8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16"/>
      </a:hlink>
      <a:folHlink>
        <a:srgbClr val="4066B2"/>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9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16"/>
      </a:hlink>
      <a:folHlink>
        <a:srgbClr val="4066B2"/>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16"/>
      </a:hlink>
      <a:folHlink>
        <a:srgbClr val="4066B2"/>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94153</TotalTime>
  <Words>4637</Words>
  <Application>Microsoft Office PowerPoint</Application>
  <PresentationFormat>Custom</PresentationFormat>
  <Paragraphs>642</Paragraphs>
  <Slides>35</Slides>
  <Notes>23</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46" baseType="lpstr">
      <vt:lpstr>Arial Unicode MS</vt:lpstr>
      <vt:lpstr>MS PGothic</vt:lpstr>
      <vt:lpstr>Arial</vt:lpstr>
      <vt:lpstr>Arial Narrow Bold</vt:lpstr>
      <vt:lpstr>Calibri</vt:lpstr>
      <vt:lpstr>Times New Roman</vt:lpstr>
      <vt:lpstr>Wingdings</vt:lpstr>
      <vt:lpstr>18_Blank</vt:lpstr>
      <vt:lpstr>19_Blank</vt:lpstr>
      <vt:lpstr>20_Blank</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Cuadro de Mando El cuadro de mando presenta 5 pestañas</vt:lpstr>
      <vt:lpstr>Cuadro de Mando El área de logros es la única que QT rellenará y nutrirá al sistema de monitoreo</vt:lpstr>
      <vt:lpstr>Cuadro de Mando El resumen de monitoreo actualizará el cumplimiento de las metas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36pt Title 2 – 36pt</dc:title>
  <dc:creator>Labat, Isabel (ES - Barcelona)</dc:creator>
  <cp:lastModifiedBy>Reyes, Diego (LATCO - Quito)</cp:lastModifiedBy>
  <cp:revision>2471</cp:revision>
  <cp:lastPrinted>2016-07-13T22:57:45Z</cp:lastPrinted>
  <dcterms:created xsi:type="dcterms:W3CDTF">2009-01-23T13:46:33Z</dcterms:created>
  <dcterms:modified xsi:type="dcterms:W3CDTF">2016-08-16T16:14:59Z</dcterms:modified>
</cp:coreProperties>
</file>