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4951" r:id="rId2"/>
    <p:sldMasterId id="2147484970" r:id="rId3"/>
  </p:sldMasterIdLst>
  <p:notesMasterIdLst>
    <p:notesMasterId r:id="rId12"/>
  </p:notesMasterIdLst>
  <p:handoutMasterIdLst>
    <p:handoutMasterId r:id="rId13"/>
  </p:handoutMasterIdLst>
  <p:sldIdLst>
    <p:sldId id="1532" r:id="rId4"/>
    <p:sldId id="1556" r:id="rId5"/>
    <p:sldId id="1536" r:id="rId6"/>
    <p:sldId id="1534" r:id="rId7"/>
    <p:sldId id="1537" r:id="rId8"/>
    <p:sldId id="1555" r:id="rId9"/>
    <p:sldId id="1558" r:id="rId10"/>
    <p:sldId id="1546" r:id="rId11"/>
  </p:sldIdLst>
  <p:sldSz cx="10059988" cy="7773988"/>
  <p:notesSz cx="6797675" cy="9928225"/>
  <p:custDataLst>
    <p:tags r:id="rId14"/>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64" userDrawn="1">
          <p15:clr>
            <a:srgbClr val="A4A3A4"/>
          </p15:clr>
        </p15:guide>
        <p15:guide id="2" orient="horz" pos="4671">
          <p15:clr>
            <a:srgbClr val="A4A3A4"/>
          </p15:clr>
        </p15:guide>
        <p15:guide id="3" orient="horz" pos="2993" userDrawn="1">
          <p15:clr>
            <a:srgbClr val="A4A3A4"/>
          </p15:clr>
        </p15:guide>
        <p15:guide id="4" orient="horz" pos="4625">
          <p15:clr>
            <a:srgbClr val="A4A3A4"/>
          </p15:clr>
        </p15:guide>
        <p15:guide id="5" orient="horz" pos="4263" userDrawn="1">
          <p15:clr>
            <a:srgbClr val="A4A3A4"/>
          </p15:clr>
        </p15:guide>
        <p15:guide id="6" pos="129">
          <p15:clr>
            <a:srgbClr val="A4A3A4"/>
          </p15:clr>
        </p15:guide>
        <p15:guide id="7" pos="6117" userDrawn="1">
          <p15:clr>
            <a:srgbClr val="A4A3A4"/>
          </p15:clr>
        </p15:guide>
        <p15:guide id="8" pos="6207">
          <p15:clr>
            <a:srgbClr val="A4A3A4"/>
          </p15:clr>
        </p15:guide>
        <p15:guide id="9" pos="2851" userDrawn="1">
          <p15:clr>
            <a:srgbClr val="A4A3A4"/>
          </p15:clr>
        </p15:guide>
        <p15:guide id="10" orient="horz" pos="1224" userDrawn="1">
          <p15:clr>
            <a:srgbClr val="A4A3A4"/>
          </p15:clr>
        </p15:guide>
        <p15:guide id="11" orient="horz" pos="679" userDrawn="1">
          <p15:clr>
            <a:srgbClr val="A4A3A4"/>
          </p15:clr>
        </p15:guide>
        <p15:guide id="12" orient="horz" pos="317" userDrawn="1">
          <p15:clr>
            <a:srgbClr val="A4A3A4"/>
          </p15:clr>
        </p15:guide>
        <p15:guide id="13" pos="174">
          <p15:clr>
            <a:srgbClr val="A4A3A4"/>
          </p15:clr>
        </p15:guide>
        <p15:guide id="14" pos="6162">
          <p15:clr>
            <a:srgbClr val="A4A3A4"/>
          </p15:clr>
        </p15:guide>
        <p15:guide id="15" orient="horz" pos="4036">
          <p15:clr>
            <a:srgbClr val="A4A3A4"/>
          </p15:clr>
        </p15:guide>
        <p15:guide id="16" orient="horz" pos="4580">
          <p15:clr>
            <a:srgbClr val="A4A3A4"/>
          </p15:clr>
        </p15:guide>
        <p15:guide id="17" orient="horz" pos="2267">
          <p15:clr>
            <a:srgbClr val="A4A3A4"/>
          </p15:clr>
        </p15:guide>
        <p15:guide id="18" orient="horz" pos="4353">
          <p15:clr>
            <a:srgbClr val="A4A3A4"/>
          </p15:clr>
        </p15:guide>
        <p15:guide id="19" orient="horz">
          <p15:clr>
            <a:srgbClr val="A4A3A4"/>
          </p15:clr>
        </p15:guide>
        <p15:guide id="20" pos="579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calona, Gaston (CL - Santiago)" initials="EG(-S" lastIdx="6" clrIdx="0"/>
  <p:cmAuthor id="1" name="Calderon, Francisco (CL - Santiago)" initials="CF(-S" lastIdx="9" clrIdx="1"/>
  <p:cmAuthor id="2" name="Rollin, Arthur (CA - Montreal)" initials="RA(-M" lastIdx="1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94C83D"/>
    <a:srgbClr val="00A1DE"/>
    <a:srgbClr val="92D400"/>
    <a:srgbClr val="002776"/>
    <a:srgbClr val="EDFD56"/>
    <a:srgbClr val="3C8A2E"/>
    <a:srgbClr val="72C7E7"/>
    <a:srgbClr val="7F7F7F"/>
    <a:srgbClr val="CC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09" autoAdjust="0"/>
    <p:restoredTop sz="94444" autoAdjust="0"/>
  </p:normalViewPr>
  <p:slideViewPr>
    <p:cSldViewPr>
      <p:cViewPr varScale="1">
        <p:scale>
          <a:sx n="63" d="100"/>
          <a:sy n="63" d="100"/>
        </p:scale>
        <p:origin x="1734" y="60"/>
      </p:cViewPr>
      <p:guideLst>
        <p:guide orient="horz" pos="3764"/>
        <p:guide orient="horz" pos="4671"/>
        <p:guide orient="horz" pos="2993"/>
        <p:guide orient="horz" pos="4625"/>
        <p:guide orient="horz" pos="4263"/>
        <p:guide pos="129"/>
        <p:guide pos="6117"/>
        <p:guide pos="6207"/>
        <p:guide pos="2851"/>
        <p:guide orient="horz" pos="1224"/>
        <p:guide orient="horz" pos="679"/>
        <p:guide orient="horz" pos="317"/>
        <p:guide pos="174"/>
        <p:guide pos="6162"/>
        <p:guide orient="horz" pos="4036"/>
        <p:guide orient="horz" pos="4580"/>
        <p:guide orient="horz" pos="2267"/>
        <p:guide orient="horz" pos="4353"/>
        <p:guide orient="horz"/>
        <p:guide pos="5799"/>
      </p:guideLst>
    </p:cSldViewPr>
  </p:slideViewPr>
  <p:outlineViewPr>
    <p:cViewPr>
      <p:scale>
        <a:sx n="33" d="100"/>
        <a:sy n="33" d="100"/>
      </p:scale>
      <p:origin x="0" y="1764"/>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5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275" cy="496582"/>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defTabSz="605917">
              <a:defRPr sz="800"/>
            </a:lvl1pPr>
          </a:lstStyle>
          <a:p>
            <a:pPr>
              <a:defRPr/>
            </a:pPr>
            <a:endParaRPr lang="en-GB" dirty="0"/>
          </a:p>
        </p:txBody>
      </p:sp>
      <p:sp>
        <p:nvSpPr>
          <p:cNvPr id="3" name="Date Placeholder 2"/>
          <p:cNvSpPr>
            <a:spLocks noGrp="1"/>
          </p:cNvSpPr>
          <p:nvPr>
            <p:ph type="dt" sz="quarter" idx="1"/>
          </p:nvPr>
        </p:nvSpPr>
        <p:spPr bwMode="auto">
          <a:xfrm>
            <a:off x="3851401" y="2"/>
            <a:ext cx="2944736" cy="496582"/>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algn="r" defTabSz="605917">
              <a:defRPr sz="800"/>
            </a:lvl1pPr>
          </a:lstStyle>
          <a:p>
            <a:pPr>
              <a:defRPr/>
            </a:pPr>
            <a:fld id="{69089224-B863-4E1D-9E6E-210644880222}" type="datetimeFigureOut">
              <a:rPr lang="en-US"/>
              <a:pPr>
                <a:defRPr/>
              </a:pPr>
              <a:t>7/28/2016</a:t>
            </a:fld>
            <a:endParaRPr lang="en-GB" dirty="0"/>
          </a:p>
        </p:txBody>
      </p:sp>
      <p:sp>
        <p:nvSpPr>
          <p:cNvPr id="4" name="Footer Placeholder 3"/>
          <p:cNvSpPr>
            <a:spLocks noGrp="1"/>
          </p:cNvSpPr>
          <p:nvPr>
            <p:ph type="ftr" sz="quarter" idx="2"/>
          </p:nvPr>
        </p:nvSpPr>
        <p:spPr bwMode="auto">
          <a:xfrm>
            <a:off x="1" y="9429938"/>
            <a:ext cx="2946275" cy="496582"/>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defTabSz="605917">
              <a:defRPr sz="800"/>
            </a:lvl1pPr>
          </a:lstStyle>
          <a:p>
            <a:pPr>
              <a:defRPr/>
            </a:pPr>
            <a:endParaRPr lang="en-GB" dirty="0"/>
          </a:p>
        </p:txBody>
      </p:sp>
      <p:sp>
        <p:nvSpPr>
          <p:cNvPr id="5" name="Slide Number Placeholder 4"/>
          <p:cNvSpPr>
            <a:spLocks noGrp="1"/>
          </p:cNvSpPr>
          <p:nvPr>
            <p:ph type="sldNum" sz="quarter" idx="3"/>
          </p:nvPr>
        </p:nvSpPr>
        <p:spPr bwMode="auto">
          <a:xfrm>
            <a:off x="3851401" y="9429938"/>
            <a:ext cx="2944736" cy="496582"/>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algn="r" defTabSz="605917">
              <a:defRPr sz="800"/>
            </a:lvl1pPr>
          </a:lstStyle>
          <a:p>
            <a:pPr>
              <a:defRPr/>
            </a:pPr>
            <a:fld id="{3F517015-A6C0-4C6D-ACEE-8BED73EB9C8A}" type="slidenum">
              <a:rPr lang="en-GB"/>
              <a:pPr>
                <a:defRPr/>
              </a:pPr>
              <a:t>‹#›</a:t>
            </a:fld>
            <a:endParaRPr lang="en-GB" dirty="0"/>
          </a:p>
        </p:txBody>
      </p:sp>
    </p:spTree>
    <p:extLst>
      <p:ext uri="{BB962C8B-B14F-4D97-AF65-F5344CB8AC3E}">
        <p14:creationId xmlns:p14="http://schemas.microsoft.com/office/powerpoint/2010/main" val="89284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2946275" cy="496582"/>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3" name="Date Placeholder 2"/>
          <p:cNvSpPr>
            <a:spLocks noGrp="1"/>
          </p:cNvSpPr>
          <p:nvPr>
            <p:ph type="dt" idx="1"/>
          </p:nvPr>
        </p:nvSpPr>
        <p:spPr bwMode="auto">
          <a:xfrm>
            <a:off x="3851401" y="2"/>
            <a:ext cx="2944736" cy="496582"/>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605917">
              <a:defRPr sz="1100">
                <a:latin typeface="Calibri" pitchFamily="34" charset="0"/>
              </a:defRPr>
            </a:lvl1pPr>
          </a:lstStyle>
          <a:p>
            <a:pPr>
              <a:defRPr/>
            </a:pPr>
            <a:fld id="{0DCA58BA-2EDF-43C6-952C-22E6E1335AE4}" type="datetimeFigureOut">
              <a:rPr lang="en-US"/>
              <a:pPr>
                <a:defRPr/>
              </a:pPr>
              <a:t>7/28/2016</a:t>
            </a:fld>
            <a:endParaRPr lang="en-GB" dirty="0"/>
          </a:p>
        </p:txBody>
      </p:sp>
      <p:sp>
        <p:nvSpPr>
          <p:cNvPr id="4" name="Slide Image Placeholder 3"/>
          <p:cNvSpPr>
            <a:spLocks noGrp="1" noRot="1" noChangeAspect="1"/>
          </p:cNvSpPr>
          <p:nvPr>
            <p:ph type="sldImg" idx="2"/>
          </p:nvPr>
        </p:nvSpPr>
        <p:spPr>
          <a:xfrm>
            <a:off x="992188" y="744538"/>
            <a:ext cx="4814887" cy="3722687"/>
          </a:xfrm>
          <a:prstGeom prst="rect">
            <a:avLst/>
          </a:prstGeom>
          <a:noFill/>
          <a:ln w="12700">
            <a:solidFill>
              <a:prstClr val="black"/>
            </a:solidFill>
          </a:ln>
        </p:spPr>
        <p:txBody>
          <a:bodyPr vert="horz" lIns="133007" tIns="66504" rIns="133007" bIns="66504" rtlCol="0" anchor="ctr"/>
          <a:lstStyle/>
          <a:p>
            <a:pPr lvl="0"/>
            <a:endParaRPr lang="en-GB" noProof="0" dirty="0"/>
          </a:p>
        </p:txBody>
      </p:sp>
      <p:sp>
        <p:nvSpPr>
          <p:cNvPr id="5" name="Notes Placeholder 4"/>
          <p:cNvSpPr>
            <a:spLocks noGrp="1"/>
          </p:cNvSpPr>
          <p:nvPr>
            <p:ph type="body" sz="quarter" idx="3"/>
          </p:nvPr>
        </p:nvSpPr>
        <p:spPr bwMode="auto">
          <a:xfrm>
            <a:off x="678846" y="4716676"/>
            <a:ext cx="5439987" cy="4467531"/>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1" y="9429938"/>
            <a:ext cx="2946275" cy="496582"/>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7" name="Slide Number Placeholder 6"/>
          <p:cNvSpPr>
            <a:spLocks noGrp="1"/>
          </p:cNvSpPr>
          <p:nvPr>
            <p:ph type="sldNum" sz="quarter" idx="5"/>
          </p:nvPr>
        </p:nvSpPr>
        <p:spPr bwMode="auto">
          <a:xfrm>
            <a:off x="3851401" y="9429938"/>
            <a:ext cx="2944736" cy="496582"/>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605917">
              <a:defRPr sz="1100">
                <a:latin typeface="Calibri" pitchFamily="34" charset="0"/>
              </a:defRPr>
            </a:lvl1pPr>
          </a:lstStyle>
          <a:p>
            <a:pPr>
              <a:defRPr/>
            </a:pPr>
            <a:fld id="{EDEDF171-9BB8-492B-AE77-09B097101C70}" type="slidenum">
              <a:rPr lang="en-GB"/>
              <a:pPr>
                <a:defRPr/>
              </a:pPr>
              <a:t>‹#›</a:t>
            </a:fld>
            <a:endParaRPr lang="en-GB" dirty="0"/>
          </a:p>
        </p:txBody>
      </p:sp>
    </p:spTree>
    <p:extLst>
      <p:ext uri="{BB962C8B-B14F-4D97-AF65-F5344CB8AC3E}">
        <p14:creationId xmlns:p14="http://schemas.microsoft.com/office/powerpoint/2010/main" val="1265618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254" indent="-285484" algn="l" rtl="0" eaLnBrk="0" fontAlgn="base" hangingPunct="0">
      <a:spcBef>
        <a:spcPct val="30000"/>
      </a:spcBef>
      <a:spcAft>
        <a:spcPct val="0"/>
      </a:spcAft>
      <a:defRPr sz="1200" kern="1200">
        <a:solidFill>
          <a:schemeClr val="tx1"/>
        </a:solidFill>
        <a:latin typeface="+mn-lt"/>
        <a:ea typeface="+mn-ea"/>
        <a:cs typeface="+mn-cs"/>
      </a:defRPr>
    </a:lvl2pPr>
    <a:lvl3pPr marL="1141929" indent="-228385" algn="l" rtl="0" eaLnBrk="0" fontAlgn="base" hangingPunct="0">
      <a:spcBef>
        <a:spcPct val="30000"/>
      </a:spcBef>
      <a:spcAft>
        <a:spcPct val="0"/>
      </a:spcAft>
      <a:defRPr sz="1200" kern="1200">
        <a:solidFill>
          <a:schemeClr val="tx1"/>
        </a:solidFill>
        <a:latin typeface="+mn-lt"/>
        <a:ea typeface="+mn-ea"/>
        <a:cs typeface="+mn-cs"/>
      </a:defRPr>
    </a:lvl3pPr>
    <a:lvl4pPr marL="1598703" indent="-228385" algn="l" rtl="0" eaLnBrk="0" fontAlgn="base" hangingPunct="0">
      <a:spcBef>
        <a:spcPct val="30000"/>
      </a:spcBef>
      <a:spcAft>
        <a:spcPct val="0"/>
      </a:spcAft>
      <a:defRPr sz="1200" kern="1200">
        <a:solidFill>
          <a:schemeClr val="tx1"/>
        </a:solidFill>
        <a:latin typeface="+mn-lt"/>
        <a:ea typeface="+mn-ea"/>
        <a:cs typeface="+mn-cs"/>
      </a:defRPr>
    </a:lvl4pPr>
    <a:lvl5pPr marL="2055472" indent="-228385" algn="l" rtl="0" eaLnBrk="0" fontAlgn="base" hangingPunct="0">
      <a:spcBef>
        <a:spcPct val="30000"/>
      </a:spcBef>
      <a:spcAft>
        <a:spcPct val="0"/>
      </a:spcAft>
      <a:defRPr sz="1200" kern="1200">
        <a:solidFill>
          <a:schemeClr val="tx1"/>
        </a:solidFill>
        <a:latin typeface="+mn-lt"/>
        <a:ea typeface="+mn-ea"/>
        <a:cs typeface="+mn-cs"/>
      </a:defRPr>
    </a:lvl5pPr>
    <a:lvl6pPr marL="2283491" algn="l" defTabSz="913399" rtl="0" eaLnBrk="1" latinLnBrk="0" hangingPunct="1">
      <a:defRPr sz="1200" kern="1200">
        <a:solidFill>
          <a:schemeClr val="tx1"/>
        </a:solidFill>
        <a:latin typeface="+mn-lt"/>
        <a:ea typeface="+mn-ea"/>
        <a:cs typeface="+mn-cs"/>
      </a:defRPr>
    </a:lvl6pPr>
    <a:lvl7pPr marL="2740191" algn="l" defTabSz="913399" rtl="0" eaLnBrk="1" latinLnBrk="0" hangingPunct="1">
      <a:defRPr sz="1200" kern="1200">
        <a:solidFill>
          <a:schemeClr val="tx1"/>
        </a:solidFill>
        <a:latin typeface="+mn-lt"/>
        <a:ea typeface="+mn-ea"/>
        <a:cs typeface="+mn-cs"/>
      </a:defRPr>
    </a:lvl7pPr>
    <a:lvl8pPr marL="3196890" algn="l" defTabSz="913399" rtl="0" eaLnBrk="1" latinLnBrk="0" hangingPunct="1">
      <a:defRPr sz="1200" kern="1200">
        <a:solidFill>
          <a:schemeClr val="tx1"/>
        </a:solidFill>
        <a:latin typeface="+mn-lt"/>
        <a:ea typeface="+mn-ea"/>
        <a:cs typeface="+mn-cs"/>
      </a:defRPr>
    </a:lvl8pPr>
    <a:lvl9pPr marL="3653587" algn="l" defTabSz="9133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xfrm>
            <a:off x="714375" y="795338"/>
            <a:ext cx="5157788" cy="3986212"/>
          </a:xfrm>
          <a:noFill/>
          <a:ln>
            <a:solidFill>
              <a:srgbClr val="000000"/>
            </a:solidFill>
            <a:miter lim="800000"/>
            <a:headEnd/>
            <a:tailEnd/>
          </a:ln>
        </p:spPr>
      </p:sp>
      <p:sp>
        <p:nvSpPr>
          <p:cNvPr id="237571" name="Rectangle 3"/>
          <p:cNvSpPr>
            <a:spLocks noGrp="1"/>
          </p:cNvSpPr>
          <p:nvPr>
            <p:ph type="body" idx="1"/>
          </p:nvPr>
        </p:nvSpPr>
        <p:spPr/>
        <p:txBody>
          <a:bodyPr/>
          <a:lstStyle/>
          <a:p>
            <a:endParaRPr lang="es-ES_tradnl" dirty="0" smtClean="0"/>
          </a:p>
        </p:txBody>
      </p:sp>
    </p:spTree>
    <p:extLst>
      <p:ext uri="{BB962C8B-B14F-4D97-AF65-F5344CB8AC3E}">
        <p14:creationId xmlns:p14="http://schemas.microsoft.com/office/powerpoint/2010/main" val="636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defTabSz="913965" fontAlgn="auto">
              <a:spcBef>
                <a:spcPts val="0"/>
              </a:spcBef>
              <a:spcAft>
                <a:spcPts val="0"/>
              </a:spcAft>
              <a:defRPr/>
            </a:pPr>
            <a:fld id="{23D7FB35-43D5-4728-BE59-ECEE586D3EFE}" type="slidenum">
              <a:rPr lang="es-ES_tradnl" sz="1800" smtClean="0">
                <a:solidFill>
                  <a:srgbClr val="000000"/>
                </a:solidFill>
                <a:latin typeface="Calibri"/>
                <a:cs typeface="+mn-cs"/>
              </a:rPr>
              <a:pPr defTabSz="913965" fontAlgn="auto">
                <a:spcBef>
                  <a:spcPts val="0"/>
                </a:spcBef>
                <a:spcAft>
                  <a:spcPts val="0"/>
                </a:spcAft>
                <a:defRPr/>
              </a:pPr>
              <a:t>2</a:t>
            </a:fld>
            <a:endParaRPr lang="es-ES_tradnl" sz="1800" dirty="0">
              <a:solidFill>
                <a:srgbClr val="000000"/>
              </a:solidFill>
              <a:latin typeface="Calibri"/>
              <a:cs typeface="+mn-cs"/>
            </a:endParaRPr>
          </a:p>
        </p:txBody>
      </p:sp>
    </p:spTree>
    <p:extLst>
      <p:ext uri="{BB962C8B-B14F-4D97-AF65-F5344CB8AC3E}">
        <p14:creationId xmlns:p14="http://schemas.microsoft.com/office/powerpoint/2010/main" val="271887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9420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25778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187054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771525"/>
            <a:ext cx="4999037" cy="3863975"/>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a:xfrm>
            <a:off x="4015982" y="9780945"/>
            <a:ext cx="3072295" cy="514879"/>
          </a:xfrm>
          <a:prstGeom prst="rect">
            <a:avLst/>
          </a:prstGeom>
        </p:spPr>
        <p:txBody>
          <a:bodyPr lIns="91294" tIns="45647" rIns="91294" bIns="45647"/>
          <a:lstStyle/>
          <a:p>
            <a:fld id="{4D1CD627-4B2A-415D-87CF-666A57EF4918}" type="slidenum">
              <a:rPr lang="es-ES" smtClean="0"/>
              <a:pPr/>
              <a:t>8</a:t>
            </a:fld>
            <a:endParaRPr lang="es-ES"/>
          </a:p>
        </p:txBody>
      </p:sp>
    </p:spTree>
    <p:extLst>
      <p:ext uri="{BB962C8B-B14F-4D97-AF65-F5344CB8AC3E}">
        <p14:creationId xmlns:p14="http://schemas.microsoft.com/office/powerpoint/2010/main" val="243494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pPr>
                <a:defRPr/>
              </a:pPr>
              <a:t>‹#›</a:t>
            </a:fld>
            <a:endParaRPr lang="en-US" dirty="0"/>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t>Footer</a:t>
            </a:r>
          </a:p>
        </p:txBody>
      </p:sp>
    </p:spTree>
    <p:extLst>
      <p:ext uri="{BB962C8B-B14F-4D97-AF65-F5344CB8AC3E}">
        <p14:creationId xmlns:p14="http://schemas.microsoft.com/office/powerpoint/2010/main" val="41659688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745" y="357194"/>
            <a:ext cx="2268537" cy="70580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92130" y="357194"/>
            <a:ext cx="6653213" cy="705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6293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92734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40483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393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97016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10059988" cy="77739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3278" tIns="41639" rIns="83278" bIns="41639" rtlCol="0" anchor="ctr"/>
          <a:lstStyle/>
          <a:p>
            <a:pPr algn="ctr" fontAlgn="base">
              <a:spcBef>
                <a:spcPct val="0"/>
              </a:spcBef>
              <a:spcAft>
                <a:spcPct val="0"/>
              </a:spcAft>
            </a:pPr>
            <a:endParaRPr lang="nb-NO" sz="2031">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9430" y="3389551"/>
            <a:ext cx="3795713" cy="896937"/>
          </a:xfrm>
          <a:prstGeom prst="rect">
            <a:avLst/>
          </a:prstGeom>
          <a:noFill/>
          <a:ln w="9525">
            <a:noFill/>
            <a:miter lim="800000"/>
            <a:headEnd/>
            <a:tailEnd/>
          </a:ln>
        </p:spPr>
      </p:pic>
      <p:sp>
        <p:nvSpPr>
          <p:cNvPr id="8" name="Text Placeholder 7"/>
          <p:cNvSpPr>
            <a:spLocks noGrp="1"/>
          </p:cNvSpPr>
          <p:nvPr>
            <p:ph type="body" sz="quarter" idx="13"/>
          </p:nvPr>
        </p:nvSpPr>
        <p:spPr>
          <a:xfrm>
            <a:off x="457280" y="4700591"/>
            <a:ext cx="6743701" cy="2593975"/>
          </a:xfrm>
        </p:spPr>
        <p:txBody>
          <a:bodyPr/>
          <a:lstStyle>
            <a:lvl1pPr>
              <a:defRPr sz="609">
                <a:solidFill>
                  <a:srgbClr val="000000"/>
                </a:solidFill>
              </a:defRPr>
            </a:lvl1pPr>
            <a:lvl2pPr>
              <a:defRPr sz="711"/>
            </a:lvl2pPr>
            <a:lvl3pPr>
              <a:defRPr sz="711"/>
            </a:lvl3pPr>
            <a:lvl4pPr>
              <a:defRPr sz="711"/>
            </a:lvl4pPr>
            <a:lvl5pPr>
              <a:defRPr sz="711"/>
            </a:lvl5pPr>
          </a:lstStyle>
          <a:p>
            <a:pPr lvl="0"/>
            <a:r>
              <a:rPr lang="en-US" smtClean="0"/>
              <a:t>Click to edit Master text styles</a:t>
            </a:r>
          </a:p>
        </p:txBody>
      </p:sp>
      <p:sp>
        <p:nvSpPr>
          <p:cNvPr id="7" name="Slide Number Placeholder 3"/>
          <p:cNvSpPr>
            <a:spLocks noGrp="1"/>
          </p:cNvSpPr>
          <p:nvPr>
            <p:ph type="sldNum" sz="quarter" idx="10"/>
          </p:nvPr>
        </p:nvSpPr>
        <p:spPr>
          <a:xfrm>
            <a:off x="457307" y="7429738"/>
            <a:ext cx="311150" cy="163513"/>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49320" y="7429738"/>
            <a:ext cx="4749800" cy="163513"/>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258983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57501" y="2891923"/>
            <a:ext cx="7544991" cy="1523702"/>
          </a:xfrm>
        </p:spPr>
        <p:txBody>
          <a:bodyPr anchor="ctr"/>
          <a:lstStyle>
            <a:lvl1pPr>
              <a:spcBef>
                <a:spcPts val="203"/>
              </a:spcBef>
              <a:defRPr sz="2437"/>
            </a:lvl1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Tree>
    <p:extLst>
      <p:ext uri="{BB962C8B-B14F-4D97-AF65-F5344CB8AC3E}">
        <p14:creationId xmlns:p14="http://schemas.microsoft.com/office/powerpoint/2010/main" val="3249609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504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4261884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03606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5919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77465" y="376409"/>
            <a:ext cx="9468000" cy="5322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407944" y="1247680"/>
            <a:ext cx="9228257" cy="5871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569351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1834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85072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045550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9002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pPr>
                <a:defRPr/>
              </a:pPr>
              <a:t>‹#›</a:t>
            </a:fld>
            <a:endParaRPr lang="en-US" dirty="0"/>
          </a:p>
        </p:txBody>
      </p:sp>
      <p:sp>
        <p:nvSpPr>
          <p:cNvPr id="8"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54460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pPr>
                <a:defRPr/>
              </a:pPr>
              <a:t>‹#›</a:t>
            </a:fld>
            <a:endParaRPr lang="en-US" dirty="0"/>
          </a:p>
        </p:txBody>
      </p:sp>
      <p:sp>
        <p:nvSpPr>
          <p:cNvPr id="4"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58759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70"/>
            <a:ext cx="3309937" cy="1317625"/>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933833" y="309566"/>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503245" y="1627194"/>
            <a:ext cx="3309937" cy="5316537"/>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2200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82" y="5441950"/>
            <a:ext cx="6035675" cy="6429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971682" y="695330"/>
            <a:ext cx="6035675" cy="4664075"/>
          </a:xfrm>
        </p:spPr>
        <p:txBody>
          <a:bodyPr/>
          <a:lstStyle>
            <a:lvl1pPr marL="0" indent="0">
              <a:buNone/>
              <a:defRPr sz="3200"/>
            </a:lvl1pPr>
            <a:lvl2pPr marL="456697" indent="0">
              <a:buNone/>
              <a:defRPr sz="2800"/>
            </a:lvl2pPr>
            <a:lvl3pPr marL="913399" indent="0">
              <a:buNone/>
              <a:defRPr sz="2500"/>
            </a:lvl3pPr>
            <a:lvl4pPr marL="1370096" indent="0">
              <a:buNone/>
              <a:defRPr sz="2000"/>
            </a:lvl4pPr>
            <a:lvl5pPr marL="1826794" indent="0">
              <a:buNone/>
              <a:defRPr sz="2000"/>
            </a:lvl5pPr>
            <a:lvl6pPr marL="2283491" indent="0">
              <a:buNone/>
              <a:defRPr sz="2000"/>
            </a:lvl6pPr>
            <a:lvl7pPr marL="2740191" indent="0">
              <a:buNone/>
              <a:defRPr sz="2000"/>
            </a:lvl7pPr>
            <a:lvl8pPr marL="3196890" indent="0">
              <a:buNone/>
              <a:defRPr sz="2000"/>
            </a:lvl8pPr>
            <a:lvl9pPr marL="3653587" indent="0">
              <a:buNone/>
              <a:defRPr sz="2000"/>
            </a:lvl9pPr>
          </a:lstStyle>
          <a:p>
            <a:pPr lvl="0"/>
            <a:endParaRPr lang="es-CL" noProof="0" dirty="0" smtClean="0"/>
          </a:p>
        </p:txBody>
      </p:sp>
      <p:sp>
        <p:nvSpPr>
          <p:cNvPr id="4" name="Text Placeholder 3"/>
          <p:cNvSpPr>
            <a:spLocks noGrp="1"/>
          </p:cNvSpPr>
          <p:nvPr>
            <p:ph type="body" sz="half" idx="2"/>
          </p:nvPr>
        </p:nvSpPr>
        <p:spPr>
          <a:xfrm>
            <a:off x="1971682" y="6084888"/>
            <a:ext cx="6035675" cy="911225"/>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71400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88338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pPr>
                <a:defRPr/>
              </a:pPr>
              <a:t>‹#›</a:t>
            </a:fld>
            <a:endParaRPr lang="en-US" dirty="0"/>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t>Footer</a:t>
            </a:r>
          </a:p>
        </p:txBody>
      </p:sp>
      <p:pic>
        <p:nvPicPr>
          <p:cNvPr id="1030" name="Picture 5" descr="DEL_PRI_RGB"/>
          <p:cNvPicPr>
            <a:picLocks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1" r:id="rId1"/>
    <p:sldLayoutId id="2147484725" r:id="rId2"/>
    <p:sldLayoutId id="2147484726" r:id="rId3"/>
    <p:sldLayoutId id="2147484727" r:id="rId4"/>
    <p:sldLayoutId id="2147484728" r:id="rId5"/>
    <p:sldLayoutId id="2147484729" r:id="rId6"/>
    <p:sldLayoutId id="2147484731" r:id="rId7"/>
    <p:sldLayoutId id="2147484732" r:id="rId8"/>
    <p:sldLayoutId id="2147484733" r:id="rId9"/>
    <p:sldLayoutId id="2147484734" r:id="rId10"/>
    <p:sldLayoutId id="2147484933" r:id="rId11"/>
    <p:sldLayoutId id="2147484940" r:id="rId12"/>
    <p:sldLayoutId id="2147484985" r:id="rId13"/>
    <p:sldLayoutId id="2147484986" r:id="rId14"/>
    <p:sldLayoutId id="2147484988" r:id="rId15"/>
    <p:sldLayoutId id="2147485019" r:id="rId16"/>
  </p:sldLayoutIdLst>
  <p:timing>
    <p:tnLst>
      <p:par>
        <p:cTn id="1" dur="indefinite" restart="never" nodeType="tmRoot"/>
      </p:par>
    </p:tnLst>
  </p:timing>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61" r:id="rId7"/>
    <p:sldLayoutId id="2147484963" r:id="rId8"/>
    <p:sldLayoutId id="2147484964" r:id="rId9"/>
    <p:sldLayoutId id="2147484965" r:id="rId10"/>
    <p:sldLayoutId id="2147484967" r:id="rId11"/>
    <p:sldLayoutId id="2147484968" r:id="rId12"/>
    <p:sldLayoutId id="2147484969" r:id="rId13"/>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6" r:id="rId5"/>
    <p:sldLayoutId id="2147484982" r:id="rId6"/>
    <p:sldLayoutId id="2147484983" r:id="rId7"/>
    <p:sldLayoutId id="2147484984" r:id="rId8"/>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8" name="Picture 74" descr="http://www.elciudadano.gob.ec/wp-content/uploads/2015/08/Qui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404691"/>
            <a:ext cx="10075781" cy="7065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extLst/>
          </p:nvPr>
        </p:nvGraphicFramePr>
        <p:xfrm>
          <a:off x="523693" y="404691"/>
          <a:ext cx="142222" cy="142222"/>
        </p:xfrm>
        <a:graphic>
          <a:graphicData uri="http://schemas.openxmlformats.org/presentationml/2006/ole">
            <mc:AlternateContent xmlns:mc="http://schemas.openxmlformats.org/markup-compatibility/2006">
              <mc:Choice xmlns:v="urn:schemas-microsoft-com:vml" Requires="v">
                <p:oleObj spid="_x0000_s281699"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523693" y="404691"/>
                        <a:ext cx="142222" cy="142222"/>
                      </a:xfrm>
                      <a:prstGeom prst="rect">
                        <a:avLst/>
                      </a:prstGeom>
                    </p:spPr>
                  </p:pic>
                </p:oleObj>
              </mc:Fallback>
            </mc:AlternateContent>
          </a:graphicData>
        </a:graphic>
      </p:graphicFrame>
      <p:sp>
        <p:nvSpPr>
          <p:cNvPr id="9" name="Title 1"/>
          <p:cNvSpPr txBox="1">
            <a:spLocks/>
          </p:cNvSpPr>
          <p:nvPr/>
        </p:nvSpPr>
        <p:spPr>
          <a:xfrm>
            <a:off x="-1729313" y="3103217"/>
            <a:ext cx="7778116" cy="969644"/>
          </a:xfrm>
          <a:prstGeom prst="rect">
            <a:avLst/>
          </a:prstGeom>
        </p:spPr>
        <p:txBody>
          <a:bodyPr/>
          <a:lstStyle>
            <a:lvl1pPr algn="l" defTabSz="1019012" rtl="0" eaLnBrk="1" fontAlgn="base" hangingPunct="1">
              <a:spcBef>
                <a:spcPct val="0"/>
              </a:spcBef>
              <a:spcAft>
                <a:spcPct val="0"/>
              </a:spcAft>
              <a:defRPr sz="2800" b="1">
                <a:solidFill>
                  <a:srgbClr val="000000"/>
                </a:solidFill>
                <a:latin typeface="Calibri" pitchFamily="34" charset="0"/>
                <a:ea typeface="+mj-ea"/>
                <a:cs typeface="+mj-cs"/>
              </a:defRPr>
            </a:lvl1pPr>
            <a:lvl2pPr algn="l" defTabSz="1019012" rtl="0" eaLnBrk="1" fontAlgn="base" hangingPunct="1">
              <a:spcBef>
                <a:spcPct val="0"/>
              </a:spcBef>
              <a:spcAft>
                <a:spcPct val="0"/>
              </a:spcAft>
              <a:defRPr sz="2500" b="1">
                <a:solidFill>
                  <a:schemeClr val="tx2"/>
                </a:solidFill>
                <a:latin typeface="Arial" charset="0"/>
              </a:defRPr>
            </a:lvl2pPr>
            <a:lvl3pPr algn="l" defTabSz="1019012" rtl="0" eaLnBrk="1" fontAlgn="base" hangingPunct="1">
              <a:spcBef>
                <a:spcPct val="0"/>
              </a:spcBef>
              <a:spcAft>
                <a:spcPct val="0"/>
              </a:spcAft>
              <a:defRPr sz="2500" b="1">
                <a:solidFill>
                  <a:schemeClr val="tx2"/>
                </a:solidFill>
                <a:latin typeface="Arial" charset="0"/>
              </a:defRPr>
            </a:lvl3pPr>
            <a:lvl4pPr algn="l" defTabSz="1019012" rtl="0" eaLnBrk="1" fontAlgn="base" hangingPunct="1">
              <a:spcBef>
                <a:spcPct val="0"/>
              </a:spcBef>
              <a:spcAft>
                <a:spcPct val="0"/>
              </a:spcAft>
              <a:defRPr sz="2500" b="1">
                <a:solidFill>
                  <a:schemeClr val="tx2"/>
                </a:solidFill>
                <a:latin typeface="Arial" charset="0"/>
              </a:defRPr>
            </a:lvl4pPr>
            <a:lvl5pPr algn="l" defTabSz="1019012" rtl="0" eaLnBrk="1" fontAlgn="base" hangingPunct="1">
              <a:spcBef>
                <a:spcPct val="0"/>
              </a:spcBef>
              <a:spcAft>
                <a:spcPct val="0"/>
              </a:spcAft>
              <a:defRPr sz="2500" b="1">
                <a:solidFill>
                  <a:schemeClr val="tx2"/>
                </a:solidFill>
                <a:latin typeface="Arial" charset="0"/>
              </a:defRPr>
            </a:lvl5pPr>
            <a:lvl6pPr marL="457127" algn="l" defTabSz="1019012" rtl="0" eaLnBrk="1" fontAlgn="base" hangingPunct="1">
              <a:spcBef>
                <a:spcPct val="0"/>
              </a:spcBef>
              <a:spcAft>
                <a:spcPct val="0"/>
              </a:spcAft>
              <a:defRPr sz="2500" b="1">
                <a:solidFill>
                  <a:schemeClr val="tx2"/>
                </a:solidFill>
                <a:latin typeface="Arial" charset="0"/>
              </a:defRPr>
            </a:lvl6pPr>
            <a:lvl7pPr marL="914254" algn="l" defTabSz="1019012" rtl="0" eaLnBrk="1" fontAlgn="base" hangingPunct="1">
              <a:spcBef>
                <a:spcPct val="0"/>
              </a:spcBef>
              <a:spcAft>
                <a:spcPct val="0"/>
              </a:spcAft>
              <a:defRPr sz="2500" b="1">
                <a:solidFill>
                  <a:schemeClr val="tx2"/>
                </a:solidFill>
                <a:latin typeface="Arial" charset="0"/>
              </a:defRPr>
            </a:lvl7pPr>
            <a:lvl8pPr marL="1371381" algn="l" defTabSz="1019012" rtl="0" eaLnBrk="1" fontAlgn="base" hangingPunct="1">
              <a:spcBef>
                <a:spcPct val="0"/>
              </a:spcBef>
              <a:spcAft>
                <a:spcPct val="0"/>
              </a:spcAft>
              <a:defRPr sz="2500" b="1">
                <a:solidFill>
                  <a:schemeClr val="tx2"/>
                </a:solidFill>
                <a:latin typeface="Arial" charset="0"/>
              </a:defRPr>
            </a:lvl8pPr>
            <a:lvl9pPr marL="1828506" algn="l" defTabSz="1019012" rtl="0" eaLnBrk="1" fontAlgn="base" hangingPunct="1">
              <a:spcBef>
                <a:spcPct val="0"/>
              </a:spcBef>
              <a:spcAft>
                <a:spcPct val="0"/>
              </a:spcAft>
              <a:defRPr sz="2500" b="1">
                <a:solidFill>
                  <a:schemeClr val="tx2"/>
                </a:solidFill>
                <a:latin typeface="Arial" charset="0"/>
              </a:defRPr>
            </a:lvl9pPr>
          </a:lstStyle>
          <a:p>
            <a:pPr>
              <a:lnSpc>
                <a:spcPct val="83000"/>
              </a:lnSpc>
              <a:spcAft>
                <a:spcPts val="269"/>
              </a:spcAft>
            </a:pPr>
            <a:r>
              <a:rPr lang="es-ES_tradnl" sz="2150" b="0" kern="0" dirty="0"/>
              <a:t>	</a:t>
            </a:r>
          </a:p>
        </p:txBody>
      </p:sp>
      <p:sp>
        <p:nvSpPr>
          <p:cNvPr id="3" name="AutoShape 2" descr="https://encrypted-tbn3.gstatic.com/images?q=tbn:ANd9GcR9ZUt4RiXNGyBmiSvMVLnOrzPfGfeHlxsTAZJtVDruCwHwjwIwig"/>
          <p:cNvSpPr>
            <a:spLocks noChangeAspect="1" noChangeArrowheads="1"/>
          </p:cNvSpPr>
          <p:nvPr/>
        </p:nvSpPr>
        <p:spPr bwMode="auto">
          <a:xfrm>
            <a:off x="663070" y="275269"/>
            <a:ext cx="273066" cy="273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920" tIns="40960" rIns="81920" bIns="40960" numCol="1" anchor="t" anchorCtr="0" compatLnSpc="1">
            <a:prstTxWarp prst="textNoShape">
              <a:avLst/>
            </a:prstTxWarp>
          </a:bodyPr>
          <a:lstStyle/>
          <a:p>
            <a:pPr defTabSz="819188"/>
            <a:endParaRPr lang="es-ES_tradnl" sz="1791" dirty="0">
              <a:solidFill>
                <a:srgbClr val="002776"/>
              </a:solidFill>
            </a:endParaRPr>
          </a:p>
        </p:txBody>
      </p:sp>
      <p:sp>
        <p:nvSpPr>
          <p:cNvPr id="10" name="Rectangle 9"/>
          <p:cNvSpPr/>
          <p:nvPr/>
        </p:nvSpPr>
        <p:spPr>
          <a:xfrm>
            <a:off x="203590" y="5349542"/>
            <a:ext cx="5845214" cy="195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905" tIns="40954" rIns="81905" bIns="40954" rtlCol="0" anchor="ctr"/>
          <a:lstStyle/>
          <a:p>
            <a:pPr defTabSz="819188">
              <a:spcBef>
                <a:spcPts val="1100"/>
              </a:spcBef>
            </a:pPr>
            <a:endParaRPr lang="es-ES_tradnl" sz="1791" dirty="0">
              <a:solidFill>
                <a:srgbClr val="81BC00"/>
              </a:solidFill>
            </a:endParaRPr>
          </a:p>
          <a:p>
            <a:pPr defTabSz="819188">
              <a:spcBef>
                <a:spcPts val="1100"/>
              </a:spcBef>
            </a:pPr>
            <a:endParaRPr lang="es-ES_tradnl" sz="1791" dirty="0">
              <a:solidFill>
                <a:srgbClr val="81BC00"/>
              </a:solidFill>
            </a:endParaRPr>
          </a:p>
          <a:p>
            <a:pPr defTabSz="819188"/>
            <a:r>
              <a:rPr lang="es-ES" sz="1791" dirty="0">
                <a:solidFill>
                  <a:srgbClr val="81BC00"/>
                </a:solidFill>
              </a:rPr>
              <a:t>Plan Estratégico de Desarrollo de Turismo Sostenible de Quito al 2021 </a:t>
            </a:r>
          </a:p>
          <a:p>
            <a:pPr defTabSz="819188">
              <a:spcBef>
                <a:spcPts val="609"/>
              </a:spcBef>
            </a:pPr>
            <a:r>
              <a:rPr lang="es-ES_tradnl" sz="1422" b="1" dirty="0">
                <a:solidFill>
                  <a:srgbClr val="81BC00"/>
                </a:solidFill>
              </a:rPr>
              <a:t>PRODUCTO </a:t>
            </a:r>
            <a:r>
              <a:rPr lang="es-ES_tradnl" sz="1422" b="1" dirty="0" smtClean="0">
                <a:solidFill>
                  <a:srgbClr val="81BC00"/>
                </a:solidFill>
              </a:rPr>
              <a:t>4 </a:t>
            </a:r>
            <a:r>
              <a:rPr lang="es-ES_tradnl" sz="1422" b="1" dirty="0">
                <a:solidFill>
                  <a:srgbClr val="81BC00"/>
                </a:solidFill>
              </a:rPr>
              <a:t>– </a:t>
            </a:r>
            <a:r>
              <a:rPr lang="es-ES_tradnl" sz="1422" b="1" dirty="0" smtClean="0">
                <a:solidFill>
                  <a:srgbClr val="81BC00"/>
                </a:solidFill>
              </a:rPr>
              <a:t>Plan Operativo Plurianual 2016 – 2021_Versión </a:t>
            </a:r>
            <a:r>
              <a:rPr lang="es-ES_tradnl" sz="1422" b="1" dirty="0" smtClean="0">
                <a:solidFill>
                  <a:srgbClr val="81BC00"/>
                </a:solidFill>
              </a:rPr>
              <a:t>Final</a:t>
            </a:r>
            <a:endParaRPr lang="es-ES_tradnl" sz="1219" b="1" i="1" dirty="0">
              <a:solidFill>
                <a:srgbClr val="81BC00"/>
              </a:solidFill>
            </a:endParaRPr>
          </a:p>
          <a:p>
            <a:pPr defTabSz="819188">
              <a:spcBef>
                <a:spcPts val="1100"/>
              </a:spcBef>
            </a:pPr>
            <a:endParaRPr lang="es-ES_tradnl" sz="1791" dirty="0">
              <a:solidFill>
                <a:srgbClr val="81BC00"/>
              </a:solidFill>
            </a:endParaRPr>
          </a:p>
        </p:txBody>
      </p:sp>
      <p:sp>
        <p:nvSpPr>
          <p:cNvPr id="13" name="Subtitle 8"/>
          <p:cNvSpPr txBox="1">
            <a:spLocks/>
          </p:cNvSpPr>
          <p:nvPr/>
        </p:nvSpPr>
        <p:spPr>
          <a:xfrm>
            <a:off x="264351" y="7079860"/>
            <a:ext cx="1918176" cy="219368"/>
          </a:xfrm>
          <a:prstGeom prst="rect">
            <a:avLst/>
          </a:prstGeom>
        </p:spPr>
        <p:txBody>
          <a:bodyPr vert="horz" lIns="0" tIns="0" rIns="0" bIns="0" rtlCol="0">
            <a:normAutofit/>
          </a:bodyPr>
          <a:lstStyle>
            <a:lvl1pPr marL="0" indent="0" algn="l" defTabSz="935830" rtl="0" eaLnBrk="1" latinLnBrk="0" hangingPunct="1">
              <a:lnSpc>
                <a:spcPct val="120000"/>
              </a:lnSpc>
              <a:spcBef>
                <a:spcPts val="0"/>
              </a:spcBef>
              <a:spcAft>
                <a:spcPts val="0"/>
              </a:spcAft>
              <a:buFont typeface="Arial" pitchFamily="34" charset="0"/>
              <a:buNone/>
              <a:defRPr sz="1600" b="0" kern="1200">
                <a:solidFill>
                  <a:schemeClr val="accent5"/>
                </a:solidFill>
                <a:latin typeface="+mn-lt"/>
                <a:ea typeface="+mn-ea"/>
                <a:cs typeface="+mn-cs"/>
              </a:defRPr>
            </a:lvl1pPr>
            <a:lvl2pPr marL="46791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2pPr>
            <a:lvl3pPr marL="93583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3pPr>
            <a:lvl4pPr marL="140374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4pPr>
            <a:lvl5pPr marL="187166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5pPr>
            <a:lvl6pPr marL="2339575"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07490"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275404"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743319"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pPr fontAlgn="base"/>
            <a:r>
              <a:rPr lang="es-ES_tradnl" sz="1075" dirty="0">
                <a:solidFill>
                  <a:srgbClr val="002060"/>
                </a:solidFill>
              </a:rPr>
              <a:t>Quito, </a:t>
            </a:r>
            <a:r>
              <a:rPr lang="es-ES_tradnl" sz="1075" dirty="0" smtClean="0">
                <a:solidFill>
                  <a:srgbClr val="002060"/>
                </a:solidFill>
              </a:rPr>
              <a:t>27 </a:t>
            </a:r>
            <a:r>
              <a:rPr lang="es-ES_tradnl" sz="1075" dirty="0" smtClean="0">
                <a:solidFill>
                  <a:srgbClr val="002060"/>
                </a:solidFill>
              </a:rPr>
              <a:t>de julio de </a:t>
            </a:r>
            <a:r>
              <a:rPr lang="es-ES_tradnl" sz="1075" dirty="0">
                <a:solidFill>
                  <a:srgbClr val="002060"/>
                </a:solidFill>
              </a:rPr>
              <a:t>2016</a:t>
            </a:r>
          </a:p>
        </p:txBody>
      </p:sp>
      <p:pic>
        <p:nvPicPr>
          <p:cNvPr id="14" name="Picture 5" descr="DEL_PRI_RGB"/>
          <p:cNvPicPr>
            <a:picLocks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5406" y="5422668"/>
            <a:ext cx="1442033" cy="328720"/>
          </a:xfrm>
          <a:prstGeom prst="rect">
            <a:avLst/>
          </a:prstGeom>
          <a:noFill/>
          <a:ln w="9525">
            <a:noFill/>
            <a:miter lim="800000"/>
            <a:headEnd/>
            <a:tailEnd/>
          </a:ln>
        </p:spPr>
      </p:pic>
      <p:pic>
        <p:nvPicPr>
          <p:cNvPr id="36935" name="Picture 71" descr="http://latamnoticias.com/wp-content/uploads/2016/04/Logo-Quito-Turis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1847" y="5363239"/>
            <a:ext cx="1193829" cy="59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7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0"/>
          </p:nvPr>
        </p:nvSpPr>
        <p:spPr>
          <a:xfrm>
            <a:off x="762795" y="669391"/>
            <a:ext cx="8518390" cy="984349"/>
          </a:xfrm>
          <a:prstGeom prst="rect">
            <a:avLst/>
          </a:prstGeom>
        </p:spPr>
        <p:txBody>
          <a:bodyPr/>
          <a:lstStyle/>
          <a:p>
            <a:pPr marL="0" indent="0"/>
            <a:r>
              <a:rPr lang="es-ES" sz="3250" b="1" dirty="0" smtClean="0">
                <a:solidFill>
                  <a:schemeClr val="bg1"/>
                </a:solidFill>
              </a:rPr>
              <a:t>Contenido</a:t>
            </a:r>
            <a:endParaRPr lang="es-ES" sz="3250" b="1" dirty="0">
              <a:solidFill>
                <a:srgbClr val="FF0000"/>
              </a:solidFill>
            </a:endParaRPr>
          </a:p>
        </p:txBody>
      </p:sp>
      <p:grpSp>
        <p:nvGrpSpPr>
          <p:cNvPr id="7" name="Group 6"/>
          <p:cNvGrpSpPr/>
          <p:nvPr/>
        </p:nvGrpSpPr>
        <p:grpSpPr>
          <a:xfrm>
            <a:off x="8140007" y="470084"/>
            <a:ext cx="1380145" cy="1516505"/>
            <a:chOff x="7977188" y="2865438"/>
            <a:chExt cx="490538" cy="427038"/>
          </a:xfrm>
          <a:solidFill>
            <a:schemeClr val="bg2"/>
          </a:solidFill>
        </p:grpSpPr>
        <p:sp>
          <p:nvSpPr>
            <p:cNvPr id="8" name="Freeform 599"/>
            <p:cNvSpPr>
              <a:spLocks noEditPoints="1"/>
            </p:cNvSpPr>
            <p:nvPr/>
          </p:nvSpPr>
          <p:spPr bwMode="auto">
            <a:xfrm>
              <a:off x="8151813" y="3021013"/>
              <a:ext cx="20638" cy="19050"/>
            </a:xfrm>
            <a:custGeom>
              <a:avLst/>
              <a:gdLst>
                <a:gd name="T0" fmla="*/ 5 w 6"/>
                <a:gd name="T1" fmla="*/ 0 h 5"/>
                <a:gd name="T2" fmla="*/ 5 w 6"/>
                <a:gd name="T3" fmla="*/ 5 h 5"/>
                <a:gd name="T4" fmla="*/ 0 w 6"/>
                <a:gd name="T5" fmla="*/ 4 h 5"/>
                <a:gd name="T6" fmla="*/ 5 w 6"/>
                <a:gd name="T7" fmla="*/ 0 h 5"/>
                <a:gd name="T8" fmla="*/ 3 w 6"/>
                <a:gd name="T9" fmla="*/ 4 h 5"/>
                <a:gd name="T10" fmla="*/ 4 w 6"/>
                <a:gd name="T11" fmla="*/ 1 h 5"/>
                <a:gd name="T12" fmla="*/ 3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0"/>
                  </a:moveTo>
                  <a:cubicBezTo>
                    <a:pt x="6" y="1"/>
                    <a:pt x="5" y="4"/>
                    <a:pt x="5" y="5"/>
                  </a:cubicBezTo>
                  <a:cubicBezTo>
                    <a:pt x="3" y="5"/>
                    <a:pt x="1" y="5"/>
                    <a:pt x="0" y="4"/>
                  </a:cubicBezTo>
                  <a:cubicBezTo>
                    <a:pt x="1" y="1"/>
                    <a:pt x="2" y="0"/>
                    <a:pt x="5" y="0"/>
                  </a:cubicBezTo>
                  <a:close/>
                  <a:moveTo>
                    <a:pt x="3" y="4"/>
                  </a:moveTo>
                  <a:cubicBezTo>
                    <a:pt x="3" y="3"/>
                    <a:pt x="4" y="3"/>
                    <a:pt x="4" y="1"/>
                  </a:cubicBezTo>
                  <a:cubicBezTo>
                    <a:pt x="2" y="1"/>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61" tIns="46431" rIns="92861" bIns="46431" numCol="1" anchor="t" anchorCtr="0" compatLnSpc="1">
              <a:prstTxWarp prst="textNoShape">
                <a:avLst/>
              </a:prstTxWarp>
            </a:bodyPr>
            <a:lstStyle/>
            <a:p>
              <a:endParaRPr lang="en-US" sz="1828">
                <a:solidFill>
                  <a:srgbClr val="000000"/>
                </a:solidFill>
                <a:latin typeface="Arial"/>
              </a:endParaRPr>
            </a:p>
          </p:txBody>
        </p:sp>
        <p:sp>
          <p:nvSpPr>
            <p:cNvPr id="9" name="Freeform 600"/>
            <p:cNvSpPr>
              <a:spLocks noEditPoints="1"/>
            </p:cNvSpPr>
            <p:nvPr/>
          </p:nvSpPr>
          <p:spPr bwMode="auto">
            <a:xfrm>
              <a:off x="8151813" y="3071813"/>
              <a:ext cx="28575" cy="31750"/>
            </a:xfrm>
            <a:custGeom>
              <a:avLst/>
              <a:gdLst>
                <a:gd name="T0" fmla="*/ 7 w 8"/>
                <a:gd name="T1" fmla="*/ 3 h 9"/>
                <a:gd name="T2" fmla="*/ 1 w 8"/>
                <a:gd name="T3" fmla="*/ 7 h 9"/>
                <a:gd name="T4" fmla="*/ 7 w 8"/>
                <a:gd name="T5" fmla="*/ 3 h 9"/>
                <a:gd name="T6" fmla="*/ 3 w 8"/>
                <a:gd name="T7" fmla="*/ 6 h 9"/>
                <a:gd name="T8" fmla="*/ 5 w 8"/>
                <a:gd name="T9" fmla="*/ 3 h 9"/>
                <a:gd name="T10" fmla="*/ 4 w 8"/>
                <a:gd name="T11" fmla="*/ 3 h 9"/>
                <a:gd name="T12" fmla="*/ 3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3"/>
                  </a:moveTo>
                  <a:cubicBezTo>
                    <a:pt x="8" y="7"/>
                    <a:pt x="4" y="9"/>
                    <a:pt x="1" y="7"/>
                  </a:cubicBezTo>
                  <a:cubicBezTo>
                    <a:pt x="0" y="4"/>
                    <a:pt x="5" y="0"/>
                    <a:pt x="7" y="3"/>
                  </a:cubicBezTo>
                  <a:close/>
                  <a:moveTo>
                    <a:pt x="3" y="6"/>
                  </a:moveTo>
                  <a:cubicBezTo>
                    <a:pt x="5" y="6"/>
                    <a:pt x="6" y="5"/>
                    <a:pt x="5" y="3"/>
                  </a:cubicBezTo>
                  <a:cubicBezTo>
                    <a:pt x="5" y="3"/>
                    <a:pt x="4" y="3"/>
                    <a:pt x="4" y="3"/>
                  </a:cubicBezTo>
                  <a:cubicBezTo>
                    <a:pt x="3" y="4"/>
                    <a:pt x="2"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61" tIns="46431" rIns="92861" bIns="46431" numCol="1" anchor="t" anchorCtr="0" compatLnSpc="1">
              <a:prstTxWarp prst="textNoShape">
                <a:avLst/>
              </a:prstTxWarp>
            </a:bodyPr>
            <a:lstStyle/>
            <a:p>
              <a:endParaRPr lang="en-US" sz="1828">
                <a:solidFill>
                  <a:srgbClr val="000000"/>
                </a:solidFill>
                <a:latin typeface="Arial"/>
              </a:endParaRPr>
            </a:p>
          </p:txBody>
        </p:sp>
        <p:sp>
          <p:nvSpPr>
            <p:cNvPr id="10" name="Freeform 617"/>
            <p:cNvSpPr>
              <a:spLocks noEditPoints="1"/>
            </p:cNvSpPr>
            <p:nvPr/>
          </p:nvSpPr>
          <p:spPr bwMode="auto">
            <a:xfrm>
              <a:off x="7977188" y="2865438"/>
              <a:ext cx="490538" cy="427038"/>
            </a:xfrm>
            <a:custGeom>
              <a:avLst/>
              <a:gdLst>
                <a:gd name="T0" fmla="*/ 85 w 138"/>
                <a:gd name="T1" fmla="*/ 36 h 120"/>
                <a:gd name="T2" fmla="*/ 138 w 138"/>
                <a:gd name="T3" fmla="*/ 50 h 120"/>
                <a:gd name="T4" fmla="*/ 79 w 138"/>
                <a:gd name="T5" fmla="*/ 96 h 120"/>
                <a:gd name="T6" fmla="*/ 62 w 138"/>
                <a:gd name="T7" fmla="*/ 114 h 120"/>
                <a:gd name="T8" fmla="*/ 25 w 138"/>
                <a:gd name="T9" fmla="*/ 117 h 120"/>
                <a:gd name="T10" fmla="*/ 4 w 138"/>
                <a:gd name="T11" fmla="*/ 80 h 120"/>
                <a:gd name="T12" fmla="*/ 54 w 138"/>
                <a:gd name="T13" fmla="*/ 7 h 120"/>
                <a:gd name="T14" fmla="*/ 53 w 138"/>
                <a:gd name="T15" fmla="*/ 8 h 120"/>
                <a:gd name="T16" fmla="*/ 86 w 138"/>
                <a:gd name="T17" fmla="*/ 19 h 120"/>
                <a:gd name="T18" fmla="*/ 89 w 138"/>
                <a:gd name="T19" fmla="*/ 42 h 120"/>
                <a:gd name="T20" fmla="*/ 9 w 138"/>
                <a:gd name="T21" fmla="*/ 74 h 120"/>
                <a:gd name="T22" fmla="*/ 85 w 138"/>
                <a:gd name="T23" fmla="*/ 91 h 120"/>
                <a:gd name="T24" fmla="*/ 90 w 138"/>
                <a:gd name="T25" fmla="*/ 21 h 120"/>
                <a:gd name="T26" fmla="*/ 86 w 138"/>
                <a:gd name="T27" fmla="*/ 24 h 120"/>
                <a:gd name="T28" fmla="*/ 88 w 138"/>
                <a:gd name="T29" fmla="*/ 31 h 120"/>
                <a:gd name="T30" fmla="*/ 4 w 138"/>
                <a:gd name="T31" fmla="*/ 43 h 120"/>
                <a:gd name="T32" fmla="*/ 4 w 138"/>
                <a:gd name="T33" fmla="*/ 48 h 120"/>
                <a:gd name="T34" fmla="*/ 3 w 138"/>
                <a:gd name="T35" fmla="*/ 53 h 120"/>
                <a:gd name="T36" fmla="*/ 4 w 138"/>
                <a:gd name="T37" fmla="*/ 57 h 120"/>
                <a:gd name="T38" fmla="*/ 4 w 138"/>
                <a:gd name="T39" fmla="*/ 61 h 120"/>
                <a:gd name="T40" fmla="*/ 5 w 138"/>
                <a:gd name="T41" fmla="*/ 65 h 120"/>
                <a:gd name="T42" fmla="*/ 5 w 138"/>
                <a:gd name="T43" fmla="*/ 74 h 120"/>
                <a:gd name="T44" fmla="*/ 67 w 138"/>
                <a:gd name="T45" fmla="*/ 75 h 120"/>
                <a:gd name="T46" fmla="*/ 15 w 138"/>
                <a:gd name="T47" fmla="*/ 77 h 120"/>
                <a:gd name="T48" fmla="*/ 15 w 138"/>
                <a:gd name="T49" fmla="*/ 77 h 120"/>
                <a:gd name="T50" fmla="*/ 21 w 138"/>
                <a:gd name="T51" fmla="*/ 77 h 120"/>
                <a:gd name="T52" fmla="*/ 57 w 138"/>
                <a:gd name="T53" fmla="*/ 75 h 120"/>
                <a:gd name="T54" fmla="*/ 63 w 138"/>
                <a:gd name="T55" fmla="*/ 75 h 120"/>
                <a:gd name="T56" fmla="*/ 72 w 138"/>
                <a:gd name="T57" fmla="*/ 75 h 120"/>
                <a:gd name="T58" fmla="*/ 78 w 138"/>
                <a:gd name="T59" fmla="*/ 75 h 120"/>
                <a:gd name="T60" fmla="*/ 82 w 138"/>
                <a:gd name="T61" fmla="*/ 76 h 120"/>
                <a:gd name="T62" fmla="*/ 25 w 138"/>
                <a:gd name="T63" fmla="*/ 77 h 120"/>
                <a:gd name="T64" fmla="*/ 9 w 138"/>
                <a:gd name="T65" fmla="*/ 79 h 120"/>
                <a:gd name="T66" fmla="*/ 30 w 138"/>
                <a:gd name="T67" fmla="*/ 77 h 120"/>
                <a:gd name="T68" fmla="*/ 39 w 138"/>
                <a:gd name="T69" fmla="*/ 76 h 120"/>
                <a:gd name="T70" fmla="*/ 45 w 138"/>
                <a:gd name="T71" fmla="*/ 76 h 120"/>
                <a:gd name="T72" fmla="*/ 8 w 138"/>
                <a:gd name="T73" fmla="*/ 76 h 120"/>
                <a:gd name="T74" fmla="*/ 55 w 138"/>
                <a:gd name="T75" fmla="*/ 79 h 120"/>
                <a:gd name="T76" fmla="*/ 85 w 138"/>
                <a:gd name="T77" fmla="*/ 79 h 120"/>
                <a:gd name="T78" fmla="*/ 55 w 138"/>
                <a:gd name="T79" fmla="*/ 81 h 120"/>
                <a:gd name="T80" fmla="*/ 55 w 138"/>
                <a:gd name="T81" fmla="*/ 88 h 120"/>
                <a:gd name="T82" fmla="*/ 51 w 138"/>
                <a:gd name="T83" fmla="*/ 102 h 120"/>
                <a:gd name="T84" fmla="*/ 83 w 138"/>
                <a:gd name="T85" fmla="*/ 94 h 120"/>
                <a:gd name="T86" fmla="*/ 56 w 138"/>
                <a:gd name="T8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20">
                  <a:moveTo>
                    <a:pt x="54" y="7"/>
                  </a:moveTo>
                  <a:cubicBezTo>
                    <a:pt x="56" y="15"/>
                    <a:pt x="58" y="26"/>
                    <a:pt x="58" y="35"/>
                  </a:cubicBezTo>
                  <a:cubicBezTo>
                    <a:pt x="67" y="35"/>
                    <a:pt x="76" y="36"/>
                    <a:pt x="85" y="36"/>
                  </a:cubicBezTo>
                  <a:cubicBezTo>
                    <a:pt x="85" y="32"/>
                    <a:pt x="82" y="26"/>
                    <a:pt x="81" y="20"/>
                  </a:cubicBezTo>
                  <a:cubicBezTo>
                    <a:pt x="82" y="18"/>
                    <a:pt x="84" y="16"/>
                    <a:pt x="86" y="15"/>
                  </a:cubicBezTo>
                  <a:cubicBezTo>
                    <a:pt x="106" y="24"/>
                    <a:pt x="123" y="37"/>
                    <a:pt x="138" y="50"/>
                  </a:cubicBezTo>
                  <a:cubicBezTo>
                    <a:pt x="132" y="59"/>
                    <a:pt x="123" y="65"/>
                    <a:pt x="115" y="72"/>
                  </a:cubicBezTo>
                  <a:cubicBezTo>
                    <a:pt x="108" y="79"/>
                    <a:pt x="100" y="88"/>
                    <a:pt x="92" y="92"/>
                  </a:cubicBezTo>
                  <a:cubicBezTo>
                    <a:pt x="88" y="94"/>
                    <a:pt x="84" y="96"/>
                    <a:pt x="79" y="96"/>
                  </a:cubicBezTo>
                  <a:cubicBezTo>
                    <a:pt x="76" y="90"/>
                    <a:pt x="80" y="83"/>
                    <a:pt x="81" y="79"/>
                  </a:cubicBezTo>
                  <a:cubicBezTo>
                    <a:pt x="74" y="78"/>
                    <a:pt x="63" y="78"/>
                    <a:pt x="56" y="79"/>
                  </a:cubicBezTo>
                  <a:cubicBezTo>
                    <a:pt x="58" y="88"/>
                    <a:pt x="61" y="104"/>
                    <a:pt x="62" y="114"/>
                  </a:cubicBezTo>
                  <a:cubicBezTo>
                    <a:pt x="71" y="115"/>
                    <a:pt x="84" y="115"/>
                    <a:pt x="95" y="115"/>
                  </a:cubicBezTo>
                  <a:cubicBezTo>
                    <a:pt x="101" y="114"/>
                    <a:pt x="107" y="112"/>
                    <a:pt x="110" y="117"/>
                  </a:cubicBezTo>
                  <a:cubicBezTo>
                    <a:pt x="83" y="120"/>
                    <a:pt x="52" y="116"/>
                    <a:pt x="25" y="117"/>
                  </a:cubicBezTo>
                  <a:cubicBezTo>
                    <a:pt x="32" y="114"/>
                    <a:pt x="41" y="113"/>
                    <a:pt x="51" y="114"/>
                  </a:cubicBezTo>
                  <a:cubicBezTo>
                    <a:pt x="48" y="102"/>
                    <a:pt x="47" y="89"/>
                    <a:pt x="45" y="79"/>
                  </a:cubicBezTo>
                  <a:cubicBezTo>
                    <a:pt x="31" y="79"/>
                    <a:pt x="16" y="80"/>
                    <a:pt x="4" y="80"/>
                  </a:cubicBezTo>
                  <a:cubicBezTo>
                    <a:pt x="2" y="68"/>
                    <a:pt x="0" y="55"/>
                    <a:pt x="0" y="41"/>
                  </a:cubicBezTo>
                  <a:cubicBezTo>
                    <a:pt x="8" y="32"/>
                    <a:pt x="30" y="35"/>
                    <a:pt x="44" y="34"/>
                  </a:cubicBezTo>
                  <a:cubicBezTo>
                    <a:pt x="43" y="25"/>
                    <a:pt x="38" y="0"/>
                    <a:pt x="54" y="7"/>
                  </a:cubicBezTo>
                  <a:close/>
                  <a:moveTo>
                    <a:pt x="49" y="35"/>
                  </a:moveTo>
                  <a:cubicBezTo>
                    <a:pt x="51" y="35"/>
                    <a:pt x="55" y="36"/>
                    <a:pt x="57" y="34"/>
                  </a:cubicBezTo>
                  <a:cubicBezTo>
                    <a:pt x="55" y="27"/>
                    <a:pt x="54" y="17"/>
                    <a:pt x="53" y="8"/>
                  </a:cubicBezTo>
                  <a:cubicBezTo>
                    <a:pt x="38" y="5"/>
                    <a:pt x="48" y="27"/>
                    <a:pt x="49" y="35"/>
                  </a:cubicBezTo>
                  <a:close/>
                  <a:moveTo>
                    <a:pt x="85" y="22"/>
                  </a:moveTo>
                  <a:cubicBezTo>
                    <a:pt x="86" y="22"/>
                    <a:pt x="87" y="20"/>
                    <a:pt x="86" y="19"/>
                  </a:cubicBezTo>
                  <a:cubicBezTo>
                    <a:pt x="85" y="20"/>
                    <a:pt x="83" y="22"/>
                    <a:pt x="85" y="22"/>
                  </a:cubicBezTo>
                  <a:close/>
                  <a:moveTo>
                    <a:pt x="94" y="38"/>
                  </a:moveTo>
                  <a:cubicBezTo>
                    <a:pt x="91" y="38"/>
                    <a:pt x="90" y="40"/>
                    <a:pt x="89" y="42"/>
                  </a:cubicBezTo>
                  <a:cubicBezTo>
                    <a:pt x="87" y="42"/>
                    <a:pt x="88" y="39"/>
                    <a:pt x="86" y="39"/>
                  </a:cubicBezTo>
                  <a:cubicBezTo>
                    <a:pt x="60" y="40"/>
                    <a:pt x="34" y="36"/>
                    <a:pt x="8" y="38"/>
                  </a:cubicBezTo>
                  <a:cubicBezTo>
                    <a:pt x="9" y="49"/>
                    <a:pt x="10" y="63"/>
                    <a:pt x="9" y="74"/>
                  </a:cubicBezTo>
                  <a:cubicBezTo>
                    <a:pt x="29" y="70"/>
                    <a:pt x="57" y="69"/>
                    <a:pt x="80" y="70"/>
                  </a:cubicBezTo>
                  <a:cubicBezTo>
                    <a:pt x="84" y="71"/>
                    <a:pt x="90" y="69"/>
                    <a:pt x="93" y="72"/>
                  </a:cubicBezTo>
                  <a:cubicBezTo>
                    <a:pt x="90" y="78"/>
                    <a:pt x="88" y="85"/>
                    <a:pt x="85" y="91"/>
                  </a:cubicBezTo>
                  <a:cubicBezTo>
                    <a:pt x="95" y="86"/>
                    <a:pt x="103" y="78"/>
                    <a:pt x="110" y="71"/>
                  </a:cubicBezTo>
                  <a:cubicBezTo>
                    <a:pt x="118" y="63"/>
                    <a:pt x="127" y="58"/>
                    <a:pt x="135" y="50"/>
                  </a:cubicBezTo>
                  <a:cubicBezTo>
                    <a:pt x="119" y="41"/>
                    <a:pt x="106" y="29"/>
                    <a:pt x="90" y="21"/>
                  </a:cubicBezTo>
                  <a:cubicBezTo>
                    <a:pt x="90" y="28"/>
                    <a:pt x="95" y="32"/>
                    <a:pt x="94" y="38"/>
                  </a:cubicBezTo>
                  <a:close/>
                  <a:moveTo>
                    <a:pt x="86" y="28"/>
                  </a:moveTo>
                  <a:cubicBezTo>
                    <a:pt x="87" y="27"/>
                    <a:pt x="88" y="25"/>
                    <a:pt x="86" y="24"/>
                  </a:cubicBezTo>
                  <a:cubicBezTo>
                    <a:pt x="85" y="25"/>
                    <a:pt x="85" y="27"/>
                    <a:pt x="86" y="28"/>
                  </a:cubicBezTo>
                  <a:close/>
                  <a:moveTo>
                    <a:pt x="86" y="29"/>
                  </a:moveTo>
                  <a:cubicBezTo>
                    <a:pt x="87" y="30"/>
                    <a:pt x="87" y="31"/>
                    <a:pt x="88" y="31"/>
                  </a:cubicBezTo>
                  <a:cubicBezTo>
                    <a:pt x="88" y="30"/>
                    <a:pt x="88" y="29"/>
                    <a:pt x="87" y="28"/>
                  </a:cubicBezTo>
                  <a:cubicBezTo>
                    <a:pt x="87" y="29"/>
                    <a:pt x="87" y="29"/>
                    <a:pt x="86" y="29"/>
                  </a:cubicBezTo>
                  <a:close/>
                  <a:moveTo>
                    <a:pt x="4" y="43"/>
                  </a:moveTo>
                  <a:cubicBezTo>
                    <a:pt x="4" y="42"/>
                    <a:pt x="7" y="41"/>
                    <a:pt x="6" y="39"/>
                  </a:cubicBezTo>
                  <a:cubicBezTo>
                    <a:pt x="5" y="41"/>
                    <a:pt x="3" y="42"/>
                    <a:pt x="4" y="43"/>
                  </a:cubicBezTo>
                  <a:close/>
                  <a:moveTo>
                    <a:pt x="4" y="48"/>
                  </a:moveTo>
                  <a:cubicBezTo>
                    <a:pt x="5" y="47"/>
                    <a:pt x="7" y="45"/>
                    <a:pt x="5" y="44"/>
                  </a:cubicBezTo>
                  <a:cubicBezTo>
                    <a:pt x="5" y="45"/>
                    <a:pt x="2" y="46"/>
                    <a:pt x="4" y="48"/>
                  </a:cubicBezTo>
                  <a:close/>
                  <a:moveTo>
                    <a:pt x="3" y="53"/>
                  </a:moveTo>
                  <a:cubicBezTo>
                    <a:pt x="6" y="54"/>
                    <a:pt x="7" y="48"/>
                    <a:pt x="5" y="48"/>
                  </a:cubicBezTo>
                  <a:cubicBezTo>
                    <a:pt x="3" y="49"/>
                    <a:pt x="3" y="51"/>
                    <a:pt x="3" y="53"/>
                  </a:cubicBezTo>
                  <a:close/>
                  <a:moveTo>
                    <a:pt x="4" y="57"/>
                  </a:moveTo>
                  <a:cubicBezTo>
                    <a:pt x="6" y="57"/>
                    <a:pt x="6" y="56"/>
                    <a:pt x="6" y="54"/>
                  </a:cubicBezTo>
                  <a:cubicBezTo>
                    <a:pt x="4" y="54"/>
                    <a:pt x="4" y="55"/>
                    <a:pt x="4" y="57"/>
                  </a:cubicBezTo>
                  <a:close/>
                  <a:moveTo>
                    <a:pt x="4" y="61"/>
                  </a:moveTo>
                  <a:cubicBezTo>
                    <a:pt x="5" y="61"/>
                    <a:pt x="7" y="59"/>
                    <a:pt x="6" y="58"/>
                  </a:cubicBezTo>
                  <a:cubicBezTo>
                    <a:pt x="5" y="59"/>
                    <a:pt x="3" y="59"/>
                    <a:pt x="4" y="61"/>
                  </a:cubicBezTo>
                  <a:close/>
                  <a:moveTo>
                    <a:pt x="5" y="65"/>
                  </a:moveTo>
                  <a:cubicBezTo>
                    <a:pt x="5" y="64"/>
                    <a:pt x="7" y="63"/>
                    <a:pt x="6" y="62"/>
                  </a:cubicBezTo>
                  <a:cubicBezTo>
                    <a:pt x="5" y="62"/>
                    <a:pt x="4" y="64"/>
                    <a:pt x="5" y="65"/>
                  </a:cubicBezTo>
                  <a:close/>
                  <a:moveTo>
                    <a:pt x="5" y="74"/>
                  </a:moveTo>
                  <a:cubicBezTo>
                    <a:pt x="7" y="74"/>
                    <a:pt x="6" y="68"/>
                    <a:pt x="6" y="65"/>
                  </a:cubicBezTo>
                  <a:cubicBezTo>
                    <a:pt x="3" y="67"/>
                    <a:pt x="6" y="71"/>
                    <a:pt x="5" y="74"/>
                  </a:cubicBezTo>
                  <a:close/>
                  <a:moveTo>
                    <a:pt x="67" y="75"/>
                  </a:moveTo>
                  <a:cubicBezTo>
                    <a:pt x="68" y="76"/>
                    <a:pt x="71" y="76"/>
                    <a:pt x="71" y="74"/>
                  </a:cubicBezTo>
                  <a:cubicBezTo>
                    <a:pt x="70" y="73"/>
                    <a:pt x="67" y="74"/>
                    <a:pt x="67" y="75"/>
                  </a:cubicBezTo>
                  <a:close/>
                  <a:moveTo>
                    <a:pt x="15" y="77"/>
                  </a:moveTo>
                  <a:cubicBezTo>
                    <a:pt x="16" y="77"/>
                    <a:pt x="18" y="77"/>
                    <a:pt x="19" y="77"/>
                  </a:cubicBezTo>
                  <a:cubicBezTo>
                    <a:pt x="20" y="76"/>
                    <a:pt x="20" y="75"/>
                    <a:pt x="21" y="74"/>
                  </a:cubicBezTo>
                  <a:cubicBezTo>
                    <a:pt x="18" y="74"/>
                    <a:pt x="16" y="75"/>
                    <a:pt x="15" y="77"/>
                  </a:cubicBezTo>
                  <a:close/>
                  <a:moveTo>
                    <a:pt x="21" y="77"/>
                  </a:moveTo>
                  <a:cubicBezTo>
                    <a:pt x="24" y="77"/>
                    <a:pt x="24" y="76"/>
                    <a:pt x="25" y="75"/>
                  </a:cubicBezTo>
                  <a:cubicBezTo>
                    <a:pt x="23" y="73"/>
                    <a:pt x="22" y="76"/>
                    <a:pt x="21" y="77"/>
                  </a:cubicBezTo>
                  <a:close/>
                  <a:moveTo>
                    <a:pt x="57" y="75"/>
                  </a:moveTo>
                  <a:cubicBezTo>
                    <a:pt x="57" y="77"/>
                    <a:pt x="62" y="75"/>
                    <a:pt x="62" y="74"/>
                  </a:cubicBezTo>
                  <a:cubicBezTo>
                    <a:pt x="60" y="74"/>
                    <a:pt x="59" y="75"/>
                    <a:pt x="57" y="75"/>
                  </a:cubicBezTo>
                  <a:close/>
                  <a:moveTo>
                    <a:pt x="63" y="75"/>
                  </a:moveTo>
                  <a:cubicBezTo>
                    <a:pt x="64" y="76"/>
                    <a:pt x="66" y="77"/>
                    <a:pt x="66" y="74"/>
                  </a:cubicBezTo>
                  <a:cubicBezTo>
                    <a:pt x="65" y="74"/>
                    <a:pt x="63" y="74"/>
                    <a:pt x="63" y="75"/>
                  </a:cubicBezTo>
                  <a:close/>
                  <a:moveTo>
                    <a:pt x="72" y="75"/>
                  </a:moveTo>
                  <a:cubicBezTo>
                    <a:pt x="74" y="75"/>
                    <a:pt x="77" y="76"/>
                    <a:pt x="77" y="74"/>
                  </a:cubicBezTo>
                  <a:cubicBezTo>
                    <a:pt x="75" y="75"/>
                    <a:pt x="72" y="74"/>
                    <a:pt x="72" y="75"/>
                  </a:cubicBezTo>
                  <a:close/>
                  <a:moveTo>
                    <a:pt x="78" y="75"/>
                  </a:moveTo>
                  <a:cubicBezTo>
                    <a:pt x="78" y="77"/>
                    <a:pt x="82" y="76"/>
                    <a:pt x="82" y="74"/>
                  </a:cubicBezTo>
                  <a:cubicBezTo>
                    <a:pt x="80" y="74"/>
                    <a:pt x="78" y="74"/>
                    <a:pt x="78" y="75"/>
                  </a:cubicBezTo>
                  <a:close/>
                  <a:moveTo>
                    <a:pt x="82" y="76"/>
                  </a:moveTo>
                  <a:cubicBezTo>
                    <a:pt x="84" y="73"/>
                    <a:pt x="86" y="78"/>
                    <a:pt x="87" y="74"/>
                  </a:cubicBezTo>
                  <a:cubicBezTo>
                    <a:pt x="85" y="74"/>
                    <a:pt x="82" y="74"/>
                    <a:pt x="82" y="76"/>
                  </a:cubicBezTo>
                  <a:close/>
                  <a:moveTo>
                    <a:pt x="25" y="77"/>
                  </a:moveTo>
                  <a:cubicBezTo>
                    <a:pt x="27" y="77"/>
                    <a:pt x="28" y="77"/>
                    <a:pt x="29" y="76"/>
                  </a:cubicBezTo>
                  <a:cubicBezTo>
                    <a:pt x="29" y="73"/>
                    <a:pt x="25" y="75"/>
                    <a:pt x="25" y="77"/>
                  </a:cubicBezTo>
                  <a:close/>
                  <a:moveTo>
                    <a:pt x="9" y="79"/>
                  </a:moveTo>
                  <a:cubicBezTo>
                    <a:pt x="11" y="77"/>
                    <a:pt x="13" y="78"/>
                    <a:pt x="13" y="75"/>
                  </a:cubicBezTo>
                  <a:cubicBezTo>
                    <a:pt x="11" y="75"/>
                    <a:pt x="8" y="77"/>
                    <a:pt x="9" y="79"/>
                  </a:cubicBezTo>
                  <a:close/>
                  <a:moveTo>
                    <a:pt x="30" y="77"/>
                  </a:moveTo>
                  <a:cubicBezTo>
                    <a:pt x="31" y="77"/>
                    <a:pt x="35" y="78"/>
                    <a:pt x="35" y="76"/>
                  </a:cubicBezTo>
                  <a:cubicBezTo>
                    <a:pt x="33" y="75"/>
                    <a:pt x="30" y="75"/>
                    <a:pt x="30" y="77"/>
                  </a:cubicBezTo>
                  <a:close/>
                  <a:moveTo>
                    <a:pt x="39" y="76"/>
                  </a:moveTo>
                  <a:cubicBezTo>
                    <a:pt x="39" y="78"/>
                    <a:pt x="45" y="78"/>
                    <a:pt x="44" y="75"/>
                  </a:cubicBezTo>
                  <a:cubicBezTo>
                    <a:pt x="43" y="75"/>
                    <a:pt x="40" y="75"/>
                    <a:pt x="39" y="76"/>
                  </a:cubicBezTo>
                  <a:close/>
                  <a:moveTo>
                    <a:pt x="45" y="76"/>
                  </a:moveTo>
                  <a:cubicBezTo>
                    <a:pt x="47" y="77"/>
                    <a:pt x="49" y="76"/>
                    <a:pt x="50" y="75"/>
                  </a:cubicBezTo>
                  <a:cubicBezTo>
                    <a:pt x="49" y="76"/>
                    <a:pt x="46" y="75"/>
                    <a:pt x="45" y="76"/>
                  </a:cubicBezTo>
                  <a:close/>
                  <a:moveTo>
                    <a:pt x="5" y="76"/>
                  </a:moveTo>
                  <a:cubicBezTo>
                    <a:pt x="5" y="78"/>
                    <a:pt x="6" y="78"/>
                    <a:pt x="6" y="79"/>
                  </a:cubicBezTo>
                  <a:cubicBezTo>
                    <a:pt x="8" y="79"/>
                    <a:pt x="8" y="77"/>
                    <a:pt x="8" y="76"/>
                  </a:cubicBezTo>
                  <a:cubicBezTo>
                    <a:pt x="7" y="77"/>
                    <a:pt x="6" y="75"/>
                    <a:pt x="5" y="76"/>
                  </a:cubicBezTo>
                  <a:close/>
                  <a:moveTo>
                    <a:pt x="51" y="84"/>
                  </a:moveTo>
                  <a:cubicBezTo>
                    <a:pt x="52" y="81"/>
                    <a:pt x="54" y="81"/>
                    <a:pt x="55" y="79"/>
                  </a:cubicBezTo>
                  <a:cubicBezTo>
                    <a:pt x="52" y="79"/>
                    <a:pt x="50" y="82"/>
                    <a:pt x="51" y="84"/>
                  </a:cubicBezTo>
                  <a:close/>
                  <a:moveTo>
                    <a:pt x="83" y="84"/>
                  </a:moveTo>
                  <a:cubicBezTo>
                    <a:pt x="84" y="83"/>
                    <a:pt x="86" y="80"/>
                    <a:pt x="85" y="79"/>
                  </a:cubicBezTo>
                  <a:cubicBezTo>
                    <a:pt x="84" y="80"/>
                    <a:pt x="81" y="82"/>
                    <a:pt x="83" y="84"/>
                  </a:cubicBezTo>
                  <a:close/>
                  <a:moveTo>
                    <a:pt x="51" y="86"/>
                  </a:moveTo>
                  <a:cubicBezTo>
                    <a:pt x="53" y="85"/>
                    <a:pt x="54" y="83"/>
                    <a:pt x="55" y="81"/>
                  </a:cubicBezTo>
                  <a:cubicBezTo>
                    <a:pt x="53" y="82"/>
                    <a:pt x="51" y="87"/>
                    <a:pt x="51" y="86"/>
                  </a:cubicBezTo>
                  <a:close/>
                  <a:moveTo>
                    <a:pt x="51" y="102"/>
                  </a:moveTo>
                  <a:cubicBezTo>
                    <a:pt x="52" y="97"/>
                    <a:pt x="59" y="94"/>
                    <a:pt x="55" y="88"/>
                  </a:cubicBezTo>
                  <a:cubicBezTo>
                    <a:pt x="55" y="91"/>
                    <a:pt x="52" y="93"/>
                    <a:pt x="53" y="93"/>
                  </a:cubicBezTo>
                  <a:cubicBezTo>
                    <a:pt x="54" y="93"/>
                    <a:pt x="53" y="91"/>
                    <a:pt x="55" y="91"/>
                  </a:cubicBezTo>
                  <a:cubicBezTo>
                    <a:pt x="55" y="95"/>
                    <a:pt x="51" y="98"/>
                    <a:pt x="51" y="102"/>
                  </a:cubicBezTo>
                  <a:close/>
                  <a:moveTo>
                    <a:pt x="83" y="94"/>
                  </a:moveTo>
                  <a:cubicBezTo>
                    <a:pt x="83" y="93"/>
                    <a:pt x="85" y="89"/>
                    <a:pt x="82" y="90"/>
                  </a:cubicBezTo>
                  <a:cubicBezTo>
                    <a:pt x="81" y="91"/>
                    <a:pt x="79" y="94"/>
                    <a:pt x="83" y="94"/>
                  </a:cubicBezTo>
                  <a:close/>
                  <a:moveTo>
                    <a:pt x="53" y="114"/>
                  </a:moveTo>
                  <a:cubicBezTo>
                    <a:pt x="55" y="114"/>
                    <a:pt x="58" y="115"/>
                    <a:pt x="60" y="114"/>
                  </a:cubicBezTo>
                  <a:cubicBezTo>
                    <a:pt x="58" y="108"/>
                    <a:pt x="57" y="101"/>
                    <a:pt x="56" y="95"/>
                  </a:cubicBezTo>
                  <a:cubicBezTo>
                    <a:pt x="52" y="100"/>
                    <a:pt x="50" y="107"/>
                    <a:pt x="5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861" tIns="46431" rIns="92861" bIns="46431" numCol="1" anchor="t" anchorCtr="0" compatLnSpc="1">
              <a:prstTxWarp prst="textNoShape">
                <a:avLst/>
              </a:prstTxWarp>
            </a:bodyPr>
            <a:lstStyle/>
            <a:p>
              <a:endParaRPr lang="en-US" sz="1828">
                <a:solidFill>
                  <a:srgbClr val="000000"/>
                </a:solidFill>
                <a:latin typeface="Arial"/>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671827705"/>
              </p:ext>
            </p:extLst>
          </p:nvPr>
        </p:nvGraphicFramePr>
        <p:xfrm>
          <a:off x="749144" y="1653740"/>
          <a:ext cx="7118810" cy="1433211"/>
        </p:xfrm>
        <a:graphic>
          <a:graphicData uri="http://schemas.openxmlformats.org/drawingml/2006/table">
            <a:tbl>
              <a:tblPr firstRow="1" bandRow="1">
                <a:tableStyleId>{2D5ABB26-0587-4C30-8999-92F81FD0307C}</a:tableStyleId>
              </a:tblPr>
              <a:tblGrid>
                <a:gridCol w="5995777">
                  <a:extLst>
                    <a:ext uri="{9D8B030D-6E8A-4147-A177-3AD203B41FA5}">
                      <a16:colId xmlns:a16="http://schemas.microsoft.com/office/drawing/2014/main" xmlns="" val="20000"/>
                    </a:ext>
                  </a:extLst>
                </a:gridCol>
                <a:gridCol w="1123033">
                  <a:extLst>
                    <a:ext uri="{9D8B030D-6E8A-4147-A177-3AD203B41FA5}">
                      <a16:colId xmlns:a16="http://schemas.microsoft.com/office/drawing/2014/main" xmlns="" val="20001"/>
                    </a:ext>
                  </a:extLst>
                </a:gridCol>
              </a:tblGrid>
              <a:tr h="190945">
                <a:tc>
                  <a:txBody>
                    <a:bodyPr/>
                    <a:lstStyle/>
                    <a:p>
                      <a:r>
                        <a:rPr lang="es-CL" sz="1200" b="1" dirty="0" smtClean="0">
                          <a:solidFill>
                            <a:schemeClr val="bg1"/>
                          </a:solidFill>
                        </a:rPr>
                        <a:t>PRODUCTO 4</a:t>
                      </a:r>
                      <a:endParaRPr lang="es-CL" sz="1200" b="1"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CL" sz="1200" b="1"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90945">
                <a:tc>
                  <a:txBody>
                    <a:bodyPr/>
                    <a:lstStyle/>
                    <a:p>
                      <a:pPr marL="0" indent="0">
                        <a:buNone/>
                      </a:pPr>
                      <a:r>
                        <a:rPr lang="es-CL" sz="1200" b="1" baseline="0" dirty="0" smtClean="0">
                          <a:solidFill>
                            <a:schemeClr val="bg1"/>
                          </a:solidFill>
                        </a:rPr>
                        <a:t>0. Metodología general</a:t>
                      </a: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r>
                        <a:rPr lang="es-CL" sz="1200" b="1" dirty="0" smtClean="0">
                          <a:solidFill>
                            <a:schemeClr val="bg1"/>
                          </a:solidFill>
                        </a:rPr>
                        <a:t>3</a:t>
                      </a:r>
                      <a:endParaRPr lang="es-CL" sz="1200" b="1"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90945">
                <a:tc>
                  <a:txBody>
                    <a:bodyPr/>
                    <a:lstStyle/>
                    <a:p>
                      <a:pPr marL="0" indent="0">
                        <a:buNone/>
                      </a:pPr>
                      <a:endParaRPr lang="es-CL" sz="1200" b="1" baseline="0" dirty="0" smtClean="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CL" sz="1200" b="1"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7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100" b="1" dirty="0" smtClean="0">
                          <a:solidFill>
                            <a:schemeClr val="bg1"/>
                          </a:solidFill>
                        </a:rPr>
                        <a:t>1.</a:t>
                      </a:r>
                      <a:r>
                        <a:rPr lang="es-CL" sz="1100" b="1" baseline="0" dirty="0" smtClean="0">
                          <a:solidFill>
                            <a:schemeClr val="bg1"/>
                          </a:solidFill>
                        </a:rPr>
                        <a:t> </a:t>
                      </a:r>
                      <a:r>
                        <a:rPr lang="es-CL" sz="1100" b="1" dirty="0" smtClean="0">
                          <a:solidFill>
                            <a:schemeClr val="bg1"/>
                          </a:solidFill>
                        </a:rPr>
                        <a:t>Desarrollo</a:t>
                      </a:r>
                      <a:r>
                        <a:rPr lang="es-CL" sz="1100" b="1" baseline="0" dirty="0" smtClean="0">
                          <a:solidFill>
                            <a:schemeClr val="bg1"/>
                          </a:solidFill>
                        </a:rPr>
                        <a:t> del Plan Operativo Plurianual (POPA) – 2016 al 2021 – Metodología de elaboración</a:t>
                      </a: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r>
                        <a:rPr lang="es-CL" sz="1100" b="0" dirty="0" smtClean="0">
                          <a:solidFill>
                            <a:schemeClr val="bg1"/>
                          </a:solidFill>
                        </a:rPr>
                        <a:t>5</a:t>
                      </a:r>
                      <a:endParaRPr lang="es-CL" sz="1100" b="0"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75032">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endParaRPr lang="es-ES_tradnl" sz="1100" i="1" dirty="0" smtClean="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CL" sz="1100" b="0"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7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1" i="1" dirty="0" smtClean="0">
                          <a:solidFill>
                            <a:schemeClr val="bg1"/>
                          </a:solidFill>
                        </a:rPr>
                        <a:t>2. Anexos</a:t>
                      </a: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r>
                        <a:rPr lang="es-CL" sz="1100" b="0" dirty="0" smtClean="0">
                          <a:solidFill>
                            <a:schemeClr val="bg1"/>
                          </a:solidFill>
                        </a:rPr>
                        <a:t>7</a:t>
                      </a:r>
                      <a:endParaRPr lang="es-CL" sz="1100" b="0"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75032">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endParaRPr lang="es-ES_tradnl" sz="1100" i="1" dirty="0" smtClean="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CL" sz="1100" b="0" dirty="0">
                        <a:solidFill>
                          <a:schemeClr val="bg1"/>
                        </a:solidFill>
                      </a:endParaRPr>
                    </a:p>
                  </a:txBody>
                  <a:tcPr marL="36560" marR="3656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3016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93490" y="2806874"/>
            <a:ext cx="7545388" cy="1522413"/>
          </a:xfrm>
        </p:spPr>
        <p:txBody>
          <a:bodyPr/>
          <a:lstStyle/>
          <a:p>
            <a:r>
              <a:rPr lang="es-ES" sz="3250" b="1" dirty="0">
                <a:solidFill>
                  <a:schemeClr val="bg2"/>
                </a:solidFill>
              </a:rPr>
              <a:t>0. Metodología general</a:t>
            </a:r>
          </a:p>
        </p:txBody>
      </p:sp>
    </p:spTree>
    <p:extLst>
      <p:ext uri="{BB962C8B-B14F-4D97-AF65-F5344CB8AC3E}">
        <p14:creationId xmlns:p14="http://schemas.microsoft.com/office/powerpoint/2010/main" val="2815981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9844" y="669390"/>
            <a:ext cx="8702154"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625" b="1" dirty="0">
                <a:solidFill>
                  <a:srgbClr val="002060"/>
                </a:solidFill>
              </a:rPr>
              <a:t>El proceso para la realización del Plan Estratégico de Desarrollo de Turismo Sostenible de Quito al 2021, se compone de 5 productos más la transferencia de conocimiento</a:t>
            </a:r>
            <a:endParaRPr lang="es-ES" sz="1066" i="1" dirty="0">
              <a:solidFill>
                <a:srgbClr val="00B0F0"/>
              </a:solidFill>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4</a:t>
            </a:fld>
            <a:endParaRPr lang="es-ES" dirty="0">
              <a:solidFill>
                <a:srgbClr val="002776"/>
              </a:solidFill>
            </a:endParaRPr>
          </a:p>
        </p:txBody>
      </p:sp>
      <p:grpSp>
        <p:nvGrpSpPr>
          <p:cNvPr id="58" name="Group 57"/>
          <p:cNvGrpSpPr/>
          <p:nvPr/>
        </p:nvGrpSpPr>
        <p:grpSpPr>
          <a:xfrm>
            <a:off x="1925160" y="5127945"/>
            <a:ext cx="6209670" cy="150680"/>
            <a:chOff x="4738795" y="5201672"/>
            <a:chExt cx="4064069" cy="148374"/>
          </a:xfrm>
        </p:grpSpPr>
        <p:cxnSp>
          <p:nvCxnSpPr>
            <p:cNvPr id="59" name="Straight Connector 58"/>
            <p:cNvCxnSpPr/>
            <p:nvPr/>
          </p:nvCxnSpPr>
          <p:spPr bwMode="auto">
            <a:xfrm flipV="1">
              <a:off x="4738795" y="5268089"/>
              <a:ext cx="4064069" cy="17720"/>
            </a:xfrm>
            <a:prstGeom prst="line">
              <a:avLst/>
            </a:prstGeom>
            <a:noFill/>
            <a:ln w="12700" cap="rnd">
              <a:solidFill>
                <a:srgbClr val="002060"/>
              </a:solidFill>
              <a:round/>
              <a:headEnd/>
              <a:tailEnd/>
            </a:ln>
          </p:spPr>
        </p:cxnSp>
        <p:sp>
          <p:nvSpPr>
            <p:cNvPr id="60" name="Rectangle 117"/>
            <p:cNvSpPr>
              <a:spLocks noChangeArrowheads="1"/>
            </p:cNvSpPr>
            <p:nvPr/>
          </p:nvSpPr>
          <p:spPr bwMode="gray">
            <a:xfrm>
              <a:off x="6205183" y="5201672"/>
              <a:ext cx="1131292" cy="148374"/>
            </a:xfrm>
            <a:prstGeom prst="rect">
              <a:avLst/>
            </a:prstGeom>
            <a:solidFill>
              <a:schemeClr val="bg1"/>
            </a:solidFill>
            <a:ln w="12700" cap="rnd" algn="ctr">
              <a:noFill/>
              <a:miter lim="800000"/>
              <a:headEnd/>
              <a:tailEnd/>
            </a:ln>
          </p:spPr>
          <p:txBody>
            <a:bodyPr wrap="square" lIns="73055" tIns="0" rIns="73055" bIns="0" anchor="b" anchorCtr="1">
              <a:spAutoFit/>
            </a:bodyPr>
            <a:lstStyle/>
            <a:p>
              <a:pPr algn="ctr" defTabSz="928573" eaLnBrk="0" hangingPunct="0">
                <a:lnSpc>
                  <a:spcPct val="95000"/>
                </a:lnSpc>
                <a:defRPr/>
              </a:pPr>
              <a:r>
                <a:rPr lang="es-ES" sz="1015" b="1" dirty="0">
                  <a:solidFill>
                    <a:srgbClr val="002060"/>
                  </a:solidFill>
                  <a:cs typeface="Arial" pitchFamily="34" charset="0"/>
                </a:rPr>
                <a:t>Metodología</a:t>
              </a:r>
            </a:p>
          </p:txBody>
        </p:sp>
      </p:grpSp>
      <p:sp>
        <p:nvSpPr>
          <p:cNvPr id="61" name="TextBox 53"/>
          <p:cNvSpPr txBox="1">
            <a:spLocks noChangeArrowheads="1"/>
          </p:cNvSpPr>
          <p:nvPr/>
        </p:nvSpPr>
        <p:spPr bwMode="auto">
          <a:xfrm>
            <a:off x="2083908" y="5433617"/>
            <a:ext cx="5981873" cy="1569808"/>
          </a:xfrm>
          <a:prstGeom prst="rect">
            <a:avLst/>
          </a:prstGeom>
          <a:noFill/>
          <a:ln w="9525">
            <a:noFill/>
            <a:miter lim="800000"/>
            <a:headEnd/>
            <a:tailEnd/>
          </a:ln>
        </p:spPr>
        <p:txBody>
          <a:bodyPr wrap="square" lIns="7312" tIns="7312" rIns="7312" bIns="7312">
            <a:spAutoFit/>
          </a:bodyPr>
          <a:lstStyle/>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Entrevistas continuadas a lo largo del proyecto a actores clave de la industria (TTOO, hoteleros, etc.)</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Visitas de campo</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Análisis matriciales (productos, mercados, socios estratégicos)</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FODA/DAFO</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Talleres</a:t>
            </a:r>
          </a:p>
          <a:p>
            <a:pPr marL="174107" indent="-174107" defTabSz="928573">
              <a:spcAft>
                <a:spcPts val="609"/>
              </a:spcAft>
              <a:buFont typeface="Arial" panose="020B0604020202020204" pitchFamily="34" charset="0"/>
              <a:buChar char="•"/>
              <a:defRPr/>
            </a:pPr>
            <a:r>
              <a:rPr lang="es-ES" sz="1015" kern="0" dirty="0" err="1">
                <a:solidFill>
                  <a:srgbClr val="002776"/>
                </a:solidFill>
                <a:cs typeface="Arial" pitchFamily="34" charset="0"/>
              </a:rPr>
              <a:t>Benchmark</a:t>
            </a:r>
            <a:r>
              <a:rPr lang="es-ES" sz="1015" kern="0" dirty="0">
                <a:solidFill>
                  <a:srgbClr val="002776"/>
                </a:solidFill>
                <a:cs typeface="Arial" pitchFamily="34" charset="0"/>
              </a:rPr>
              <a:t> de buenas </a:t>
            </a:r>
            <a:r>
              <a:rPr lang="es-ES" sz="1015" kern="0" dirty="0" smtClean="0">
                <a:solidFill>
                  <a:srgbClr val="002776"/>
                </a:solidFill>
                <a:cs typeface="Arial" pitchFamily="34" charset="0"/>
              </a:rPr>
              <a:t>prácticas</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Herramientas de </a:t>
            </a:r>
            <a:r>
              <a:rPr lang="es-ES" sz="1015" kern="0" dirty="0" smtClean="0">
                <a:solidFill>
                  <a:srgbClr val="002776"/>
                </a:solidFill>
                <a:cs typeface="Arial" pitchFamily="34" charset="0"/>
              </a:rPr>
              <a:t>gestión</a:t>
            </a:r>
            <a:endParaRPr lang="es-ES" sz="1015" kern="0" dirty="0">
              <a:solidFill>
                <a:srgbClr val="002776"/>
              </a:solidFill>
              <a:cs typeface="Arial" pitchFamily="34" charset="0"/>
            </a:endParaRPr>
          </a:p>
        </p:txBody>
      </p:sp>
      <p:grpSp>
        <p:nvGrpSpPr>
          <p:cNvPr id="62" name="Group 61"/>
          <p:cNvGrpSpPr/>
          <p:nvPr/>
        </p:nvGrpSpPr>
        <p:grpSpPr>
          <a:xfrm>
            <a:off x="349844" y="1287248"/>
            <a:ext cx="9471199" cy="3371363"/>
            <a:chOff x="479902" y="617820"/>
            <a:chExt cx="10658704" cy="3319758"/>
          </a:xfrm>
        </p:grpSpPr>
        <p:sp>
          <p:nvSpPr>
            <p:cNvPr id="63" name="AutoShape 182"/>
            <p:cNvSpPr>
              <a:spLocks noChangeArrowheads="1"/>
            </p:cNvSpPr>
            <p:nvPr/>
          </p:nvSpPr>
          <p:spPr bwMode="auto">
            <a:xfrm>
              <a:off x="6720490" y="882056"/>
              <a:ext cx="2160000" cy="471739"/>
            </a:xfrm>
            <a:prstGeom prst="chevron">
              <a:avLst>
                <a:gd name="adj" fmla="val 35536"/>
              </a:avLst>
            </a:prstGeom>
            <a:solidFill>
              <a:schemeClr val="accent2"/>
            </a:solidFill>
            <a:ln w="12700" algn="ctr">
              <a:noFill/>
              <a:miter lim="800000"/>
              <a:headEnd/>
              <a:tailEnd/>
            </a:ln>
          </p:spPr>
          <p:txBody>
            <a:bodyPr lIns="36560" tIns="46400" rIns="36560" bIns="46400" anchor="ctr"/>
            <a:lstStyle/>
            <a:p>
              <a:pPr algn="ctr" defTabSz="928573">
                <a:lnSpc>
                  <a:spcPct val="95000"/>
                </a:lnSpc>
              </a:pPr>
              <a:r>
                <a:rPr lang="es-ES" sz="1015" b="1" kern="0" dirty="0">
                  <a:solidFill>
                    <a:srgbClr val="FFFFFF"/>
                  </a:solidFill>
                  <a:cs typeface="Arial" pitchFamily="34" charset="0"/>
                </a:rPr>
                <a:t>PRODUCTO 4</a:t>
              </a:r>
            </a:p>
          </p:txBody>
        </p:sp>
        <p:sp>
          <p:nvSpPr>
            <p:cNvPr id="64" name="AutoShape 183"/>
            <p:cNvSpPr>
              <a:spLocks noChangeArrowheads="1"/>
            </p:cNvSpPr>
            <p:nvPr/>
          </p:nvSpPr>
          <p:spPr bwMode="auto">
            <a:xfrm>
              <a:off x="4640294" y="882056"/>
              <a:ext cx="2160000" cy="471739"/>
            </a:xfrm>
            <a:prstGeom prst="chevron">
              <a:avLst>
                <a:gd name="adj" fmla="val 38001"/>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3</a:t>
              </a:r>
            </a:p>
          </p:txBody>
        </p:sp>
        <p:sp>
          <p:nvSpPr>
            <p:cNvPr id="65" name="AutoShape 186"/>
            <p:cNvSpPr>
              <a:spLocks noChangeArrowheads="1"/>
            </p:cNvSpPr>
            <p:nvPr/>
          </p:nvSpPr>
          <p:spPr bwMode="auto">
            <a:xfrm>
              <a:off x="479902" y="882056"/>
              <a:ext cx="2160000" cy="471739"/>
            </a:xfrm>
            <a:prstGeom prst="chevron">
              <a:avLst>
                <a:gd name="adj" fmla="val 38032"/>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1</a:t>
              </a:r>
            </a:p>
          </p:txBody>
        </p:sp>
        <p:sp>
          <p:nvSpPr>
            <p:cNvPr id="66" name="AutoShape 186"/>
            <p:cNvSpPr>
              <a:spLocks noChangeArrowheads="1"/>
            </p:cNvSpPr>
            <p:nvPr/>
          </p:nvSpPr>
          <p:spPr bwMode="auto">
            <a:xfrm>
              <a:off x="2560098" y="882056"/>
              <a:ext cx="2160000" cy="471739"/>
            </a:xfrm>
            <a:prstGeom prst="chevron">
              <a:avLst>
                <a:gd name="adj" fmla="val 38032"/>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2</a:t>
              </a:r>
            </a:p>
          </p:txBody>
        </p:sp>
        <p:sp>
          <p:nvSpPr>
            <p:cNvPr id="67" name="TextBox 53"/>
            <p:cNvSpPr txBox="1">
              <a:spLocks noChangeArrowheads="1"/>
            </p:cNvSpPr>
            <p:nvPr/>
          </p:nvSpPr>
          <p:spPr bwMode="auto">
            <a:xfrm>
              <a:off x="500119" y="1467062"/>
              <a:ext cx="2020193" cy="1805031"/>
            </a:xfrm>
            <a:prstGeom prst="rect">
              <a:avLst/>
            </a:prstGeom>
            <a:noFill/>
            <a:ln w="9525">
              <a:noFill/>
              <a:miter lim="800000"/>
              <a:headEnd/>
              <a:tailEnd/>
            </a:ln>
          </p:spPr>
          <p:txBody>
            <a:bodyPr wrap="square" lIns="7312" tIns="7312" rIns="7312" bIns="7312">
              <a:spAutoFit/>
            </a:bodyPr>
            <a:lstStyle/>
            <a:p>
              <a:pPr defTabSz="928573">
                <a:spcAft>
                  <a:spcPts val="609"/>
                </a:spcAft>
                <a:defRPr/>
              </a:pPr>
              <a:r>
                <a:rPr lang="es-ES" sz="1015" kern="0" dirty="0">
                  <a:solidFill>
                    <a:srgbClr val="002776"/>
                  </a:solidFill>
                  <a:cs typeface="Arial" pitchFamily="34" charset="0"/>
                </a:rPr>
                <a:t>Análisis de la situación actual y contexto: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Plan de trabajo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Análisis histórico 2010-15</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Tendencias 2021</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Diagnóstico integral del </a:t>
              </a:r>
              <a:r>
                <a:rPr lang="es-ES" sz="1015" kern="0" dirty="0" err="1">
                  <a:solidFill>
                    <a:srgbClr val="002776"/>
                  </a:solidFill>
                  <a:cs typeface="Arial" pitchFamily="34" charset="0"/>
                </a:rPr>
                <a:t>cluster</a:t>
              </a:r>
              <a:r>
                <a:rPr lang="es-ES" sz="1015" kern="0" dirty="0">
                  <a:solidFill>
                    <a:srgbClr val="002776"/>
                  </a:solidFill>
                  <a:cs typeface="Arial" pitchFamily="34" charset="0"/>
                </a:rPr>
                <a:t> turístico de Quito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Revisión de la gestión de Quito Turismo</a:t>
              </a:r>
            </a:p>
          </p:txBody>
        </p:sp>
        <p:sp>
          <p:nvSpPr>
            <p:cNvPr id="68" name="Rectangle 67"/>
            <p:cNvSpPr>
              <a:spLocks noChangeArrowheads="1"/>
            </p:cNvSpPr>
            <p:nvPr/>
          </p:nvSpPr>
          <p:spPr bwMode="auto">
            <a:xfrm>
              <a:off x="757392" y="617820"/>
              <a:ext cx="8432647" cy="1372117"/>
            </a:xfrm>
            <a:prstGeom prst="rect">
              <a:avLst/>
            </a:prstGeom>
            <a:noFill/>
            <a:ln w="6350" algn="ctr">
              <a:noFill/>
              <a:miter lim="800000"/>
              <a:headEnd type="none" w="sm" len="sm"/>
              <a:tailEnd type="none" w="sm" len="sm"/>
            </a:ln>
          </p:spPr>
          <p:txBody>
            <a:bodyPr lIns="46356" tIns="46356" rIns="46356" bIns="46356" anchor="ctr"/>
            <a:lstStyle/>
            <a:p>
              <a:pPr marL="180345" indent="-180345" defTabSz="928573">
                <a:spcBef>
                  <a:spcPts val="609"/>
                </a:spcBef>
                <a:buSzPct val="100000"/>
                <a:buFont typeface="Wingdings" pitchFamily="2" charset="2"/>
                <a:buChar char="§"/>
                <a:defRPr/>
              </a:pPr>
              <a:endParaRPr lang="es-CL" sz="1117" b="1" dirty="0">
                <a:solidFill>
                  <a:srgbClr val="000000"/>
                </a:solidFill>
                <a:cs typeface="Arial" pitchFamily="34" charset="0"/>
              </a:endParaRPr>
            </a:p>
          </p:txBody>
        </p:sp>
        <p:sp>
          <p:nvSpPr>
            <p:cNvPr id="69" name="TextBox 53"/>
            <p:cNvSpPr txBox="1">
              <a:spLocks noChangeArrowheads="1"/>
            </p:cNvSpPr>
            <p:nvPr/>
          </p:nvSpPr>
          <p:spPr bwMode="auto">
            <a:xfrm>
              <a:off x="2566719" y="1467062"/>
              <a:ext cx="2086815" cy="870159"/>
            </a:xfrm>
            <a:prstGeom prst="rect">
              <a:avLst/>
            </a:prstGeom>
            <a:noFill/>
            <a:ln w="9525">
              <a:noFill/>
              <a:miter lim="800000"/>
              <a:headEnd/>
              <a:tailEnd/>
            </a:ln>
          </p:spPr>
          <p:txBody>
            <a:bodyPr wrap="square" lIns="7312" tIns="7312" rIns="7312" bIns="7312">
              <a:spAutoFit/>
            </a:bodyPr>
            <a:lstStyle/>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Misión, visión y objetivos</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PUV, posicionamiento</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Estrategias</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Metas</a:t>
              </a:r>
            </a:p>
          </p:txBody>
        </p:sp>
        <p:sp>
          <p:nvSpPr>
            <p:cNvPr id="70" name="TextBox 53"/>
            <p:cNvSpPr txBox="1">
              <a:spLocks noChangeArrowheads="1"/>
            </p:cNvSpPr>
            <p:nvPr/>
          </p:nvSpPr>
          <p:spPr bwMode="auto">
            <a:xfrm>
              <a:off x="4719364" y="1467063"/>
              <a:ext cx="2028336" cy="168346"/>
            </a:xfrm>
            <a:prstGeom prst="rect">
              <a:avLst/>
            </a:prstGeom>
            <a:noFill/>
            <a:ln w="9525">
              <a:noFill/>
              <a:miter lim="800000"/>
              <a:headEnd/>
              <a:tailEnd/>
            </a:ln>
          </p:spPr>
          <p:txBody>
            <a:bodyPr wrap="square" lIns="7312" tIns="7312" rIns="7312" bIns="7312">
              <a:spAutoFit/>
            </a:bodyPr>
            <a:lstStyle/>
            <a:p>
              <a:pPr marL="98339" indent="-98339" defTabSz="928573">
                <a:spcAft>
                  <a:spcPts val="609"/>
                </a:spcAft>
                <a:buFont typeface="Arial" panose="020B0604020202020204" pitchFamily="34" charset="0"/>
                <a:buChar char="•"/>
                <a:defRPr/>
              </a:pPr>
              <a:r>
                <a:rPr lang="es-ES" sz="1015" kern="0" dirty="0">
                  <a:solidFill>
                    <a:srgbClr val="002776"/>
                  </a:solidFill>
                  <a:cs typeface="Arial" pitchFamily="34" charset="0"/>
                </a:rPr>
                <a:t>Planes de acción </a:t>
              </a:r>
            </a:p>
          </p:txBody>
        </p:sp>
        <p:sp>
          <p:nvSpPr>
            <p:cNvPr id="71" name="TextBox 53"/>
            <p:cNvSpPr txBox="1">
              <a:spLocks noChangeArrowheads="1"/>
            </p:cNvSpPr>
            <p:nvPr/>
          </p:nvSpPr>
          <p:spPr bwMode="auto">
            <a:xfrm>
              <a:off x="6848574" y="1467063"/>
              <a:ext cx="2028337" cy="1166947"/>
            </a:xfrm>
            <a:prstGeom prst="rect">
              <a:avLst/>
            </a:prstGeom>
            <a:noFill/>
            <a:ln w="9525">
              <a:noFill/>
              <a:miter lim="800000"/>
              <a:headEnd/>
              <a:tailEnd/>
            </a:ln>
          </p:spPr>
          <p:txBody>
            <a:bodyPr wrap="square" lIns="7312" tIns="7312" rIns="7312" bIns="7312">
              <a:spAutoFit/>
            </a:bodyPr>
            <a:lstStyle/>
            <a:p>
              <a:pPr marL="85442" indent="-85442" defTabSz="928573">
                <a:spcAft>
                  <a:spcPts val="609"/>
                </a:spcAft>
                <a:buFont typeface="Arial" panose="020B0604020202020204" pitchFamily="34" charset="0"/>
                <a:buChar char="•"/>
                <a:defRPr/>
              </a:pPr>
              <a:r>
                <a:rPr lang="es-ES" sz="1015" kern="0" dirty="0" smtClean="0">
                  <a:solidFill>
                    <a:srgbClr val="002776"/>
                  </a:solidFill>
                  <a:cs typeface="Arial" pitchFamily="34" charset="0"/>
                </a:rPr>
                <a:t>POPA – Plan Operativo Plurianual 2016 – 2021 </a:t>
              </a:r>
            </a:p>
            <a:p>
              <a:pPr marL="85442" indent="-85442" defTabSz="928573">
                <a:spcAft>
                  <a:spcPts val="609"/>
                </a:spcAft>
                <a:buFont typeface="Arial" panose="020B0604020202020204" pitchFamily="34" charset="0"/>
                <a:buChar char="•"/>
                <a:defRPr/>
              </a:pPr>
              <a:r>
                <a:rPr lang="es-ES" sz="1015" i="1" kern="0" dirty="0" smtClean="0">
                  <a:solidFill>
                    <a:srgbClr val="002776"/>
                  </a:solidFill>
                  <a:cs typeface="Arial" pitchFamily="34" charset="0"/>
                </a:rPr>
                <a:t>Se incluyen </a:t>
              </a:r>
              <a:r>
                <a:rPr lang="es-ES" sz="1015" i="1" kern="0" dirty="0">
                  <a:solidFill>
                    <a:srgbClr val="002776"/>
                  </a:solidFill>
                  <a:cs typeface="Arial" pitchFamily="34" charset="0"/>
                </a:rPr>
                <a:t>Presupuestos referenciales a nivel programa, proyectos, productos y actividades (anuales y plurianuales) </a:t>
              </a:r>
              <a:endParaRPr lang="es-ES" sz="1015" i="1" kern="0" dirty="0" smtClean="0">
                <a:solidFill>
                  <a:srgbClr val="002776"/>
                </a:solidFill>
                <a:cs typeface="Arial" pitchFamily="34" charset="0"/>
              </a:endParaRPr>
            </a:p>
          </p:txBody>
        </p:sp>
        <p:sp>
          <p:nvSpPr>
            <p:cNvPr id="72" name="Rectangle 71"/>
            <p:cNvSpPr/>
            <p:nvPr/>
          </p:nvSpPr>
          <p:spPr bwMode="auto">
            <a:xfrm>
              <a:off x="6774006" y="688788"/>
              <a:ext cx="2098426" cy="2563998"/>
            </a:xfrm>
            <a:prstGeom prst="rect">
              <a:avLst/>
            </a:prstGeom>
            <a:noFill/>
            <a:ln w="38100" cap="flat" cmpd="sng" algn="ctr">
              <a:solidFill>
                <a:schemeClr val="accent2">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5368" indent="-235368" defTabSz="928573">
                <a:lnSpc>
                  <a:spcPct val="106000"/>
                </a:lnSpc>
              </a:pPr>
              <a:endParaRPr lang="es-CL" sz="2437">
                <a:solidFill>
                  <a:srgbClr val="000000"/>
                </a:solidFill>
                <a:cs typeface="Arial" pitchFamily="34" charset="0"/>
              </a:endParaRPr>
            </a:p>
          </p:txBody>
        </p:sp>
        <p:sp>
          <p:nvSpPr>
            <p:cNvPr id="73" name="TextBox 72"/>
            <p:cNvSpPr txBox="1"/>
            <p:nvPr/>
          </p:nvSpPr>
          <p:spPr bwMode="auto">
            <a:xfrm>
              <a:off x="9163268" y="3081497"/>
              <a:ext cx="1975338" cy="34257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7312" tIns="7312" rIns="7312" bIns="7312">
              <a:spAutoFit/>
            </a:bodyPr>
            <a:lstStyle>
              <a:defPPr>
                <a:defRPr lang="en-US"/>
              </a:defPPr>
              <a:lvl1pPr marL="96838" indent="-96838" fontAlgn="auto">
                <a:spcBef>
                  <a:spcPts val="0"/>
                </a:spcBef>
                <a:spcAft>
                  <a:spcPts val="300"/>
                </a:spcAft>
                <a:buFont typeface="Arial" panose="020B0604020202020204" pitchFamily="34" charset="0"/>
                <a:buChar char="•"/>
                <a:defRPr sz="900" kern="0">
                  <a:solidFill>
                    <a:schemeClr val="accent1"/>
                  </a:solidFill>
                </a:defRPr>
              </a:lvl1pPr>
            </a:lstStyle>
            <a:p>
              <a:pPr marL="0" indent="0" algn="ctr" defTabSz="928573">
                <a:buNone/>
              </a:pPr>
              <a:r>
                <a:rPr lang="es-ES" sz="1066" dirty="0">
                  <a:solidFill>
                    <a:srgbClr val="002776"/>
                  </a:solidFill>
                </a:rPr>
                <a:t>Avances realizados hasta el presente informe</a:t>
              </a:r>
            </a:p>
          </p:txBody>
        </p:sp>
        <p:cxnSp>
          <p:nvCxnSpPr>
            <p:cNvPr id="74" name="Straight Arrow Connector 73"/>
            <p:cNvCxnSpPr>
              <a:stCxn id="73" idx="1"/>
            </p:cNvCxnSpPr>
            <p:nvPr/>
          </p:nvCxnSpPr>
          <p:spPr bwMode="auto">
            <a:xfrm flipH="1" flipV="1">
              <a:off x="8734129" y="3250350"/>
              <a:ext cx="429139" cy="2436"/>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sp>
          <p:nvSpPr>
            <p:cNvPr id="75" name="AutoShape 182"/>
            <p:cNvSpPr>
              <a:spLocks noChangeArrowheads="1"/>
            </p:cNvSpPr>
            <p:nvPr/>
          </p:nvSpPr>
          <p:spPr bwMode="auto">
            <a:xfrm>
              <a:off x="8800684" y="882056"/>
              <a:ext cx="2160000" cy="471739"/>
            </a:xfrm>
            <a:prstGeom prst="chevron">
              <a:avLst>
                <a:gd name="adj" fmla="val 35536"/>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5</a:t>
              </a:r>
            </a:p>
          </p:txBody>
        </p:sp>
        <p:sp>
          <p:nvSpPr>
            <p:cNvPr id="76" name="TextBox 53"/>
            <p:cNvSpPr txBox="1">
              <a:spLocks noChangeArrowheads="1"/>
            </p:cNvSpPr>
            <p:nvPr/>
          </p:nvSpPr>
          <p:spPr bwMode="auto">
            <a:xfrm>
              <a:off x="8908910" y="1467063"/>
              <a:ext cx="2028337" cy="403878"/>
            </a:xfrm>
            <a:prstGeom prst="rect">
              <a:avLst/>
            </a:prstGeom>
            <a:noFill/>
            <a:ln w="9525">
              <a:noFill/>
              <a:miter lim="800000"/>
              <a:headEnd/>
              <a:tailEnd/>
            </a:ln>
          </p:spPr>
          <p:txBody>
            <a:bodyPr wrap="square" lIns="7312" tIns="7312" rIns="7312" bIns="7312">
              <a:spAutoFit/>
            </a:bodyPr>
            <a:lstStyle/>
            <a:p>
              <a:pPr marL="85442" indent="-85442" defTabSz="928573">
                <a:spcAft>
                  <a:spcPts val="609"/>
                </a:spcAft>
                <a:buFont typeface="Arial" panose="020B0604020202020204" pitchFamily="34" charset="0"/>
                <a:buChar char="•"/>
                <a:defRPr/>
              </a:pPr>
              <a:r>
                <a:rPr lang="es-ES" sz="1015" kern="0" dirty="0">
                  <a:solidFill>
                    <a:srgbClr val="002776"/>
                  </a:solidFill>
                  <a:cs typeface="Arial" pitchFamily="34" charset="0"/>
                </a:rPr>
                <a:t>Herramientas de gestión</a:t>
              </a:r>
            </a:p>
            <a:p>
              <a:pPr marL="85442" indent="-85442" defTabSz="928573">
                <a:spcAft>
                  <a:spcPts val="609"/>
                </a:spcAft>
                <a:buFont typeface="Arial" panose="020B0604020202020204" pitchFamily="34" charset="0"/>
                <a:buChar char="•"/>
                <a:defRPr/>
              </a:pPr>
              <a:r>
                <a:rPr lang="es-ES" sz="1015" kern="0" dirty="0" err="1">
                  <a:solidFill>
                    <a:srgbClr val="002776"/>
                  </a:solidFill>
                  <a:cs typeface="Arial" pitchFamily="34" charset="0"/>
                </a:rPr>
                <a:t>Canvas</a:t>
              </a:r>
              <a:endParaRPr lang="es-ES" sz="1015" kern="0" dirty="0">
                <a:solidFill>
                  <a:srgbClr val="002776"/>
                </a:solidFill>
                <a:cs typeface="Arial" pitchFamily="34" charset="0"/>
              </a:endParaRPr>
            </a:p>
          </p:txBody>
        </p:sp>
        <p:sp>
          <p:nvSpPr>
            <p:cNvPr id="77" name="AutoShape 186"/>
            <p:cNvSpPr>
              <a:spLocks noChangeArrowheads="1"/>
            </p:cNvSpPr>
            <p:nvPr/>
          </p:nvSpPr>
          <p:spPr bwMode="auto">
            <a:xfrm>
              <a:off x="479902" y="3506247"/>
              <a:ext cx="10316843" cy="431331"/>
            </a:xfrm>
            <a:prstGeom prst="chevron">
              <a:avLst>
                <a:gd name="adj" fmla="val 38032"/>
              </a:avLst>
            </a:prstGeom>
            <a:solidFill>
              <a:schemeClr val="accent2">
                <a:lumMod val="40000"/>
                <a:lumOff val="60000"/>
              </a:schemeClr>
            </a:solidFill>
            <a:ln w="12700" algn="ctr">
              <a:noFill/>
              <a:miter lim="800000"/>
              <a:headEnd/>
              <a:tailEnd/>
            </a:ln>
          </p:spPr>
          <p:txBody>
            <a:bodyPr lIns="36560" tIns="46400" rIns="36560" bIns="46400" anchor="ctr"/>
            <a:lstStyle/>
            <a:p>
              <a:pPr algn="ctr" defTabSz="928573">
                <a:lnSpc>
                  <a:spcPct val="95000"/>
                </a:lnSpc>
                <a:defRPr/>
              </a:pPr>
              <a:r>
                <a:rPr lang="es-ES" sz="1015" b="1" kern="0" dirty="0">
                  <a:solidFill>
                    <a:srgbClr val="002060"/>
                  </a:solidFill>
                  <a:cs typeface="Arial" pitchFamily="34" charset="0"/>
                </a:rPr>
                <a:t>PRODUCTO 6</a:t>
              </a:r>
            </a:p>
            <a:p>
              <a:pPr algn="ctr" defTabSz="928573">
                <a:lnSpc>
                  <a:spcPct val="95000"/>
                </a:lnSpc>
                <a:defRPr/>
              </a:pPr>
              <a:r>
                <a:rPr lang="es-ES" sz="1015" kern="0" dirty="0">
                  <a:solidFill>
                    <a:srgbClr val="002060"/>
                  </a:solidFill>
                  <a:cs typeface="Arial" pitchFamily="34" charset="0"/>
                </a:rPr>
                <a:t>Transferencia de conocimiento / Mecanismos de acompañamiento</a:t>
              </a:r>
            </a:p>
          </p:txBody>
        </p:sp>
      </p:grpSp>
    </p:spTree>
    <p:extLst>
      <p:ext uri="{BB962C8B-B14F-4D97-AF65-F5344CB8AC3E}">
        <p14:creationId xmlns:p14="http://schemas.microsoft.com/office/powerpoint/2010/main" val="155972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5</a:t>
            </a:fld>
            <a:endParaRPr lang="es-ES_tradnl" dirty="0">
              <a:solidFill>
                <a:srgbClr val="002776"/>
              </a:solidFill>
            </a:endParaRPr>
          </a:p>
        </p:txBody>
      </p:sp>
      <p:sp>
        <p:nvSpPr>
          <p:cNvPr id="7" name="Text Placeholder 1"/>
          <p:cNvSpPr txBox="1">
            <a:spLocks/>
          </p:cNvSpPr>
          <p:nvPr/>
        </p:nvSpPr>
        <p:spPr bwMode="auto">
          <a:xfrm>
            <a:off x="493490" y="2806874"/>
            <a:ext cx="75453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smtClean="0">
                <a:solidFill>
                  <a:schemeClr val="bg2"/>
                </a:solidFill>
              </a:rPr>
              <a:t>1. Desarrollo del Plan Operativo Plurianual (POPA)- 2016 al 2021 - Metodología de elaboración</a:t>
            </a:r>
          </a:p>
        </p:txBody>
      </p:sp>
    </p:spTree>
    <p:extLst>
      <p:ext uri="{BB962C8B-B14F-4D97-AF65-F5344CB8AC3E}">
        <p14:creationId xmlns:p14="http://schemas.microsoft.com/office/powerpoint/2010/main" val="259334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6091" y="140411"/>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Plan Operativo Plurianual – POPA 2016 - 2021</a:t>
            </a:r>
            <a:endParaRPr lang="es-ES" sz="2437" b="1" dirty="0">
              <a:solidFill>
                <a:srgbClr val="002060"/>
              </a:solidFill>
            </a:endParaRPr>
          </a:p>
          <a:p>
            <a:pPr fontAlgn="base">
              <a:spcBef>
                <a:spcPct val="0"/>
              </a:spcBef>
              <a:spcAft>
                <a:spcPct val="0"/>
              </a:spcAft>
            </a:pPr>
            <a:r>
              <a:rPr lang="es-ES" sz="2031" b="1" dirty="0" smtClean="0">
                <a:solidFill>
                  <a:srgbClr val="00B0F0"/>
                </a:solidFill>
              </a:rPr>
              <a:t>Metodología </a:t>
            </a:r>
            <a:endParaRPr lang="es-ES" sz="1422"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a:t>
            </a:fld>
            <a:endParaRPr lang="es-ES" dirty="0">
              <a:solidFill>
                <a:srgbClr val="002776"/>
              </a:solidFill>
            </a:endParaRPr>
          </a:p>
        </p:txBody>
      </p:sp>
      <p:sp>
        <p:nvSpPr>
          <p:cNvPr id="43" name="Title 1"/>
          <p:cNvSpPr txBox="1">
            <a:spLocks/>
          </p:cNvSpPr>
          <p:nvPr/>
        </p:nvSpPr>
        <p:spPr bwMode="auto">
          <a:xfrm>
            <a:off x="403227" y="934666"/>
            <a:ext cx="9510447"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dirty="0" smtClean="0">
                <a:solidFill>
                  <a:srgbClr val="002060"/>
                </a:solidFill>
              </a:rPr>
              <a:t>El </a:t>
            </a:r>
            <a:r>
              <a:rPr lang="es-ES" sz="1200" b="1" dirty="0" smtClean="0">
                <a:solidFill>
                  <a:srgbClr val="002060"/>
                </a:solidFill>
              </a:rPr>
              <a:t>Plan Operativo Plurianual – 2016 al 2021</a:t>
            </a:r>
            <a:r>
              <a:rPr lang="es-ES" sz="1200" dirty="0" smtClean="0">
                <a:solidFill>
                  <a:srgbClr val="002060"/>
                </a:solidFill>
              </a:rPr>
              <a:t> se desarrolla con base en los documentos:  Producto 2, Definición de la Estrategia, y Producto 3. Plan de Actuaciones, tomando en cuenta los objetivos estratégicos generados por parte de Quito Turismo, los pilares claves que se dividen en: Conectividad, Desarrollo PCDTO de Alto Impacto (RICE), y Marketing, de acuerdo a cada uno de los proyectos planteados a realizar en el periodo 2016 – 2021.</a:t>
            </a:r>
          </a:p>
          <a:p>
            <a:pPr fontAlgn="base">
              <a:spcBef>
                <a:spcPct val="0"/>
              </a:spcBef>
              <a:spcAft>
                <a:spcPct val="0"/>
              </a:spcAft>
            </a:pPr>
            <a:r>
              <a:rPr lang="es-ES" sz="1200" dirty="0" smtClean="0">
                <a:solidFill>
                  <a:srgbClr val="002060"/>
                </a:solidFill>
              </a:rPr>
              <a:t>A continuación se describe las variables utilizadas.</a:t>
            </a: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Objetivos Estratégicos: las grandes metas turísticas a lograr como consecuencia de la aplicación íntegra del Plan Estratégico de Desarrollo de Turismo Sostenible de Quito 2016 – 2021</a:t>
            </a: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Pilar estratégico: las estrategias fundamentales a partir de las cuales se desarrollan las estrategias concretas.</a:t>
            </a:r>
          </a:p>
          <a:p>
            <a:pPr fontAlgn="base">
              <a:spcBef>
                <a:spcPct val="0"/>
              </a:spcBef>
              <a:spcAft>
                <a:spcPct val="0"/>
              </a:spcAft>
            </a:pPr>
            <a:endParaRPr lang="es-ES" sz="1200" dirty="0">
              <a:solidFill>
                <a:srgbClr val="002060"/>
              </a:solidFill>
            </a:endParaRPr>
          </a:p>
          <a:p>
            <a:pPr marL="171450" indent="-171450">
              <a:buFont typeface="Arial" panose="020B0604020202020204" pitchFamily="34" charset="0"/>
              <a:buChar char="•"/>
            </a:pPr>
            <a:r>
              <a:rPr lang="es-ES" sz="1200" dirty="0" smtClean="0">
                <a:solidFill>
                  <a:srgbClr val="002060"/>
                </a:solidFill>
              </a:rPr>
              <a:t>Programas</a:t>
            </a:r>
            <a:r>
              <a:rPr lang="es-ES" sz="1200" dirty="0">
                <a:solidFill>
                  <a:srgbClr val="002060"/>
                </a:solidFill>
              </a:rPr>
              <a:t>: </a:t>
            </a:r>
            <a:r>
              <a:rPr lang="es-ES" sz="1200" dirty="0" smtClean="0">
                <a:solidFill>
                  <a:srgbClr val="002060"/>
                </a:solidFill>
              </a:rPr>
              <a:t>son las iniciativas a desarrollar o también denominados Proyectos en el Plan de Actuaciones (Producto 3). Los proyectos son el contenido que compone las estrategias y son el conjunto de acciones a realizar para lograr un resultado concreto que ayuda al logro del objetivo estratégico.</a:t>
            </a:r>
          </a:p>
          <a:p>
            <a:pPr marL="171450" indent="-171450" fontAlgn="base">
              <a:spcBef>
                <a:spcPct val="0"/>
              </a:spcBef>
              <a:spcAft>
                <a:spcPct val="0"/>
              </a:spcAft>
              <a:buFont typeface="Arial" panose="020B0604020202020204" pitchFamily="34" charset="0"/>
              <a:buChar char="•"/>
            </a:pPr>
            <a:endParaRPr lang="es-ES" sz="1200" dirty="0" smtClean="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 de Proyectos: corresponde a la numeración de cada proyecto de acuerdo con el Plan de Actuaciones, Producto 3. </a:t>
            </a:r>
          </a:p>
          <a:p>
            <a:pPr marL="171450" indent="-171450" fontAlgn="base">
              <a:spcBef>
                <a:spcPct val="0"/>
              </a:spcBef>
              <a:spcAft>
                <a:spcPct val="0"/>
              </a:spcAft>
              <a:buFont typeface="Arial" panose="020B0604020202020204" pitchFamily="34" charset="0"/>
              <a:buChar char="•"/>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a:solidFill>
                  <a:srgbClr val="002060"/>
                </a:solidFill>
              </a:rPr>
              <a:t>Objetivos del </a:t>
            </a:r>
            <a:r>
              <a:rPr lang="es-ES" sz="1200" dirty="0" smtClean="0">
                <a:solidFill>
                  <a:srgbClr val="002060"/>
                </a:solidFill>
              </a:rPr>
              <a:t>Proyecto: hacen referencias a los objetivos establecidos para cada uno de los proyectos o programas definidos en el Plan d Actuaciones.</a:t>
            </a: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Descripción del proyecto para la definición de los productos: corresponde al plan de trabajo de alto nivel desarrollado para cada uno de los proyectos.</a:t>
            </a: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Metas del proyecto: trata los indicadores o los KPI´S específicos definidos para monitorear y evaluar cada uno de los proyectos en base al plan de trabajo de alto nivel.</a:t>
            </a:r>
          </a:p>
          <a:p>
            <a:pPr marL="914400" lvl="1" indent="-171450">
              <a:buFont typeface="Arial" panose="020B0604020202020204" pitchFamily="34" charset="0"/>
              <a:buChar char="•"/>
            </a:pPr>
            <a:r>
              <a:rPr lang="es-ES_tradnl" sz="1200" dirty="0" smtClean="0">
                <a:solidFill>
                  <a:srgbClr val="002060"/>
                </a:solidFill>
              </a:rPr>
              <a:t>Las metas concretas a lograr para cada proyecto y su calendarización se realizarán en el Producto 5, en el cuadro de mando o BSC – </a:t>
            </a:r>
            <a:r>
              <a:rPr lang="es-ES_tradnl" sz="1200" dirty="0" err="1" smtClean="0">
                <a:solidFill>
                  <a:srgbClr val="002060"/>
                </a:solidFill>
              </a:rPr>
              <a:t>Balanced</a:t>
            </a:r>
            <a:r>
              <a:rPr lang="es-ES_tradnl" sz="1200" dirty="0" smtClean="0">
                <a:solidFill>
                  <a:srgbClr val="002060"/>
                </a:solidFill>
              </a:rPr>
              <a:t> Score </a:t>
            </a:r>
            <a:r>
              <a:rPr lang="es-ES_tradnl" sz="1200" dirty="0" err="1" smtClean="0">
                <a:solidFill>
                  <a:srgbClr val="002060"/>
                </a:solidFill>
              </a:rPr>
              <a:t>Card</a:t>
            </a:r>
            <a:r>
              <a:rPr lang="es-ES_tradnl" sz="1200" dirty="0" smtClean="0">
                <a:solidFill>
                  <a:srgbClr val="002060"/>
                </a:solidFill>
              </a:rPr>
              <a:t>.</a:t>
            </a:r>
            <a:endParaRPr lang="es-ES" sz="1200" dirty="0" smtClean="0">
              <a:solidFill>
                <a:srgbClr val="002060"/>
              </a:solidFill>
            </a:endParaRP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Productos: hace referencia a la descripción de cada uno de los encargos que Quito Turismo debe presupuestar como parte del Proyecto o Programa a implementar. </a:t>
            </a:r>
          </a:p>
          <a:p>
            <a:pPr fontAlgn="base">
              <a:spcBef>
                <a:spcPct val="0"/>
              </a:spcBef>
              <a:spcAft>
                <a:spcPct val="0"/>
              </a:spcAft>
            </a:pPr>
            <a:endParaRPr lang="es-ES" sz="1200" dirty="0">
              <a:solidFill>
                <a:srgbClr val="002060"/>
              </a:solidFill>
            </a:endParaRPr>
          </a:p>
          <a:p>
            <a:pPr marL="171450" indent="-171450" fontAlgn="base">
              <a:spcBef>
                <a:spcPct val="0"/>
              </a:spcBef>
              <a:spcAft>
                <a:spcPct val="0"/>
              </a:spcAft>
              <a:buFont typeface="Arial" panose="020B0604020202020204" pitchFamily="34" charset="0"/>
              <a:buChar char="•"/>
            </a:pPr>
            <a:r>
              <a:rPr lang="es-ES" sz="1200" dirty="0" smtClean="0">
                <a:solidFill>
                  <a:srgbClr val="002060"/>
                </a:solidFill>
              </a:rPr>
              <a:t>Valor Total Proyectos</a:t>
            </a:r>
            <a:r>
              <a:rPr lang="es-ES" sz="1200" dirty="0">
                <a:solidFill>
                  <a:srgbClr val="002060"/>
                </a:solidFill>
              </a:rPr>
              <a:t> </a:t>
            </a:r>
            <a:r>
              <a:rPr lang="es-ES" sz="1200" dirty="0" smtClean="0">
                <a:solidFill>
                  <a:srgbClr val="002060"/>
                </a:solidFill>
              </a:rPr>
              <a:t>y Valor Anual Desglosado: indica el monto total asignado para la implementación proyecto, aunque en el POPA al ser de la organización QT se incluye únicamente la aportación que éste realizará. Aparece también su desglose anual.</a:t>
            </a:r>
          </a:p>
          <a:p>
            <a:pPr fontAlgn="base">
              <a:spcBef>
                <a:spcPct val="0"/>
              </a:spcBef>
              <a:spcAft>
                <a:spcPct val="0"/>
              </a:spcAft>
            </a:pPr>
            <a:endParaRPr lang="es-ES" sz="1200" b="1" dirty="0">
              <a:solidFill>
                <a:srgbClr val="002060"/>
              </a:solidFill>
            </a:endParaRPr>
          </a:p>
          <a:p>
            <a:pPr fontAlgn="base">
              <a:spcBef>
                <a:spcPct val="0"/>
              </a:spcBef>
              <a:spcAft>
                <a:spcPct val="0"/>
              </a:spcAft>
            </a:pPr>
            <a:r>
              <a:rPr lang="es-ES" sz="1200" b="1" dirty="0" smtClean="0">
                <a:solidFill>
                  <a:srgbClr val="002060"/>
                </a:solidFill>
              </a:rPr>
              <a:t>  </a:t>
            </a:r>
          </a:p>
          <a:p>
            <a:pPr fontAlgn="base">
              <a:spcBef>
                <a:spcPct val="0"/>
              </a:spcBef>
              <a:spcAft>
                <a:spcPct val="0"/>
              </a:spcAft>
            </a:pPr>
            <a:endParaRPr lang="es-ES" sz="1200" b="1" dirty="0" smtClean="0">
              <a:solidFill>
                <a:srgbClr val="002060"/>
              </a:solidFill>
            </a:endParaRPr>
          </a:p>
        </p:txBody>
      </p:sp>
      <p:sp>
        <p:nvSpPr>
          <p:cNvPr id="49" name="TextBox 48"/>
          <p:cNvSpPr txBox="1"/>
          <p:nvPr/>
        </p:nvSpPr>
        <p:spPr>
          <a:xfrm>
            <a:off x="612778" y="7157319"/>
            <a:ext cx="8712968" cy="707886"/>
          </a:xfrm>
          <a:prstGeom prst="rect">
            <a:avLst/>
          </a:prstGeom>
          <a:noFill/>
        </p:spPr>
        <p:txBody>
          <a:bodyPr wrap="square" rtlCol="0">
            <a:spAutoFit/>
          </a:bodyPr>
          <a:lstStyle/>
          <a:p>
            <a:r>
              <a:rPr lang="es-ES" sz="800" dirty="0" smtClean="0">
                <a:solidFill>
                  <a:srgbClr val="002776"/>
                </a:solidFill>
                <a:cs typeface="Arial" panose="020B0604020202020204" pitchFamily="34" charset="0"/>
              </a:rPr>
              <a:t>Nota: Dentro del archivo editable Excel que fue entregado a Quito Turismo se encuentran celdas que no contienen información, estas deberán ser llenadas por Quito Turismo de acuerdo a la necesidad de cada programa y a las respectiva planificación realizada por cada Dirección.</a:t>
            </a:r>
          </a:p>
          <a:p>
            <a:r>
              <a:rPr lang="es-ES" sz="800" i="1" dirty="0" smtClean="0">
                <a:solidFill>
                  <a:srgbClr val="002776"/>
                </a:solidFill>
                <a:cs typeface="Arial" panose="020B0604020202020204" pitchFamily="34" charset="0"/>
              </a:rPr>
              <a:t>Nota: El POPA fue desarrollado en base a la reunión mantenida con el Gerente Financiero y el Jefe de Planificación de Quito Turismo</a:t>
            </a:r>
            <a:endParaRPr lang="es-ES" sz="800" i="1" dirty="0" smtClean="0">
              <a:solidFill>
                <a:srgbClr val="002060"/>
              </a:solidFill>
            </a:endParaRPr>
          </a:p>
          <a:p>
            <a:r>
              <a:rPr lang="es-ES" sz="800" i="1" dirty="0" smtClean="0">
                <a:solidFill>
                  <a:srgbClr val="002060"/>
                </a:solidFill>
              </a:rPr>
              <a:t>Fuente: Producto_2_Definición de la Estrategia, y Producto_3_Plan de Actuaciones</a:t>
            </a:r>
          </a:p>
          <a:p>
            <a:r>
              <a:rPr lang="es-ES" sz="800" dirty="0" smtClean="0">
                <a:solidFill>
                  <a:srgbClr val="002776"/>
                </a:solidFill>
                <a:cs typeface="Arial" panose="020B0604020202020204" pitchFamily="34" charset="0"/>
              </a:rPr>
              <a:t> </a:t>
            </a:r>
            <a:endParaRPr lang="es-ES" sz="800" dirty="0">
              <a:solidFill>
                <a:srgbClr val="002776"/>
              </a:solidFill>
              <a:cs typeface="Arial" panose="020B0604020202020204" pitchFamily="34" charset="0"/>
            </a:endParaRPr>
          </a:p>
        </p:txBody>
      </p:sp>
    </p:spTree>
    <p:extLst>
      <p:ext uri="{BB962C8B-B14F-4D97-AF65-F5344CB8AC3E}">
        <p14:creationId xmlns:p14="http://schemas.microsoft.com/office/powerpoint/2010/main" val="98162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7</a:t>
            </a:fld>
            <a:endParaRPr lang="es-ES_tradnl" dirty="0">
              <a:solidFill>
                <a:srgbClr val="002776"/>
              </a:solidFill>
            </a:endParaRPr>
          </a:p>
        </p:txBody>
      </p:sp>
      <p:sp>
        <p:nvSpPr>
          <p:cNvPr id="7" name="Text Placeholder 1"/>
          <p:cNvSpPr txBox="1">
            <a:spLocks/>
          </p:cNvSpPr>
          <p:nvPr/>
        </p:nvSpPr>
        <p:spPr bwMode="auto">
          <a:xfrm>
            <a:off x="493490" y="2806874"/>
            <a:ext cx="75453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smtClean="0">
                <a:solidFill>
                  <a:schemeClr val="bg2"/>
                </a:solidFill>
              </a:rPr>
              <a:t>2. Anexos (archivo Excel)</a:t>
            </a:r>
            <a:endParaRPr lang="es-ES" sz="3250" b="1" kern="0" dirty="0">
              <a:solidFill>
                <a:schemeClr val="bg2"/>
              </a:solidFill>
            </a:endParaRPr>
          </a:p>
        </p:txBody>
      </p:sp>
    </p:spTree>
    <p:extLst>
      <p:ext uri="{BB962C8B-B14F-4D97-AF65-F5344CB8AC3E}">
        <p14:creationId xmlns:p14="http://schemas.microsoft.com/office/powerpoint/2010/main" val="274331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txBox="1">
            <a:spLocks/>
          </p:cNvSpPr>
          <p:nvPr/>
        </p:nvSpPr>
        <p:spPr bwMode="auto">
          <a:xfrm>
            <a:off x="457589" y="4325766"/>
            <a:ext cx="6743336" cy="23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812" dirty="0">
                <a:solidFill>
                  <a:srgbClr val="002776"/>
                </a:solidFill>
                <a:cs typeface="Arial" pitchFamily="34" charset="0"/>
              </a:rPr>
              <a:t>Deloitte se refiere a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a:t>
            </a:r>
            <a:r>
              <a:rPr lang="es-ES" sz="812" i="1" dirty="0" err="1">
                <a:solidFill>
                  <a:srgbClr val="002776"/>
                </a:solidFill>
                <a:cs typeface="Arial" pitchFamily="34" charset="0"/>
              </a:rPr>
              <a:t>private</a:t>
            </a:r>
            <a:r>
              <a:rPr lang="es-ES" sz="812" i="1" dirty="0">
                <a:solidFill>
                  <a:srgbClr val="002776"/>
                </a:solidFill>
                <a:cs typeface="Arial" pitchFamily="34" charset="0"/>
              </a:rPr>
              <a:t> </a:t>
            </a:r>
            <a:r>
              <a:rPr lang="es-ES" sz="812" i="1" dirty="0" err="1">
                <a:solidFill>
                  <a:srgbClr val="002776"/>
                </a:solidFill>
                <a:cs typeface="Arial" pitchFamily="34" charset="0"/>
              </a:rPr>
              <a:t>company</a:t>
            </a:r>
            <a:r>
              <a:rPr lang="es-ES" sz="812" i="1" dirty="0">
                <a:solidFill>
                  <a:srgbClr val="002776"/>
                </a:solidFill>
                <a:cs typeface="Arial" pitchFamily="34" charset="0"/>
              </a:rPr>
              <a:t> </a:t>
            </a:r>
            <a:r>
              <a:rPr lang="es-ES" sz="812" i="1" dirty="0" err="1">
                <a:solidFill>
                  <a:srgbClr val="002776"/>
                </a:solidFill>
                <a:cs typeface="Arial" pitchFamily="34" charset="0"/>
              </a:rPr>
              <a:t>limited</a:t>
            </a:r>
            <a:r>
              <a:rPr lang="es-ES" sz="812" i="1" dirty="0">
                <a:solidFill>
                  <a:srgbClr val="002776"/>
                </a:solidFill>
                <a:cs typeface="Arial" pitchFamily="34" charset="0"/>
              </a:rPr>
              <a:t> </a:t>
            </a:r>
            <a:r>
              <a:rPr lang="es-ES" sz="812" i="1" dirty="0" err="1">
                <a:solidFill>
                  <a:srgbClr val="002776"/>
                </a:solidFill>
                <a:cs typeface="Arial" pitchFamily="34" charset="0"/>
              </a:rPr>
              <a:t>by</a:t>
            </a:r>
            <a:r>
              <a:rPr lang="es-ES" sz="812" i="1" dirty="0">
                <a:solidFill>
                  <a:srgbClr val="002776"/>
                </a:solidFill>
                <a:cs typeface="Arial" pitchFamily="34" charset="0"/>
              </a:rPr>
              <a:t> </a:t>
            </a:r>
            <a:r>
              <a:rPr lang="es-ES" sz="812" i="1" dirty="0" err="1">
                <a:solidFill>
                  <a:srgbClr val="002776"/>
                </a:solidFill>
                <a:cs typeface="Arial" pitchFamily="34" charset="0"/>
              </a:rPr>
              <a:t>guarantee</a:t>
            </a:r>
            <a:r>
              <a:rPr lang="es-ES" sz="812" dirty="0">
                <a:solidFill>
                  <a:srgbClr val="002776"/>
                </a:solidFill>
                <a:cs typeface="Arial" pitchFamily="34" charset="0"/>
              </a:rPr>
              <a:t>, de acuerdo con la legislación del Reino Unido) y a su red de firmas miembro, cada una de las cuales es una entidad independiente. En www.deloitte.com/about se ofrece una descripción detallada de la estructura legal de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y sus firmas miembro.</a:t>
            </a:r>
          </a:p>
          <a:p>
            <a:pPr fontAlgn="base">
              <a:spcBef>
                <a:spcPct val="0"/>
              </a:spcBef>
              <a:spcAft>
                <a:spcPct val="0"/>
              </a:spcAft>
            </a:pPr>
            <a:r>
              <a:rPr lang="es-ES" sz="812" dirty="0">
                <a:solidFill>
                  <a:srgbClr val="002776"/>
                </a:solidFill>
                <a:cs typeface="Arial" pitchFamily="34" charset="0"/>
              </a:rPr>
              <a:t> </a:t>
            </a:r>
          </a:p>
          <a:p>
            <a:pPr fontAlgn="base">
              <a:spcBef>
                <a:spcPct val="0"/>
              </a:spcBef>
              <a:spcAft>
                <a:spcPct val="0"/>
              </a:spcAft>
            </a:pPr>
            <a:r>
              <a:rPr lang="es-ES" sz="812" dirty="0">
                <a:solidFill>
                  <a:srgbClr val="002776"/>
                </a:solidFill>
                <a:cs typeface="Arial" pitchFamily="34" charset="0"/>
              </a:rPr>
              <a:t>Deloitte presta servicios de auditoría, asesoramiento fiscal y legal, consultoría y asesoramiento en transacciones corporativas a entidades que operan en un elevado número de sectores de actividad. La firma aporta su experiencia y alto nivel profesional ayudando a sus clientes a alcanzar sus objetivos empresariales en cualquier lugar del mundo. Para ello cuenta con el apoyo de una red global de firmas miembro presentes en más de 150 países y con aproximadamente 170.000 profesionales que han asumido el compromiso de ser modelo de excelencia.</a:t>
            </a:r>
          </a:p>
          <a:p>
            <a:pPr fontAlgn="base">
              <a:spcBef>
                <a:spcPct val="0"/>
              </a:spcBef>
              <a:spcAft>
                <a:spcPct val="0"/>
              </a:spcAft>
            </a:pPr>
            <a:endParaRPr lang="es-ES" sz="812" dirty="0">
              <a:solidFill>
                <a:srgbClr val="002776"/>
              </a:solidFill>
              <a:cs typeface="Arial" pitchFamily="34" charset="0"/>
            </a:endParaRPr>
          </a:p>
          <a:p>
            <a:pPr fontAlgn="base">
              <a:spcBef>
                <a:spcPct val="0"/>
              </a:spcBef>
              <a:spcAft>
                <a:spcPct val="0"/>
              </a:spcAft>
            </a:pPr>
            <a:r>
              <a:rPr lang="es-ES" sz="812" dirty="0">
                <a:solidFill>
                  <a:srgbClr val="002776"/>
                </a:solidFill>
                <a:cs typeface="Arial" pitchFamily="34" charset="0"/>
              </a:rPr>
              <a:t>Esta publicación contiene exclusivamente información de carácter general, y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Holdings </a:t>
            </a:r>
            <a:r>
              <a:rPr lang="es-ES" sz="812" dirty="0" err="1">
                <a:solidFill>
                  <a:srgbClr val="002776"/>
                </a:solidFill>
                <a:cs typeface="Arial" pitchFamily="34" charset="0"/>
              </a:rPr>
              <a:t>Limited</a:t>
            </a:r>
            <a:r>
              <a:rPr lang="es-ES" sz="812" dirty="0">
                <a:solidFill>
                  <a:srgbClr val="002776"/>
                </a:solidFill>
                <a:cs typeface="Arial" pitchFamily="34" charset="0"/>
              </a:rPr>
              <a:t>, la </a:t>
            </a:r>
            <a:r>
              <a:rPr lang="es-ES" sz="812" dirty="0" err="1">
                <a:solidFill>
                  <a:srgbClr val="002776"/>
                </a:solidFill>
                <a:cs typeface="Arial" pitchFamily="34" charset="0"/>
              </a:rPr>
              <a:t>Verein</a:t>
            </a:r>
            <a:r>
              <a:rPr lang="es-ES" sz="812" dirty="0">
                <a:solidFill>
                  <a:srgbClr val="002776"/>
                </a:solidFill>
                <a:cs typeface="Arial" pitchFamily="34" charset="0"/>
              </a:rPr>
              <a:t>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así como sus firmas miembro y las empresas asociadas de las firmas mencionadas (conjuntamente, la </a:t>
            </a:r>
            <a:r>
              <a:rPr lang="es-ES" altLang="es-ES" sz="812" dirty="0">
                <a:solidFill>
                  <a:srgbClr val="002776"/>
                </a:solidFill>
                <a:cs typeface="Arial" pitchFamily="34" charset="0"/>
              </a:rPr>
              <a:t>“</a:t>
            </a:r>
            <a:r>
              <a:rPr lang="es-ES" sz="812" dirty="0">
                <a:solidFill>
                  <a:srgbClr val="002776"/>
                </a:solidFill>
                <a:cs typeface="Arial" pitchFamily="34" charset="0"/>
              </a:rPr>
              <a:t>Red Deloitte</a:t>
            </a:r>
            <a:r>
              <a:rPr lang="es-ES" altLang="es-ES" sz="812" dirty="0">
                <a:solidFill>
                  <a:srgbClr val="002776"/>
                </a:solidFill>
                <a:cs typeface="Arial" pitchFamily="34" charset="0"/>
              </a:rPr>
              <a:t>”</a:t>
            </a:r>
            <a:r>
              <a:rPr lang="es-ES" sz="812" dirty="0">
                <a:solidFill>
                  <a:srgbClr val="002776"/>
                </a:solidFill>
                <a:cs typeface="Arial" pitchFamily="34" charset="0"/>
              </a:rPr>
              <a:t>), no pretenden, por medio de esta publicación, prestar servicios o asesoramiento en materia contable, de negocios, financiera, de inversiones, legal, fiscal u otro tipo de servicio o asesoramiento profesional. Esta publicación no podrá sustituir a dicho asesoramiento o servicios profesionales, ni será utilizada como base para tomar decisiones o adoptar medidas que puedan afectar a su situación financiera o a su negocio. Antes de tomar cualquier decisión o adoptar cualquier medida que pueda afectar a su situación financiera o a su negocio, debe consultar con un asesor profesional cualificado. Ninguna entidad de la Red Deloitte se hace responsable de las pérdidas sufridas por cualquier persona que actúe basándose en esta publicación.</a:t>
            </a:r>
          </a:p>
        </p:txBody>
      </p:sp>
      <p:pic>
        <p:nvPicPr>
          <p:cNvPr id="34819" name="Picture 19" descr="DEL_P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05" y="3440423"/>
            <a:ext cx="3796947" cy="80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20A7A354-C5FB-4D1E-BE75-5A939ED93F75}" type="slidenum">
              <a:rPr lang="es-ES" smtClean="0">
                <a:solidFill>
                  <a:srgbClr val="FFFFFF"/>
                </a:solidFill>
              </a:rPr>
              <a:pPr/>
              <a:t>8</a:t>
            </a:fld>
            <a:endParaRPr lang="es-ES">
              <a:solidFill>
                <a:srgbClr val="FFFFFF"/>
              </a:solidFill>
            </a:endParaRPr>
          </a:p>
        </p:txBody>
      </p:sp>
    </p:spTree>
    <p:extLst>
      <p:ext uri="{BB962C8B-B14F-4D97-AF65-F5344CB8AC3E}">
        <p14:creationId xmlns:p14="http://schemas.microsoft.com/office/powerpoint/2010/main" val="3118220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4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1&quot;/&gt;&lt;/elem&gt;&lt;key val=&quot;1&quot;/&gt;&lt;elem&gt;&lt;m_nPartnerID val=&quot;1260&quot;/&gt;&lt;m_nIndex val=&quot;2&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9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91048</TotalTime>
  <Words>822</Words>
  <Application>Microsoft Office PowerPoint</Application>
  <PresentationFormat>Custom</PresentationFormat>
  <Paragraphs>93</Paragraphs>
  <Slides>8</Slides>
  <Notes>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9" baseType="lpstr">
      <vt:lpstr>Arial Unicode MS</vt:lpstr>
      <vt:lpstr>MS PGothic</vt:lpstr>
      <vt:lpstr>Arial</vt:lpstr>
      <vt:lpstr>Arial Narrow Bold</vt:lpstr>
      <vt:lpstr>Calibri</vt:lpstr>
      <vt:lpstr>Times New Roman</vt:lpstr>
      <vt:lpstr>Wingdings</vt:lpstr>
      <vt:lpstr>18_Blank</vt:lpstr>
      <vt:lpstr>19_Blank</vt:lpstr>
      <vt:lpstr>20_Blank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36pt Title 2 – 36pt</dc:title>
  <dc:creator>Labat, Isabel (ES - Barcelona)</dc:creator>
  <cp:lastModifiedBy>Reyes, Diego (LATCO - Quito)</cp:lastModifiedBy>
  <cp:revision>2301</cp:revision>
  <cp:lastPrinted>2016-07-06T15:50:01Z</cp:lastPrinted>
  <dcterms:created xsi:type="dcterms:W3CDTF">2009-01-23T13:46:33Z</dcterms:created>
  <dcterms:modified xsi:type="dcterms:W3CDTF">2016-07-28T22:37:03Z</dcterms:modified>
</cp:coreProperties>
</file>